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 id="263"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16FB9-A5CE-4C65-831F-F3204E067EFA}" type="datetimeFigureOut">
              <a:rPr lang="en-US" smtClean="0"/>
              <a:t>9/5/2021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1B33B-210F-4045-B6E7-405E13BCD0A9}" type="slidenum">
              <a:rPr lang="en-US" smtClean="0"/>
              <a:t>‹#›</a:t>
            </a:fld>
            <a:endParaRPr lang="en-US"/>
          </a:p>
        </p:txBody>
      </p:sp>
    </p:spTree>
    <p:extLst>
      <p:ext uri="{BB962C8B-B14F-4D97-AF65-F5344CB8AC3E}">
        <p14:creationId xmlns:p14="http://schemas.microsoft.com/office/powerpoint/2010/main" val="190928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063AB6-E7F6-4B7D-8A8D-7E44AC004B82}" type="slidenum">
              <a:rPr lang="en-US" altLang="vi-VN" sz="1200">
                <a:latin typeface=".VnAristote" pitchFamily="34" charset="0"/>
              </a:rPr>
              <a:pPr/>
              <a:t>5</a:t>
            </a:fld>
            <a:endParaRPr lang="en-US" altLang="vi-VN" sz="1200">
              <a:latin typeface=".VnAristot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058E41-EC45-4051-B382-614D2818EF7F}" type="slidenum">
              <a:rPr lang="en-US" altLang="vi-VN" sz="1200">
                <a:latin typeface=".VnAristote" pitchFamily="34" charset="0"/>
              </a:rPr>
              <a:pPr/>
              <a:t>16</a:t>
            </a:fld>
            <a:endParaRPr lang="en-US" altLang="vi-VN" sz="1200">
              <a:latin typeface=".VnAristot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531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948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46942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30940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60107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A67E4-F8C0-4ACB-87AF-D989083B6BB0}"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2305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A67E4-F8C0-4ACB-87AF-D989083B6BB0}"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94839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A67E4-F8C0-4ACB-87AF-D989083B6BB0}"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46455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A67E4-F8C0-4ACB-87AF-D989083B6BB0}"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89304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80439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161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A67E4-F8C0-4ACB-87AF-D989083B6BB0}" type="datetimeFigureOut">
              <a:rPr lang="en-US" smtClean="0"/>
              <a:t>9/5/2021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13831-ECE4-402D-BA1D-B4413FC6131E}" type="slidenum">
              <a:rPr lang="en-US" smtClean="0"/>
              <a:t>‹#›</a:t>
            </a:fld>
            <a:endParaRPr lang="en-US"/>
          </a:p>
        </p:txBody>
      </p:sp>
    </p:spTree>
    <p:extLst>
      <p:ext uri="{BB962C8B-B14F-4D97-AF65-F5344CB8AC3E}">
        <p14:creationId xmlns:p14="http://schemas.microsoft.com/office/powerpoint/2010/main" val="279226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5620" y="381000"/>
            <a:ext cx="6705600"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4400" b="1" dirty="0"/>
              <a:t>CHƯƠNG II. BỮA ĂN TRONG GIA </a:t>
            </a:r>
            <a:r>
              <a:rPr lang="en-US" sz="4400" b="1" dirty="0" smtClean="0"/>
              <a:t>ĐÌNH</a:t>
            </a:r>
            <a:endParaRPr lang="en-US" sz="4400" dirty="0"/>
          </a:p>
        </p:txBody>
      </p:sp>
      <p:sp>
        <p:nvSpPr>
          <p:cNvPr id="11" name="Rectangle 10"/>
          <p:cNvSpPr/>
          <p:nvPr/>
        </p:nvSpPr>
        <p:spPr>
          <a:xfrm>
            <a:off x="152400" y="2743200"/>
            <a:ext cx="9094734" cy="1754326"/>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TIẾT 7. BÀI 4 </a:t>
            </a:r>
          </a:p>
          <a:p>
            <a:pPr algn="ctr"/>
            <a:r>
              <a:rPr lang="en-US" sz="54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THỰC PHẨM VÀ DINH DƯỠNG </a:t>
            </a:r>
            <a:endParaRPr lang="en-US" sz="54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244592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915400" cy="1143000"/>
          </a:xfrm>
        </p:spPr>
        <p:txBody>
          <a:bodyPr/>
          <a:lstStyle/>
          <a:p>
            <a:pPr>
              <a:defRPr/>
            </a:pPr>
            <a:r>
              <a:rPr lang="vi-VN" sz="3200" dirty="0">
                <a:solidFill>
                  <a:srgbClr val="FF0000"/>
                </a:solidFill>
                <a:ea typeface="+mn-ea"/>
                <a:cs typeface="+mn-cs"/>
              </a:rPr>
              <a:t>bảng 4.1 một số thực phẩm chính giàu vitamin</a:t>
            </a:r>
            <a:endParaRPr lang="en-US" sz="3200" dirty="0">
              <a:solidFill>
                <a:srgbClr val="FF0000"/>
              </a:solidFill>
              <a:ea typeface="+mn-ea"/>
              <a:cs typeface="+mn-cs"/>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62000"/>
            <a:ext cx="8229600" cy="5364163"/>
          </a:xfrm>
        </p:spPr>
      </p:pic>
    </p:spTree>
    <p:extLst>
      <p:ext uri="{BB962C8B-B14F-4D97-AF65-F5344CB8AC3E}">
        <p14:creationId xmlns:p14="http://schemas.microsoft.com/office/powerpoint/2010/main" val="74844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604838" y="1117600"/>
            <a:ext cx="8437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0070C0"/>
                </a:solidFill>
                <a:cs typeface="Times New Roman" pitchFamily="18" charset="0"/>
              </a:rPr>
              <a:t>5. </a:t>
            </a:r>
            <a:r>
              <a:rPr lang="vi-VN" altLang="en-US" sz="3200">
                <a:solidFill>
                  <a:srgbClr val="0070C0"/>
                </a:solidFill>
                <a:cs typeface="Times New Roman" pitchFamily="18" charset="0"/>
              </a:rPr>
              <a:t>Nhóm </a:t>
            </a:r>
            <a:r>
              <a:rPr lang="en-US" altLang="en-US" sz="3200">
                <a:solidFill>
                  <a:srgbClr val="0070C0"/>
                </a:solidFill>
                <a:cs typeface="Times New Roman" pitchFamily="18" charset="0"/>
              </a:rPr>
              <a:t>thực phẩm giàu chất khoáng</a:t>
            </a:r>
          </a:p>
        </p:txBody>
      </p:sp>
      <p:sp>
        <p:nvSpPr>
          <p:cNvPr id="10" name="Text Box 5"/>
          <p:cNvSpPr txBox="1">
            <a:spLocks noChangeArrowheads="1"/>
          </p:cNvSpPr>
          <p:nvPr/>
        </p:nvSpPr>
        <p:spPr bwMode="auto">
          <a:xfrm>
            <a:off x="782638" y="2303463"/>
            <a:ext cx="36464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Chất khoáng giúp cho sự phát triển của xương</a:t>
            </a:r>
            <a:r>
              <a:rPr lang="en-US" altLang="en-US" sz="3200" dirty="0" smtClean="0">
                <a:solidFill>
                  <a:srgbClr val="0070C0"/>
                </a:solidFill>
                <a:latin typeface="+mj-lt"/>
              </a:rPr>
              <a:t>,</a:t>
            </a:r>
            <a:r>
              <a:rPr lang="vi-VN" altLang="en-US" sz="3200" dirty="0" smtClean="0">
                <a:solidFill>
                  <a:srgbClr val="0070C0"/>
                </a:solidFill>
                <a:latin typeface="+mj-lt"/>
              </a:rPr>
              <a:t> hoạt động của cơ bắp</a:t>
            </a:r>
            <a:r>
              <a:rPr lang="en-US" altLang="en-US" sz="3200" dirty="0" smtClean="0">
                <a:solidFill>
                  <a:srgbClr val="0070C0"/>
                </a:solidFill>
                <a:latin typeface="+mj-lt"/>
              </a:rPr>
              <a:t>,</a:t>
            </a:r>
            <a:r>
              <a:rPr lang="vi-VN" altLang="en-US" sz="3200" dirty="0" smtClean="0">
                <a:solidFill>
                  <a:srgbClr val="0070C0"/>
                </a:solidFill>
                <a:latin typeface="+mj-lt"/>
              </a:rPr>
              <a:t> cấu tạo hồng cầu</a:t>
            </a:r>
            <a:endParaRPr lang="en-US" altLang="vi-VN" sz="3200" dirty="0" smtClean="0">
              <a:solidFill>
                <a:srgbClr val="0070C0"/>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l="63231" t="45784" r="661" b="10193"/>
          <a:stretch>
            <a:fillRect/>
          </a:stretch>
        </p:blipFill>
        <p:spPr bwMode="auto">
          <a:xfrm>
            <a:off x="4556125" y="2362200"/>
            <a:ext cx="4295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536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53121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152400"/>
            <a:ext cx="9351963" cy="1143000"/>
          </a:xfrm>
        </p:spPr>
        <p:txBody>
          <a:bodyPr/>
          <a:lstStyle/>
          <a:p>
            <a:pPr>
              <a:defRPr/>
            </a:pPr>
            <a:r>
              <a:rPr lang="vi-VN" sz="3200" dirty="0" smtClean="0">
                <a:solidFill>
                  <a:srgbClr val="FF0000"/>
                </a:solidFill>
                <a:ea typeface="+mn-ea"/>
                <a:cs typeface="+mn-cs"/>
              </a:rPr>
              <a:t>Bảng 4.</a:t>
            </a:r>
            <a:r>
              <a:rPr lang="en-US" sz="3200" dirty="0" smtClean="0">
                <a:solidFill>
                  <a:srgbClr val="FF0000"/>
                </a:solidFill>
                <a:ea typeface="+mn-ea"/>
                <a:cs typeface="+mn-cs"/>
              </a:rPr>
              <a:t>2</a:t>
            </a:r>
            <a:r>
              <a:rPr lang="vi-VN" sz="3200" dirty="0" smtClean="0">
                <a:solidFill>
                  <a:srgbClr val="FF0000"/>
                </a:solidFill>
                <a:ea typeface="+mn-ea"/>
                <a:cs typeface="+mn-cs"/>
              </a:rPr>
              <a:t> </a:t>
            </a:r>
            <a:r>
              <a:rPr lang="vi-VN" sz="3200" dirty="0">
                <a:solidFill>
                  <a:srgbClr val="FF0000"/>
                </a:solidFill>
                <a:ea typeface="+mn-ea"/>
                <a:cs typeface="+mn-cs"/>
              </a:rPr>
              <a:t>một số thực phẩm chính giàu chất khoáng</a:t>
            </a:r>
            <a:endParaRPr lang="en-US" sz="3200" dirty="0">
              <a:solidFill>
                <a:srgbClr val="FF0000"/>
              </a:solidFil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721940272"/>
              </p:ext>
            </p:extLst>
          </p:nvPr>
        </p:nvGraphicFramePr>
        <p:xfrm>
          <a:off x="405114" y="1630363"/>
          <a:ext cx="8534400" cy="4975647"/>
        </p:xfrm>
        <a:graphic>
          <a:graphicData uri="http://schemas.openxmlformats.org/drawingml/2006/table">
            <a:tbl>
              <a:tblPr firstRow="1" bandRow="1">
                <a:tableStyleId>{5940675A-B579-460E-94D1-54222C63F5DA}</a:tableStyleId>
              </a:tblPr>
              <a:tblGrid>
                <a:gridCol w="1371599">
                  <a:extLst>
                    <a:ext uri="{9D8B030D-6E8A-4147-A177-3AD203B41FA5}">
                      <a16:colId xmlns:a16="http://schemas.microsoft.com/office/drawing/2014/main" xmlns="" val="586110538"/>
                    </a:ext>
                  </a:extLst>
                </a:gridCol>
                <a:gridCol w="3733800">
                  <a:extLst>
                    <a:ext uri="{9D8B030D-6E8A-4147-A177-3AD203B41FA5}">
                      <a16:colId xmlns:a16="http://schemas.microsoft.com/office/drawing/2014/main" xmlns="" val="1742670840"/>
                    </a:ext>
                  </a:extLst>
                </a:gridCol>
                <a:gridCol w="3429001">
                  <a:extLst>
                    <a:ext uri="{9D8B030D-6E8A-4147-A177-3AD203B41FA5}">
                      <a16:colId xmlns:a16="http://schemas.microsoft.com/office/drawing/2014/main" xmlns="" val="3642806712"/>
                    </a:ext>
                  </a:extLst>
                </a:gridCol>
              </a:tblGrid>
              <a:tr h="823199">
                <a:tc>
                  <a:txBody>
                    <a:bodyPr/>
                    <a:lstStyle/>
                    <a:p>
                      <a:pPr algn="ctr"/>
                      <a:r>
                        <a:rPr lang="vi-VN" sz="2400" b="1" kern="1200" dirty="0" smtClean="0">
                          <a:solidFill>
                            <a:srgbClr val="0070C0"/>
                          </a:solidFill>
                          <a:latin typeface="Times New Roman" panose="02020603050405020304" pitchFamily="18" charset="0"/>
                          <a:ea typeface="+mn-ea"/>
                          <a:cs typeface="Times New Roman" panose="02020603050405020304" pitchFamily="18" charset="0"/>
                        </a:rPr>
                        <a:t>Loại chất khoáng</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Nguồn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thực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phẩm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cung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cấp</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Vai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trò</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chủ</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yếu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xmlns="" val="4118431090"/>
                  </a:ext>
                </a:extLst>
              </a:tr>
              <a:tr h="1189065">
                <a:tc>
                  <a:txBody>
                    <a:bodyPr/>
                    <a:lstStyle/>
                    <a:p>
                      <a:r>
                        <a:rPr lang="vi-VN" sz="2400" b="1" kern="1200" dirty="0" smtClean="0">
                          <a:solidFill>
                            <a:srgbClr val="0070C0"/>
                          </a:solidFill>
                          <a:latin typeface="Times New Roman" panose="02020603050405020304" pitchFamily="18" charset="0"/>
                          <a:ea typeface="+mn-ea"/>
                          <a:cs typeface="Times New Roman" panose="02020603050405020304" pitchFamily="18" charset="0"/>
                        </a:rPr>
                        <a:t>Sắt</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vi-VN" sz="2400" b="1" kern="1200" dirty="0" smtClean="0">
                          <a:solidFill>
                            <a:srgbClr val="0070C0"/>
                          </a:solidFill>
                          <a:latin typeface="Times New Roman" panose="02020603050405020304" pitchFamily="18" charset="0"/>
                          <a:ea typeface="+mn-ea"/>
                          <a:cs typeface="Times New Roman" panose="02020603050405020304" pitchFamily="18" charset="0"/>
                        </a:rPr>
                        <a:t>Thịt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gan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ứng </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p>
                      <a:pPr marL="0" indent="0">
                        <a:buFontTx/>
                        <a:buNone/>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đậu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Tham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gia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vào</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quá</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cấu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tạo</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và</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là</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thành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phần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của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hồng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cầu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trong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máu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xmlns="" val="2644201343"/>
                  </a:ext>
                </a:extLst>
              </a:tr>
              <a:tr h="1042904">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Calcium</a:t>
                      </a:r>
                    </a:p>
                  </a:txBody>
                  <a:tcPr marT="45733" marB="45733"/>
                </a:tc>
                <a:tc>
                  <a:txBody>
                    <a:bodyPr/>
                    <a:lstStyle/>
                    <a:p>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Sữa trứng hải sản </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p>
                      <a:r>
                        <a:rPr lang="vi-VN" sz="2400" b="1" kern="1200" dirty="0" smtClean="0">
                          <a:solidFill>
                            <a:srgbClr val="0070C0"/>
                          </a:solidFill>
                          <a:latin typeface="Times New Roman" panose="02020603050405020304" pitchFamily="18" charset="0"/>
                          <a:ea typeface="+mn-ea"/>
                          <a:cs typeface="Times New Roman" panose="02020603050405020304" pitchFamily="18" charset="0"/>
                        </a:rPr>
                        <a:t> rau xanh</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0" indent="0">
                        <a:buFontTx/>
                        <a:buNone/>
                      </a:pPr>
                      <a:r>
                        <a:rPr lang="vi-VN" sz="2400" b="1" kern="1200" dirty="0" smtClean="0">
                          <a:solidFill>
                            <a:srgbClr val="0070C0"/>
                          </a:solidFill>
                          <a:latin typeface="Times New Roman" panose="02020603050405020304" pitchFamily="18" charset="0"/>
                          <a:ea typeface="+mn-ea"/>
                          <a:cs typeface="Times New Roman" panose="02020603050405020304" pitchFamily="18" charset="0"/>
                        </a:rPr>
                        <a:t>Giúp cho xương và răng chắc khỏe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xmlns="" val="3988346886"/>
                  </a:ext>
                </a:extLst>
              </a:tr>
              <a:tr h="1554932">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Iodine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hải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sả</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rong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biển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p>
                    <a:p>
                      <a:pPr marL="285750" indent="-285750">
                        <a:buFontTx/>
                        <a:buChar char="-"/>
                      </a:pP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Muối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có</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bổ</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sung iodine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Tham gia vào quá trình cấu  tạo hóc môn tuyến giáp</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 phòng tránh bệnh bướu cổ</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xmlns="" val="4097045290"/>
                  </a:ext>
                </a:extLst>
              </a:tr>
            </a:tbl>
          </a:graphicData>
        </a:graphic>
      </p:graphicFrame>
      <p:sp>
        <p:nvSpPr>
          <p:cNvPr id="1641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6"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467096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7411" name="Rectangle 10"/>
          <p:cNvSpPr>
            <a:spLocks noChangeArrowheads="1"/>
          </p:cNvSpPr>
          <p:nvPr/>
        </p:nvSpPr>
        <p:spPr bwMode="auto">
          <a:xfrm>
            <a:off x="477838" y="533400"/>
            <a:ext cx="4857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3300"/>
                </a:solidFill>
              </a:rPr>
              <a:t>II. </a:t>
            </a:r>
            <a:r>
              <a:rPr lang="en-US" altLang="en-US"/>
              <a:t> </a:t>
            </a:r>
            <a:r>
              <a:rPr lang="en-US" altLang="en-US" sz="3200">
                <a:solidFill>
                  <a:srgbClr val="FF3300"/>
                </a:solidFill>
              </a:rPr>
              <a:t>ĂN UỐNG KHOA HỌC</a:t>
            </a:r>
          </a:p>
        </p:txBody>
      </p:sp>
      <p:sp>
        <p:nvSpPr>
          <p:cNvPr id="9" name="Text Box 5"/>
          <p:cNvSpPr txBox="1">
            <a:spLocks noChangeArrowheads="1"/>
          </p:cNvSpPr>
          <p:nvPr/>
        </p:nvSpPr>
        <p:spPr bwMode="auto">
          <a:xfrm>
            <a:off x="533400" y="1349375"/>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1. </a:t>
            </a:r>
            <a:r>
              <a:rPr lang="vi-VN" altLang="en-US" sz="3200">
                <a:solidFill>
                  <a:srgbClr val="0070C0"/>
                </a:solidFill>
                <a:cs typeface="Times New Roman" pitchFamily="18" charset="0"/>
              </a:rPr>
              <a:t>Bữa  ăn hợp lý</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498475" y="1933575"/>
            <a:ext cx="39830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Bữa ăn hợp lý là bữa ăn có sự kết hợp đa dạng các loại thực phẩm cần thiết theo tỉ lệ thích hợp để cung cấp vừa đủ cho nhu cầu của cơ thể </a:t>
            </a:r>
            <a:r>
              <a:rPr lang="en-US" altLang="en-US" sz="3200" dirty="0" smtClean="0">
                <a:solidFill>
                  <a:srgbClr val="0070C0"/>
                </a:solidFill>
                <a:latin typeface="+mj-lt"/>
              </a:rPr>
              <a:t>n</a:t>
            </a:r>
            <a:r>
              <a:rPr lang="vi-VN" altLang="en-US" sz="3200" dirty="0" smtClean="0">
                <a:solidFill>
                  <a:srgbClr val="0070C0"/>
                </a:solidFill>
                <a:latin typeface="+mj-lt"/>
              </a:rPr>
              <a:t>ăng lượng và chất dinh dưỡng</a:t>
            </a:r>
            <a:endParaRPr lang="en-US" altLang="vi-VN" sz="3200" dirty="0" smtClean="0">
              <a:solidFill>
                <a:srgbClr val="0070C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6763" y="2000250"/>
            <a:ext cx="401796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77293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0350"/>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9463" name="Rectangle 1"/>
          <p:cNvSpPr>
            <a:spLocks noChangeArrowheads="1"/>
          </p:cNvSpPr>
          <p:nvPr/>
        </p:nvSpPr>
        <p:spPr bwMode="auto">
          <a:xfrm>
            <a:off x="762000" y="1184275"/>
            <a:ext cx="7467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Trong ba bữa sau bữa ăn nào đảm bảo </a:t>
            </a:r>
            <a:r>
              <a:rPr lang="en-US" altLang="en-US" sz="3200" dirty="0" err="1">
                <a:solidFill>
                  <a:srgbClr val="0070C0"/>
                </a:solidFill>
                <a:cs typeface="Times New Roman" panose="02020603050405020304" pitchFamily="18" charset="0"/>
              </a:rPr>
              <a:t>tiêu</a:t>
            </a:r>
            <a:r>
              <a:rPr lang="en-US" altLang="en-US" sz="3200" dirty="0">
                <a:solidFill>
                  <a:srgbClr val="0070C0"/>
                </a:solidFill>
                <a:cs typeface="Times New Roman" panose="02020603050405020304" pitchFamily="18" charset="0"/>
              </a:rPr>
              <a:t> </a:t>
            </a:r>
            <a:r>
              <a:rPr lang="en-US" altLang="en-US" sz="3200" dirty="0" err="1">
                <a:solidFill>
                  <a:srgbClr val="0070C0"/>
                </a:solidFill>
                <a:cs typeface="Times New Roman" panose="02020603050405020304" pitchFamily="18" charset="0"/>
              </a:rPr>
              <a:t>chí</a:t>
            </a:r>
            <a:r>
              <a:rPr lang="en-US" altLang="en-US" sz="3200" dirty="0">
                <a:solidFill>
                  <a:srgbClr val="0070C0"/>
                </a:solidFill>
                <a:cs typeface="Times New Roman" panose="02020603050405020304" pitchFamily="18" charset="0"/>
              </a:rPr>
              <a:t> </a:t>
            </a:r>
            <a:r>
              <a:rPr lang="vi-VN" altLang="en-US" sz="3200" dirty="0">
                <a:solidFill>
                  <a:srgbClr val="0070C0"/>
                </a:solidFill>
                <a:latin typeface="+mj-lt"/>
              </a:rPr>
              <a:t>của </a:t>
            </a:r>
            <a:r>
              <a:rPr lang="vi-VN" altLang="en-US" sz="3200" dirty="0" smtClean="0">
                <a:solidFill>
                  <a:srgbClr val="0070C0"/>
                </a:solidFill>
                <a:latin typeface="+mj-lt"/>
              </a:rPr>
              <a:t>bữa ăn hợp lý nhất</a:t>
            </a:r>
            <a:r>
              <a:rPr lang="en-US" altLang="en-US" sz="3200" dirty="0" smtClean="0">
                <a:solidFill>
                  <a:srgbClr val="0070C0"/>
                </a:solidFill>
                <a:latin typeface="+mj-lt"/>
              </a:rPr>
              <a:t>?</a:t>
            </a:r>
            <a:r>
              <a:rPr lang="vi-VN" altLang="en-US" sz="3200" dirty="0" smtClean="0">
                <a:solidFill>
                  <a:srgbClr val="0070C0"/>
                </a:solidFill>
                <a:latin typeface="+mj-lt"/>
              </a:rPr>
              <a:t> Vì sao</a:t>
            </a:r>
            <a:r>
              <a:rPr lang="en-US" altLang="en-US" sz="3200" dirty="0" smtClean="0">
                <a:solidFill>
                  <a:srgbClr val="0070C0"/>
                </a:solidFill>
                <a:latin typeface="Arial" panose="020B060402020202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l="2910" t="19839" r="-2910" b="-752"/>
          <a:stretch>
            <a:fillRect/>
          </a:stretch>
        </p:blipFill>
        <p:spPr bwMode="auto">
          <a:xfrm>
            <a:off x="358775" y="2235200"/>
            <a:ext cx="8785225"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1"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47149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2" y="30480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219200" y="446087"/>
            <a:ext cx="2628900" cy="584200"/>
          </a:xfrm>
          <a:prstGeom prst="rect">
            <a:avLst/>
          </a:prstGeom>
        </p:spPr>
        <p:txBody>
          <a:bodyPr wrap="square">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0000"/>
                </a:solidFill>
                <a:latin typeface="#9Slide05 Habano" panose="02040603050506020204" pitchFamily="18" charset="0"/>
              </a:rPr>
              <a:t>Khám</a:t>
            </a:r>
            <a:r>
              <a:rPr lang="en-US" sz="3200" b="1" kern="0" dirty="0" smtClean="0">
                <a:solidFill>
                  <a:srgbClr val="FF0000"/>
                </a:solidFill>
                <a:latin typeface="#9Slide05 Habano" panose="02040603050506020204" pitchFamily="18" charset="0"/>
              </a:rPr>
              <a:t> </a:t>
            </a:r>
            <a:r>
              <a:rPr lang="en-US" sz="3200" b="1" kern="0" dirty="0" err="1" smtClean="0">
                <a:solidFill>
                  <a:srgbClr val="FF0000"/>
                </a:solidFill>
                <a:latin typeface="#9Slide05 Habano" panose="02040603050506020204" pitchFamily="18" charset="0"/>
              </a:rPr>
              <a:t>phá</a:t>
            </a:r>
            <a:endParaRPr lang="en-US" sz="3200" b="1" kern="0" dirty="0">
              <a:solidFill>
                <a:srgbClr val="FF0000"/>
              </a:solidFill>
              <a:latin typeface="#9Slide05 Habano" panose="02040603050506020204" pitchFamily="18" charset="0"/>
            </a:endParaRPr>
          </a:p>
        </p:txBody>
      </p:sp>
      <p:sp>
        <p:nvSpPr>
          <p:cNvPr id="10" name="Rectangle 9"/>
          <p:cNvSpPr/>
          <p:nvPr/>
        </p:nvSpPr>
        <p:spPr>
          <a:xfrm>
            <a:off x="631824" y="1219200"/>
            <a:ext cx="7826375" cy="1146175"/>
          </a:xfrm>
          <a:prstGeom prst="rect">
            <a:avLst/>
          </a:prstGeom>
        </p:spPr>
        <p:txBody>
          <a:bodyPr>
            <a:spAutoFit/>
          </a:bodyPr>
          <a:lstStyle/>
          <a:p>
            <a:pPr algn="ctr">
              <a:lnSpc>
                <a:spcPct val="107000"/>
              </a:lnSpc>
              <a:defRPr/>
            </a:pPr>
            <a:r>
              <a:rPr lang="en-US" sz="3200" dirty="0">
                <a:solidFill>
                  <a:srgbClr val="0070C0"/>
                </a:solidFill>
                <a:ea typeface="+mj-ea"/>
                <a:cs typeface="Times New Roman" panose="02020603050405020304" pitchFamily="18" charset="0"/>
              </a:rPr>
              <a:t>Theo </a:t>
            </a:r>
            <a:r>
              <a:rPr lang="vi-VN" sz="3200" dirty="0">
                <a:solidFill>
                  <a:srgbClr val="0070C0"/>
                </a:solidFill>
                <a:ea typeface="+mj-ea"/>
                <a:cs typeface="Times New Roman" panose="02020603050405020304" pitchFamily="18" charset="0"/>
              </a:rPr>
              <a:t>em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vi-VN" sz="3200" dirty="0">
                <a:solidFill>
                  <a:srgbClr val="0070C0"/>
                </a:solidFill>
                <a:ea typeface="+mj-ea"/>
                <a:cs typeface="Times New Roman" panose="02020603050405020304" pitchFamily="18" charset="0"/>
              </a:rPr>
              <a:t> xem chương trình truyền hình trong bữa ăn sẽ có tác hại gì</a:t>
            </a:r>
            <a:r>
              <a:rPr lang="en-US" sz="3200" dirty="0">
                <a:solidFill>
                  <a:srgbClr val="0070C0"/>
                </a:solidFill>
                <a:ea typeface="+mj-ea"/>
                <a:cs typeface="Times New Roman" panose="02020603050405020304" pitchFamily="18" charset="0"/>
              </a:rPr>
              <a:t>?</a:t>
            </a:r>
          </a:p>
        </p:txBody>
      </p:sp>
      <p:sp>
        <p:nvSpPr>
          <p:cNvPr id="2150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8674" name="Picture 2" descr="Tác hại khó lường khi vừa ăn vừa xem tivi, điện th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5715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97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additive="base">
                                        <p:cTn id="16" dur="500" fill="hold"/>
                                        <p:tgtEl>
                                          <p:spTgt spid="28674"/>
                                        </p:tgtEl>
                                        <p:attrNameLst>
                                          <p:attrName>ppt_x</p:attrName>
                                        </p:attrNameLst>
                                      </p:cBhvr>
                                      <p:tavLst>
                                        <p:tav tm="0">
                                          <p:val>
                                            <p:strVal val="#ppt_x"/>
                                          </p:val>
                                        </p:tav>
                                        <p:tav tm="100000">
                                          <p:val>
                                            <p:strVal val="#ppt_x"/>
                                          </p:val>
                                        </p:tav>
                                      </p:tavLst>
                                    </p:anim>
                                    <p:anim calcmode="lin" valueType="num">
                                      <p:cBhvr additive="base">
                                        <p:cTn id="17"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a:t>
            </a:r>
            <a:r>
              <a:rPr lang="vi-VN" sz="3200" b="1" dirty="0">
                <a:solidFill>
                  <a:schemeClr val="bg1"/>
                </a:solidFill>
                <a:latin typeface="+mj-lt"/>
                <a:ea typeface="+mj-ea"/>
                <a:cs typeface="+mj-cs"/>
              </a:rPr>
              <a:t>cuộc</a:t>
            </a:r>
            <a:r>
              <a:rPr lang="vi-VN" sz="3200" dirty="0">
                <a:solidFill>
                  <a:schemeClr val="bg1"/>
                </a:solidFill>
                <a:latin typeface="+mj-lt"/>
                <a:ea typeface="+mj-ea"/>
                <a:cs typeface="+mj-cs"/>
              </a:rPr>
              <a:t>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9459" name="Rectangle 10"/>
          <p:cNvSpPr>
            <a:spLocks noChangeArrowheads="1"/>
          </p:cNvSpPr>
          <p:nvPr/>
        </p:nvSpPr>
        <p:spPr bwMode="auto">
          <a:xfrm>
            <a:off x="477838" y="288563"/>
            <a:ext cx="5110502" cy="584775"/>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a:solidFill>
                  <a:srgbClr val="FF3300"/>
                </a:solidFill>
              </a:rPr>
              <a:t>II.  ĂN UỐNG KHOA HỌC</a:t>
            </a:r>
          </a:p>
        </p:txBody>
      </p:sp>
      <p:sp>
        <p:nvSpPr>
          <p:cNvPr id="9" name="Text Box 5"/>
          <p:cNvSpPr txBox="1">
            <a:spLocks noChangeArrowheads="1"/>
          </p:cNvSpPr>
          <p:nvPr/>
        </p:nvSpPr>
        <p:spPr bwMode="auto">
          <a:xfrm>
            <a:off x="272005" y="878575"/>
            <a:ext cx="6084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dirty="0">
                <a:solidFill>
                  <a:srgbClr val="0070C0"/>
                </a:solidFill>
                <a:cs typeface="Times New Roman" pitchFamily="18" charset="0"/>
              </a:rPr>
              <a:t>2. </a:t>
            </a:r>
            <a:r>
              <a:rPr lang="vi-VN" altLang="en-US" sz="3200" b="1" dirty="0">
                <a:solidFill>
                  <a:srgbClr val="0070C0"/>
                </a:solidFill>
                <a:cs typeface="Times New Roman" pitchFamily="18" charset="0"/>
              </a:rPr>
              <a:t>Thói quen ăn uống khoa học </a:t>
            </a:r>
            <a:endParaRPr lang="en-US" altLang="vi-VN" sz="3200" b="1" dirty="0">
              <a:solidFill>
                <a:srgbClr val="0070C0"/>
              </a:solidFill>
              <a:cs typeface="Times New Roman" pitchFamily="18" charset="0"/>
            </a:endParaRPr>
          </a:p>
        </p:txBody>
      </p:sp>
      <p:sp>
        <p:nvSpPr>
          <p:cNvPr id="10" name="Text Box 5"/>
          <p:cNvSpPr txBox="1">
            <a:spLocks noChangeArrowheads="1"/>
          </p:cNvSpPr>
          <p:nvPr/>
        </p:nvSpPr>
        <p:spPr bwMode="auto">
          <a:xfrm>
            <a:off x="511597" y="1930430"/>
            <a:ext cx="411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3200" dirty="0" smtClean="0">
                <a:solidFill>
                  <a:srgbClr val="0070C0"/>
                </a:solidFill>
                <a:latin typeface="Arial" panose="020B0604020202020204" pitchFamily="34" charset="0"/>
              </a:rPr>
              <a:t> </a:t>
            </a:r>
            <a:r>
              <a:rPr lang="vi-VN" altLang="en-US" sz="3200" dirty="0" smtClean="0">
                <a:solidFill>
                  <a:srgbClr val="0070C0"/>
                </a:solidFill>
                <a:latin typeface="+mj-lt"/>
              </a:rPr>
              <a:t>Ăn </a:t>
            </a:r>
            <a:r>
              <a:rPr lang="en-US" altLang="en-US" sz="3200" dirty="0" err="1" smtClean="0">
                <a:solidFill>
                  <a:srgbClr val="0070C0"/>
                </a:solidFill>
                <a:latin typeface="+mj-lt"/>
              </a:rPr>
              <a:t>đúng</a:t>
            </a:r>
            <a:r>
              <a:rPr lang="en-US" altLang="en-US" sz="3200" dirty="0" smtClean="0">
                <a:solidFill>
                  <a:srgbClr val="0070C0"/>
                </a:solidFill>
                <a:latin typeface="+mj-lt"/>
              </a:rPr>
              <a:t> </a:t>
            </a:r>
            <a:r>
              <a:rPr lang="en-US" altLang="en-US" sz="3200" dirty="0" err="1" smtClean="0">
                <a:solidFill>
                  <a:srgbClr val="0070C0"/>
                </a:solidFill>
                <a:latin typeface="+mj-lt"/>
              </a:rPr>
              <a:t>bữa</a:t>
            </a:r>
            <a:endParaRPr lang="en-US" altLang="en-US" sz="3200" dirty="0" smtClean="0">
              <a:solidFill>
                <a:srgbClr val="0070C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1882775"/>
            <a:ext cx="4951412"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Text Box 5"/>
          <p:cNvSpPr txBox="1">
            <a:spLocks noChangeArrowheads="1"/>
          </p:cNvSpPr>
          <p:nvPr/>
        </p:nvSpPr>
        <p:spPr bwMode="auto">
          <a:xfrm>
            <a:off x="327025" y="27066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Ăn đúng cách </a:t>
            </a:r>
            <a:endParaRPr lang="en-US" altLang="en-US" sz="3200" dirty="0" smtClean="0">
              <a:solidFill>
                <a:srgbClr val="0070C0"/>
              </a:solidFill>
              <a:latin typeface="+mj-lt"/>
            </a:endParaRPr>
          </a:p>
        </p:txBody>
      </p:sp>
      <p:sp>
        <p:nvSpPr>
          <p:cNvPr id="13" name="Text Box 5"/>
          <p:cNvSpPr txBox="1">
            <a:spLocks noChangeArrowheads="1"/>
          </p:cNvSpPr>
          <p:nvPr/>
        </p:nvSpPr>
        <p:spPr bwMode="auto">
          <a:xfrm>
            <a:off x="304800" y="48783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Uống </a:t>
            </a:r>
            <a:r>
              <a:rPr lang="en-US" altLang="en-US" sz="3200" dirty="0" err="1" smtClean="0">
                <a:solidFill>
                  <a:srgbClr val="0070C0"/>
                </a:solidFill>
                <a:latin typeface="+mj-lt"/>
              </a:rPr>
              <a:t>đủ</a:t>
            </a:r>
            <a:r>
              <a:rPr lang="vi-VN" altLang="en-US" sz="3200" dirty="0" smtClean="0">
                <a:solidFill>
                  <a:srgbClr val="0070C0"/>
                </a:solidFill>
                <a:latin typeface="+mj-lt"/>
              </a:rPr>
              <a:t> nước</a:t>
            </a:r>
            <a:endParaRPr lang="en-US" altLang="vi-VN" sz="3200" dirty="0" smtClean="0">
              <a:solidFill>
                <a:srgbClr val="0070C0"/>
              </a:solidFill>
              <a:latin typeface="+mj-lt"/>
            </a:endParaRPr>
          </a:p>
        </p:txBody>
      </p:sp>
      <p:sp>
        <p:nvSpPr>
          <p:cNvPr id="14" name="Text Box 5"/>
          <p:cNvSpPr txBox="1">
            <a:spLocks noChangeArrowheads="1"/>
          </p:cNvSpPr>
          <p:nvPr/>
        </p:nvSpPr>
        <p:spPr bwMode="auto">
          <a:xfrm>
            <a:off x="304800" y="3429000"/>
            <a:ext cx="4114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Đảm bảo an toàn vệ</a:t>
            </a:r>
            <a:endParaRPr lang="en-US" altLang="en-US" sz="3200" dirty="0" smtClean="0">
              <a:solidFill>
                <a:srgbClr val="0070C0"/>
              </a:solidFill>
              <a:latin typeface="+mj-lt"/>
            </a:endParaRPr>
          </a:p>
          <a:p>
            <a:pPr>
              <a:spcBef>
                <a:spcPct val="50000"/>
              </a:spcBef>
              <a:defRPr/>
            </a:pPr>
            <a:r>
              <a:rPr lang="vi-VN" altLang="en-US" sz="3200" dirty="0" smtClean="0">
                <a:solidFill>
                  <a:srgbClr val="0070C0"/>
                </a:solidFill>
                <a:latin typeface="+mj-lt"/>
              </a:rPr>
              <a:t> sinh thực phẩm</a:t>
            </a:r>
            <a:endParaRPr lang="en-US" altLang="en-US" sz="3200" dirty="0" smtClean="0">
              <a:solidFill>
                <a:srgbClr val="0070C0"/>
              </a:solidFill>
              <a:latin typeface="+mj-lt"/>
            </a:endParaRPr>
          </a:p>
          <a:p>
            <a:pPr>
              <a:spcBef>
                <a:spcPct val="50000"/>
              </a:spcBef>
              <a:defRPr/>
            </a:pPr>
            <a:r>
              <a:rPr lang="vi-VN" altLang="en-US" sz="3200" dirty="0" smtClean="0">
                <a:solidFill>
                  <a:srgbClr val="0070C0"/>
                </a:solidFill>
                <a:latin typeface="Arial" panose="020B0604020202020204" pitchFamily="34" charset="0"/>
              </a:rPr>
              <a:t> </a:t>
            </a:r>
            <a:endParaRPr lang="en-US" altLang="vi-VN" sz="3200" dirty="0" smtClean="0">
              <a:solidFill>
                <a:srgbClr val="0070C0"/>
              </a:solidFill>
              <a:latin typeface="Arial" panose="020B0604020202020204" pitchFamily="34" charset="0"/>
            </a:endParaRPr>
          </a:p>
        </p:txBody>
      </p:sp>
      <p:sp>
        <p:nvSpPr>
          <p:cNvPr id="15"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5667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29718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3124200"/>
            <a:ext cx="4865523" cy="3763701"/>
            <a:chOff x="0" y="3124200"/>
            <a:chExt cx="4865523" cy="3763701"/>
          </a:xfrm>
        </p:grpSpPr>
        <p:sp>
          <p:nvSpPr>
            <p:cNvPr id="5" name="Explosion 2 4"/>
            <p:cNvSpPr/>
            <p:nvPr/>
          </p:nvSpPr>
          <p:spPr>
            <a:xfrm>
              <a:off x="0" y="3124200"/>
              <a:ext cx="4865523" cy="376370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757038">
              <a:off x="714726" y="4229361"/>
              <a:ext cx="3240247" cy="1938992"/>
            </a:xfrm>
            <a:prstGeom prst="rect">
              <a:avLst/>
            </a:prstGeom>
            <a:noFill/>
          </p:spPr>
          <p:txBody>
            <a:bodyPr wrap="square" rtlCol="0">
              <a:spAutoFit/>
            </a:bodyPr>
            <a:lstStyle/>
            <a:p>
              <a:pPr algn="ctr"/>
              <a:r>
                <a:rPr lang="en-US" sz="2400" b="1" dirty="0" err="1" smtClean="0">
                  <a:solidFill>
                    <a:schemeClr val="tx2"/>
                  </a:solidFill>
                </a:rPr>
                <a:t>Hãy</a:t>
              </a:r>
              <a:r>
                <a:rPr lang="en-US" sz="2400" b="1" dirty="0" smtClean="0">
                  <a:solidFill>
                    <a:schemeClr val="tx2"/>
                  </a:solidFill>
                </a:rPr>
                <a:t> </a:t>
              </a:r>
              <a:r>
                <a:rPr lang="en-US" sz="2400" b="1" dirty="0" err="1" smtClean="0">
                  <a:solidFill>
                    <a:schemeClr val="tx2"/>
                  </a:solidFill>
                </a:rPr>
                <a:t>đóng</a:t>
              </a:r>
              <a:r>
                <a:rPr lang="en-US" sz="2400" b="1" dirty="0" smtClean="0">
                  <a:solidFill>
                    <a:schemeClr val="tx2"/>
                  </a:solidFill>
                </a:rPr>
                <a:t> </a:t>
              </a:r>
              <a:r>
                <a:rPr lang="en-US" sz="2400" b="1" dirty="0" err="1" smtClean="0">
                  <a:solidFill>
                    <a:schemeClr val="tx2"/>
                  </a:solidFill>
                </a:rPr>
                <a:t>vai</a:t>
              </a:r>
              <a:r>
                <a:rPr lang="en-US" sz="2400" b="1" dirty="0" smtClean="0">
                  <a:solidFill>
                    <a:schemeClr val="tx2"/>
                  </a:solidFill>
                </a:rPr>
                <a:t> 1 </a:t>
              </a:r>
              <a:r>
                <a:rPr lang="en-US" sz="2400" b="1" dirty="0" err="1" smtClean="0">
                  <a:solidFill>
                    <a:schemeClr val="tx2"/>
                  </a:solidFill>
                </a:rPr>
                <a:t>chuyên</a:t>
              </a:r>
              <a:r>
                <a:rPr lang="en-US" sz="2400" b="1" dirty="0" smtClean="0">
                  <a:solidFill>
                    <a:schemeClr val="tx2"/>
                  </a:solidFill>
                </a:rPr>
                <a:t> </a:t>
              </a:r>
              <a:r>
                <a:rPr lang="en-US" sz="2400" b="1" dirty="0" err="1" smtClean="0">
                  <a:solidFill>
                    <a:schemeClr val="tx2"/>
                  </a:solidFill>
                </a:rPr>
                <a:t>gia</a:t>
              </a:r>
              <a:r>
                <a:rPr lang="en-US" sz="2400" b="1" dirty="0" smtClean="0">
                  <a:solidFill>
                    <a:schemeClr val="tx2"/>
                  </a:solidFill>
                </a:rPr>
                <a:t> </a:t>
              </a:r>
              <a:r>
                <a:rPr lang="en-US" sz="2400" b="1" dirty="0" err="1" smtClean="0">
                  <a:solidFill>
                    <a:schemeClr val="tx2"/>
                  </a:solidFill>
                </a:rPr>
                <a:t>dinh</a:t>
              </a:r>
              <a:r>
                <a:rPr lang="en-US" sz="2400" b="1" dirty="0" smtClean="0">
                  <a:solidFill>
                    <a:schemeClr val="tx2"/>
                  </a:solidFill>
                </a:rPr>
                <a:t> </a:t>
              </a:r>
              <a:r>
                <a:rPr lang="en-US" sz="2400" b="1" dirty="0" err="1" smtClean="0">
                  <a:solidFill>
                    <a:schemeClr val="tx2"/>
                  </a:solidFill>
                </a:rPr>
                <a:t>dưỡng</a:t>
              </a:r>
              <a:r>
                <a:rPr lang="en-US" sz="2400" b="1" dirty="0" smtClean="0">
                  <a:solidFill>
                    <a:schemeClr val="tx2"/>
                  </a:solidFill>
                </a:rPr>
                <a:t>, </a:t>
              </a:r>
              <a:r>
                <a:rPr lang="en-US" sz="2400" b="1" dirty="0" err="1" smtClean="0">
                  <a:solidFill>
                    <a:schemeClr val="tx2"/>
                  </a:solidFill>
                </a:rPr>
                <a:t>em</a:t>
              </a:r>
              <a:r>
                <a:rPr lang="en-US" sz="2400" b="1" dirty="0" smtClean="0">
                  <a:solidFill>
                    <a:schemeClr val="tx2"/>
                  </a:solidFill>
                </a:rPr>
                <a:t> </a:t>
              </a:r>
              <a:r>
                <a:rPr lang="en-US" sz="2400" b="1" dirty="0" err="1" smtClean="0">
                  <a:solidFill>
                    <a:schemeClr val="tx2"/>
                  </a:solidFill>
                </a:rPr>
                <a:t>hãy</a:t>
              </a:r>
              <a:r>
                <a:rPr lang="en-US" sz="2400" b="1" dirty="0" smtClean="0">
                  <a:solidFill>
                    <a:schemeClr val="tx2"/>
                  </a:solidFill>
                </a:rPr>
                <a:t> </a:t>
              </a:r>
              <a:r>
                <a:rPr lang="en-US" sz="2400" b="1" dirty="0" err="1" smtClean="0">
                  <a:solidFill>
                    <a:schemeClr val="tx2"/>
                  </a:solidFill>
                </a:rPr>
                <a:t>thiết</a:t>
              </a:r>
              <a:r>
                <a:rPr lang="en-US" sz="2400" b="1" dirty="0" smtClean="0">
                  <a:solidFill>
                    <a:schemeClr val="tx2"/>
                  </a:solidFill>
                </a:rPr>
                <a:t> </a:t>
              </a:r>
              <a:r>
                <a:rPr lang="en-US" sz="2400" b="1" dirty="0" err="1" smtClean="0">
                  <a:solidFill>
                    <a:schemeClr val="tx2"/>
                  </a:solidFill>
                </a:rPr>
                <a:t>kế</a:t>
              </a:r>
              <a:r>
                <a:rPr lang="en-US" sz="2400" b="1" dirty="0" smtClean="0">
                  <a:solidFill>
                    <a:schemeClr val="tx2"/>
                  </a:solidFill>
                </a:rPr>
                <a:t> 1 </a:t>
              </a:r>
              <a:r>
                <a:rPr lang="en-US" sz="2400" b="1" dirty="0" err="1" smtClean="0">
                  <a:solidFill>
                    <a:schemeClr val="tx2"/>
                  </a:solidFill>
                </a:rPr>
                <a:t>bữa</a:t>
              </a:r>
              <a:r>
                <a:rPr lang="en-US" sz="2400" b="1" dirty="0" smtClean="0">
                  <a:solidFill>
                    <a:schemeClr val="tx2"/>
                  </a:solidFill>
                </a:rPr>
                <a:t> </a:t>
              </a:r>
              <a:r>
                <a:rPr lang="en-US" sz="2400" b="1" dirty="0" err="1" smtClean="0">
                  <a:solidFill>
                    <a:schemeClr val="tx2"/>
                  </a:solidFill>
                </a:rPr>
                <a:t>ăn</a:t>
              </a:r>
              <a:r>
                <a:rPr lang="en-US" sz="2400" b="1" dirty="0" smtClean="0">
                  <a:solidFill>
                    <a:schemeClr val="tx2"/>
                  </a:solidFill>
                </a:rPr>
                <a:t> </a:t>
              </a:r>
              <a:r>
                <a:rPr lang="en-US" sz="2400" b="1" dirty="0" err="1" smtClean="0">
                  <a:solidFill>
                    <a:schemeClr val="tx2"/>
                  </a:solidFill>
                </a:rPr>
                <a:t>có</a:t>
              </a:r>
              <a:r>
                <a:rPr lang="en-US" sz="2400" b="1" dirty="0" smtClean="0">
                  <a:solidFill>
                    <a:schemeClr val="tx2"/>
                  </a:solidFill>
                </a:rPr>
                <a:t> </a:t>
              </a:r>
              <a:r>
                <a:rPr lang="en-US" sz="2400" b="1" dirty="0" err="1" smtClean="0">
                  <a:solidFill>
                    <a:schemeClr val="tx2"/>
                  </a:solidFill>
                </a:rPr>
                <a:t>đầy</a:t>
              </a:r>
              <a:r>
                <a:rPr lang="en-US" sz="2400" b="1" dirty="0" smtClean="0">
                  <a:solidFill>
                    <a:schemeClr val="tx2"/>
                  </a:solidFill>
                </a:rPr>
                <a:t> </a:t>
              </a:r>
              <a:r>
                <a:rPr lang="en-US" sz="2400" b="1" dirty="0" err="1" smtClean="0">
                  <a:solidFill>
                    <a:schemeClr val="tx2"/>
                  </a:solidFill>
                </a:rPr>
                <a:t>đủ</a:t>
              </a:r>
              <a:r>
                <a:rPr lang="en-US" sz="2400" b="1" dirty="0" smtClean="0">
                  <a:solidFill>
                    <a:schemeClr val="tx2"/>
                  </a:solidFill>
                </a:rPr>
                <a:t> </a:t>
              </a:r>
              <a:r>
                <a:rPr lang="en-US" sz="2400" b="1" dirty="0" err="1" smtClean="0">
                  <a:solidFill>
                    <a:schemeClr val="tx2"/>
                  </a:solidFill>
                </a:rPr>
                <a:t>chất</a:t>
              </a:r>
              <a:r>
                <a:rPr lang="en-US" sz="2400" b="1" dirty="0" smtClean="0">
                  <a:solidFill>
                    <a:schemeClr val="tx2"/>
                  </a:solidFill>
                </a:rPr>
                <a:t> </a:t>
              </a:r>
              <a:r>
                <a:rPr lang="en-US" sz="2400" b="1" dirty="0" err="1" smtClean="0">
                  <a:solidFill>
                    <a:schemeClr val="tx2"/>
                  </a:solidFill>
                </a:rPr>
                <a:t>dinh</a:t>
              </a:r>
              <a:r>
                <a:rPr lang="en-US" sz="2400" b="1" dirty="0" smtClean="0">
                  <a:solidFill>
                    <a:schemeClr val="tx2"/>
                  </a:solidFill>
                </a:rPr>
                <a:t> </a:t>
              </a:r>
              <a:r>
                <a:rPr lang="en-US" sz="2400" b="1" dirty="0" err="1" smtClean="0">
                  <a:solidFill>
                    <a:schemeClr val="tx2"/>
                  </a:solidFill>
                </a:rPr>
                <a:t>dưỡng</a:t>
              </a:r>
              <a:r>
                <a:rPr lang="en-US" sz="2400" b="1" dirty="0" smtClean="0">
                  <a:solidFill>
                    <a:schemeClr val="tx2"/>
                  </a:solidFill>
                </a:rPr>
                <a:t> </a:t>
              </a:r>
              <a:r>
                <a:rPr lang="en-US" sz="2400" b="1" dirty="0" err="1" smtClean="0">
                  <a:solidFill>
                    <a:schemeClr val="tx2"/>
                  </a:solidFill>
                </a:rPr>
                <a:t>cho</a:t>
              </a:r>
              <a:r>
                <a:rPr lang="en-US" sz="2400" b="1" dirty="0" smtClean="0">
                  <a:solidFill>
                    <a:schemeClr val="tx2"/>
                  </a:solidFill>
                </a:rPr>
                <a:t> </a:t>
              </a:r>
              <a:r>
                <a:rPr lang="en-US" sz="2400" b="1" dirty="0" err="1" smtClean="0">
                  <a:solidFill>
                    <a:schemeClr val="tx2"/>
                  </a:solidFill>
                </a:rPr>
                <a:t>gia</a:t>
              </a:r>
              <a:r>
                <a:rPr lang="en-US" sz="2400" b="1" dirty="0" smtClean="0">
                  <a:solidFill>
                    <a:schemeClr val="tx2"/>
                  </a:solidFill>
                </a:rPr>
                <a:t> </a:t>
              </a:r>
              <a:r>
                <a:rPr lang="en-US" sz="2400" b="1" dirty="0" err="1" smtClean="0">
                  <a:solidFill>
                    <a:schemeClr val="tx2"/>
                  </a:solidFill>
                </a:rPr>
                <a:t>đình</a:t>
              </a:r>
              <a:r>
                <a:rPr lang="en-US" sz="2400" b="1" dirty="0" smtClean="0">
                  <a:solidFill>
                    <a:schemeClr val="tx2"/>
                  </a:solidFill>
                </a:rPr>
                <a:t>?</a:t>
              </a:r>
              <a:endParaRPr lang="en-US" sz="2400" b="1" dirty="0">
                <a:solidFill>
                  <a:schemeClr val="tx2"/>
                </a:solidFill>
              </a:endParaRPr>
            </a:p>
          </p:txBody>
        </p:sp>
      </p:grpSp>
      <p:sp>
        <p:nvSpPr>
          <p:cNvPr id="8" name="TextBox 7"/>
          <p:cNvSpPr txBox="1"/>
          <p:nvPr/>
        </p:nvSpPr>
        <p:spPr>
          <a:xfrm>
            <a:off x="369963" y="815876"/>
            <a:ext cx="7543800" cy="2308324"/>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Chuyên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dinh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dưỡng</a:t>
            </a:r>
            <a:r>
              <a:rPr lang="en-US" sz="2400" b="1" dirty="0" smtClean="0">
                <a:solidFill>
                  <a:srgbClr val="FF0000"/>
                </a:solidFill>
                <a:latin typeface="Times New Roman" pitchFamily="18" charset="0"/>
                <a:cs typeface="Times New Roman" pitchFamily="18" charset="0"/>
              </a:rPr>
              <a:t> </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người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nghiên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cứu</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về</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dưỡng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thực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phẩm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đồng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tư</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vấn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cho</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mọi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người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về</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lối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sống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mạnh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trong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ăn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uống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giúp</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cơ</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thể</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khỏe</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mạnh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phát</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triển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toàn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diện</a:t>
            </a:r>
            <a:r>
              <a:rPr lang="en-US" sz="2400" b="1" dirty="0" smtClean="0">
                <a:solidFill>
                  <a:schemeClr val="tx2"/>
                </a:solidFill>
                <a:latin typeface="Times New Roman" pitchFamily="18" charset="0"/>
                <a:cs typeface="Times New Roman" pitchFamily="18" charset="0"/>
              </a:rPr>
              <a:t> . </a:t>
            </a:r>
            <a:r>
              <a:rPr lang="en-US" sz="2400" b="1" dirty="0" err="1" smtClean="0">
                <a:solidFill>
                  <a:schemeClr val="tx2"/>
                </a:solidFill>
                <a:latin typeface="Times New Roman" pitchFamily="18" charset="0"/>
                <a:cs typeface="Times New Roman" pitchFamily="18" charset="0"/>
              </a:rPr>
              <a:t>Chuyên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gia</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dưỡng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thường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việc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tại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các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bệnh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viện</a:t>
            </a:r>
            <a:r>
              <a:rPr lang="en-US" sz="2400" b="1" dirty="0" smtClean="0">
                <a:solidFill>
                  <a:schemeClr val="tx2"/>
                </a:solidFill>
                <a:latin typeface="Times New Roman" pitchFamily="18" charset="0"/>
                <a:cs typeface="Times New Roman" pitchFamily="18" charset="0"/>
              </a:rPr>
              <a:t> , </a:t>
            </a:r>
            <a:r>
              <a:rPr lang="en-US" sz="2400" b="1" dirty="0" err="1" smtClean="0">
                <a:solidFill>
                  <a:schemeClr val="tx2"/>
                </a:solidFill>
                <a:latin typeface="Times New Roman" pitchFamily="18" charset="0"/>
                <a:cs typeface="Times New Roman" pitchFamily="18" charset="0"/>
              </a:rPr>
              <a:t>phòng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khám</a:t>
            </a:r>
            <a:r>
              <a:rPr lang="en-US" sz="2400" b="1" dirty="0" smtClean="0">
                <a:solidFill>
                  <a:schemeClr val="tx2"/>
                </a:solidFill>
                <a:latin typeface="Times New Roman" pitchFamily="18" charset="0"/>
                <a:cs typeface="Times New Roman" pitchFamily="18" charset="0"/>
              </a:rPr>
              <a:t> y </a:t>
            </a:r>
            <a:r>
              <a:rPr lang="en-US" sz="2400" b="1" dirty="0" err="1" smtClean="0">
                <a:solidFill>
                  <a:schemeClr val="tx2"/>
                </a:solidFill>
                <a:latin typeface="Times New Roman" pitchFamily="18" charset="0"/>
                <a:cs typeface="Times New Roman" pitchFamily="18" charset="0"/>
              </a:rPr>
              <a:t>tế</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cộng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đồng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trung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tâm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chăm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sóc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sức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khỏe</a:t>
            </a:r>
            <a:r>
              <a:rPr lang="en-US" sz="2400" b="1" dirty="0" smtClean="0">
                <a:solidFill>
                  <a:schemeClr val="tx2"/>
                </a:solidFill>
                <a:latin typeface="Times New Roman" pitchFamily="18" charset="0"/>
                <a:cs typeface="Times New Roman" pitchFamily="18" charset="0"/>
              </a:rPr>
              <a:t>.</a:t>
            </a:r>
            <a:endParaRPr lang="en-US" sz="2400" b="1" dirty="0">
              <a:solidFill>
                <a:schemeClr val="tx2"/>
              </a:solidFill>
              <a:latin typeface="Times New Roman" pitchFamily="18" charset="0"/>
              <a:cs typeface="Times New Roman" pitchFamily="18"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2" y="164306"/>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08416" y="272534"/>
            <a:ext cx="3200400" cy="369332"/>
          </a:xfrm>
          <a:prstGeom prst="rect">
            <a:avLst/>
          </a:prstGeom>
          <a:noFill/>
        </p:spPr>
        <p:txBody>
          <a:bodyPr wrap="square" rtlCol="0">
            <a:spAutoFit/>
          </a:bodyPr>
          <a:lstStyle/>
          <a:p>
            <a:r>
              <a:rPr lang="en-US" b="1" dirty="0" smtClean="0"/>
              <a:t>KẾT NỐI NGHỀ NGHIỆP </a:t>
            </a:r>
            <a:endParaRPr lang="en-US" b="1" dirty="0"/>
          </a:p>
        </p:txBody>
      </p:sp>
    </p:spTree>
    <p:extLst>
      <p:ext uri="{BB962C8B-B14F-4D97-AF65-F5344CB8AC3E}">
        <p14:creationId xmlns:p14="http://schemas.microsoft.com/office/powerpoint/2010/main" val="32362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39750" y="1438275"/>
            <a:ext cx="8375650" cy="45053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685800" y="1671211"/>
            <a:ext cx="7812087" cy="5755422"/>
          </a:xfrm>
          <a:prstGeom prst="rect">
            <a:avLst/>
          </a:prstGeom>
        </p:spPr>
        <p:txBody>
          <a:bodyPr>
            <a:spAutoFit/>
          </a:bodyPr>
          <a:lstStyle/>
          <a:p>
            <a:pPr>
              <a:defRPr/>
            </a:pPr>
            <a:endParaRPr lang="en-US" dirty="0"/>
          </a:p>
          <a:p>
            <a:pPr marL="514350" indent="-514350">
              <a:buAutoNum type="arabicPeriod"/>
              <a:defRPr/>
            </a:pPr>
            <a:r>
              <a:rPr lang="en-US" sz="3200" dirty="0" err="1" smtClean="0">
                <a:solidFill>
                  <a:schemeClr val="bg1"/>
                </a:solidFill>
                <a:ea typeface="+mj-ea"/>
                <a:cs typeface="Times New Roman" panose="02020603050405020304" pitchFamily="18" charset="0"/>
              </a:rPr>
              <a:t>Quan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sát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và</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kể</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tên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các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hay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trong</a:t>
            </a:r>
            <a:r>
              <a:rPr lang="en-US" sz="3200" dirty="0" smtClean="0">
                <a:solidFill>
                  <a:schemeClr val="bg1"/>
                </a:solidFill>
                <a:ea typeface="+mj-ea"/>
                <a:cs typeface="Times New Roman" panose="02020603050405020304" pitchFamily="18" charset="0"/>
              </a:rPr>
              <a:t> 1 </a:t>
            </a:r>
            <a:r>
              <a:rPr lang="en-US" sz="3200" dirty="0" err="1" smtClean="0">
                <a:solidFill>
                  <a:schemeClr val="bg1"/>
                </a:solidFill>
                <a:ea typeface="+mj-ea"/>
                <a:cs typeface="Times New Roman" panose="02020603050405020304" pitchFamily="18" charset="0"/>
              </a:rPr>
              <a:t>tuần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có</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nhận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xét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gì</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về</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việc</a:t>
            </a:r>
            <a:r>
              <a:rPr lang="en-US" sz="3200" dirty="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của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mình</a:t>
            </a:r>
            <a:r>
              <a:rPr lang="en-US" sz="3200" dirty="0" smtClean="0">
                <a:solidFill>
                  <a:schemeClr val="bg1"/>
                </a:solidFill>
                <a:ea typeface="+mj-ea"/>
                <a:cs typeface="Times New Roman" panose="02020603050405020304" pitchFamily="18" charset="0"/>
              </a:rPr>
              <a:t>? </a:t>
            </a:r>
          </a:p>
          <a:p>
            <a:pPr marL="514350" indent="-514350">
              <a:buAutoNum type="arabicPeriod"/>
              <a:defRPr/>
            </a:pP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hãy</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đề</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xuất</a:t>
            </a:r>
            <a:r>
              <a:rPr lang="en-US" sz="3200" dirty="0" smtClean="0">
                <a:solidFill>
                  <a:schemeClr val="bg1"/>
                </a:solidFill>
                <a:ea typeface="+mj-ea"/>
                <a:cs typeface="Times New Roman" panose="02020603050405020304" pitchFamily="18" charset="0"/>
              </a:rPr>
              <a:t> 1 </a:t>
            </a:r>
            <a:r>
              <a:rPr lang="en-US" sz="3200" dirty="0" err="1" smtClean="0">
                <a:solidFill>
                  <a:schemeClr val="bg1"/>
                </a:solidFill>
                <a:ea typeface="+mj-ea"/>
                <a:cs typeface="Times New Roman" panose="02020603050405020304" pitchFamily="18" charset="0"/>
              </a:rPr>
              <a:t>số</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việc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làm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để</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thành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thói</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quen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ăn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uống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khoa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học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cho</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của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mình</a:t>
            </a:r>
            <a:r>
              <a:rPr lang="en-US" sz="3200" dirty="0" smtClean="0">
                <a:solidFill>
                  <a:schemeClr val="bg1"/>
                </a:solidFill>
                <a:ea typeface="+mj-ea"/>
                <a:cs typeface="Times New Roman" panose="02020603050405020304" pitchFamily="18" charset="0"/>
              </a:rPr>
              <a:t>?</a:t>
            </a:r>
            <a:endParaRPr lang="vi-VN" sz="3200" dirty="0">
              <a:solidFill>
                <a:schemeClr val="bg1"/>
              </a:solidFill>
              <a:ea typeface="+mj-ea"/>
              <a:cs typeface="Times New Roman" panose="02020603050405020304" pitchFamily="18" charset="0"/>
            </a:endParaRPr>
          </a:p>
          <a:p>
            <a:pPr>
              <a:defRPr/>
            </a:pPr>
            <a:r>
              <a:rPr lang="vi-VN" dirty="0"/>
              <a:t/>
            </a:r>
            <a:br>
              <a:rPr lang="vi-VN" dirty="0"/>
            </a:br>
            <a:r>
              <a:rPr lang="vi-VN" dirty="0"/>
              <a:t/>
            </a:r>
            <a:br>
              <a:rPr lang="vi-VN" dirty="0"/>
            </a:br>
            <a:endParaRPr lang="vi-VN" dirty="0"/>
          </a:p>
          <a:p>
            <a:pPr>
              <a:defRPr/>
            </a:pPr>
            <a:r>
              <a:rPr lang="vi-VN" dirty="0"/>
              <a:t/>
            </a:r>
            <a:br>
              <a:rPr lang="vi-VN" dirty="0"/>
            </a:br>
            <a:endParaRPr lang="en-US" dirty="0"/>
          </a:p>
        </p:txBody>
      </p:sp>
      <p:pic>
        <p:nvPicPr>
          <p:cNvPr id="2867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3550"/>
            <a:ext cx="2143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2513" y="95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2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7713" y="6299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632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929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66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297" descr="C:\Users\USER\Desktop\tải xuốn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73" y="1185944"/>
            <a:ext cx="19050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0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85945"/>
            <a:ext cx="16764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304" descr="tải xuố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9" y="1185944"/>
            <a:ext cx="1828801" cy="186205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305" descr="tải xuố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907" y="1371600"/>
            <a:ext cx="2133600" cy="20906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306" descr="tải xuống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4907" y="4419599"/>
            <a:ext cx="2026693" cy="233838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308"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048001"/>
            <a:ext cx="1827662" cy="167639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309" descr="tải xuống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276600"/>
            <a:ext cx="1676400" cy="155115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313" descr="tải xuống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901" y="3048000"/>
            <a:ext cx="19903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315" descr="tải xuống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900" y="5114640"/>
            <a:ext cx="1969827" cy="174336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317" descr="tải xuống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1" y="4976101"/>
            <a:ext cx="1828799" cy="17254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18" descr="tải xuống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399" y="4572000"/>
            <a:ext cx="2208663" cy="2129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4"/>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
          <p:cNvSpPr>
            <a:spLocks noChangeArrowheads="1"/>
          </p:cNvSpPr>
          <p:nvPr/>
        </p:nvSpPr>
        <p:spPr bwMode="auto">
          <a:xfrm>
            <a:off x="0" y="705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468573" y="132546"/>
            <a:ext cx="5582503"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smtClean="0">
                <a:latin typeface="Times New Roman" pitchFamily="18" charset="0"/>
                <a:cs typeface="Times New Roman" pitchFamily="18" charset="0"/>
              </a:rPr>
              <a:t>HÃY KỂ TÊN CÁC LOẠI THỰC PHẨM SAU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38200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04800"/>
            <a:ext cx="4457700" cy="6324600"/>
          </a:xfrm>
          <a:prstGeom prst="rect">
            <a:avLst/>
          </a:prstGeom>
        </p:spPr>
      </p:pic>
      <p:sp>
        <p:nvSpPr>
          <p:cNvPr id="6" name="Cloud Callout 5"/>
          <p:cNvSpPr/>
          <p:nvPr/>
        </p:nvSpPr>
        <p:spPr>
          <a:xfrm>
            <a:off x="0" y="1066800"/>
            <a:ext cx="4343400" cy="3733800"/>
          </a:xfrm>
          <a:prstGeom prst="cloudCallout">
            <a:avLst>
              <a:gd name="adj1" fmla="val -29003"/>
              <a:gd name="adj2" fmla="val 822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p:cNvSpPr>
            <a:spLocks noGrp="1"/>
          </p:cNvSpPr>
          <p:nvPr>
            <p:ph type="title"/>
          </p:nvPr>
        </p:nvSpPr>
        <p:spPr>
          <a:xfrm>
            <a:off x="609600" y="2895600"/>
            <a:ext cx="3124200" cy="1143000"/>
          </a:xfrm>
        </p:spPr>
        <p:txBody>
          <a:bodyPr>
            <a:noAutofit/>
          </a:bodyPr>
          <a:lstStyle/>
          <a:p>
            <a:pPr>
              <a:defRPr/>
            </a:pPr>
            <a:r>
              <a:rPr lang="en-US" sz="3200" b="1" dirty="0" smtClean="0">
                <a:solidFill>
                  <a:schemeClr val="hlink"/>
                </a:solidFill>
                <a:latin typeface="Times New Roman" panose="02020603050405020304" pitchFamily="18" charset="0"/>
                <a:ea typeface="+mn-ea"/>
                <a:cs typeface="+mn-cs"/>
              </a:rPr>
              <a:t>Theo </a:t>
            </a:r>
            <a:r>
              <a:rPr lang="en-US" sz="3200" b="1" dirty="0" err="1" smtClean="0">
                <a:solidFill>
                  <a:schemeClr val="hlink"/>
                </a:solidFill>
                <a:latin typeface="Times New Roman" panose="02020603050405020304" pitchFamily="18" charset="0"/>
                <a:ea typeface="+mn-ea"/>
                <a:cs typeface="+mn-cs"/>
              </a:rPr>
              <a:t>em</a:t>
            </a:r>
            <a:r>
              <a:rPr lang="en-US" sz="3200" b="1" dirty="0" smtClean="0">
                <a:solidFill>
                  <a:schemeClr val="hlink"/>
                </a:solidFill>
                <a:latin typeface="Times New Roman" panose="02020603050405020304" pitchFamily="18" charset="0"/>
                <a:ea typeface="+mn-ea"/>
                <a:cs typeface="+mn-cs"/>
              </a:rPr>
              <a:t> </a:t>
            </a:r>
            <a:r>
              <a:rPr lang="en-US" sz="3200" b="1" dirty="0" err="1" smtClean="0">
                <a:solidFill>
                  <a:schemeClr val="hlink"/>
                </a:solidFill>
                <a:latin typeface="Times New Roman" panose="02020603050405020304" pitchFamily="18" charset="0"/>
                <a:ea typeface="+mn-ea"/>
                <a:cs typeface="+mn-cs"/>
              </a:rPr>
              <a:t>vì</a:t>
            </a:r>
            <a:r>
              <a:rPr lang="en-US" sz="3200" b="1" dirty="0" smtClean="0">
                <a:solidFill>
                  <a:schemeClr val="hlink"/>
                </a:solidFill>
                <a:latin typeface="Times New Roman" panose="02020603050405020304" pitchFamily="18" charset="0"/>
                <a:ea typeface="+mn-ea"/>
                <a:cs typeface="+mn-cs"/>
              </a:rPr>
              <a:t> </a:t>
            </a:r>
            <a:r>
              <a:rPr lang="en-US" sz="3200" b="1" dirty="0" err="1" smtClean="0">
                <a:solidFill>
                  <a:schemeClr val="hlink"/>
                </a:solidFill>
                <a:latin typeface="Times New Roman" panose="02020603050405020304" pitchFamily="18" charset="0"/>
                <a:ea typeface="+mn-ea"/>
                <a:cs typeface="+mn-cs"/>
              </a:rPr>
              <a:t>sao</a:t>
            </a:r>
            <a:r>
              <a:rPr lang="en-US" sz="3200" b="1" dirty="0" smtClean="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hằng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ngày</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chúng</a:t>
            </a:r>
            <a:r>
              <a:rPr lang="en-US" sz="3200" b="1" dirty="0">
                <a:solidFill>
                  <a:schemeClr val="hlink"/>
                </a:solidFill>
                <a:latin typeface="Times New Roman" panose="02020603050405020304" pitchFamily="18" charset="0"/>
                <a:ea typeface="+mn-ea"/>
                <a:cs typeface="+mn-cs"/>
              </a:rPr>
              <a:t> ta </a:t>
            </a:r>
            <a:r>
              <a:rPr lang="en-US" sz="3200" b="1" dirty="0" err="1">
                <a:solidFill>
                  <a:schemeClr val="hlink"/>
                </a:solidFill>
                <a:latin typeface="Times New Roman" panose="02020603050405020304" pitchFamily="18" charset="0"/>
                <a:ea typeface="+mn-ea"/>
                <a:cs typeface="+mn-cs"/>
              </a:rPr>
              <a:t>phải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sử</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dụng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nhiều</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loại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thực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phẩm</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khác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nhau</a:t>
            </a:r>
            <a:r>
              <a:rPr lang="en-US" sz="3200" b="1" dirty="0">
                <a:solidFill>
                  <a:schemeClr val="hlink"/>
                </a:solidFill>
                <a:latin typeface="Times New Roman" panose="02020603050405020304" pitchFamily="18" charset="0"/>
                <a:ea typeface="+mn-ea"/>
                <a:cs typeface="+mn-cs"/>
              </a:rPr>
              <a:t>?</a:t>
            </a:r>
            <a:r>
              <a:rPr lang="en-US" sz="3200" b="1" dirty="0"/>
              <a:t/>
            </a:r>
            <a:br>
              <a:rPr lang="en-US" sz="3200" b="1" dirty="0"/>
            </a:br>
            <a:r>
              <a:rPr lang="en-US" sz="3200" b="1" dirty="0"/>
              <a:t/>
            </a:r>
            <a:br>
              <a:rPr lang="en-US" sz="3200" b="1" dirty="0"/>
            </a:br>
            <a:endParaRPr lang="en-US" altLang="en-US" sz="3200" b="1" dirty="0">
              <a:solidFill>
                <a:schemeClr val="hlink"/>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738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987" y="166543"/>
            <a:ext cx="83058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dirty="0"/>
              <a:t>CHƯƠNG II. BỮA ĂN TRONG GIA ĐÌNH</a:t>
            </a:r>
            <a:endParaRPr lang="en-US" sz="3200" dirty="0"/>
          </a:p>
          <a:p>
            <a:pPr algn="ctr"/>
            <a:r>
              <a:rPr lang="en-US" sz="3200" b="1" dirty="0"/>
              <a:t>TIẾT 7. BÀI 4. THỰC PHẨM VÀ DINH DƯỠNG</a:t>
            </a:r>
            <a:endParaRPr lang="en-US" sz="3200" dirty="0"/>
          </a:p>
        </p:txBody>
      </p:sp>
      <p:sp>
        <p:nvSpPr>
          <p:cNvPr id="3" name="Rectangle 10"/>
          <p:cNvSpPr>
            <a:spLocks noChangeArrowheads="1"/>
          </p:cNvSpPr>
          <p:nvPr/>
        </p:nvSpPr>
        <p:spPr bwMode="auto">
          <a:xfrm>
            <a:off x="304800" y="1371600"/>
            <a:ext cx="8281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smtClean="0">
                <a:solidFill>
                  <a:srgbClr val="FF3300"/>
                </a:solidFill>
              </a:rPr>
              <a:t>1. MỘT SỐ NHÓM </a:t>
            </a:r>
            <a:r>
              <a:rPr lang="en-US" altLang="en-US" sz="2800" b="1" dirty="0">
                <a:solidFill>
                  <a:srgbClr val="FF3300"/>
                </a:solidFill>
              </a:rPr>
              <a:t>THỰC </a:t>
            </a:r>
            <a:r>
              <a:rPr lang="en-US" altLang="en-US" sz="2800" b="1" dirty="0" smtClean="0">
                <a:solidFill>
                  <a:srgbClr val="FF3300"/>
                </a:solidFill>
              </a:rPr>
              <a:t>PHẨM CHÍNH </a:t>
            </a:r>
            <a:endParaRPr lang="en-US" altLang="en-US" sz="2800" b="1" dirty="0">
              <a:solidFill>
                <a:srgbClr val="FF3300"/>
              </a:solidFill>
            </a:endParaRPr>
          </a:p>
          <a:p>
            <a:endParaRPr lang="en-US" altLang="en-US" sz="2800" b="1" dirty="0">
              <a:solidFill>
                <a:srgbClr val="FF3300"/>
              </a:solidFill>
            </a:endParaRPr>
          </a:p>
        </p:txBody>
      </p:sp>
      <p:sp>
        <p:nvSpPr>
          <p:cNvPr id="5" name="Text Box 11"/>
          <p:cNvSpPr txBox="1">
            <a:spLocks noChangeArrowheads="1"/>
          </p:cNvSpPr>
          <p:nvPr/>
        </p:nvSpPr>
        <p:spPr bwMode="auto">
          <a:xfrm>
            <a:off x="457200" y="1848653"/>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vi-VN" altLang="en-US" sz="2800" dirty="0">
                <a:solidFill>
                  <a:srgbClr val="0000FF"/>
                </a:solidFill>
                <a:cs typeface="Times New Roman" pitchFamily="18" charset="0"/>
              </a:rPr>
              <a:t>Thực phẩm là </a:t>
            </a:r>
            <a:r>
              <a:rPr lang="en-US" altLang="en-US" sz="2800" dirty="0" err="1" smtClean="0">
                <a:solidFill>
                  <a:srgbClr val="0000FF"/>
                </a:solidFill>
                <a:cs typeface="Times New Roman" pitchFamily="18" charset="0"/>
              </a:rPr>
              <a:t>nguồn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cung</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cấp</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các</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chất</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dinh</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dưỡng</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cần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thiết</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cho</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cơ</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thể</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giúp</a:t>
            </a:r>
            <a:r>
              <a:rPr lang="en-US" altLang="en-US" sz="2800" dirty="0" smtClean="0">
                <a:solidFill>
                  <a:srgbClr val="0000FF"/>
                </a:solidFill>
                <a:cs typeface="Times New Roman" pitchFamily="18" charset="0"/>
              </a:rPr>
              <a:t> con </a:t>
            </a:r>
            <a:r>
              <a:rPr lang="en-US" altLang="en-US" sz="2800" dirty="0" err="1" smtClean="0">
                <a:solidFill>
                  <a:srgbClr val="0000FF"/>
                </a:solidFill>
                <a:cs typeface="Times New Roman" pitchFamily="18" charset="0"/>
              </a:rPr>
              <a:t>người</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phát</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triển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cân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đối</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và</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khỏe</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mạnh</a:t>
            </a:r>
            <a:r>
              <a:rPr lang="en-US" altLang="en-US" sz="2800" dirty="0" smtClean="0">
                <a:solidFill>
                  <a:srgbClr val="0000FF"/>
                </a:solidFill>
                <a:cs typeface="Times New Roman" pitchFamily="18" charset="0"/>
              </a:rPr>
              <a:t> </a:t>
            </a:r>
            <a:endParaRPr lang="en-US" altLang="en-US" sz="2800" dirty="0">
              <a:solidFill>
                <a:srgbClr val="0000FF"/>
              </a:solidFill>
              <a:cs typeface="Times New Roman" pitchFamily="18"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t="21265" r="8609" b="8281"/>
          <a:stretch/>
        </p:blipFill>
        <p:spPr bwMode="auto">
          <a:xfrm>
            <a:off x="533400" y="3352799"/>
            <a:ext cx="8229600" cy="327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2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429147"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rgbClr val="FF0000"/>
                </a:solidFill>
                <a:cs typeface="Times New Roman" pitchFamily="18" charset="0"/>
              </a:rPr>
              <a:t>Căn</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cứ</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vào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dinh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dưỡng</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có</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tỉ</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lệ</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cao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thực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phẩm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được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phân</a:t>
            </a:r>
            <a:r>
              <a:rPr lang="en-US" altLang="en-US" sz="2800" dirty="0">
                <a:solidFill>
                  <a:srgbClr val="FF0000"/>
                </a:solidFill>
                <a:cs typeface="Times New Roman" pitchFamily="18" charset="0"/>
              </a:rPr>
              <a:t> chia </a:t>
            </a:r>
            <a:r>
              <a:rPr lang="en-US" altLang="en-US" sz="2800" dirty="0" err="1">
                <a:solidFill>
                  <a:srgbClr val="FF0000"/>
                </a:solidFill>
                <a:cs typeface="Times New Roman" pitchFamily="18" charset="0"/>
              </a:rPr>
              <a:t>thành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các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nhóm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như</a:t>
            </a:r>
            <a:r>
              <a:rPr lang="en-US" altLang="en-US" sz="2800" dirty="0">
                <a:solidFill>
                  <a:srgbClr val="FF0000"/>
                </a:solidFill>
                <a:cs typeface="Times New Roman" pitchFamily="18" charset="0"/>
              </a:rPr>
              <a:t> ở </a:t>
            </a:r>
            <a:r>
              <a:rPr lang="en-US" altLang="en-US" sz="2800" dirty="0" err="1">
                <a:solidFill>
                  <a:srgbClr val="FF0000"/>
                </a:solidFill>
                <a:cs typeface="Times New Roman" pitchFamily="18" charset="0"/>
              </a:rPr>
              <a:t>cột</a:t>
            </a:r>
            <a:r>
              <a:rPr lang="en-US" altLang="en-US" sz="2800" dirty="0">
                <a:solidFill>
                  <a:srgbClr val="FF0000"/>
                </a:solidFill>
                <a:cs typeface="Times New Roman" pitchFamily="18" charset="0"/>
              </a:rPr>
              <a:t> (1</a:t>
            </a:r>
            <a:r>
              <a:rPr lang="en-US" altLang="en-US" sz="2800" dirty="0" smtClean="0">
                <a:solidFill>
                  <a:srgbClr val="FF0000"/>
                </a:solidFill>
                <a:cs typeface="Times New Roman" pitchFamily="18" charset="0"/>
              </a:rPr>
              <a:t>)</a:t>
            </a:r>
            <a:endParaRPr lang="en-US" altLang="en-US" sz="2800" dirty="0">
              <a:solidFill>
                <a:srgbClr val="FF0000"/>
              </a:solidFill>
              <a:cs typeface="Times New Roman" pitchFamily="18" charset="0"/>
            </a:endParaRPr>
          </a:p>
        </p:txBody>
      </p:sp>
      <p:sp>
        <p:nvSpPr>
          <p:cNvPr id="7173" name="Rectangle 10"/>
          <p:cNvSpPr>
            <a:spLocks noChangeArrowheads="1"/>
          </p:cNvSpPr>
          <p:nvPr/>
        </p:nvSpPr>
        <p:spPr bwMode="auto">
          <a:xfrm>
            <a:off x="114300" y="7034213"/>
            <a:ext cx="8616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a:solidFill>
                  <a:schemeClr val="hlink"/>
                </a:solidFill>
              </a:rPr>
              <a:t>- Em hãy  cho biết tên các nhóm thực phẩm có trong Hình 4.1.</a:t>
            </a:r>
            <a:endParaRPr lang="en-US" altLang="en-US" sz="2600"/>
          </a:p>
        </p:txBody>
      </p:sp>
      <p:pic>
        <p:nvPicPr>
          <p:cNvPr id="717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0" y="22098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747713" y="157797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smtClean="0">
                <a:solidFill>
                  <a:srgbClr val="00B050"/>
                </a:solidFill>
                <a:cs typeface="Times New Roman" pitchFamily="18" charset="0"/>
              </a:rPr>
              <a:t>   </a:t>
            </a:r>
            <a:r>
              <a:rPr lang="en-US" altLang="en-US" sz="2800" b="1" i="1" dirty="0" err="1" smtClean="0">
                <a:solidFill>
                  <a:srgbClr val="00B050"/>
                </a:solidFill>
                <a:cs typeface="Times New Roman" pitchFamily="18" charset="0"/>
              </a:rPr>
              <a:t>Nhóm</a:t>
            </a:r>
            <a:r>
              <a:rPr lang="en-US" altLang="en-US" sz="2800" b="1" i="1" dirty="0" smtClean="0">
                <a:solidFill>
                  <a:srgbClr val="00B050"/>
                </a:solidFill>
                <a:cs typeface="Times New Roman" pitchFamily="18" charset="0"/>
              </a:rPr>
              <a:t> </a:t>
            </a:r>
            <a:r>
              <a:rPr lang="en-US" altLang="en-US" sz="2800" b="1" i="1" dirty="0" err="1">
                <a:solidFill>
                  <a:srgbClr val="00B050"/>
                </a:solidFill>
                <a:cs typeface="Times New Roman" pitchFamily="18" charset="0"/>
              </a:rPr>
              <a:t>thực</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phẩm</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và</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nguồn</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cung</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cấp</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chính</a:t>
            </a:r>
            <a:endParaRPr lang="en-US" altLang="en-US" sz="2800" b="1" i="1" dirty="0">
              <a:solidFill>
                <a:srgbClr val="00B050"/>
              </a:solidFill>
              <a:cs typeface="Times New Roman" pitchFamily="18" charset="0"/>
            </a:endParaRPr>
          </a:p>
        </p:txBody>
      </p:sp>
    </p:spTree>
    <p:extLst>
      <p:ext uri="{BB962C8B-B14F-4D97-AF65-F5344CB8AC3E}">
        <p14:creationId xmlns:p14="http://schemas.microsoft.com/office/powerpoint/2010/main" val="1225827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animEffect transition="in" filter="wipe(down)">
                                      <p:cBhvr>
                                        <p:cTn id="19"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5344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smtClean="0">
                <a:solidFill>
                  <a:srgbClr val="FF0000"/>
                </a:solidFill>
              </a:rPr>
              <a:t>1. NHÓM THỰC PHẨM GIÀU CHẤT TINH BỘT, CHẤT ĐƯỜNG VÀ CHẤT XƠ</a:t>
            </a:r>
            <a:endParaRPr lang="en-US" sz="3200"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524000"/>
            <a:ext cx="4038600" cy="1981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1"/>
            <a:ext cx="3581400" cy="1981200"/>
          </a:xfrm>
          <a:prstGeom prst="rect">
            <a:avLst/>
          </a:prstGeom>
        </p:spPr>
      </p:pic>
      <p:grpSp>
        <p:nvGrpSpPr>
          <p:cNvPr id="4" name="Group 3"/>
          <p:cNvGrpSpPr/>
          <p:nvPr/>
        </p:nvGrpSpPr>
        <p:grpSpPr>
          <a:xfrm>
            <a:off x="5334000" y="3578507"/>
            <a:ext cx="4114800" cy="2133600"/>
            <a:chOff x="609600" y="3962400"/>
            <a:chExt cx="4114800" cy="2133600"/>
          </a:xfrm>
        </p:grpSpPr>
        <p:sp>
          <p:nvSpPr>
            <p:cNvPr id="2" name="Cloud 1"/>
            <p:cNvSpPr/>
            <p:nvPr/>
          </p:nvSpPr>
          <p:spPr>
            <a:xfrm>
              <a:off x="609600" y="3962400"/>
              <a:ext cx="4114800" cy="2133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TextBox 2"/>
            <p:cNvSpPr txBox="1"/>
            <p:nvPr/>
          </p:nvSpPr>
          <p:spPr>
            <a:xfrm>
              <a:off x="1143000" y="4121259"/>
              <a:ext cx="3276600" cy="1815882"/>
            </a:xfrm>
            <a:prstGeom prst="rect">
              <a:avLst/>
            </a:prstGeom>
            <a:noFill/>
          </p:spPr>
          <p:txBody>
            <a:bodyPr wrap="square" rtlCol="0">
              <a:spAutoFit/>
            </a:bodyPr>
            <a:lstStyle/>
            <a:p>
              <a:r>
                <a:rPr lang="en-US" sz="2800" b="1" dirty="0" err="1" smtClean="0">
                  <a:solidFill>
                    <a:srgbClr val="FF0000"/>
                  </a:solidFill>
                </a:rPr>
                <a:t>Chất</a:t>
              </a:r>
              <a:r>
                <a:rPr lang="en-US" sz="2800" b="1" dirty="0" smtClean="0">
                  <a:solidFill>
                    <a:srgbClr val="FF0000"/>
                  </a:solidFill>
                </a:rPr>
                <a:t> </a:t>
              </a:r>
              <a:r>
                <a:rPr lang="en-US" sz="2800" b="1" dirty="0" err="1" smtClean="0">
                  <a:solidFill>
                    <a:srgbClr val="FF0000"/>
                  </a:solidFill>
                </a:rPr>
                <a:t>tinh</a:t>
              </a:r>
              <a:r>
                <a:rPr lang="en-US" sz="2800" b="1" dirty="0" smtClean="0">
                  <a:solidFill>
                    <a:srgbClr val="FF0000"/>
                  </a:solidFill>
                </a:rPr>
                <a:t> </a:t>
              </a:r>
              <a:r>
                <a:rPr lang="en-US" sz="2800" b="1" dirty="0" err="1" smtClean="0">
                  <a:solidFill>
                    <a:srgbClr val="FF0000"/>
                  </a:solidFill>
                </a:rPr>
                <a:t>bột</a:t>
              </a:r>
              <a:r>
                <a:rPr lang="en-US" sz="2800" b="1" dirty="0" smtClean="0">
                  <a:solidFill>
                    <a:srgbClr val="FF0000"/>
                  </a:solidFill>
                </a:rPr>
                <a:t>, </a:t>
              </a:r>
              <a:r>
                <a:rPr lang="en-US" sz="2800" b="1" dirty="0" err="1" smtClean="0">
                  <a:solidFill>
                    <a:srgbClr val="FF0000"/>
                  </a:solidFill>
                </a:rPr>
                <a:t>đường</a:t>
              </a:r>
              <a:r>
                <a:rPr lang="en-US" sz="2800" b="1" dirty="0" smtClean="0">
                  <a:solidFill>
                    <a:srgbClr val="FF0000"/>
                  </a:solidFill>
                </a:rPr>
                <a:t> , </a:t>
              </a:r>
              <a:r>
                <a:rPr lang="en-US" sz="2800" b="1" dirty="0" err="1" smtClean="0">
                  <a:solidFill>
                    <a:srgbClr val="FF0000"/>
                  </a:solidFill>
                </a:rPr>
                <a:t>chất</a:t>
              </a:r>
              <a:r>
                <a:rPr lang="en-US" sz="2800" b="1" dirty="0" smtClean="0">
                  <a:solidFill>
                    <a:srgbClr val="FF0000"/>
                  </a:solidFill>
                </a:rPr>
                <a:t> </a:t>
              </a:r>
              <a:r>
                <a:rPr lang="en-US" sz="2800" b="1" dirty="0" err="1" smtClean="0">
                  <a:solidFill>
                    <a:srgbClr val="FF0000"/>
                  </a:solidFill>
                </a:rPr>
                <a:t>xơ</a:t>
              </a:r>
              <a:r>
                <a:rPr lang="en-US" sz="2800" b="1" dirty="0" smtClean="0">
                  <a:solidFill>
                    <a:srgbClr val="FF0000"/>
                  </a:solidFill>
                </a:rPr>
                <a:t> </a:t>
              </a:r>
              <a:r>
                <a:rPr lang="en-US" sz="2800" b="1" dirty="0" err="1" smtClean="0">
                  <a:solidFill>
                    <a:srgbClr val="FF0000"/>
                  </a:solidFill>
                </a:rPr>
                <a:t>có</a:t>
              </a:r>
              <a:r>
                <a:rPr lang="en-US" sz="2800" b="1" dirty="0" smtClean="0">
                  <a:solidFill>
                    <a:srgbClr val="FF0000"/>
                  </a:solidFill>
                </a:rPr>
                <a:t> </a:t>
              </a:r>
              <a:r>
                <a:rPr lang="en-US" sz="2800" b="1" dirty="0" err="1" smtClean="0">
                  <a:solidFill>
                    <a:srgbClr val="FF0000"/>
                  </a:solidFill>
                </a:rPr>
                <a:t>vai</a:t>
              </a:r>
              <a:r>
                <a:rPr lang="en-US" sz="2800" b="1" dirty="0" smtClean="0">
                  <a:solidFill>
                    <a:srgbClr val="FF0000"/>
                  </a:solidFill>
                </a:rPr>
                <a:t> </a:t>
              </a:r>
              <a:r>
                <a:rPr lang="en-US" sz="2800" b="1" dirty="0" err="1" smtClean="0">
                  <a:solidFill>
                    <a:srgbClr val="FF0000"/>
                  </a:solidFill>
                </a:rPr>
                <a:t>trò</a:t>
              </a:r>
              <a:r>
                <a:rPr lang="en-US" sz="2800" b="1" dirty="0" smtClean="0">
                  <a:solidFill>
                    <a:srgbClr val="FF0000"/>
                  </a:solidFill>
                </a:rPr>
                <a:t> </a:t>
              </a:r>
              <a:r>
                <a:rPr lang="en-US" sz="2800" b="1" dirty="0" err="1" smtClean="0">
                  <a:solidFill>
                    <a:srgbClr val="FF0000"/>
                  </a:solidFill>
                </a:rPr>
                <a:t>như</a:t>
              </a:r>
              <a:r>
                <a:rPr lang="en-US" sz="2800" b="1" dirty="0" smtClean="0">
                  <a:solidFill>
                    <a:srgbClr val="FF0000"/>
                  </a:solidFill>
                </a:rPr>
                <a:t> </a:t>
              </a:r>
              <a:r>
                <a:rPr lang="en-US" sz="2800" b="1" dirty="0" err="1" smtClean="0">
                  <a:solidFill>
                    <a:srgbClr val="FF0000"/>
                  </a:solidFill>
                </a:rPr>
                <a:t>thế</a:t>
              </a:r>
              <a:r>
                <a:rPr lang="en-US" sz="2800" b="1" dirty="0" smtClean="0">
                  <a:solidFill>
                    <a:srgbClr val="FF0000"/>
                  </a:solidFill>
                </a:rPr>
                <a:t> </a:t>
              </a:r>
              <a:r>
                <a:rPr lang="en-US" sz="2800" b="1" dirty="0" err="1" smtClean="0">
                  <a:solidFill>
                    <a:srgbClr val="FF0000"/>
                  </a:solidFill>
                </a:rPr>
                <a:t>nào</a:t>
              </a:r>
              <a:r>
                <a:rPr lang="en-US" sz="2800" b="1" dirty="0" smtClean="0">
                  <a:solidFill>
                    <a:srgbClr val="FF0000"/>
                  </a:solidFill>
                </a:rPr>
                <a:t> </a:t>
              </a:r>
              <a:r>
                <a:rPr lang="en-US" sz="2800" b="1" dirty="0" err="1" smtClean="0">
                  <a:solidFill>
                    <a:srgbClr val="FF0000"/>
                  </a:solidFill>
                </a:rPr>
                <a:t>với</a:t>
              </a:r>
              <a:r>
                <a:rPr lang="en-US" sz="2800" b="1" dirty="0" smtClean="0">
                  <a:solidFill>
                    <a:srgbClr val="FF0000"/>
                  </a:solidFill>
                </a:rPr>
                <a:t> </a:t>
              </a:r>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r>
                <a:rPr lang="en-US" sz="2800" b="1" dirty="0" smtClean="0">
                  <a:solidFill>
                    <a:srgbClr val="FF0000"/>
                  </a:solidFill>
                </a:rPr>
                <a:t> ?</a:t>
              </a:r>
              <a:endParaRPr lang="en-US" sz="2800" b="1" dirty="0">
                <a:solidFill>
                  <a:srgbClr val="FF0000"/>
                </a:solidFill>
              </a:endParaRPr>
            </a:p>
          </p:txBody>
        </p:sp>
      </p:grpSp>
      <p:sp>
        <p:nvSpPr>
          <p:cNvPr id="9" name="Text Box 5"/>
          <p:cNvSpPr txBox="1">
            <a:spLocks noChangeArrowheads="1"/>
          </p:cNvSpPr>
          <p:nvPr/>
        </p:nvSpPr>
        <p:spPr bwMode="auto">
          <a:xfrm>
            <a:off x="175066" y="3737366"/>
            <a:ext cx="538753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dirty="0" err="1">
                <a:solidFill>
                  <a:srgbClr val="0070C0"/>
                </a:solidFill>
                <a:cs typeface="Times New Roman" pitchFamily="18" charset="0"/>
              </a:rPr>
              <a:t>Chất</a:t>
            </a:r>
            <a:r>
              <a:rPr lang="en-US" altLang="en-US" sz="3200" dirty="0">
                <a:solidFill>
                  <a:srgbClr val="0070C0"/>
                </a:solidFill>
                <a:cs typeface="Times New Roman" pitchFamily="18" charset="0"/>
              </a:rPr>
              <a:t> </a:t>
            </a:r>
            <a:r>
              <a:rPr lang="vi-VN" altLang="en-US" sz="3200" dirty="0">
                <a:solidFill>
                  <a:srgbClr val="0070C0"/>
                </a:solidFill>
                <a:cs typeface="Times New Roman" pitchFamily="18" charset="0"/>
              </a:rPr>
              <a:t>tinh bột</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chất đường là nguồn cung cấp năng lượng chủ yếu cho mọi hoạt động của cơ thể</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a:t>
            </a:r>
            <a:r>
              <a:rPr lang="en-US" altLang="en-US" sz="3200" dirty="0">
                <a:solidFill>
                  <a:srgbClr val="0070C0"/>
                </a:solidFill>
                <a:cs typeface="Times New Roman" pitchFamily="18" charset="0"/>
              </a:rPr>
              <a:t>C</a:t>
            </a:r>
            <a:r>
              <a:rPr lang="vi-VN" altLang="en-US" sz="3200" dirty="0">
                <a:solidFill>
                  <a:srgbClr val="0070C0"/>
                </a:solidFill>
                <a:cs typeface="Times New Roman" pitchFamily="18" charset="0"/>
              </a:rPr>
              <a:t>hất xơ hỗ trợ cho  hệ tiêu hóa</a:t>
            </a:r>
            <a:r>
              <a:rPr lang="en-US" altLang="en-US" sz="3200" dirty="0" smtClean="0">
                <a:solidFill>
                  <a:srgbClr val="0070C0"/>
                </a:solidFill>
                <a:cs typeface="Times New Roman" pitchFamily="18" charset="0"/>
              </a:rPr>
              <a:t>.</a:t>
            </a:r>
          </a:p>
          <a:p>
            <a:pPr>
              <a:spcBef>
                <a:spcPct val="50000"/>
              </a:spcBef>
            </a:pPr>
            <a:endParaRPr lang="en-US" altLang="vi-VN" sz="3200" dirty="0">
              <a:solidFill>
                <a:srgbClr val="0070C0"/>
              </a:solidFill>
              <a:cs typeface="Times New Roman" pitchFamily="18" charset="0"/>
            </a:endParaRPr>
          </a:p>
        </p:txBody>
      </p:sp>
    </p:spTree>
    <p:extLst>
      <p:ext uri="{BB962C8B-B14F-4D97-AF65-F5344CB8AC3E}">
        <p14:creationId xmlns:p14="http://schemas.microsoft.com/office/powerpoint/2010/main" val="13520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84225" y="1125538"/>
            <a:ext cx="8131175" cy="2200275"/>
          </a:xfrm>
          <a:prstGeom prst="rect">
            <a:avLst/>
          </a:prstGeom>
        </p:spPr>
        <p:txBody>
          <a:bodyPr>
            <a:spAutoFit/>
          </a:bodyPr>
          <a:lstStyle/>
          <a:p>
            <a:pPr algn="ctr">
              <a:lnSpc>
                <a:spcPct val="107000"/>
              </a:lnSpc>
              <a:defRPr/>
            </a:pPr>
            <a:r>
              <a:rPr lang="vi-VN" dirty="0"/>
              <a:t> </a:t>
            </a:r>
            <a:r>
              <a:rPr lang="vi-VN" sz="3200" dirty="0">
                <a:solidFill>
                  <a:srgbClr val="0070C0"/>
                </a:solidFill>
                <a:ea typeface="+mj-ea"/>
                <a:cs typeface="Times New Roman" panose="02020603050405020304" pitchFamily="18" charset="0"/>
              </a:rPr>
              <a:t>Ngũ cốc </a:t>
            </a:r>
            <a:r>
              <a:rPr lang="en-US" sz="3200" dirty="0" err="1" smtClean="0">
                <a:solidFill>
                  <a:srgbClr val="0070C0"/>
                </a:solidFill>
                <a:ea typeface="+mj-ea"/>
                <a:cs typeface="Times New Roman" panose="02020603050405020304" pitchFamily="18" charset="0"/>
              </a:rPr>
              <a:t>là</a:t>
            </a:r>
            <a:r>
              <a:rPr lang="vi-VN" sz="3200" dirty="0" smtClean="0">
                <a:solidFill>
                  <a:srgbClr val="0070C0"/>
                </a:solidFill>
                <a:ea typeface="+mj-ea"/>
                <a:cs typeface="Times New Roman" panose="02020603050405020304" pitchFamily="18" charset="0"/>
              </a:rPr>
              <a:t> </a:t>
            </a:r>
            <a:r>
              <a:rPr lang="en-US" sz="3200" dirty="0">
                <a:solidFill>
                  <a:srgbClr val="0070C0"/>
                </a:solidFill>
                <a:ea typeface="+mj-ea"/>
                <a:cs typeface="Times New Roman" panose="02020603050405020304" pitchFamily="18" charset="0"/>
              </a:rPr>
              <a:t>t</a:t>
            </a:r>
            <a:r>
              <a:rPr lang="vi-VN" sz="3200" dirty="0">
                <a:solidFill>
                  <a:srgbClr val="0070C0"/>
                </a:solidFill>
                <a:ea typeface="+mj-ea"/>
                <a:cs typeface="Times New Roman" panose="02020603050405020304" pitchFamily="18" charset="0"/>
              </a:rPr>
              <a:t>ên gọi chung của 5 loại hạt dùng đ</a:t>
            </a:r>
            <a:r>
              <a:rPr lang="en-US" sz="3200" dirty="0">
                <a:solidFill>
                  <a:srgbClr val="0070C0"/>
                </a:solidFill>
                <a:ea typeface="+mj-ea"/>
                <a:cs typeface="Times New Roman" panose="02020603050405020304" pitchFamily="18" charset="0"/>
              </a:rPr>
              <a:t>ể</a:t>
            </a:r>
            <a:r>
              <a:rPr lang="vi-VN" sz="3200" dirty="0">
                <a:solidFill>
                  <a:srgbClr val="0070C0"/>
                </a:solidFill>
                <a:ea typeface="+mj-ea"/>
                <a:cs typeface="Times New Roman" panose="02020603050405020304" pitchFamily="18" charset="0"/>
              </a:rPr>
              <a:t> ăn</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kê</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đ</a:t>
            </a:r>
            <a:r>
              <a:rPr lang="en-US" sz="3200" dirty="0" err="1">
                <a:solidFill>
                  <a:srgbClr val="0070C0"/>
                </a:solidFill>
                <a:ea typeface="+mj-ea"/>
                <a:cs typeface="Times New Roman" panose="02020603050405020304" pitchFamily="18" charset="0"/>
              </a:rPr>
              <a:t>ậu</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ngô</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nếp</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tẻ</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Ngày</a:t>
            </a:r>
            <a:r>
              <a:rPr lang="vi-VN" sz="3200" dirty="0">
                <a:solidFill>
                  <a:srgbClr val="0070C0"/>
                </a:solidFill>
                <a:ea typeface="+mj-ea"/>
                <a:cs typeface="Times New Roman" panose="02020603050405020304" pitchFamily="18" charset="0"/>
              </a:rPr>
              <a:t> nay</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ngũ cốc là tên gọi chung của các loại cây có hạt </a:t>
            </a:r>
            <a:r>
              <a:rPr lang="en-US" sz="3200" dirty="0" err="1">
                <a:solidFill>
                  <a:srgbClr val="0070C0"/>
                </a:solidFill>
                <a:ea typeface="+mj-ea"/>
                <a:cs typeface="Times New Roman" panose="02020603050405020304" pitchFamily="18" charset="0"/>
              </a:rPr>
              <a:t>dùng</a:t>
            </a:r>
            <a:r>
              <a:rPr lang="vi-VN" sz="3200" dirty="0">
                <a:solidFill>
                  <a:srgbClr val="0070C0"/>
                </a:solidFill>
                <a:ea typeface="+mj-ea"/>
                <a:cs typeface="Times New Roman" panose="02020603050405020304" pitchFamily="18" charset="0"/>
              </a:rPr>
              <a:t> làm </a:t>
            </a:r>
            <a:r>
              <a:rPr lang="en-US" sz="3200" dirty="0" err="1">
                <a:solidFill>
                  <a:srgbClr val="0070C0"/>
                </a:solidFill>
                <a:ea typeface="+mj-ea"/>
                <a:cs typeface="Times New Roman" panose="02020603050405020304" pitchFamily="18" charset="0"/>
              </a:rPr>
              <a:t>lương</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thực</a:t>
            </a:r>
            <a:r>
              <a:rPr lang="en-US" sz="3200" dirty="0">
                <a:solidFill>
                  <a:srgbClr val="0070C0"/>
                </a:solidFill>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304800"/>
            <a:ext cx="1630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29000"/>
            <a:ext cx="70866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17902969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477838" y="1206500"/>
            <a:ext cx="843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2. </a:t>
            </a:r>
            <a:r>
              <a:rPr lang="vi-VN" altLang="en-US" sz="3200">
                <a:solidFill>
                  <a:srgbClr val="0070C0"/>
                </a:solidFill>
                <a:cs typeface="Times New Roman" pitchFamily="18" charset="0"/>
              </a:rPr>
              <a:t>Nhóm thực phẩm giàu chất đạm</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854075" y="2024063"/>
            <a:ext cx="36464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Chất đạm(</a:t>
            </a:r>
            <a:r>
              <a:rPr lang="vi-VN" altLang="en-US" sz="3200">
                <a:solidFill>
                  <a:srgbClr val="0070C0"/>
                </a:solidFill>
                <a:cs typeface="Times New Roman" pitchFamily="18" charset="0"/>
              </a:rPr>
              <a:t>protein</a:t>
            </a:r>
            <a:r>
              <a:rPr lang="en-US" altLang="en-US" sz="3200">
                <a:solidFill>
                  <a:srgbClr val="0070C0"/>
                </a:solidFill>
                <a:cs typeface="Times New Roman" pitchFamily="18" charset="0"/>
              </a:rPr>
              <a:t>)</a:t>
            </a:r>
            <a:r>
              <a:rPr lang="vi-VN" altLang="en-US" sz="3200">
                <a:solidFill>
                  <a:srgbClr val="0070C0"/>
                </a:solidFill>
                <a:cs typeface="Times New Roman" pitchFamily="18" charset="0"/>
              </a:rPr>
              <a:t> là thành phần dinh dưỡng để cấu trúc cơ thể và giúp cơ thể phát triển tốt</a:t>
            </a:r>
            <a:endParaRPr lang="en-US" altLang="vi-VN" sz="3200">
              <a:solidFill>
                <a:srgbClr val="0070C0"/>
              </a:solidFill>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32542" t="-4684" r="35843" b="53040"/>
          <a:stretch>
            <a:fillRect/>
          </a:stretch>
        </p:blipFill>
        <p:spPr bwMode="auto">
          <a:xfrm>
            <a:off x="4713288" y="1477963"/>
            <a:ext cx="37639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024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62194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0350"/>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0" name="Title 5"/>
          <p:cNvSpPr txBox="1">
            <a:spLocks/>
          </p:cNvSpPr>
          <p:nvPr/>
        </p:nvSpPr>
        <p:spPr bwMode="auto">
          <a:xfrm>
            <a:off x="217488" y="855663"/>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vi-VN" altLang="en-US" sz="3000">
                <a:solidFill>
                  <a:srgbClr val="0070C0"/>
                </a:solidFill>
              </a:rPr>
              <a:t>Sắp xếp các thực phẩm trong hình 4.2 và các nhóm sau nếu thực phẩm giàu tinh bột chất đường và chất </a:t>
            </a:r>
            <a:r>
              <a:rPr lang="en-US" altLang="en-US" sz="3000">
                <a:solidFill>
                  <a:srgbClr val="0070C0"/>
                </a:solidFill>
              </a:rPr>
              <a:t>xơ,</a:t>
            </a:r>
            <a:r>
              <a:rPr lang="vi-VN" altLang="en-US" sz="3000">
                <a:solidFill>
                  <a:srgbClr val="0070C0"/>
                </a:solidFill>
              </a:rPr>
              <a:t> nhóm thực phẩm giàu chất đạm</a:t>
            </a:r>
            <a:r>
              <a:rPr lang="en-US" altLang="en-US" sz="3000">
                <a:solidFill>
                  <a:srgbClr val="0070C0"/>
                </a:solidFill>
              </a:rPr>
              <a:t>,</a:t>
            </a:r>
            <a:r>
              <a:rPr lang="vi-VN" altLang="en-US" sz="3000">
                <a:solidFill>
                  <a:srgbClr val="0070C0"/>
                </a:solidFill>
              </a:rPr>
              <a:t> nhóm thực phẩm giàu chất béo</a:t>
            </a:r>
            <a:endParaRPr lang="en-US" altLang="en-US" sz="3000">
              <a:solidFill>
                <a:srgbClr val="0070C0"/>
              </a:solidFill>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rcRect t="22820"/>
          <a:stretch>
            <a:fillRect/>
          </a:stretch>
        </p:blipFill>
        <p:spPr bwMode="auto">
          <a:xfrm>
            <a:off x="198438" y="2752725"/>
            <a:ext cx="8504237"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25908582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858</Words>
  <Application>Microsoft Office PowerPoint</Application>
  <PresentationFormat>On-screen Show (4:3)</PresentationFormat>
  <Paragraphs>70</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Theo em vì sao hằng ngày chúng ta phải sử dụng nhiều loại thực phẩm khác nhau?  </vt:lpstr>
      <vt:lpstr>PowerPoint Presentation</vt:lpstr>
      <vt:lpstr>PowerPoint Presentation</vt:lpstr>
      <vt:lpstr>PowerPoint Presentation</vt:lpstr>
      <vt:lpstr>PowerPoint Presentation</vt:lpstr>
      <vt:lpstr>PowerPoint Presentation</vt:lpstr>
      <vt:lpstr>PowerPoint Presentation</vt:lpstr>
      <vt:lpstr>bảng 4.1 một số thực phẩm chính giàu vitamin</vt:lpstr>
      <vt:lpstr>PowerPoint Presentation</vt:lpstr>
      <vt:lpstr>Bảng 4.2 một số thực phẩm chính giàu chất khoáng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67</cp:revision>
  <dcterms:created xsi:type="dcterms:W3CDTF">2021-08-28T03:00:03Z</dcterms:created>
  <dcterms:modified xsi:type="dcterms:W3CDTF">2021-09-05T14:45:20Z</dcterms:modified>
</cp:coreProperties>
</file>