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0" r:id="rId3"/>
    <p:sldMasterId id="2147483692" r:id="rId4"/>
    <p:sldMasterId id="2147483704" r:id="rId5"/>
    <p:sldMasterId id="2147483716" r:id="rId6"/>
    <p:sldMasterId id="2147483737" r:id="rId7"/>
    <p:sldMasterId id="2147483758" r:id="rId8"/>
  </p:sldMasterIdLst>
  <p:notesMasterIdLst>
    <p:notesMasterId r:id="rId100"/>
  </p:notesMasterIdLst>
  <p:sldIdLst>
    <p:sldId id="587" r:id="rId9"/>
    <p:sldId id="275" r:id="rId10"/>
    <p:sldId id="425" r:id="rId11"/>
    <p:sldId id="426" r:id="rId12"/>
    <p:sldId id="427" r:id="rId13"/>
    <p:sldId id="588" r:id="rId14"/>
    <p:sldId id="256" r:id="rId15"/>
    <p:sldId id="370" r:id="rId16"/>
    <p:sldId id="270" r:id="rId17"/>
    <p:sldId id="595" r:id="rId18"/>
    <p:sldId id="420" r:id="rId19"/>
    <p:sldId id="379" r:id="rId20"/>
    <p:sldId id="491" r:id="rId21"/>
    <p:sldId id="501" r:id="rId22"/>
    <p:sldId id="492" r:id="rId23"/>
    <p:sldId id="502" r:id="rId24"/>
    <p:sldId id="429" r:id="rId25"/>
    <p:sldId id="430" r:id="rId26"/>
    <p:sldId id="423" r:id="rId27"/>
    <p:sldId id="483" r:id="rId28"/>
    <p:sldId id="431" r:id="rId29"/>
    <p:sldId id="498" r:id="rId30"/>
    <p:sldId id="596" r:id="rId31"/>
    <p:sldId id="504" r:id="rId32"/>
    <p:sldId id="509" r:id="rId33"/>
    <p:sldId id="258" r:id="rId34"/>
    <p:sldId id="510" r:id="rId35"/>
    <p:sldId id="589" r:id="rId36"/>
    <p:sldId id="484" r:id="rId37"/>
    <p:sldId id="494" r:id="rId38"/>
    <p:sldId id="495" r:id="rId39"/>
    <p:sldId id="414" r:id="rId40"/>
    <p:sldId id="499" r:id="rId41"/>
    <p:sldId id="392" r:id="rId42"/>
    <p:sldId id="263" r:id="rId43"/>
    <p:sldId id="486" r:id="rId44"/>
    <p:sldId id="500" r:id="rId45"/>
    <p:sldId id="506" r:id="rId46"/>
    <p:sldId id="507" r:id="rId47"/>
    <p:sldId id="489" r:id="rId48"/>
    <p:sldId id="511" r:id="rId49"/>
    <p:sldId id="513" r:id="rId50"/>
    <p:sldId id="512" r:id="rId51"/>
    <p:sldId id="432" r:id="rId52"/>
    <p:sldId id="433" r:id="rId53"/>
    <p:sldId id="434" r:id="rId54"/>
    <p:sldId id="435" r:id="rId55"/>
    <p:sldId id="436" r:id="rId56"/>
    <p:sldId id="437" r:id="rId57"/>
    <p:sldId id="438" r:id="rId58"/>
    <p:sldId id="439" r:id="rId59"/>
    <p:sldId id="440" r:id="rId60"/>
    <p:sldId id="441" r:id="rId61"/>
    <p:sldId id="443" r:id="rId62"/>
    <p:sldId id="444" r:id="rId63"/>
    <p:sldId id="445" r:id="rId64"/>
    <p:sldId id="442" r:id="rId65"/>
    <p:sldId id="457" r:id="rId66"/>
    <p:sldId id="458" r:id="rId67"/>
    <p:sldId id="488" r:id="rId68"/>
    <p:sldId id="463" r:id="rId69"/>
    <p:sldId id="453" r:id="rId70"/>
    <p:sldId id="464" r:id="rId71"/>
    <p:sldId id="465" r:id="rId72"/>
    <p:sldId id="466" r:id="rId73"/>
    <p:sldId id="467" r:id="rId74"/>
    <p:sldId id="468" r:id="rId75"/>
    <p:sldId id="449" r:id="rId76"/>
    <p:sldId id="450" r:id="rId77"/>
    <p:sldId id="451" r:id="rId78"/>
    <p:sldId id="471" r:id="rId79"/>
    <p:sldId id="477" r:id="rId80"/>
    <p:sldId id="503" r:id="rId81"/>
    <p:sldId id="474" r:id="rId82"/>
    <p:sldId id="590" r:id="rId83"/>
    <p:sldId id="472" r:id="rId84"/>
    <p:sldId id="473" r:id="rId85"/>
    <p:sldId id="285" r:id="rId86"/>
    <p:sldId id="592" r:id="rId87"/>
    <p:sldId id="594" r:id="rId88"/>
    <p:sldId id="591" r:id="rId89"/>
    <p:sldId id="514" r:id="rId90"/>
    <p:sldId id="515" r:id="rId91"/>
    <p:sldId id="516" r:id="rId92"/>
    <p:sldId id="517" r:id="rId93"/>
    <p:sldId id="518" r:id="rId94"/>
    <p:sldId id="519" r:id="rId95"/>
    <p:sldId id="520" r:id="rId96"/>
    <p:sldId id="521" r:id="rId97"/>
    <p:sldId id="593" r:id="rId98"/>
    <p:sldId id="293" r:id="rId99"/>
  </p:sldIdLst>
  <p:sldSz cx="18288000" cy="10287000"/>
  <p:notesSz cx="6858000" cy="9144000"/>
  <p:embeddedFontLst>
    <p:embeddedFont>
      <p:font typeface="#9Slide03 Maven Pro Black" panose="00000A00000000000000" pitchFamily="2" charset="-93"/>
      <p:bold r:id="rId101"/>
    </p:embeddedFont>
    <p:embeddedFont>
      <p:font typeface="Adirek Sans Bold" panose="020B0604020202020204" charset="-34"/>
      <p:regular r:id="rId102"/>
    </p:embeddedFont>
    <p:embeddedFont>
      <p:font typeface="Alatsi" panose="020B0604020202020204" charset="-93"/>
      <p:regular r:id="rId103"/>
    </p:embeddedFont>
    <p:embeddedFont>
      <p:font typeface="Bebas Neue" panose="020B0606020202050201" pitchFamily="34" charset="0"/>
      <p:regular r:id="rId104"/>
    </p:embeddedFont>
    <p:embeddedFont>
      <p:font typeface="Century Gothic" panose="020B0502020202020204" pitchFamily="34" charset="0"/>
      <p:regular r:id="rId105"/>
      <p:bold r:id="rId106"/>
      <p:italic r:id="rId107"/>
      <p:boldItalic r:id="rId108"/>
    </p:embeddedFont>
    <p:embeddedFont>
      <p:font typeface="Nunito" pitchFamily="2" charset="-93"/>
      <p:regular r:id="rId109"/>
      <p:bold r:id="rId110"/>
    </p:embeddedFont>
    <p:embeddedFont>
      <p:font typeface="Oswald" panose="00000500000000000000" pitchFamily="2" charset="-93"/>
      <p:regular r:id="rId111"/>
      <p:bold r:id="rId112"/>
    </p:embeddedFont>
    <p:embeddedFont>
      <p:font typeface="Paytone One" panose="020B0604020202020204" charset="-93"/>
      <p:regular r:id="rId113"/>
    </p:embeddedFont>
    <p:embeddedFont>
      <p:font typeface="Roboto Bold" panose="02000000000000000000" pitchFamily="2" charset="0"/>
      <p:regular r:id="rId114"/>
      <p:bold r:id="rId115"/>
    </p:embeddedFont>
    <p:embeddedFont>
      <p:font typeface="Saira Bold" panose="020B0604020202020204" charset="-93"/>
      <p:regular r:id="rId116"/>
    </p:embeddedFont>
    <p:embeddedFont>
      <p:font typeface="Segoe UI Black" panose="020B0A02040204020203" pitchFamily="34" charset="0"/>
      <p:bold r:id="rId117"/>
      <p:boldItalic r:id="rId118"/>
    </p:embeddedFont>
    <p:embeddedFont>
      <p:font typeface="Tahoma" panose="020B0604030504040204" pitchFamily="34" charset="0"/>
      <p:regular r:id="rId119"/>
      <p:bold r:id="rId120"/>
    </p:embeddedFont>
    <p:embeddedFont>
      <p:font typeface="Verdana" panose="020B0604030504040204" pitchFamily="34" charset="0"/>
      <p:regular r:id="rId121"/>
      <p:bold r:id="rId122"/>
      <p:italic r:id="rId123"/>
      <p:boldItalic r:id="rId1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6F1A"/>
    <a:srgbClr val="CCFFCC"/>
    <a:srgbClr val="AC8632"/>
    <a:srgbClr val="506E9E"/>
    <a:srgbClr val="F08F8E"/>
    <a:srgbClr val="B034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4622" autoAdjust="0"/>
  </p:normalViewPr>
  <p:slideViewPr>
    <p:cSldViewPr>
      <p:cViewPr>
        <p:scale>
          <a:sx n="25" d="100"/>
          <a:sy n="25" d="100"/>
        </p:scale>
        <p:origin x="1820"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font" Target="fonts/font17.fntdata"/><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font" Target="fonts/font12.fntdata"/><Relationship Id="rId16" Type="http://schemas.openxmlformats.org/officeDocument/2006/relationships/slide" Target="slides/slide8.xml"/><Relationship Id="rId107" Type="http://schemas.openxmlformats.org/officeDocument/2006/relationships/font" Target="fonts/font7.fntdata"/><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font" Target="fonts/font2.fntdata"/><Relationship Id="rId123" Type="http://schemas.openxmlformats.org/officeDocument/2006/relationships/font" Target="fonts/font23.fntdata"/><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font" Target="fonts/font13.fntdata"/><Relationship Id="rId118" Type="http://schemas.openxmlformats.org/officeDocument/2006/relationships/font" Target="fonts/font18.fntdata"/><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font" Target="fonts/font3.fntdata"/><Relationship Id="rId108" Type="http://schemas.openxmlformats.org/officeDocument/2006/relationships/font" Target="fonts/font8.fntdata"/><Relationship Id="rId124" Type="http://schemas.openxmlformats.org/officeDocument/2006/relationships/font" Target="fonts/font24.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font" Target="fonts/font9.fnt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font" Target="fonts/font10.fntdata"/><Relationship Id="rId115" Type="http://schemas.openxmlformats.org/officeDocument/2006/relationships/font" Target="fonts/font15.fntdata"/><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notesMaster" Target="notesMasters/notesMaster1.xml"/><Relationship Id="rId105" Type="http://schemas.openxmlformats.org/officeDocument/2006/relationships/font" Target="fonts/font5.fntdata"/><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font" Target="fonts/font21.fntdata"/><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font" Target="fonts/font16.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font" Target="fonts/font11.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font" Target="fonts/font6.fntdata"/><Relationship Id="rId12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font" Target="fonts/font1.fntdata"/><Relationship Id="rId122"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8A62D-BAC7-4666-8BE7-467861E3137B}" type="datetimeFigureOut">
              <a:rPr lang="vi-VN" smtClean="0"/>
              <a:t>25/07/2024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58C99-D45A-41AC-AFB8-B3B1699E573B}" type="slidenum">
              <a:rPr lang="vi-VN" smtClean="0"/>
              <a:t>‹#›</a:t>
            </a:fld>
            <a:endParaRPr lang="vi-VN"/>
          </a:p>
        </p:txBody>
      </p:sp>
    </p:spTree>
    <p:extLst>
      <p:ext uri="{BB962C8B-B14F-4D97-AF65-F5344CB8AC3E}">
        <p14:creationId xmlns:p14="http://schemas.microsoft.com/office/powerpoint/2010/main" val="2901734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Dạng</a:t>
            </a:r>
            <a:r>
              <a:rPr lang="en-US" dirty="0"/>
              <a:t> </a:t>
            </a:r>
            <a:r>
              <a:rPr lang="en-US" dirty="0" err="1"/>
              <a:t>điển</a:t>
            </a:r>
            <a:r>
              <a:rPr lang="en-US" dirty="0"/>
              <a:t> </a:t>
            </a:r>
            <a:r>
              <a:rPr lang="en-US" dirty="0" err="1"/>
              <a:t>hình</a:t>
            </a:r>
            <a:r>
              <a:rPr lang="en-US" dirty="0"/>
              <a:t> </a:t>
            </a:r>
            <a:r>
              <a:rPr lang="en-US" dirty="0" err="1"/>
              <a:t>của</a:t>
            </a:r>
            <a:r>
              <a:rPr lang="en-US" dirty="0"/>
              <a:t> </a:t>
            </a:r>
            <a:r>
              <a:rPr lang="en-US" dirty="0" err="1"/>
              <a:t>đột</a:t>
            </a:r>
            <a:r>
              <a:rPr lang="en-US" dirty="0"/>
              <a:t> </a:t>
            </a:r>
            <a:r>
              <a:rPr lang="en-US" dirty="0" err="1"/>
              <a:t>biến</a:t>
            </a:r>
            <a:r>
              <a:rPr lang="en-US" dirty="0"/>
              <a:t> </a:t>
            </a:r>
            <a:r>
              <a:rPr lang="en-US" dirty="0" err="1"/>
              <a:t>nhiễm</a:t>
            </a:r>
            <a:r>
              <a:rPr lang="en-US" dirty="0"/>
              <a:t> </a:t>
            </a:r>
            <a:r>
              <a:rPr lang="en-US" dirty="0" err="1"/>
              <a:t>sắc</a:t>
            </a:r>
            <a:r>
              <a:rPr lang="en-US" dirty="0"/>
              <a:t> </a:t>
            </a:r>
            <a:r>
              <a:rPr lang="en-US" dirty="0" err="1"/>
              <a:t>thể</a:t>
            </a:r>
            <a:endParaRPr lang="en-US" dirty="0"/>
          </a:p>
        </p:txBody>
      </p:sp>
      <p:sp>
        <p:nvSpPr>
          <p:cNvPr id="4" name="Slide Number Placeholder 3"/>
          <p:cNvSpPr>
            <a:spLocks noGrp="1"/>
          </p:cNvSpPr>
          <p:nvPr>
            <p:ph type="sldNum" sz="quarter" idx="5"/>
          </p:nvPr>
        </p:nvSpPr>
        <p:spPr/>
        <p:txBody>
          <a:bodyPr/>
          <a:lstStyle/>
          <a:p>
            <a:fld id="{F8948A7B-4A47-4925-A22F-0A1BA34F0675}" type="slidenum">
              <a:rPr lang="en-US" smtClean="0">
                <a:solidFill>
                  <a:prstClr val="black"/>
                </a:solidFill>
                <a:latin typeface="Calibri" panose="020F0502020204030204"/>
              </a: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1278185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Đột biến số lượng liên quan đến sự thay đổi về số lượng nhiễm sắc thể trong tế bào. Có </a:t>
            </a:r>
            <a:r>
              <a:rPr lang="en-US" dirty="0" err="1"/>
              <a:t>có</a:t>
            </a:r>
            <a:r>
              <a:rPr lang="en-US" baseline="0" dirty="0"/>
              <a:t> </a:t>
            </a:r>
            <a:r>
              <a:rPr lang="en-US" baseline="0" dirty="0" err="1"/>
              <a:t>dạng</a:t>
            </a: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pPr>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1763148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pPr>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1422209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pPr>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1802866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pPr>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3647029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58C99-D45A-41AC-AFB8-B3B1699E573B}" type="slidenum">
              <a:rPr lang="vi-VN" smtClean="0"/>
              <a:t>73</a:t>
            </a:fld>
            <a:endParaRPr lang="vi-VN"/>
          </a:p>
        </p:txBody>
      </p:sp>
    </p:spTree>
    <p:extLst>
      <p:ext uri="{BB962C8B-B14F-4D97-AF65-F5344CB8AC3E}">
        <p14:creationId xmlns:p14="http://schemas.microsoft.com/office/powerpoint/2010/main" val="409364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624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93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054448-61F8-4095-8F18-0501E2EC6FDE}" type="slidenum">
              <a:rPr lang="en-US" smtClean="0">
                <a:solidFill>
                  <a:prstClr val="black"/>
                </a:solidFill>
                <a:latin typeface="Calibri" panose="020F0502020204030204"/>
                <a:cs typeface="Arial" panose="020B0604020202020204"/>
                <a:sym typeface="Arial" panose="020B0604020202020204"/>
              </a:rPr>
              <a:pPr>
                <a:defRPr/>
              </a:pPr>
              <a:t>84</a:t>
            </a:fld>
            <a:endParaRPr lang="en-US">
              <a:solidFill>
                <a:prstClr val="black"/>
              </a:solidFill>
              <a:latin typeface="Calibri" panose="020F0502020204030204"/>
              <a:cs typeface="Arial" panose="020B0604020202020204"/>
              <a:sym typeface="Arial" panose="020B0604020202020204"/>
            </a:endParaRPr>
          </a:p>
        </p:txBody>
      </p:sp>
    </p:spTree>
    <p:extLst>
      <p:ext uri="{BB962C8B-B14F-4D97-AF65-F5344CB8AC3E}">
        <p14:creationId xmlns:p14="http://schemas.microsoft.com/office/powerpoint/2010/main" val="3016869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279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58C99-D45A-41AC-AFB8-B3B1699E573B}" type="slidenum">
              <a:rPr lang="vi-VN" smtClean="0"/>
              <a:t>20</a:t>
            </a:fld>
            <a:endParaRPr lang="vi-VN"/>
          </a:p>
        </p:txBody>
      </p:sp>
    </p:spTree>
    <p:extLst>
      <p:ext uri="{BB962C8B-B14F-4D97-AF65-F5344CB8AC3E}">
        <p14:creationId xmlns:p14="http://schemas.microsoft.com/office/powerpoint/2010/main" val="162025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86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57307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1026342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3564439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844495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3800481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8.xml"/><Relationship Id="rId4" Type="http://schemas.openxmlformats.org/officeDocument/2006/relationships/hyperlink" Target="https://www.freepik.com/" TargetMode="Externa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94524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13066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056315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537893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723900" y="-495300"/>
            <a:ext cx="6477000" cy="11125200"/>
          </a:xfrm>
          <a:prstGeom prst="rect">
            <a:avLst/>
          </a:pr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68" name="Google Shape;68;p3"/>
          <p:cNvSpPr txBox="1">
            <a:spLocks noGrp="1"/>
          </p:cNvSpPr>
          <p:nvPr>
            <p:ph type="title"/>
          </p:nvPr>
        </p:nvSpPr>
        <p:spPr>
          <a:xfrm>
            <a:off x="8127450" y="4301700"/>
            <a:ext cx="8720400" cy="16836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7200">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69" name="Google Shape;69;p3"/>
          <p:cNvSpPr txBox="1">
            <a:spLocks noGrp="1"/>
          </p:cNvSpPr>
          <p:nvPr>
            <p:ph type="title" idx="2" hasCustomPrompt="1"/>
          </p:nvPr>
        </p:nvSpPr>
        <p:spPr>
          <a:xfrm>
            <a:off x="8127600" y="2675651"/>
            <a:ext cx="8720400" cy="168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11993">
                <a:solidFill>
                  <a:schemeClr val="accent2"/>
                </a:solidFill>
              </a:defRPr>
            </a:lvl1pPr>
            <a:lvl2pPr lvl="1" algn="ctr" rtl="0">
              <a:spcBef>
                <a:spcPts val="0"/>
              </a:spcBef>
              <a:spcAft>
                <a:spcPts val="0"/>
              </a:spcAft>
              <a:buSzPts val="6000"/>
              <a:buNone/>
              <a:defRPr sz="11993"/>
            </a:lvl2pPr>
            <a:lvl3pPr lvl="2" algn="ctr" rtl="0">
              <a:spcBef>
                <a:spcPts val="0"/>
              </a:spcBef>
              <a:spcAft>
                <a:spcPts val="0"/>
              </a:spcAft>
              <a:buSzPts val="6000"/>
              <a:buNone/>
              <a:defRPr sz="11993"/>
            </a:lvl3pPr>
            <a:lvl4pPr lvl="3" algn="ctr" rtl="0">
              <a:spcBef>
                <a:spcPts val="0"/>
              </a:spcBef>
              <a:spcAft>
                <a:spcPts val="0"/>
              </a:spcAft>
              <a:buSzPts val="6000"/>
              <a:buNone/>
              <a:defRPr sz="11993"/>
            </a:lvl4pPr>
            <a:lvl5pPr lvl="4" algn="ctr" rtl="0">
              <a:spcBef>
                <a:spcPts val="0"/>
              </a:spcBef>
              <a:spcAft>
                <a:spcPts val="0"/>
              </a:spcAft>
              <a:buSzPts val="6000"/>
              <a:buNone/>
              <a:defRPr sz="11993"/>
            </a:lvl5pPr>
            <a:lvl6pPr lvl="5" algn="ctr" rtl="0">
              <a:spcBef>
                <a:spcPts val="0"/>
              </a:spcBef>
              <a:spcAft>
                <a:spcPts val="0"/>
              </a:spcAft>
              <a:buSzPts val="6000"/>
              <a:buNone/>
              <a:defRPr sz="11993"/>
            </a:lvl6pPr>
            <a:lvl7pPr lvl="6" algn="ctr" rtl="0">
              <a:spcBef>
                <a:spcPts val="0"/>
              </a:spcBef>
              <a:spcAft>
                <a:spcPts val="0"/>
              </a:spcAft>
              <a:buSzPts val="6000"/>
              <a:buNone/>
              <a:defRPr sz="11993"/>
            </a:lvl7pPr>
            <a:lvl8pPr lvl="7" algn="ctr" rtl="0">
              <a:spcBef>
                <a:spcPts val="0"/>
              </a:spcBef>
              <a:spcAft>
                <a:spcPts val="0"/>
              </a:spcAft>
              <a:buSzPts val="6000"/>
              <a:buNone/>
              <a:defRPr sz="11993"/>
            </a:lvl8pPr>
            <a:lvl9pPr lvl="8" algn="ctr" rtl="0">
              <a:spcBef>
                <a:spcPts val="0"/>
              </a:spcBef>
              <a:spcAft>
                <a:spcPts val="0"/>
              </a:spcAft>
              <a:buSzPts val="6000"/>
              <a:buNone/>
              <a:defRPr sz="11993"/>
            </a:lvl9pPr>
          </a:lstStyle>
          <a:p>
            <a:r>
              <a:t>xx%</a:t>
            </a:r>
          </a:p>
        </p:txBody>
      </p:sp>
      <p:sp>
        <p:nvSpPr>
          <p:cNvPr id="70" name="Google Shape;70;p3"/>
          <p:cNvSpPr txBox="1">
            <a:spLocks noGrp="1"/>
          </p:cNvSpPr>
          <p:nvPr>
            <p:ph type="subTitle" idx="1"/>
          </p:nvPr>
        </p:nvSpPr>
        <p:spPr>
          <a:xfrm>
            <a:off x="8127600" y="6264350"/>
            <a:ext cx="8720400" cy="142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71" name="Google Shape;71;p3"/>
          <p:cNvSpPr/>
          <p:nvPr/>
        </p:nvSpPr>
        <p:spPr>
          <a:xfrm>
            <a:off x="8623400" y="393209"/>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2" name="Google Shape;72;p3"/>
          <p:cNvSpPr/>
          <p:nvPr/>
        </p:nvSpPr>
        <p:spPr>
          <a:xfrm>
            <a:off x="538629" y="8759933"/>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3" name="Google Shape;73;p3"/>
          <p:cNvSpPr/>
          <p:nvPr/>
        </p:nvSpPr>
        <p:spPr>
          <a:xfrm rot="-757690" flipH="1">
            <a:off x="11014603" y="1326779"/>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4" name="Google Shape;74;p3"/>
          <p:cNvSpPr/>
          <p:nvPr/>
        </p:nvSpPr>
        <p:spPr>
          <a:xfrm>
            <a:off x="16134752" y="8202300"/>
            <a:ext cx="1082606" cy="10047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0282835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1440002" y="2304950"/>
            <a:ext cx="15408000" cy="6832800"/>
          </a:xfrm>
          <a:prstGeom prst="rect">
            <a:avLst/>
          </a:prstGeom>
        </p:spPr>
        <p:txBody>
          <a:bodyPr spcFirstLastPara="1" wrap="square" lIns="91425" tIns="91425" rIns="91425" bIns="91425" anchor="t" anchorCtr="0">
            <a:noAutofit/>
          </a:bodyPr>
          <a:lstStyle>
            <a:lvl1pPr marL="914400" lvl="0" indent="-635318" rtl="0">
              <a:lnSpc>
                <a:spcPct val="115000"/>
              </a:lnSpc>
              <a:spcBef>
                <a:spcPts val="0"/>
              </a:spcBef>
              <a:spcAft>
                <a:spcPts val="0"/>
              </a:spcAft>
              <a:buClr>
                <a:srgbClr val="434343"/>
              </a:buClr>
              <a:buSzPts val="1400"/>
              <a:buChar char="●"/>
              <a:defRPr sz="2798">
                <a:solidFill>
                  <a:srgbClr val="434343"/>
                </a:solidFill>
              </a:defRPr>
            </a:lvl1pPr>
            <a:lvl2pPr marL="1827848" lvl="1" indent="-635318" rtl="0">
              <a:lnSpc>
                <a:spcPct val="115000"/>
              </a:lnSpc>
              <a:spcBef>
                <a:spcPts val="3203"/>
              </a:spcBef>
              <a:spcAft>
                <a:spcPts val="0"/>
              </a:spcAft>
              <a:buClr>
                <a:srgbClr val="434343"/>
              </a:buClr>
              <a:buSzPts val="1400"/>
              <a:buChar char="○"/>
              <a:defRPr>
                <a:solidFill>
                  <a:srgbClr val="434343"/>
                </a:solidFill>
              </a:defRPr>
            </a:lvl2pPr>
            <a:lvl3pPr marL="2742248" lvl="2" indent="-635318" rtl="0">
              <a:lnSpc>
                <a:spcPct val="115000"/>
              </a:lnSpc>
              <a:spcBef>
                <a:spcPts val="3203"/>
              </a:spcBef>
              <a:spcAft>
                <a:spcPts val="0"/>
              </a:spcAft>
              <a:buClr>
                <a:srgbClr val="434343"/>
              </a:buClr>
              <a:buSzPts val="1400"/>
              <a:buChar char="■"/>
              <a:defRPr>
                <a:solidFill>
                  <a:srgbClr val="434343"/>
                </a:solidFill>
              </a:defRPr>
            </a:lvl3pPr>
            <a:lvl4pPr marL="3654743" lvl="3" indent="-635318" rtl="0">
              <a:lnSpc>
                <a:spcPct val="115000"/>
              </a:lnSpc>
              <a:spcBef>
                <a:spcPts val="3203"/>
              </a:spcBef>
              <a:spcAft>
                <a:spcPts val="0"/>
              </a:spcAft>
              <a:buClr>
                <a:srgbClr val="434343"/>
              </a:buClr>
              <a:buSzPts val="1400"/>
              <a:buChar char="●"/>
              <a:defRPr>
                <a:solidFill>
                  <a:srgbClr val="434343"/>
                </a:solidFill>
              </a:defRPr>
            </a:lvl4pPr>
            <a:lvl5pPr marL="4569143" lvl="4" indent="-635318" rtl="0">
              <a:lnSpc>
                <a:spcPct val="115000"/>
              </a:lnSpc>
              <a:spcBef>
                <a:spcPts val="3203"/>
              </a:spcBef>
              <a:spcAft>
                <a:spcPts val="0"/>
              </a:spcAft>
              <a:buClr>
                <a:srgbClr val="434343"/>
              </a:buClr>
              <a:buSzPts val="1400"/>
              <a:buChar char="○"/>
              <a:defRPr>
                <a:solidFill>
                  <a:srgbClr val="434343"/>
                </a:solidFill>
              </a:defRPr>
            </a:lvl5pPr>
            <a:lvl6pPr marL="5483543" lvl="5" indent="-635318" rtl="0">
              <a:lnSpc>
                <a:spcPct val="115000"/>
              </a:lnSpc>
              <a:spcBef>
                <a:spcPts val="3203"/>
              </a:spcBef>
              <a:spcAft>
                <a:spcPts val="0"/>
              </a:spcAft>
              <a:buClr>
                <a:srgbClr val="434343"/>
              </a:buClr>
              <a:buSzPts val="1400"/>
              <a:buChar char="■"/>
              <a:defRPr>
                <a:solidFill>
                  <a:srgbClr val="434343"/>
                </a:solidFill>
              </a:defRPr>
            </a:lvl6pPr>
            <a:lvl7pPr marL="6396990" lvl="6" indent="-635318" rtl="0">
              <a:lnSpc>
                <a:spcPct val="115000"/>
              </a:lnSpc>
              <a:spcBef>
                <a:spcPts val="3203"/>
              </a:spcBef>
              <a:spcAft>
                <a:spcPts val="0"/>
              </a:spcAft>
              <a:buClr>
                <a:srgbClr val="434343"/>
              </a:buClr>
              <a:buSzPts val="1400"/>
              <a:buChar char="●"/>
              <a:defRPr>
                <a:solidFill>
                  <a:srgbClr val="434343"/>
                </a:solidFill>
              </a:defRPr>
            </a:lvl7pPr>
            <a:lvl8pPr marL="7311390" lvl="7" indent="-635318" rtl="0">
              <a:lnSpc>
                <a:spcPct val="115000"/>
              </a:lnSpc>
              <a:spcBef>
                <a:spcPts val="3203"/>
              </a:spcBef>
              <a:spcAft>
                <a:spcPts val="0"/>
              </a:spcAft>
              <a:buClr>
                <a:srgbClr val="434343"/>
              </a:buClr>
              <a:buSzPts val="1400"/>
              <a:buChar char="○"/>
              <a:defRPr>
                <a:solidFill>
                  <a:srgbClr val="434343"/>
                </a:solidFill>
              </a:defRPr>
            </a:lvl8pPr>
            <a:lvl9pPr marL="8224838" lvl="8" indent="-635318" rtl="0">
              <a:lnSpc>
                <a:spcPct val="115000"/>
              </a:lnSpc>
              <a:spcBef>
                <a:spcPts val="3203"/>
              </a:spcBef>
              <a:spcAft>
                <a:spcPts val="3203"/>
              </a:spcAft>
              <a:buClr>
                <a:srgbClr val="434343"/>
              </a:buClr>
              <a:buSzPts val="1400"/>
              <a:buChar char="■"/>
              <a:defRPr>
                <a:solidFill>
                  <a:srgbClr val="434343"/>
                </a:solidFill>
              </a:defRPr>
            </a:lvl9pPr>
          </a:lstStyle>
          <a:p>
            <a:endParaRPr/>
          </a:p>
        </p:txBody>
      </p:sp>
      <p:sp>
        <p:nvSpPr>
          <p:cNvPr id="78" name="Google Shape;78;p4"/>
          <p:cNvSpPr/>
          <p:nvPr/>
        </p:nvSpPr>
        <p:spPr>
          <a:xfrm>
            <a:off x="15572612" y="1082410"/>
            <a:ext cx="2095728" cy="1373633"/>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9" name="Google Shape;79;p4"/>
          <p:cNvSpPr/>
          <p:nvPr/>
        </p:nvSpPr>
        <p:spPr>
          <a:xfrm>
            <a:off x="16728984" y="8773837"/>
            <a:ext cx="883464" cy="819836"/>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80" name="Google Shape;80;p4"/>
          <p:cNvSpPr/>
          <p:nvPr/>
        </p:nvSpPr>
        <p:spPr>
          <a:xfrm>
            <a:off x="16214702" y="4919191"/>
            <a:ext cx="1266720" cy="1060421"/>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81" name="Google Shape;81;p4"/>
          <p:cNvGrpSpPr/>
          <p:nvPr/>
        </p:nvGrpSpPr>
        <p:grpSpPr>
          <a:xfrm>
            <a:off x="1440011" y="1082387"/>
            <a:ext cx="883430" cy="760751"/>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86" name="Google Shape;86;p4"/>
          <p:cNvSpPr/>
          <p:nvPr/>
        </p:nvSpPr>
        <p:spPr>
          <a:xfrm>
            <a:off x="479537" y="667070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5156982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2626650" y="4658100"/>
            <a:ext cx="5815200" cy="142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a:lnSpc>
                <a:spcPct val="100000"/>
              </a:lnSpc>
              <a:spcBef>
                <a:spcPts val="3203"/>
              </a:spcBef>
              <a:spcAft>
                <a:spcPts val="320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9" name="Google Shape;89;p5"/>
          <p:cNvSpPr txBox="1">
            <a:spLocks noGrp="1"/>
          </p:cNvSpPr>
          <p:nvPr>
            <p:ph type="subTitle" idx="2"/>
          </p:nvPr>
        </p:nvSpPr>
        <p:spPr>
          <a:xfrm>
            <a:off x="9846150" y="4658100"/>
            <a:ext cx="5815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3"/>
              </a:spcBef>
              <a:spcAft>
                <a:spcPts val="320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90" name="Google Shape;90;p5"/>
          <p:cNvSpPr txBox="1">
            <a:spLocks noGrp="1"/>
          </p:cNvSpPr>
          <p:nvPr>
            <p:ph type="subTitle" idx="3"/>
          </p:nvPr>
        </p:nvSpPr>
        <p:spPr>
          <a:xfrm>
            <a:off x="2338350" y="5886150"/>
            <a:ext cx="6391800" cy="21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91" name="Google Shape;91;p5"/>
          <p:cNvSpPr txBox="1">
            <a:spLocks noGrp="1"/>
          </p:cNvSpPr>
          <p:nvPr>
            <p:ph type="subTitle" idx="4"/>
          </p:nvPr>
        </p:nvSpPr>
        <p:spPr>
          <a:xfrm>
            <a:off x="9557850" y="5886150"/>
            <a:ext cx="6391800" cy="21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92" name="Google Shape;92;p5"/>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5072073" y="2610458"/>
            <a:ext cx="1775933" cy="97614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94" name="Google Shape;94;p5"/>
          <p:cNvGrpSpPr/>
          <p:nvPr/>
        </p:nvGrpSpPr>
        <p:grpSpPr>
          <a:xfrm>
            <a:off x="8702284" y="8416427"/>
            <a:ext cx="883430" cy="865811"/>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99" name="Google Shape;99;p5"/>
          <p:cNvSpPr/>
          <p:nvPr/>
        </p:nvSpPr>
        <p:spPr>
          <a:xfrm rot="-1114173">
            <a:off x="1358351" y="3405257"/>
            <a:ext cx="1145360" cy="958746"/>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8879823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6848008" y="3108932"/>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3" name="Google Shape;103;p6"/>
          <p:cNvSpPr/>
          <p:nvPr/>
        </p:nvSpPr>
        <p:spPr>
          <a:xfrm>
            <a:off x="464852" y="572275"/>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4" name="Google Shape;104;p6"/>
          <p:cNvSpPr/>
          <p:nvPr/>
        </p:nvSpPr>
        <p:spPr>
          <a:xfrm rot="-757463" flipH="1">
            <a:off x="15920156" y="685451"/>
            <a:ext cx="1855692" cy="155458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5" name="Google Shape;105;p6"/>
          <p:cNvSpPr/>
          <p:nvPr/>
        </p:nvSpPr>
        <p:spPr>
          <a:xfrm>
            <a:off x="3218804" y="33825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6" name="Google Shape;106;p6"/>
          <p:cNvSpPr/>
          <p:nvPr/>
        </p:nvSpPr>
        <p:spPr>
          <a:xfrm>
            <a:off x="607124" y="8880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1255227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4767300" y="3761000"/>
            <a:ext cx="87534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4767300" y="4906400"/>
            <a:ext cx="8753400" cy="27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110" name="Google Shape;110;p7"/>
          <p:cNvSpPr/>
          <p:nvPr/>
        </p:nvSpPr>
        <p:spPr>
          <a:xfrm>
            <a:off x="3040898" y="17302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1" name="Google Shape;111;p7"/>
          <p:cNvSpPr/>
          <p:nvPr/>
        </p:nvSpPr>
        <p:spPr>
          <a:xfrm>
            <a:off x="14424490" y="42264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2" name="Google Shape;112;p7"/>
          <p:cNvSpPr/>
          <p:nvPr/>
        </p:nvSpPr>
        <p:spPr>
          <a:xfrm>
            <a:off x="8030219" y="1372957"/>
            <a:ext cx="1913747" cy="1254068"/>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3" name="Google Shape;113;p7"/>
          <p:cNvSpPr/>
          <p:nvPr/>
        </p:nvSpPr>
        <p:spPr>
          <a:xfrm rot="-757690" flipH="1">
            <a:off x="14622203" y="246753"/>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4" name="Google Shape;114;p7"/>
          <p:cNvSpPr/>
          <p:nvPr/>
        </p:nvSpPr>
        <p:spPr>
          <a:xfrm rot="-1256854">
            <a:off x="1591991" y="41210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5" name="Google Shape;115;p7"/>
          <p:cNvSpPr/>
          <p:nvPr/>
        </p:nvSpPr>
        <p:spPr>
          <a:xfrm>
            <a:off x="1995177" y="7758157"/>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6" name="Google Shape;116;p7"/>
          <p:cNvSpPr/>
          <p:nvPr/>
        </p:nvSpPr>
        <p:spPr>
          <a:xfrm>
            <a:off x="15144707" y="75636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17" name="Google Shape;117;p7"/>
          <p:cNvGrpSpPr/>
          <p:nvPr/>
        </p:nvGrpSpPr>
        <p:grpSpPr>
          <a:xfrm>
            <a:off x="1170251" y="1079995"/>
            <a:ext cx="1110354" cy="1145312"/>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28" name="Google Shape;128;p7"/>
          <p:cNvGrpSpPr/>
          <p:nvPr/>
        </p:nvGrpSpPr>
        <p:grpSpPr>
          <a:xfrm>
            <a:off x="13365399" y="7914095"/>
            <a:ext cx="1110354" cy="1145312"/>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610000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2776202" y="2821650"/>
            <a:ext cx="12735600" cy="505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4993"/>
            </a:lvl1pPr>
            <a:lvl2pPr lvl="1">
              <a:spcBef>
                <a:spcPts val="0"/>
              </a:spcBef>
              <a:spcAft>
                <a:spcPts val="0"/>
              </a:spcAft>
              <a:buSzPts val="4800"/>
              <a:buNone/>
              <a:defRPr sz="9593"/>
            </a:lvl2pPr>
            <a:lvl3pPr lvl="2">
              <a:spcBef>
                <a:spcPts val="0"/>
              </a:spcBef>
              <a:spcAft>
                <a:spcPts val="0"/>
              </a:spcAft>
              <a:buSzPts val="4800"/>
              <a:buNone/>
              <a:defRPr sz="9593"/>
            </a:lvl3pPr>
            <a:lvl4pPr lvl="3">
              <a:spcBef>
                <a:spcPts val="0"/>
              </a:spcBef>
              <a:spcAft>
                <a:spcPts val="0"/>
              </a:spcAft>
              <a:buSzPts val="4800"/>
              <a:buNone/>
              <a:defRPr sz="9593"/>
            </a:lvl4pPr>
            <a:lvl5pPr lvl="4">
              <a:spcBef>
                <a:spcPts val="0"/>
              </a:spcBef>
              <a:spcAft>
                <a:spcPts val="0"/>
              </a:spcAft>
              <a:buSzPts val="4800"/>
              <a:buNone/>
              <a:defRPr sz="9593"/>
            </a:lvl5pPr>
            <a:lvl6pPr lvl="5">
              <a:spcBef>
                <a:spcPts val="0"/>
              </a:spcBef>
              <a:spcAft>
                <a:spcPts val="0"/>
              </a:spcAft>
              <a:buSzPts val="4800"/>
              <a:buNone/>
              <a:defRPr sz="9593"/>
            </a:lvl6pPr>
            <a:lvl7pPr lvl="6">
              <a:spcBef>
                <a:spcPts val="0"/>
              </a:spcBef>
              <a:spcAft>
                <a:spcPts val="0"/>
              </a:spcAft>
              <a:buSzPts val="4800"/>
              <a:buNone/>
              <a:defRPr sz="9593"/>
            </a:lvl7pPr>
            <a:lvl8pPr lvl="7">
              <a:spcBef>
                <a:spcPts val="0"/>
              </a:spcBef>
              <a:spcAft>
                <a:spcPts val="0"/>
              </a:spcAft>
              <a:buSzPts val="4800"/>
              <a:buNone/>
              <a:defRPr sz="9593"/>
            </a:lvl8pPr>
            <a:lvl9pPr lvl="8">
              <a:spcBef>
                <a:spcPts val="0"/>
              </a:spcBef>
              <a:spcAft>
                <a:spcPts val="0"/>
              </a:spcAft>
              <a:buSzPts val="4800"/>
              <a:buNone/>
              <a:defRPr sz="9593"/>
            </a:lvl9pPr>
          </a:lstStyle>
          <a:p>
            <a:endParaRPr/>
          </a:p>
        </p:txBody>
      </p:sp>
      <p:sp>
        <p:nvSpPr>
          <p:cNvPr id="141" name="Google Shape;141;p8"/>
          <p:cNvSpPr/>
          <p:nvPr/>
        </p:nvSpPr>
        <p:spPr>
          <a:xfrm rot="-1256854">
            <a:off x="14572965" y="4788065"/>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2" name="Google Shape;142;p8"/>
          <p:cNvSpPr/>
          <p:nvPr/>
        </p:nvSpPr>
        <p:spPr>
          <a:xfrm rot="-1256854">
            <a:off x="2348889" y="4497124"/>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3" name="Google Shape;143;p8"/>
          <p:cNvSpPr/>
          <p:nvPr/>
        </p:nvSpPr>
        <p:spPr>
          <a:xfrm>
            <a:off x="860705" y="1522254"/>
            <a:ext cx="1982876" cy="129942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4" name="Google Shape;144;p8"/>
          <p:cNvSpPr/>
          <p:nvPr/>
        </p:nvSpPr>
        <p:spPr>
          <a:xfrm>
            <a:off x="12709807" y="430304"/>
            <a:ext cx="1982876" cy="129942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45" name="Google Shape;145;p8"/>
          <p:cNvGrpSpPr/>
          <p:nvPr/>
        </p:nvGrpSpPr>
        <p:grpSpPr>
          <a:xfrm>
            <a:off x="14097220" y="7132012"/>
            <a:ext cx="4576130" cy="3694697"/>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57" name="Google Shape;157;p8"/>
          <p:cNvGrpSpPr/>
          <p:nvPr/>
        </p:nvGrpSpPr>
        <p:grpSpPr>
          <a:xfrm flipH="1">
            <a:off x="-186397" y="7578944"/>
            <a:ext cx="4576130" cy="3377972"/>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402460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1440002" y="2420450"/>
            <a:ext cx="15408000" cy="356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8188"/>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71" name="Google Shape;171;p9"/>
          <p:cNvSpPr txBox="1">
            <a:spLocks noGrp="1"/>
          </p:cNvSpPr>
          <p:nvPr>
            <p:ph type="subTitle" idx="1"/>
          </p:nvPr>
        </p:nvSpPr>
        <p:spPr>
          <a:xfrm>
            <a:off x="4783850" y="6264350"/>
            <a:ext cx="8720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172" name="Google Shape;172;p9"/>
          <p:cNvSpPr/>
          <p:nvPr/>
        </p:nvSpPr>
        <p:spPr>
          <a:xfrm>
            <a:off x="2144758" y="901850"/>
            <a:ext cx="2442554" cy="160074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73" name="Google Shape;173;p9"/>
          <p:cNvSpPr/>
          <p:nvPr/>
        </p:nvSpPr>
        <p:spPr>
          <a:xfrm>
            <a:off x="14298650" y="673255"/>
            <a:ext cx="2925864" cy="191752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74" name="Google Shape;174;p9"/>
          <p:cNvGrpSpPr/>
          <p:nvPr/>
        </p:nvGrpSpPr>
        <p:grpSpPr>
          <a:xfrm>
            <a:off x="15144688" y="5284109"/>
            <a:ext cx="883430" cy="760751"/>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79" name="Google Shape;179;p9"/>
          <p:cNvGrpSpPr/>
          <p:nvPr/>
        </p:nvGrpSpPr>
        <p:grpSpPr>
          <a:xfrm>
            <a:off x="1733489" y="7691159"/>
            <a:ext cx="883430" cy="760751"/>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grpSp>
      <p:sp>
        <p:nvSpPr>
          <p:cNvPr id="184" name="Google Shape;184;p9"/>
          <p:cNvSpPr/>
          <p:nvPr/>
        </p:nvSpPr>
        <p:spPr>
          <a:xfrm>
            <a:off x="3540107" y="406386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5" name="Google Shape;185;p9"/>
          <p:cNvSpPr/>
          <p:nvPr/>
        </p:nvSpPr>
        <p:spPr>
          <a:xfrm>
            <a:off x="15144707" y="75636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6" name="Google Shape;186;p9"/>
          <p:cNvSpPr/>
          <p:nvPr/>
        </p:nvSpPr>
        <p:spPr>
          <a:xfrm>
            <a:off x="13280567" y="8520209"/>
            <a:ext cx="1082771" cy="906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7" name="Google Shape;187;p9"/>
          <p:cNvSpPr/>
          <p:nvPr/>
        </p:nvSpPr>
        <p:spPr>
          <a:xfrm rot="3262278">
            <a:off x="1440076" y="3347768"/>
            <a:ext cx="1082729" cy="90618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8" name="Google Shape;188;p9"/>
          <p:cNvSpPr/>
          <p:nvPr/>
        </p:nvSpPr>
        <p:spPr>
          <a:xfrm>
            <a:off x="9827654" y="2080400"/>
            <a:ext cx="1082606" cy="10047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6228066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1440002" y="2058650"/>
            <a:ext cx="6319800" cy="4068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1440000" y="6279250"/>
            <a:ext cx="6483000" cy="22116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3203"/>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grpSp>
        <p:nvGrpSpPr>
          <p:cNvPr id="192" name="Google Shape;192;p10"/>
          <p:cNvGrpSpPr/>
          <p:nvPr/>
        </p:nvGrpSpPr>
        <p:grpSpPr>
          <a:xfrm>
            <a:off x="16557314" y="8446259"/>
            <a:ext cx="883430" cy="760751"/>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197" name="Google Shape;197;p10"/>
          <p:cNvSpPr/>
          <p:nvPr/>
        </p:nvSpPr>
        <p:spPr>
          <a:xfrm>
            <a:off x="7424087" y="878681"/>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8565245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2568002" y="3482076"/>
            <a:ext cx="13152000" cy="2275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788"/>
            </a:lvl1pPr>
            <a:lvl2pPr lvl="1" algn="ctr">
              <a:spcBef>
                <a:spcPts val="0"/>
              </a:spcBef>
              <a:spcAft>
                <a:spcPts val="0"/>
              </a:spcAft>
              <a:buSzPts val="9600"/>
              <a:buNone/>
              <a:defRPr sz="19193"/>
            </a:lvl2pPr>
            <a:lvl3pPr lvl="2" algn="ctr">
              <a:spcBef>
                <a:spcPts val="0"/>
              </a:spcBef>
              <a:spcAft>
                <a:spcPts val="0"/>
              </a:spcAft>
              <a:buSzPts val="9600"/>
              <a:buNone/>
              <a:defRPr sz="19193"/>
            </a:lvl3pPr>
            <a:lvl4pPr lvl="3" algn="ctr">
              <a:spcBef>
                <a:spcPts val="0"/>
              </a:spcBef>
              <a:spcAft>
                <a:spcPts val="0"/>
              </a:spcAft>
              <a:buSzPts val="9600"/>
              <a:buNone/>
              <a:defRPr sz="19193"/>
            </a:lvl4pPr>
            <a:lvl5pPr lvl="4" algn="ctr">
              <a:spcBef>
                <a:spcPts val="0"/>
              </a:spcBef>
              <a:spcAft>
                <a:spcPts val="0"/>
              </a:spcAft>
              <a:buSzPts val="9600"/>
              <a:buNone/>
              <a:defRPr sz="19193"/>
            </a:lvl5pPr>
            <a:lvl6pPr lvl="5" algn="ctr">
              <a:spcBef>
                <a:spcPts val="0"/>
              </a:spcBef>
              <a:spcAft>
                <a:spcPts val="0"/>
              </a:spcAft>
              <a:buSzPts val="9600"/>
              <a:buNone/>
              <a:defRPr sz="19193"/>
            </a:lvl6pPr>
            <a:lvl7pPr lvl="6" algn="ctr">
              <a:spcBef>
                <a:spcPts val="0"/>
              </a:spcBef>
              <a:spcAft>
                <a:spcPts val="0"/>
              </a:spcAft>
              <a:buSzPts val="9600"/>
              <a:buNone/>
              <a:defRPr sz="19193"/>
            </a:lvl7pPr>
            <a:lvl8pPr lvl="7" algn="ctr">
              <a:spcBef>
                <a:spcPts val="0"/>
              </a:spcBef>
              <a:spcAft>
                <a:spcPts val="0"/>
              </a:spcAft>
              <a:buSzPts val="9600"/>
              <a:buNone/>
              <a:defRPr sz="19193"/>
            </a:lvl8pPr>
            <a:lvl9pPr lvl="8" algn="ctr">
              <a:spcBef>
                <a:spcPts val="0"/>
              </a:spcBef>
              <a:spcAft>
                <a:spcPts val="0"/>
              </a:spcAft>
              <a:buSzPts val="9600"/>
              <a:buNone/>
              <a:defRPr sz="19193"/>
            </a:lvl9pPr>
          </a:lstStyle>
          <a:p>
            <a:r>
              <a:t>xx%</a:t>
            </a:r>
          </a:p>
        </p:txBody>
      </p:sp>
      <p:sp>
        <p:nvSpPr>
          <p:cNvPr id="200" name="Google Shape;200;p11"/>
          <p:cNvSpPr txBox="1">
            <a:spLocks noGrp="1"/>
          </p:cNvSpPr>
          <p:nvPr>
            <p:ph type="subTitle" idx="1"/>
          </p:nvPr>
        </p:nvSpPr>
        <p:spPr>
          <a:xfrm>
            <a:off x="2568002" y="5757325"/>
            <a:ext cx="13152000" cy="10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3"/>
            </a:lvl1pPr>
            <a:lvl2pPr lvl="1" algn="ctr" rtl="0">
              <a:lnSpc>
                <a:spcPct val="100000"/>
              </a:lnSpc>
              <a:spcBef>
                <a:spcPts val="3203"/>
              </a:spcBef>
              <a:spcAft>
                <a:spcPts val="0"/>
              </a:spcAft>
              <a:buSzPts val="1600"/>
              <a:buNone/>
              <a:defRPr sz="3203"/>
            </a:lvl2pPr>
            <a:lvl3pPr lvl="2" algn="ctr" rtl="0">
              <a:lnSpc>
                <a:spcPct val="100000"/>
              </a:lnSpc>
              <a:spcBef>
                <a:spcPts val="3203"/>
              </a:spcBef>
              <a:spcAft>
                <a:spcPts val="0"/>
              </a:spcAft>
              <a:buSzPts val="1600"/>
              <a:buNone/>
              <a:defRPr sz="3203"/>
            </a:lvl3pPr>
            <a:lvl4pPr lvl="3" algn="ctr" rtl="0">
              <a:lnSpc>
                <a:spcPct val="100000"/>
              </a:lnSpc>
              <a:spcBef>
                <a:spcPts val="3203"/>
              </a:spcBef>
              <a:spcAft>
                <a:spcPts val="0"/>
              </a:spcAft>
              <a:buSzPts val="1600"/>
              <a:buNone/>
              <a:defRPr sz="3203"/>
            </a:lvl4pPr>
            <a:lvl5pPr lvl="4" algn="ctr" rtl="0">
              <a:lnSpc>
                <a:spcPct val="100000"/>
              </a:lnSpc>
              <a:spcBef>
                <a:spcPts val="3203"/>
              </a:spcBef>
              <a:spcAft>
                <a:spcPts val="0"/>
              </a:spcAft>
              <a:buSzPts val="1600"/>
              <a:buNone/>
              <a:defRPr sz="3203"/>
            </a:lvl5pPr>
            <a:lvl6pPr lvl="5" algn="ctr" rtl="0">
              <a:lnSpc>
                <a:spcPct val="100000"/>
              </a:lnSpc>
              <a:spcBef>
                <a:spcPts val="3203"/>
              </a:spcBef>
              <a:spcAft>
                <a:spcPts val="0"/>
              </a:spcAft>
              <a:buSzPts val="1600"/>
              <a:buNone/>
              <a:defRPr sz="3203"/>
            </a:lvl6pPr>
            <a:lvl7pPr lvl="6" algn="ctr" rtl="0">
              <a:lnSpc>
                <a:spcPct val="100000"/>
              </a:lnSpc>
              <a:spcBef>
                <a:spcPts val="3203"/>
              </a:spcBef>
              <a:spcAft>
                <a:spcPts val="0"/>
              </a:spcAft>
              <a:buSzPts val="1600"/>
              <a:buNone/>
              <a:defRPr sz="3203"/>
            </a:lvl7pPr>
            <a:lvl8pPr lvl="7" algn="ctr" rtl="0">
              <a:lnSpc>
                <a:spcPct val="100000"/>
              </a:lnSpc>
              <a:spcBef>
                <a:spcPts val="3203"/>
              </a:spcBef>
              <a:spcAft>
                <a:spcPts val="0"/>
              </a:spcAft>
              <a:buSzPts val="1600"/>
              <a:buNone/>
              <a:defRPr sz="3203"/>
            </a:lvl8pPr>
            <a:lvl9pPr lvl="8" algn="ctr" rtl="0">
              <a:lnSpc>
                <a:spcPct val="100000"/>
              </a:lnSpc>
              <a:spcBef>
                <a:spcPts val="3203"/>
              </a:spcBef>
              <a:spcAft>
                <a:spcPts val="3203"/>
              </a:spcAft>
              <a:buSzPts val="1600"/>
              <a:buNone/>
              <a:defRPr sz="3203"/>
            </a:lvl9pPr>
          </a:lstStyle>
          <a:p>
            <a:endParaRPr/>
          </a:p>
        </p:txBody>
      </p:sp>
      <p:grpSp>
        <p:nvGrpSpPr>
          <p:cNvPr id="201" name="Google Shape;201;p11"/>
          <p:cNvGrpSpPr/>
          <p:nvPr/>
        </p:nvGrpSpPr>
        <p:grpSpPr>
          <a:xfrm>
            <a:off x="2742461" y="7566059"/>
            <a:ext cx="883430" cy="760751"/>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206" name="Google Shape;206;p11"/>
          <p:cNvSpPr/>
          <p:nvPr/>
        </p:nvSpPr>
        <p:spPr>
          <a:xfrm>
            <a:off x="12091090" y="2037305"/>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207" name="Google Shape;207;p11"/>
          <p:cNvGrpSpPr/>
          <p:nvPr/>
        </p:nvGrpSpPr>
        <p:grpSpPr>
          <a:xfrm>
            <a:off x="7052070" y="7498951"/>
            <a:ext cx="4183848" cy="3377972"/>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219" name="Google Shape;219;p11"/>
          <p:cNvGrpSpPr/>
          <p:nvPr/>
        </p:nvGrpSpPr>
        <p:grpSpPr>
          <a:xfrm rot="10800000">
            <a:off x="7052070" y="-705658"/>
            <a:ext cx="4183848" cy="3377972"/>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3214864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40753454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6807602" y="2266350"/>
            <a:ext cx="4672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4" name="Google Shape;234;p13"/>
          <p:cNvSpPr txBox="1">
            <a:spLocks noGrp="1"/>
          </p:cNvSpPr>
          <p:nvPr>
            <p:ph type="title" idx="2" hasCustomPrompt="1"/>
          </p:nvPr>
        </p:nvSpPr>
        <p:spPr>
          <a:xfrm>
            <a:off x="6807600" y="1080000"/>
            <a:ext cx="2550600" cy="1186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35" name="Google Shape;235;p13"/>
          <p:cNvSpPr txBox="1">
            <a:spLocks noGrp="1"/>
          </p:cNvSpPr>
          <p:nvPr>
            <p:ph type="subTitle" idx="1"/>
          </p:nvPr>
        </p:nvSpPr>
        <p:spPr>
          <a:xfrm>
            <a:off x="6807602" y="3439399"/>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798"/>
            </a:lvl1pPr>
            <a:lvl2pPr lvl="1" rtl="0">
              <a:lnSpc>
                <a:spcPct val="100000"/>
              </a:lnSpc>
              <a:spcBef>
                <a:spcPts val="3203"/>
              </a:spcBef>
              <a:spcAft>
                <a:spcPts val="0"/>
              </a:spcAft>
              <a:buSzPts val="1400"/>
              <a:buNone/>
              <a:defRPr/>
            </a:lvl2pPr>
            <a:lvl3pPr lvl="2" rtl="0">
              <a:lnSpc>
                <a:spcPct val="100000"/>
              </a:lnSpc>
              <a:spcBef>
                <a:spcPts val="3203"/>
              </a:spcBef>
              <a:spcAft>
                <a:spcPts val="0"/>
              </a:spcAft>
              <a:buSzPts val="1400"/>
              <a:buNone/>
              <a:defRPr/>
            </a:lvl3pPr>
            <a:lvl4pPr lvl="3" rtl="0">
              <a:lnSpc>
                <a:spcPct val="100000"/>
              </a:lnSpc>
              <a:spcBef>
                <a:spcPts val="3203"/>
              </a:spcBef>
              <a:spcAft>
                <a:spcPts val="0"/>
              </a:spcAft>
              <a:buSzPts val="1400"/>
              <a:buNone/>
              <a:defRPr/>
            </a:lvl4pPr>
            <a:lvl5pPr lvl="4" rtl="0">
              <a:lnSpc>
                <a:spcPct val="100000"/>
              </a:lnSpc>
              <a:spcBef>
                <a:spcPts val="3203"/>
              </a:spcBef>
              <a:spcAft>
                <a:spcPts val="0"/>
              </a:spcAft>
              <a:buSzPts val="1400"/>
              <a:buNone/>
              <a:defRPr/>
            </a:lvl5pPr>
            <a:lvl6pPr lvl="5" rtl="0">
              <a:lnSpc>
                <a:spcPct val="100000"/>
              </a:lnSpc>
              <a:spcBef>
                <a:spcPts val="3203"/>
              </a:spcBef>
              <a:spcAft>
                <a:spcPts val="0"/>
              </a:spcAft>
              <a:buSzPts val="1400"/>
              <a:buNone/>
              <a:defRPr/>
            </a:lvl6pPr>
            <a:lvl7pPr lvl="6" rtl="0">
              <a:lnSpc>
                <a:spcPct val="100000"/>
              </a:lnSpc>
              <a:spcBef>
                <a:spcPts val="3203"/>
              </a:spcBef>
              <a:spcAft>
                <a:spcPts val="0"/>
              </a:spcAft>
              <a:buSzPts val="1400"/>
              <a:buNone/>
              <a:defRPr/>
            </a:lvl7pPr>
            <a:lvl8pPr lvl="7" rtl="0">
              <a:lnSpc>
                <a:spcPct val="100000"/>
              </a:lnSpc>
              <a:spcBef>
                <a:spcPts val="3203"/>
              </a:spcBef>
              <a:spcAft>
                <a:spcPts val="0"/>
              </a:spcAft>
              <a:buSzPts val="1400"/>
              <a:buNone/>
              <a:defRPr/>
            </a:lvl8pPr>
            <a:lvl9pPr lvl="8" rtl="0">
              <a:lnSpc>
                <a:spcPct val="100000"/>
              </a:lnSpc>
              <a:spcBef>
                <a:spcPts val="3203"/>
              </a:spcBef>
              <a:spcAft>
                <a:spcPts val="3203"/>
              </a:spcAft>
              <a:buSzPts val="1400"/>
              <a:buNone/>
              <a:defRPr/>
            </a:lvl9pPr>
          </a:lstStyle>
          <a:p>
            <a:endParaRPr/>
          </a:p>
        </p:txBody>
      </p:sp>
      <p:sp>
        <p:nvSpPr>
          <p:cNvPr id="236" name="Google Shape;236;p13"/>
          <p:cNvSpPr txBox="1">
            <a:spLocks noGrp="1"/>
          </p:cNvSpPr>
          <p:nvPr>
            <p:ph type="title" idx="3"/>
          </p:nvPr>
        </p:nvSpPr>
        <p:spPr>
          <a:xfrm>
            <a:off x="12175200" y="2678899"/>
            <a:ext cx="46728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7" name="Google Shape;237;p13"/>
          <p:cNvSpPr txBox="1">
            <a:spLocks noGrp="1"/>
          </p:cNvSpPr>
          <p:nvPr>
            <p:ph type="title" idx="4" hasCustomPrompt="1"/>
          </p:nvPr>
        </p:nvSpPr>
        <p:spPr>
          <a:xfrm>
            <a:off x="12175200" y="1785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38" name="Google Shape;238;p13"/>
          <p:cNvSpPr txBox="1">
            <a:spLocks noGrp="1"/>
          </p:cNvSpPr>
          <p:nvPr>
            <p:ph type="subTitle" idx="5"/>
          </p:nvPr>
        </p:nvSpPr>
        <p:spPr>
          <a:xfrm>
            <a:off x="12175200" y="3439399"/>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798"/>
            </a:lvl1pPr>
            <a:lvl2pPr lvl="1" rtl="0">
              <a:lnSpc>
                <a:spcPct val="100000"/>
              </a:lnSpc>
              <a:spcBef>
                <a:spcPts val="3203"/>
              </a:spcBef>
              <a:spcAft>
                <a:spcPts val="0"/>
              </a:spcAft>
              <a:buSzPts val="1400"/>
              <a:buNone/>
              <a:defRPr/>
            </a:lvl2pPr>
            <a:lvl3pPr lvl="2" rtl="0">
              <a:lnSpc>
                <a:spcPct val="100000"/>
              </a:lnSpc>
              <a:spcBef>
                <a:spcPts val="3203"/>
              </a:spcBef>
              <a:spcAft>
                <a:spcPts val="0"/>
              </a:spcAft>
              <a:buSzPts val="1400"/>
              <a:buNone/>
              <a:defRPr/>
            </a:lvl3pPr>
            <a:lvl4pPr lvl="3" rtl="0">
              <a:lnSpc>
                <a:spcPct val="100000"/>
              </a:lnSpc>
              <a:spcBef>
                <a:spcPts val="3203"/>
              </a:spcBef>
              <a:spcAft>
                <a:spcPts val="0"/>
              </a:spcAft>
              <a:buSzPts val="1400"/>
              <a:buNone/>
              <a:defRPr/>
            </a:lvl4pPr>
            <a:lvl5pPr lvl="4" rtl="0">
              <a:lnSpc>
                <a:spcPct val="100000"/>
              </a:lnSpc>
              <a:spcBef>
                <a:spcPts val="3203"/>
              </a:spcBef>
              <a:spcAft>
                <a:spcPts val="0"/>
              </a:spcAft>
              <a:buSzPts val="1400"/>
              <a:buNone/>
              <a:defRPr/>
            </a:lvl5pPr>
            <a:lvl6pPr lvl="5" rtl="0">
              <a:lnSpc>
                <a:spcPct val="100000"/>
              </a:lnSpc>
              <a:spcBef>
                <a:spcPts val="3203"/>
              </a:spcBef>
              <a:spcAft>
                <a:spcPts val="0"/>
              </a:spcAft>
              <a:buSzPts val="1400"/>
              <a:buNone/>
              <a:defRPr/>
            </a:lvl6pPr>
            <a:lvl7pPr lvl="6" rtl="0">
              <a:lnSpc>
                <a:spcPct val="100000"/>
              </a:lnSpc>
              <a:spcBef>
                <a:spcPts val="3203"/>
              </a:spcBef>
              <a:spcAft>
                <a:spcPts val="0"/>
              </a:spcAft>
              <a:buSzPts val="1400"/>
              <a:buNone/>
              <a:defRPr/>
            </a:lvl7pPr>
            <a:lvl8pPr lvl="7" rtl="0">
              <a:lnSpc>
                <a:spcPct val="100000"/>
              </a:lnSpc>
              <a:spcBef>
                <a:spcPts val="3203"/>
              </a:spcBef>
              <a:spcAft>
                <a:spcPts val="0"/>
              </a:spcAft>
              <a:buSzPts val="1400"/>
              <a:buNone/>
              <a:defRPr/>
            </a:lvl8pPr>
            <a:lvl9pPr lvl="8" rtl="0">
              <a:lnSpc>
                <a:spcPct val="100000"/>
              </a:lnSpc>
              <a:spcBef>
                <a:spcPts val="3203"/>
              </a:spcBef>
              <a:spcAft>
                <a:spcPts val="3203"/>
              </a:spcAft>
              <a:buSzPts val="1400"/>
              <a:buNone/>
              <a:defRPr/>
            </a:lvl9pPr>
          </a:lstStyle>
          <a:p>
            <a:endParaRPr/>
          </a:p>
        </p:txBody>
      </p:sp>
      <p:sp>
        <p:nvSpPr>
          <p:cNvPr id="239" name="Google Shape;239;p13"/>
          <p:cNvSpPr txBox="1">
            <a:spLocks noGrp="1"/>
          </p:cNvSpPr>
          <p:nvPr>
            <p:ph type="title" idx="6"/>
          </p:nvPr>
        </p:nvSpPr>
        <p:spPr>
          <a:xfrm>
            <a:off x="6807602" y="7180350"/>
            <a:ext cx="4672800" cy="75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40" name="Google Shape;240;p13"/>
          <p:cNvSpPr txBox="1">
            <a:spLocks noGrp="1"/>
          </p:cNvSpPr>
          <p:nvPr>
            <p:ph type="title" idx="7" hasCustomPrompt="1"/>
          </p:nvPr>
        </p:nvSpPr>
        <p:spPr>
          <a:xfrm>
            <a:off x="6807600" y="6280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41" name="Google Shape;241;p13"/>
          <p:cNvSpPr txBox="1">
            <a:spLocks noGrp="1"/>
          </p:cNvSpPr>
          <p:nvPr>
            <p:ph type="subTitle" idx="8"/>
          </p:nvPr>
        </p:nvSpPr>
        <p:spPr>
          <a:xfrm>
            <a:off x="6807602" y="7935000"/>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798"/>
            </a:lvl1pPr>
            <a:lvl2pPr lvl="1" rtl="0">
              <a:lnSpc>
                <a:spcPct val="100000"/>
              </a:lnSpc>
              <a:spcBef>
                <a:spcPts val="3203"/>
              </a:spcBef>
              <a:spcAft>
                <a:spcPts val="0"/>
              </a:spcAft>
              <a:buSzPts val="1400"/>
              <a:buNone/>
              <a:defRPr/>
            </a:lvl2pPr>
            <a:lvl3pPr lvl="2" rtl="0">
              <a:lnSpc>
                <a:spcPct val="100000"/>
              </a:lnSpc>
              <a:spcBef>
                <a:spcPts val="3203"/>
              </a:spcBef>
              <a:spcAft>
                <a:spcPts val="0"/>
              </a:spcAft>
              <a:buSzPts val="1400"/>
              <a:buNone/>
              <a:defRPr/>
            </a:lvl3pPr>
            <a:lvl4pPr lvl="3" rtl="0">
              <a:lnSpc>
                <a:spcPct val="100000"/>
              </a:lnSpc>
              <a:spcBef>
                <a:spcPts val="3203"/>
              </a:spcBef>
              <a:spcAft>
                <a:spcPts val="0"/>
              </a:spcAft>
              <a:buSzPts val="1400"/>
              <a:buNone/>
              <a:defRPr/>
            </a:lvl4pPr>
            <a:lvl5pPr lvl="4" rtl="0">
              <a:lnSpc>
                <a:spcPct val="100000"/>
              </a:lnSpc>
              <a:spcBef>
                <a:spcPts val="3203"/>
              </a:spcBef>
              <a:spcAft>
                <a:spcPts val="0"/>
              </a:spcAft>
              <a:buSzPts val="1400"/>
              <a:buNone/>
              <a:defRPr/>
            </a:lvl5pPr>
            <a:lvl6pPr lvl="5" rtl="0">
              <a:lnSpc>
                <a:spcPct val="100000"/>
              </a:lnSpc>
              <a:spcBef>
                <a:spcPts val="3203"/>
              </a:spcBef>
              <a:spcAft>
                <a:spcPts val="0"/>
              </a:spcAft>
              <a:buSzPts val="1400"/>
              <a:buNone/>
              <a:defRPr/>
            </a:lvl6pPr>
            <a:lvl7pPr lvl="6" rtl="0">
              <a:lnSpc>
                <a:spcPct val="100000"/>
              </a:lnSpc>
              <a:spcBef>
                <a:spcPts val="3203"/>
              </a:spcBef>
              <a:spcAft>
                <a:spcPts val="0"/>
              </a:spcAft>
              <a:buSzPts val="1400"/>
              <a:buNone/>
              <a:defRPr/>
            </a:lvl7pPr>
            <a:lvl8pPr lvl="7" rtl="0">
              <a:lnSpc>
                <a:spcPct val="100000"/>
              </a:lnSpc>
              <a:spcBef>
                <a:spcPts val="3203"/>
              </a:spcBef>
              <a:spcAft>
                <a:spcPts val="0"/>
              </a:spcAft>
              <a:buSzPts val="1400"/>
              <a:buNone/>
              <a:defRPr/>
            </a:lvl8pPr>
            <a:lvl9pPr lvl="8" rtl="0">
              <a:lnSpc>
                <a:spcPct val="100000"/>
              </a:lnSpc>
              <a:spcBef>
                <a:spcPts val="3203"/>
              </a:spcBef>
              <a:spcAft>
                <a:spcPts val="3203"/>
              </a:spcAft>
              <a:buSzPts val="1400"/>
              <a:buNone/>
              <a:defRPr/>
            </a:lvl9pPr>
          </a:lstStyle>
          <a:p>
            <a:endParaRPr/>
          </a:p>
        </p:txBody>
      </p:sp>
      <p:sp>
        <p:nvSpPr>
          <p:cNvPr id="242" name="Google Shape;242;p13"/>
          <p:cNvSpPr txBox="1">
            <a:spLocks noGrp="1"/>
          </p:cNvSpPr>
          <p:nvPr>
            <p:ph type="title" idx="9"/>
          </p:nvPr>
        </p:nvSpPr>
        <p:spPr>
          <a:xfrm>
            <a:off x="12175200" y="7180350"/>
            <a:ext cx="46728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43" name="Google Shape;243;p13"/>
          <p:cNvSpPr txBox="1">
            <a:spLocks noGrp="1"/>
          </p:cNvSpPr>
          <p:nvPr>
            <p:ph type="title" idx="13" hasCustomPrompt="1"/>
          </p:nvPr>
        </p:nvSpPr>
        <p:spPr>
          <a:xfrm>
            <a:off x="12175200" y="6280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44" name="Google Shape;244;p13"/>
          <p:cNvSpPr txBox="1">
            <a:spLocks noGrp="1"/>
          </p:cNvSpPr>
          <p:nvPr>
            <p:ph type="subTitle" idx="14"/>
          </p:nvPr>
        </p:nvSpPr>
        <p:spPr>
          <a:xfrm>
            <a:off x="12175200" y="7935000"/>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798"/>
            </a:lvl1pPr>
            <a:lvl2pPr lvl="1" rtl="0">
              <a:lnSpc>
                <a:spcPct val="100000"/>
              </a:lnSpc>
              <a:spcBef>
                <a:spcPts val="3203"/>
              </a:spcBef>
              <a:spcAft>
                <a:spcPts val="0"/>
              </a:spcAft>
              <a:buSzPts val="1400"/>
              <a:buNone/>
              <a:defRPr/>
            </a:lvl2pPr>
            <a:lvl3pPr lvl="2" rtl="0">
              <a:lnSpc>
                <a:spcPct val="100000"/>
              </a:lnSpc>
              <a:spcBef>
                <a:spcPts val="3203"/>
              </a:spcBef>
              <a:spcAft>
                <a:spcPts val="0"/>
              </a:spcAft>
              <a:buSzPts val="1400"/>
              <a:buNone/>
              <a:defRPr/>
            </a:lvl3pPr>
            <a:lvl4pPr lvl="3" rtl="0">
              <a:lnSpc>
                <a:spcPct val="100000"/>
              </a:lnSpc>
              <a:spcBef>
                <a:spcPts val="3203"/>
              </a:spcBef>
              <a:spcAft>
                <a:spcPts val="0"/>
              </a:spcAft>
              <a:buSzPts val="1400"/>
              <a:buNone/>
              <a:defRPr/>
            </a:lvl4pPr>
            <a:lvl5pPr lvl="4" rtl="0">
              <a:lnSpc>
                <a:spcPct val="100000"/>
              </a:lnSpc>
              <a:spcBef>
                <a:spcPts val="3203"/>
              </a:spcBef>
              <a:spcAft>
                <a:spcPts val="0"/>
              </a:spcAft>
              <a:buSzPts val="1400"/>
              <a:buNone/>
              <a:defRPr/>
            </a:lvl5pPr>
            <a:lvl6pPr lvl="5" rtl="0">
              <a:lnSpc>
                <a:spcPct val="100000"/>
              </a:lnSpc>
              <a:spcBef>
                <a:spcPts val="3203"/>
              </a:spcBef>
              <a:spcAft>
                <a:spcPts val="0"/>
              </a:spcAft>
              <a:buSzPts val="1400"/>
              <a:buNone/>
              <a:defRPr/>
            </a:lvl6pPr>
            <a:lvl7pPr lvl="6" rtl="0">
              <a:lnSpc>
                <a:spcPct val="100000"/>
              </a:lnSpc>
              <a:spcBef>
                <a:spcPts val="3203"/>
              </a:spcBef>
              <a:spcAft>
                <a:spcPts val="0"/>
              </a:spcAft>
              <a:buSzPts val="1400"/>
              <a:buNone/>
              <a:defRPr/>
            </a:lvl7pPr>
            <a:lvl8pPr lvl="7" rtl="0">
              <a:lnSpc>
                <a:spcPct val="100000"/>
              </a:lnSpc>
              <a:spcBef>
                <a:spcPts val="3203"/>
              </a:spcBef>
              <a:spcAft>
                <a:spcPts val="0"/>
              </a:spcAft>
              <a:buSzPts val="1400"/>
              <a:buNone/>
              <a:defRPr/>
            </a:lvl8pPr>
            <a:lvl9pPr lvl="8" rtl="0">
              <a:lnSpc>
                <a:spcPct val="100000"/>
              </a:lnSpc>
              <a:spcBef>
                <a:spcPts val="3203"/>
              </a:spcBef>
              <a:spcAft>
                <a:spcPts val="3203"/>
              </a:spcAft>
              <a:buSzPts val="1400"/>
              <a:buNone/>
              <a:defRPr/>
            </a:lvl9pPr>
          </a:lstStyle>
          <a:p>
            <a:endParaRPr/>
          </a:p>
        </p:txBody>
      </p:sp>
      <p:sp>
        <p:nvSpPr>
          <p:cNvPr id="245" name="Google Shape;245;p13"/>
          <p:cNvSpPr txBox="1">
            <a:spLocks noGrp="1"/>
          </p:cNvSpPr>
          <p:nvPr>
            <p:ph type="title" idx="15"/>
          </p:nvPr>
        </p:nvSpPr>
        <p:spPr>
          <a:xfrm>
            <a:off x="1440002" y="4027050"/>
            <a:ext cx="4385400" cy="1962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2012714" y="2216700"/>
            <a:ext cx="561476" cy="55693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47" name="Google Shape;247;p13"/>
          <p:cNvSpPr/>
          <p:nvPr/>
        </p:nvSpPr>
        <p:spPr>
          <a:xfrm>
            <a:off x="801275" y="69052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248" name="Google Shape;248;p13"/>
          <p:cNvGrpSpPr/>
          <p:nvPr/>
        </p:nvGrpSpPr>
        <p:grpSpPr>
          <a:xfrm>
            <a:off x="4750390" y="7211687"/>
            <a:ext cx="883430" cy="760751"/>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15417038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11267402" y="3789300"/>
            <a:ext cx="5580600" cy="2708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0014906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4580052" y="6785400"/>
            <a:ext cx="9127800" cy="106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2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57" name="Google Shape;257;p15"/>
          <p:cNvSpPr txBox="1">
            <a:spLocks noGrp="1"/>
          </p:cNvSpPr>
          <p:nvPr>
            <p:ph type="subTitle" idx="1"/>
          </p:nvPr>
        </p:nvSpPr>
        <p:spPr>
          <a:xfrm>
            <a:off x="3469200" y="3668100"/>
            <a:ext cx="11349600" cy="247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4800"/>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58" name="Google Shape;258;p15"/>
          <p:cNvSpPr/>
          <p:nvPr/>
        </p:nvSpPr>
        <p:spPr>
          <a:xfrm rot="757378">
            <a:off x="662219" y="8590481"/>
            <a:ext cx="1499507" cy="199893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59" name="Google Shape;259;p15"/>
          <p:cNvSpPr/>
          <p:nvPr/>
        </p:nvSpPr>
        <p:spPr>
          <a:xfrm rot="757378">
            <a:off x="-465029" y="6708958"/>
            <a:ext cx="3118848" cy="248090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0" name="Google Shape;260;p15"/>
          <p:cNvSpPr/>
          <p:nvPr/>
        </p:nvSpPr>
        <p:spPr>
          <a:xfrm rot="757378">
            <a:off x="21051" y="7103104"/>
            <a:ext cx="2083434" cy="166344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1" name="Google Shape;261;p15"/>
          <p:cNvSpPr/>
          <p:nvPr/>
        </p:nvSpPr>
        <p:spPr>
          <a:xfrm rot="757378">
            <a:off x="1486193" y="9080677"/>
            <a:ext cx="672416" cy="749357"/>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2" name="Google Shape;262;p15"/>
          <p:cNvSpPr/>
          <p:nvPr/>
        </p:nvSpPr>
        <p:spPr>
          <a:xfrm rot="757378">
            <a:off x="899537" y="9353137"/>
            <a:ext cx="119862" cy="199112"/>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3" name="Google Shape;263;p15"/>
          <p:cNvSpPr/>
          <p:nvPr/>
        </p:nvSpPr>
        <p:spPr>
          <a:xfrm rot="757378">
            <a:off x="1131749" y="9619798"/>
            <a:ext cx="119498" cy="199166"/>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4" name="Google Shape;264;p15"/>
          <p:cNvSpPr/>
          <p:nvPr/>
        </p:nvSpPr>
        <p:spPr>
          <a:xfrm rot="757378">
            <a:off x="933026" y="9722156"/>
            <a:ext cx="119886" cy="199112"/>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5" name="Google Shape;265;p15"/>
          <p:cNvSpPr/>
          <p:nvPr/>
        </p:nvSpPr>
        <p:spPr>
          <a:xfrm rot="757378">
            <a:off x="1157126" y="9893752"/>
            <a:ext cx="119862" cy="199166"/>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6" name="Google Shape;266;p15"/>
          <p:cNvSpPr/>
          <p:nvPr/>
        </p:nvSpPr>
        <p:spPr>
          <a:xfrm rot="757378">
            <a:off x="953711" y="10032809"/>
            <a:ext cx="119862" cy="199112"/>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7" name="Google Shape;267;p15"/>
          <p:cNvSpPr/>
          <p:nvPr/>
        </p:nvSpPr>
        <p:spPr>
          <a:xfrm rot="757378">
            <a:off x="1985087" y="8548547"/>
            <a:ext cx="1482666" cy="119445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8" name="Google Shape;268;p15"/>
          <p:cNvSpPr/>
          <p:nvPr/>
        </p:nvSpPr>
        <p:spPr>
          <a:xfrm rot="757378">
            <a:off x="2239634" y="8717359"/>
            <a:ext cx="796106" cy="792752"/>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9" name="Google Shape;269;p15"/>
          <p:cNvSpPr/>
          <p:nvPr/>
        </p:nvSpPr>
        <p:spPr>
          <a:xfrm rot="757113">
            <a:off x="16612322" y="8165945"/>
            <a:ext cx="2025672" cy="270008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0" name="Google Shape;270;p15"/>
          <p:cNvSpPr/>
          <p:nvPr/>
        </p:nvSpPr>
        <p:spPr>
          <a:xfrm rot="757113">
            <a:off x="17352014" y="9855295"/>
            <a:ext cx="161916" cy="26902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1" name="Google Shape;271;p15"/>
          <p:cNvSpPr/>
          <p:nvPr/>
        </p:nvSpPr>
        <p:spPr>
          <a:xfrm rot="757113">
            <a:off x="17077241" y="10043137"/>
            <a:ext cx="161916" cy="268952"/>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2" name="Google Shape;272;p15"/>
          <p:cNvSpPr/>
          <p:nvPr/>
        </p:nvSpPr>
        <p:spPr>
          <a:xfrm rot="757509">
            <a:off x="15303493" y="5974520"/>
            <a:ext cx="3340421" cy="2656940"/>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3" name="Google Shape;273;p15"/>
          <p:cNvSpPr/>
          <p:nvPr/>
        </p:nvSpPr>
        <p:spPr>
          <a:xfrm rot="757509">
            <a:off x="15824090" y="6396612"/>
            <a:ext cx="2231448" cy="178147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4" name="Google Shape;274;p15"/>
          <p:cNvSpPr/>
          <p:nvPr/>
        </p:nvSpPr>
        <p:spPr>
          <a:xfrm rot="757422">
            <a:off x="16986710" y="8687041"/>
            <a:ext cx="161282" cy="267884"/>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5" name="Google Shape;275;p15"/>
          <p:cNvSpPr/>
          <p:nvPr/>
        </p:nvSpPr>
        <p:spPr>
          <a:xfrm rot="757422">
            <a:off x="17299142" y="9045821"/>
            <a:ext cx="160796" cy="26795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6" name="Google Shape;276;p15"/>
          <p:cNvSpPr/>
          <p:nvPr/>
        </p:nvSpPr>
        <p:spPr>
          <a:xfrm rot="757422">
            <a:off x="17031758" y="9183547"/>
            <a:ext cx="161316" cy="267884"/>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7" name="Google Shape;277;p15"/>
          <p:cNvSpPr/>
          <p:nvPr/>
        </p:nvSpPr>
        <p:spPr>
          <a:xfrm rot="757422">
            <a:off x="17333294" y="9414421"/>
            <a:ext cx="161282" cy="26795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8" name="Google Shape;278;p15"/>
          <p:cNvSpPr/>
          <p:nvPr/>
        </p:nvSpPr>
        <p:spPr>
          <a:xfrm rot="757422">
            <a:off x="17059600" y="9601523"/>
            <a:ext cx="161282" cy="267884"/>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9" name="Google Shape;279;p15"/>
          <p:cNvSpPr/>
          <p:nvPr/>
        </p:nvSpPr>
        <p:spPr>
          <a:xfrm>
            <a:off x="1255758" y="1080000"/>
            <a:ext cx="2442554" cy="160074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0" name="Google Shape;280;p15"/>
          <p:cNvSpPr/>
          <p:nvPr/>
        </p:nvSpPr>
        <p:spPr>
          <a:xfrm>
            <a:off x="13504255" y="1247488"/>
            <a:ext cx="1549196" cy="101510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1" name="Google Shape;281;p15"/>
          <p:cNvSpPr/>
          <p:nvPr/>
        </p:nvSpPr>
        <p:spPr>
          <a:xfrm>
            <a:off x="14055179" y="8312857"/>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2" name="Google Shape;282;p15"/>
          <p:cNvSpPr/>
          <p:nvPr/>
        </p:nvSpPr>
        <p:spPr>
          <a:xfrm rot="-1775945">
            <a:off x="1884345" y="3927629"/>
            <a:ext cx="1082574" cy="1004684"/>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3" name="Google Shape;283;p15"/>
          <p:cNvSpPr/>
          <p:nvPr/>
        </p:nvSpPr>
        <p:spPr>
          <a:xfrm>
            <a:off x="15460824" y="32584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2379197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764602"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86" name="Google Shape;286;p16"/>
          <p:cNvSpPr txBox="1">
            <a:spLocks noGrp="1"/>
          </p:cNvSpPr>
          <p:nvPr>
            <p:ph type="subTitle" idx="1"/>
          </p:nvPr>
        </p:nvSpPr>
        <p:spPr>
          <a:xfrm>
            <a:off x="152505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87" name="Google Shape;287;p16"/>
          <p:cNvSpPr txBox="1">
            <a:spLocks noGrp="1"/>
          </p:cNvSpPr>
          <p:nvPr>
            <p:ph type="title" idx="2"/>
          </p:nvPr>
        </p:nvSpPr>
        <p:spPr>
          <a:xfrm>
            <a:off x="7132202"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88" name="Google Shape;288;p16"/>
          <p:cNvSpPr txBox="1">
            <a:spLocks noGrp="1"/>
          </p:cNvSpPr>
          <p:nvPr>
            <p:ph type="subTitle" idx="3"/>
          </p:nvPr>
        </p:nvSpPr>
        <p:spPr>
          <a:xfrm>
            <a:off x="689250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89" name="Google Shape;289;p16"/>
          <p:cNvSpPr txBox="1">
            <a:spLocks noGrp="1"/>
          </p:cNvSpPr>
          <p:nvPr>
            <p:ph type="title" idx="4"/>
          </p:nvPr>
        </p:nvSpPr>
        <p:spPr>
          <a:xfrm>
            <a:off x="12499800"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0" name="Google Shape;290;p16"/>
          <p:cNvSpPr txBox="1">
            <a:spLocks noGrp="1"/>
          </p:cNvSpPr>
          <p:nvPr>
            <p:ph type="subTitle" idx="5"/>
          </p:nvPr>
        </p:nvSpPr>
        <p:spPr>
          <a:xfrm>
            <a:off x="1226025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91" name="Google Shape;291;p16"/>
          <p:cNvSpPr/>
          <p:nvPr/>
        </p:nvSpPr>
        <p:spPr>
          <a:xfrm>
            <a:off x="15527009" y="2035463"/>
            <a:ext cx="2184354" cy="143152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92" name="Google Shape;292;p16"/>
          <p:cNvSpPr/>
          <p:nvPr/>
        </p:nvSpPr>
        <p:spPr>
          <a:xfrm>
            <a:off x="843503" y="2471107"/>
            <a:ext cx="1747722" cy="11453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93" name="Google Shape;293;p16"/>
          <p:cNvSpPr txBox="1">
            <a:spLocks noGrp="1"/>
          </p:cNvSpPr>
          <p:nvPr>
            <p:ph type="title" idx="6"/>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36673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3823098" y="37403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7" name="Google Shape;297;p17"/>
          <p:cNvSpPr txBox="1">
            <a:spLocks noGrp="1"/>
          </p:cNvSpPr>
          <p:nvPr>
            <p:ph type="subTitle" idx="1"/>
          </p:nvPr>
        </p:nvSpPr>
        <p:spPr>
          <a:xfrm>
            <a:off x="3823100" y="47610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298" name="Google Shape;298;p17"/>
          <p:cNvSpPr txBox="1">
            <a:spLocks noGrp="1"/>
          </p:cNvSpPr>
          <p:nvPr>
            <p:ph type="title" idx="3"/>
          </p:nvPr>
        </p:nvSpPr>
        <p:spPr>
          <a:xfrm>
            <a:off x="10982003" y="37403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99" name="Google Shape;299;p17"/>
          <p:cNvSpPr txBox="1">
            <a:spLocks noGrp="1"/>
          </p:cNvSpPr>
          <p:nvPr>
            <p:ph type="subTitle" idx="4"/>
          </p:nvPr>
        </p:nvSpPr>
        <p:spPr>
          <a:xfrm>
            <a:off x="10982000" y="47610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00" name="Google Shape;300;p17"/>
          <p:cNvSpPr txBox="1">
            <a:spLocks noGrp="1"/>
          </p:cNvSpPr>
          <p:nvPr>
            <p:ph type="title" idx="5"/>
          </p:nvPr>
        </p:nvSpPr>
        <p:spPr>
          <a:xfrm>
            <a:off x="3823098" y="66071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01" name="Google Shape;301;p17"/>
          <p:cNvSpPr txBox="1">
            <a:spLocks noGrp="1"/>
          </p:cNvSpPr>
          <p:nvPr>
            <p:ph type="subTitle" idx="6"/>
          </p:nvPr>
        </p:nvSpPr>
        <p:spPr>
          <a:xfrm>
            <a:off x="3823100" y="76278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02" name="Google Shape;302;p17"/>
          <p:cNvSpPr txBox="1">
            <a:spLocks noGrp="1"/>
          </p:cNvSpPr>
          <p:nvPr>
            <p:ph type="title" idx="7"/>
          </p:nvPr>
        </p:nvSpPr>
        <p:spPr>
          <a:xfrm>
            <a:off x="10982003" y="66071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03" name="Google Shape;303;p17"/>
          <p:cNvSpPr txBox="1">
            <a:spLocks noGrp="1"/>
          </p:cNvSpPr>
          <p:nvPr>
            <p:ph type="subTitle" idx="8"/>
          </p:nvPr>
        </p:nvSpPr>
        <p:spPr>
          <a:xfrm>
            <a:off x="10982000" y="76278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304" name="Google Shape;304;p17"/>
          <p:cNvGrpSpPr/>
          <p:nvPr/>
        </p:nvGrpSpPr>
        <p:grpSpPr>
          <a:xfrm>
            <a:off x="636563" y="8826635"/>
            <a:ext cx="883430" cy="760751"/>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09" name="Google Shape;309;p17"/>
          <p:cNvSpPr/>
          <p:nvPr/>
        </p:nvSpPr>
        <p:spPr>
          <a:xfrm>
            <a:off x="16039687" y="2663512"/>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3089639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1440000"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2" name="Google Shape;312;p18"/>
          <p:cNvSpPr txBox="1">
            <a:spLocks noGrp="1"/>
          </p:cNvSpPr>
          <p:nvPr>
            <p:ph type="subTitle" idx="1"/>
          </p:nvPr>
        </p:nvSpPr>
        <p:spPr>
          <a:xfrm>
            <a:off x="1440000"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13" name="Google Shape;313;p18"/>
          <p:cNvSpPr txBox="1">
            <a:spLocks noGrp="1"/>
          </p:cNvSpPr>
          <p:nvPr>
            <p:ph type="title" idx="2"/>
          </p:nvPr>
        </p:nvSpPr>
        <p:spPr>
          <a:xfrm>
            <a:off x="6838541"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4" name="Google Shape;314;p18"/>
          <p:cNvSpPr txBox="1">
            <a:spLocks noGrp="1"/>
          </p:cNvSpPr>
          <p:nvPr>
            <p:ph type="subTitle" idx="3"/>
          </p:nvPr>
        </p:nvSpPr>
        <p:spPr>
          <a:xfrm>
            <a:off x="6838541"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15" name="Google Shape;315;p18"/>
          <p:cNvSpPr txBox="1">
            <a:spLocks noGrp="1"/>
          </p:cNvSpPr>
          <p:nvPr>
            <p:ph type="title" idx="4"/>
          </p:nvPr>
        </p:nvSpPr>
        <p:spPr>
          <a:xfrm>
            <a:off x="1440000"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6" name="Google Shape;316;p18"/>
          <p:cNvSpPr txBox="1">
            <a:spLocks noGrp="1"/>
          </p:cNvSpPr>
          <p:nvPr>
            <p:ph type="subTitle" idx="5"/>
          </p:nvPr>
        </p:nvSpPr>
        <p:spPr>
          <a:xfrm>
            <a:off x="1440000"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17" name="Google Shape;317;p18"/>
          <p:cNvSpPr txBox="1">
            <a:spLocks noGrp="1"/>
          </p:cNvSpPr>
          <p:nvPr>
            <p:ph type="title" idx="6"/>
          </p:nvPr>
        </p:nvSpPr>
        <p:spPr>
          <a:xfrm>
            <a:off x="6838541"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18" name="Google Shape;318;p18"/>
          <p:cNvSpPr txBox="1">
            <a:spLocks noGrp="1"/>
          </p:cNvSpPr>
          <p:nvPr>
            <p:ph type="subTitle" idx="7"/>
          </p:nvPr>
        </p:nvSpPr>
        <p:spPr>
          <a:xfrm>
            <a:off x="6838541"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19" name="Google Shape;319;p18"/>
          <p:cNvSpPr txBox="1">
            <a:spLocks noGrp="1"/>
          </p:cNvSpPr>
          <p:nvPr>
            <p:ph type="title" idx="8"/>
          </p:nvPr>
        </p:nvSpPr>
        <p:spPr>
          <a:xfrm>
            <a:off x="12237092"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20" name="Google Shape;320;p18"/>
          <p:cNvSpPr txBox="1">
            <a:spLocks noGrp="1"/>
          </p:cNvSpPr>
          <p:nvPr>
            <p:ph type="subTitle" idx="9"/>
          </p:nvPr>
        </p:nvSpPr>
        <p:spPr>
          <a:xfrm>
            <a:off x="12237092"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21" name="Google Shape;321;p18"/>
          <p:cNvSpPr txBox="1">
            <a:spLocks noGrp="1"/>
          </p:cNvSpPr>
          <p:nvPr>
            <p:ph type="title" idx="13"/>
          </p:nvPr>
        </p:nvSpPr>
        <p:spPr>
          <a:xfrm>
            <a:off x="12237092"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322" name="Google Shape;322;p18"/>
          <p:cNvSpPr txBox="1">
            <a:spLocks noGrp="1"/>
          </p:cNvSpPr>
          <p:nvPr>
            <p:ph type="subTitle" idx="14"/>
          </p:nvPr>
        </p:nvSpPr>
        <p:spPr>
          <a:xfrm>
            <a:off x="12237092"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798"/>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323" name="Google Shape;323;p18"/>
          <p:cNvGrpSpPr/>
          <p:nvPr/>
        </p:nvGrpSpPr>
        <p:grpSpPr>
          <a:xfrm>
            <a:off x="556564" y="2451607"/>
            <a:ext cx="883430" cy="760751"/>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28" name="Google Shape;328;p18"/>
          <p:cNvSpPr/>
          <p:nvPr/>
        </p:nvSpPr>
        <p:spPr>
          <a:xfrm>
            <a:off x="16214687" y="12687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29" name="Google Shape;329;p18"/>
          <p:cNvSpPr txBox="1">
            <a:spLocks noGrp="1"/>
          </p:cNvSpPr>
          <p:nvPr>
            <p:ph type="title" idx="15"/>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66477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137882" y="2155382"/>
            <a:ext cx="8536020" cy="2276034"/>
          </a:xfrm>
        </p:spPr>
        <p:txBody>
          <a:bodyPr>
            <a:noAutofit/>
          </a:bodyPr>
          <a:lstStyle>
            <a:lvl1pPr>
              <a:defRPr sz="9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1179389" y="7644994"/>
            <a:ext cx="6551297" cy="1424744"/>
          </a:xfrm>
        </p:spPr>
        <p:txBody>
          <a:bodyPr>
            <a:noAutofit/>
          </a:bodyPr>
          <a:lstStyle>
            <a:lvl1pPr marL="0" indent="0" algn="l">
              <a:buNone/>
              <a:defRPr sz="4200" b="0" i="0">
                <a:solidFill>
                  <a:schemeClr val="accent3"/>
                </a:solidFill>
                <a:latin typeface="+mn-lt"/>
              </a:defRPr>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12103657" y="8133247"/>
            <a:ext cx="1105010" cy="1105010"/>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29" name="Freeform: Shape 28">
            <a:extLst>
              <a:ext uri="{FF2B5EF4-FFF2-40B4-BE49-F238E27FC236}">
                <a16:creationId xmlns:a16="http://schemas.microsoft.com/office/drawing/2014/main" id="{81A4F88F-4E35-4BB3-AD24-CAC580C12F96}"/>
              </a:ext>
            </a:extLst>
          </p:cNvPr>
          <p:cNvSpPr/>
          <p:nvPr/>
        </p:nvSpPr>
        <p:spPr>
          <a:xfrm>
            <a:off x="13544941" y="5195447"/>
            <a:ext cx="4762970" cy="4420035"/>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0" name="Freeform: Shape 29">
            <a:extLst>
              <a:ext uri="{FF2B5EF4-FFF2-40B4-BE49-F238E27FC236}">
                <a16:creationId xmlns:a16="http://schemas.microsoft.com/office/drawing/2014/main" id="{592CE00E-F2AB-4099-8BB8-F109C4F2EFDB}"/>
              </a:ext>
            </a:extLst>
          </p:cNvPr>
          <p:cNvSpPr/>
          <p:nvPr/>
        </p:nvSpPr>
        <p:spPr>
          <a:xfrm>
            <a:off x="16565744" y="6849149"/>
            <a:ext cx="1733721" cy="1295528"/>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32" name="Freeform: Shape 31">
            <a:extLst>
              <a:ext uri="{FF2B5EF4-FFF2-40B4-BE49-F238E27FC236}">
                <a16:creationId xmlns:a16="http://schemas.microsoft.com/office/drawing/2014/main" id="{B0920EEC-7CE3-4708-93D2-53699D17E5E3}"/>
              </a:ext>
            </a:extLst>
          </p:cNvPr>
          <p:cNvSpPr/>
          <p:nvPr/>
        </p:nvSpPr>
        <p:spPr>
          <a:xfrm>
            <a:off x="16115492" y="-2533"/>
            <a:ext cx="2171915" cy="15050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a16="http://schemas.microsoft.com/office/drawing/2014/main" id="{2DF8B751-9294-46D5-B390-5D322195540F}"/>
              </a:ext>
            </a:extLst>
          </p:cNvPr>
          <p:cNvSpPr/>
          <p:nvPr/>
        </p:nvSpPr>
        <p:spPr>
          <a:xfrm>
            <a:off x="9805170" y="-19052"/>
            <a:ext cx="7468335" cy="3200715"/>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34" name="Freeform: Shape 33">
            <a:extLst>
              <a:ext uri="{FF2B5EF4-FFF2-40B4-BE49-F238E27FC236}">
                <a16:creationId xmlns:a16="http://schemas.microsoft.com/office/drawing/2014/main" id="{E0F651C6-BE74-4133-ABA8-316072D4F5B5}"/>
              </a:ext>
            </a:extLst>
          </p:cNvPr>
          <p:cNvSpPr/>
          <p:nvPr/>
        </p:nvSpPr>
        <p:spPr>
          <a:xfrm>
            <a:off x="9778445" y="-19051"/>
            <a:ext cx="7544543" cy="3219767"/>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179389" y="5138045"/>
            <a:ext cx="5443950" cy="1424744"/>
          </a:xfrm>
        </p:spPr>
        <p:txBody>
          <a:bodyPr>
            <a:normAutofit/>
          </a:bodyPr>
          <a:lstStyle>
            <a:lvl1pPr marL="0" indent="0">
              <a:buNone/>
              <a:defRPr sz="42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1343576" y="4686944"/>
            <a:ext cx="3237444" cy="2268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2700" dirty="0">
              <a:solidFill>
                <a:prstClr val="black"/>
              </a:solidFill>
            </a:endParaRPr>
          </a:p>
        </p:txBody>
      </p:sp>
      <p:sp>
        <p:nvSpPr>
          <p:cNvPr id="12" name="Graphic 36">
            <a:extLst>
              <a:ext uri="{FF2B5EF4-FFF2-40B4-BE49-F238E27FC236}">
                <a16:creationId xmlns:a16="http://schemas.microsoft.com/office/drawing/2014/main" id="{21FF5BCF-BC53-4C3F-8B7F-7077B35ADCA8}"/>
              </a:ext>
            </a:extLst>
          </p:cNvPr>
          <p:cNvSpPr/>
          <p:nvPr userDrawn="1"/>
        </p:nvSpPr>
        <p:spPr>
          <a:xfrm>
            <a:off x="-11724" y="7586818"/>
            <a:ext cx="1072662" cy="1424744"/>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2700">
              <a:solidFill>
                <a:prstClr val="black"/>
              </a:solidFill>
            </a:endParaRPr>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6922430" y="1"/>
            <a:ext cx="11378886" cy="8924360"/>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2100"/>
            </a:lvl1pPr>
          </a:lstStyle>
          <a:p>
            <a:r>
              <a:rPr lang="en-US"/>
              <a:t>Click icon to add picture</a:t>
            </a:r>
            <a:endParaRPr lang="ru-RU"/>
          </a:p>
        </p:txBody>
      </p:sp>
    </p:spTree>
    <p:extLst>
      <p:ext uri="{BB962C8B-B14F-4D97-AF65-F5344CB8AC3E}">
        <p14:creationId xmlns:p14="http://schemas.microsoft.com/office/powerpoint/2010/main" val="195519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2568002" y="2908800"/>
            <a:ext cx="131520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12390"/>
            </a:lvl1pPr>
            <a:lvl2pPr lvl="1" algn="ctr" rtl="0">
              <a:spcBef>
                <a:spcPts val="0"/>
              </a:spcBef>
              <a:spcAft>
                <a:spcPts val="0"/>
              </a:spcAft>
              <a:buSzPts val="6200"/>
              <a:buNone/>
              <a:defRPr sz="12390"/>
            </a:lvl2pPr>
            <a:lvl3pPr lvl="2" algn="ctr" rtl="0">
              <a:spcBef>
                <a:spcPts val="0"/>
              </a:spcBef>
              <a:spcAft>
                <a:spcPts val="0"/>
              </a:spcAft>
              <a:buSzPts val="6200"/>
              <a:buNone/>
              <a:defRPr sz="12390"/>
            </a:lvl3pPr>
            <a:lvl4pPr lvl="3" algn="ctr" rtl="0">
              <a:spcBef>
                <a:spcPts val="0"/>
              </a:spcBef>
              <a:spcAft>
                <a:spcPts val="0"/>
              </a:spcAft>
              <a:buSzPts val="6200"/>
              <a:buNone/>
              <a:defRPr sz="12390"/>
            </a:lvl4pPr>
            <a:lvl5pPr lvl="4" algn="ctr" rtl="0">
              <a:spcBef>
                <a:spcPts val="0"/>
              </a:spcBef>
              <a:spcAft>
                <a:spcPts val="0"/>
              </a:spcAft>
              <a:buSzPts val="6200"/>
              <a:buNone/>
              <a:defRPr sz="12390"/>
            </a:lvl5pPr>
            <a:lvl6pPr lvl="5" algn="ctr" rtl="0">
              <a:spcBef>
                <a:spcPts val="0"/>
              </a:spcBef>
              <a:spcAft>
                <a:spcPts val="0"/>
              </a:spcAft>
              <a:buSzPts val="6200"/>
              <a:buNone/>
              <a:defRPr sz="12390"/>
            </a:lvl6pPr>
            <a:lvl7pPr lvl="6" algn="ctr" rtl="0">
              <a:spcBef>
                <a:spcPts val="0"/>
              </a:spcBef>
              <a:spcAft>
                <a:spcPts val="0"/>
              </a:spcAft>
              <a:buSzPts val="6200"/>
              <a:buNone/>
              <a:defRPr sz="12390"/>
            </a:lvl7pPr>
            <a:lvl8pPr lvl="7" algn="ctr" rtl="0">
              <a:spcBef>
                <a:spcPts val="0"/>
              </a:spcBef>
              <a:spcAft>
                <a:spcPts val="0"/>
              </a:spcAft>
              <a:buSzPts val="6200"/>
              <a:buNone/>
              <a:defRPr sz="12390"/>
            </a:lvl8pPr>
            <a:lvl9pPr lvl="8" algn="ctr" rtl="0">
              <a:spcBef>
                <a:spcPts val="0"/>
              </a:spcBef>
              <a:spcAft>
                <a:spcPts val="0"/>
              </a:spcAft>
              <a:buSzPts val="6200"/>
              <a:buNone/>
              <a:defRPr sz="12390"/>
            </a:lvl9pPr>
          </a:lstStyle>
          <a:p>
            <a:r>
              <a:t>xx%</a:t>
            </a:r>
          </a:p>
        </p:txBody>
      </p:sp>
      <p:sp>
        <p:nvSpPr>
          <p:cNvPr id="332" name="Google Shape;332;p19"/>
          <p:cNvSpPr txBox="1">
            <a:spLocks noGrp="1"/>
          </p:cNvSpPr>
          <p:nvPr>
            <p:ph type="subTitle" idx="1"/>
          </p:nvPr>
        </p:nvSpPr>
        <p:spPr>
          <a:xfrm>
            <a:off x="2568002" y="4320851"/>
            <a:ext cx="13152000" cy="8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33" name="Google Shape;333;p19"/>
          <p:cNvSpPr txBox="1">
            <a:spLocks noGrp="1"/>
          </p:cNvSpPr>
          <p:nvPr>
            <p:ph type="title" idx="2" hasCustomPrompt="1"/>
          </p:nvPr>
        </p:nvSpPr>
        <p:spPr>
          <a:xfrm>
            <a:off x="2568002" y="5821076"/>
            <a:ext cx="131520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12390">
                <a:solidFill>
                  <a:schemeClr val="accent2"/>
                </a:solidFill>
              </a:defRPr>
            </a:lvl1pPr>
            <a:lvl2pPr lvl="1" algn="ctr" rtl="0">
              <a:spcBef>
                <a:spcPts val="0"/>
              </a:spcBef>
              <a:spcAft>
                <a:spcPts val="0"/>
              </a:spcAft>
              <a:buSzPts val="6200"/>
              <a:buNone/>
              <a:defRPr sz="12390"/>
            </a:lvl2pPr>
            <a:lvl3pPr lvl="2" algn="ctr" rtl="0">
              <a:spcBef>
                <a:spcPts val="0"/>
              </a:spcBef>
              <a:spcAft>
                <a:spcPts val="0"/>
              </a:spcAft>
              <a:buSzPts val="6200"/>
              <a:buNone/>
              <a:defRPr sz="12390"/>
            </a:lvl3pPr>
            <a:lvl4pPr lvl="3" algn="ctr" rtl="0">
              <a:spcBef>
                <a:spcPts val="0"/>
              </a:spcBef>
              <a:spcAft>
                <a:spcPts val="0"/>
              </a:spcAft>
              <a:buSzPts val="6200"/>
              <a:buNone/>
              <a:defRPr sz="12390"/>
            </a:lvl4pPr>
            <a:lvl5pPr lvl="4" algn="ctr" rtl="0">
              <a:spcBef>
                <a:spcPts val="0"/>
              </a:spcBef>
              <a:spcAft>
                <a:spcPts val="0"/>
              </a:spcAft>
              <a:buSzPts val="6200"/>
              <a:buNone/>
              <a:defRPr sz="12390"/>
            </a:lvl5pPr>
            <a:lvl6pPr lvl="5" algn="ctr" rtl="0">
              <a:spcBef>
                <a:spcPts val="0"/>
              </a:spcBef>
              <a:spcAft>
                <a:spcPts val="0"/>
              </a:spcAft>
              <a:buSzPts val="6200"/>
              <a:buNone/>
              <a:defRPr sz="12390"/>
            </a:lvl6pPr>
            <a:lvl7pPr lvl="6" algn="ctr" rtl="0">
              <a:spcBef>
                <a:spcPts val="0"/>
              </a:spcBef>
              <a:spcAft>
                <a:spcPts val="0"/>
              </a:spcAft>
              <a:buSzPts val="6200"/>
              <a:buNone/>
              <a:defRPr sz="12390"/>
            </a:lvl7pPr>
            <a:lvl8pPr lvl="7" algn="ctr" rtl="0">
              <a:spcBef>
                <a:spcPts val="0"/>
              </a:spcBef>
              <a:spcAft>
                <a:spcPts val="0"/>
              </a:spcAft>
              <a:buSzPts val="6200"/>
              <a:buNone/>
              <a:defRPr sz="12390"/>
            </a:lvl8pPr>
            <a:lvl9pPr lvl="8" algn="ctr" rtl="0">
              <a:spcBef>
                <a:spcPts val="0"/>
              </a:spcBef>
              <a:spcAft>
                <a:spcPts val="0"/>
              </a:spcAft>
              <a:buSzPts val="6200"/>
              <a:buNone/>
              <a:defRPr sz="12390"/>
            </a:lvl9pPr>
          </a:lstStyle>
          <a:p>
            <a:r>
              <a:t>xx%</a:t>
            </a:r>
          </a:p>
        </p:txBody>
      </p:sp>
      <p:sp>
        <p:nvSpPr>
          <p:cNvPr id="334" name="Google Shape;334;p19"/>
          <p:cNvSpPr txBox="1">
            <a:spLocks noGrp="1"/>
          </p:cNvSpPr>
          <p:nvPr>
            <p:ph type="subTitle" idx="3"/>
          </p:nvPr>
        </p:nvSpPr>
        <p:spPr>
          <a:xfrm>
            <a:off x="2568002" y="7233126"/>
            <a:ext cx="13152000" cy="8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335" name="Google Shape;335;p19"/>
          <p:cNvGrpSpPr/>
          <p:nvPr/>
        </p:nvGrpSpPr>
        <p:grpSpPr>
          <a:xfrm flipH="1">
            <a:off x="761999" y="7233158"/>
            <a:ext cx="3554810" cy="2360201"/>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45" name="Google Shape;345;p19"/>
          <p:cNvGrpSpPr/>
          <p:nvPr/>
        </p:nvGrpSpPr>
        <p:grpSpPr>
          <a:xfrm>
            <a:off x="14097551" y="7233158"/>
            <a:ext cx="3554810" cy="2360201"/>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55" name="Google Shape;355;p19"/>
          <p:cNvSpPr/>
          <p:nvPr/>
        </p:nvSpPr>
        <p:spPr>
          <a:xfrm>
            <a:off x="15719996" y="5574900"/>
            <a:ext cx="899436" cy="890376"/>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56" name="Google Shape;356;p19"/>
          <p:cNvSpPr/>
          <p:nvPr/>
        </p:nvSpPr>
        <p:spPr>
          <a:xfrm>
            <a:off x="1230354" y="876305"/>
            <a:ext cx="2171357" cy="142293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8345758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1440002" y="1080000"/>
            <a:ext cx="7704000" cy="1733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10403"/>
            </a:lvl1pPr>
            <a:lvl2pPr lvl="1" algn="ctr" rtl="0">
              <a:spcBef>
                <a:spcPts val="0"/>
              </a:spcBef>
              <a:spcAft>
                <a:spcPts val="0"/>
              </a:spcAft>
              <a:buSzPts val="5200"/>
              <a:buNone/>
              <a:defRPr sz="10403"/>
            </a:lvl2pPr>
            <a:lvl3pPr lvl="2" algn="ctr" rtl="0">
              <a:spcBef>
                <a:spcPts val="0"/>
              </a:spcBef>
              <a:spcAft>
                <a:spcPts val="0"/>
              </a:spcAft>
              <a:buSzPts val="5200"/>
              <a:buNone/>
              <a:defRPr sz="10403"/>
            </a:lvl3pPr>
            <a:lvl4pPr lvl="3" algn="ctr" rtl="0">
              <a:spcBef>
                <a:spcPts val="0"/>
              </a:spcBef>
              <a:spcAft>
                <a:spcPts val="0"/>
              </a:spcAft>
              <a:buSzPts val="5200"/>
              <a:buNone/>
              <a:defRPr sz="10403"/>
            </a:lvl4pPr>
            <a:lvl5pPr lvl="4" algn="ctr" rtl="0">
              <a:spcBef>
                <a:spcPts val="0"/>
              </a:spcBef>
              <a:spcAft>
                <a:spcPts val="0"/>
              </a:spcAft>
              <a:buSzPts val="5200"/>
              <a:buNone/>
              <a:defRPr sz="10403"/>
            </a:lvl5pPr>
            <a:lvl6pPr lvl="5" algn="ctr" rtl="0">
              <a:spcBef>
                <a:spcPts val="0"/>
              </a:spcBef>
              <a:spcAft>
                <a:spcPts val="0"/>
              </a:spcAft>
              <a:buSzPts val="5200"/>
              <a:buNone/>
              <a:defRPr sz="10403"/>
            </a:lvl6pPr>
            <a:lvl7pPr lvl="6" algn="ctr" rtl="0">
              <a:spcBef>
                <a:spcPts val="0"/>
              </a:spcBef>
              <a:spcAft>
                <a:spcPts val="0"/>
              </a:spcAft>
              <a:buSzPts val="5200"/>
              <a:buNone/>
              <a:defRPr sz="10403"/>
            </a:lvl7pPr>
            <a:lvl8pPr lvl="7" algn="ctr" rtl="0">
              <a:spcBef>
                <a:spcPts val="0"/>
              </a:spcBef>
              <a:spcAft>
                <a:spcPts val="0"/>
              </a:spcAft>
              <a:buSzPts val="5200"/>
              <a:buNone/>
              <a:defRPr sz="10403"/>
            </a:lvl8pPr>
            <a:lvl9pPr lvl="8" algn="ctr" rtl="0">
              <a:spcBef>
                <a:spcPts val="0"/>
              </a:spcBef>
              <a:spcAft>
                <a:spcPts val="0"/>
              </a:spcAft>
              <a:buSzPts val="5200"/>
              <a:buNone/>
              <a:defRPr sz="10403"/>
            </a:lvl9pPr>
          </a:lstStyle>
          <a:p>
            <a:endParaRPr/>
          </a:p>
        </p:txBody>
      </p:sp>
      <p:sp>
        <p:nvSpPr>
          <p:cNvPr id="359" name="Google Shape;359;p20"/>
          <p:cNvSpPr txBox="1">
            <a:spLocks noGrp="1"/>
          </p:cNvSpPr>
          <p:nvPr>
            <p:ph type="subTitle" idx="1"/>
          </p:nvPr>
        </p:nvSpPr>
        <p:spPr>
          <a:xfrm>
            <a:off x="1440002" y="2887001"/>
            <a:ext cx="7704000" cy="27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3600"/>
            </a:lvl2pPr>
            <a:lvl3pPr lvl="2" algn="ctr" rtl="0">
              <a:lnSpc>
                <a:spcPct val="100000"/>
              </a:lnSpc>
              <a:spcBef>
                <a:spcPts val="0"/>
              </a:spcBef>
              <a:spcAft>
                <a:spcPts val="0"/>
              </a:spcAft>
              <a:buSzPts val="1800"/>
              <a:buNone/>
              <a:defRPr sz="3600"/>
            </a:lvl3pPr>
            <a:lvl4pPr lvl="3" algn="ctr" rtl="0">
              <a:lnSpc>
                <a:spcPct val="100000"/>
              </a:lnSpc>
              <a:spcBef>
                <a:spcPts val="0"/>
              </a:spcBef>
              <a:spcAft>
                <a:spcPts val="0"/>
              </a:spcAft>
              <a:buSzPts val="1800"/>
              <a:buNone/>
              <a:defRPr sz="3600"/>
            </a:lvl4pPr>
            <a:lvl5pPr lvl="4" algn="ctr" rtl="0">
              <a:lnSpc>
                <a:spcPct val="100000"/>
              </a:lnSpc>
              <a:spcBef>
                <a:spcPts val="0"/>
              </a:spcBef>
              <a:spcAft>
                <a:spcPts val="0"/>
              </a:spcAft>
              <a:buSzPts val="1800"/>
              <a:buNone/>
              <a:defRPr sz="3600"/>
            </a:lvl5pPr>
            <a:lvl6pPr lvl="5" algn="ctr" rtl="0">
              <a:lnSpc>
                <a:spcPct val="100000"/>
              </a:lnSpc>
              <a:spcBef>
                <a:spcPts val="0"/>
              </a:spcBef>
              <a:spcAft>
                <a:spcPts val="0"/>
              </a:spcAft>
              <a:buSzPts val="1800"/>
              <a:buNone/>
              <a:defRPr sz="3600"/>
            </a:lvl6pPr>
            <a:lvl7pPr lvl="6" algn="ctr" rtl="0">
              <a:lnSpc>
                <a:spcPct val="100000"/>
              </a:lnSpc>
              <a:spcBef>
                <a:spcPts val="0"/>
              </a:spcBef>
              <a:spcAft>
                <a:spcPts val="0"/>
              </a:spcAft>
              <a:buSzPts val="1800"/>
              <a:buNone/>
              <a:defRPr sz="3600"/>
            </a:lvl7pPr>
            <a:lvl8pPr lvl="7" algn="ctr" rtl="0">
              <a:lnSpc>
                <a:spcPct val="100000"/>
              </a:lnSpc>
              <a:spcBef>
                <a:spcPts val="0"/>
              </a:spcBef>
              <a:spcAft>
                <a:spcPts val="0"/>
              </a:spcAft>
              <a:buSzPts val="1800"/>
              <a:buNone/>
              <a:defRPr sz="3600"/>
            </a:lvl8pPr>
            <a:lvl9pPr lvl="8" algn="ctr" rtl="0">
              <a:lnSpc>
                <a:spcPct val="100000"/>
              </a:lnSpc>
              <a:spcBef>
                <a:spcPts val="0"/>
              </a:spcBef>
              <a:spcAft>
                <a:spcPts val="0"/>
              </a:spcAft>
              <a:buSzPts val="1800"/>
              <a:buNone/>
              <a:defRPr sz="3600"/>
            </a:lvl9pPr>
          </a:lstStyle>
          <a:p>
            <a:endParaRPr/>
          </a:p>
        </p:txBody>
      </p:sp>
      <p:sp>
        <p:nvSpPr>
          <p:cNvPr id="360" name="Google Shape;360;p20"/>
          <p:cNvSpPr txBox="1"/>
          <p:nvPr/>
        </p:nvSpPr>
        <p:spPr>
          <a:xfrm>
            <a:off x="1440000" y="6431852"/>
            <a:ext cx="6916800" cy="1477073"/>
          </a:xfrm>
          <a:prstGeom prst="rect">
            <a:avLst/>
          </a:prstGeom>
          <a:noFill/>
          <a:ln>
            <a:noFill/>
          </a:ln>
        </p:spPr>
        <p:txBody>
          <a:bodyPr spcFirstLastPara="1" wrap="square" lIns="182754" tIns="182754" rIns="182754" bIns="182754" anchor="t" anchorCtr="0">
            <a:spAutoFit/>
          </a:bodyPr>
          <a:lstStyle/>
          <a:p>
            <a:pPr marL="0" lvl="0" indent="0" algn="l" rtl="0">
              <a:spcBef>
                <a:spcPts val="0"/>
              </a:spcBef>
              <a:spcAft>
                <a:spcPts val="0"/>
              </a:spcAft>
              <a:buNone/>
            </a:pPr>
            <a:r>
              <a:rPr lang="en-GB" sz="2400">
                <a:solidFill>
                  <a:schemeClr val="dk2"/>
                </a:solidFill>
                <a:latin typeface="Nunito"/>
                <a:ea typeface="Nunito"/>
                <a:cs typeface="Nunito"/>
                <a:sym typeface="Nunito"/>
              </a:rPr>
              <a:t>CREDITS: This presentation template was created</a:t>
            </a:r>
            <a:r>
              <a:rPr lang="en-GB" sz="2400" b="1">
                <a:solidFill>
                  <a:schemeClr val="dk2"/>
                </a:solidFill>
                <a:latin typeface="Nunito"/>
                <a:ea typeface="Nunito"/>
                <a:cs typeface="Nunito"/>
                <a:sym typeface="Nunito"/>
              </a:rPr>
              <a:t> </a:t>
            </a:r>
            <a:r>
              <a:rPr lang="en-GB" sz="2400" b="1">
                <a:solidFill>
                  <a:schemeClr val="dk2"/>
                </a:solidFill>
                <a:uFill>
                  <a:noFill/>
                </a:uFill>
                <a:latin typeface="Nunito"/>
                <a:ea typeface="Nunito"/>
                <a:cs typeface="Nunito"/>
                <a:sym typeface="Nunito"/>
                <a:hlinkClick r:id="rId2"/>
              </a:rPr>
              <a:t>by Slidesgo,</a:t>
            </a:r>
            <a:r>
              <a:rPr lang="en-GB" sz="2400" b="1">
                <a:solidFill>
                  <a:schemeClr val="dk2"/>
                </a:solidFill>
                <a:latin typeface="Nunito"/>
                <a:ea typeface="Nunito"/>
                <a:cs typeface="Nunito"/>
                <a:sym typeface="Nunito"/>
              </a:rPr>
              <a:t> </a:t>
            </a:r>
            <a:r>
              <a:rPr lang="en-GB" sz="2400">
                <a:solidFill>
                  <a:schemeClr val="dk2"/>
                </a:solidFill>
                <a:latin typeface="Nunito"/>
                <a:ea typeface="Nunito"/>
                <a:cs typeface="Nunito"/>
                <a:sym typeface="Nunito"/>
              </a:rPr>
              <a:t>including icons</a:t>
            </a:r>
            <a:r>
              <a:rPr lang="en-GB" sz="2400" b="1">
                <a:solidFill>
                  <a:schemeClr val="dk2"/>
                </a:solidFill>
                <a:latin typeface="Nunito"/>
                <a:ea typeface="Nunito"/>
                <a:cs typeface="Nunito"/>
                <a:sym typeface="Nunito"/>
              </a:rPr>
              <a:t> </a:t>
            </a:r>
            <a:r>
              <a:rPr lang="en-GB" sz="2400" b="1">
                <a:solidFill>
                  <a:schemeClr val="dk2"/>
                </a:solidFill>
                <a:uFill>
                  <a:noFill/>
                </a:uFill>
                <a:latin typeface="Nunito"/>
                <a:ea typeface="Nunito"/>
                <a:cs typeface="Nunito"/>
                <a:sym typeface="Nunito"/>
                <a:hlinkClick r:id="rId3"/>
              </a:rPr>
              <a:t>by Flaticon,</a:t>
            </a:r>
            <a:r>
              <a:rPr lang="en-GB" sz="2400" b="1">
                <a:solidFill>
                  <a:schemeClr val="dk2"/>
                </a:solidFill>
                <a:latin typeface="Nunito"/>
                <a:ea typeface="Nunito"/>
                <a:cs typeface="Nunito"/>
                <a:sym typeface="Nunito"/>
              </a:rPr>
              <a:t> i</a:t>
            </a:r>
            <a:r>
              <a:rPr lang="en-GB" sz="2400">
                <a:solidFill>
                  <a:schemeClr val="dk2"/>
                </a:solidFill>
                <a:latin typeface="Nunito"/>
                <a:ea typeface="Nunito"/>
                <a:cs typeface="Nunito"/>
                <a:sym typeface="Nunito"/>
              </a:rPr>
              <a:t>nfographics &amp; images </a:t>
            </a:r>
            <a:r>
              <a:rPr lang="en-GB" sz="2400" b="1">
                <a:solidFill>
                  <a:schemeClr val="dk2"/>
                </a:solidFill>
                <a:uFill>
                  <a:noFill/>
                </a:uFill>
                <a:latin typeface="Nunito"/>
                <a:ea typeface="Nunito"/>
                <a:cs typeface="Nunito"/>
                <a:sym typeface="Nunito"/>
                <a:hlinkClick r:id="rId4"/>
              </a:rPr>
              <a:t>by Freepik</a:t>
            </a:r>
            <a:endParaRPr sz="2400" b="1" dirty="0">
              <a:solidFill>
                <a:schemeClr val="dk2"/>
              </a:solidFill>
              <a:latin typeface="Nunito"/>
              <a:ea typeface="Nunito"/>
              <a:cs typeface="Nunito"/>
              <a:sym typeface="Nunito"/>
            </a:endParaRPr>
          </a:p>
        </p:txBody>
      </p:sp>
      <p:sp>
        <p:nvSpPr>
          <p:cNvPr id="361" name="Google Shape;361;p20"/>
          <p:cNvSpPr/>
          <p:nvPr/>
        </p:nvSpPr>
        <p:spPr>
          <a:xfrm>
            <a:off x="10995805" y="315949"/>
            <a:ext cx="1676819" cy="10985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62" name="Google Shape;362;p20"/>
          <p:cNvSpPr/>
          <p:nvPr/>
        </p:nvSpPr>
        <p:spPr>
          <a:xfrm>
            <a:off x="10995797" y="3577508"/>
            <a:ext cx="691280" cy="684461"/>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585389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2045750" y="615690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2"/>
                </a:solidFill>
                <a:latin typeface="Titan One"/>
                <a:ea typeface="Titan One"/>
                <a:cs typeface="Titan One"/>
                <a:sym typeface="Titan One"/>
              </a:defRPr>
            </a:lvl1pPr>
            <a:lvl2pPr lvl="1"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3"/>
              </a:spcBef>
              <a:spcAft>
                <a:spcPts val="320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65" name="Google Shape;365;p21"/>
          <p:cNvSpPr txBox="1">
            <a:spLocks noGrp="1"/>
          </p:cNvSpPr>
          <p:nvPr>
            <p:ph type="subTitle" idx="2"/>
          </p:nvPr>
        </p:nvSpPr>
        <p:spPr>
          <a:xfrm>
            <a:off x="9672600" y="615690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4800">
                <a:solidFill>
                  <a:schemeClr val="accent4"/>
                </a:solidFill>
                <a:latin typeface="Titan One"/>
                <a:ea typeface="Titan One"/>
                <a:cs typeface="Titan One"/>
                <a:sym typeface="Titan One"/>
              </a:defRPr>
            </a:lvl1pPr>
            <a:lvl2pPr lvl="1"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320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3203"/>
              </a:spcBef>
              <a:spcAft>
                <a:spcPts val="320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66" name="Google Shape;366;p21"/>
          <p:cNvSpPr txBox="1">
            <a:spLocks noGrp="1"/>
          </p:cNvSpPr>
          <p:nvPr>
            <p:ph type="subTitle" idx="3"/>
          </p:nvPr>
        </p:nvSpPr>
        <p:spPr>
          <a:xfrm>
            <a:off x="2045750" y="738495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367" name="Google Shape;367;p21"/>
          <p:cNvSpPr txBox="1">
            <a:spLocks noGrp="1"/>
          </p:cNvSpPr>
          <p:nvPr>
            <p:ph type="subTitle" idx="4"/>
          </p:nvPr>
        </p:nvSpPr>
        <p:spPr>
          <a:xfrm>
            <a:off x="9672600" y="738495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368" name="Google Shape;368;p21"/>
          <p:cNvGrpSpPr/>
          <p:nvPr/>
        </p:nvGrpSpPr>
        <p:grpSpPr>
          <a:xfrm rot="5038628">
            <a:off x="13013669" y="2080787"/>
            <a:ext cx="2624964" cy="3801954"/>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83" name="Google Shape;383;p21"/>
          <p:cNvGrpSpPr/>
          <p:nvPr/>
        </p:nvGrpSpPr>
        <p:grpSpPr>
          <a:xfrm>
            <a:off x="15504000" y="4865483"/>
            <a:ext cx="824388" cy="991826"/>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88" name="Google Shape;388;p21"/>
          <p:cNvGrpSpPr/>
          <p:nvPr/>
        </p:nvGrpSpPr>
        <p:grpSpPr>
          <a:xfrm>
            <a:off x="1774253" y="4633862"/>
            <a:ext cx="1367352" cy="1315692"/>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99" name="Google Shape;399;p21"/>
          <p:cNvGrpSpPr/>
          <p:nvPr/>
        </p:nvGrpSpPr>
        <p:grpSpPr>
          <a:xfrm>
            <a:off x="2045750" y="2095364"/>
            <a:ext cx="824388" cy="991826"/>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04" name="Google Shape;404;p21"/>
          <p:cNvSpPr/>
          <p:nvPr/>
        </p:nvSpPr>
        <p:spPr>
          <a:xfrm rot="-1256854">
            <a:off x="7695089" y="45164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05" name="Google Shape;405;p21"/>
          <p:cNvSpPr/>
          <p:nvPr/>
        </p:nvSpPr>
        <p:spPr>
          <a:xfrm>
            <a:off x="13942007" y="15788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06" name="Google Shape;406;p21"/>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30448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4783800" y="4947350"/>
            <a:ext cx="87204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solidFill>
                  <a:schemeClr val="accen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09" name="Google Shape;409;p22"/>
          <p:cNvSpPr txBox="1">
            <a:spLocks noGrp="1"/>
          </p:cNvSpPr>
          <p:nvPr>
            <p:ph type="title" idx="2" hasCustomPrompt="1"/>
          </p:nvPr>
        </p:nvSpPr>
        <p:spPr>
          <a:xfrm>
            <a:off x="4783800" y="3473700"/>
            <a:ext cx="8720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1993">
                <a:solidFill>
                  <a:schemeClr val="accent2"/>
                </a:solidFill>
              </a:defRPr>
            </a:lvl1pPr>
            <a:lvl2pPr lvl="1" algn="ctr" rtl="0">
              <a:spcBef>
                <a:spcPts val="0"/>
              </a:spcBef>
              <a:spcAft>
                <a:spcPts val="0"/>
              </a:spcAft>
              <a:buSzPts val="6000"/>
              <a:buNone/>
              <a:defRPr sz="11993"/>
            </a:lvl2pPr>
            <a:lvl3pPr lvl="2" algn="ctr" rtl="0">
              <a:spcBef>
                <a:spcPts val="0"/>
              </a:spcBef>
              <a:spcAft>
                <a:spcPts val="0"/>
              </a:spcAft>
              <a:buSzPts val="6000"/>
              <a:buNone/>
              <a:defRPr sz="11993"/>
            </a:lvl3pPr>
            <a:lvl4pPr lvl="3" algn="ctr" rtl="0">
              <a:spcBef>
                <a:spcPts val="0"/>
              </a:spcBef>
              <a:spcAft>
                <a:spcPts val="0"/>
              </a:spcAft>
              <a:buSzPts val="6000"/>
              <a:buNone/>
              <a:defRPr sz="11993"/>
            </a:lvl4pPr>
            <a:lvl5pPr lvl="4" algn="ctr" rtl="0">
              <a:spcBef>
                <a:spcPts val="0"/>
              </a:spcBef>
              <a:spcAft>
                <a:spcPts val="0"/>
              </a:spcAft>
              <a:buSzPts val="6000"/>
              <a:buNone/>
              <a:defRPr sz="11993"/>
            </a:lvl5pPr>
            <a:lvl6pPr lvl="5" algn="ctr" rtl="0">
              <a:spcBef>
                <a:spcPts val="0"/>
              </a:spcBef>
              <a:spcAft>
                <a:spcPts val="0"/>
              </a:spcAft>
              <a:buSzPts val="6000"/>
              <a:buNone/>
              <a:defRPr sz="11993"/>
            </a:lvl6pPr>
            <a:lvl7pPr lvl="6" algn="ctr" rtl="0">
              <a:spcBef>
                <a:spcPts val="0"/>
              </a:spcBef>
              <a:spcAft>
                <a:spcPts val="0"/>
              </a:spcAft>
              <a:buSzPts val="6000"/>
              <a:buNone/>
              <a:defRPr sz="11993"/>
            </a:lvl7pPr>
            <a:lvl8pPr lvl="7" algn="ctr" rtl="0">
              <a:spcBef>
                <a:spcPts val="0"/>
              </a:spcBef>
              <a:spcAft>
                <a:spcPts val="0"/>
              </a:spcAft>
              <a:buSzPts val="6000"/>
              <a:buNone/>
              <a:defRPr sz="11993"/>
            </a:lvl8pPr>
            <a:lvl9pPr lvl="8" algn="ctr" rtl="0">
              <a:spcBef>
                <a:spcPts val="0"/>
              </a:spcBef>
              <a:spcAft>
                <a:spcPts val="0"/>
              </a:spcAft>
              <a:buSzPts val="6000"/>
              <a:buNone/>
              <a:defRPr sz="11993"/>
            </a:lvl9pPr>
          </a:lstStyle>
          <a:p>
            <a:r>
              <a:t>xx%</a:t>
            </a:r>
          </a:p>
        </p:txBody>
      </p:sp>
      <p:sp>
        <p:nvSpPr>
          <p:cNvPr id="410" name="Google Shape;410;p22"/>
          <p:cNvSpPr txBox="1">
            <a:spLocks noGrp="1"/>
          </p:cNvSpPr>
          <p:nvPr>
            <p:ph type="subTitle" idx="1"/>
          </p:nvPr>
        </p:nvSpPr>
        <p:spPr>
          <a:xfrm>
            <a:off x="4783800" y="6757601"/>
            <a:ext cx="8720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grpSp>
        <p:nvGrpSpPr>
          <p:cNvPr id="411" name="Google Shape;411;p22"/>
          <p:cNvGrpSpPr/>
          <p:nvPr/>
        </p:nvGrpSpPr>
        <p:grpSpPr>
          <a:xfrm>
            <a:off x="2486951" y="369617"/>
            <a:ext cx="1266572" cy="1090764"/>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16" name="Google Shape;416;p22"/>
          <p:cNvSpPr/>
          <p:nvPr/>
        </p:nvSpPr>
        <p:spPr>
          <a:xfrm>
            <a:off x="9307556" y="1038134"/>
            <a:ext cx="2620988" cy="171790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2957901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1440000" y="4301700"/>
            <a:ext cx="8271600" cy="1683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solidFill>
                  <a:schemeClr val="accen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19" name="Google Shape;419;p23"/>
          <p:cNvSpPr txBox="1">
            <a:spLocks noGrp="1"/>
          </p:cNvSpPr>
          <p:nvPr>
            <p:ph type="title" idx="2" hasCustomPrompt="1"/>
          </p:nvPr>
        </p:nvSpPr>
        <p:spPr>
          <a:xfrm>
            <a:off x="1440000" y="2675651"/>
            <a:ext cx="63018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1993">
                <a:solidFill>
                  <a:schemeClr val="accent6"/>
                </a:solidFill>
              </a:defRPr>
            </a:lvl1pPr>
            <a:lvl2pPr lvl="1" algn="ctr" rtl="0">
              <a:spcBef>
                <a:spcPts val="0"/>
              </a:spcBef>
              <a:spcAft>
                <a:spcPts val="0"/>
              </a:spcAft>
              <a:buSzPts val="6000"/>
              <a:buNone/>
              <a:defRPr sz="11993"/>
            </a:lvl2pPr>
            <a:lvl3pPr lvl="2" algn="ctr" rtl="0">
              <a:spcBef>
                <a:spcPts val="0"/>
              </a:spcBef>
              <a:spcAft>
                <a:spcPts val="0"/>
              </a:spcAft>
              <a:buSzPts val="6000"/>
              <a:buNone/>
              <a:defRPr sz="11993"/>
            </a:lvl3pPr>
            <a:lvl4pPr lvl="3" algn="ctr" rtl="0">
              <a:spcBef>
                <a:spcPts val="0"/>
              </a:spcBef>
              <a:spcAft>
                <a:spcPts val="0"/>
              </a:spcAft>
              <a:buSzPts val="6000"/>
              <a:buNone/>
              <a:defRPr sz="11993"/>
            </a:lvl4pPr>
            <a:lvl5pPr lvl="4" algn="ctr" rtl="0">
              <a:spcBef>
                <a:spcPts val="0"/>
              </a:spcBef>
              <a:spcAft>
                <a:spcPts val="0"/>
              </a:spcAft>
              <a:buSzPts val="6000"/>
              <a:buNone/>
              <a:defRPr sz="11993"/>
            </a:lvl5pPr>
            <a:lvl6pPr lvl="5" algn="ctr" rtl="0">
              <a:spcBef>
                <a:spcPts val="0"/>
              </a:spcBef>
              <a:spcAft>
                <a:spcPts val="0"/>
              </a:spcAft>
              <a:buSzPts val="6000"/>
              <a:buNone/>
              <a:defRPr sz="11993"/>
            </a:lvl6pPr>
            <a:lvl7pPr lvl="6" algn="ctr" rtl="0">
              <a:spcBef>
                <a:spcPts val="0"/>
              </a:spcBef>
              <a:spcAft>
                <a:spcPts val="0"/>
              </a:spcAft>
              <a:buSzPts val="6000"/>
              <a:buNone/>
              <a:defRPr sz="11993"/>
            </a:lvl7pPr>
            <a:lvl8pPr lvl="7" algn="ctr" rtl="0">
              <a:spcBef>
                <a:spcPts val="0"/>
              </a:spcBef>
              <a:spcAft>
                <a:spcPts val="0"/>
              </a:spcAft>
              <a:buSzPts val="6000"/>
              <a:buNone/>
              <a:defRPr sz="11993"/>
            </a:lvl8pPr>
            <a:lvl9pPr lvl="8" algn="ctr" rtl="0">
              <a:spcBef>
                <a:spcPts val="0"/>
              </a:spcBef>
              <a:spcAft>
                <a:spcPts val="0"/>
              </a:spcAft>
              <a:buSzPts val="6000"/>
              <a:buNone/>
              <a:defRPr sz="11993"/>
            </a:lvl9pPr>
          </a:lstStyle>
          <a:p>
            <a:r>
              <a:t>xx%</a:t>
            </a:r>
          </a:p>
        </p:txBody>
      </p:sp>
      <p:sp>
        <p:nvSpPr>
          <p:cNvPr id="420" name="Google Shape;420;p23"/>
          <p:cNvSpPr txBox="1">
            <a:spLocks noGrp="1"/>
          </p:cNvSpPr>
          <p:nvPr>
            <p:ph type="subTitle" idx="1"/>
          </p:nvPr>
        </p:nvSpPr>
        <p:spPr>
          <a:xfrm>
            <a:off x="1440000" y="6264350"/>
            <a:ext cx="8720400" cy="14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421" name="Google Shape;421;p23"/>
          <p:cNvSpPr/>
          <p:nvPr/>
        </p:nvSpPr>
        <p:spPr>
          <a:xfrm>
            <a:off x="12270653" y="0"/>
            <a:ext cx="6016800" cy="10287000"/>
          </a:xfrm>
          <a:prstGeom prst="rect">
            <a:avLst/>
          </a:pr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2" name="Google Shape;422;p23"/>
          <p:cNvSpPr/>
          <p:nvPr/>
        </p:nvSpPr>
        <p:spPr>
          <a:xfrm>
            <a:off x="6686150" y="8020120"/>
            <a:ext cx="1055622" cy="10452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3" name="Google Shape;423;p23"/>
          <p:cNvSpPr/>
          <p:nvPr/>
        </p:nvSpPr>
        <p:spPr>
          <a:xfrm>
            <a:off x="4819254" y="869948"/>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4" name="Google Shape;424;p23"/>
          <p:cNvSpPr/>
          <p:nvPr/>
        </p:nvSpPr>
        <p:spPr>
          <a:xfrm>
            <a:off x="15114905" y="1079999"/>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0591115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9440951" y="4286850"/>
            <a:ext cx="7407000" cy="2839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427" name="Google Shape;427;p24"/>
          <p:cNvSpPr/>
          <p:nvPr/>
        </p:nvSpPr>
        <p:spPr>
          <a:xfrm>
            <a:off x="15879490" y="28818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28" name="Google Shape;428;p24"/>
          <p:cNvGrpSpPr/>
          <p:nvPr/>
        </p:nvGrpSpPr>
        <p:grpSpPr>
          <a:xfrm>
            <a:off x="2163314" y="1860059"/>
            <a:ext cx="883430" cy="760751"/>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33" name="Google Shape;433;p24"/>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016870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515450" y="4270800"/>
            <a:ext cx="6696600" cy="4177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437" name="Google Shape;437;p25"/>
          <p:cNvSpPr/>
          <p:nvPr/>
        </p:nvSpPr>
        <p:spPr>
          <a:xfrm>
            <a:off x="16448684" y="8200508"/>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38" name="Google Shape;438;p25"/>
          <p:cNvSpPr/>
          <p:nvPr/>
        </p:nvSpPr>
        <p:spPr>
          <a:xfrm>
            <a:off x="1110503" y="1875227"/>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39" name="Google Shape;439;p25"/>
          <p:cNvSpPr/>
          <p:nvPr/>
        </p:nvSpPr>
        <p:spPr>
          <a:xfrm>
            <a:off x="7257404" y="347090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0" name="Google Shape;440;p25"/>
          <p:cNvSpPr/>
          <p:nvPr/>
        </p:nvSpPr>
        <p:spPr>
          <a:xfrm>
            <a:off x="16188974" y="753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1" name="Google Shape;441;p25"/>
          <p:cNvSpPr/>
          <p:nvPr/>
        </p:nvSpPr>
        <p:spPr>
          <a:xfrm>
            <a:off x="3659627" y="2639090"/>
            <a:ext cx="931842" cy="78006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2" name="Google Shape;442;p25"/>
          <p:cNvSpPr/>
          <p:nvPr/>
        </p:nvSpPr>
        <p:spPr>
          <a:xfrm>
            <a:off x="1110581" y="9464959"/>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24640735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8908500" y="4275000"/>
            <a:ext cx="7208400" cy="4137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446" name="Google Shape;446;p26"/>
          <p:cNvSpPr/>
          <p:nvPr/>
        </p:nvSpPr>
        <p:spPr>
          <a:xfrm flipH="1">
            <a:off x="2011898" y="2955908"/>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7" name="Google Shape;447;p26"/>
          <p:cNvSpPr/>
          <p:nvPr/>
        </p:nvSpPr>
        <p:spPr>
          <a:xfrm flipH="1">
            <a:off x="16189008" y="2035427"/>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8" name="Google Shape;448;p26"/>
          <p:cNvSpPr/>
          <p:nvPr/>
        </p:nvSpPr>
        <p:spPr>
          <a:xfrm rot="757463">
            <a:off x="754668" y="711675"/>
            <a:ext cx="1855692" cy="155458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9" name="Google Shape;449;p26"/>
          <p:cNvSpPr/>
          <p:nvPr/>
        </p:nvSpPr>
        <p:spPr>
          <a:xfrm flipH="1">
            <a:off x="8020578" y="3014332"/>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0" name="Google Shape;450;p26"/>
          <p:cNvSpPr/>
          <p:nvPr/>
        </p:nvSpPr>
        <p:spPr>
          <a:xfrm flipH="1">
            <a:off x="14348627" y="66605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1" name="Google Shape;451;p26"/>
          <p:cNvSpPr/>
          <p:nvPr/>
        </p:nvSpPr>
        <p:spPr>
          <a:xfrm flipH="1">
            <a:off x="16845813" y="8880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2" name="Google Shape;452;p26"/>
          <p:cNvSpPr/>
          <p:nvPr/>
        </p:nvSpPr>
        <p:spPr>
          <a:xfrm>
            <a:off x="9144011" y="7459960"/>
            <a:ext cx="3264008" cy="641150"/>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1060669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235275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0048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1368619" y="3559910"/>
            <a:ext cx="16907477" cy="382437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5" name="Graphic 12">
            <a:extLst>
              <a:ext uri="{FF2B5EF4-FFF2-40B4-BE49-F238E27FC236}">
                <a16:creationId xmlns:a16="http://schemas.microsoft.com/office/drawing/2014/main" id="{0B7E91C4-F19E-46BE-B05F-139B5418924E}"/>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11998232" y="2468024"/>
            <a:ext cx="6295106" cy="1502457"/>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2700" dirty="0">
              <a:solidFill>
                <a:prstClr val="black"/>
              </a:solidFill>
            </a:endParaRPr>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8280381" y="3948983"/>
            <a:ext cx="7622" cy="38072"/>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2700" dirty="0">
              <a:solidFill>
                <a:prstClr val="black"/>
              </a:solidFill>
            </a:endParaRPr>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1172980" y="1189759"/>
            <a:ext cx="13716000" cy="983432"/>
          </a:xfrm>
        </p:spPr>
        <p:txBody>
          <a:bodyPr anchor="b">
            <a:normAutofit/>
          </a:bodyPr>
          <a:lstStyle>
            <a:lvl1pPr algn="l">
              <a:defRPr sz="6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1193658" y="2815577"/>
            <a:ext cx="10264917" cy="744335"/>
          </a:xfrm>
        </p:spPr>
        <p:txBody>
          <a:bodyPr>
            <a:normAutofit/>
          </a:bodyPr>
          <a:lstStyle>
            <a:lvl1pPr marL="0" indent="0" algn="l">
              <a:buNone/>
              <a:defRPr sz="2700" b="1" i="0">
                <a:solidFill>
                  <a:schemeClr val="accent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1218435" y="8696654"/>
            <a:ext cx="5712522"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24" name="Graphic 22">
            <a:extLst>
              <a:ext uri="{FF2B5EF4-FFF2-40B4-BE49-F238E27FC236}">
                <a16:creationId xmlns:a16="http://schemas.microsoft.com/office/drawing/2014/main" id="{4EE1436E-33B5-4388-87D8-2D0633CC3CE7}"/>
              </a:ext>
            </a:extLst>
          </p:cNvPr>
          <p:cNvSpPr/>
          <p:nvPr/>
        </p:nvSpPr>
        <p:spPr>
          <a:xfrm>
            <a:off x="1354835" y="2326427"/>
            <a:ext cx="4910328" cy="2268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9" name="Freeform: Shape 8">
            <a:extLst>
              <a:ext uri="{FF2B5EF4-FFF2-40B4-BE49-F238E27FC236}">
                <a16:creationId xmlns:a16="http://schemas.microsoft.com/office/drawing/2014/main" id="{A8FB11AB-3031-47CA-85DD-696856C3C62C}"/>
              </a:ext>
            </a:extLst>
          </p:cNvPr>
          <p:cNvSpPr/>
          <p:nvPr/>
        </p:nvSpPr>
        <p:spPr>
          <a:xfrm>
            <a:off x="5849936" y="6994415"/>
            <a:ext cx="12438065" cy="1141107"/>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2700" dirty="0">
              <a:solidFill>
                <a:prstClr val="black"/>
              </a:solidFill>
            </a:endParaRPr>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a16="http://schemas.microsoft.com/office/drawing/2014/main" id="{9CD6F167-FB82-4EFB-BAB9-1D0FEE07B85D}"/>
              </a:ext>
            </a:extLst>
          </p:cNvPr>
          <p:cNvSpPr/>
          <p:nvPr/>
        </p:nvSpPr>
        <p:spPr>
          <a:xfrm>
            <a:off x="5864773" y="6998462"/>
            <a:ext cx="12415607" cy="385820"/>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6" name="Freeform: Shape 35">
            <a:extLst>
              <a:ext uri="{FF2B5EF4-FFF2-40B4-BE49-F238E27FC236}">
                <a16:creationId xmlns:a16="http://schemas.microsoft.com/office/drawing/2014/main" id="{3DD2082D-81A7-4E2D-8136-9D48016E7FE9}"/>
              </a:ext>
            </a:extLst>
          </p:cNvPr>
          <p:cNvSpPr/>
          <p:nvPr/>
        </p:nvSpPr>
        <p:spPr>
          <a:xfrm>
            <a:off x="18280379" y="6998462"/>
            <a:ext cx="7622" cy="3807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0" name="Freeform: Shape 29">
            <a:extLst>
              <a:ext uri="{FF2B5EF4-FFF2-40B4-BE49-F238E27FC236}">
                <a16:creationId xmlns:a16="http://schemas.microsoft.com/office/drawing/2014/main" id="{ECF16C35-4A81-4062-808C-7697AF0FD6F5}"/>
              </a:ext>
            </a:extLst>
          </p:cNvPr>
          <p:cNvSpPr/>
          <p:nvPr/>
        </p:nvSpPr>
        <p:spPr>
          <a:xfrm>
            <a:off x="5857850" y="7384281"/>
            <a:ext cx="12430151" cy="769634"/>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Tree>
    <p:extLst>
      <p:ext uri="{BB962C8B-B14F-4D97-AF65-F5344CB8AC3E}">
        <p14:creationId xmlns:p14="http://schemas.microsoft.com/office/powerpoint/2010/main" val="3146769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3888902" y="3091751"/>
            <a:ext cx="10510200" cy="49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3"/>
            </a:lvl1pPr>
            <a:lvl2pPr lvl="1" algn="ctr" rtl="0">
              <a:lnSpc>
                <a:spcPct val="100000"/>
              </a:lnSpc>
              <a:spcBef>
                <a:spcPts val="3203"/>
              </a:spcBef>
              <a:spcAft>
                <a:spcPts val="0"/>
              </a:spcAft>
              <a:buClr>
                <a:srgbClr val="301E4B"/>
              </a:buClr>
              <a:buSzPts val="1400"/>
              <a:buFont typeface="Century Gothic" panose="020B0502020202020204"/>
              <a:buChar char="○"/>
              <a:defRPr/>
            </a:lvl2pPr>
            <a:lvl3pPr lvl="2" algn="ctr" rtl="0">
              <a:lnSpc>
                <a:spcPct val="100000"/>
              </a:lnSpc>
              <a:spcBef>
                <a:spcPts val="3203"/>
              </a:spcBef>
              <a:spcAft>
                <a:spcPts val="0"/>
              </a:spcAft>
              <a:buClr>
                <a:srgbClr val="301E4B"/>
              </a:buClr>
              <a:buSzPts val="1400"/>
              <a:buFont typeface="Century Gothic" panose="020B0502020202020204"/>
              <a:buChar char="■"/>
              <a:defRPr/>
            </a:lvl3pPr>
            <a:lvl4pPr lvl="3" algn="ctr" rtl="0">
              <a:lnSpc>
                <a:spcPct val="100000"/>
              </a:lnSpc>
              <a:spcBef>
                <a:spcPts val="3203"/>
              </a:spcBef>
              <a:spcAft>
                <a:spcPts val="0"/>
              </a:spcAft>
              <a:buClr>
                <a:srgbClr val="301E4B"/>
              </a:buClr>
              <a:buSzPts val="1400"/>
              <a:buFont typeface="Century Gothic" panose="020B0502020202020204"/>
              <a:buChar char="●"/>
              <a:defRPr/>
            </a:lvl4pPr>
            <a:lvl5pPr lvl="4" algn="ctr" rtl="0">
              <a:lnSpc>
                <a:spcPct val="100000"/>
              </a:lnSpc>
              <a:spcBef>
                <a:spcPts val="3203"/>
              </a:spcBef>
              <a:spcAft>
                <a:spcPts val="0"/>
              </a:spcAft>
              <a:buClr>
                <a:srgbClr val="301E4B"/>
              </a:buClr>
              <a:buSzPts val="1400"/>
              <a:buFont typeface="Century Gothic" panose="020B0502020202020204"/>
              <a:buChar char="○"/>
              <a:defRPr/>
            </a:lvl5pPr>
            <a:lvl6pPr lvl="5" algn="ctr" rtl="0">
              <a:lnSpc>
                <a:spcPct val="100000"/>
              </a:lnSpc>
              <a:spcBef>
                <a:spcPts val="3203"/>
              </a:spcBef>
              <a:spcAft>
                <a:spcPts val="0"/>
              </a:spcAft>
              <a:buClr>
                <a:srgbClr val="301E4B"/>
              </a:buClr>
              <a:buSzPts val="1400"/>
              <a:buFont typeface="Century Gothic" panose="020B0502020202020204"/>
              <a:buChar char="■"/>
              <a:defRPr/>
            </a:lvl6pPr>
            <a:lvl7pPr lvl="6" algn="ctr" rtl="0">
              <a:lnSpc>
                <a:spcPct val="100000"/>
              </a:lnSpc>
              <a:spcBef>
                <a:spcPts val="3203"/>
              </a:spcBef>
              <a:spcAft>
                <a:spcPts val="0"/>
              </a:spcAft>
              <a:buClr>
                <a:srgbClr val="301E4B"/>
              </a:buClr>
              <a:buSzPts val="1400"/>
              <a:buFont typeface="Century Gothic" panose="020B0502020202020204"/>
              <a:buChar char="●"/>
              <a:defRPr/>
            </a:lvl7pPr>
            <a:lvl8pPr lvl="7" algn="ctr" rtl="0">
              <a:lnSpc>
                <a:spcPct val="100000"/>
              </a:lnSpc>
              <a:spcBef>
                <a:spcPts val="3203"/>
              </a:spcBef>
              <a:spcAft>
                <a:spcPts val="0"/>
              </a:spcAft>
              <a:buClr>
                <a:srgbClr val="301E4B"/>
              </a:buClr>
              <a:buSzPts val="1400"/>
              <a:buFont typeface="Century Gothic" panose="020B0502020202020204"/>
              <a:buChar char="○"/>
              <a:defRPr/>
            </a:lvl8pPr>
            <a:lvl9pPr lvl="8" algn="ctr" rtl="0">
              <a:lnSpc>
                <a:spcPct val="100000"/>
              </a:lnSpc>
              <a:spcBef>
                <a:spcPts val="3203"/>
              </a:spcBef>
              <a:spcAft>
                <a:spcPts val="3203"/>
              </a:spcAft>
              <a:buClr>
                <a:srgbClr val="301E4B"/>
              </a:buClr>
              <a:buSzPts val="1400"/>
              <a:buFont typeface="Century Gothic" panose="020B0502020202020204"/>
              <a:buChar char="■"/>
              <a:defRPr/>
            </a:lvl9pPr>
          </a:lstStyle>
          <a:p>
            <a:endParaRPr/>
          </a:p>
        </p:txBody>
      </p:sp>
      <p:sp>
        <p:nvSpPr>
          <p:cNvPr id="459" name="Google Shape;459;p29"/>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582037" y="3270760"/>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61" name="Google Shape;461;p29"/>
          <p:cNvSpPr/>
          <p:nvPr/>
        </p:nvSpPr>
        <p:spPr>
          <a:xfrm>
            <a:off x="14619857" y="4524803"/>
            <a:ext cx="460391" cy="44473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62" name="Google Shape;462;p29"/>
          <p:cNvGrpSpPr/>
          <p:nvPr/>
        </p:nvGrpSpPr>
        <p:grpSpPr>
          <a:xfrm>
            <a:off x="1440021" y="6801969"/>
            <a:ext cx="1741182" cy="1796288"/>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37034279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9144002" y="3763999"/>
            <a:ext cx="7704000" cy="412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3"/>
            </a:lvl1pPr>
            <a:lvl2pPr lvl="1" algn="ctr" rtl="0">
              <a:lnSpc>
                <a:spcPct val="100000"/>
              </a:lnSpc>
              <a:spcBef>
                <a:spcPts val="3203"/>
              </a:spcBef>
              <a:spcAft>
                <a:spcPts val="0"/>
              </a:spcAft>
              <a:buClr>
                <a:srgbClr val="301E4B"/>
              </a:buClr>
              <a:buSzPts val="1400"/>
              <a:buFont typeface="Century Gothic" panose="020B0502020202020204"/>
              <a:buChar char="○"/>
              <a:defRPr/>
            </a:lvl2pPr>
            <a:lvl3pPr lvl="2" algn="ctr" rtl="0">
              <a:lnSpc>
                <a:spcPct val="100000"/>
              </a:lnSpc>
              <a:spcBef>
                <a:spcPts val="3203"/>
              </a:spcBef>
              <a:spcAft>
                <a:spcPts val="0"/>
              </a:spcAft>
              <a:buClr>
                <a:srgbClr val="301E4B"/>
              </a:buClr>
              <a:buSzPts val="1400"/>
              <a:buFont typeface="Century Gothic" panose="020B0502020202020204"/>
              <a:buChar char="■"/>
              <a:defRPr/>
            </a:lvl3pPr>
            <a:lvl4pPr lvl="3" algn="ctr" rtl="0">
              <a:lnSpc>
                <a:spcPct val="100000"/>
              </a:lnSpc>
              <a:spcBef>
                <a:spcPts val="3203"/>
              </a:spcBef>
              <a:spcAft>
                <a:spcPts val="0"/>
              </a:spcAft>
              <a:buClr>
                <a:srgbClr val="301E4B"/>
              </a:buClr>
              <a:buSzPts val="1400"/>
              <a:buFont typeface="Century Gothic" panose="020B0502020202020204"/>
              <a:buChar char="●"/>
              <a:defRPr/>
            </a:lvl4pPr>
            <a:lvl5pPr lvl="4" algn="ctr" rtl="0">
              <a:lnSpc>
                <a:spcPct val="100000"/>
              </a:lnSpc>
              <a:spcBef>
                <a:spcPts val="3203"/>
              </a:spcBef>
              <a:spcAft>
                <a:spcPts val="0"/>
              </a:spcAft>
              <a:buClr>
                <a:srgbClr val="301E4B"/>
              </a:buClr>
              <a:buSzPts val="1400"/>
              <a:buFont typeface="Century Gothic" panose="020B0502020202020204"/>
              <a:buChar char="○"/>
              <a:defRPr/>
            </a:lvl5pPr>
            <a:lvl6pPr lvl="5" algn="ctr" rtl="0">
              <a:lnSpc>
                <a:spcPct val="100000"/>
              </a:lnSpc>
              <a:spcBef>
                <a:spcPts val="3203"/>
              </a:spcBef>
              <a:spcAft>
                <a:spcPts val="0"/>
              </a:spcAft>
              <a:buClr>
                <a:srgbClr val="301E4B"/>
              </a:buClr>
              <a:buSzPts val="1400"/>
              <a:buFont typeface="Century Gothic" panose="020B0502020202020204"/>
              <a:buChar char="■"/>
              <a:defRPr/>
            </a:lvl6pPr>
            <a:lvl7pPr lvl="6" algn="ctr" rtl="0">
              <a:lnSpc>
                <a:spcPct val="100000"/>
              </a:lnSpc>
              <a:spcBef>
                <a:spcPts val="3203"/>
              </a:spcBef>
              <a:spcAft>
                <a:spcPts val="0"/>
              </a:spcAft>
              <a:buClr>
                <a:srgbClr val="301E4B"/>
              </a:buClr>
              <a:buSzPts val="1400"/>
              <a:buFont typeface="Century Gothic" panose="020B0502020202020204"/>
              <a:buChar char="●"/>
              <a:defRPr/>
            </a:lvl7pPr>
            <a:lvl8pPr lvl="7" algn="ctr" rtl="0">
              <a:lnSpc>
                <a:spcPct val="100000"/>
              </a:lnSpc>
              <a:spcBef>
                <a:spcPts val="3203"/>
              </a:spcBef>
              <a:spcAft>
                <a:spcPts val="0"/>
              </a:spcAft>
              <a:buClr>
                <a:srgbClr val="301E4B"/>
              </a:buClr>
              <a:buSzPts val="1400"/>
              <a:buFont typeface="Century Gothic" panose="020B0502020202020204"/>
              <a:buChar char="○"/>
              <a:defRPr/>
            </a:lvl8pPr>
            <a:lvl9pPr lvl="8" algn="ctr" rtl="0">
              <a:lnSpc>
                <a:spcPct val="100000"/>
              </a:lnSpc>
              <a:spcBef>
                <a:spcPts val="3203"/>
              </a:spcBef>
              <a:spcAft>
                <a:spcPts val="3203"/>
              </a:spcAft>
              <a:buClr>
                <a:srgbClr val="301E4B"/>
              </a:buClr>
              <a:buSzPts val="1400"/>
              <a:buFont typeface="Century Gothic" panose="020B0502020202020204"/>
              <a:buChar char="■"/>
              <a:defRPr/>
            </a:lvl9pPr>
          </a:lstStyle>
          <a:p>
            <a:endParaRPr/>
          </a:p>
        </p:txBody>
      </p:sp>
      <p:sp>
        <p:nvSpPr>
          <p:cNvPr id="475" name="Google Shape;475;p30"/>
          <p:cNvSpPr txBox="1">
            <a:spLocks noGrp="1"/>
          </p:cNvSpPr>
          <p:nvPr>
            <p:ph type="title"/>
          </p:nvPr>
        </p:nvSpPr>
        <p:spPr>
          <a:xfrm>
            <a:off x="1440000" y="3789300"/>
            <a:ext cx="5878800" cy="2708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8191800" cy="10287000"/>
          </a:xfrm>
          <a:prstGeom prst="rect">
            <a:avLst/>
          </a:prstGeom>
          <a:solidFill>
            <a:schemeClr val="accent4"/>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77" name="Google Shape;477;p30"/>
          <p:cNvGrpSpPr/>
          <p:nvPr/>
        </p:nvGrpSpPr>
        <p:grpSpPr>
          <a:xfrm flipH="1">
            <a:off x="209626" y="7553534"/>
            <a:ext cx="3554810" cy="2360201"/>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487" name="Google Shape;487;p30"/>
          <p:cNvGrpSpPr/>
          <p:nvPr/>
        </p:nvGrpSpPr>
        <p:grpSpPr>
          <a:xfrm>
            <a:off x="9143736" y="1079849"/>
            <a:ext cx="824388" cy="841367"/>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92" name="Google Shape;492;p30"/>
          <p:cNvSpPr/>
          <p:nvPr/>
        </p:nvSpPr>
        <p:spPr>
          <a:xfrm rot="-1256854">
            <a:off x="16096742" y="85799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3" name="Google Shape;493;p30"/>
          <p:cNvSpPr/>
          <p:nvPr/>
        </p:nvSpPr>
        <p:spPr>
          <a:xfrm>
            <a:off x="1841758" y="1282708"/>
            <a:ext cx="2213306" cy="145076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4" name="Google Shape;494;p30"/>
          <p:cNvSpPr/>
          <p:nvPr/>
        </p:nvSpPr>
        <p:spPr>
          <a:xfrm>
            <a:off x="15461867" y="2186058"/>
            <a:ext cx="1184870" cy="9918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extLst>
      <p:ext uri="{BB962C8B-B14F-4D97-AF65-F5344CB8AC3E}">
        <p14:creationId xmlns:p14="http://schemas.microsoft.com/office/powerpoint/2010/main" val="37605066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2" y="0"/>
            <a:ext cx="18288000" cy="4194600"/>
          </a:xfrm>
          <a:prstGeom prst="rect">
            <a:avLst/>
          </a:pr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7" name="Google Shape;497;p31"/>
          <p:cNvSpPr txBox="1">
            <a:spLocks noGrp="1"/>
          </p:cNvSpPr>
          <p:nvPr>
            <p:ph type="subTitle" idx="1"/>
          </p:nvPr>
        </p:nvSpPr>
        <p:spPr>
          <a:xfrm>
            <a:off x="1440000" y="5030700"/>
            <a:ext cx="8702400" cy="30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3203"/>
            </a:lvl1pPr>
            <a:lvl2pPr lvl="1" algn="ctr" rtl="0">
              <a:lnSpc>
                <a:spcPct val="100000"/>
              </a:lnSpc>
              <a:spcBef>
                <a:spcPts val="3203"/>
              </a:spcBef>
              <a:spcAft>
                <a:spcPts val="0"/>
              </a:spcAft>
              <a:buSzPts val="1400"/>
              <a:buNone/>
              <a:defRPr/>
            </a:lvl2pPr>
            <a:lvl3pPr lvl="2" algn="ctr" rtl="0">
              <a:lnSpc>
                <a:spcPct val="100000"/>
              </a:lnSpc>
              <a:spcBef>
                <a:spcPts val="3203"/>
              </a:spcBef>
              <a:spcAft>
                <a:spcPts val="0"/>
              </a:spcAft>
              <a:buSzPts val="1400"/>
              <a:buNone/>
              <a:defRPr/>
            </a:lvl3pPr>
            <a:lvl4pPr lvl="3" algn="ctr" rtl="0">
              <a:lnSpc>
                <a:spcPct val="100000"/>
              </a:lnSpc>
              <a:spcBef>
                <a:spcPts val="3203"/>
              </a:spcBef>
              <a:spcAft>
                <a:spcPts val="0"/>
              </a:spcAft>
              <a:buSzPts val="1400"/>
              <a:buNone/>
              <a:defRPr/>
            </a:lvl4pPr>
            <a:lvl5pPr lvl="4" algn="ctr" rtl="0">
              <a:lnSpc>
                <a:spcPct val="100000"/>
              </a:lnSpc>
              <a:spcBef>
                <a:spcPts val="3203"/>
              </a:spcBef>
              <a:spcAft>
                <a:spcPts val="0"/>
              </a:spcAft>
              <a:buSzPts val="1400"/>
              <a:buNone/>
              <a:defRPr/>
            </a:lvl5pPr>
            <a:lvl6pPr lvl="5" algn="ctr" rtl="0">
              <a:lnSpc>
                <a:spcPct val="100000"/>
              </a:lnSpc>
              <a:spcBef>
                <a:spcPts val="3203"/>
              </a:spcBef>
              <a:spcAft>
                <a:spcPts val="0"/>
              </a:spcAft>
              <a:buSzPts val="1400"/>
              <a:buNone/>
              <a:defRPr/>
            </a:lvl6pPr>
            <a:lvl7pPr lvl="6" algn="ctr" rtl="0">
              <a:lnSpc>
                <a:spcPct val="100000"/>
              </a:lnSpc>
              <a:spcBef>
                <a:spcPts val="3203"/>
              </a:spcBef>
              <a:spcAft>
                <a:spcPts val="0"/>
              </a:spcAft>
              <a:buSzPts val="1400"/>
              <a:buNone/>
              <a:defRPr/>
            </a:lvl7pPr>
            <a:lvl8pPr lvl="7" algn="ctr" rtl="0">
              <a:lnSpc>
                <a:spcPct val="100000"/>
              </a:lnSpc>
              <a:spcBef>
                <a:spcPts val="3203"/>
              </a:spcBef>
              <a:spcAft>
                <a:spcPts val="0"/>
              </a:spcAft>
              <a:buSzPts val="1400"/>
              <a:buNone/>
              <a:defRPr/>
            </a:lvl8pPr>
            <a:lvl9pPr lvl="8" algn="ctr" rtl="0">
              <a:lnSpc>
                <a:spcPct val="100000"/>
              </a:lnSpc>
              <a:spcBef>
                <a:spcPts val="3203"/>
              </a:spcBef>
              <a:spcAft>
                <a:spcPts val="3203"/>
              </a:spcAft>
              <a:buSzPts val="1400"/>
              <a:buNone/>
              <a:defRPr/>
            </a:lvl9pPr>
          </a:lstStyle>
          <a:p>
            <a:endParaRPr/>
          </a:p>
        </p:txBody>
      </p:sp>
      <p:sp>
        <p:nvSpPr>
          <p:cNvPr id="498" name="Google Shape;498;p31"/>
          <p:cNvSpPr/>
          <p:nvPr/>
        </p:nvSpPr>
        <p:spPr>
          <a:xfrm>
            <a:off x="1440002" y="8299720"/>
            <a:ext cx="1055622" cy="10452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9" name="Google Shape;499;p31"/>
          <p:cNvSpPr/>
          <p:nvPr/>
        </p:nvSpPr>
        <p:spPr>
          <a:xfrm>
            <a:off x="946357" y="2234549"/>
            <a:ext cx="2177264" cy="1426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0" name="Google Shape;500;p31"/>
          <p:cNvSpPr/>
          <p:nvPr/>
        </p:nvSpPr>
        <p:spPr>
          <a:xfrm>
            <a:off x="15114905" y="1079999"/>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1" name="Google Shape;501;p31"/>
          <p:cNvSpPr/>
          <p:nvPr/>
        </p:nvSpPr>
        <p:spPr>
          <a:xfrm>
            <a:off x="16382079" y="8564899"/>
            <a:ext cx="931842" cy="78006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2" name="Google Shape;502;p31"/>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793582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9144002" y="0"/>
            <a:ext cx="9144000" cy="10287000"/>
          </a:xfrm>
          <a:prstGeom prst="rect">
            <a:avLst/>
          </a:pr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5" name="Google Shape;505;p32"/>
          <p:cNvSpPr txBox="1">
            <a:spLocks noGrp="1"/>
          </p:cNvSpPr>
          <p:nvPr>
            <p:ph type="subTitle" idx="1"/>
          </p:nvPr>
        </p:nvSpPr>
        <p:spPr>
          <a:xfrm>
            <a:off x="9806204" y="4602900"/>
            <a:ext cx="6628800" cy="412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3">
                <a:solidFill>
                  <a:schemeClr val="lt1"/>
                </a:solidFill>
              </a:defRPr>
            </a:lvl1pPr>
            <a:lvl2pPr lvl="1" algn="ctr" rtl="0">
              <a:lnSpc>
                <a:spcPct val="100000"/>
              </a:lnSpc>
              <a:spcBef>
                <a:spcPts val="3203"/>
              </a:spcBef>
              <a:spcAft>
                <a:spcPts val="0"/>
              </a:spcAft>
              <a:buClr>
                <a:srgbClr val="301E4B"/>
              </a:buClr>
              <a:buSzPts val="1400"/>
              <a:buFont typeface="Century Gothic" panose="020B0502020202020204"/>
              <a:buChar char="○"/>
              <a:defRPr/>
            </a:lvl2pPr>
            <a:lvl3pPr lvl="2" algn="ctr" rtl="0">
              <a:lnSpc>
                <a:spcPct val="100000"/>
              </a:lnSpc>
              <a:spcBef>
                <a:spcPts val="3203"/>
              </a:spcBef>
              <a:spcAft>
                <a:spcPts val="0"/>
              </a:spcAft>
              <a:buClr>
                <a:srgbClr val="301E4B"/>
              </a:buClr>
              <a:buSzPts val="1400"/>
              <a:buFont typeface="Century Gothic" panose="020B0502020202020204"/>
              <a:buChar char="■"/>
              <a:defRPr/>
            </a:lvl3pPr>
            <a:lvl4pPr lvl="3" algn="ctr" rtl="0">
              <a:lnSpc>
                <a:spcPct val="100000"/>
              </a:lnSpc>
              <a:spcBef>
                <a:spcPts val="3203"/>
              </a:spcBef>
              <a:spcAft>
                <a:spcPts val="0"/>
              </a:spcAft>
              <a:buClr>
                <a:srgbClr val="301E4B"/>
              </a:buClr>
              <a:buSzPts val="1400"/>
              <a:buFont typeface="Century Gothic" panose="020B0502020202020204"/>
              <a:buChar char="●"/>
              <a:defRPr/>
            </a:lvl4pPr>
            <a:lvl5pPr lvl="4" algn="ctr" rtl="0">
              <a:lnSpc>
                <a:spcPct val="100000"/>
              </a:lnSpc>
              <a:spcBef>
                <a:spcPts val="3203"/>
              </a:spcBef>
              <a:spcAft>
                <a:spcPts val="0"/>
              </a:spcAft>
              <a:buClr>
                <a:srgbClr val="301E4B"/>
              </a:buClr>
              <a:buSzPts val="1400"/>
              <a:buFont typeface="Century Gothic" panose="020B0502020202020204"/>
              <a:buChar char="○"/>
              <a:defRPr/>
            </a:lvl5pPr>
            <a:lvl6pPr lvl="5" algn="ctr" rtl="0">
              <a:lnSpc>
                <a:spcPct val="100000"/>
              </a:lnSpc>
              <a:spcBef>
                <a:spcPts val="3203"/>
              </a:spcBef>
              <a:spcAft>
                <a:spcPts val="0"/>
              </a:spcAft>
              <a:buClr>
                <a:srgbClr val="301E4B"/>
              </a:buClr>
              <a:buSzPts val="1400"/>
              <a:buFont typeface="Century Gothic" panose="020B0502020202020204"/>
              <a:buChar char="■"/>
              <a:defRPr/>
            </a:lvl6pPr>
            <a:lvl7pPr lvl="6" algn="ctr" rtl="0">
              <a:lnSpc>
                <a:spcPct val="100000"/>
              </a:lnSpc>
              <a:spcBef>
                <a:spcPts val="3203"/>
              </a:spcBef>
              <a:spcAft>
                <a:spcPts val="0"/>
              </a:spcAft>
              <a:buClr>
                <a:srgbClr val="301E4B"/>
              </a:buClr>
              <a:buSzPts val="1400"/>
              <a:buFont typeface="Century Gothic" panose="020B0502020202020204"/>
              <a:buChar char="●"/>
              <a:defRPr/>
            </a:lvl7pPr>
            <a:lvl8pPr lvl="7" algn="ctr" rtl="0">
              <a:lnSpc>
                <a:spcPct val="100000"/>
              </a:lnSpc>
              <a:spcBef>
                <a:spcPts val="3203"/>
              </a:spcBef>
              <a:spcAft>
                <a:spcPts val="0"/>
              </a:spcAft>
              <a:buClr>
                <a:srgbClr val="301E4B"/>
              </a:buClr>
              <a:buSzPts val="1400"/>
              <a:buFont typeface="Century Gothic" panose="020B0502020202020204"/>
              <a:buChar char="○"/>
              <a:defRPr/>
            </a:lvl8pPr>
            <a:lvl9pPr lvl="8" algn="ctr" rtl="0">
              <a:lnSpc>
                <a:spcPct val="100000"/>
              </a:lnSpc>
              <a:spcBef>
                <a:spcPts val="3203"/>
              </a:spcBef>
              <a:spcAft>
                <a:spcPts val="3203"/>
              </a:spcAft>
              <a:buClr>
                <a:srgbClr val="301E4B"/>
              </a:buClr>
              <a:buSzPts val="1400"/>
              <a:buFont typeface="Century Gothic" panose="020B0502020202020204"/>
              <a:buChar char="■"/>
              <a:defRPr/>
            </a:lvl9pPr>
          </a:lstStyle>
          <a:p>
            <a:endParaRPr/>
          </a:p>
        </p:txBody>
      </p:sp>
      <p:sp>
        <p:nvSpPr>
          <p:cNvPr id="506" name="Google Shape;506;p32"/>
          <p:cNvSpPr txBox="1">
            <a:spLocks noGrp="1"/>
          </p:cNvSpPr>
          <p:nvPr>
            <p:ph type="title"/>
          </p:nvPr>
        </p:nvSpPr>
        <p:spPr>
          <a:xfrm>
            <a:off x="1440000" y="3789300"/>
            <a:ext cx="5580600" cy="270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9143736" y="1079849"/>
            <a:ext cx="824388" cy="841367"/>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512" name="Google Shape;512;p32"/>
          <p:cNvSpPr/>
          <p:nvPr/>
        </p:nvSpPr>
        <p:spPr>
          <a:xfrm rot="-1256854">
            <a:off x="16096742" y="85799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3" name="Google Shape;513;p32"/>
          <p:cNvSpPr/>
          <p:nvPr/>
        </p:nvSpPr>
        <p:spPr>
          <a:xfrm>
            <a:off x="15914519" y="1004584"/>
            <a:ext cx="1184870" cy="9918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4" name="Google Shape;514;p32"/>
          <p:cNvSpPr/>
          <p:nvPr/>
        </p:nvSpPr>
        <p:spPr>
          <a:xfrm>
            <a:off x="235985" y="454832"/>
            <a:ext cx="2612126" cy="1711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5" name="Google Shape;515;p32"/>
          <p:cNvSpPr/>
          <p:nvPr/>
        </p:nvSpPr>
        <p:spPr>
          <a:xfrm>
            <a:off x="5662337" y="1861510"/>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516" name="Google Shape;516;p32"/>
          <p:cNvGrpSpPr/>
          <p:nvPr/>
        </p:nvGrpSpPr>
        <p:grpSpPr>
          <a:xfrm flipH="1">
            <a:off x="236085" y="7164173"/>
            <a:ext cx="4404702" cy="4121567"/>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798845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2" y="0"/>
            <a:ext cx="18288000" cy="3762000"/>
          </a:xfrm>
          <a:prstGeom prst="rect">
            <a:avLst/>
          </a:pr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0" name="Google Shape;530;p33"/>
          <p:cNvSpPr/>
          <p:nvPr/>
        </p:nvSpPr>
        <p:spPr>
          <a:xfrm>
            <a:off x="642082" y="272009"/>
            <a:ext cx="1595873" cy="104585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1" name="Google Shape;531;p33"/>
          <p:cNvSpPr/>
          <p:nvPr/>
        </p:nvSpPr>
        <p:spPr>
          <a:xfrm>
            <a:off x="8026739" y="4225786"/>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532" name="Google Shape;532;p33"/>
          <p:cNvGrpSpPr/>
          <p:nvPr/>
        </p:nvGrpSpPr>
        <p:grpSpPr>
          <a:xfrm>
            <a:off x="16686956" y="8341175"/>
            <a:ext cx="883430" cy="865811"/>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537" name="Google Shape;537;p33"/>
          <p:cNvSpPr/>
          <p:nvPr/>
        </p:nvSpPr>
        <p:spPr>
          <a:xfrm>
            <a:off x="11705213" y="4088117"/>
            <a:ext cx="883380" cy="73954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8" name="Google Shape;538;p33"/>
          <p:cNvSpPr/>
          <p:nvPr/>
        </p:nvSpPr>
        <p:spPr>
          <a:xfrm>
            <a:off x="15342310" y="1745082"/>
            <a:ext cx="2612126" cy="1711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9" name="Google Shape;539;p33"/>
          <p:cNvSpPr txBox="1">
            <a:spLocks noGrp="1"/>
          </p:cNvSpPr>
          <p:nvPr>
            <p:ph type="subTitle" idx="1"/>
          </p:nvPr>
        </p:nvSpPr>
        <p:spPr>
          <a:xfrm>
            <a:off x="1440000" y="4417250"/>
            <a:ext cx="5566200" cy="1254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4800">
                <a:solidFill>
                  <a:schemeClr val="accent2"/>
                </a:solidFill>
                <a:latin typeface="Titan One"/>
                <a:ea typeface="Titan One"/>
                <a:cs typeface="Titan One"/>
                <a:sym typeface="Titan 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540" name="Google Shape;540;p33"/>
          <p:cNvSpPr txBox="1">
            <a:spLocks noGrp="1"/>
          </p:cNvSpPr>
          <p:nvPr>
            <p:ph type="subTitle" idx="2"/>
          </p:nvPr>
        </p:nvSpPr>
        <p:spPr>
          <a:xfrm>
            <a:off x="1440000" y="5671250"/>
            <a:ext cx="6427800" cy="3415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3"/>
              </a:spcBef>
              <a:spcAft>
                <a:spcPts val="0"/>
              </a:spcAft>
              <a:buSzPts val="1400"/>
              <a:buNone/>
              <a:defRPr/>
            </a:lvl2pPr>
            <a:lvl3pPr lvl="2">
              <a:spcBef>
                <a:spcPts val="3203"/>
              </a:spcBef>
              <a:spcAft>
                <a:spcPts val="0"/>
              </a:spcAft>
              <a:buSzPts val="1400"/>
              <a:buNone/>
              <a:defRPr/>
            </a:lvl3pPr>
            <a:lvl4pPr lvl="3">
              <a:spcBef>
                <a:spcPts val="3203"/>
              </a:spcBef>
              <a:spcAft>
                <a:spcPts val="0"/>
              </a:spcAft>
              <a:buSzPts val="1400"/>
              <a:buNone/>
              <a:defRPr/>
            </a:lvl4pPr>
            <a:lvl5pPr lvl="4">
              <a:spcBef>
                <a:spcPts val="3203"/>
              </a:spcBef>
              <a:spcAft>
                <a:spcPts val="0"/>
              </a:spcAft>
              <a:buSzPts val="1400"/>
              <a:buNone/>
              <a:defRPr/>
            </a:lvl5pPr>
            <a:lvl6pPr lvl="5">
              <a:spcBef>
                <a:spcPts val="3203"/>
              </a:spcBef>
              <a:spcAft>
                <a:spcPts val="0"/>
              </a:spcAft>
              <a:buSzPts val="1400"/>
              <a:buNone/>
              <a:defRPr/>
            </a:lvl6pPr>
            <a:lvl7pPr lvl="6">
              <a:spcBef>
                <a:spcPts val="3203"/>
              </a:spcBef>
              <a:spcAft>
                <a:spcPts val="0"/>
              </a:spcAft>
              <a:buSzPts val="1400"/>
              <a:buNone/>
              <a:defRPr/>
            </a:lvl7pPr>
            <a:lvl8pPr lvl="7">
              <a:spcBef>
                <a:spcPts val="3203"/>
              </a:spcBef>
              <a:spcAft>
                <a:spcPts val="0"/>
              </a:spcAft>
              <a:buSzPts val="1400"/>
              <a:buNone/>
              <a:defRPr/>
            </a:lvl8pPr>
            <a:lvl9pPr lvl="8">
              <a:spcBef>
                <a:spcPts val="3203"/>
              </a:spcBef>
              <a:spcAft>
                <a:spcPts val="3203"/>
              </a:spcAft>
              <a:buSzPts val="1400"/>
              <a:buNone/>
              <a:defRPr/>
            </a:lvl9pPr>
          </a:lstStyle>
          <a:p>
            <a:endParaRPr/>
          </a:p>
        </p:txBody>
      </p:sp>
      <p:sp>
        <p:nvSpPr>
          <p:cNvPr id="541" name="Google Shape;541;p33"/>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1966758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3412711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2095172" y="0"/>
            <a:ext cx="5842250" cy="8484495"/>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25" name="Graphic 12">
            <a:extLst>
              <a:ext uri="{FF2B5EF4-FFF2-40B4-BE49-F238E27FC236}">
                <a16:creationId xmlns:a16="http://schemas.microsoft.com/office/drawing/2014/main" id="{A9957602-C843-44E0-A93F-66AF5A6A0F0A}"/>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10365035" y="1362075"/>
            <a:ext cx="6754943" cy="1173957"/>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0" name="Freeform: Shape 9">
            <a:extLst>
              <a:ext uri="{FF2B5EF4-FFF2-40B4-BE49-F238E27FC236}">
                <a16:creationId xmlns:a16="http://schemas.microsoft.com/office/drawing/2014/main" id="{7492975F-6F5D-4157-A751-54BACCCF1800}"/>
              </a:ext>
            </a:extLst>
          </p:cNvPr>
          <p:cNvSpPr/>
          <p:nvPr/>
        </p:nvSpPr>
        <p:spPr>
          <a:xfrm>
            <a:off x="8238219" y="-19012"/>
            <a:ext cx="818562" cy="5729936"/>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sz="2700" dirty="0">
              <a:solidFill>
                <a:prstClr val="black"/>
              </a:solidFill>
            </a:endParaRPr>
          </a:p>
        </p:txBody>
      </p:sp>
      <p:sp>
        <p:nvSpPr>
          <p:cNvPr id="13" name="Freeform: Shape 12">
            <a:extLst>
              <a:ext uri="{FF2B5EF4-FFF2-40B4-BE49-F238E27FC236}">
                <a16:creationId xmlns:a16="http://schemas.microsoft.com/office/drawing/2014/main" id="{6C50EDEB-35C1-4DED-A608-A0EAA8DE5404}"/>
              </a:ext>
            </a:extLst>
          </p:cNvPr>
          <p:cNvSpPr/>
          <p:nvPr/>
        </p:nvSpPr>
        <p:spPr>
          <a:xfrm>
            <a:off x="8219183" y="-19013"/>
            <a:ext cx="856635" cy="5748972"/>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sz="2700" dirty="0">
              <a:solidFill>
                <a:prstClr val="black"/>
              </a:solidFill>
            </a:endParaRPr>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10365035" y="3075713"/>
            <a:ext cx="6822281" cy="959525"/>
          </a:xfrm>
        </p:spPr>
        <p:txBody>
          <a:bodyPr>
            <a:normAutofit/>
          </a:bodyPr>
          <a:lstStyle>
            <a:lvl1pPr marL="0" indent="0">
              <a:buNone/>
              <a:defRPr sz="2700"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10365035" y="4259571"/>
            <a:ext cx="6822281" cy="4375428"/>
          </a:xfrm>
        </p:spPr>
        <p:txBody>
          <a:bodyPr>
            <a:normAutofit/>
          </a:bodyPr>
          <a:lstStyle>
            <a:lvl1pPr marL="270000" indent="-270000">
              <a:spcBef>
                <a:spcPts val="900"/>
              </a:spcBef>
              <a:buClr>
                <a:schemeClr val="accent3"/>
              </a:buClr>
              <a:buFont typeface="Arial" panose="020B0604020202020204" pitchFamily="34" charset="0"/>
              <a:buChar char="•"/>
              <a:defRPr sz="210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10472921" y="2590009"/>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604057" y="-19013"/>
            <a:ext cx="1503870" cy="321714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2327633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8657655" y="2225513"/>
            <a:ext cx="9632112" cy="5157641"/>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6" name="Graphic 12">
            <a:extLst>
              <a:ext uri="{FF2B5EF4-FFF2-40B4-BE49-F238E27FC236}">
                <a16:creationId xmlns:a16="http://schemas.microsoft.com/office/drawing/2014/main" id="{00DE0AE3-F44D-4F2C-B7A3-C253AA498DEF}"/>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1223780" y="1847850"/>
            <a:ext cx="6754943" cy="1173957"/>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1245101" y="5833776"/>
            <a:ext cx="6822281" cy="2562335"/>
          </a:xfrm>
        </p:spPr>
        <p:txBody>
          <a:bodyPr>
            <a:normAutofit/>
          </a:bodyPr>
          <a:lstStyle>
            <a:lvl1pPr marL="270000" indent="-270000">
              <a:spcBef>
                <a:spcPts val="900"/>
              </a:spcBef>
              <a:buClr>
                <a:schemeClr val="accent3"/>
              </a:buClr>
              <a:buFont typeface="Arial" panose="020B0604020202020204" pitchFamily="34" charset="0"/>
              <a:buChar char="•"/>
              <a:defRPr sz="210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5620666" y="6649866"/>
            <a:ext cx="2673899" cy="45474"/>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8289769" y="6234903"/>
            <a:ext cx="4796" cy="37896"/>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8289769" y="7023140"/>
            <a:ext cx="4796" cy="37896"/>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1216673" y="3562351"/>
            <a:ext cx="6848475" cy="1052513"/>
          </a:xfrm>
        </p:spPr>
        <p:txBody>
          <a:bodyPr>
            <a:noAutofit/>
          </a:bodyPr>
          <a:lstStyle>
            <a:lvl1pPr marL="0" indent="0">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1216673" y="4747952"/>
            <a:ext cx="6874670" cy="1034288"/>
          </a:xfrm>
        </p:spPr>
        <p:txBody>
          <a:bodyPr/>
          <a:lstStyle>
            <a:lvl1pPr marL="0" indent="0">
              <a:buNone/>
              <a:defRPr sz="2100">
                <a:solidFill>
                  <a:schemeClr val="tx1">
                    <a:lumMod val="65000"/>
                    <a:lumOff val="35000"/>
                  </a:schemeClr>
                </a:solidFill>
              </a:defRPr>
            </a:lvl1pPr>
            <a:lvl2pPr marL="685800" indent="0">
              <a:buNone/>
              <a:defRPr sz="2100">
                <a:solidFill>
                  <a:schemeClr val="tx1">
                    <a:lumMod val="50000"/>
                    <a:lumOff val="50000"/>
                  </a:schemeClr>
                </a:solidFill>
              </a:defRPr>
            </a:lvl2pPr>
            <a:lvl3pPr marL="1371600" indent="0">
              <a:buNone/>
              <a:defRPr sz="2100">
                <a:solidFill>
                  <a:schemeClr val="tx1">
                    <a:lumMod val="50000"/>
                    <a:lumOff val="50000"/>
                  </a:schemeClr>
                </a:solidFill>
              </a:defRPr>
            </a:lvl3pPr>
            <a:lvl4pPr marL="2057400" indent="0">
              <a:buNone/>
              <a:defRPr sz="2100">
                <a:solidFill>
                  <a:schemeClr val="tx1">
                    <a:lumMod val="50000"/>
                    <a:lumOff val="50000"/>
                  </a:schemeClr>
                </a:solidFill>
              </a:defRPr>
            </a:lvl4pPr>
            <a:lvl5pPr marL="2743200" indent="0">
              <a:buNone/>
              <a:defRPr sz="210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1331374" y="3068494"/>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5625412" y="6241537"/>
            <a:ext cx="2677697" cy="814763"/>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12910635" y="6656497"/>
            <a:ext cx="5393376" cy="1383203"/>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869499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a16="http://schemas.microsoft.com/office/drawing/2014/main" id="{4FD74D9D-1BEE-4A13-ABAA-5FBA5C4D1BFA}"/>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1247775" y="1171576"/>
            <a:ext cx="15773400" cy="1014413"/>
          </a:xfrm>
        </p:spPr>
        <p:txBody>
          <a:bodyPr anchor="b">
            <a:normAutofit/>
          </a:bodyPr>
          <a:lstStyle>
            <a:lvl1pPr algn="ctr">
              <a:defRPr sz="6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1489929" y="4439390"/>
            <a:ext cx="6275475" cy="547688"/>
          </a:xfrm>
        </p:spPr>
        <p:txBody>
          <a:bodyPr>
            <a:normAutofit/>
          </a:bodyPr>
          <a:lstStyle>
            <a:lvl1pPr marL="0" indent="0">
              <a:buNone/>
              <a:defRPr sz="375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1245100" y="2847976"/>
            <a:ext cx="15773399" cy="1052513"/>
          </a:xfrm>
        </p:spPr>
        <p:txBody>
          <a:bodyPr>
            <a:noAutofit/>
          </a:bodyPr>
          <a:lstStyle>
            <a:lvl1pPr marL="0" indent="0" algn="ctr">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4528566" y="2374539"/>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9233940" y="4439390"/>
            <a:ext cx="6275475" cy="547688"/>
          </a:xfrm>
        </p:spPr>
        <p:txBody>
          <a:bodyPr>
            <a:normAutofit/>
          </a:bodyPr>
          <a:lstStyle>
            <a:lvl1pPr marL="0" indent="0">
              <a:buNone/>
              <a:defRPr sz="375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1216967" y="4941368"/>
            <a:ext cx="6548438" cy="3500438"/>
          </a:xfrm>
        </p:spPr>
        <p:txBody>
          <a:bodyPr>
            <a:normAutofit/>
          </a:bodyPr>
          <a:lstStyle>
            <a:lvl1pPr marL="270000" indent="-270000">
              <a:spcBef>
                <a:spcPts val="900"/>
              </a:spcBef>
              <a:buClr>
                <a:schemeClr val="accent3"/>
              </a:buClr>
              <a:defRPr sz="21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8960978" y="4941368"/>
            <a:ext cx="6548438" cy="3500438"/>
          </a:xfrm>
        </p:spPr>
        <p:txBody>
          <a:bodyPr>
            <a:normAutofit/>
          </a:bodyPr>
          <a:lstStyle>
            <a:lvl1pPr marL="270000" indent="-270000">
              <a:spcBef>
                <a:spcPts val="900"/>
              </a:spcBef>
              <a:buClr>
                <a:schemeClr val="accent3"/>
              </a:buClr>
              <a:defRPr sz="21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5012528" y="0"/>
            <a:ext cx="3283200" cy="2900691"/>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Tree>
    <p:extLst>
      <p:ext uri="{BB962C8B-B14F-4D97-AF65-F5344CB8AC3E}">
        <p14:creationId xmlns:p14="http://schemas.microsoft.com/office/powerpoint/2010/main" val="2139456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a16="http://schemas.microsoft.com/office/drawing/2014/main" id="{8E968353-82DA-42A2-88B6-AEFCF124AF4E}"/>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464130" y="2212454"/>
            <a:ext cx="6592887" cy="1014413"/>
          </a:xfrm>
        </p:spPr>
        <p:txBody>
          <a:bodyPr anchor="b">
            <a:normAutofit/>
          </a:bodyPr>
          <a:lstStyle>
            <a:lvl1pPr algn="l">
              <a:defRPr sz="6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474834" y="3888854"/>
            <a:ext cx="8446328" cy="1052513"/>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9189578" y="5579141"/>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9189580" y="5986063"/>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9189616" y="6677239"/>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9189617" y="7084160"/>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12098849" y="5579141"/>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12098851" y="5986063"/>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12098887" y="6677239"/>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12098888" y="7084160"/>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5008120" y="5579141"/>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5008122" y="5986063"/>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5008158" y="6677239"/>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5008159" y="7084160"/>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1366838" y="1362076"/>
            <a:ext cx="6426995" cy="6548438"/>
          </a:xfrm>
        </p:spPr>
        <p:txBody>
          <a:bodyPr anchor="ctr" anchorCtr="0">
            <a:normAutofit/>
          </a:bodyPr>
          <a:lstStyle>
            <a:lvl1pPr marL="0" indent="0" algn="ctr">
              <a:buNone/>
              <a:defRPr sz="2400">
                <a:solidFill>
                  <a:schemeClr val="tx1">
                    <a:lumMod val="50000"/>
                    <a:lumOff val="50000"/>
                  </a:schemeClr>
                </a:solidFill>
              </a:defRPr>
            </a:lvl1pPr>
          </a:lstStyle>
          <a:p>
            <a:r>
              <a:rPr lang="en-US"/>
              <a:t>Click icon to add chart</a:t>
            </a:r>
            <a:endParaRPr lang="ru-RU" dirty="0"/>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3" name="Graphic 50">
            <a:extLst>
              <a:ext uri="{FF2B5EF4-FFF2-40B4-BE49-F238E27FC236}">
                <a16:creationId xmlns:a16="http://schemas.microsoft.com/office/drawing/2014/main" id="{33AA43FA-C2DC-406C-BFE6-A2A804112236}"/>
              </a:ext>
            </a:extLst>
          </p:cNvPr>
          <p:cNvSpPr/>
          <p:nvPr/>
        </p:nvSpPr>
        <p:spPr>
          <a:xfrm>
            <a:off x="8597729" y="3401819"/>
            <a:ext cx="4525313" cy="247958"/>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3434290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53" name="Graphic 12">
            <a:extLst>
              <a:ext uri="{FF2B5EF4-FFF2-40B4-BE49-F238E27FC236}">
                <a16:creationId xmlns:a16="http://schemas.microsoft.com/office/drawing/2014/main" id="{531F1BC1-79BD-45BA-B27E-7A2C62A65EC9}"/>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1217616" y="3202013"/>
            <a:ext cx="5104962" cy="1014413"/>
          </a:xfrm>
        </p:spPr>
        <p:txBody>
          <a:bodyPr anchor="b">
            <a:normAutofit/>
          </a:bodyPr>
          <a:lstStyle>
            <a:lvl1pPr algn="l">
              <a:defRPr sz="6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1214108" y="4878413"/>
            <a:ext cx="5094257" cy="2770098"/>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7086600" y="2239822"/>
            <a:ext cx="9841707" cy="5770703"/>
          </a:xfrm>
        </p:spPr>
        <p:txBody>
          <a:bodyPr anchor="ctr" anchorCtr="0">
            <a:normAutofit/>
          </a:bodyPr>
          <a:lstStyle>
            <a:lvl1pPr marL="0" indent="0" algn="ctr">
              <a:buNone/>
              <a:defRPr sz="2400">
                <a:solidFill>
                  <a:schemeClr val="tx1">
                    <a:lumMod val="50000"/>
                    <a:lumOff val="50000"/>
                  </a:schemeClr>
                </a:solidFill>
              </a:defRPr>
            </a:lvl1pPr>
          </a:lstStyle>
          <a:p>
            <a:r>
              <a:rPr lang="en-US"/>
              <a:t>Click icon to add table</a:t>
            </a:r>
            <a:endParaRPr lang="ru-RU" dirty="0"/>
          </a:p>
        </p:txBody>
      </p:sp>
      <p:grpSp>
        <p:nvGrpSpPr>
          <p:cNvPr id="45" name="Graphic 39">
            <a:extLst>
              <a:ext uri="{FF2B5EF4-FFF2-40B4-BE49-F238E27FC236}">
                <a16:creationId xmlns:a16="http://schemas.microsoft.com/office/drawing/2014/main" id="{2B29CFAD-7DFA-43C8-BC78-F666303C4A65}"/>
              </a:ext>
            </a:extLst>
          </p:cNvPr>
          <p:cNvGrpSpPr/>
          <p:nvPr userDrawn="1"/>
        </p:nvGrpSpPr>
        <p:grpSpPr>
          <a:xfrm flipH="1">
            <a:off x="-5216" y="0"/>
            <a:ext cx="3283200" cy="2900691"/>
            <a:chOff x="10003200" y="0"/>
            <a:chExt cx="2188800" cy="1933794"/>
          </a:xfrm>
        </p:grpSpPr>
        <p:sp>
          <p:nvSpPr>
            <p:cNvPr id="46" name="Freeform: Shape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8" name="Freeform: Shape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9" name="Freeform: Shape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50" name="Freeform: Shape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51" name="Freeform: Shape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3" name="Graphic 54">
            <a:extLst>
              <a:ext uri="{FF2B5EF4-FFF2-40B4-BE49-F238E27FC236}">
                <a16:creationId xmlns:a16="http://schemas.microsoft.com/office/drawing/2014/main" id="{A1820133-6B1B-4297-8A79-2E89B2C7199B}"/>
              </a:ext>
            </a:extLst>
          </p:cNvPr>
          <p:cNvSpPr/>
          <p:nvPr/>
        </p:nvSpPr>
        <p:spPr>
          <a:xfrm>
            <a:off x="1343490" y="4368242"/>
            <a:ext cx="4172850" cy="247958"/>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1595880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2"/>
            <a:ext cx="18285990" cy="835424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11018774" y="-19052"/>
            <a:ext cx="7277817" cy="3448389"/>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sz="2700">
              <a:solidFill>
                <a:prstClr val="black"/>
              </a:solidFill>
            </a:endParaRPr>
          </a:p>
        </p:txBody>
      </p:sp>
      <p:sp>
        <p:nvSpPr>
          <p:cNvPr id="47" name="Freeform: Shape 46">
            <a:extLst>
              <a:ext uri="{FF2B5EF4-FFF2-40B4-BE49-F238E27FC236}">
                <a16:creationId xmlns:a16="http://schemas.microsoft.com/office/drawing/2014/main" id="{5DCE3DA5-C000-4DAD-8FCD-9A285AB48C83}"/>
              </a:ext>
            </a:extLst>
          </p:cNvPr>
          <p:cNvSpPr/>
          <p:nvPr/>
        </p:nvSpPr>
        <p:spPr>
          <a:xfrm>
            <a:off x="14673459" y="687773"/>
            <a:ext cx="3619857" cy="3867531"/>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sz="2700">
              <a:solidFill>
                <a:prstClr val="black"/>
              </a:solidFill>
            </a:endParaRPr>
          </a:p>
        </p:txBody>
      </p:sp>
      <p:sp>
        <p:nvSpPr>
          <p:cNvPr id="45" name="Freeform: Shape 44">
            <a:extLst>
              <a:ext uri="{FF2B5EF4-FFF2-40B4-BE49-F238E27FC236}">
                <a16:creationId xmlns:a16="http://schemas.microsoft.com/office/drawing/2014/main" id="{EAE88C29-9AC8-4A6D-9141-98B2210C7466}"/>
              </a:ext>
            </a:extLst>
          </p:cNvPr>
          <p:cNvSpPr/>
          <p:nvPr/>
        </p:nvSpPr>
        <p:spPr>
          <a:xfrm>
            <a:off x="-19051" y="3533744"/>
            <a:ext cx="4286672" cy="3448389"/>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sz="2700">
              <a:solidFill>
                <a:prstClr val="black"/>
              </a:solidFill>
            </a:endParaRPr>
          </a:p>
        </p:txBody>
      </p:sp>
      <p:sp>
        <p:nvSpPr>
          <p:cNvPr id="24" name="Oval 23">
            <a:extLst>
              <a:ext uri="{FF2B5EF4-FFF2-40B4-BE49-F238E27FC236}">
                <a16:creationId xmlns:a16="http://schemas.microsoft.com/office/drawing/2014/main" id="{7F8CA5B8-0BAD-4554-87FE-E0910E6CD5C5}"/>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25" name="Graphic 12">
            <a:extLst>
              <a:ext uri="{FF2B5EF4-FFF2-40B4-BE49-F238E27FC236}">
                <a16:creationId xmlns:a16="http://schemas.microsoft.com/office/drawing/2014/main" id="{12CBB0CF-5FCC-4507-BD7B-C02386D2A23C}"/>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1257300" y="6524795"/>
            <a:ext cx="15773400" cy="1173957"/>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1218435" y="8696654"/>
            <a:ext cx="3582165"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3619481" y="8578215"/>
            <a:ext cx="11049039" cy="1419798"/>
          </a:xfrm>
        </p:spPr>
        <p:txBody>
          <a:bodyPr>
            <a:noAutofit/>
          </a:bodyPr>
          <a:lstStyle>
            <a:lvl1pPr marL="0" indent="0" algn="ctr">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r:embed="rId2"/>
          <a:stretch>
            <a:fillRect/>
          </a:stretch>
        </p:blipFill>
        <p:spPr>
          <a:xfrm>
            <a:off x="7143750" y="7733159"/>
            <a:ext cx="4000500" cy="209855"/>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13239149" y="3067352"/>
            <a:ext cx="1105010" cy="1105010"/>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2700">
              <a:solidFill>
                <a:prstClr val="black"/>
              </a:solidFill>
            </a:endParaRPr>
          </a:p>
        </p:txBody>
      </p:sp>
      <p:sp>
        <p:nvSpPr>
          <p:cNvPr id="41" name="Freeform: Shape 40">
            <a:extLst>
              <a:ext uri="{FF2B5EF4-FFF2-40B4-BE49-F238E27FC236}">
                <a16:creationId xmlns:a16="http://schemas.microsoft.com/office/drawing/2014/main" id="{C3AFCA09-1411-4603-AEED-DBD79C4BE2CA}"/>
              </a:ext>
            </a:extLst>
          </p:cNvPr>
          <p:cNvSpPr/>
          <p:nvPr/>
        </p:nvSpPr>
        <p:spPr>
          <a:xfrm>
            <a:off x="13215333" y="3043538"/>
            <a:ext cx="1162164" cy="1162164"/>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sz="2700">
              <a:solidFill>
                <a:prstClr val="black"/>
              </a:solidFill>
            </a:endParaRPr>
          </a:p>
        </p:txBody>
      </p:sp>
      <p:sp>
        <p:nvSpPr>
          <p:cNvPr id="42" name="Freeform: Shape 41">
            <a:extLst>
              <a:ext uri="{FF2B5EF4-FFF2-40B4-BE49-F238E27FC236}">
                <a16:creationId xmlns:a16="http://schemas.microsoft.com/office/drawing/2014/main" id="{7E4E0103-B430-4F31-B26F-21E197A41135}"/>
              </a:ext>
            </a:extLst>
          </p:cNvPr>
          <p:cNvSpPr/>
          <p:nvPr/>
        </p:nvSpPr>
        <p:spPr>
          <a:xfrm>
            <a:off x="10994908" y="-14289"/>
            <a:ext cx="7296869" cy="3467442"/>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sz="2700">
              <a:solidFill>
                <a:prstClr val="black"/>
              </a:solidFill>
            </a:endParaRPr>
          </a:p>
        </p:txBody>
      </p:sp>
      <p:sp>
        <p:nvSpPr>
          <p:cNvPr id="44" name="Freeform: Shape 43">
            <a:extLst>
              <a:ext uri="{FF2B5EF4-FFF2-40B4-BE49-F238E27FC236}">
                <a16:creationId xmlns:a16="http://schemas.microsoft.com/office/drawing/2014/main" id="{65525C01-736F-4E07-B20A-72ABE0F38C9F}"/>
              </a:ext>
            </a:extLst>
          </p:cNvPr>
          <p:cNvSpPr/>
          <p:nvPr/>
        </p:nvSpPr>
        <p:spPr>
          <a:xfrm>
            <a:off x="14650424" y="663959"/>
            <a:ext cx="3638909" cy="3905634"/>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sz="2700">
              <a:solidFill>
                <a:prstClr val="black"/>
              </a:solidFill>
            </a:endParaRPr>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14289" y="3510477"/>
            <a:ext cx="4305725" cy="3810375"/>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292583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26" name="Graphic 12">
            <a:extLst>
              <a:ext uri="{FF2B5EF4-FFF2-40B4-BE49-F238E27FC236}">
                <a16:creationId xmlns:a16="http://schemas.microsoft.com/office/drawing/2014/main" id="{6FFA8582-48C8-4154-ACF0-5F6412FAAE0C}"/>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1366838" y="1362075"/>
            <a:ext cx="15554325" cy="6991350"/>
          </a:xfrm>
        </p:spPr>
        <p:txBody>
          <a:bodyPr anchor="ctr" anchorCtr="0">
            <a:normAutofit/>
          </a:bodyPr>
          <a:lstStyle>
            <a:lvl1pPr marL="0" indent="0" algn="ctr">
              <a:buNone/>
              <a:defRPr sz="2400">
                <a:solidFill>
                  <a:schemeClr val="tx1">
                    <a:lumMod val="50000"/>
                    <a:lumOff val="50000"/>
                  </a:schemeClr>
                </a:solidFill>
              </a:defRPr>
            </a:lvl1pPr>
          </a:lstStyle>
          <a:p>
            <a:r>
              <a:rPr lang="en-US"/>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1218435" y="8696654"/>
            <a:ext cx="3582165"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1" name="Freeform: Shape 10">
            <a:extLst>
              <a:ext uri="{FF2B5EF4-FFF2-40B4-BE49-F238E27FC236}">
                <a16:creationId xmlns:a16="http://schemas.microsoft.com/office/drawing/2014/main" id="{B8EAB5B0-43C3-4F9F-98FF-253CBE6C9668}"/>
              </a:ext>
            </a:extLst>
          </p:cNvPr>
          <p:cNvSpPr/>
          <p:nvPr/>
        </p:nvSpPr>
        <p:spPr>
          <a:xfrm>
            <a:off x="13211143" y="3005685"/>
            <a:ext cx="1162802" cy="1162164"/>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14670069" y="646110"/>
            <a:ext cx="3621843" cy="3867531"/>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16" name="Freeform: Shape 15">
            <a:extLst>
              <a:ext uri="{FF2B5EF4-FFF2-40B4-BE49-F238E27FC236}">
                <a16:creationId xmlns:a16="http://schemas.microsoft.com/office/drawing/2014/main" id="{030939C4-65C9-4508-8EFE-F715B9946844}"/>
              </a:ext>
            </a:extLst>
          </p:cNvPr>
          <p:cNvSpPr/>
          <p:nvPr/>
        </p:nvSpPr>
        <p:spPr>
          <a:xfrm>
            <a:off x="14644161" y="615627"/>
            <a:ext cx="3659966" cy="3924687"/>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17" name="Freeform: Shape 16">
            <a:extLst>
              <a:ext uri="{FF2B5EF4-FFF2-40B4-BE49-F238E27FC236}">
                <a16:creationId xmlns:a16="http://schemas.microsoft.com/office/drawing/2014/main" id="{759BB951-621D-4456-A832-116187764B2E}"/>
              </a:ext>
            </a:extLst>
          </p:cNvPr>
          <p:cNvSpPr/>
          <p:nvPr userDrawn="1"/>
        </p:nvSpPr>
        <p:spPr>
          <a:xfrm>
            <a:off x="11011472" y="-24516"/>
            <a:ext cx="7281809" cy="3410286"/>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10991335" y="-24516"/>
            <a:ext cx="7300871" cy="3448389"/>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3619480" y="8560718"/>
            <a:ext cx="11049041" cy="1280990"/>
          </a:xfrm>
        </p:spPr>
        <p:txBody>
          <a:bodyPr anchor="t" anchorCtr="0">
            <a:normAutofit/>
          </a:bodyPr>
          <a:lstStyle>
            <a:lvl1pPr marL="0" indent="0" algn="ctr">
              <a:buFont typeface="Arial" panose="020B0604020202020204" pitchFamily="34" charset="0"/>
              <a:buNone/>
              <a:defRPr sz="270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28199" y="3478908"/>
            <a:ext cx="4326354" cy="4237254"/>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sz="2700">
                <a:solidFill>
                  <a:prstClr val="black"/>
                </a:solidFill>
              </a:endParaRPr>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sz="2700">
                <a:solidFill>
                  <a:prstClr val="black"/>
                </a:solidFill>
              </a:endParaRPr>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sz="2700">
                <a:solidFill>
                  <a:prstClr val="black"/>
                </a:solidFill>
              </a:endParaRPr>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sz="2700">
                <a:solidFill>
                  <a:prstClr val="black"/>
                </a:solidFill>
              </a:endParaRPr>
            </a:p>
          </p:txBody>
        </p:sp>
      </p:grpSp>
    </p:spTree>
    <p:extLst>
      <p:ext uri="{BB962C8B-B14F-4D97-AF65-F5344CB8AC3E}">
        <p14:creationId xmlns:p14="http://schemas.microsoft.com/office/powerpoint/2010/main" val="2123307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7867784" y="2"/>
            <a:ext cx="10414505" cy="8901932"/>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222416" y="679576"/>
            <a:ext cx="15773400" cy="1988345"/>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13056879" y="8134359"/>
            <a:ext cx="1104900" cy="11049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sz="2700" dirty="0">
              <a:solidFill>
                <a:prstClr val="black"/>
              </a:solidFill>
            </a:endParaRPr>
          </a:p>
        </p:txBody>
      </p:sp>
      <p:sp>
        <p:nvSpPr>
          <p:cNvPr id="16" name="Freeform: Shape 15">
            <a:extLst>
              <a:ext uri="{FF2B5EF4-FFF2-40B4-BE49-F238E27FC236}">
                <a16:creationId xmlns:a16="http://schemas.microsoft.com/office/drawing/2014/main" id="{29016A5F-A55B-4605-B66C-5C6E2BF4919F}"/>
              </a:ext>
            </a:extLst>
          </p:cNvPr>
          <p:cNvSpPr/>
          <p:nvPr/>
        </p:nvSpPr>
        <p:spPr>
          <a:xfrm>
            <a:off x="14489144" y="5665479"/>
            <a:ext cx="3810000" cy="394335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sz="2700" dirty="0">
              <a:solidFill>
                <a:prstClr val="black"/>
              </a:solidFill>
            </a:endParaRPr>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1236631" y="5933498"/>
            <a:ext cx="6551297" cy="787067"/>
          </a:xfrm>
        </p:spPr>
        <p:txBody>
          <a:bodyPr>
            <a:noAutofit/>
          </a:bodyPr>
          <a:lstStyle>
            <a:lvl1pPr marL="0" indent="0" algn="l">
              <a:buNone/>
              <a:defRPr sz="42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1236631" y="6950042"/>
            <a:ext cx="6551297" cy="547688"/>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1236631" y="7339465"/>
            <a:ext cx="6551297" cy="547688"/>
          </a:xfrm>
        </p:spPr>
        <p:txBody>
          <a:bodyPr>
            <a:noAutofit/>
          </a:bodyPr>
          <a:lstStyle>
            <a:lvl1pPr marL="0" indent="0" algn="l">
              <a:buNone/>
              <a:defRPr sz="3750" b="1" i="0">
                <a:solidFill>
                  <a:schemeClr val="accent3"/>
                </a:solidFill>
                <a:latin typeface="+mj-lt"/>
              </a:defRPr>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1236631" y="8001449"/>
            <a:ext cx="6551297" cy="547688"/>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1236631" y="8390872"/>
            <a:ext cx="6551297" cy="547688"/>
          </a:xfrm>
        </p:spPr>
        <p:txBody>
          <a:bodyPr>
            <a:noAutofit/>
          </a:bodyPr>
          <a:lstStyle>
            <a:lvl1pPr marL="0" indent="0" algn="l">
              <a:buNone/>
              <a:defRPr sz="3750" b="1" i="0">
                <a:solidFill>
                  <a:schemeClr val="accent3"/>
                </a:solidFill>
                <a:latin typeface="+mj-lt"/>
              </a:defRPr>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1351467" y="2342335"/>
            <a:ext cx="4460835" cy="247958"/>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sz="2700" dirty="0">
              <a:solidFill>
                <a:prstClr val="black"/>
              </a:solidFill>
            </a:endParaRPr>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10758618" y="-19041"/>
            <a:ext cx="7467600" cy="32004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4274172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137882" y="2155382"/>
            <a:ext cx="8536020" cy="2276034"/>
          </a:xfrm>
        </p:spPr>
        <p:txBody>
          <a:bodyPr>
            <a:noAutofit/>
          </a:bodyPr>
          <a:lstStyle>
            <a:lvl1pPr>
              <a:defRPr sz="9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12103657" y="8133247"/>
            <a:ext cx="1105010" cy="1105010"/>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29" name="Freeform: Shape 28">
            <a:extLst>
              <a:ext uri="{FF2B5EF4-FFF2-40B4-BE49-F238E27FC236}">
                <a16:creationId xmlns:a16="http://schemas.microsoft.com/office/drawing/2014/main" id="{81A4F88F-4E35-4BB3-AD24-CAC580C12F96}"/>
              </a:ext>
            </a:extLst>
          </p:cNvPr>
          <p:cNvSpPr/>
          <p:nvPr/>
        </p:nvSpPr>
        <p:spPr>
          <a:xfrm>
            <a:off x="13544941" y="5195447"/>
            <a:ext cx="4762970" cy="4420035"/>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0" name="Freeform: Shape 29">
            <a:extLst>
              <a:ext uri="{FF2B5EF4-FFF2-40B4-BE49-F238E27FC236}">
                <a16:creationId xmlns:a16="http://schemas.microsoft.com/office/drawing/2014/main" id="{592CE00E-F2AB-4099-8BB8-F109C4F2EFDB}"/>
              </a:ext>
            </a:extLst>
          </p:cNvPr>
          <p:cNvSpPr/>
          <p:nvPr/>
        </p:nvSpPr>
        <p:spPr>
          <a:xfrm>
            <a:off x="16565744" y="6849149"/>
            <a:ext cx="1733721" cy="1295528"/>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32" name="Freeform: Shape 31">
            <a:extLst>
              <a:ext uri="{FF2B5EF4-FFF2-40B4-BE49-F238E27FC236}">
                <a16:creationId xmlns:a16="http://schemas.microsoft.com/office/drawing/2014/main" id="{B0920EEC-7CE3-4708-93D2-53699D17E5E3}"/>
              </a:ext>
            </a:extLst>
          </p:cNvPr>
          <p:cNvSpPr/>
          <p:nvPr/>
        </p:nvSpPr>
        <p:spPr>
          <a:xfrm>
            <a:off x="16115492" y="-2533"/>
            <a:ext cx="2171915" cy="15050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a16="http://schemas.microsoft.com/office/drawing/2014/main" id="{2DF8B751-9294-46D5-B390-5D322195540F}"/>
              </a:ext>
            </a:extLst>
          </p:cNvPr>
          <p:cNvSpPr/>
          <p:nvPr/>
        </p:nvSpPr>
        <p:spPr>
          <a:xfrm>
            <a:off x="9805170" y="-19052"/>
            <a:ext cx="7468335" cy="3200715"/>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34" name="Freeform: Shape 33">
            <a:extLst>
              <a:ext uri="{FF2B5EF4-FFF2-40B4-BE49-F238E27FC236}">
                <a16:creationId xmlns:a16="http://schemas.microsoft.com/office/drawing/2014/main" id="{E0F651C6-BE74-4133-ABA8-316072D4F5B5}"/>
              </a:ext>
            </a:extLst>
          </p:cNvPr>
          <p:cNvSpPr/>
          <p:nvPr/>
        </p:nvSpPr>
        <p:spPr>
          <a:xfrm>
            <a:off x="9778445" y="-19051"/>
            <a:ext cx="7544543" cy="3219767"/>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40" name="Graphic 37">
            <a:extLst>
              <a:ext uri="{FF2B5EF4-FFF2-40B4-BE49-F238E27FC236}">
                <a16:creationId xmlns:a16="http://schemas.microsoft.com/office/drawing/2014/main" id="{9F75ED2D-7077-4753-B623-4B9A718EB224}"/>
              </a:ext>
            </a:extLst>
          </p:cNvPr>
          <p:cNvSpPr/>
          <p:nvPr userDrawn="1"/>
        </p:nvSpPr>
        <p:spPr>
          <a:xfrm>
            <a:off x="1343576" y="4686944"/>
            <a:ext cx="3237444" cy="2268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2700" dirty="0">
              <a:solidFill>
                <a:prstClr val="black"/>
              </a:solidFill>
            </a:endParaRPr>
          </a:p>
        </p:txBody>
      </p:sp>
      <p:sp>
        <p:nvSpPr>
          <p:cNvPr id="12" name="Graphic 36">
            <a:extLst>
              <a:ext uri="{FF2B5EF4-FFF2-40B4-BE49-F238E27FC236}">
                <a16:creationId xmlns:a16="http://schemas.microsoft.com/office/drawing/2014/main" id="{21FF5BCF-BC53-4C3F-8B7F-7077B35ADCA8}"/>
              </a:ext>
            </a:extLst>
          </p:cNvPr>
          <p:cNvSpPr/>
          <p:nvPr userDrawn="1"/>
        </p:nvSpPr>
        <p:spPr>
          <a:xfrm>
            <a:off x="-11724" y="7586818"/>
            <a:ext cx="1072662" cy="1424744"/>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2700">
              <a:solidFill>
                <a:prstClr val="black"/>
              </a:solidFill>
            </a:endParaRPr>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1137882" y="5143500"/>
            <a:ext cx="5443950" cy="1419288"/>
          </a:xfrm>
        </p:spPr>
        <p:txBody>
          <a:bodyPr vert="horz" lIns="91440" tIns="45720" rIns="91440" bIns="45720" rtlCol="0">
            <a:normAutofit/>
          </a:bodyPr>
          <a:lstStyle>
            <a:lvl1pPr marL="0" indent="0">
              <a:buNone/>
              <a:defRPr lang="en-US" b="1" i="0"/>
            </a:lvl1pPr>
          </a:lstStyle>
          <a:p>
            <a:pPr marL="342900" lvl="0" indent="-342900"/>
            <a:r>
              <a:rPr lang="en-US"/>
              <a:t>Click to edit Master subtitle style</a:t>
            </a:r>
            <a:endParaRPr lang="en-US" dirty="0"/>
          </a:p>
        </p:txBody>
      </p:sp>
    </p:spTree>
    <p:extLst>
      <p:ext uri="{BB962C8B-B14F-4D97-AF65-F5344CB8AC3E}">
        <p14:creationId xmlns:p14="http://schemas.microsoft.com/office/powerpoint/2010/main" val="370706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5" name="Graphic 12">
            <a:extLst>
              <a:ext uri="{FF2B5EF4-FFF2-40B4-BE49-F238E27FC236}">
                <a16:creationId xmlns:a16="http://schemas.microsoft.com/office/drawing/2014/main" id="{0B7E91C4-F19E-46BE-B05F-139B5418924E}"/>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11998232" y="2468024"/>
            <a:ext cx="6295106" cy="1502457"/>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2700" dirty="0">
              <a:solidFill>
                <a:prstClr val="black"/>
              </a:solidFill>
            </a:endParaRPr>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8280381" y="3948983"/>
            <a:ext cx="7622" cy="38072"/>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2700" dirty="0">
              <a:solidFill>
                <a:prstClr val="black"/>
              </a:solidFill>
            </a:endParaRPr>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1172980" y="1189759"/>
            <a:ext cx="13716000" cy="983432"/>
          </a:xfrm>
        </p:spPr>
        <p:txBody>
          <a:bodyPr anchor="b">
            <a:normAutofit/>
          </a:bodyPr>
          <a:lstStyle>
            <a:lvl1pPr algn="l">
              <a:defRPr sz="6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1193658" y="2815577"/>
            <a:ext cx="10264917" cy="744335"/>
          </a:xfrm>
        </p:spPr>
        <p:txBody>
          <a:bodyPr>
            <a:normAutofit/>
          </a:bodyPr>
          <a:lstStyle>
            <a:lvl1pPr marL="0" indent="0" algn="l">
              <a:buNone/>
              <a:defRPr sz="2700" b="1" i="0">
                <a:solidFill>
                  <a:schemeClr val="accent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1354835" y="2326427"/>
            <a:ext cx="4910328" cy="2268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9" name="Freeform: Shape 8">
            <a:extLst>
              <a:ext uri="{FF2B5EF4-FFF2-40B4-BE49-F238E27FC236}">
                <a16:creationId xmlns:a16="http://schemas.microsoft.com/office/drawing/2014/main" id="{A8FB11AB-3031-47CA-85DD-696856C3C62C}"/>
              </a:ext>
            </a:extLst>
          </p:cNvPr>
          <p:cNvSpPr/>
          <p:nvPr/>
        </p:nvSpPr>
        <p:spPr>
          <a:xfrm>
            <a:off x="5849936" y="6994415"/>
            <a:ext cx="12438065" cy="1141107"/>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2700" dirty="0">
              <a:solidFill>
                <a:prstClr val="black"/>
              </a:solidFill>
            </a:endParaRPr>
          </a:p>
        </p:txBody>
      </p:sp>
      <p:sp>
        <p:nvSpPr>
          <p:cNvPr id="38" name="Freeform: Shape 37">
            <a:extLst>
              <a:ext uri="{FF2B5EF4-FFF2-40B4-BE49-F238E27FC236}">
                <a16:creationId xmlns:a16="http://schemas.microsoft.com/office/drawing/2014/main" id="{9CD6F167-FB82-4EFB-BAB9-1D0FEE07B85D}"/>
              </a:ext>
            </a:extLst>
          </p:cNvPr>
          <p:cNvSpPr/>
          <p:nvPr/>
        </p:nvSpPr>
        <p:spPr>
          <a:xfrm>
            <a:off x="5864773" y="6998462"/>
            <a:ext cx="12415607" cy="385820"/>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6" name="Freeform: Shape 35">
            <a:extLst>
              <a:ext uri="{FF2B5EF4-FFF2-40B4-BE49-F238E27FC236}">
                <a16:creationId xmlns:a16="http://schemas.microsoft.com/office/drawing/2014/main" id="{3DD2082D-81A7-4E2D-8136-9D48016E7FE9}"/>
              </a:ext>
            </a:extLst>
          </p:cNvPr>
          <p:cNvSpPr/>
          <p:nvPr/>
        </p:nvSpPr>
        <p:spPr>
          <a:xfrm>
            <a:off x="18280379" y="6998462"/>
            <a:ext cx="7622" cy="3807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0" name="Freeform: Shape 29">
            <a:extLst>
              <a:ext uri="{FF2B5EF4-FFF2-40B4-BE49-F238E27FC236}">
                <a16:creationId xmlns:a16="http://schemas.microsoft.com/office/drawing/2014/main" id="{ECF16C35-4A81-4062-808C-7697AF0FD6F5}"/>
              </a:ext>
            </a:extLst>
          </p:cNvPr>
          <p:cNvSpPr/>
          <p:nvPr/>
        </p:nvSpPr>
        <p:spPr>
          <a:xfrm>
            <a:off x="5857850" y="7384281"/>
            <a:ext cx="12430151" cy="769634"/>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solidFill>
                  <a:prstClr val="black">
                    <a:tint val="75000"/>
                  </a:prstClr>
                </a:solidFill>
              </a:rPr>
              <a:t>MM.DD.20XX</a:t>
            </a:r>
            <a:endParaRPr lang="ru-RU" dirty="0">
              <a:solidFill>
                <a:prstClr val="black">
                  <a:tint val="75000"/>
                </a:prstClr>
              </a:solidFill>
            </a:endParaRPr>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a:solidFill>
                  <a:srgbClr val="008EDC"/>
                </a:solidFill>
              </a:rPr>
              <a:t>ADD A FOOTER</a:t>
            </a:r>
            <a:endParaRPr lang="ru-RU" dirty="0">
              <a:solidFill>
                <a:srgbClr val="008EDC"/>
              </a:solidFill>
            </a:endParaRPr>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40013688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1257300" y="2738438"/>
            <a:ext cx="15773400" cy="6527007"/>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1257300" y="547689"/>
            <a:ext cx="13575777" cy="1418247"/>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Tree>
    <p:extLst>
      <p:ext uri="{BB962C8B-B14F-4D97-AF65-F5344CB8AC3E}">
        <p14:creationId xmlns:p14="http://schemas.microsoft.com/office/powerpoint/2010/main" val="2488706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1257300" y="547689"/>
            <a:ext cx="13575777" cy="1418247"/>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1259683" y="2738436"/>
            <a:ext cx="7736681" cy="631626"/>
          </a:xfrm>
        </p:spPr>
        <p:txBody>
          <a:bodyPr anchor="b">
            <a:normAutofit/>
          </a:bodyPr>
          <a:lstStyle>
            <a:lvl1pPr marL="0" indent="0">
              <a:buNone/>
              <a:defRPr sz="27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1259683" y="3485188"/>
            <a:ext cx="7736681" cy="5081321"/>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9258300" y="2743200"/>
            <a:ext cx="7774782" cy="626862"/>
          </a:xfrm>
        </p:spPr>
        <p:txBody>
          <a:bodyPr anchor="b">
            <a:normAutofit/>
          </a:bodyPr>
          <a:lstStyle>
            <a:lvl1pPr marL="0" indent="0">
              <a:buNone/>
              <a:defRPr sz="27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9258300" y="3485188"/>
            <a:ext cx="7774782" cy="5081321"/>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507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1257300" y="547689"/>
            <a:ext cx="13575777" cy="1418247"/>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1257300" y="2738438"/>
            <a:ext cx="7772400" cy="5828070"/>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9297165" y="2738436"/>
            <a:ext cx="7772400" cy="5893874"/>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835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8663784" y="798779"/>
            <a:ext cx="9624216" cy="6802238"/>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6" name="Graphic 12">
            <a:extLst>
              <a:ext uri="{FF2B5EF4-FFF2-40B4-BE49-F238E27FC236}">
                <a16:creationId xmlns:a16="http://schemas.microsoft.com/office/drawing/2014/main" id="{00DE0AE3-F44D-4F2C-B7A3-C253AA498DEF}"/>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5620666" y="6649866"/>
            <a:ext cx="2673899" cy="45474"/>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3" name="Graphic 33">
            <a:extLst>
              <a:ext uri="{FF2B5EF4-FFF2-40B4-BE49-F238E27FC236}">
                <a16:creationId xmlns:a16="http://schemas.microsoft.com/office/drawing/2014/main" id="{38956B41-4EE0-4C7C-8436-027F5DE8B1BC}"/>
              </a:ext>
            </a:extLst>
          </p:cNvPr>
          <p:cNvSpPr/>
          <p:nvPr userDrawn="1"/>
        </p:nvSpPr>
        <p:spPr>
          <a:xfrm>
            <a:off x="1331374" y="3068494"/>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5625412" y="6241537"/>
            <a:ext cx="2677697" cy="814763"/>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12910635" y="6656497"/>
            <a:ext cx="5393376" cy="1383203"/>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1259683" y="685800"/>
            <a:ext cx="5898356" cy="2164094"/>
          </a:xfrm>
        </p:spPr>
        <p:txBody>
          <a:bodyPr anchor="b"/>
          <a:lstStyle>
            <a:lvl1pPr>
              <a:defRPr sz="48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1259683" y="3535050"/>
            <a:ext cx="5898356" cy="526843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4116975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6" name="Graphic 12">
            <a:extLst>
              <a:ext uri="{FF2B5EF4-FFF2-40B4-BE49-F238E27FC236}">
                <a16:creationId xmlns:a16="http://schemas.microsoft.com/office/drawing/2014/main" id="{00DE0AE3-F44D-4F2C-B7A3-C253AA498DEF}"/>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5620666" y="6649866"/>
            <a:ext cx="2673899" cy="45474"/>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3" name="Graphic 33">
            <a:extLst>
              <a:ext uri="{FF2B5EF4-FFF2-40B4-BE49-F238E27FC236}">
                <a16:creationId xmlns:a16="http://schemas.microsoft.com/office/drawing/2014/main" id="{38956B41-4EE0-4C7C-8436-027F5DE8B1BC}"/>
              </a:ext>
            </a:extLst>
          </p:cNvPr>
          <p:cNvSpPr/>
          <p:nvPr userDrawn="1"/>
        </p:nvSpPr>
        <p:spPr>
          <a:xfrm>
            <a:off x="1331374" y="3068494"/>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5625412" y="6241537"/>
            <a:ext cx="2677697" cy="814763"/>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12910635" y="6656497"/>
            <a:ext cx="5393376" cy="1383203"/>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1259683" y="685800"/>
            <a:ext cx="5898356" cy="2164094"/>
          </a:xfrm>
        </p:spPr>
        <p:txBody>
          <a:bodyPr anchor="b"/>
          <a:lstStyle>
            <a:lvl1pPr>
              <a:defRPr sz="48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1259683" y="3535050"/>
            <a:ext cx="5898356" cy="526843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7774782" y="685802"/>
            <a:ext cx="9979818" cy="8105775"/>
          </a:xfrm>
        </p:spPr>
        <p:txBody>
          <a:bodyPr>
            <a:normAutofit/>
          </a:bodyPr>
          <a:lstStyle>
            <a:lvl1pPr>
              <a:defRPr sz="3000"/>
            </a:lvl1pPr>
            <a:lvl2pPr>
              <a:defRPr sz="2700"/>
            </a:lvl2pPr>
            <a:lvl3pPr>
              <a:defRPr sz="2400"/>
            </a:lvl3pPr>
            <a:lvl4pPr>
              <a:defRPr sz="2100"/>
            </a:lvl4pPr>
            <a:lvl5pPr>
              <a:defRPr sz="21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661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1257300" y="547689"/>
            <a:ext cx="13575777" cy="1418247"/>
          </a:xfrm>
        </p:spPr>
        <p:txBody>
          <a:bodyPr/>
          <a:lstStyle/>
          <a:p>
            <a:r>
              <a:rPr lang="en-US"/>
              <a:t>Click to edit Master title style</a:t>
            </a:r>
          </a:p>
        </p:txBody>
      </p:sp>
    </p:spTree>
    <p:extLst>
      <p:ext uri="{BB962C8B-B14F-4D97-AF65-F5344CB8AC3E}">
        <p14:creationId xmlns:p14="http://schemas.microsoft.com/office/powerpoint/2010/main" val="199919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5012528" y="0"/>
            <a:ext cx="3283200" cy="2900691"/>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Tree>
    <p:extLst>
      <p:ext uri="{BB962C8B-B14F-4D97-AF65-F5344CB8AC3E}">
        <p14:creationId xmlns:p14="http://schemas.microsoft.com/office/powerpoint/2010/main" val="238227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7/25/2024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563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7/25/2024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482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7/25/2024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794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pPr/>
              <a:t>7/25/2024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927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B4C56C-2D8C-4A2A-9829-23829A5D3922}" type="datetimeFigureOut">
              <a:rPr lang="en-US" smtClean="0">
                <a:solidFill>
                  <a:prstClr val="black">
                    <a:tint val="75000"/>
                  </a:prstClr>
                </a:solidFill>
              </a:rPr>
              <a:pPr/>
              <a:t>7/25/2024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527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B4C56C-2D8C-4A2A-9829-23829A5D3922}" type="datetimeFigureOut">
              <a:rPr lang="en-US" smtClean="0">
                <a:solidFill>
                  <a:prstClr val="black">
                    <a:tint val="75000"/>
                  </a:prstClr>
                </a:solidFill>
              </a:rPr>
              <a:pPr/>
              <a:t>7/25/2024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368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4C56C-2D8C-4A2A-9829-23829A5D3922}" type="datetimeFigureOut">
              <a:rPr lang="en-US" smtClean="0">
                <a:solidFill>
                  <a:prstClr val="black">
                    <a:tint val="75000"/>
                  </a:prstClr>
                </a:solidFill>
              </a:rPr>
              <a:pPr/>
              <a:t>7/25/2024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925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pPr/>
              <a:t>7/25/2024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316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pPr/>
              <a:t>7/25/2024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267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7/25/2024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186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pPr/>
              <a:t>7/25/2024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404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25/07/2024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91463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25/07/2024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236456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FD58F6-2400-4874-8505-D5F9CD17E898}" type="datetimeFigureOut">
              <a:rPr lang="vi-VN" smtClean="0"/>
              <a:t>25/07/2024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2789764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BFD58F6-2400-4874-8505-D5F9CD17E898}" type="datetimeFigureOut">
              <a:rPr lang="vi-VN" smtClean="0"/>
              <a:t>25/07/2024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822782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BFD58F6-2400-4874-8505-D5F9CD17E898}" type="datetimeFigureOut">
              <a:rPr lang="vi-VN" smtClean="0"/>
              <a:t>25/07/2024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73827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BFD58F6-2400-4874-8505-D5F9CD17E898}" type="datetimeFigureOut">
              <a:rPr lang="vi-VN" smtClean="0"/>
              <a:t>25/07/2024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029456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FD58F6-2400-4874-8505-D5F9CD17E898}" type="datetimeFigureOut">
              <a:rPr lang="vi-VN" smtClean="0"/>
              <a:t>25/07/2024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032293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BFD58F6-2400-4874-8505-D5F9CD17E898}" type="datetimeFigureOut">
              <a:rPr lang="vi-VN" smtClean="0"/>
              <a:t>25/07/2024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494675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BFD58F6-2400-4874-8505-D5F9CD17E898}" type="datetimeFigureOut">
              <a:rPr lang="vi-VN" smtClean="0"/>
              <a:t>25/07/2024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37351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25/07/2024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80702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25/07/2024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2738339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764073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619402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4"/>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907220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0794487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8820738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115634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85335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5139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6318419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532709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576977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2700" dirty="0"/>
          </a:p>
        </p:txBody>
      </p:sp>
      <p:sp>
        <p:nvSpPr>
          <p:cNvPr id="20" name="Freeform: Shape 19"/>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18" name="Freeform: Shape 17"/>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37525291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endParaRPr lang="en-US" sz="2700" dirty="0"/>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endParaRPr lang="en-US" sz="2700" dirty="0"/>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endParaRPr lang="en-US" sz="2700" dirty="0"/>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endParaRPr lang="en-US" sz="2700" dirty="0"/>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2700" dirty="0"/>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01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84984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0" name="Freeform: Shape 19"/>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14" name="Freeform: Shape 13"/>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Tree>
    <p:extLst>
      <p:ext uri="{BB962C8B-B14F-4D97-AF65-F5344CB8AC3E}">
        <p14:creationId xmlns:p14="http://schemas.microsoft.com/office/powerpoint/2010/main" val="903786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46" name="Freeform: Shape 45"/>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3" name="Freeform: Shape 42"/>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9" name="Freeform: Shape 48"/>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0" name="Freeform: Shape 39"/>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37" name="Freeform: Shape 36"/>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dirty="0"/>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90774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30892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8021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2700" dirty="0"/>
          </a:p>
        </p:txBody>
      </p:sp>
      <p:sp>
        <p:nvSpPr>
          <p:cNvPr id="53" name="Freeform: Shape 52"/>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2700" dirty="0"/>
          </a:p>
        </p:txBody>
      </p:sp>
      <p:sp>
        <p:nvSpPr>
          <p:cNvPr id="33" name="Image 4" descr="preencoded.png"/>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sz="2700" dirty="0"/>
          </a:p>
        </p:txBody>
      </p:sp>
      <p:sp>
        <p:nvSpPr>
          <p:cNvPr id="29" name="Freeform 70"/>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noAutofit/>
          </a:bodyPr>
          <a:lstStyle/>
          <a:p>
            <a:endParaRPr lang="en-US" sz="2700" dirty="0"/>
          </a:p>
        </p:txBody>
      </p:sp>
      <p:sp>
        <p:nvSpPr>
          <p:cNvPr id="31" name="Freeform 70"/>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noAutofit/>
          </a:bodyPr>
          <a:lstStyle/>
          <a:p>
            <a:endParaRPr lang="en-US" sz="2700"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367388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675" dirty="0"/>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17" name="Picture Placeholder 16"/>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10550978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17" name="Picture Placeholder 16"/>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1542624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Rectangle 17"/>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19"/>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ectangle 21"/>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Rectangle 23"/>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46" name="Text Placeholder 2"/>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8933392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noAutofit/>
          </a:bodyPr>
          <a:lstStyle/>
          <a:p>
            <a:pPr lvl="0"/>
            <a:endParaRPr lang="en-US" sz="2700" dirty="0"/>
          </a:p>
        </p:txBody>
      </p:sp>
      <p:sp>
        <p:nvSpPr>
          <p:cNvPr id="26" name="Freeform: Shape 25"/>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16" name="Freeform: Shape 15"/>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30" name="Image 2" descr="preencoded.png"/>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31" name="Text Placeholder 2"/>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4239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3" name="Image 1"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2554967" y="-4176"/>
            <a:ext cx="2601615" cy="7750970"/>
          </a:xfrm>
          <a:prstGeom prst="rect">
            <a:avLst/>
          </a:prstGeom>
        </p:spPr>
      </p:pic>
      <p:sp>
        <p:nvSpPr>
          <p:cNvPr id="39" name="Freeform: Shape 38"/>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7"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9" name="Image 6" descr="preencoded.png"/>
          <p:cNvPicPr>
            <a:picLocks noChangeAspect="1"/>
          </p:cNvPicPr>
          <p:nvPr userDrawn="1"/>
        </p:nvPicPr>
        <p:blipFill>
          <a:blip r:embed="rId4" cstate="screen">
            <a:extLst>
              <a:ext uri="{96DAC541-7B7A-43D3-8B79-37D633B846F1}">
                <asvg:svgBlip xmlns:asvg="http://schemas.microsoft.com/office/drawing/2016/SVG/main" r:embed="rId5"/>
              </a:ext>
            </a:extLst>
          </a:blip>
          <a:srcRect/>
          <a:stretch>
            <a:fill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12455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46" name="Text Placeholder 2"/>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488186"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7084314"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2556998"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3725003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sz="2700" dirty="0"/>
          </a:p>
        </p:txBody>
      </p:sp>
      <p:sp>
        <p:nvSpPr>
          <p:cNvPr id="25" name="Image 3" descr="preencoded.png"/>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sz="2700" dirty="0"/>
          </a:p>
        </p:txBody>
      </p:sp>
      <p:sp>
        <p:nvSpPr>
          <p:cNvPr id="26" name="Image 4" descr="preencoded.png"/>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2700" dirty="0"/>
          </a:p>
        </p:txBody>
      </p:sp>
      <p:sp>
        <p:nvSpPr>
          <p:cNvPr id="53" name="Image 7" descr="preencoded.png"/>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sz="2700" dirty="0"/>
          </a:p>
        </p:txBody>
      </p:sp>
      <p:pic>
        <p:nvPicPr>
          <p:cNvPr id="21" name="Image 2"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14987829" y="5161904"/>
            <a:ext cx="3300171" cy="3300171"/>
          </a:xfrm>
          <a:prstGeom prst="rect">
            <a:avLst/>
          </a:prstGeom>
        </p:spPr>
      </p:pic>
      <p:sp>
        <p:nvSpPr>
          <p:cNvPr id="54" name="Image 2" descr="preencoded.png"/>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2191177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19" name="Freeform: Shape 18" descr="preencoded.png"/>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2700" dirty="0"/>
          </a:p>
        </p:txBody>
      </p:sp>
      <p:pic>
        <p:nvPicPr>
          <p:cNvPr id="9" name="Image 2"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3"/>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9861496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1" name="Image 1"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2554967" y="-4176"/>
            <a:ext cx="2601615" cy="7750970"/>
          </a:xfrm>
          <a:prstGeom prst="rect">
            <a:avLst/>
          </a:prstGeom>
        </p:spPr>
      </p:pic>
      <p:sp>
        <p:nvSpPr>
          <p:cNvPr id="13" name="Freeform: Shape 12"/>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5"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7" name="Image 6" descr="preencoded.png"/>
          <p:cNvPicPr>
            <a:picLocks noChangeAspect="1"/>
          </p:cNvPicPr>
          <p:nvPr userDrawn="1"/>
        </p:nvPicPr>
        <p:blipFill>
          <a:blip r:embed="rId4" cstate="screen">
            <a:extLst>
              <a:ext uri="{96DAC541-7B7A-43D3-8B79-37D633B846F1}">
                <asvg:svgBlip xmlns:asvg="http://schemas.microsoft.com/office/drawing/2016/SVG/main" r:embed="rId5"/>
              </a:ext>
            </a:extLst>
          </a:blip>
          <a:srcRect/>
          <a:stretch>
            <a:fill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1763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9" name="Freeform: Shape 8"/>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608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8" name="Freeform: Shape 7"/>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621696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993720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760554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2700"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384760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9678455" y="5107529"/>
            <a:ext cx="8609546" cy="5201957"/>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9698416" y="1"/>
            <a:ext cx="8609546" cy="5201957"/>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2700"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20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8376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Tree>
    <p:extLst>
      <p:ext uri="{BB962C8B-B14F-4D97-AF65-F5344CB8AC3E}">
        <p14:creationId xmlns:p14="http://schemas.microsoft.com/office/powerpoint/2010/main" val="10196026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dirty="0"/>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665479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675094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11045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2700"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2700"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sz="2700"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prstTxWarp prst="textNoShape">
              <a:avLst/>
            </a:prstTxWarp>
            <a:noAutofit/>
          </a:bodyPr>
          <a:lstStyle/>
          <a:p>
            <a:endParaRPr lang="en-US" sz="2700"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prstTxWarp prst="textNoShape">
              <a:avLst/>
            </a:prstTxWarp>
            <a:noAutofit/>
          </a:bodyPr>
          <a:lstStyle/>
          <a:p>
            <a:endParaRPr lang="en-US" sz="2700"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181436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675"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13180832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33183944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3706465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prstTxWarp prst="textNoShape">
              <a:avLst/>
            </a:prstTxWarp>
            <a:noAutofit/>
          </a:bodyPr>
          <a:lstStyle/>
          <a:p>
            <a:pPr lvl="0"/>
            <a:endParaRPr lang="en-US" sz="2700"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2443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554967" y="-4176"/>
            <a:ext cx="2601615" cy="7750970"/>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62388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1488186" y="5925312"/>
            <a:ext cx="4155948" cy="3310128"/>
          </a:xfrm>
          <a:noFill/>
        </p:spPr>
        <p:txBody>
          <a:bodyPr lIns="91440" rIns="91440" anchor="t">
            <a:noAutofit/>
          </a:bodyPr>
          <a:lstStyle>
            <a:lvl1pPr marL="521208" indent="-52120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084314" y="5925312"/>
            <a:ext cx="4155948" cy="3310128"/>
          </a:xfrm>
          <a:noFill/>
        </p:spPr>
        <p:txBody>
          <a:bodyPr lIns="91440" rIns="91440" anchor="t">
            <a:noAutofit/>
          </a:bodyPr>
          <a:lstStyle>
            <a:lvl1pPr marL="521208" indent="-52120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12556998" y="5925312"/>
            <a:ext cx="4155948" cy="3310128"/>
          </a:xfrm>
          <a:noFill/>
        </p:spPr>
        <p:txBody>
          <a:bodyPr lIns="91440" rIns="91440" anchor="t">
            <a:noAutofit/>
          </a:bodyPr>
          <a:lstStyle>
            <a:lvl1pPr marL="521208" indent="-52120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28354853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sz="2700"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sz="2700"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2700"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sz="2700"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987829" y="5161904"/>
            <a:ext cx="3300171" cy="3300171"/>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36488739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2700"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4"/>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1449319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554967" y="-4176"/>
            <a:ext cx="2601615" cy="7750970"/>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620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2.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theme" Target="../theme/theme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7.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theme" Target="../theme/theme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8"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7086600" y="8725228"/>
            <a:ext cx="4114800" cy="547688"/>
          </a:xfrm>
          <a:prstGeom prst="rect">
            <a:avLst/>
          </a:prstGeom>
        </p:spPr>
        <p:txBody>
          <a:bodyPr vert="horz" lIns="91440" tIns="45720" rIns="91440" bIns="45720" rtlCol="0" anchor="ctr"/>
          <a:lstStyle>
            <a:lvl1pPr algn="ctr">
              <a:defRPr sz="1500">
                <a:solidFill>
                  <a:schemeClr val="tx1">
                    <a:tint val="75000"/>
                  </a:schemeClr>
                </a:solidFill>
              </a:defRPr>
            </a:lvl1pPr>
          </a:lstStyle>
          <a:p>
            <a:r>
              <a:rPr lang="ru-RU" dirty="0">
                <a:solidFill>
                  <a:prstClr val="black">
                    <a:tint val="75000"/>
                  </a:prstClr>
                </a:solidFill>
              </a:rPr>
              <a:t>MM.DD.20XX</a:t>
            </a:r>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6206537" y="8725229"/>
            <a:ext cx="824163" cy="547688"/>
          </a:xfrm>
          <a:prstGeom prst="rect">
            <a:avLst/>
          </a:prstGeom>
        </p:spPr>
        <p:txBody>
          <a:bodyPr vert="horz" lIns="91440" tIns="45720" rIns="91440" bIns="45720" rtlCol="0" anchor="ctr"/>
          <a:lstStyle>
            <a:lvl1pPr algn="ctr">
              <a:defRPr sz="1500">
                <a:solidFill>
                  <a:schemeClr val="bg1"/>
                </a:solidFill>
              </a:defRPr>
            </a:lvl1pPr>
          </a:lstStyle>
          <a:p>
            <a:fld id="{D495E168-DA5E-4888-8D8A-92B118324C14}" type="slidenum">
              <a:rPr lang="ru-RU" smtClean="0">
                <a:solidFill>
                  <a:prstClr val="white"/>
                </a:solidFill>
              </a:rPr>
              <a:pPr/>
              <a:t>‹#›</a:t>
            </a:fld>
            <a:endParaRPr lang="ru-RU" dirty="0">
              <a:solidFill>
                <a:prstClr val="white"/>
              </a:solidFill>
            </a:endParaRP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1218436" y="8725229"/>
            <a:ext cx="5098145" cy="547688"/>
          </a:xfrm>
          <a:prstGeom prst="rect">
            <a:avLst/>
          </a:prstGeom>
        </p:spPr>
        <p:txBody>
          <a:bodyPr vert="horz" lIns="91440" tIns="45720" rIns="91440" bIns="45720" rtlCol="0" anchor="ctr"/>
          <a:lstStyle>
            <a:lvl1pPr algn="l">
              <a:defRPr sz="1500">
                <a:solidFill>
                  <a:schemeClr val="accent1"/>
                </a:solidFill>
              </a:defRPr>
            </a:lvl1pPr>
          </a:lstStyle>
          <a:p>
            <a:r>
              <a:rPr lang="en-US" dirty="0">
                <a:solidFill>
                  <a:srgbClr val="008EDC"/>
                </a:solidFill>
              </a:rPr>
              <a:t>ADD A FOOTER</a:t>
            </a:r>
            <a:endParaRPr lang="ru-RU" dirty="0">
              <a:solidFill>
                <a:srgbClr val="008EDC"/>
              </a:solidFill>
            </a:endParaRPr>
          </a:p>
        </p:txBody>
      </p:sp>
    </p:spTree>
    <p:extLst>
      <p:ext uri="{BB962C8B-B14F-4D97-AF65-F5344CB8AC3E}">
        <p14:creationId xmlns:p14="http://schemas.microsoft.com/office/powerpoint/2010/main" val="1523580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dt="0"/>
  <p:txStyles>
    <p:titleStyle>
      <a:lvl1pPr algn="l" defTabSz="1371600" rtl="0" eaLnBrk="1" latinLnBrk="0" hangingPunct="1">
        <a:lnSpc>
          <a:spcPct val="90000"/>
        </a:lnSpc>
        <a:spcBef>
          <a:spcPct val="0"/>
        </a:spcBef>
        <a:buNone/>
        <a:defRPr sz="6000" b="1" kern="1200">
          <a:gradFill>
            <a:gsLst>
              <a:gs pos="0">
                <a:schemeClr val="accent1"/>
              </a:gs>
              <a:gs pos="100000">
                <a:schemeClr val="accent3"/>
              </a:gs>
            </a:gsLst>
            <a:lin ang="0" scaled="1"/>
          </a:gra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accent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accent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accent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accent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accent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ru-RU"/>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4B4C56C-2D8C-4A2A-9829-23829A5D3922}" type="datetimeFigureOut">
              <a:rPr lang="en-US" smtClean="0">
                <a:solidFill>
                  <a:prstClr val="black">
                    <a:tint val="75000"/>
                  </a:prstClr>
                </a:solidFill>
              </a:rPr>
              <a:pPr/>
              <a:t>7/25/2024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2086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4BFD58F6-2400-4874-8505-D5F9CD17E898}" type="datetimeFigureOut">
              <a:rPr lang="vi-VN" smtClean="0"/>
              <a:t>25/07/2024</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C4362FAB-B8E7-4568-8E7E-F33069E09A0E}" type="slidenum">
              <a:rPr lang="vi-VN" smtClean="0"/>
              <a:t>‹#›</a:t>
            </a:fld>
            <a:endParaRPr lang="vi-VN"/>
          </a:p>
        </p:txBody>
      </p:sp>
    </p:spTree>
    <p:extLst>
      <p:ext uri="{BB962C8B-B14F-4D97-AF65-F5344CB8AC3E}">
        <p14:creationId xmlns:p14="http://schemas.microsoft.com/office/powerpoint/2010/main" val="36218914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2"/>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t>7/25/2024</a:t>
            </a:fld>
            <a:endParaRPr lang="en-US"/>
          </a:p>
        </p:txBody>
      </p:sp>
      <p:sp>
        <p:nvSpPr>
          <p:cNvPr id="5" name="Footer Placeholder 4"/>
          <p:cNvSpPr>
            <a:spLocks noGrp="1"/>
          </p:cNvSpPr>
          <p:nvPr>
            <p:ph type="ftr" sz="quarter" idx="3"/>
          </p:nvPr>
        </p:nvSpPr>
        <p:spPr>
          <a:xfrm>
            <a:off x="6057900" y="9534532"/>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3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278442262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14297414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018" indent="-52101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01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01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8398875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208" indent="-52120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20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20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20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20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2" y="890051"/>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 name="Google Shape;7;p1"/>
          <p:cNvSpPr txBox="1">
            <a:spLocks noGrp="1"/>
          </p:cNvSpPr>
          <p:nvPr>
            <p:ph type="body" idx="1"/>
          </p:nvPr>
        </p:nvSpPr>
        <p:spPr>
          <a:xfrm>
            <a:off x="623402"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542892895"/>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5.png"/><Relationship Id="rId3" Type="http://schemas.openxmlformats.org/officeDocument/2006/relationships/slideLayout" Target="../slideLayouts/slideLayout59.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GIF"/></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8.gif"/><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5.png"/><Relationship Id="rId3" Type="http://schemas.openxmlformats.org/officeDocument/2006/relationships/slideLayout" Target="../slideLayouts/slideLayout59.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13.GIF"/></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2.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gif"/><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38.gif"/><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5.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jpeg"/><Relationship Id="rId1" Type="http://schemas.openxmlformats.org/officeDocument/2006/relationships/slideLayout" Target="../slideLayouts/slideLayout15.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3.jpeg"/><Relationship Id="rId1" Type="http://schemas.openxmlformats.org/officeDocument/2006/relationships/slideLayout" Target="../slideLayouts/slideLayout15.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71.png"/><Relationship Id="rId4" Type="http://schemas.openxmlformats.org/officeDocument/2006/relationships/notesSlide" Target="../notesSlides/notesSlide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5.png"/><Relationship Id="rId3" Type="http://schemas.openxmlformats.org/officeDocument/2006/relationships/slideLayout" Target="../slideLayouts/slideLayout59.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GIF"/></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81.jpeg"/></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83.png"/><Relationship Id="rId4" Type="http://schemas.openxmlformats.org/officeDocument/2006/relationships/image" Target="../media/image63.jpeg"/></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85.png"/><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63.jpeg"/><Relationship Id="rId4" Type="http://schemas.openxmlformats.org/officeDocument/2006/relationships/image" Target="../media/image87.jpeg"/></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63.jpeg"/><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8.gif"/><Relationship Id="rId4" Type="http://schemas.openxmlformats.org/officeDocument/2006/relationships/image" Target="../media/image37.svg"/></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5.png"/><Relationship Id="rId3" Type="http://schemas.openxmlformats.org/officeDocument/2006/relationships/slideLayout" Target="../slideLayouts/slideLayout59.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16.xml"/><Relationship Id="rId9" Type="http://schemas.openxmlformats.org/officeDocument/2006/relationships/image" Target="../media/image13.GIF"/></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5.xml"/><Relationship Id="rId5" Type="http://schemas.openxmlformats.org/officeDocument/2006/relationships/image" Target="../media/image99.jpeg"/><Relationship Id="rId4" Type="http://schemas.openxmlformats.org/officeDocument/2006/relationships/image" Target="../media/image98.jpeg"/></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5.xml"/><Relationship Id="rId5" Type="http://schemas.openxmlformats.org/officeDocument/2006/relationships/image" Target="../media/image103.png"/><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1.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1.xml"/></Relationships>
</file>

<file path=ppt/slides/_rels/slide8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5.png"/><Relationship Id="rId3" Type="http://schemas.openxmlformats.org/officeDocument/2006/relationships/slideLayout" Target="../slideLayouts/slideLayout59.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17.xml"/><Relationship Id="rId9" Type="http://schemas.openxmlformats.org/officeDocument/2006/relationships/image" Target="../media/image13.GIF"/></Relationships>
</file>

<file path=ppt/slides/_rels/slide8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112.png"/><Relationship Id="rId3" Type="http://schemas.openxmlformats.org/officeDocument/2006/relationships/slideLayout" Target="../slideLayouts/slideLayout32.xml"/><Relationship Id="rId7" Type="http://schemas.openxmlformats.org/officeDocument/2006/relationships/slide" Target="slide7.xml"/><Relationship Id="rId12" Type="http://schemas.openxmlformats.org/officeDocument/2006/relationships/image" Target="../media/image111.GIF"/><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slide" Target="slide5.xml"/><Relationship Id="rId11" Type="http://schemas.openxmlformats.org/officeDocument/2006/relationships/image" Target="../media/image110.GIF"/><Relationship Id="rId5" Type="http://schemas.openxmlformats.org/officeDocument/2006/relationships/image" Target="../media/image108.png"/><Relationship Id="rId15" Type="http://schemas.openxmlformats.org/officeDocument/2006/relationships/slide" Target="slide8.xml"/><Relationship Id="rId10" Type="http://schemas.openxmlformats.org/officeDocument/2006/relationships/image" Target="../media/image109.GIF"/><Relationship Id="rId4" Type="http://schemas.openxmlformats.org/officeDocument/2006/relationships/image" Target="../media/image107.jpeg"/><Relationship Id="rId9" Type="http://schemas.openxmlformats.org/officeDocument/2006/relationships/slide" Target="slide9.xml"/><Relationship Id="rId14" Type="http://schemas.openxmlformats.org/officeDocument/2006/relationships/slide" Target="slide11.xml"/></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slide" Target="slide4.xml"/></Relationships>
</file>

<file path=ppt/slides/_rels/slide8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audio" Target="../media/audio6.wav"/><Relationship Id="rId1" Type="http://schemas.openxmlformats.org/officeDocument/2006/relationships/slideLayout" Target="../slideLayouts/slideLayout31.xml"/><Relationship Id="rId4" Type="http://schemas.openxmlformats.org/officeDocument/2006/relationships/slide" Target="slide4.xml"/></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audio" Target="../media/audio6.wav"/><Relationship Id="rId1" Type="http://schemas.openxmlformats.org/officeDocument/2006/relationships/slideLayout" Target="../slideLayouts/slideLayout31.xml"/><Relationship Id="rId4" Type="http://schemas.openxmlformats.org/officeDocument/2006/relationships/slide" Target="slide4.xml"/></Relationships>
</file>

<file path=ppt/slides/_rels/slide8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audio" Target="../media/audio6.wav"/><Relationship Id="rId1" Type="http://schemas.openxmlformats.org/officeDocument/2006/relationships/slideLayout" Target="../slideLayouts/slideLayout31.xml"/><Relationship Id="rId4" Type="http://schemas.openxmlformats.org/officeDocument/2006/relationships/slide" Target="slide4.xml"/></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audio" Target="../media/audio6.wav"/><Relationship Id="rId1" Type="http://schemas.openxmlformats.org/officeDocument/2006/relationships/slideLayout" Target="../slideLayouts/slideLayout31.xml"/><Relationship Id="rId4" Type="http://schemas.openxmlformats.org/officeDocument/2006/relationships/slide" Target="slide4.xml"/></Relationships>
</file>

<file path=ppt/slides/_rels/slide8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6.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90.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18" Type="http://schemas.openxmlformats.org/officeDocument/2006/relationships/image" Target="../media/image129.svg"/><Relationship Id="rId3" Type="http://schemas.openxmlformats.org/officeDocument/2006/relationships/image" Target="../media/image114.emf"/><Relationship Id="rId21" Type="http://schemas.openxmlformats.org/officeDocument/2006/relationships/image" Target="../media/image132.png"/><Relationship Id="rId7" Type="http://schemas.openxmlformats.org/officeDocument/2006/relationships/image" Target="../media/image118.png"/><Relationship Id="rId12" Type="http://schemas.openxmlformats.org/officeDocument/2006/relationships/image" Target="../media/image123.svg"/><Relationship Id="rId17" Type="http://schemas.openxmlformats.org/officeDocument/2006/relationships/image" Target="../media/image128.png"/><Relationship Id="rId2" Type="http://schemas.openxmlformats.org/officeDocument/2006/relationships/image" Target="../media/image113.emf"/><Relationship Id="rId16" Type="http://schemas.openxmlformats.org/officeDocument/2006/relationships/image" Target="../media/image127.svg"/><Relationship Id="rId20" Type="http://schemas.openxmlformats.org/officeDocument/2006/relationships/image" Target="../media/image131.svg"/><Relationship Id="rId1" Type="http://schemas.openxmlformats.org/officeDocument/2006/relationships/slideLayout" Target="../slideLayouts/slideLayout108.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23" Type="http://schemas.openxmlformats.org/officeDocument/2006/relationships/image" Target="../media/image134.emf"/><Relationship Id="rId10" Type="http://schemas.openxmlformats.org/officeDocument/2006/relationships/image" Target="../media/image121.svg"/><Relationship Id="rId19" Type="http://schemas.openxmlformats.org/officeDocument/2006/relationships/image" Target="../media/image130.png"/><Relationship Id="rId4" Type="http://schemas.openxmlformats.org/officeDocument/2006/relationships/image" Target="../media/image115.emf"/><Relationship Id="rId9" Type="http://schemas.openxmlformats.org/officeDocument/2006/relationships/image" Target="../media/image120.png"/><Relationship Id="rId14" Type="http://schemas.openxmlformats.org/officeDocument/2006/relationships/image" Target="../media/image125.svg"/><Relationship Id="rId22" Type="http://schemas.openxmlformats.org/officeDocument/2006/relationships/image" Target="../media/image133.svg"/></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98.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5" name="TextBox 4"/>
          <p:cNvSpPr txBox="1"/>
          <p:nvPr/>
        </p:nvSpPr>
        <p:spPr>
          <a:xfrm>
            <a:off x="1003194" y="2781300"/>
            <a:ext cx="16281612" cy="3508532"/>
          </a:xfrm>
          <a:prstGeom prst="rect">
            <a:avLst/>
          </a:prstGeom>
          <a:noFill/>
        </p:spPr>
        <p:txBody>
          <a:bodyPr wrap="square" lIns="182760" tIns="91380" rIns="182760" bIns="91380" rtlCol="0">
            <a:spAutoFit/>
          </a:bodyPr>
          <a:lstStyle/>
          <a:p>
            <a:pPr algn="ctr" defTabSz="1827848">
              <a:defRPr/>
            </a:pPr>
            <a:r>
              <a:rPr lang="en-US"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KHOA HỌC TỰ NHIÊN 9</a:t>
            </a:r>
            <a:endParaRPr lang="vi-VN"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endParaRPr>
          </a:p>
          <a:p>
            <a:pPr algn="ctr" defTabSz="1827848">
              <a:defRPr/>
            </a:pPr>
            <a:r>
              <a:rPr lang="en-US"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CHÀO MỪNG</a:t>
            </a:r>
            <a:r>
              <a:rPr lang="vi-VN"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 </a:t>
            </a:r>
            <a:r>
              <a:rPr lang="en-US"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CÁC EM HỌC SINH THAM GIA VÀO TIẾT HỌC</a:t>
            </a:r>
          </a:p>
        </p:txBody>
      </p:sp>
      <p:pic>
        <p:nvPicPr>
          <p:cNvPr id="1026" name="Picture 2" descr="Tập huấn - Nhà xuất bản Giáo dục Việt Nam">
            <a:extLst>
              <a:ext uri="{FF2B5EF4-FFF2-40B4-BE49-F238E27FC236}">
                <a16:creationId xmlns:a16="http://schemas.microsoft.com/office/drawing/2014/main" id="{20D4ED16-D65D-7DDC-16BC-F2C4F4531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3087" y="10781341"/>
            <a:ext cx="2721826" cy="2210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500"/>
                                  </p:stCondLst>
                                  <p:childTnLst>
                                    <p:animMotion origin="layout" path="M 0 -1.23457E-6 L 0 -1.03318 " pathEditMode="relative" rAng="0" ptsTypes="AA">
                                      <p:cBhvr>
                                        <p:cTn id="6" dur="2000" fill="hold"/>
                                        <p:tgtEl>
                                          <p:spTgt spid="1026"/>
                                        </p:tgtEl>
                                        <p:attrNameLst>
                                          <p:attrName>ppt_x</p:attrName>
                                          <p:attrName>ppt_y</p:attrName>
                                        </p:attrNameLst>
                                      </p:cBhvr>
                                      <p:rCtr x="0" y="-51667"/>
                                    </p:animMotion>
                                  </p:childTnLst>
                                </p:cTn>
                              </p:par>
                            </p:childTnLst>
                          </p:cTn>
                        </p:par>
                        <p:par>
                          <p:cTn id="7" fill="hold">
                            <p:stCondLst>
                              <p:cond delay="2500"/>
                            </p:stCondLst>
                            <p:childTnLst>
                              <p:par>
                                <p:cTn id="8" presetID="22" presetClass="entr" presetSubtype="8"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uman Chromosome 3-D">
            <a:hlinkClick r:id="" action="ppaction://media"/>
            <a:extLst>
              <a:ext uri="{FF2B5EF4-FFF2-40B4-BE49-F238E27FC236}">
                <a16:creationId xmlns:a16="http://schemas.microsoft.com/office/drawing/2014/main" id="{512E022F-06EE-29A9-DFCE-F457B13516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528865"/>
            <a:ext cx="18516600" cy="12301765"/>
          </a:xfrm>
          <a:prstGeom prst="rect">
            <a:avLst/>
          </a:prstGeom>
        </p:spPr>
      </p:pic>
    </p:spTree>
    <p:extLst>
      <p:ext uri="{BB962C8B-B14F-4D97-AF65-F5344CB8AC3E}">
        <p14:creationId xmlns:p14="http://schemas.microsoft.com/office/powerpoint/2010/main" val="4795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514350" y="534178"/>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a:extLst>
              <a:ext uri="{FF2B5EF4-FFF2-40B4-BE49-F238E27FC236}">
                <a16:creationId xmlns:a16="http://schemas.microsoft.com/office/drawing/2014/main" id="{D9D8A2DF-7FFD-DA1C-71F2-78A6F83831A2}"/>
              </a:ext>
            </a:extLst>
          </p:cNvPr>
          <p:cNvSpPr/>
          <p:nvPr/>
        </p:nvSpPr>
        <p:spPr>
          <a:xfrm>
            <a:off x="1408290" y="6789365"/>
            <a:ext cx="15310241" cy="2567734"/>
          </a:xfrm>
          <a:prstGeom prst="rect">
            <a:avLst/>
          </a:prstGeom>
          <a:solidFill>
            <a:srgbClr val="00FFFF">
              <a:lumMod val="20000"/>
              <a:lumOff val="80000"/>
            </a:srgbClr>
          </a:solidFill>
          <a:ln w="28575" cap="flat">
            <a:solidFill>
              <a:srgbClr val="00FFFF">
                <a:lumMod val="50000"/>
              </a:srgbClr>
            </a:solidFill>
            <a:prstDash val="solid"/>
            <a:miter/>
          </a:ln>
        </p:spPr>
        <p:txBody>
          <a:bodyPr rtlCol="0" anchor="ctr"/>
          <a:lstStyle/>
          <a:p>
            <a:pPr>
              <a:defRPr/>
            </a:pPr>
            <a:endParaRPr lang="en-US" kern="0" dirty="0">
              <a:solidFill>
                <a:prstClr val="black"/>
              </a:solidFill>
              <a:latin typeface="Arial" panose="020B0604020202020204"/>
            </a:endParaRPr>
          </a:p>
        </p:txBody>
      </p:sp>
      <p:sp>
        <p:nvSpPr>
          <p:cNvPr id="13" name="TextBox 12">
            <a:extLst>
              <a:ext uri="{FF2B5EF4-FFF2-40B4-BE49-F238E27FC236}">
                <a16:creationId xmlns:a16="http://schemas.microsoft.com/office/drawing/2014/main" id="{9A6682A8-448D-806B-FB73-3820CE4C345F}"/>
              </a:ext>
            </a:extLst>
          </p:cNvPr>
          <p:cNvSpPr txBox="1"/>
          <p:nvPr/>
        </p:nvSpPr>
        <p:spPr>
          <a:xfrm>
            <a:off x="1707131" y="7679689"/>
            <a:ext cx="17596240" cy="1478418"/>
          </a:xfrm>
          <a:prstGeom prst="rect">
            <a:avLst/>
          </a:prstGeom>
          <a:noFill/>
        </p:spPr>
        <p:txBody>
          <a:bodyPr wrap="square">
            <a:spAutoFit/>
          </a:bodyPr>
          <a:lstStyle/>
          <a:p>
            <a:pPr algn="just">
              <a:lnSpc>
                <a:spcPct val="150000"/>
              </a:lnSpc>
            </a:pPr>
            <a:r>
              <a:rPr lang="en-US" sz="3200" b="1" kern="0" dirty="0">
                <a:solidFill>
                  <a:prstClr val="black"/>
                </a:solidFill>
                <a:latin typeface="Arial" panose="020B0604020202020204" pitchFamily="34" charset="0"/>
                <a:cs typeface="Arial" panose="020B0604020202020204" pitchFamily="34" charset="0"/>
              </a:rPr>
              <a:t>Câu 1: </a:t>
            </a:r>
            <a:r>
              <a:rPr lang="en-US" sz="3200" kern="0" dirty="0" err="1">
                <a:solidFill>
                  <a:prstClr val="black"/>
                </a:solidFill>
                <a:latin typeface="Arial" panose="020B0604020202020204" pitchFamily="34" charset="0"/>
                <a:cs typeface="Arial" panose="020B0604020202020204" pitchFamily="34" charset="0"/>
              </a:rPr>
              <a:t>Nhiễm</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sắc</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thể</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là</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gì</a:t>
            </a:r>
            <a:r>
              <a:rPr lang="en-US" sz="3200" kern="0" dirty="0">
                <a:solidFill>
                  <a:prstClr val="black"/>
                </a:solidFill>
                <a:latin typeface="Arial" panose="020B0604020202020204" pitchFamily="34" charset="0"/>
                <a:cs typeface="Arial" panose="020B0604020202020204" pitchFamily="34" charset="0"/>
              </a:rPr>
              <a:t>?</a:t>
            </a:r>
          </a:p>
          <a:p>
            <a:pPr algn="just">
              <a:lnSpc>
                <a:spcPct val="150000"/>
              </a:lnSpc>
            </a:pPr>
            <a:r>
              <a:rPr lang="en-US" sz="3200" b="1" kern="0" dirty="0">
                <a:solidFill>
                  <a:prstClr val="black"/>
                </a:solidFill>
                <a:latin typeface="Arial" panose="020B0604020202020204" pitchFamily="34" charset="0"/>
                <a:cs typeface="Arial" panose="020B0604020202020204" pitchFamily="34" charset="0"/>
              </a:rPr>
              <a:t>Câu 2: </a:t>
            </a:r>
            <a:r>
              <a:rPr lang="vi-VN" sz="3200" kern="0" dirty="0">
                <a:solidFill>
                  <a:prstClr val="black"/>
                </a:solidFill>
                <a:latin typeface="Arial" panose="020B0604020202020204" pitchFamily="34" charset="0"/>
                <a:cs typeface="Arial" panose="020B0604020202020204" pitchFamily="34" charset="0"/>
              </a:rPr>
              <a:t>Hãy </a:t>
            </a:r>
            <a:r>
              <a:rPr lang="fr-FR" sz="3200" kern="0" dirty="0" err="1">
                <a:solidFill>
                  <a:prstClr val="black"/>
                </a:solidFill>
                <a:latin typeface="Arial" panose="020B0604020202020204" pitchFamily="34" charset="0"/>
                <a:cs typeface="Arial" panose="020B0604020202020204" pitchFamily="34" charset="0"/>
              </a:rPr>
              <a:t>nhận</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xét</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về</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hình</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dạng</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và</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số</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lượng</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nhiễm</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sắc</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thể</a:t>
            </a:r>
            <a:r>
              <a:rPr lang="fr-FR" sz="3200" kern="0" dirty="0">
                <a:solidFill>
                  <a:prstClr val="black"/>
                </a:solidFill>
                <a:latin typeface="Arial" panose="020B0604020202020204" pitchFamily="34" charset="0"/>
                <a:cs typeface="Arial" panose="020B0604020202020204" pitchFamily="34" charset="0"/>
              </a:rPr>
              <a:t> ở </a:t>
            </a:r>
            <a:r>
              <a:rPr lang="fr-FR" sz="3200" kern="0" dirty="0" err="1">
                <a:solidFill>
                  <a:prstClr val="black"/>
                </a:solidFill>
                <a:latin typeface="Arial" panose="020B0604020202020204" pitchFamily="34" charset="0"/>
                <a:cs typeface="Arial" panose="020B0604020202020204" pitchFamily="34" charset="0"/>
              </a:rPr>
              <a:t>các</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loài</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sinh</a:t>
            </a:r>
            <a:r>
              <a:rPr lang="fr-FR" sz="3200" kern="0" dirty="0">
                <a:solidFill>
                  <a:prstClr val="black"/>
                </a:solidFill>
                <a:latin typeface="Arial" panose="020B0604020202020204" pitchFamily="34" charset="0"/>
                <a:cs typeface="Arial" panose="020B0604020202020204" pitchFamily="34" charset="0"/>
              </a:rPr>
              <a:t> </a:t>
            </a:r>
            <a:r>
              <a:rPr lang="fr-FR" sz="3200" kern="0" dirty="0" err="1">
                <a:solidFill>
                  <a:prstClr val="black"/>
                </a:solidFill>
                <a:latin typeface="Arial" panose="020B0604020202020204" pitchFamily="34" charset="0"/>
                <a:cs typeface="Arial" panose="020B0604020202020204" pitchFamily="34" charset="0"/>
              </a:rPr>
              <a:t>vật</a:t>
            </a:r>
            <a:r>
              <a:rPr lang="fr-FR" sz="3200" kern="0" dirty="0">
                <a:solidFill>
                  <a:prstClr val="black"/>
                </a:solidFill>
                <a:latin typeface="Arial" panose="020B0604020202020204" pitchFamily="34" charset="0"/>
                <a:cs typeface="Arial" panose="020B0604020202020204" pitchFamily="34" charset="0"/>
              </a:rPr>
              <a:t>?</a:t>
            </a:r>
            <a:endParaRPr lang="vi-VN" sz="3200" kern="0" dirty="0">
              <a:solidFill>
                <a:prstClr val="black"/>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DFA266D-8DED-E868-CD73-55905A914A77}"/>
              </a:ext>
            </a:extLst>
          </p:cNvPr>
          <p:cNvSpPr/>
          <p:nvPr/>
        </p:nvSpPr>
        <p:spPr>
          <a:xfrm>
            <a:off x="1415421" y="6809603"/>
            <a:ext cx="2051195" cy="744113"/>
          </a:xfrm>
          <a:prstGeom prst="rect">
            <a:avLst/>
          </a:prstGeom>
          <a:solidFill>
            <a:srgbClr val="00FFFF">
              <a:lumMod val="75000"/>
            </a:srgbClr>
          </a:solidFill>
          <a:ln w="28575" cap="flat">
            <a:solidFill>
              <a:srgbClr val="00FFFF">
                <a:lumMod val="50000"/>
              </a:srgbClr>
            </a:solidFill>
            <a:prstDash val="solid"/>
            <a:miter/>
          </a:ln>
        </p:spPr>
        <p:txBody>
          <a:bodyPr rtlCol="0" anchor="ctr"/>
          <a:lstStyle/>
          <a:p>
            <a:pPr algn="ctr">
              <a:defRPr/>
            </a:pPr>
            <a:r>
              <a:rPr lang="en-US" sz="3200" b="1" kern="0" dirty="0" err="1">
                <a:solidFill>
                  <a:prstClr val="white"/>
                </a:solidFill>
                <a:latin typeface="Arial" panose="020B0604020202020204"/>
              </a:rPr>
              <a:t>Yêu</a:t>
            </a:r>
            <a:r>
              <a:rPr lang="en-US" sz="3200" b="1" kern="0" dirty="0">
                <a:solidFill>
                  <a:prstClr val="white"/>
                </a:solidFill>
                <a:latin typeface="Arial" panose="020B0604020202020204"/>
              </a:rPr>
              <a:t> </a:t>
            </a:r>
            <a:r>
              <a:rPr lang="en-US" sz="3200" b="1" kern="0" dirty="0" err="1">
                <a:solidFill>
                  <a:prstClr val="white"/>
                </a:solidFill>
                <a:latin typeface="Arial" panose="020B0604020202020204"/>
              </a:rPr>
              <a:t>cầu</a:t>
            </a:r>
            <a:endParaRPr lang="en-US" sz="3200" b="1" kern="0" dirty="0">
              <a:solidFill>
                <a:prstClr val="white"/>
              </a:solidFill>
              <a:latin typeface="Arial" panose="020B0604020202020204"/>
            </a:endParaRPr>
          </a:p>
        </p:txBody>
      </p:sp>
      <p:sp>
        <p:nvSpPr>
          <p:cNvPr id="17" name="Rectangle: Top Corners Rounded 30">
            <a:extLst>
              <a:ext uri="{FF2B5EF4-FFF2-40B4-BE49-F238E27FC236}">
                <a16:creationId xmlns:a16="http://schemas.microsoft.com/office/drawing/2014/main" id="{76ADD719-99FF-A7F2-BE7C-EF8D46D347BD}"/>
              </a:ext>
            </a:extLst>
          </p:cNvPr>
          <p:cNvSpPr/>
          <p:nvPr/>
        </p:nvSpPr>
        <p:spPr>
          <a:xfrm>
            <a:off x="7089050" y="6177605"/>
            <a:ext cx="4559511" cy="701837"/>
          </a:xfrm>
          <a:prstGeom prst="round2SameRect">
            <a:avLst>
              <a:gd name="adj1" fmla="val 30291"/>
              <a:gd name="adj2" fmla="val 0"/>
            </a:avLst>
          </a:prstGeom>
          <a:solidFill>
            <a:srgbClr val="00FFFF">
              <a:lumMod val="50000"/>
            </a:srgbClr>
          </a:solidFill>
          <a:ln w="12700" cap="flat">
            <a:noFill/>
            <a:prstDash val="solid"/>
            <a:miter/>
          </a:ln>
        </p:spPr>
        <p:txBody>
          <a:bodyPr rtlCol="0" anchor="ctr"/>
          <a:lstStyle/>
          <a:p>
            <a:pPr>
              <a:defRPr/>
            </a:pPr>
            <a:endParaRPr lang="en-US" kern="0" dirty="0">
              <a:solidFill>
                <a:prstClr val="black"/>
              </a:solidFill>
              <a:latin typeface="Arial" panose="020B0604020202020204"/>
            </a:endParaRPr>
          </a:p>
        </p:txBody>
      </p:sp>
      <p:sp>
        <p:nvSpPr>
          <p:cNvPr id="18" name="TextBox 17">
            <a:extLst>
              <a:ext uri="{FF2B5EF4-FFF2-40B4-BE49-F238E27FC236}">
                <a16:creationId xmlns:a16="http://schemas.microsoft.com/office/drawing/2014/main" id="{78BE1F81-A70B-7660-4DE5-C758F3FA10BC}"/>
              </a:ext>
            </a:extLst>
          </p:cNvPr>
          <p:cNvSpPr txBox="1"/>
          <p:nvPr/>
        </p:nvSpPr>
        <p:spPr>
          <a:xfrm>
            <a:off x="6355331" y="6290005"/>
            <a:ext cx="5938879" cy="523220"/>
          </a:xfrm>
          <a:prstGeom prst="rect">
            <a:avLst/>
          </a:prstGeom>
          <a:noFill/>
        </p:spPr>
        <p:txBody>
          <a:bodyPr wrap="square" rtlCol="0">
            <a:spAutoFit/>
          </a:bodyPr>
          <a:lstStyle/>
          <a:p>
            <a:pPr algn="ctr"/>
            <a:r>
              <a:rPr lang="en-US" sz="2800" b="1" dirty="0">
                <a:solidFill>
                  <a:srgbClr val="FFFF00"/>
                </a:solidFill>
                <a:latin typeface="Arial" panose="020B0604020202020204"/>
              </a:rPr>
              <a:t>PHIẾU HỌC TẬP SỐ 2</a:t>
            </a:r>
          </a:p>
        </p:txBody>
      </p:sp>
      <p:sp>
        <p:nvSpPr>
          <p:cNvPr id="19" name="TextBox 18">
            <a:extLst>
              <a:ext uri="{FF2B5EF4-FFF2-40B4-BE49-F238E27FC236}">
                <a16:creationId xmlns:a16="http://schemas.microsoft.com/office/drawing/2014/main" id="{E01A30FC-AD19-CE21-2459-CEF7E195A139}"/>
              </a:ext>
            </a:extLst>
          </p:cNvPr>
          <p:cNvSpPr txBox="1"/>
          <p:nvPr/>
        </p:nvSpPr>
        <p:spPr>
          <a:xfrm>
            <a:off x="2897908" y="6859289"/>
            <a:ext cx="12941793" cy="1372683"/>
          </a:xfrm>
          <a:prstGeom prst="rect">
            <a:avLst/>
          </a:prstGeom>
          <a:noFill/>
        </p:spPr>
        <p:txBody>
          <a:bodyPr wrap="square">
            <a:spAutoFit/>
          </a:bodyPr>
          <a:lstStyle/>
          <a:p>
            <a:pPr algn="r">
              <a:lnSpc>
                <a:spcPct val="130000"/>
              </a:lnSpc>
              <a:defRPr/>
            </a:pPr>
            <a:r>
              <a:rPr lang="vi-VN" sz="3200" b="1" kern="0" dirty="0">
                <a:solidFill>
                  <a:prstClr val="black"/>
                </a:solidFill>
                <a:latin typeface="Arial" panose="020B0604020202020204" pitchFamily="34" charset="0"/>
                <a:cs typeface="Arial" panose="020B0604020202020204" pitchFamily="34" charset="0"/>
              </a:rPr>
              <a:t>Quan sát hình 41.1, 41.2, đọc thông tin SGK kết hợp thảo luận nhóm để trả lời câu hỏi </a:t>
            </a:r>
            <a:endParaRPr lang="en-US" sz="3200" b="1" kern="0" dirty="0">
              <a:solidFill>
                <a:prstClr val="black"/>
              </a:solidFill>
              <a:latin typeface="Arial" panose="020B0604020202020204" pitchFamily="34" charset="0"/>
              <a:cs typeface="Arial" panose="020B0604020202020204" pitchFamily="34" charset="0"/>
            </a:endParaRPr>
          </a:p>
        </p:txBody>
      </p:sp>
      <p:grpSp>
        <p:nvGrpSpPr>
          <p:cNvPr id="7" name="Group 6"/>
          <p:cNvGrpSpPr/>
          <p:nvPr/>
        </p:nvGrpSpPr>
        <p:grpSpPr>
          <a:xfrm>
            <a:off x="2735609" y="967769"/>
            <a:ext cx="14979224" cy="5083863"/>
            <a:chOff x="3471249" y="849291"/>
            <a:chExt cx="13248903" cy="4496602"/>
          </a:xfrm>
        </p:grpSpPr>
        <p:pic>
          <p:nvPicPr>
            <p:cNvPr id="1038" name="Picture 14" descr="avicenna on X: &quot;RT @berfindagspace: Being supervised by a great scientist like @zahidasultanova was great both scientifically and personally. Today I do my…&quot; / X">
              <a:extLst>
                <a:ext uri="{FF2B5EF4-FFF2-40B4-BE49-F238E27FC236}">
                  <a16:creationId xmlns:a16="http://schemas.microsoft.com/office/drawing/2014/main" id="{70B27A9F-D221-1660-20E3-2AF2AB394782}"/>
                </a:ext>
              </a:extLst>
            </p:cNvPr>
            <p:cNvPicPr>
              <a:picLocks noChangeAspect="1" noChangeArrowheads="1"/>
            </p:cNvPicPr>
            <p:nvPr/>
          </p:nvPicPr>
          <p:blipFill rotWithShape="1">
            <a:blip r:embed="rId2">
              <a:clrChange>
                <a:clrFrom>
                  <a:srgbClr val="FFFEFD"/>
                </a:clrFrom>
                <a:clrTo>
                  <a:srgbClr val="FFFEFD">
                    <a:alpha val="0"/>
                  </a:srgbClr>
                </a:clrTo>
              </a:clrChange>
              <a:extLst>
                <a:ext uri="{28A0092B-C50C-407E-A947-70E740481C1C}">
                  <a14:useLocalDpi xmlns:a14="http://schemas.microsoft.com/office/drawing/2010/main" val="0"/>
                </a:ext>
              </a:extLst>
            </a:blip>
            <a:srcRect r="55122" b="61126"/>
            <a:stretch/>
          </p:blipFill>
          <p:spPr bwMode="auto">
            <a:xfrm rot="15330351">
              <a:off x="13206526" y="1993308"/>
              <a:ext cx="3010221" cy="15521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avicenna on X: &quot;RT @berfindagspace: Being supervised by a great scientist like @zahidasultanova was great both scientifically and personally. Today I do my…&quot; / X">
              <a:extLst>
                <a:ext uri="{FF2B5EF4-FFF2-40B4-BE49-F238E27FC236}">
                  <a16:creationId xmlns:a16="http://schemas.microsoft.com/office/drawing/2014/main" id="{26D5F2E6-E80A-2676-1D7F-725C70AE543A}"/>
                </a:ext>
              </a:extLst>
            </p:cNvPr>
            <p:cNvPicPr>
              <a:picLocks noChangeAspect="1" noChangeArrowheads="1"/>
            </p:cNvPicPr>
            <p:nvPr/>
          </p:nvPicPr>
          <p:blipFill rotWithShape="1">
            <a:blip r:embed="rId2">
              <a:clrChange>
                <a:clrFrom>
                  <a:srgbClr val="FFFEFD"/>
                </a:clrFrom>
                <a:clrTo>
                  <a:srgbClr val="FFFEFD">
                    <a:alpha val="0"/>
                  </a:srgbClr>
                </a:clrTo>
              </a:clrChange>
              <a:extLst>
                <a:ext uri="{28A0092B-C50C-407E-A947-70E740481C1C}">
                  <a14:useLocalDpi xmlns:a14="http://schemas.microsoft.com/office/drawing/2010/main" val="0"/>
                </a:ext>
              </a:extLst>
            </a:blip>
            <a:srcRect r="55122" b="61126"/>
            <a:stretch/>
          </p:blipFill>
          <p:spPr bwMode="auto">
            <a:xfrm rot="11714207">
              <a:off x="13733441" y="3224608"/>
              <a:ext cx="2986711" cy="154000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471249" y="849291"/>
              <a:ext cx="11862344" cy="4496602"/>
              <a:chOff x="3471249" y="849291"/>
              <a:chExt cx="11862344" cy="4496602"/>
            </a:xfrm>
          </p:grpSpPr>
          <p:pic>
            <p:nvPicPr>
              <p:cNvPr id="1026" name="Picture 2" descr="The Human Genome Project (HGP)">
                <a:extLst>
                  <a:ext uri="{FF2B5EF4-FFF2-40B4-BE49-F238E27FC236}">
                    <a16:creationId xmlns:a16="http://schemas.microsoft.com/office/drawing/2014/main" id="{89DCB042-50DD-24FF-4C32-C00DBC13F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2833" y="849291"/>
                <a:ext cx="4850621" cy="36849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Untitled">
                <a:extLst>
                  <a:ext uri="{FF2B5EF4-FFF2-40B4-BE49-F238E27FC236}">
                    <a16:creationId xmlns:a16="http://schemas.microsoft.com/office/drawing/2014/main" id="{F646822A-5CAE-644C-A941-6699808924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26"/>
              <a:stretch/>
            </p:blipFill>
            <p:spPr bwMode="auto">
              <a:xfrm>
                <a:off x="3471249" y="1104059"/>
                <a:ext cx="4720161" cy="3330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79746" y="4638007"/>
                <a:ext cx="4572000" cy="707886"/>
              </a:xfrm>
              <a:prstGeom prst="rect">
                <a:avLst/>
              </a:prstGeom>
              <a:noFill/>
            </p:spPr>
            <p:txBody>
              <a:bodyPr wrap="square" rtlCol="0">
                <a:spAutoFit/>
              </a:bodyPr>
              <a:lstStyle/>
              <a:p>
                <a:pPr algn="ctr"/>
                <a:r>
                  <a:rPr lang="vi-VN" sz="2000" b="1" dirty="0"/>
                  <a:t>Hình 41.1. </a:t>
                </a:r>
                <a:r>
                  <a:rPr lang="vi-VN" sz="2000" dirty="0"/>
                  <a:t>Nhiễm sắc thể ở người bình thường dưới kính hiển vi</a:t>
                </a:r>
                <a:endParaRPr lang="en-US" sz="2000" dirty="0"/>
              </a:p>
            </p:txBody>
          </p:sp>
          <p:sp>
            <p:nvSpPr>
              <p:cNvPr id="16" name="TextBox 15"/>
              <p:cNvSpPr txBox="1"/>
              <p:nvPr/>
            </p:nvSpPr>
            <p:spPr>
              <a:xfrm>
                <a:off x="8305800" y="4843777"/>
                <a:ext cx="7027793" cy="400110"/>
              </a:xfrm>
              <a:prstGeom prst="rect">
                <a:avLst/>
              </a:prstGeom>
              <a:noFill/>
            </p:spPr>
            <p:txBody>
              <a:bodyPr wrap="square" rtlCol="0">
                <a:spAutoFit/>
              </a:bodyPr>
              <a:lstStyle/>
              <a:p>
                <a:pPr algn="ctr"/>
                <a:r>
                  <a:rPr lang="vi-VN" sz="2000" b="1" dirty="0"/>
                  <a:t>Hình 41.2. </a:t>
                </a:r>
                <a:r>
                  <a:rPr lang="vi-VN" sz="2000" dirty="0"/>
                  <a:t>Bộ nhiễm sắc thể lưỡng bội ở ruồi giấm</a:t>
                </a:r>
                <a:endParaRPr lang="en-US" sz="2000" dirty="0"/>
              </a:p>
            </p:txBody>
          </p:sp>
        </p:grpSp>
      </p:grpSp>
    </p:spTree>
    <p:extLst>
      <p:ext uri="{BB962C8B-B14F-4D97-AF65-F5344CB8AC3E}">
        <p14:creationId xmlns:p14="http://schemas.microsoft.com/office/powerpoint/2010/main" val="441889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p:bldP spid="14" grpId="0" animBg="1"/>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2880783" y="-2256201"/>
            <a:ext cx="21159259" cy="3336411"/>
            <a:chOff x="0" y="0"/>
            <a:chExt cx="7881544" cy="1242769"/>
          </a:xfrm>
        </p:grpSpPr>
        <p:sp>
          <p:nvSpPr>
            <p:cNvPr id="3" name="Freeform 3"/>
            <p:cNvSpPr/>
            <p:nvPr/>
          </p:nvSpPr>
          <p:spPr>
            <a:xfrm>
              <a:off x="0" y="0"/>
              <a:ext cx="7881544" cy="1242769"/>
            </a:xfrm>
            <a:custGeom>
              <a:avLst/>
              <a:gdLst/>
              <a:ahLst/>
              <a:cxnLst/>
              <a:rect l="l" t="t" r="r" b="b"/>
              <a:pathLst>
                <a:path w="7881544" h="1242769">
                  <a:moveTo>
                    <a:pt x="0" y="0"/>
                  </a:moveTo>
                  <a:lnTo>
                    <a:pt x="7881544" y="0"/>
                  </a:lnTo>
                  <a:lnTo>
                    <a:pt x="7881544" y="1242769"/>
                  </a:lnTo>
                  <a:lnTo>
                    <a:pt x="0" y="1242769"/>
                  </a:lnTo>
                  <a:close/>
                </a:path>
              </a:pathLst>
            </a:custGeom>
            <a:solidFill>
              <a:srgbClr val="E26F43"/>
            </a:solid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19050"/>
              <a:ext cx="7881544" cy="1261819"/>
            </a:xfrm>
            <a:prstGeom prst="rect">
              <a:avLst/>
            </a:prstGeom>
          </p:spPr>
          <p:txBody>
            <a:bodyPr lIns="24438" tIns="24438" rIns="24438" bIns="24438" rtlCol="0" anchor="ctr"/>
            <a:lstStyle/>
            <a:p>
              <a:pPr marL="0" marR="0" lvl="0" indent="0" algn="ctr" defTabSz="914400" rtl="0" eaLnBrk="1" fontAlgn="auto" latinLnBrk="0" hangingPunct="1">
                <a:lnSpc>
                  <a:spcPts val="1428"/>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Freeform 8"/>
          <p:cNvSpPr/>
          <p:nvPr/>
        </p:nvSpPr>
        <p:spPr>
          <a:xfrm rot="5400000">
            <a:off x="14349695" y="-2933635"/>
            <a:ext cx="1677940" cy="5840929"/>
          </a:xfrm>
          <a:custGeom>
            <a:avLst/>
            <a:gdLst/>
            <a:ahLst/>
            <a:cxnLst/>
            <a:rect l="l" t="t" r="r" b="b"/>
            <a:pathLst>
              <a:path w="1677940" h="5840929">
                <a:moveTo>
                  <a:pt x="0" y="0"/>
                </a:moveTo>
                <a:lnTo>
                  <a:pt x="1677939" y="0"/>
                </a:lnTo>
                <a:lnTo>
                  <a:pt x="1677939" y="5840929"/>
                </a:lnTo>
                <a:lnTo>
                  <a:pt x="0" y="58409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1295400" y="92624"/>
            <a:ext cx="9982200" cy="795667"/>
          </a:xfrm>
          <a:prstGeom prst="rect">
            <a:avLst/>
          </a:prstGeom>
        </p:spPr>
        <p:txBody>
          <a:bodyPr wrap="square" lIns="0" tIns="0" rIns="0" bIns="0" rtlCol="0" anchor="t">
            <a:spAutoFit/>
          </a:bodyPr>
          <a:lstStyle/>
          <a:p>
            <a:pPr marL="0" marR="0" lvl="0" indent="0" algn="ctr" defTabSz="914400" rtl="0" eaLnBrk="1" fontAlgn="auto" latinLnBrk="0" hangingPunct="1">
              <a:lnSpc>
                <a:spcPts val="6933"/>
              </a:lnSpc>
              <a:spcBef>
                <a:spcPts val="0"/>
              </a:spcBef>
              <a:spcAft>
                <a:spcPts val="0"/>
              </a:spcAft>
              <a:buClrTx/>
              <a:buSzTx/>
              <a:buFontTx/>
              <a:buNone/>
              <a:tabLst/>
              <a:defRPr/>
            </a:pPr>
            <a:r>
              <a:rPr lang="en-US" sz="4400" dirty="0">
                <a:solidFill>
                  <a:srgbClr val="FFFFFF"/>
                </a:solidFill>
                <a:latin typeface="Oswald"/>
              </a:rPr>
              <a:t>KHÁI NIỆM NHIỄM SẮC THỂ</a:t>
            </a:r>
            <a:endParaRPr kumimoji="0" lang="en-US" sz="4400" b="0" i="0" u="none" strike="noStrike" kern="1200" cap="none" spc="0" normalizeH="0" baseline="0" noProof="0" dirty="0">
              <a:ln>
                <a:noFill/>
              </a:ln>
              <a:solidFill>
                <a:srgbClr val="FFFFFF"/>
              </a:solidFill>
              <a:effectLst/>
              <a:uLnTx/>
              <a:uFillTx/>
              <a:latin typeface="Oswald"/>
              <a:ea typeface="+mn-ea"/>
              <a:cs typeface="+mn-cs"/>
            </a:endParaRPr>
          </a:p>
        </p:txBody>
      </p:sp>
      <p:sp>
        <p:nvSpPr>
          <p:cNvPr id="9" name="Rounded Rectangle 8"/>
          <p:cNvSpPr/>
          <p:nvPr/>
        </p:nvSpPr>
        <p:spPr>
          <a:xfrm>
            <a:off x="932472" y="1541973"/>
            <a:ext cx="10538360" cy="3635416"/>
          </a:xfrm>
          <a:prstGeom prst="roundRect">
            <a:avLst>
              <a:gd name="adj" fmla="val 5816"/>
            </a:avLst>
          </a:prstGeom>
          <a:noFill/>
          <a:ln w="184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p:cNvSpPr/>
          <p:nvPr/>
        </p:nvSpPr>
        <p:spPr>
          <a:xfrm>
            <a:off x="1196440" y="1683589"/>
            <a:ext cx="10023032" cy="3254417"/>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Thuật ngữ </a:t>
            </a: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nhiễm sắc thể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được xuất phát từ tiếng Hy Lạp, màu sắc (chroma) và cơ thể (soma).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Nhiễm có nghĩa là nhuộm, nhuốm. Chữ “nhuộm/nhuốm” vốn là âm cổ hơn của chữ Hán-Việt này, nhưng giờ đã được Nôm hóa và dùng như từ Nôm. Sắc thì có nghĩa là màu. </a:t>
            </a:r>
            <a:endParaRPr kumimoji="0" lang="en-US" sz="28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3090" name="Picture 18" descr="Walther Flemming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4800" y="1714500"/>
            <a:ext cx="5800692" cy="78045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an sát tiêu bản nhiễm sắc thể người bằng kính hiển vi sinh học">
            <a:extLst>
              <a:ext uri="{FF2B5EF4-FFF2-40B4-BE49-F238E27FC236}">
                <a16:creationId xmlns:a16="http://schemas.microsoft.com/office/drawing/2014/main" id="{5DD50BCB-6C04-CF60-CE11-C16D6CE57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72" y="5504371"/>
            <a:ext cx="10690760" cy="432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185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514350" y="534178"/>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26E9DD3B-4370-073A-2511-937BC28D94E2}"/>
              </a:ext>
            </a:extLst>
          </p:cNvPr>
          <p:cNvGrpSpPr/>
          <p:nvPr/>
        </p:nvGrpSpPr>
        <p:grpSpPr>
          <a:xfrm>
            <a:off x="1371814" y="3782520"/>
            <a:ext cx="7345960" cy="4724399"/>
            <a:chOff x="121065" y="2933965"/>
            <a:chExt cx="5098645" cy="3768662"/>
          </a:xfrm>
        </p:grpSpPr>
        <p:grpSp>
          <p:nvGrpSpPr>
            <p:cNvPr id="22" name="Group 21">
              <a:extLst>
                <a:ext uri="{FF2B5EF4-FFF2-40B4-BE49-F238E27FC236}">
                  <a16:creationId xmlns:a16="http://schemas.microsoft.com/office/drawing/2014/main" id="{7673146D-2869-536A-27CC-3AB252CD0DAA}"/>
                </a:ext>
              </a:extLst>
            </p:cNvPr>
            <p:cNvGrpSpPr/>
            <p:nvPr/>
          </p:nvGrpSpPr>
          <p:grpSpPr>
            <a:xfrm>
              <a:off x="121065" y="2933965"/>
              <a:ext cx="5098645" cy="3768662"/>
              <a:chOff x="53216" y="2909490"/>
              <a:chExt cx="5098645" cy="3768662"/>
            </a:xfrm>
          </p:grpSpPr>
          <p:sp>
            <p:nvSpPr>
              <p:cNvPr id="24" name="Rectangle 23">
                <a:extLst>
                  <a:ext uri="{FF2B5EF4-FFF2-40B4-BE49-F238E27FC236}">
                    <a16:creationId xmlns:a16="http://schemas.microsoft.com/office/drawing/2014/main" id="{8AC4EBB1-8031-2DD1-2A39-A00DE0CEE416}"/>
                  </a:ext>
                </a:extLst>
              </p:cNvPr>
              <p:cNvSpPr/>
              <p:nvPr/>
            </p:nvSpPr>
            <p:spPr>
              <a:xfrm>
                <a:off x="435935" y="3301354"/>
                <a:ext cx="4715926" cy="3376798"/>
              </a:xfrm>
              <a:prstGeom prst="rect">
                <a:avLst/>
              </a:prstGeom>
              <a:solidFill>
                <a:srgbClr val="FFEAA7"/>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endParaRPr kumimoji="0" lang="en-US" sz="27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sp>
            <p:nvSpPr>
              <p:cNvPr id="25" name="Rectangle: Top Corners Rounded 24">
                <a:extLst>
                  <a:ext uri="{FF2B5EF4-FFF2-40B4-BE49-F238E27FC236}">
                    <a16:creationId xmlns:a16="http://schemas.microsoft.com/office/drawing/2014/main" id="{A1283887-8675-9CDA-21BD-F4178D36800A}"/>
                  </a:ext>
                </a:extLst>
              </p:cNvPr>
              <p:cNvSpPr/>
              <p:nvPr/>
            </p:nvSpPr>
            <p:spPr>
              <a:xfrm>
                <a:off x="435932" y="2909490"/>
                <a:ext cx="2113219" cy="668713"/>
              </a:xfrm>
              <a:prstGeom prst="round2SameRect">
                <a:avLst>
                  <a:gd name="adj1" fmla="val 23095"/>
                  <a:gd name="adj2" fmla="val 0"/>
                </a:avLst>
              </a:prstGeom>
              <a:solidFill>
                <a:srgbClr val="FF8470"/>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rPr>
                  <a:t>Trả lời</a:t>
                </a:r>
                <a:endParaRPr kumimoji="0" lang="en-US" sz="36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cxnSp>
            <p:nvCxnSpPr>
              <p:cNvPr id="26" name="Straight Connector 25">
                <a:extLst>
                  <a:ext uri="{FF2B5EF4-FFF2-40B4-BE49-F238E27FC236}">
                    <a16:creationId xmlns:a16="http://schemas.microsoft.com/office/drawing/2014/main" id="{72077D58-DFB4-65B0-7721-D7D82B59DD00}"/>
                  </a:ext>
                </a:extLst>
              </p:cNvPr>
              <p:cNvCxnSpPr>
                <a:cxnSpLocks/>
              </p:cNvCxnSpPr>
              <p:nvPr/>
            </p:nvCxnSpPr>
            <p:spPr>
              <a:xfrm>
                <a:off x="435933" y="3578203"/>
                <a:ext cx="4444411" cy="0"/>
              </a:xfrm>
              <a:prstGeom prst="line">
                <a:avLst/>
              </a:prstGeom>
              <a:noFill/>
              <a:ln w="38100" cap="flat" cmpd="sng" algn="ctr">
                <a:solidFill>
                  <a:srgbClr val="FF8470"/>
                </a:solidFill>
                <a:prstDash val="solid"/>
                <a:miter lim="800000"/>
              </a:ln>
              <a:effectLst/>
            </p:spPr>
          </p:cxnSp>
          <p:sp>
            <p:nvSpPr>
              <p:cNvPr id="27" name="TextBox 26">
                <a:extLst>
                  <a:ext uri="{FF2B5EF4-FFF2-40B4-BE49-F238E27FC236}">
                    <a16:creationId xmlns:a16="http://schemas.microsoft.com/office/drawing/2014/main" id="{A0BEF981-BF0C-066D-4E6F-8A9A9EAED935}"/>
                  </a:ext>
                </a:extLst>
              </p:cNvPr>
              <p:cNvSpPr txBox="1"/>
              <p:nvPr/>
            </p:nvSpPr>
            <p:spPr>
              <a:xfrm>
                <a:off x="607338" y="3638094"/>
                <a:ext cx="4325977" cy="2901975"/>
              </a:xfrm>
              <a:prstGeom prst="rect">
                <a:avLst/>
              </a:prstGeom>
              <a:noFill/>
            </p:spPr>
            <p:txBody>
              <a:bodyPr wrap="square" rtlCol="0">
                <a:spAutoFit/>
              </a:bodyPr>
              <a:lstStyle/>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vi-VN" sz="3200" b="1" kern="0" dirty="0">
                    <a:solidFill>
                      <a:srgbClr val="000000"/>
                    </a:solidFill>
                    <a:latin typeface="Arial" panose="020B0604020202020204" pitchFamily="34" charset="0"/>
                    <a:cs typeface="Arial" panose="020B0604020202020204" pitchFamily="34" charset="0"/>
                  </a:rPr>
                  <a:t>Khái niệm</a:t>
                </a:r>
                <a:endParaRPr kumimoji="0" lang="vi-VN"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lgn="just">
                  <a:lnSpc>
                    <a:spcPct val="150000"/>
                  </a:lnSpc>
                  <a:spcAft>
                    <a:spcPts val="800"/>
                  </a:spcAft>
                </a:pPr>
                <a:r>
                  <a:rPr lang="fr-FR" sz="3200" i="1" kern="0" dirty="0" err="1">
                    <a:solidFill>
                      <a:srgbClr val="000000"/>
                    </a:solidFill>
                    <a:latin typeface="Arial" panose="020B0604020202020204" pitchFamily="34" charset="0"/>
                  </a:rPr>
                  <a:t>Nhiễm</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sắc</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thể</a:t>
                </a:r>
                <a:r>
                  <a:rPr lang="fr-FR" sz="3200" i="1" kern="0" dirty="0">
                    <a:solidFill>
                      <a:srgbClr val="000000"/>
                    </a:solidFill>
                    <a:latin typeface="Arial" panose="020B0604020202020204" pitchFamily="34" charset="0"/>
                  </a:rPr>
                  <a:t> là </a:t>
                </a:r>
                <a:r>
                  <a:rPr lang="fr-FR" sz="3200" i="1" kern="0" dirty="0" err="1">
                    <a:solidFill>
                      <a:srgbClr val="000000"/>
                    </a:solidFill>
                    <a:latin typeface="Arial" panose="020B0604020202020204" pitchFamily="34" charset="0"/>
                  </a:rPr>
                  <a:t>cấu</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trúc</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mang</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thông</a:t>
                </a:r>
                <a:r>
                  <a:rPr lang="fr-FR" sz="3200" i="1" kern="0" dirty="0">
                    <a:solidFill>
                      <a:srgbClr val="000000"/>
                    </a:solidFill>
                    <a:latin typeface="Arial" panose="020B0604020202020204" pitchFamily="34" charset="0"/>
                  </a:rPr>
                  <a:t> tin di </a:t>
                </a:r>
                <a:r>
                  <a:rPr lang="fr-FR" sz="3200" i="1" kern="0" dirty="0" err="1">
                    <a:solidFill>
                      <a:srgbClr val="000000"/>
                    </a:solidFill>
                    <a:latin typeface="Arial" panose="020B0604020202020204" pitchFamily="34" charset="0"/>
                  </a:rPr>
                  <a:t>truyền</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của</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tế</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bào</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dễ</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bị</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bắt</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màu</a:t>
                </a:r>
                <a:r>
                  <a:rPr lang="fr-FR" sz="3200" i="1" kern="0" dirty="0">
                    <a:solidFill>
                      <a:srgbClr val="000000"/>
                    </a:solidFill>
                    <a:latin typeface="Arial" panose="020B0604020202020204" pitchFamily="34" charset="0"/>
                  </a:rPr>
                  <a:t> khi </a:t>
                </a:r>
                <a:r>
                  <a:rPr lang="fr-FR" sz="3200" i="1" kern="0" dirty="0" err="1">
                    <a:solidFill>
                      <a:srgbClr val="000000"/>
                    </a:solidFill>
                    <a:latin typeface="Arial" panose="020B0604020202020204" pitchFamily="34" charset="0"/>
                  </a:rPr>
                  <a:t>được</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nhuộm</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bằng</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thuốc</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nhuộm</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kiềm</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tính</a:t>
                </a:r>
                <a:r>
                  <a:rPr lang="fr-FR" sz="3200" i="1" kern="0" dirty="0">
                    <a:solidFill>
                      <a:srgbClr val="000000"/>
                    </a:solidFill>
                    <a:latin typeface="Arial" panose="020B0604020202020204" pitchFamily="34" charset="0"/>
                  </a:rPr>
                  <a:t>.</a:t>
                </a:r>
                <a:endParaRPr lang="vi-VN" sz="3200" i="1" kern="0" dirty="0">
                  <a:solidFill>
                    <a:srgbClr val="000000"/>
                  </a:solidFill>
                  <a:latin typeface="Arial" panose="020B0604020202020204" pitchFamily="34" charset="0"/>
                </a:endParaRPr>
              </a:p>
            </p:txBody>
          </p:sp>
          <p:sp>
            <p:nvSpPr>
              <p:cNvPr id="28" name="Flowchart: Connector 27">
                <a:extLst>
                  <a:ext uri="{FF2B5EF4-FFF2-40B4-BE49-F238E27FC236}">
                    <a16:creationId xmlns:a16="http://schemas.microsoft.com/office/drawing/2014/main" id="{39EEC429-312D-FA5D-F832-3AE2D47E2CAA}"/>
                  </a:ext>
                </a:extLst>
              </p:cNvPr>
              <p:cNvSpPr/>
              <p:nvPr/>
            </p:nvSpPr>
            <p:spPr>
              <a:xfrm>
                <a:off x="53216" y="3052093"/>
                <a:ext cx="662784" cy="662784"/>
              </a:xfrm>
              <a:prstGeom prst="flowChartConnector">
                <a:avLst/>
              </a:prstGeom>
              <a:solidFill>
                <a:srgbClr val="FFFFFF"/>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0" cap="none" spc="0" normalizeH="0" baseline="0" noProof="0">
                  <a:ln>
                    <a:noFill/>
                  </a:ln>
                  <a:solidFill>
                    <a:srgbClr val="FFFFFF"/>
                  </a:solidFill>
                  <a:effectLst/>
                  <a:uLnTx/>
                  <a:uFillTx/>
                  <a:latin typeface="Myriad Pro SemiCond" panose="020B0503030403020204" pitchFamily="34" charset="0"/>
                  <a:ea typeface="+mn-ea"/>
                  <a:cs typeface="+mn-cs"/>
                </a:endParaRPr>
              </a:p>
            </p:txBody>
          </p:sp>
        </p:grpSp>
        <p:pic>
          <p:nvPicPr>
            <p:cNvPr id="23" name="Picture 6">
              <a:extLst>
                <a:ext uri="{FF2B5EF4-FFF2-40B4-BE49-F238E27FC236}">
                  <a16:creationId xmlns:a16="http://schemas.microsoft.com/office/drawing/2014/main" id="{E477E96B-7F53-0BEE-8323-FA6CEFC480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065" y="3105287"/>
              <a:ext cx="561618" cy="5616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11A57808-4A89-DF5E-49E2-B89CFB424127}"/>
              </a:ext>
            </a:extLst>
          </p:cNvPr>
          <p:cNvGrpSpPr/>
          <p:nvPr/>
        </p:nvGrpSpPr>
        <p:grpSpPr>
          <a:xfrm>
            <a:off x="2049295" y="1157284"/>
            <a:ext cx="7236161" cy="1832575"/>
            <a:chOff x="587855" y="2773266"/>
            <a:chExt cx="10062890" cy="2825953"/>
          </a:xfrm>
        </p:grpSpPr>
        <p:sp>
          <p:nvSpPr>
            <p:cNvPr id="6" name="Rectangle: Rounded Corners 10">
              <a:extLst>
                <a:ext uri="{FF2B5EF4-FFF2-40B4-BE49-F238E27FC236}">
                  <a16:creationId xmlns:a16="http://schemas.microsoft.com/office/drawing/2014/main" id="{C7931BD7-6BA6-C332-27FF-EF75DCDEDA89}"/>
                </a:ext>
              </a:extLst>
            </p:cNvPr>
            <p:cNvSpPr/>
            <p:nvPr/>
          </p:nvSpPr>
          <p:spPr>
            <a:xfrm>
              <a:off x="1116750" y="3253666"/>
              <a:ext cx="7773899" cy="2345553"/>
            </a:xfrm>
            <a:prstGeom prst="roundRect">
              <a:avLst>
                <a:gd name="adj" fmla="val 6602"/>
              </a:avLst>
            </a:prstGeom>
            <a:solidFill>
              <a:srgbClr val="D2FADC"/>
            </a:solidFill>
            <a:ln w="1905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5B59895-7229-66C0-BF12-07E41807A913}"/>
                </a:ext>
              </a:extLst>
            </p:cNvPr>
            <p:cNvSpPr txBox="1"/>
            <p:nvPr/>
          </p:nvSpPr>
          <p:spPr>
            <a:xfrm>
              <a:off x="1565747" y="3684208"/>
              <a:ext cx="9084998" cy="126553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3600" b="1" i="1" kern="0" dirty="0">
                  <a:solidFill>
                    <a:srgbClr val="002060"/>
                  </a:solidFill>
                  <a:latin typeface="Arial" panose="020B0604020202020204" pitchFamily="34" charset="0"/>
                  <a:cs typeface="Arial" panose="020B0604020202020204" pitchFamily="34" charset="0"/>
                </a:rPr>
                <a:t>Nhiễm sắc thể là gì? </a:t>
              </a:r>
            </a:p>
          </p:txBody>
        </p:sp>
        <p:grpSp>
          <p:nvGrpSpPr>
            <p:cNvPr id="8" name="Group 7">
              <a:extLst>
                <a:ext uri="{FF2B5EF4-FFF2-40B4-BE49-F238E27FC236}">
                  <a16:creationId xmlns:a16="http://schemas.microsoft.com/office/drawing/2014/main" id="{A4B3E26F-4946-ADE9-285C-52023BA480DD}"/>
                </a:ext>
              </a:extLst>
            </p:cNvPr>
            <p:cNvGrpSpPr/>
            <p:nvPr/>
          </p:nvGrpSpPr>
          <p:grpSpPr>
            <a:xfrm>
              <a:off x="587855" y="2773266"/>
              <a:ext cx="1033226" cy="1034224"/>
              <a:chOff x="691783" y="241678"/>
              <a:chExt cx="1515903" cy="1460323"/>
            </a:xfrm>
          </p:grpSpPr>
          <p:sp>
            <p:nvSpPr>
              <p:cNvPr id="15" name="Oval Callout 13">
                <a:extLst>
                  <a:ext uri="{FF2B5EF4-FFF2-40B4-BE49-F238E27FC236}">
                    <a16:creationId xmlns:a16="http://schemas.microsoft.com/office/drawing/2014/main" id="{D5496CCF-9E7A-2CC1-EB2A-CF8BA9F4F0D5}"/>
                  </a:ext>
                </a:extLst>
              </p:cNvPr>
              <p:cNvSpPr/>
              <p:nvPr/>
            </p:nvSpPr>
            <p:spPr>
              <a:xfrm>
                <a:off x="691783" y="241678"/>
                <a:ext cx="1515903" cy="1460323"/>
              </a:xfrm>
              <a:prstGeom prst="wedgeEllipseCallout">
                <a:avLst>
                  <a:gd name="adj1" fmla="val -1478"/>
                  <a:gd name="adj2" fmla="val 62500"/>
                </a:avLst>
              </a:prstGeom>
              <a:solidFill>
                <a:sysClr val="window" lastClr="FFFFFF"/>
              </a:solidFill>
              <a:ln w="13970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6B946B7-C316-5C34-5DFA-3D8A2DC1E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412" y="472262"/>
                <a:ext cx="1022644" cy="1022645"/>
              </a:xfrm>
              <a:prstGeom prst="rect">
                <a:avLst/>
              </a:prstGeom>
            </p:spPr>
          </p:pic>
        </p:grpSp>
      </p:grpSp>
      <p:pic>
        <p:nvPicPr>
          <p:cNvPr id="9" name="Picture 2" descr="The Human Genome Project (HGP)">
            <a:extLst>
              <a:ext uri="{FF2B5EF4-FFF2-40B4-BE49-F238E27FC236}">
                <a16:creationId xmlns:a16="http://schemas.microsoft.com/office/drawing/2014/main" id="{9FF834FE-AF5D-7AC6-B834-80B5201FA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0400" y="5047031"/>
            <a:ext cx="4850621" cy="36849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Untitled">
            <a:extLst>
              <a:ext uri="{FF2B5EF4-FFF2-40B4-BE49-F238E27FC236}">
                <a16:creationId xmlns:a16="http://schemas.microsoft.com/office/drawing/2014/main" id="{6E8C16E3-6157-2A64-C755-017388EEE8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826"/>
          <a:stretch/>
        </p:blipFill>
        <p:spPr bwMode="auto">
          <a:xfrm>
            <a:off x="10820400" y="1288836"/>
            <a:ext cx="4720161" cy="33306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avicenna on X: &quot;RT @berfindagspace: Being supervised by a great scientist like @zahidasultanova was great both scientifically and personally. Today I do my…&quot; / X">
            <a:extLst>
              <a:ext uri="{FF2B5EF4-FFF2-40B4-BE49-F238E27FC236}">
                <a16:creationId xmlns:a16="http://schemas.microsoft.com/office/drawing/2014/main" id="{850F46FA-2E59-6944-D75F-471A75DCEF36}"/>
              </a:ext>
            </a:extLst>
          </p:cNvPr>
          <p:cNvPicPr>
            <a:picLocks noChangeAspect="1" noChangeArrowheads="1"/>
          </p:cNvPicPr>
          <p:nvPr/>
        </p:nvPicPr>
        <p:blipFill rotWithShape="1">
          <a:blip r:embed="rId6">
            <a:clrChange>
              <a:clrFrom>
                <a:srgbClr val="FFFEFD"/>
              </a:clrFrom>
              <a:clrTo>
                <a:srgbClr val="FFFEFD">
                  <a:alpha val="0"/>
                </a:srgbClr>
              </a:clrTo>
            </a:clrChange>
            <a:extLst>
              <a:ext uri="{28A0092B-C50C-407E-A947-70E740481C1C}">
                <a14:useLocalDpi xmlns:a14="http://schemas.microsoft.com/office/drawing/2010/main" val="0"/>
              </a:ext>
            </a:extLst>
          </a:blip>
          <a:srcRect r="55122" b="61126"/>
          <a:stretch/>
        </p:blipFill>
        <p:spPr bwMode="auto">
          <a:xfrm rot="15330351">
            <a:off x="14734093" y="6191048"/>
            <a:ext cx="3010221" cy="1552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avicenna on X: &quot;RT @berfindagspace: Being supervised by a great scientist like @zahidasultanova was great both scientifically and personally. Today I do my…&quot; / X">
            <a:extLst>
              <a:ext uri="{FF2B5EF4-FFF2-40B4-BE49-F238E27FC236}">
                <a16:creationId xmlns:a16="http://schemas.microsoft.com/office/drawing/2014/main" id="{546610AF-297D-AC63-8569-A904516196DC}"/>
              </a:ext>
            </a:extLst>
          </p:cNvPr>
          <p:cNvPicPr>
            <a:picLocks noChangeAspect="1" noChangeArrowheads="1"/>
          </p:cNvPicPr>
          <p:nvPr/>
        </p:nvPicPr>
        <p:blipFill rotWithShape="1">
          <a:blip r:embed="rId6">
            <a:clrChange>
              <a:clrFrom>
                <a:srgbClr val="FFFEFD"/>
              </a:clrFrom>
              <a:clrTo>
                <a:srgbClr val="FFFEFD">
                  <a:alpha val="0"/>
                </a:srgbClr>
              </a:clrTo>
            </a:clrChange>
            <a:extLst>
              <a:ext uri="{28A0092B-C50C-407E-A947-70E740481C1C}">
                <a14:useLocalDpi xmlns:a14="http://schemas.microsoft.com/office/drawing/2010/main" val="0"/>
              </a:ext>
            </a:extLst>
          </a:blip>
          <a:srcRect r="55122" b="61126"/>
          <a:stretch/>
        </p:blipFill>
        <p:spPr bwMode="auto">
          <a:xfrm rot="11714207">
            <a:off x="15307203" y="6976581"/>
            <a:ext cx="2986711" cy="154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1295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514350" y="534178"/>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26E9DD3B-4370-073A-2511-937BC28D94E2}"/>
              </a:ext>
            </a:extLst>
          </p:cNvPr>
          <p:cNvGrpSpPr/>
          <p:nvPr/>
        </p:nvGrpSpPr>
        <p:grpSpPr>
          <a:xfrm>
            <a:off x="1356590" y="4945498"/>
            <a:ext cx="7215500" cy="3286334"/>
            <a:chOff x="121065" y="3039298"/>
            <a:chExt cx="5008096" cy="2621515"/>
          </a:xfrm>
        </p:grpSpPr>
        <p:grpSp>
          <p:nvGrpSpPr>
            <p:cNvPr id="22" name="Group 21">
              <a:extLst>
                <a:ext uri="{FF2B5EF4-FFF2-40B4-BE49-F238E27FC236}">
                  <a16:creationId xmlns:a16="http://schemas.microsoft.com/office/drawing/2014/main" id="{7673146D-2869-536A-27CC-3AB252CD0DAA}"/>
                </a:ext>
              </a:extLst>
            </p:cNvPr>
            <p:cNvGrpSpPr/>
            <p:nvPr/>
          </p:nvGrpSpPr>
          <p:grpSpPr>
            <a:xfrm>
              <a:off x="121065" y="3039298"/>
              <a:ext cx="5008096" cy="2621515"/>
              <a:chOff x="53216" y="3014823"/>
              <a:chExt cx="5008096" cy="2621515"/>
            </a:xfrm>
          </p:grpSpPr>
          <p:sp>
            <p:nvSpPr>
              <p:cNvPr id="24" name="Rectangle 23">
                <a:extLst>
                  <a:ext uri="{FF2B5EF4-FFF2-40B4-BE49-F238E27FC236}">
                    <a16:creationId xmlns:a16="http://schemas.microsoft.com/office/drawing/2014/main" id="{8AC4EBB1-8031-2DD1-2A39-A00DE0CEE416}"/>
                  </a:ext>
                </a:extLst>
              </p:cNvPr>
              <p:cNvSpPr/>
              <p:nvPr/>
            </p:nvSpPr>
            <p:spPr>
              <a:xfrm>
                <a:off x="435935" y="3301354"/>
                <a:ext cx="4625377" cy="2334984"/>
              </a:xfrm>
              <a:prstGeom prst="rect">
                <a:avLst/>
              </a:prstGeom>
              <a:solidFill>
                <a:srgbClr val="FFEAA7"/>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endParaRPr kumimoji="0" lang="en-US" sz="27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sp>
            <p:nvSpPr>
              <p:cNvPr id="25" name="Rectangle: Top Corners Rounded 24">
                <a:extLst>
                  <a:ext uri="{FF2B5EF4-FFF2-40B4-BE49-F238E27FC236}">
                    <a16:creationId xmlns:a16="http://schemas.microsoft.com/office/drawing/2014/main" id="{A1283887-8675-9CDA-21BD-F4178D36800A}"/>
                  </a:ext>
                </a:extLst>
              </p:cNvPr>
              <p:cNvSpPr/>
              <p:nvPr/>
            </p:nvSpPr>
            <p:spPr>
              <a:xfrm>
                <a:off x="435932" y="3014823"/>
                <a:ext cx="1584576" cy="563380"/>
              </a:xfrm>
              <a:prstGeom prst="round2SameRect">
                <a:avLst>
                  <a:gd name="adj1" fmla="val 23095"/>
                  <a:gd name="adj2" fmla="val 0"/>
                </a:avLst>
              </a:prstGeom>
              <a:solidFill>
                <a:srgbClr val="FF8470"/>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FFFFFF"/>
                    </a:solidFill>
                    <a:effectLst/>
                    <a:uLnTx/>
                    <a:uFillTx/>
                    <a:ea typeface="+mn-ea"/>
                    <a:cs typeface="+mn-cs"/>
                  </a:rPr>
                  <a:t>Trả lời</a:t>
                </a:r>
                <a:endParaRPr kumimoji="0" lang="en-US" sz="3600" b="1" i="0" u="none" strike="noStrike" kern="0" cap="none" spc="0" normalizeH="0" baseline="0" noProof="0" dirty="0">
                  <a:ln>
                    <a:noFill/>
                  </a:ln>
                  <a:solidFill>
                    <a:srgbClr val="FFFFFF"/>
                  </a:solidFill>
                  <a:effectLst/>
                  <a:uLnTx/>
                  <a:uFillTx/>
                  <a:ea typeface="+mn-ea"/>
                  <a:cs typeface="+mn-cs"/>
                </a:endParaRPr>
              </a:p>
            </p:txBody>
          </p:sp>
          <p:cxnSp>
            <p:nvCxnSpPr>
              <p:cNvPr id="26" name="Straight Connector 25">
                <a:extLst>
                  <a:ext uri="{FF2B5EF4-FFF2-40B4-BE49-F238E27FC236}">
                    <a16:creationId xmlns:a16="http://schemas.microsoft.com/office/drawing/2014/main" id="{72077D58-DFB4-65B0-7721-D7D82B59DD00}"/>
                  </a:ext>
                </a:extLst>
              </p:cNvPr>
              <p:cNvCxnSpPr>
                <a:cxnSpLocks/>
              </p:cNvCxnSpPr>
              <p:nvPr/>
            </p:nvCxnSpPr>
            <p:spPr>
              <a:xfrm>
                <a:off x="435933" y="3578203"/>
                <a:ext cx="4444411" cy="0"/>
              </a:xfrm>
              <a:prstGeom prst="line">
                <a:avLst/>
              </a:prstGeom>
              <a:noFill/>
              <a:ln w="38100" cap="flat" cmpd="sng" algn="ctr">
                <a:solidFill>
                  <a:srgbClr val="FF8470"/>
                </a:solidFill>
                <a:prstDash val="solid"/>
                <a:miter lim="800000"/>
              </a:ln>
              <a:effectLst/>
            </p:spPr>
          </p:cxnSp>
          <p:sp>
            <p:nvSpPr>
              <p:cNvPr id="27" name="TextBox 26">
                <a:extLst>
                  <a:ext uri="{FF2B5EF4-FFF2-40B4-BE49-F238E27FC236}">
                    <a16:creationId xmlns:a16="http://schemas.microsoft.com/office/drawing/2014/main" id="{A0BEF981-BF0C-066D-4E6F-8A9A9EAED935}"/>
                  </a:ext>
                </a:extLst>
              </p:cNvPr>
              <p:cNvSpPr txBox="1"/>
              <p:nvPr/>
            </p:nvSpPr>
            <p:spPr>
              <a:xfrm>
                <a:off x="607338" y="3638094"/>
                <a:ext cx="4325977" cy="1805346"/>
              </a:xfrm>
              <a:prstGeom prst="rect">
                <a:avLst/>
              </a:prstGeom>
              <a:noFill/>
            </p:spPr>
            <p:txBody>
              <a:bodyPr wrap="square" rtlCol="0">
                <a:spAutoFit/>
              </a:bodyPr>
              <a:lstStyle/>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3200" b="1" kern="0" noProof="0" dirty="0" err="1">
                    <a:solidFill>
                      <a:srgbClr val="000000"/>
                    </a:solidFill>
                    <a:latin typeface="Arial" panose="020B0604020202020204" pitchFamily="34" charset="0"/>
                    <a:cs typeface="Arial" panose="020B0604020202020204" pitchFamily="34" charset="0"/>
                  </a:rPr>
                  <a:t>Đặc</a:t>
                </a:r>
                <a:r>
                  <a:rPr lang="en-US" sz="3200" b="1" kern="0" noProof="0" dirty="0">
                    <a:solidFill>
                      <a:srgbClr val="000000"/>
                    </a:solidFill>
                    <a:latin typeface="Arial" panose="020B0604020202020204" pitchFamily="34" charset="0"/>
                    <a:cs typeface="Arial" panose="020B0604020202020204" pitchFamily="34" charset="0"/>
                  </a:rPr>
                  <a:t> </a:t>
                </a:r>
                <a:r>
                  <a:rPr lang="en-US" sz="3200" b="1" kern="0" noProof="0" dirty="0" err="1">
                    <a:solidFill>
                      <a:srgbClr val="000000"/>
                    </a:solidFill>
                    <a:latin typeface="Arial" panose="020B0604020202020204" pitchFamily="34" charset="0"/>
                    <a:cs typeface="Arial" panose="020B0604020202020204" pitchFamily="34" charset="0"/>
                  </a:rPr>
                  <a:t>điểm</a:t>
                </a:r>
                <a:r>
                  <a:rPr lang="en-US" sz="3200" b="1" kern="0" noProof="0" dirty="0">
                    <a:solidFill>
                      <a:srgbClr val="000000"/>
                    </a:solidFill>
                    <a:latin typeface="Arial" panose="020B0604020202020204" pitchFamily="34" charset="0"/>
                    <a:cs typeface="Arial" panose="020B0604020202020204" pitchFamily="34" charset="0"/>
                  </a:rPr>
                  <a:t> </a:t>
                </a:r>
                <a:r>
                  <a:rPr lang="en-US" sz="3200" b="1" kern="0" noProof="0" dirty="0" err="1">
                    <a:solidFill>
                      <a:srgbClr val="000000"/>
                    </a:solidFill>
                    <a:latin typeface="Arial" panose="020B0604020202020204" pitchFamily="34" charset="0"/>
                    <a:cs typeface="Arial" panose="020B0604020202020204" pitchFamily="34" charset="0"/>
                  </a:rPr>
                  <a:t>chung</a:t>
                </a:r>
                <a:endParaRPr kumimoji="0" lang="vi-VN"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lgn="just">
                  <a:lnSpc>
                    <a:spcPct val="150000"/>
                  </a:lnSpc>
                  <a:spcAft>
                    <a:spcPts val="800"/>
                  </a:spcAft>
                </a:pPr>
                <a:r>
                  <a:rPr lang="fr-FR" sz="3200" i="1" kern="0" dirty="0" err="1">
                    <a:solidFill>
                      <a:srgbClr val="000000"/>
                    </a:solidFill>
                    <a:latin typeface="Arial" panose="020B0604020202020204" pitchFamily="34" charset="0"/>
                  </a:rPr>
                  <a:t>Hình</a:t>
                </a:r>
                <a:r>
                  <a:rPr lang="fr-FR" sz="3200" i="1" kern="0" dirty="0">
                    <a:solidFill>
                      <a:srgbClr val="000000"/>
                    </a:solidFill>
                    <a:latin typeface="Arial" panose="020B0604020202020204" pitchFamily="34" charset="0"/>
                  </a:rPr>
                  <a:t> que</a:t>
                </a:r>
              </a:p>
              <a:p>
                <a:pPr algn="just">
                  <a:lnSpc>
                    <a:spcPct val="150000"/>
                  </a:lnSpc>
                  <a:spcAft>
                    <a:spcPts val="800"/>
                  </a:spcAft>
                </a:pPr>
                <a:r>
                  <a:rPr lang="fr-FR" sz="3200" i="1" kern="0" dirty="0" err="1">
                    <a:solidFill>
                      <a:srgbClr val="000000"/>
                    </a:solidFill>
                    <a:latin typeface="Arial" panose="020B0604020202020204" pitchFamily="34" charset="0"/>
                  </a:rPr>
                  <a:t>Tồn</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tại</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thành</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từng</a:t>
                </a:r>
                <a:r>
                  <a:rPr lang="fr-FR" sz="3200" i="1" kern="0" dirty="0">
                    <a:solidFill>
                      <a:srgbClr val="000000"/>
                    </a:solidFill>
                    <a:latin typeface="Arial" panose="020B0604020202020204" pitchFamily="34" charset="0"/>
                  </a:rPr>
                  <a:t> </a:t>
                </a:r>
                <a:r>
                  <a:rPr lang="fr-FR" sz="3200" i="1" kern="0" dirty="0" err="1">
                    <a:solidFill>
                      <a:srgbClr val="000000"/>
                    </a:solidFill>
                    <a:latin typeface="Arial" panose="020B0604020202020204" pitchFamily="34" charset="0"/>
                  </a:rPr>
                  <a:t>cặp</a:t>
                </a:r>
                <a:endParaRPr lang="vi-VN" sz="3200" i="1" kern="0" dirty="0">
                  <a:solidFill>
                    <a:srgbClr val="000000"/>
                  </a:solidFill>
                  <a:latin typeface="Arial" panose="020B0604020202020204" pitchFamily="34" charset="0"/>
                </a:endParaRPr>
              </a:p>
            </p:txBody>
          </p:sp>
          <p:sp>
            <p:nvSpPr>
              <p:cNvPr id="28" name="Flowchart: Connector 27">
                <a:extLst>
                  <a:ext uri="{FF2B5EF4-FFF2-40B4-BE49-F238E27FC236}">
                    <a16:creationId xmlns:a16="http://schemas.microsoft.com/office/drawing/2014/main" id="{39EEC429-312D-FA5D-F832-3AE2D47E2CAA}"/>
                  </a:ext>
                </a:extLst>
              </p:cNvPr>
              <p:cNvSpPr/>
              <p:nvPr/>
            </p:nvSpPr>
            <p:spPr>
              <a:xfrm>
                <a:off x="53216" y="3052093"/>
                <a:ext cx="662784" cy="662784"/>
              </a:xfrm>
              <a:prstGeom prst="flowChartConnector">
                <a:avLst/>
              </a:prstGeom>
              <a:solidFill>
                <a:srgbClr val="FFFFFF"/>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0" cap="none" spc="0" normalizeH="0" baseline="0" noProof="0">
                  <a:ln>
                    <a:noFill/>
                  </a:ln>
                  <a:solidFill>
                    <a:srgbClr val="FFFFFF"/>
                  </a:solidFill>
                  <a:effectLst/>
                  <a:uLnTx/>
                  <a:uFillTx/>
                  <a:latin typeface="Myriad Pro SemiCond" panose="020B0503030403020204" pitchFamily="34" charset="0"/>
                  <a:ea typeface="+mn-ea"/>
                  <a:cs typeface="+mn-cs"/>
                </a:endParaRPr>
              </a:p>
            </p:txBody>
          </p:sp>
        </p:grpSp>
        <p:pic>
          <p:nvPicPr>
            <p:cNvPr id="23" name="Picture 6">
              <a:extLst>
                <a:ext uri="{FF2B5EF4-FFF2-40B4-BE49-F238E27FC236}">
                  <a16:creationId xmlns:a16="http://schemas.microsoft.com/office/drawing/2014/main" id="{E477E96B-7F53-0BEE-8323-FA6CEFC480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972" y="3108516"/>
              <a:ext cx="554120" cy="5616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11A57808-4A89-DF5E-49E2-B89CFB424127}"/>
              </a:ext>
            </a:extLst>
          </p:cNvPr>
          <p:cNvGrpSpPr/>
          <p:nvPr/>
        </p:nvGrpSpPr>
        <p:grpSpPr>
          <a:xfrm>
            <a:off x="1235711" y="977720"/>
            <a:ext cx="8426279" cy="3332418"/>
            <a:chOff x="587855" y="2773266"/>
            <a:chExt cx="11717916" cy="4570221"/>
          </a:xfrm>
        </p:grpSpPr>
        <p:sp>
          <p:nvSpPr>
            <p:cNvPr id="6" name="Rectangle: Rounded Corners 10">
              <a:extLst>
                <a:ext uri="{FF2B5EF4-FFF2-40B4-BE49-F238E27FC236}">
                  <a16:creationId xmlns:a16="http://schemas.microsoft.com/office/drawing/2014/main" id="{C7931BD7-6BA6-C332-27FF-EF75DCDEDA89}"/>
                </a:ext>
              </a:extLst>
            </p:cNvPr>
            <p:cNvSpPr/>
            <p:nvPr/>
          </p:nvSpPr>
          <p:spPr>
            <a:xfrm>
              <a:off x="1116750" y="3253666"/>
              <a:ext cx="11189020" cy="4089821"/>
            </a:xfrm>
            <a:prstGeom prst="roundRect">
              <a:avLst>
                <a:gd name="adj" fmla="val 6602"/>
              </a:avLst>
            </a:prstGeom>
            <a:solidFill>
              <a:srgbClr val="D2FADC"/>
            </a:solidFill>
            <a:ln w="1905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5B59895-7229-66C0-BF12-07E41807A913}"/>
                </a:ext>
              </a:extLst>
            </p:cNvPr>
            <p:cNvSpPr txBox="1"/>
            <p:nvPr/>
          </p:nvSpPr>
          <p:spPr>
            <a:xfrm>
              <a:off x="1537765" y="3552236"/>
              <a:ext cx="10768006" cy="3562771"/>
            </a:xfrm>
            <a:prstGeom prst="rect">
              <a:avLst/>
            </a:prstGeom>
            <a:noFill/>
          </p:spPr>
          <p:txBody>
            <a:bodyPr wrap="square" rtlCol="0">
              <a:spAutoFit/>
            </a:bodyPr>
            <a:lstStyle/>
            <a:p>
              <a:pPr algn="just">
                <a:lnSpc>
                  <a:spcPct val="150000"/>
                </a:lnSpc>
                <a:defRPr/>
              </a:pPr>
              <a:r>
                <a:rPr lang="vi-VN" sz="2800" b="1" i="1" kern="0" dirty="0">
                  <a:solidFill>
                    <a:srgbClr val="002060"/>
                  </a:solidFill>
                  <a:latin typeface="Arial" panose="020B0604020202020204" pitchFamily="34" charset="0"/>
                  <a:cs typeface="Arial" panose="020B0604020202020204" pitchFamily="34" charset="0"/>
                </a:rPr>
                <a:t>Hãy </a:t>
              </a:r>
              <a:r>
                <a:rPr lang="fr-FR" sz="2800" b="1" i="1" kern="0" dirty="0" err="1">
                  <a:solidFill>
                    <a:srgbClr val="002060"/>
                  </a:solidFill>
                  <a:latin typeface="Arial" panose="020B0604020202020204" pitchFamily="34" charset="0"/>
                  <a:cs typeface="Arial" panose="020B0604020202020204" pitchFamily="34" charset="0"/>
                </a:rPr>
                <a:t>quan</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sát</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về</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hình</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ảnh</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bộ</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nhiễm</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sắc</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thể</a:t>
              </a:r>
              <a:r>
                <a:rPr lang="fr-FR" sz="2800" b="1" i="1" kern="0" dirty="0">
                  <a:solidFill>
                    <a:srgbClr val="002060"/>
                  </a:solidFill>
                  <a:latin typeface="Arial" panose="020B0604020202020204" pitchFamily="34" charset="0"/>
                  <a:cs typeface="Arial" panose="020B0604020202020204" pitchFamily="34" charset="0"/>
                </a:rPr>
                <a:t> ở 2 </a:t>
              </a:r>
              <a:r>
                <a:rPr lang="fr-FR" sz="2800" b="1" i="1" kern="0" dirty="0" err="1">
                  <a:solidFill>
                    <a:srgbClr val="002060"/>
                  </a:solidFill>
                  <a:latin typeface="Arial" panose="020B0604020202020204" pitchFamily="34" charset="0"/>
                  <a:cs typeface="Arial" panose="020B0604020202020204" pitchFamily="34" charset="0"/>
                </a:rPr>
                <a:t>loài</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khác</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nhau</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từ</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đó</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nêu</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đặc</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điểm</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chung</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về</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hình</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dạng</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và</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số</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lượng</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nhiễm</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sắc</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thể</a:t>
              </a:r>
              <a:r>
                <a:rPr lang="fr-FR" sz="2800" b="1" i="1" kern="0" dirty="0">
                  <a:solidFill>
                    <a:srgbClr val="002060"/>
                  </a:solidFill>
                  <a:latin typeface="Arial" panose="020B0604020202020204" pitchFamily="34" charset="0"/>
                  <a:cs typeface="Arial" panose="020B0604020202020204" pitchFamily="34" charset="0"/>
                </a:rPr>
                <a:t> ở </a:t>
              </a:r>
              <a:r>
                <a:rPr lang="fr-FR" sz="2800" b="1" i="1" kern="0" dirty="0" err="1">
                  <a:solidFill>
                    <a:srgbClr val="002060"/>
                  </a:solidFill>
                  <a:latin typeface="Arial" panose="020B0604020202020204" pitchFamily="34" charset="0"/>
                  <a:cs typeface="Arial" panose="020B0604020202020204" pitchFamily="34" charset="0"/>
                </a:rPr>
                <a:t>các</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loài</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sinh</a:t>
              </a:r>
              <a:r>
                <a:rPr lang="fr-FR" sz="2800" b="1" i="1" kern="0" dirty="0">
                  <a:solidFill>
                    <a:srgbClr val="002060"/>
                  </a:solidFill>
                  <a:latin typeface="Arial" panose="020B0604020202020204" pitchFamily="34" charset="0"/>
                  <a:cs typeface="Arial" panose="020B0604020202020204" pitchFamily="34" charset="0"/>
                </a:rPr>
                <a:t> </a:t>
              </a:r>
              <a:r>
                <a:rPr lang="fr-FR" sz="2800" b="1" i="1" kern="0" dirty="0" err="1">
                  <a:solidFill>
                    <a:srgbClr val="002060"/>
                  </a:solidFill>
                  <a:latin typeface="Arial" panose="020B0604020202020204" pitchFamily="34" charset="0"/>
                  <a:cs typeface="Arial" panose="020B0604020202020204" pitchFamily="34" charset="0"/>
                </a:rPr>
                <a:t>vật</a:t>
              </a:r>
              <a:r>
                <a:rPr lang="fr-FR" sz="2800" b="1" i="1" kern="0" dirty="0">
                  <a:solidFill>
                    <a:srgbClr val="002060"/>
                  </a:solidFill>
                  <a:latin typeface="Arial" panose="020B0604020202020204" pitchFamily="34" charset="0"/>
                  <a:cs typeface="Arial" panose="020B0604020202020204" pitchFamily="34" charset="0"/>
                </a:rPr>
                <a:t>?</a:t>
              </a:r>
              <a:endParaRPr lang="vi-VN" sz="2800" b="1" i="1" kern="0" dirty="0">
                <a:solidFill>
                  <a:srgbClr val="00206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A4B3E26F-4946-ADE9-285C-52023BA480DD}"/>
                </a:ext>
              </a:extLst>
            </p:cNvPr>
            <p:cNvGrpSpPr/>
            <p:nvPr/>
          </p:nvGrpSpPr>
          <p:grpSpPr>
            <a:xfrm>
              <a:off x="587855" y="2773266"/>
              <a:ext cx="1033226" cy="1034224"/>
              <a:chOff x="691783" y="241678"/>
              <a:chExt cx="1515903" cy="1460323"/>
            </a:xfrm>
          </p:grpSpPr>
          <p:sp>
            <p:nvSpPr>
              <p:cNvPr id="15" name="Oval Callout 13">
                <a:extLst>
                  <a:ext uri="{FF2B5EF4-FFF2-40B4-BE49-F238E27FC236}">
                    <a16:creationId xmlns:a16="http://schemas.microsoft.com/office/drawing/2014/main" id="{D5496CCF-9E7A-2CC1-EB2A-CF8BA9F4F0D5}"/>
                  </a:ext>
                </a:extLst>
              </p:cNvPr>
              <p:cNvSpPr/>
              <p:nvPr/>
            </p:nvSpPr>
            <p:spPr>
              <a:xfrm>
                <a:off x="691783" y="241678"/>
                <a:ext cx="1515903" cy="1460323"/>
              </a:xfrm>
              <a:prstGeom prst="wedgeEllipseCallout">
                <a:avLst>
                  <a:gd name="adj1" fmla="val -1478"/>
                  <a:gd name="adj2" fmla="val 62500"/>
                </a:avLst>
              </a:prstGeom>
              <a:solidFill>
                <a:sysClr val="window" lastClr="FFFFFF"/>
              </a:solidFill>
              <a:ln w="13970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6B946B7-C316-5C34-5DFA-3D8A2DC1E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411" y="472260"/>
                <a:ext cx="1022643" cy="1022644"/>
              </a:xfrm>
              <a:prstGeom prst="rect">
                <a:avLst/>
              </a:prstGeom>
            </p:spPr>
          </p:pic>
        </p:grpSp>
      </p:grpSp>
      <p:pic>
        <p:nvPicPr>
          <p:cNvPr id="9" name="Picture 2" descr="The Human Genome Project (HGP)">
            <a:extLst>
              <a:ext uri="{FF2B5EF4-FFF2-40B4-BE49-F238E27FC236}">
                <a16:creationId xmlns:a16="http://schemas.microsoft.com/office/drawing/2014/main" id="{9FF834FE-AF5D-7AC6-B834-80B5201FA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9600" y="5047031"/>
            <a:ext cx="4901421" cy="3723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Untitled">
            <a:extLst>
              <a:ext uri="{FF2B5EF4-FFF2-40B4-BE49-F238E27FC236}">
                <a16:creationId xmlns:a16="http://schemas.microsoft.com/office/drawing/2014/main" id="{6E8C16E3-6157-2A64-C755-017388EEE8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826"/>
          <a:stretch/>
        </p:blipFill>
        <p:spPr bwMode="auto">
          <a:xfrm>
            <a:off x="10820400" y="1288836"/>
            <a:ext cx="4720161" cy="33306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avicenna on X: &quot;RT @berfindagspace: Being supervised by a great scientist like @zahidasultanova was great both scientifically and personally. Today I do my…&quot; / X">
            <a:extLst>
              <a:ext uri="{FF2B5EF4-FFF2-40B4-BE49-F238E27FC236}">
                <a16:creationId xmlns:a16="http://schemas.microsoft.com/office/drawing/2014/main" id="{850F46FA-2E59-6944-D75F-471A75DCEF36}"/>
              </a:ext>
            </a:extLst>
          </p:cNvPr>
          <p:cNvPicPr>
            <a:picLocks noChangeAspect="1" noChangeArrowheads="1"/>
          </p:cNvPicPr>
          <p:nvPr/>
        </p:nvPicPr>
        <p:blipFill rotWithShape="1">
          <a:blip r:embed="rId6">
            <a:clrChange>
              <a:clrFrom>
                <a:srgbClr val="FFFEFD"/>
              </a:clrFrom>
              <a:clrTo>
                <a:srgbClr val="FFFEFD">
                  <a:alpha val="0"/>
                </a:srgbClr>
              </a:clrTo>
            </a:clrChange>
            <a:extLst>
              <a:ext uri="{28A0092B-C50C-407E-A947-70E740481C1C}">
                <a14:useLocalDpi xmlns:a14="http://schemas.microsoft.com/office/drawing/2010/main" val="0"/>
              </a:ext>
            </a:extLst>
          </a:blip>
          <a:srcRect r="55122" b="61126"/>
          <a:stretch/>
        </p:blipFill>
        <p:spPr bwMode="auto">
          <a:xfrm rot="15330351">
            <a:off x="14734093" y="6191048"/>
            <a:ext cx="3010221" cy="1552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avicenna on X: &quot;RT @berfindagspace: Being supervised by a great scientist like @zahidasultanova was great both scientifically and personally. Today I do my…&quot; / X">
            <a:extLst>
              <a:ext uri="{FF2B5EF4-FFF2-40B4-BE49-F238E27FC236}">
                <a16:creationId xmlns:a16="http://schemas.microsoft.com/office/drawing/2014/main" id="{546610AF-297D-AC63-8569-A904516196DC}"/>
              </a:ext>
            </a:extLst>
          </p:cNvPr>
          <p:cNvPicPr>
            <a:picLocks noChangeAspect="1" noChangeArrowheads="1"/>
          </p:cNvPicPr>
          <p:nvPr/>
        </p:nvPicPr>
        <p:blipFill rotWithShape="1">
          <a:blip r:embed="rId6">
            <a:clrChange>
              <a:clrFrom>
                <a:srgbClr val="FFFEFD"/>
              </a:clrFrom>
              <a:clrTo>
                <a:srgbClr val="FFFEFD">
                  <a:alpha val="0"/>
                </a:srgbClr>
              </a:clrTo>
            </a:clrChange>
            <a:extLst>
              <a:ext uri="{28A0092B-C50C-407E-A947-70E740481C1C}">
                <a14:useLocalDpi xmlns:a14="http://schemas.microsoft.com/office/drawing/2010/main" val="0"/>
              </a:ext>
            </a:extLst>
          </a:blip>
          <a:srcRect r="55122" b="61126"/>
          <a:stretch/>
        </p:blipFill>
        <p:spPr bwMode="auto">
          <a:xfrm rot="11714207">
            <a:off x="15307203" y="6976581"/>
            <a:ext cx="2986711" cy="154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542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514350" y="534178"/>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26E9DD3B-4370-073A-2511-937BC28D94E2}"/>
              </a:ext>
            </a:extLst>
          </p:cNvPr>
          <p:cNvGrpSpPr/>
          <p:nvPr/>
        </p:nvGrpSpPr>
        <p:grpSpPr>
          <a:xfrm>
            <a:off x="1411628" y="3357741"/>
            <a:ext cx="7886800" cy="4646523"/>
            <a:chOff x="121064" y="3184697"/>
            <a:chExt cx="5474029" cy="3706541"/>
          </a:xfrm>
        </p:grpSpPr>
        <p:grpSp>
          <p:nvGrpSpPr>
            <p:cNvPr id="22" name="Group 21">
              <a:extLst>
                <a:ext uri="{FF2B5EF4-FFF2-40B4-BE49-F238E27FC236}">
                  <a16:creationId xmlns:a16="http://schemas.microsoft.com/office/drawing/2014/main" id="{7673146D-2869-536A-27CC-3AB252CD0DAA}"/>
                </a:ext>
              </a:extLst>
            </p:cNvPr>
            <p:cNvGrpSpPr/>
            <p:nvPr/>
          </p:nvGrpSpPr>
          <p:grpSpPr>
            <a:xfrm>
              <a:off x="121064" y="3184697"/>
              <a:ext cx="5474029" cy="3706541"/>
              <a:chOff x="53215" y="3160222"/>
              <a:chExt cx="5474029" cy="3706541"/>
            </a:xfrm>
          </p:grpSpPr>
          <p:sp>
            <p:nvSpPr>
              <p:cNvPr id="24" name="Rectangle 23">
                <a:extLst>
                  <a:ext uri="{FF2B5EF4-FFF2-40B4-BE49-F238E27FC236}">
                    <a16:creationId xmlns:a16="http://schemas.microsoft.com/office/drawing/2014/main" id="{8AC4EBB1-8031-2DD1-2A39-A00DE0CEE416}"/>
                  </a:ext>
                </a:extLst>
              </p:cNvPr>
              <p:cNvSpPr/>
              <p:nvPr/>
            </p:nvSpPr>
            <p:spPr>
              <a:xfrm>
                <a:off x="435934" y="3477993"/>
                <a:ext cx="5091310" cy="3388770"/>
              </a:xfrm>
              <a:prstGeom prst="rect">
                <a:avLst/>
              </a:prstGeom>
              <a:solidFill>
                <a:srgbClr val="FFEAA7"/>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50000"/>
                  </a:lnSpc>
                  <a:spcBef>
                    <a:spcPts val="0"/>
                  </a:spcBef>
                  <a:spcAft>
                    <a:spcPts val="0"/>
                  </a:spcAft>
                  <a:buClrTx/>
                  <a:buSzTx/>
                  <a:buFontTx/>
                  <a:buNone/>
                  <a:tabLst/>
                  <a:defRPr/>
                </a:pPr>
                <a:endParaRPr kumimoji="0" lang="en-US" sz="27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sp>
            <p:nvSpPr>
              <p:cNvPr id="25" name="Rectangle: Top Corners Rounded 24">
                <a:extLst>
                  <a:ext uri="{FF2B5EF4-FFF2-40B4-BE49-F238E27FC236}">
                    <a16:creationId xmlns:a16="http://schemas.microsoft.com/office/drawing/2014/main" id="{A1283887-8675-9CDA-21BD-F4178D36800A}"/>
                  </a:ext>
                </a:extLst>
              </p:cNvPr>
              <p:cNvSpPr/>
              <p:nvPr/>
            </p:nvSpPr>
            <p:spPr>
              <a:xfrm>
                <a:off x="441946" y="3193957"/>
                <a:ext cx="2113219" cy="571099"/>
              </a:xfrm>
              <a:prstGeom prst="round2SameRect">
                <a:avLst>
                  <a:gd name="adj1" fmla="val 23095"/>
                  <a:gd name="adj2" fmla="val 0"/>
                </a:avLst>
              </a:prstGeom>
              <a:solidFill>
                <a:srgbClr val="FF8470"/>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rPr>
                  <a:t>Trả lời</a:t>
                </a:r>
                <a:endParaRPr kumimoji="0" lang="en-US" sz="3600" b="1" i="0" u="none" strike="noStrike" kern="0" cap="none" spc="0" normalizeH="0" baseline="0" noProof="0" dirty="0">
                  <a:ln>
                    <a:noFill/>
                  </a:ln>
                  <a:solidFill>
                    <a:srgbClr val="FFFFFF"/>
                  </a:solidFill>
                  <a:effectLst/>
                  <a:uLnTx/>
                  <a:uFillTx/>
                  <a:latin typeface="Myriad Pro SemiCond" panose="020B0503030403020204" pitchFamily="34" charset="0"/>
                  <a:ea typeface="+mn-ea"/>
                  <a:cs typeface="+mn-cs"/>
                </a:endParaRPr>
              </a:p>
            </p:txBody>
          </p:sp>
          <p:cxnSp>
            <p:nvCxnSpPr>
              <p:cNvPr id="26" name="Straight Connector 25">
                <a:extLst>
                  <a:ext uri="{FF2B5EF4-FFF2-40B4-BE49-F238E27FC236}">
                    <a16:creationId xmlns:a16="http://schemas.microsoft.com/office/drawing/2014/main" id="{72077D58-DFB4-65B0-7721-D7D82B59DD00}"/>
                  </a:ext>
                </a:extLst>
              </p:cNvPr>
              <p:cNvCxnSpPr>
                <a:cxnSpLocks/>
              </p:cNvCxnSpPr>
              <p:nvPr/>
            </p:nvCxnSpPr>
            <p:spPr>
              <a:xfrm>
                <a:off x="441947" y="3765056"/>
                <a:ext cx="4444411" cy="0"/>
              </a:xfrm>
              <a:prstGeom prst="line">
                <a:avLst/>
              </a:prstGeom>
              <a:noFill/>
              <a:ln w="38100" cap="flat" cmpd="sng" algn="ctr">
                <a:solidFill>
                  <a:srgbClr val="FF8470"/>
                </a:solidFill>
                <a:prstDash val="solid"/>
                <a:miter lim="800000"/>
              </a:ln>
              <a:effectLst/>
            </p:spPr>
          </p:cxnSp>
          <p:sp>
            <p:nvSpPr>
              <p:cNvPr id="27" name="TextBox 26">
                <a:extLst>
                  <a:ext uri="{FF2B5EF4-FFF2-40B4-BE49-F238E27FC236}">
                    <a16:creationId xmlns:a16="http://schemas.microsoft.com/office/drawing/2014/main" id="{A0BEF981-BF0C-066D-4E6F-8A9A9EAED935}"/>
                  </a:ext>
                </a:extLst>
              </p:cNvPr>
              <p:cNvSpPr txBox="1"/>
              <p:nvPr/>
            </p:nvSpPr>
            <p:spPr>
              <a:xfrm>
                <a:off x="542192" y="3765056"/>
                <a:ext cx="4878793" cy="2901975"/>
              </a:xfrm>
              <a:prstGeom prst="rect">
                <a:avLst/>
              </a:prstGeom>
              <a:noFill/>
            </p:spPr>
            <p:txBody>
              <a:bodyPr wrap="square" rtlCol="0">
                <a:spAutoFit/>
              </a:bodyPr>
              <a:lstStyle/>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3200" b="1" kern="0" dirty="0" err="1">
                    <a:solidFill>
                      <a:srgbClr val="000000"/>
                    </a:solidFill>
                    <a:latin typeface="Arial" panose="020B0604020202020204" pitchFamily="34" charset="0"/>
                    <a:cs typeface="Arial" panose="020B0604020202020204" pitchFamily="34" charset="0"/>
                  </a:rPr>
                  <a:t>Hình</a:t>
                </a:r>
                <a:r>
                  <a:rPr lang="en-US" sz="3200" b="1" kern="0" dirty="0">
                    <a:solidFill>
                      <a:srgbClr val="000000"/>
                    </a:solidFill>
                    <a:latin typeface="Arial" panose="020B0604020202020204" pitchFamily="34" charset="0"/>
                    <a:cs typeface="Arial" panose="020B0604020202020204" pitchFamily="34" charset="0"/>
                  </a:rPr>
                  <a:t> </a:t>
                </a:r>
                <a:r>
                  <a:rPr lang="en-US" sz="3200" b="1" kern="0" dirty="0" err="1">
                    <a:solidFill>
                      <a:srgbClr val="000000"/>
                    </a:solidFill>
                    <a:latin typeface="Arial" panose="020B0604020202020204" pitchFamily="34" charset="0"/>
                    <a:cs typeface="Arial" panose="020B0604020202020204" pitchFamily="34" charset="0"/>
                  </a:rPr>
                  <a:t>dạng</a:t>
                </a:r>
                <a:endParaRPr kumimoji="0" lang="vi-VN"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lgn="just">
                  <a:lnSpc>
                    <a:spcPct val="150000"/>
                  </a:lnSpc>
                  <a:spcAft>
                    <a:spcPts val="800"/>
                  </a:spcAft>
                </a:pPr>
                <a:r>
                  <a:rPr lang="en-US" sz="3200" i="1" kern="0" dirty="0" err="1">
                    <a:solidFill>
                      <a:srgbClr val="000000"/>
                    </a:solidFill>
                    <a:latin typeface="Arial" panose="020B0604020202020204" pitchFamily="34" charset="0"/>
                  </a:rPr>
                  <a:t>Hai</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cặp</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hình</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chữ</a:t>
                </a:r>
                <a:r>
                  <a:rPr lang="en-US" sz="3200" i="1" kern="0" dirty="0">
                    <a:solidFill>
                      <a:srgbClr val="000000"/>
                    </a:solidFill>
                    <a:latin typeface="Arial" panose="020B0604020202020204" pitchFamily="34" charset="0"/>
                  </a:rPr>
                  <a:t> V, </a:t>
                </a:r>
                <a:r>
                  <a:rPr lang="en-US" sz="3200" i="1" kern="0" dirty="0" err="1">
                    <a:solidFill>
                      <a:srgbClr val="000000"/>
                    </a:solidFill>
                    <a:latin typeface="Arial" panose="020B0604020202020204" pitchFamily="34" charset="0"/>
                  </a:rPr>
                  <a:t>một</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cặp</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hình</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hạt</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một</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cặp</a:t>
                </a:r>
                <a:r>
                  <a:rPr lang="en-US" sz="3200" i="1" kern="0" dirty="0">
                    <a:solidFill>
                      <a:srgbClr val="000000"/>
                    </a:solidFill>
                    <a:latin typeface="Arial" panose="020B0604020202020204" pitchFamily="34" charset="0"/>
                  </a:rPr>
                  <a:t> NST </a:t>
                </a:r>
                <a:r>
                  <a:rPr lang="en-US" sz="3200" i="1" kern="0" dirty="0" err="1">
                    <a:solidFill>
                      <a:srgbClr val="000000"/>
                    </a:solidFill>
                    <a:latin typeface="Arial" panose="020B0604020202020204" pitchFamily="34" charset="0"/>
                  </a:rPr>
                  <a:t>giới</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tính</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gồm</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hai</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chiếc</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hình</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que</a:t>
                </a:r>
                <a:r>
                  <a:rPr lang="en-US" sz="3200" i="1" kern="0" dirty="0">
                    <a:solidFill>
                      <a:srgbClr val="000000"/>
                    </a:solidFill>
                    <a:latin typeface="Arial" panose="020B0604020202020204" pitchFamily="34" charset="0"/>
                  </a:rPr>
                  <a:t> ở con </a:t>
                </a:r>
                <a:r>
                  <a:rPr lang="en-US" sz="3200" i="1" kern="0" dirty="0" err="1">
                    <a:solidFill>
                      <a:srgbClr val="000000"/>
                    </a:solidFill>
                    <a:latin typeface="Arial" panose="020B0604020202020204" pitchFamily="34" charset="0"/>
                  </a:rPr>
                  <a:t>cái</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một</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chiếc</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hình</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que</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một</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chiếc</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hình</a:t>
                </a:r>
                <a:r>
                  <a:rPr lang="en-US" sz="3200" i="1" kern="0" dirty="0">
                    <a:solidFill>
                      <a:srgbClr val="000000"/>
                    </a:solidFill>
                    <a:latin typeface="Arial" panose="020B0604020202020204" pitchFamily="34" charset="0"/>
                  </a:rPr>
                  <a:t> </a:t>
                </a:r>
                <a:r>
                  <a:rPr lang="en-US" sz="3200" i="1" kern="0" dirty="0" err="1">
                    <a:solidFill>
                      <a:srgbClr val="000000"/>
                    </a:solidFill>
                    <a:latin typeface="Arial" panose="020B0604020202020204" pitchFamily="34" charset="0"/>
                  </a:rPr>
                  <a:t>móc</a:t>
                </a:r>
                <a:r>
                  <a:rPr lang="en-US" sz="3200" i="1" kern="0" dirty="0">
                    <a:solidFill>
                      <a:srgbClr val="000000"/>
                    </a:solidFill>
                    <a:latin typeface="Arial" panose="020B0604020202020204" pitchFamily="34" charset="0"/>
                  </a:rPr>
                  <a:t> ở con </a:t>
                </a:r>
                <a:r>
                  <a:rPr lang="en-US" sz="3200" i="1" kern="0" dirty="0" err="1">
                    <a:solidFill>
                      <a:srgbClr val="000000"/>
                    </a:solidFill>
                    <a:latin typeface="Arial" panose="020B0604020202020204" pitchFamily="34" charset="0"/>
                  </a:rPr>
                  <a:t>đực</a:t>
                </a:r>
                <a:endParaRPr lang="vi-VN" sz="3200" i="1" kern="0" dirty="0">
                  <a:solidFill>
                    <a:srgbClr val="000000"/>
                  </a:solidFill>
                  <a:latin typeface="Arial" panose="020B0604020202020204" pitchFamily="34" charset="0"/>
                </a:endParaRPr>
              </a:p>
            </p:txBody>
          </p:sp>
          <p:sp>
            <p:nvSpPr>
              <p:cNvPr id="28" name="Flowchart: Connector 27">
                <a:extLst>
                  <a:ext uri="{FF2B5EF4-FFF2-40B4-BE49-F238E27FC236}">
                    <a16:creationId xmlns:a16="http://schemas.microsoft.com/office/drawing/2014/main" id="{39EEC429-312D-FA5D-F832-3AE2D47E2CAA}"/>
                  </a:ext>
                </a:extLst>
              </p:cNvPr>
              <p:cNvSpPr/>
              <p:nvPr/>
            </p:nvSpPr>
            <p:spPr>
              <a:xfrm>
                <a:off x="53215" y="3160222"/>
                <a:ext cx="662784" cy="662784"/>
              </a:xfrm>
              <a:prstGeom prst="flowChartConnector">
                <a:avLst/>
              </a:prstGeom>
              <a:solidFill>
                <a:srgbClr val="FFFFFF"/>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0" cap="none" spc="0" normalizeH="0" baseline="0" noProof="0">
                  <a:ln>
                    <a:noFill/>
                  </a:ln>
                  <a:solidFill>
                    <a:srgbClr val="FFFFFF"/>
                  </a:solidFill>
                  <a:effectLst/>
                  <a:uLnTx/>
                  <a:uFillTx/>
                  <a:latin typeface="Myriad Pro SemiCond" panose="020B0503030403020204" pitchFamily="34" charset="0"/>
                  <a:ea typeface="+mn-ea"/>
                  <a:cs typeface="+mn-cs"/>
                </a:endParaRPr>
              </a:p>
            </p:txBody>
          </p:sp>
        </p:grpSp>
        <p:pic>
          <p:nvPicPr>
            <p:cNvPr id="23" name="Picture 6">
              <a:extLst>
                <a:ext uri="{FF2B5EF4-FFF2-40B4-BE49-F238E27FC236}">
                  <a16:creationId xmlns:a16="http://schemas.microsoft.com/office/drawing/2014/main" id="{E477E96B-7F53-0BEE-8323-FA6CEFC480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065" y="3213416"/>
              <a:ext cx="533880" cy="5616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11A57808-4A89-DF5E-49E2-B89CFB424127}"/>
              </a:ext>
            </a:extLst>
          </p:cNvPr>
          <p:cNvGrpSpPr/>
          <p:nvPr/>
        </p:nvGrpSpPr>
        <p:grpSpPr>
          <a:xfrm>
            <a:off x="1524000" y="801442"/>
            <a:ext cx="6668479" cy="2157416"/>
            <a:chOff x="587855" y="2773266"/>
            <a:chExt cx="9273450" cy="3326880"/>
          </a:xfrm>
        </p:grpSpPr>
        <p:sp>
          <p:nvSpPr>
            <p:cNvPr id="6" name="Rectangle: Rounded Corners 10">
              <a:extLst>
                <a:ext uri="{FF2B5EF4-FFF2-40B4-BE49-F238E27FC236}">
                  <a16:creationId xmlns:a16="http://schemas.microsoft.com/office/drawing/2014/main" id="{C7931BD7-6BA6-C332-27FF-EF75DCDEDA89}"/>
                </a:ext>
              </a:extLst>
            </p:cNvPr>
            <p:cNvSpPr/>
            <p:nvPr/>
          </p:nvSpPr>
          <p:spPr>
            <a:xfrm>
              <a:off x="1116750" y="3253666"/>
              <a:ext cx="8744555" cy="2846480"/>
            </a:xfrm>
            <a:prstGeom prst="roundRect">
              <a:avLst>
                <a:gd name="adj" fmla="val 6602"/>
              </a:avLst>
            </a:prstGeom>
            <a:solidFill>
              <a:srgbClr val="D2FADC"/>
            </a:solidFill>
            <a:ln w="19050" cap="flat" cmpd="sng" algn="ctr">
              <a:solidFill>
                <a:srgbClr val="00B050"/>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5B59895-7229-66C0-BF12-07E41807A913}"/>
                </a:ext>
              </a:extLst>
            </p:cNvPr>
            <p:cNvSpPr txBox="1"/>
            <p:nvPr/>
          </p:nvSpPr>
          <p:spPr>
            <a:xfrm>
              <a:off x="1407567" y="3585212"/>
              <a:ext cx="8158661" cy="213575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b="1" i="1" kern="0" dirty="0" err="1">
                  <a:solidFill>
                    <a:srgbClr val="002060"/>
                  </a:solidFill>
                  <a:latin typeface="Arial" panose="020B0604020202020204" pitchFamily="34" charset="0"/>
                  <a:cs typeface="Arial" panose="020B0604020202020204" pitchFamily="34" charset="0"/>
                </a:rPr>
                <a:t>Hãy</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nhận</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xét</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về</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đặc</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điểm</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hình</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dạng</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nhiễm</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sắc</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thể</a:t>
              </a:r>
              <a:r>
                <a:rPr lang="en-US" sz="2800" b="1" i="1" kern="0" dirty="0">
                  <a:solidFill>
                    <a:srgbClr val="002060"/>
                  </a:solidFill>
                  <a:latin typeface="Arial" panose="020B0604020202020204" pitchFamily="34" charset="0"/>
                  <a:cs typeface="Arial" panose="020B0604020202020204" pitchFamily="34" charset="0"/>
                </a:rPr>
                <a:t> ở </a:t>
              </a:r>
              <a:r>
                <a:rPr lang="en-US" sz="2800" b="1" i="1" kern="0" dirty="0" err="1">
                  <a:solidFill>
                    <a:srgbClr val="002060"/>
                  </a:solidFill>
                  <a:latin typeface="Arial" panose="020B0604020202020204" pitchFamily="34" charset="0"/>
                  <a:cs typeface="Arial" panose="020B0604020202020204" pitchFamily="34" charset="0"/>
                </a:rPr>
                <a:t>ruồi</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giấm</a:t>
              </a:r>
              <a:r>
                <a:rPr lang="en-US" sz="2800" b="1" i="1" kern="0" dirty="0">
                  <a:solidFill>
                    <a:srgbClr val="002060"/>
                  </a:solidFill>
                  <a:latin typeface="Arial" panose="020B0604020202020204" pitchFamily="34" charset="0"/>
                  <a:cs typeface="Arial" panose="020B0604020202020204" pitchFamily="34" charset="0"/>
                </a:rPr>
                <a:t>.</a:t>
              </a:r>
              <a:endParaRPr lang="vi-VN" sz="2800" b="1" i="1" kern="0" dirty="0">
                <a:solidFill>
                  <a:srgbClr val="00206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A4B3E26F-4946-ADE9-285C-52023BA480DD}"/>
                </a:ext>
              </a:extLst>
            </p:cNvPr>
            <p:cNvGrpSpPr/>
            <p:nvPr/>
          </p:nvGrpSpPr>
          <p:grpSpPr>
            <a:xfrm>
              <a:off x="587855" y="2773266"/>
              <a:ext cx="1033226" cy="1034224"/>
              <a:chOff x="691783" y="241678"/>
              <a:chExt cx="1515903" cy="1460323"/>
            </a:xfrm>
          </p:grpSpPr>
          <p:sp>
            <p:nvSpPr>
              <p:cNvPr id="15" name="Oval Callout 13">
                <a:extLst>
                  <a:ext uri="{FF2B5EF4-FFF2-40B4-BE49-F238E27FC236}">
                    <a16:creationId xmlns:a16="http://schemas.microsoft.com/office/drawing/2014/main" id="{D5496CCF-9E7A-2CC1-EB2A-CF8BA9F4F0D5}"/>
                  </a:ext>
                </a:extLst>
              </p:cNvPr>
              <p:cNvSpPr/>
              <p:nvPr/>
            </p:nvSpPr>
            <p:spPr>
              <a:xfrm>
                <a:off x="691783" y="241678"/>
                <a:ext cx="1515903" cy="1460323"/>
              </a:xfrm>
              <a:prstGeom prst="wedgeEllipseCallout">
                <a:avLst>
                  <a:gd name="adj1" fmla="val -1478"/>
                  <a:gd name="adj2" fmla="val 62500"/>
                </a:avLst>
              </a:prstGeom>
              <a:solidFill>
                <a:sysClr val="window" lastClr="FFFFFF"/>
              </a:solidFill>
              <a:ln w="13970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6B946B7-C316-5C34-5DFA-3D8A2DC1E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412" y="472262"/>
                <a:ext cx="1022644" cy="1022645"/>
              </a:xfrm>
              <a:prstGeom prst="rect">
                <a:avLst/>
              </a:prstGeom>
            </p:spPr>
          </p:pic>
        </p:grpSp>
      </p:grpSp>
      <p:pic>
        <p:nvPicPr>
          <p:cNvPr id="7170" name="Picture 2" descr="Lý thuy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9685" y="1809467"/>
            <a:ext cx="7711411" cy="63747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rrow Transparent Background PNGs for Free Downl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580518">
            <a:off x="358460" y="6876509"/>
            <a:ext cx="2347354" cy="197671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146106" y="8470758"/>
            <a:ext cx="14020800" cy="646331"/>
          </a:xfrm>
          <a:prstGeom prst="rect">
            <a:avLst/>
          </a:prstGeom>
          <a:noFill/>
        </p:spPr>
        <p:txBody>
          <a:bodyPr wrap="square" rtlCol="0">
            <a:spAutoFit/>
          </a:bodyPr>
          <a:lstStyle/>
          <a:p>
            <a:r>
              <a:rPr lang="en-US" sz="3600" b="1" i="1" dirty="0" err="1">
                <a:solidFill>
                  <a:srgbClr val="FF0000"/>
                </a:solidFill>
              </a:rPr>
              <a:t>Mỗi</a:t>
            </a:r>
            <a:r>
              <a:rPr lang="en-US" sz="3600" b="1" i="1" dirty="0">
                <a:solidFill>
                  <a:srgbClr val="FF0000"/>
                </a:solidFill>
              </a:rPr>
              <a:t> </a:t>
            </a:r>
            <a:r>
              <a:rPr lang="en-US" sz="3600" b="1" i="1" dirty="0" err="1">
                <a:solidFill>
                  <a:srgbClr val="FF0000"/>
                </a:solidFill>
              </a:rPr>
              <a:t>loài</a:t>
            </a:r>
            <a:r>
              <a:rPr lang="en-US" sz="3600" b="1" i="1" dirty="0">
                <a:solidFill>
                  <a:srgbClr val="FF0000"/>
                </a:solidFill>
              </a:rPr>
              <a:t> </a:t>
            </a:r>
            <a:r>
              <a:rPr lang="en-US" sz="3600" b="1" i="1" dirty="0" err="1">
                <a:solidFill>
                  <a:srgbClr val="FF0000"/>
                </a:solidFill>
              </a:rPr>
              <a:t>mang</a:t>
            </a:r>
            <a:r>
              <a:rPr lang="en-US" sz="3600" b="1" i="1" dirty="0">
                <a:solidFill>
                  <a:srgbClr val="FF0000"/>
                </a:solidFill>
              </a:rPr>
              <a:t> </a:t>
            </a:r>
            <a:r>
              <a:rPr lang="en-US" sz="3600" b="1" i="1" dirty="0" err="1">
                <a:solidFill>
                  <a:srgbClr val="FF0000"/>
                </a:solidFill>
              </a:rPr>
              <a:t>một</a:t>
            </a:r>
            <a:r>
              <a:rPr lang="en-US" sz="3600" b="1" i="1" dirty="0">
                <a:solidFill>
                  <a:srgbClr val="FF0000"/>
                </a:solidFill>
              </a:rPr>
              <a:t> </a:t>
            </a:r>
            <a:r>
              <a:rPr lang="en-US" sz="3600" b="1" i="1" dirty="0" err="1">
                <a:solidFill>
                  <a:srgbClr val="FF0000"/>
                </a:solidFill>
              </a:rPr>
              <a:t>bộ</a:t>
            </a:r>
            <a:r>
              <a:rPr lang="en-US" sz="3600" b="1" i="1" dirty="0">
                <a:solidFill>
                  <a:srgbClr val="FF0000"/>
                </a:solidFill>
              </a:rPr>
              <a:t> </a:t>
            </a:r>
            <a:r>
              <a:rPr lang="en-US" sz="3600" b="1" i="1" dirty="0" err="1">
                <a:solidFill>
                  <a:srgbClr val="FF0000"/>
                </a:solidFill>
              </a:rPr>
              <a:t>nhiễm</a:t>
            </a:r>
            <a:r>
              <a:rPr lang="en-US" sz="3600" b="1" i="1" dirty="0">
                <a:solidFill>
                  <a:srgbClr val="FF0000"/>
                </a:solidFill>
              </a:rPr>
              <a:t> </a:t>
            </a:r>
            <a:r>
              <a:rPr lang="en-US" sz="3600" b="1" i="1" dirty="0" err="1">
                <a:solidFill>
                  <a:srgbClr val="FF0000"/>
                </a:solidFill>
              </a:rPr>
              <a:t>sắc</a:t>
            </a:r>
            <a:r>
              <a:rPr lang="en-US" sz="3600" b="1" i="1" dirty="0">
                <a:solidFill>
                  <a:srgbClr val="FF0000"/>
                </a:solidFill>
              </a:rPr>
              <a:t> </a:t>
            </a:r>
            <a:r>
              <a:rPr lang="en-US" sz="3600" b="1" i="1" dirty="0" err="1">
                <a:solidFill>
                  <a:srgbClr val="FF0000"/>
                </a:solidFill>
              </a:rPr>
              <a:t>thể</a:t>
            </a:r>
            <a:r>
              <a:rPr lang="en-US" sz="3600" b="1" i="1" dirty="0">
                <a:solidFill>
                  <a:srgbClr val="FF0000"/>
                </a:solidFill>
              </a:rPr>
              <a:t> </a:t>
            </a:r>
            <a:r>
              <a:rPr lang="en-US" sz="3600" b="1" i="1" dirty="0" err="1">
                <a:solidFill>
                  <a:srgbClr val="FF0000"/>
                </a:solidFill>
              </a:rPr>
              <a:t>đặc</a:t>
            </a:r>
            <a:r>
              <a:rPr lang="en-US" sz="3600" b="1" i="1" dirty="0">
                <a:solidFill>
                  <a:srgbClr val="FF0000"/>
                </a:solidFill>
              </a:rPr>
              <a:t> </a:t>
            </a:r>
            <a:r>
              <a:rPr lang="en-US" sz="3600" b="1" i="1" dirty="0" err="1">
                <a:solidFill>
                  <a:srgbClr val="FF0000"/>
                </a:solidFill>
              </a:rPr>
              <a:t>trưng</a:t>
            </a:r>
            <a:r>
              <a:rPr lang="en-US" sz="3600" b="1" i="1" dirty="0">
                <a:solidFill>
                  <a:srgbClr val="FF0000"/>
                </a:solidFill>
              </a:rPr>
              <a:t> </a:t>
            </a:r>
            <a:r>
              <a:rPr lang="en-US" sz="3600" b="1" i="1" dirty="0" err="1">
                <a:solidFill>
                  <a:srgbClr val="FF0000"/>
                </a:solidFill>
              </a:rPr>
              <a:t>về</a:t>
            </a:r>
            <a:r>
              <a:rPr lang="en-US" sz="3600" b="1" i="1" dirty="0">
                <a:solidFill>
                  <a:srgbClr val="FF0000"/>
                </a:solidFill>
              </a:rPr>
              <a:t> </a:t>
            </a:r>
            <a:r>
              <a:rPr lang="en-US" sz="3600" b="1" i="1" dirty="0" err="1">
                <a:solidFill>
                  <a:srgbClr val="FF0000"/>
                </a:solidFill>
              </a:rPr>
              <a:t>hình</a:t>
            </a:r>
            <a:r>
              <a:rPr lang="en-US" sz="3600" b="1" i="1" dirty="0">
                <a:solidFill>
                  <a:srgbClr val="FF0000"/>
                </a:solidFill>
              </a:rPr>
              <a:t> </a:t>
            </a:r>
            <a:r>
              <a:rPr lang="en-US" sz="3600" b="1" i="1" dirty="0" err="1">
                <a:solidFill>
                  <a:srgbClr val="FF0000"/>
                </a:solidFill>
              </a:rPr>
              <a:t>dạng</a:t>
            </a:r>
            <a:endParaRPr lang="en-US" sz="3600" b="1" i="1" dirty="0">
              <a:solidFill>
                <a:srgbClr val="FF0000"/>
              </a:solidFill>
            </a:endParaRPr>
          </a:p>
        </p:txBody>
      </p:sp>
    </p:spTree>
    <p:extLst>
      <p:ext uri="{BB962C8B-B14F-4D97-AF65-F5344CB8AC3E}">
        <p14:creationId xmlns:p14="http://schemas.microsoft.com/office/powerpoint/2010/main" val="16790512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76600" y="1332960"/>
            <a:ext cx="11506200" cy="646331"/>
          </a:xfrm>
          <a:prstGeom prst="rect">
            <a:avLst/>
          </a:prstGeom>
          <a:noFill/>
        </p:spPr>
        <p:txBody>
          <a:bodyPr wrap="square" rtlCol="0">
            <a:spAutoFit/>
          </a:bodyPr>
          <a:lstStyle/>
          <a:p>
            <a:pPr algn="ctr"/>
            <a:r>
              <a:rPr lang="en-US" sz="3600" b="1" dirty="0" err="1">
                <a:solidFill>
                  <a:schemeClr val="accent1">
                    <a:lumMod val="75000"/>
                  </a:schemeClr>
                </a:solidFill>
                <a:latin typeface="Arial" panose="020B0604020202020204" pitchFamily="34" charset="0"/>
                <a:cs typeface="Arial" panose="020B0604020202020204" pitchFamily="34" charset="0"/>
              </a:rPr>
              <a:t>Phân</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biệt</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bộ</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nhiễm</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sắc</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thể</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đơn</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bội</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lưỡng</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bội</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9D8A2DF-7FFD-DA1C-71F2-78A6F83831A2}"/>
              </a:ext>
            </a:extLst>
          </p:cNvPr>
          <p:cNvSpPr/>
          <p:nvPr/>
        </p:nvSpPr>
        <p:spPr>
          <a:xfrm>
            <a:off x="1371600" y="3771900"/>
            <a:ext cx="16121088" cy="4495800"/>
          </a:xfrm>
          <a:prstGeom prst="rect">
            <a:avLst/>
          </a:prstGeom>
          <a:solidFill>
            <a:srgbClr val="00FFFF">
              <a:lumMod val="20000"/>
              <a:lumOff val="80000"/>
            </a:srgbClr>
          </a:solidFill>
          <a:ln w="28575" cap="flat">
            <a:solidFill>
              <a:srgbClr val="00FFFF">
                <a:lumMod val="50000"/>
              </a:srgbClr>
            </a:solidFill>
            <a:prstDash val="solid"/>
            <a:miter/>
          </a:ln>
        </p:spPr>
        <p:txBody>
          <a:bodyPr rtlCol="0" anchor="ctr"/>
          <a:lstStyle/>
          <a:p>
            <a:pPr>
              <a:defRPr/>
            </a:pPr>
            <a:endParaRPr lang="en-US" kern="0" dirty="0">
              <a:solidFill>
                <a:prstClr val="black"/>
              </a:solidFill>
              <a:latin typeface="Arial" panose="020B0604020202020204"/>
            </a:endParaRPr>
          </a:p>
        </p:txBody>
      </p:sp>
      <p:sp>
        <p:nvSpPr>
          <p:cNvPr id="28" name="TextBox 27">
            <a:extLst>
              <a:ext uri="{FF2B5EF4-FFF2-40B4-BE49-F238E27FC236}">
                <a16:creationId xmlns:a16="http://schemas.microsoft.com/office/drawing/2014/main" id="{9A6682A8-448D-806B-FB73-3820CE4C345F}"/>
              </a:ext>
            </a:extLst>
          </p:cNvPr>
          <p:cNvSpPr txBox="1"/>
          <p:nvPr/>
        </p:nvSpPr>
        <p:spPr>
          <a:xfrm>
            <a:off x="1648113" y="4829251"/>
            <a:ext cx="15734717" cy="3046988"/>
          </a:xfrm>
          <a:prstGeom prst="rect">
            <a:avLst/>
          </a:prstGeom>
          <a:noFill/>
        </p:spPr>
        <p:txBody>
          <a:bodyPr wrap="square">
            <a:spAutoFit/>
          </a:bodyPr>
          <a:lstStyle/>
          <a:p>
            <a:pPr>
              <a:lnSpc>
                <a:spcPct val="150000"/>
              </a:lnSpc>
            </a:pPr>
            <a:r>
              <a:rPr lang="en-US" sz="3200" b="1" kern="0" dirty="0">
                <a:solidFill>
                  <a:prstClr val="black"/>
                </a:solidFill>
                <a:latin typeface="Arial" panose="020B0604020202020204" pitchFamily="34" charset="0"/>
                <a:cs typeface="Arial" panose="020B0604020202020204" pitchFamily="34" charset="0"/>
              </a:rPr>
              <a:t>Câu 1: </a:t>
            </a:r>
            <a:r>
              <a:rPr lang="en-US" sz="3200" kern="0" dirty="0">
                <a:solidFill>
                  <a:prstClr val="black"/>
                </a:solidFill>
                <a:latin typeface="Arial" panose="020B0604020202020204" pitchFamily="34" charset="0"/>
                <a:cs typeface="Arial" panose="020B0604020202020204" pitchFamily="34" charset="0"/>
              </a:rPr>
              <a:t>Quan </a:t>
            </a:r>
            <a:r>
              <a:rPr lang="en-US" sz="3200" kern="0" dirty="0" err="1">
                <a:solidFill>
                  <a:prstClr val="black"/>
                </a:solidFill>
                <a:latin typeface="Arial" panose="020B0604020202020204" pitchFamily="34" charset="0"/>
                <a:cs typeface="Arial" panose="020B0604020202020204" pitchFamily="34" charset="0"/>
              </a:rPr>
              <a:t>sát</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hình</a:t>
            </a:r>
            <a:r>
              <a:rPr lang="en-US" sz="3200" kern="0" dirty="0">
                <a:solidFill>
                  <a:prstClr val="black"/>
                </a:solidFill>
                <a:latin typeface="Arial" panose="020B0604020202020204" pitchFamily="34" charset="0"/>
                <a:cs typeface="Arial" panose="020B0604020202020204" pitchFamily="34" charset="0"/>
              </a:rPr>
              <a:t> 41.3, </a:t>
            </a:r>
            <a:r>
              <a:rPr lang="en-US" sz="3200" kern="0" dirty="0" err="1">
                <a:solidFill>
                  <a:prstClr val="black"/>
                </a:solidFill>
                <a:latin typeface="Arial" panose="020B0604020202020204" pitchFamily="34" charset="0"/>
                <a:cs typeface="Arial" panose="020B0604020202020204" pitchFamily="34" charset="0"/>
              </a:rPr>
              <a:t>hãy</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cho</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biết</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đặc</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điểm</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của</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cặp</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nhiễm</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sắc</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thể</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tương</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đồng</a:t>
            </a:r>
            <a:endParaRPr lang="vi-VN" sz="3200" b="1" kern="0" dirty="0">
              <a:solidFill>
                <a:prstClr val="black"/>
              </a:solidFill>
              <a:latin typeface="Arial" panose="020B0604020202020204" pitchFamily="34" charset="0"/>
              <a:cs typeface="Arial" panose="020B0604020202020204" pitchFamily="34" charset="0"/>
            </a:endParaRPr>
          </a:p>
          <a:p>
            <a:pPr>
              <a:lnSpc>
                <a:spcPct val="150000"/>
              </a:lnSpc>
            </a:pPr>
            <a:r>
              <a:rPr lang="vi-VN" sz="3200" b="1" kern="0" dirty="0">
                <a:solidFill>
                  <a:prstClr val="black"/>
                </a:solidFill>
                <a:latin typeface="Arial" panose="020B0604020202020204" pitchFamily="34" charset="0"/>
                <a:cs typeface="Arial" panose="020B0604020202020204" pitchFamily="34" charset="0"/>
              </a:rPr>
              <a:t>Câu 2: </a:t>
            </a:r>
            <a:r>
              <a:rPr lang="vi-VN" sz="3200" dirty="0">
                <a:latin typeface="Arial" panose="020B0604020202020204" pitchFamily="34" charset="0"/>
                <a:cs typeface="Arial" panose="020B0604020202020204" pitchFamily="34" charset="0"/>
              </a:rPr>
              <a:t>Phân biệt bộ nhiễm sắc thể lưỡng bội và bộ nhiễm sắc thể đơn bội, hoàn thành bảng sau</a:t>
            </a:r>
            <a:endParaRPr lang="en-US" sz="3200" dirty="0">
              <a:latin typeface="Arial" panose="020B0604020202020204" pitchFamily="34" charset="0"/>
              <a:cs typeface="Arial" panose="020B0604020202020204" pitchFamily="34" charset="0"/>
            </a:endParaRPr>
          </a:p>
          <a:p>
            <a:pPr>
              <a:lnSpc>
                <a:spcPct val="150000"/>
              </a:lnSpc>
            </a:pPr>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3: </a:t>
            </a:r>
            <a:r>
              <a:rPr lang="en-US" sz="3200" dirty="0" err="1">
                <a:latin typeface="Arial" panose="020B0604020202020204" pitchFamily="34" charset="0"/>
                <a:cs typeface="Arial" panose="020B0604020202020204" pitchFamily="34" charset="0"/>
              </a:rPr>
              <a:t>Xác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định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nhiễm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sắc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tế</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bào</a:t>
            </a:r>
            <a:r>
              <a:rPr lang="en-US" sz="3200" dirty="0">
                <a:latin typeface="Arial" panose="020B0604020202020204" pitchFamily="34" charset="0"/>
                <a:cs typeface="Arial" panose="020B0604020202020204" pitchFamily="34" charset="0"/>
              </a:rPr>
              <a:t> soma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loài</a:t>
            </a:r>
            <a:endParaRPr lang="vi-VN" sz="3200" b="1"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7DFA266D-8DED-E868-CD73-55905A914A77}"/>
              </a:ext>
            </a:extLst>
          </p:cNvPr>
          <p:cNvSpPr/>
          <p:nvPr/>
        </p:nvSpPr>
        <p:spPr>
          <a:xfrm>
            <a:off x="1378731" y="3771901"/>
            <a:ext cx="2345872" cy="914399"/>
          </a:xfrm>
          <a:prstGeom prst="rect">
            <a:avLst/>
          </a:prstGeom>
          <a:solidFill>
            <a:srgbClr val="00FFFF">
              <a:lumMod val="75000"/>
            </a:srgbClr>
          </a:solidFill>
          <a:ln w="28575" cap="flat">
            <a:solidFill>
              <a:srgbClr val="00FFFF">
                <a:lumMod val="50000"/>
              </a:srgbClr>
            </a:solidFill>
            <a:prstDash val="solid"/>
            <a:miter/>
          </a:ln>
        </p:spPr>
        <p:txBody>
          <a:bodyPr rtlCol="0" anchor="ctr"/>
          <a:lstStyle/>
          <a:p>
            <a:pPr algn="ctr">
              <a:defRPr/>
            </a:pPr>
            <a:r>
              <a:rPr lang="en-US" sz="3200" b="1" kern="0" dirty="0" err="1">
                <a:solidFill>
                  <a:prstClr val="white"/>
                </a:solidFill>
                <a:latin typeface="Arial" panose="020B0604020202020204"/>
              </a:rPr>
              <a:t>Yêu</a:t>
            </a:r>
            <a:r>
              <a:rPr lang="en-US" sz="3200" b="1" kern="0" dirty="0">
                <a:solidFill>
                  <a:prstClr val="white"/>
                </a:solidFill>
                <a:latin typeface="Arial" panose="020B0604020202020204"/>
              </a:rPr>
              <a:t> </a:t>
            </a:r>
            <a:r>
              <a:rPr lang="en-US" sz="3200" b="1" kern="0" dirty="0" err="1">
                <a:solidFill>
                  <a:prstClr val="white"/>
                </a:solidFill>
                <a:latin typeface="Arial" panose="020B0604020202020204"/>
              </a:rPr>
              <a:t>cầu</a:t>
            </a:r>
            <a:endParaRPr lang="en-US" sz="3200" b="1" kern="0" dirty="0">
              <a:solidFill>
                <a:prstClr val="white"/>
              </a:solidFill>
              <a:latin typeface="Arial" panose="020B0604020202020204"/>
            </a:endParaRPr>
          </a:p>
        </p:txBody>
      </p:sp>
      <p:sp>
        <p:nvSpPr>
          <p:cNvPr id="30" name="Rectangle: Top Corners Rounded 30">
            <a:extLst>
              <a:ext uri="{FF2B5EF4-FFF2-40B4-BE49-F238E27FC236}">
                <a16:creationId xmlns:a16="http://schemas.microsoft.com/office/drawing/2014/main" id="{76ADD719-99FF-A7F2-BE7C-EF8D46D347BD}"/>
              </a:ext>
            </a:extLst>
          </p:cNvPr>
          <p:cNvSpPr/>
          <p:nvPr/>
        </p:nvSpPr>
        <p:spPr>
          <a:xfrm>
            <a:off x="7090163" y="3093936"/>
            <a:ext cx="4850621" cy="725095"/>
          </a:xfrm>
          <a:prstGeom prst="round2SameRect">
            <a:avLst>
              <a:gd name="adj1" fmla="val 30291"/>
              <a:gd name="adj2" fmla="val 0"/>
            </a:avLst>
          </a:prstGeom>
          <a:solidFill>
            <a:srgbClr val="00FFFF">
              <a:lumMod val="50000"/>
            </a:srgbClr>
          </a:solidFill>
          <a:ln w="12700" cap="flat">
            <a:noFill/>
            <a:prstDash val="solid"/>
            <a:miter/>
          </a:ln>
        </p:spPr>
        <p:txBody>
          <a:bodyPr rtlCol="0" anchor="ctr"/>
          <a:lstStyle/>
          <a:p>
            <a:pPr>
              <a:defRPr/>
            </a:pPr>
            <a:endParaRPr lang="en-US" kern="0" dirty="0">
              <a:solidFill>
                <a:prstClr val="black"/>
              </a:solidFill>
              <a:latin typeface="Arial" panose="020B0604020202020204"/>
            </a:endParaRPr>
          </a:p>
        </p:txBody>
      </p:sp>
      <p:sp>
        <p:nvSpPr>
          <p:cNvPr id="31" name="TextBox 30">
            <a:extLst>
              <a:ext uri="{FF2B5EF4-FFF2-40B4-BE49-F238E27FC236}">
                <a16:creationId xmlns:a16="http://schemas.microsoft.com/office/drawing/2014/main" id="{78BE1F81-A70B-7660-4DE5-C758F3FA10BC}"/>
              </a:ext>
            </a:extLst>
          </p:cNvPr>
          <p:cNvSpPr txBox="1"/>
          <p:nvPr/>
        </p:nvSpPr>
        <p:spPr>
          <a:xfrm>
            <a:off x="6356444" y="3192190"/>
            <a:ext cx="6318057" cy="584775"/>
          </a:xfrm>
          <a:prstGeom prst="rect">
            <a:avLst/>
          </a:prstGeom>
          <a:noFill/>
        </p:spPr>
        <p:txBody>
          <a:bodyPr wrap="square" rtlCol="0">
            <a:spAutoFit/>
          </a:bodyPr>
          <a:lstStyle/>
          <a:p>
            <a:pPr algn="ctr"/>
            <a:r>
              <a:rPr lang="en-US" sz="3200" b="1" dirty="0">
                <a:solidFill>
                  <a:srgbClr val="FFFF00"/>
                </a:solidFill>
                <a:latin typeface="Arial" panose="020B0604020202020204"/>
              </a:rPr>
              <a:t>PHIẾU HỌC TẬP SỐ 2</a:t>
            </a:r>
          </a:p>
        </p:txBody>
      </p:sp>
      <p:sp>
        <p:nvSpPr>
          <p:cNvPr id="32" name="TextBox 31">
            <a:extLst>
              <a:ext uri="{FF2B5EF4-FFF2-40B4-BE49-F238E27FC236}">
                <a16:creationId xmlns:a16="http://schemas.microsoft.com/office/drawing/2014/main" id="{E01A30FC-AD19-CE21-2459-CEF7E195A139}"/>
              </a:ext>
            </a:extLst>
          </p:cNvPr>
          <p:cNvSpPr txBox="1"/>
          <p:nvPr/>
        </p:nvSpPr>
        <p:spPr>
          <a:xfrm>
            <a:off x="5410200" y="4020412"/>
            <a:ext cx="13768085" cy="665888"/>
          </a:xfrm>
          <a:prstGeom prst="rect">
            <a:avLst/>
          </a:prstGeom>
          <a:noFill/>
        </p:spPr>
        <p:txBody>
          <a:bodyPr wrap="square">
            <a:spAutoFit/>
          </a:bodyPr>
          <a:lstStyle/>
          <a:p>
            <a:pPr algn="ctr">
              <a:lnSpc>
                <a:spcPct val="130000"/>
              </a:lnSpc>
              <a:defRPr/>
            </a:pPr>
            <a:r>
              <a:rPr lang="vi-VN" sz="3200" b="1" kern="0" dirty="0">
                <a:solidFill>
                  <a:prstClr val="black"/>
                </a:solidFill>
                <a:latin typeface="Arial" panose="020B0604020202020204" pitchFamily="34" charset="0"/>
                <a:cs typeface="Arial" panose="020B0604020202020204" pitchFamily="34" charset="0"/>
              </a:rPr>
              <a:t>Đọc thông tin SGK để trả lời câu hỏi dưới đây:</a:t>
            </a:r>
            <a:endParaRPr lang="en-US" sz="3200" b="1" kern="0" dirty="0">
              <a:solidFill>
                <a:prstClr val="black"/>
              </a:solidFill>
              <a:latin typeface="Arial" panose="020B0604020202020204" pitchFamily="34" charset="0"/>
              <a:cs typeface="Arial" panose="020B0604020202020204" pitchFamily="34" charset="0"/>
            </a:endParaRPr>
          </a:p>
        </p:txBody>
      </p:sp>
      <p:sp>
        <p:nvSpPr>
          <p:cNvPr id="39" name="TextBox 3"/>
          <p:cNvSpPr txBox="1"/>
          <p:nvPr/>
        </p:nvSpPr>
        <p:spPr>
          <a:xfrm>
            <a:off x="3838254" y="593588"/>
            <a:ext cx="10382892" cy="547266"/>
          </a:xfrm>
          <a:prstGeom prst="rect">
            <a:avLst/>
          </a:prstGeom>
        </p:spPr>
        <p:txBody>
          <a:bodyPr wrap="square" lIns="0" tIns="0" rIns="0" bIns="0" rtlCol="0" anchor="t">
            <a:spAutoFit/>
          </a:bodyPr>
          <a:lstStyle/>
          <a:p>
            <a:pPr algn="ctr">
              <a:lnSpc>
                <a:spcPts val="3779"/>
              </a:lnSpc>
            </a:pPr>
            <a:r>
              <a:rPr lang="en-US" sz="5400" dirty="0">
                <a:solidFill>
                  <a:srgbClr val="C00000"/>
                </a:solidFill>
                <a:latin typeface="Alatsi"/>
                <a:ea typeface="Alatsi"/>
                <a:cs typeface="Alatsi"/>
                <a:sym typeface="Alatsi"/>
              </a:rPr>
              <a:t>1. BỘ NHIỄM SẮC THỂ Ở SINH VẬT</a:t>
            </a:r>
          </a:p>
        </p:txBody>
      </p:sp>
      <p:sp>
        <p:nvSpPr>
          <p:cNvPr id="40" name="AutoShape 4"/>
          <p:cNvSpPr/>
          <p:nvPr/>
        </p:nvSpPr>
        <p:spPr>
          <a:xfrm>
            <a:off x="153" y="824866"/>
            <a:ext cx="3838101" cy="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41" name="Group 9"/>
          <p:cNvGrpSpPr/>
          <p:nvPr/>
        </p:nvGrpSpPr>
        <p:grpSpPr>
          <a:xfrm>
            <a:off x="1086727" y="-11748"/>
            <a:ext cx="1449213" cy="1673225"/>
            <a:chOff x="0" y="0"/>
            <a:chExt cx="703982" cy="812800"/>
          </a:xfrm>
        </p:grpSpPr>
        <p:sp>
          <p:nvSpPr>
            <p:cNvPr id="42"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43"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44" name="AutoShape 4"/>
          <p:cNvSpPr/>
          <p:nvPr/>
        </p:nvSpPr>
        <p:spPr>
          <a:xfrm>
            <a:off x="14221146" y="833096"/>
            <a:ext cx="4066854" cy="1199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Tree>
    <p:extLst>
      <p:ext uri="{BB962C8B-B14F-4D97-AF65-F5344CB8AC3E}">
        <p14:creationId xmlns:p14="http://schemas.microsoft.com/office/powerpoint/2010/main" val="188378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animBg="1"/>
      <p:bldP spid="30"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514350" y="514739"/>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11A57808-4A89-DF5E-49E2-B89CFB424127}"/>
              </a:ext>
            </a:extLst>
          </p:cNvPr>
          <p:cNvGrpSpPr/>
          <p:nvPr/>
        </p:nvGrpSpPr>
        <p:grpSpPr>
          <a:xfrm>
            <a:off x="2819400" y="731666"/>
            <a:ext cx="13182600" cy="1946029"/>
            <a:chOff x="977236" y="2602816"/>
            <a:chExt cx="20711244" cy="3390339"/>
          </a:xfrm>
        </p:grpSpPr>
        <p:sp>
          <p:nvSpPr>
            <p:cNvPr id="9" name="Rectangle: Rounded Corners 10">
              <a:extLst>
                <a:ext uri="{FF2B5EF4-FFF2-40B4-BE49-F238E27FC236}">
                  <a16:creationId xmlns:a16="http://schemas.microsoft.com/office/drawing/2014/main" id="{C7931BD7-6BA6-C332-27FF-EF75DCDEDA89}"/>
                </a:ext>
              </a:extLst>
            </p:cNvPr>
            <p:cNvSpPr/>
            <p:nvPr/>
          </p:nvSpPr>
          <p:spPr>
            <a:xfrm>
              <a:off x="1621081" y="3253666"/>
              <a:ext cx="20067399" cy="2739489"/>
            </a:xfrm>
            <a:prstGeom prst="roundRect">
              <a:avLst>
                <a:gd name="adj" fmla="val 6602"/>
              </a:avLst>
            </a:prstGeom>
            <a:solidFill>
              <a:srgbClr val="D2FADC"/>
            </a:solidFill>
            <a:ln w="1905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5B59895-7229-66C0-BF12-07E41807A913}"/>
                </a:ext>
              </a:extLst>
            </p:cNvPr>
            <p:cNvSpPr txBox="1"/>
            <p:nvPr/>
          </p:nvSpPr>
          <p:spPr>
            <a:xfrm>
              <a:off x="2961917" y="3318550"/>
              <a:ext cx="18356403" cy="2424645"/>
            </a:xfrm>
            <a:prstGeom prst="rect">
              <a:avLst/>
            </a:prstGeom>
            <a:noFill/>
          </p:spPr>
          <p:txBody>
            <a:bodyPr wrap="square" rtlCol="0">
              <a:spAutoFit/>
            </a:bodyPr>
            <a:lstStyle/>
            <a:p>
              <a:pPr algn="just">
                <a:lnSpc>
                  <a:spcPct val="150000"/>
                </a:lnSpc>
                <a:defRPr/>
              </a:pPr>
              <a:r>
                <a:rPr lang="en-US" sz="3000" b="1" kern="0" dirty="0" err="1">
                  <a:solidFill>
                    <a:srgbClr val="002060"/>
                  </a:solidFill>
                  <a:latin typeface="Arial" panose="020B0604020202020204" pitchFamily="34" charset="0"/>
                  <a:cs typeface="Arial" panose="020B0604020202020204" pitchFamily="34" charset="0"/>
                </a:rPr>
                <a:t>Câu</a:t>
              </a:r>
              <a:r>
                <a:rPr lang="en-US" sz="3000" b="1" kern="0" dirty="0">
                  <a:solidFill>
                    <a:srgbClr val="002060"/>
                  </a:solidFill>
                  <a:latin typeface="Arial" panose="020B0604020202020204" pitchFamily="34" charset="0"/>
                  <a:cs typeface="Arial" panose="020B0604020202020204" pitchFamily="34" charset="0"/>
                </a:rPr>
                <a:t> 1: </a:t>
              </a:r>
              <a:r>
                <a:rPr lang="en-US" sz="3000" b="1" kern="0" dirty="0" err="1">
                  <a:solidFill>
                    <a:srgbClr val="002060"/>
                  </a:solidFill>
                  <a:latin typeface="Arial" panose="020B0604020202020204" pitchFamily="34" charset="0"/>
                  <a:cs typeface="Arial" panose="020B0604020202020204" pitchFamily="34" charset="0"/>
                </a:rPr>
                <a:t>Quan</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sát</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hình</a:t>
              </a:r>
              <a:r>
                <a:rPr lang="en-US" sz="3000" b="1" kern="0" dirty="0">
                  <a:solidFill>
                    <a:srgbClr val="002060"/>
                  </a:solidFill>
                  <a:latin typeface="Arial" panose="020B0604020202020204" pitchFamily="34" charset="0"/>
                  <a:cs typeface="Arial" panose="020B0604020202020204" pitchFamily="34" charset="0"/>
                </a:rPr>
                <a:t> 41.3, </a:t>
              </a:r>
              <a:r>
                <a:rPr lang="en-US" sz="3000" b="1" kern="0" dirty="0" err="1">
                  <a:solidFill>
                    <a:srgbClr val="002060"/>
                  </a:solidFill>
                  <a:latin typeface="Arial" panose="020B0604020202020204" pitchFamily="34" charset="0"/>
                  <a:cs typeface="Arial" panose="020B0604020202020204" pitchFamily="34" charset="0"/>
                </a:rPr>
                <a:t>hãy</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cho</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biết</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đặc</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điểm</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của</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cặp</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nhiễm</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sắc</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thể</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tương</a:t>
              </a:r>
              <a:r>
                <a:rPr lang="en-US" sz="3000" b="1" kern="0" dirty="0">
                  <a:solidFill>
                    <a:srgbClr val="002060"/>
                  </a:solidFill>
                  <a:latin typeface="Arial" panose="020B0604020202020204" pitchFamily="34" charset="0"/>
                  <a:cs typeface="Arial" panose="020B0604020202020204" pitchFamily="34" charset="0"/>
                </a:rPr>
                <a:t> </a:t>
              </a:r>
              <a:r>
                <a:rPr lang="en-US" sz="3000" b="1" kern="0" dirty="0" err="1">
                  <a:solidFill>
                    <a:srgbClr val="002060"/>
                  </a:solidFill>
                  <a:latin typeface="Arial" panose="020B0604020202020204" pitchFamily="34" charset="0"/>
                  <a:cs typeface="Arial" panose="020B0604020202020204" pitchFamily="34" charset="0"/>
                </a:rPr>
                <a:t>đồng</a:t>
              </a:r>
              <a:endParaRPr lang="vi-VN" sz="3000" b="1" kern="0" dirty="0">
                <a:solidFill>
                  <a:srgbClr val="00206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A4B3E26F-4946-ADE9-285C-52023BA480DD}"/>
                </a:ext>
              </a:extLst>
            </p:cNvPr>
            <p:cNvGrpSpPr/>
            <p:nvPr/>
          </p:nvGrpSpPr>
          <p:grpSpPr>
            <a:xfrm>
              <a:off x="977236" y="2602816"/>
              <a:ext cx="1340836" cy="1373498"/>
              <a:chOff x="1263065" y="1002"/>
              <a:chExt cx="1967215" cy="1939377"/>
            </a:xfrm>
          </p:grpSpPr>
          <p:sp>
            <p:nvSpPr>
              <p:cNvPr id="12" name="Oval Callout 13">
                <a:extLst>
                  <a:ext uri="{FF2B5EF4-FFF2-40B4-BE49-F238E27FC236}">
                    <a16:creationId xmlns:a16="http://schemas.microsoft.com/office/drawing/2014/main" id="{D5496CCF-9E7A-2CC1-EB2A-CF8BA9F4F0D5}"/>
                  </a:ext>
                </a:extLst>
              </p:cNvPr>
              <p:cNvSpPr/>
              <p:nvPr/>
            </p:nvSpPr>
            <p:spPr>
              <a:xfrm>
                <a:off x="1263065" y="1002"/>
                <a:ext cx="1967215" cy="1939377"/>
              </a:xfrm>
              <a:prstGeom prst="wedgeEllipseCallout">
                <a:avLst>
                  <a:gd name="adj1" fmla="val -1478"/>
                  <a:gd name="adj2" fmla="val 62500"/>
                </a:avLst>
              </a:prstGeom>
              <a:solidFill>
                <a:sysClr val="window" lastClr="FFFFFF"/>
              </a:solidFill>
              <a:ln w="13970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76B946B7-C316-5C34-5DFA-3D8A2DC1E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584" y="366383"/>
                <a:ext cx="1208612" cy="1208611"/>
              </a:xfrm>
              <a:prstGeom prst="rect">
                <a:avLst/>
              </a:prstGeom>
            </p:spPr>
          </p:pic>
        </p:grpSp>
      </p:grpSp>
      <p:grpSp>
        <p:nvGrpSpPr>
          <p:cNvPr id="21" name="Group 20"/>
          <p:cNvGrpSpPr/>
          <p:nvPr/>
        </p:nvGrpSpPr>
        <p:grpSpPr>
          <a:xfrm>
            <a:off x="7760646" y="3140796"/>
            <a:ext cx="9587590" cy="6415058"/>
            <a:chOff x="8240820" y="3244900"/>
            <a:chExt cx="9531383" cy="6377450"/>
          </a:xfrm>
        </p:grpSpPr>
        <p:pic>
          <p:nvPicPr>
            <p:cNvPr id="15" name="Picture 14">
              <a:extLst>
                <a:ext uri="{FF2B5EF4-FFF2-40B4-BE49-F238E27FC236}">
                  <a16:creationId xmlns:a16="http://schemas.microsoft.com/office/drawing/2014/main" id="{F855E682-6FFB-7BE9-9A4C-2C1E703E1BF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42264" y="3244900"/>
              <a:ext cx="9529939" cy="6377450"/>
            </a:xfrm>
            <a:prstGeom prst="rect">
              <a:avLst/>
            </a:prstGeom>
          </p:spPr>
        </p:pic>
        <p:sp>
          <p:nvSpPr>
            <p:cNvPr id="7" name="Rectangle 6"/>
            <p:cNvSpPr/>
            <p:nvPr/>
          </p:nvSpPr>
          <p:spPr>
            <a:xfrm>
              <a:off x="13007233" y="3249864"/>
              <a:ext cx="4447177" cy="652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012344" y="8683368"/>
              <a:ext cx="6956391" cy="938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V="1">
              <a:off x="8240820" y="4861266"/>
              <a:ext cx="903178" cy="2051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flipV="1">
              <a:off x="11969013" y="4909288"/>
              <a:ext cx="903178" cy="1371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flipV="1">
              <a:off x="11970110" y="6902808"/>
              <a:ext cx="970923" cy="1301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13B94C74-1B8E-6185-CAF3-2E260E4B32FD}"/>
              </a:ext>
            </a:extLst>
          </p:cNvPr>
          <p:cNvSpPr txBox="1"/>
          <p:nvPr/>
        </p:nvSpPr>
        <p:spPr>
          <a:xfrm>
            <a:off x="1625470" y="4299129"/>
            <a:ext cx="6074696" cy="4124206"/>
          </a:xfrm>
          <a:prstGeom prst="rect">
            <a:avLst/>
          </a:prstGeom>
          <a:noFill/>
        </p:spPr>
        <p:txBody>
          <a:bodyPr wrap="square">
            <a:spAutoFit/>
          </a:bodyPr>
          <a:lstStyle/>
          <a:p>
            <a:pPr marL="285750" indent="-285750" algn="just">
              <a:lnSpc>
                <a:spcPct val="150000"/>
              </a:lnSpc>
              <a:spcBef>
                <a:spcPts val="600"/>
              </a:spcBef>
              <a:spcAft>
                <a:spcPts val="600"/>
              </a:spcAft>
              <a:buFont typeface="Wingdings" panose="05000000000000000000" pitchFamily="2" charset="2"/>
              <a:buChar char="v"/>
            </a:pPr>
            <a:r>
              <a:rPr lang="vi-VN" sz="2800" i="1" dirty="0">
                <a:effectLst/>
                <a:latin typeface="+mj-lt"/>
                <a:ea typeface="Calibri" panose="020F0502020204030204" pitchFamily="34" charset="0"/>
                <a:cs typeface="Times New Roman" panose="02020603050405020304" pitchFamily="18" charset="0"/>
              </a:rPr>
              <a:t>Gồm 2 chiếc nhiễm sắc thể giống nhau về hình thái, kích thước và trình tự phân bố của các </a:t>
            </a:r>
            <a:r>
              <a:rPr lang="vi-VN" sz="2800" i="1" dirty="0" err="1">
                <a:effectLst/>
                <a:latin typeface="+mj-lt"/>
                <a:ea typeface="Calibri" panose="020F0502020204030204" pitchFamily="34" charset="0"/>
                <a:cs typeface="Times New Roman" panose="02020603050405020304" pitchFamily="18" charset="0"/>
              </a:rPr>
              <a:t>gene</a:t>
            </a:r>
            <a:r>
              <a:rPr lang="vi-VN" sz="2800" i="1" dirty="0">
                <a:effectLst/>
                <a:latin typeface="+mj-lt"/>
                <a:ea typeface="Calibri" panose="020F0502020204030204" pitchFamily="34" charset="0"/>
                <a:cs typeface="Times New Roman" panose="02020603050405020304" pitchFamily="18" charset="0"/>
              </a:rPr>
              <a:t>.</a:t>
            </a:r>
            <a:endParaRPr lang="vi-VN" sz="2800" dirty="0">
              <a:effectLst/>
              <a:latin typeface="+mj-lt"/>
              <a:ea typeface="Calibri" panose="020F0502020204030204" pitchFamily="34" charset="0"/>
              <a:cs typeface="Times New Roman" panose="02020603050405020304" pitchFamily="18" charset="0"/>
            </a:endParaRPr>
          </a:p>
          <a:p>
            <a:pPr marL="285750" indent="-285750" algn="just">
              <a:lnSpc>
                <a:spcPct val="150000"/>
              </a:lnSpc>
              <a:spcBef>
                <a:spcPts val="600"/>
              </a:spcBef>
              <a:spcAft>
                <a:spcPts val="600"/>
              </a:spcAft>
              <a:buFont typeface="Wingdings" panose="05000000000000000000" pitchFamily="2" charset="2"/>
              <a:buChar char="v"/>
            </a:pPr>
            <a:r>
              <a:rPr lang="vi-VN" sz="2800" i="1" dirty="0">
                <a:effectLst/>
                <a:latin typeface="+mj-lt"/>
                <a:ea typeface="Calibri" panose="020F0502020204030204" pitchFamily="34" charset="0"/>
                <a:cs typeface="Times New Roman" panose="02020603050405020304" pitchFamily="18" charset="0"/>
              </a:rPr>
              <a:t>Trong cặp nhiễm sắc thể tương đồng, một nhiễm sắc thể có nguồn gốc từ bố, một nhiễm sắc thể có nguồn gốc từ mẹ.</a:t>
            </a:r>
            <a:endParaRPr lang="vi-VN" sz="2800" dirty="0">
              <a:effectLst/>
              <a:latin typeface="+mj-lt"/>
              <a:ea typeface="Calibri" panose="020F0502020204030204" pitchFamily="34" charset="0"/>
              <a:cs typeface="Times New Roman" panose="02020603050405020304" pitchFamily="18" charset="0"/>
            </a:endParaRPr>
          </a:p>
        </p:txBody>
      </p:sp>
      <p:sp>
        <p:nvSpPr>
          <p:cNvPr id="24" name="Rectangle 23"/>
          <p:cNvSpPr/>
          <p:nvPr/>
        </p:nvSpPr>
        <p:spPr>
          <a:xfrm>
            <a:off x="1429281" y="3997566"/>
            <a:ext cx="6467074" cy="472733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ounded Rectangle 24"/>
          <p:cNvSpPr/>
          <p:nvPr/>
        </p:nvSpPr>
        <p:spPr>
          <a:xfrm>
            <a:off x="3464324" y="3191457"/>
            <a:ext cx="2113908" cy="546775"/>
          </a:xfrm>
          <a:prstGeom prst="roundRect">
            <a:avLst>
              <a:gd name="adj" fmla="val 5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Trả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lời</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0809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514350" y="514739"/>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5" name="Table 4">
            <a:extLst>
              <a:ext uri="{FF2B5EF4-FFF2-40B4-BE49-F238E27FC236}">
                <a16:creationId xmlns:a16="http://schemas.microsoft.com/office/drawing/2014/main" id="{D70B231B-85B4-D19C-D411-9A72C26EA161}"/>
              </a:ext>
            </a:extLst>
          </p:cNvPr>
          <p:cNvGraphicFramePr>
            <a:graphicFrameLocks noGrp="1"/>
          </p:cNvGraphicFramePr>
          <p:nvPr>
            <p:extLst>
              <p:ext uri="{D42A27DB-BD31-4B8C-83A1-F6EECF244321}">
                <p14:modId xmlns:p14="http://schemas.microsoft.com/office/powerpoint/2010/main" val="1044279306"/>
              </p:ext>
            </p:extLst>
          </p:nvPr>
        </p:nvGraphicFramePr>
        <p:xfrm>
          <a:off x="2112532" y="3619500"/>
          <a:ext cx="14159468" cy="4637987"/>
        </p:xfrm>
        <a:graphic>
          <a:graphicData uri="http://schemas.openxmlformats.org/drawingml/2006/table">
            <a:tbl>
              <a:tblPr firstRow="1" firstCol="1" bandRow="1">
                <a:tableStyleId>{5C22544A-7EE6-4342-B048-85BDC9FD1C3A}</a:tableStyleId>
              </a:tblPr>
              <a:tblGrid>
                <a:gridCol w="3068222">
                  <a:extLst>
                    <a:ext uri="{9D8B030D-6E8A-4147-A177-3AD203B41FA5}">
                      <a16:colId xmlns:a16="http://schemas.microsoft.com/office/drawing/2014/main" val="1877807858"/>
                    </a:ext>
                  </a:extLst>
                </a:gridCol>
                <a:gridCol w="5777758">
                  <a:extLst>
                    <a:ext uri="{9D8B030D-6E8A-4147-A177-3AD203B41FA5}">
                      <a16:colId xmlns:a16="http://schemas.microsoft.com/office/drawing/2014/main" val="1964668976"/>
                    </a:ext>
                  </a:extLst>
                </a:gridCol>
                <a:gridCol w="5313488">
                  <a:extLst>
                    <a:ext uri="{9D8B030D-6E8A-4147-A177-3AD203B41FA5}">
                      <a16:colId xmlns:a16="http://schemas.microsoft.com/office/drawing/2014/main" val="2491306385"/>
                    </a:ext>
                  </a:extLst>
                </a:gridCol>
              </a:tblGrid>
              <a:tr h="966080">
                <a:tc>
                  <a:txBody>
                    <a:bodyPr/>
                    <a:lstStyle/>
                    <a:p>
                      <a:pPr indent="-355600" algn="ctr">
                        <a:lnSpc>
                          <a:spcPct val="100000"/>
                        </a:lnSpc>
                        <a:spcBef>
                          <a:spcPts val="2400"/>
                        </a:spcBef>
                        <a:spcAft>
                          <a:spcPts val="300"/>
                        </a:spcAft>
                      </a:pPr>
                      <a:r>
                        <a:rPr lang="en-US" sz="2800" kern="100" dirty="0" err="1">
                          <a:solidFill>
                            <a:schemeClr val="tx1"/>
                          </a:solidFill>
                          <a:effectLst/>
                          <a:latin typeface="Arial" panose="020B0604020202020204" pitchFamily="34" charset="0"/>
                          <a:cs typeface="Arial" panose="020B0604020202020204" pitchFamily="34" charset="0"/>
                        </a:rPr>
                        <a:t>Tiêu</a:t>
                      </a:r>
                      <a:r>
                        <a:rPr lang="en-US" sz="2800" kern="100" dirty="0">
                          <a:solidFill>
                            <a:schemeClr val="tx1"/>
                          </a:solidFill>
                          <a:effectLst/>
                          <a:latin typeface="Arial" panose="020B0604020202020204" pitchFamily="34" charset="0"/>
                          <a:cs typeface="Arial" panose="020B0604020202020204" pitchFamily="34" charset="0"/>
                        </a:rPr>
                        <a:t> </a:t>
                      </a:r>
                      <a:r>
                        <a:rPr lang="en-US" sz="2800" kern="100" dirty="0" err="1">
                          <a:solidFill>
                            <a:schemeClr val="tx1"/>
                          </a:solidFill>
                          <a:effectLst/>
                          <a:latin typeface="Arial" panose="020B0604020202020204" pitchFamily="34" charset="0"/>
                          <a:cs typeface="Arial" panose="020B0604020202020204" pitchFamily="34" charset="0"/>
                        </a:rPr>
                        <a:t>chí</a:t>
                      </a:r>
                      <a:endParaRPr lang="vi-VN"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ctr">
                        <a:lnSpc>
                          <a:spcPct val="100000"/>
                        </a:lnSpc>
                        <a:spcBef>
                          <a:spcPts val="2400"/>
                        </a:spcBef>
                        <a:spcAft>
                          <a:spcPts val="300"/>
                        </a:spcAft>
                      </a:pPr>
                      <a:r>
                        <a:rPr lang="en-US" sz="2800" kern="100" dirty="0" err="1">
                          <a:solidFill>
                            <a:schemeClr val="tx1"/>
                          </a:solidFill>
                          <a:effectLst/>
                          <a:latin typeface="Arial" panose="020B0604020202020204" pitchFamily="34" charset="0"/>
                          <a:cs typeface="Arial" panose="020B0604020202020204" pitchFamily="34" charset="0"/>
                        </a:rPr>
                        <a:t>Bộ</a:t>
                      </a:r>
                      <a:r>
                        <a:rPr lang="en-US" sz="2800" kern="100" dirty="0">
                          <a:solidFill>
                            <a:schemeClr val="tx1"/>
                          </a:solidFill>
                          <a:effectLst/>
                          <a:latin typeface="Arial" panose="020B0604020202020204" pitchFamily="34" charset="0"/>
                          <a:cs typeface="Arial" panose="020B0604020202020204" pitchFamily="34" charset="0"/>
                        </a:rPr>
                        <a:t> </a:t>
                      </a:r>
                      <a:r>
                        <a:rPr lang="en-US" sz="2800" kern="100" dirty="0" err="1">
                          <a:solidFill>
                            <a:schemeClr val="tx1"/>
                          </a:solidFill>
                          <a:effectLst/>
                          <a:latin typeface="Arial" panose="020B0604020202020204" pitchFamily="34" charset="0"/>
                          <a:cs typeface="Arial" panose="020B0604020202020204" pitchFamily="34" charset="0"/>
                        </a:rPr>
                        <a:t>nhiễm</a:t>
                      </a:r>
                      <a:r>
                        <a:rPr lang="en-US" sz="2800" kern="100" dirty="0">
                          <a:solidFill>
                            <a:schemeClr val="tx1"/>
                          </a:solidFill>
                          <a:effectLst/>
                          <a:latin typeface="Arial" panose="020B0604020202020204" pitchFamily="34" charset="0"/>
                          <a:cs typeface="Arial" panose="020B0604020202020204" pitchFamily="34" charset="0"/>
                        </a:rPr>
                        <a:t> </a:t>
                      </a:r>
                      <a:r>
                        <a:rPr lang="en-US" sz="2800" kern="100" dirty="0" err="1">
                          <a:solidFill>
                            <a:schemeClr val="tx1"/>
                          </a:solidFill>
                          <a:effectLst/>
                          <a:latin typeface="Arial" panose="020B0604020202020204" pitchFamily="34" charset="0"/>
                          <a:cs typeface="Arial" panose="020B0604020202020204" pitchFamily="34" charset="0"/>
                        </a:rPr>
                        <a:t>sắc</a:t>
                      </a:r>
                      <a:r>
                        <a:rPr lang="en-US" sz="2800" kern="100" dirty="0">
                          <a:solidFill>
                            <a:schemeClr val="tx1"/>
                          </a:solidFill>
                          <a:effectLst/>
                          <a:latin typeface="Arial" panose="020B0604020202020204" pitchFamily="34" charset="0"/>
                          <a:cs typeface="Arial" panose="020B0604020202020204" pitchFamily="34" charset="0"/>
                        </a:rPr>
                        <a:t> </a:t>
                      </a:r>
                      <a:r>
                        <a:rPr lang="en-US" sz="2800" kern="100" dirty="0" err="1">
                          <a:solidFill>
                            <a:schemeClr val="tx1"/>
                          </a:solidFill>
                          <a:effectLst/>
                          <a:latin typeface="Arial" panose="020B0604020202020204" pitchFamily="34" charset="0"/>
                          <a:cs typeface="Arial" panose="020B0604020202020204" pitchFamily="34" charset="0"/>
                        </a:rPr>
                        <a:t>thể</a:t>
                      </a:r>
                      <a:r>
                        <a:rPr lang="en-US" sz="2800" kern="100" dirty="0">
                          <a:solidFill>
                            <a:schemeClr val="tx1"/>
                          </a:solidFill>
                          <a:effectLst/>
                          <a:latin typeface="Arial" panose="020B0604020202020204" pitchFamily="34" charset="0"/>
                          <a:cs typeface="Arial" panose="020B0604020202020204" pitchFamily="34" charset="0"/>
                        </a:rPr>
                        <a:t> </a:t>
                      </a:r>
                      <a:r>
                        <a:rPr lang="en-US" sz="2800" kern="100" dirty="0" err="1">
                          <a:solidFill>
                            <a:schemeClr val="tx1"/>
                          </a:solidFill>
                          <a:effectLst/>
                          <a:latin typeface="Arial" panose="020B0604020202020204" pitchFamily="34" charset="0"/>
                          <a:cs typeface="Arial" panose="020B0604020202020204" pitchFamily="34" charset="0"/>
                        </a:rPr>
                        <a:t>lưỡng</a:t>
                      </a:r>
                      <a:r>
                        <a:rPr lang="en-US" sz="2800" kern="100" dirty="0">
                          <a:solidFill>
                            <a:schemeClr val="tx1"/>
                          </a:solidFill>
                          <a:effectLst/>
                          <a:latin typeface="Arial" panose="020B0604020202020204" pitchFamily="34" charset="0"/>
                          <a:cs typeface="Arial" panose="020B0604020202020204" pitchFamily="34" charset="0"/>
                        </a:rPr>
                        <a:t> </a:t>
                      </a:r>
                      <a:r>
                        <a:rPr lang="en-US" sz="2800" kern="100" dirty="0" err="1">
                          <a:solidFill>
                            <a:schemeClr val="tx1"/>
                          </a:solidFill>
                          <a:effectLst/>
                          <a:latin typeface="Arial" panose="020B0604020202020204" pitchFamily="34" charset="0"/>
                          <a:cs typeface="Arial" panose="020B0604020202020204" pitchFamily="34" charset="0"/>
                        </a:rPr>
                        <a:t>bội</a:t>
                      </a:r>
                      <a:endParaRPr lang="vi-VN"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ctr">
                        <a:lnSpc>
                          <a:spcPct val="125000"/>
                        </a:lnSpc>
                        <a:spcBef>
                          <a:spcPts val="2400"/>
                        </a:spcBef>
                        <a:spcAft>
                          <a:spcPts val="300"/>
                        </a:spcAft>
                      </a:pPr>
                      <a:r>
                        <a:rPr lang="en-US" sz="2800" kern="100">
                          <a:solidFill>
                            <a:schemeClr val="tx1"/>
                          </a:solidFill>
                          <a:effectLst/>
                          <a:latin typeface="Arial" panose="020B0604020202020204" pitchFamily="34" charset="0"/>
                          <a:cs typeface="Arial" panose="020B0604020202020204" pitchFamily="34" charset="0"/>
                        </a:rPr>
                        <a:t>Bộ nhiễm sắc thể đơn bội</a:t>
                      </a:r>
                      <a:endParaRPr lang="vi-VN" sz="2800" b="1"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6356115"/>
                  </a:ext>
                </a:extLst>
              </a:tr>
              <a:tr h="1076702">
                <a:tc>
                  <a:txBody>
                    <a:bodyPr/>
                    <a:lstStyle/>
                    <a:p>
                      <a:pPr indent="-355600" algn="ctr">
                        <a:lnSpc>
                          <a:spcPct val="100000"/>
                        </a:lnSpc>
                        <a:spcBef>
                          <a:spcPts val="2400"/>
                        </a:spcBef>
                        <a:spcAft>
                          <a:spcPts val="300"/>
                        </a:spcAft>
                      </a:pPr>
                      <a:r>
                        <a:rPr lang="en-US" sz="2800" kern="100" dirty="0" err="1">
                          <a:solidFill>
                            <a:schemeClr val="tx1"/>
                          </a:solidFill>
                          <a:effectLst/>
                          <a:latin typeface="Arial" panose="020B0604020202020204" pitchFamily="34" charset="0"/>
                          <a:cs typeface="Arial" panose="020B0604020202020204" pitchFamily="34" charset="0"/>
                        </a:rPr>
                        <a:t>Kí</a:t>
                      </a:r>
                      <a:r>
                        <a:rPr lang="en-US" sz="2800" kern="100" dirty="0">
                          <a:solidFill>
                            <a:schemeClr val="tx1"/>
                          </a:solidFill>
                          <a:effectLst/>
                          <a:latin typeface="Arial" panose="020B0604020202020204" pitchFamily="34" charset="0"/>
                          <a:cs typeface="Arial" panose="020B0604020202020204" pitchFamily="34" charset="0"/>
                        </a:rPr>
                        <a:t> </a:t>
                      </a:r>
                      <a:r>
                        <a:rPr lang="en-US" sz="2800" kern="100" dirty="0" err="1">
                          <a:solidFill>
                            <a:schemeClr val="tx1"/>
                          </a:solidFill>
                          <a:effectLst/>
                          <a:latin typeface="Arial" panose="020B0604020202020204" pitchFamily="34" charset="0"/>
                          <a:cs typeface="Arial" panose="020B0604020202020204" pitchFamily="34" charset="0"/>
                        </a:rPr>
                        <a:t>hiệu</a:t>
                      </a:r>
                      <a:endParaRPr lang="vi-VN"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0596462"/>
                  </a:ext>
                </a:extLst>
              </a:tr>
              <a:tr h="1208710">
                <a:tc>
                  <a:txBody>
                    <a:bodyPr/>
                    <a:lstStyle/>
                    <a:p>
                      <a:pPr indent="-355600" algn="ctr">
                        <a:lnSpc>
                          <a:spcPct val="100000"/>
                        </a:lnSpc>
                        <a:spcBef>
                          <a:spcPts val="2400"/>
                        </a:spcBef>
                        <a:spcAft>
                          <a:spcPts val="300"/>
                        </a:spcAft>
                      </a:pPr>
                      <a:r>
                        <a:rPr lang="vi-VN" sz="2800" kern="100" dirty="0">
                          <a:solidFill>
                            <a:schemeClr val="tx1"/>
                          </a:solidFill>
                          <a:effectLst/>
                          <a:latin typeface="Arial" panose="020B0604020202020204" pitchFamily="34" charset="0"/>
                          <a:cs typeface="Arial" panose="020B0604020202020204" pitchFamily="34" charset="0"/>
                        </a:rPr>
                        <a:t>Tồn tại ở tế bào</a:t>
                      </a:r>
                      <a:endParaRPr lang="vi-VN"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5954236"/>
                  </a:ext>
                </a:extLst>
              </a:tr>
              <a:tr h="1386495">
                <a:tc>
                  <a:txBody>
                    <a:bodyPr/>
                    <a:lstStyle/>
                    <a:p>
                      <a:pPr indent="-355600" algn="ctr">
                        <a:lnSpc>
                          <a:spcPct val="100000"/>
                        </a:lnSpc>
                        <a:spcBef>
                          <a:spcPts val="2400"/>
                        </a:spcBef>
                        <a:spcAft>
                          <a:spcPts val="300"/>
                        </a:spcAft>
                      </a:pPr>
                      <a:r>
                        <a:rPr lang="en-US" sz="2800" kern="100" dirty="0" err="1">
                          <a:solidFill>
                            <a:schemeClr val="tx1"/>
                          </a:solidFill>
                          <a:effectLst/>
                          <a:latin typeface="Arial" panose="020B0604020202020204" pitchFamily="34" charset="0"/>
                          <a:cs typeface="Arial" panose="020B0604020202020204" pitchFamily="34" charset="0"/>
                        </a:rPr>
                        <a:t>Đặc</a:t>
                      </a:r>
                      <a:r>
                        <a:rPr lang="en-US" sz="2800" kern="100" dirty="0">
                          <a:solidFill>
                            <a:schemeClr val="tx1"/>
                          </a:solidFill>
                          <a:effectLst/>
                          <a:latin typeface="Arial" panose="020B0604020202020204" pitchFamily="34" charset="0"/>
                          <a:cs typeface="Arial" panose="020B0604020202020204" pitchFamily="34" charset="0"/>
                        </a:rPr>
                        <a:t> </a:t>
                      </a:r>
                      <a:r>
                        <a:rPr lang="en-US" sz="2800" kern="100" dirty="0" err="1">
                          <a:solidFill>
                            <a:schemeClr val="tx1"/>
                          </a:solidFill>
                          <a:effectLst/>
                          <a:latin typeface="Arial" panose="020B0604020202020204" pitchFamily="34" charset="0"/>
                          <a:cs typeface="Arial" panose="020B0604020202020204" pitchFamily="34" charset="0"/>
                        </a:rPr>
                        <a:t>điểm</a:t>
                      </a:r>
                      <a:endParaRPr lang="vi-VN"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2105208"/>
                  </a:ext>
                </a:extLst>
              </a:tr>
            </a:tbl>
          </a:graphicData>
        </a:graphic>
      </p:graphicFrame>
      <p:grpSp>
        <p:nvGrpSpPr>
          <p:cNvPr id="8" name="Group 7">
            <a:extLst>
              <a:ext uri="{FF2B5EF4-FFF2-40B4-BE49-F238E27FC236}">
                <a16:creationId xmlns:a16="http://schemas.microsoft.com/office/drawing/2014/main" id="{11A57808-4A89-DF5E-49E2-B89CFB424127}"/>
              </a:ext>
            </a:extLst>
          </p:cNvPr>
          <p:cNvGrpSpPr/>
          <p:nvPr/>
        </p:nvGrpSpPr>
        <p:grpSpPr>
          <a:xfrm>
            <a:off x="1600200" y="800100"/>
            <a:ext cx="14807237" cy="2209800"/>
            <a:chOff x="1096954" y="2602816"/>
            <a:chExt cx="20591526" cy="3407660"/>
          </a:xfrm>
        </p:grpSpPr>
        <p:sp>
          <p:nvSpPr>
            <p:cNvPr id="9" name="Rectangle: Rounded Corners 10">
              <a:extLst>
                <a:ext uri="{FF2B5EF4-FFF2-40B4-BE49-F238E27FC236}">
                  <a16:creationId xmlns:a16="http://schemas.microsoft.com/office/drawing/2014/main" id="{C7931BD7-6BA6-C332-27FF-EF75DCDEDA89}"/>
                </a:ext>
              </a:extLst>
            </p:cNvPr>
            <p:cNvSpPr/>
            <p:nvPr/>
          </p:nvSpPr>
          <p:spPr>
            <a:xfrm>
              <a:off x="1621080" y="3253667"/>
              <a:ext cx="20067400" cy="2756809"/>
            </a:xfrm>
            <a:prstGeom prst="roundRect">
              <a:avLst>
                <a:gd name="adj" fmla="val 6602"/>
              </a:avLst>
            </a:prstGeom>
            <a:solidFill>
              <a:srgbClr val="D2FADC"/>
            </a:solidFill>
            <a:ln w="1905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5B59895-7229-66C0-BF12-07E41807A913}"/>
                </a:ext>
              </a:extLst>
            </p:cNvPr>
            <p:cNvSpPr txBox="1"/>
            <p:nvPr/>
          </p:nvSpPr>
          <p:spPr>
            <a:xfrm>
              <a:off x="2444859" y="3421811"/>
              <a:ext cx="18770816" cy="2420521"/>
            </a:xfrm>
            <a:prstGeom prst="rect">
              <a:avLst/>
            </a:prstGeom>
            <a:noFill/>
          </p:spPr>
          <p:txBody>
            <a:bodyPr wrap="square" rtlCol="0">
              <a:spAutoFit/>
            </a:bodyPr>
            <a:lstStyle/>
            <a:p>
              <a:pPr algn="just">
                <a:lnSpc>
                  <a:spcPct val="150000"/>
                </a:lnSpc>
                <a:defRPr/>
              </a:pPr>
              <a:r>
                <a:rPr lang="vi-VN" sz="3200" b="1" kern="0" dirty="0">
                  <a:solidFill>
                    <a:srgbClr val="002060"/>
                  </a:solidFill>
                  <a:latin typeface="Arial" panose="020B0604020202020204" pitchFamily="34" charset="0"/>
                  <a:cs typeface="Arial" panose="020B0604020202020204" pitchFamily="34" charset="0"/>
                </a:rPr>
                <a:t>Câu 2: Phân biệt bộ nhiễm sắc thể lưỡng bội và bộ nhiễm sắc thể đơn bội, hoàn thành bảng sau</a:t>
              </a:r>
            </a:p>
          </p:txBody>
        </p:sp>
        <p:grpSp>
          <p:nvGrpSpPr>
            <p:cNvPr id="11" name="Group 10">
              <a:extLst>
                <a:ext uri="{FF2B5EF4-FFF2-40B4-BE49-F238E27FC236}">
                  <a16:creationId xmlns:a16="http://schemas.microsoft.com/office/drawing/2014/main" id="{A4B3E26F-4946-ADE9-285C-52023BA480DD}"/>
                </a:ext>
              </a:extLst>
            </p:cNvPr>
            <p:cNvGrpSpPr/>
            <p:nvPr/>
          </p:nvGrpSpPr>
          <p:grpSpPr>
            <a:xfrm>
              <a:off x="1096954" y="2602816"/>
              <a:ext cx="1221117" cy="1222296"/>
              <a:chOff x="1438710" y="1002"/>
              <a:chExt cx="1791568" cy="1725880"/>
            </a:xfrm>
          </p:grpSpPr>
          <p:sp>
            <p:nvSpPr>
              <p:cNvPr id="12" name="Oval Callout 13">
                <a:extLst>
                  <a:ext uri="{FF2B5EF4-FFF2-40B4-BE49-F238E27FC236}">
                    <a16:creationId xmlns:a16="http://schemas.microsoft.com/office/drawing/2014/main" id="{D5496CCF-9E7A-2CC1-EB2A-CF8BA9F4F0D5}"/>
                  </a:ext>
                </a:extLst>
              </p:cNvPr>
              <p:cNvSpPr/>
              <p:nvPr/>
            </p:nvSpPr>
            <p:spPr>
              <a:xfrm>
                <a:off x="1438710" y="1002"/>
                <a:ext cx="1791568" cy="1725880"/>
              </a:xfrm>
              <a:prstGeom prst="wedgeEllipseCallout">
                <a:avLst>
                  <a:gd name="adj1" fmla="val -1478"/>
                  <a:gd name="adj2" fmla="val 62500"/>
                </a:avLst>
              </a:prstGeom>
              <a:solidFill>
                <a:sysClr val="window" lastClr="FFFFFF"/>
              </a:solidFill>
              <a:ln w="13970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76B946B7-C316-5C34-5DFA-3D8A2DC1E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036" y="231586"/>
                <a:ext cx="1208611" cy="1208611"/>
              </a:xfrm>
              <a:prstGeom prst="rect">
                <a:avLst/>
              </a:prstGeom>
            </p:spPr>
          </p:pic>
        </p:grpSp>
      </p:grpSp>
      <p:sp>
        <p:nvSpPr>
          <p:cNvPr id="6" name="TextBox 5"/>
          <p:cNvSpPr txBox="1"/>
          <p:nvPr/>
        </p:nvSpPr>
        <p:spPr>
          <a:xfrm>
            <a:off x="1813307" y="8572500"/>
            <a:ext cx="14922757" cy="584775"/>
          </a:xfrm>
          <a:prstGeom prst="rect">
            <a:avLst/>
          </a:prstGeom>
          <a:noFill/>
        </p:spPr>
        <p:txBody>
          <a:bodyPr wrap="square" rtlCol="0">
            <a:spAutoFit/>
          </a:bodyPr>
          <a:lstStyle/>
          <a:p>
            <a:pPr algn="ctr"/>
            <a:r>
              <a:rPr lang="en-US" sz="3200" b="1" i="1" dirty="0" err="1"/>
              <a:t>Bảng</a:t>
            </a:r>
            <a:r>
              <a:rPr lang="en-US" sz="3200" b="1" i="1" dirty="0"/>
              <a:t>. </a:t>
            </a:r>
            <a:r>
              <a:rPr lang="en-US" sz="3200" i="1" dirty="0" err="1"/>
              <a:t>Phân</a:t>
            </a:r>
            <a:r>
              <a:rPr lang="en-US" sz="3200" i="1" dirty="0"/>
              <a:t> </a:t>
            </a:r>
            <a:r>
              <a:rPr lang="en-US" sz="3200" i="1" dirty="0" err="1"/>
              <a:t>biệt</a:t>
            </a:r>
            <a:r>
              <a:rPr lang="en-US" sz="3200" i="1" dirty="0"/>
              <a:t> </a:t>
            </a:r>
            <a:r>
              <a:rPr lang="en-US" sz="3200" i="1" dirty="0" err="1"/>
              <a:t>bộ</a:t>
            </a:r>
            <a:r>
              <a:rPr lang="en-US" sz="3200" i="1" dirty="0"/>
              <a:t> </a:t>
            </a:r>
            <a:r>
              <a:rPr lang="en-US" sz="3200" i="1" dirty="0" err="1"/>
              <a:t>nhiễm</a:t>
            </a:r>
            <a:r>
              <a:rPr lang="en-US" sz="3200" i="1" dirty="0"/>
              <a:t> </a:t>
            </a:r>
            <a:r>
              <a:rPr lang="en-US" sz="3200" i="1" dirty="0" err="1"/>
              <a:t>sắc</a:t>
            </a:r>
            <a:r>
              <a:rPr lang="en-US" sz="3200" i="1" dirty="0"/>
              <a:t> </a:t>
            </a:r>
            <a:r>
              <a:rPr lang="en-US" sz="3200" i="1" dirty="0" err="1"/>
              <a:t>thể</a:t>
            </a:r>
            <a:r>
              <a:rPr lang="en-US" sz="3200" i="1" dirty="0"/>
              <a:t> </a:t>
            </a:r>
            <a:r>
              <a:rPr lang="en-US" sz="3200" i="1" dirty="0" err="1"/>
              <a:t>lưỡng</a:t>
            </a:r>
            <a:r>
              <a:rPr lang="en-US" sz="3200" i="1" dirty="0"/>
              <a:t> </a:t>
            </a:r>
            <a:r>
              <a:rPr lang="en-US" sz="3200" i="1" dirty="0" err="1"/>
              <a:t>bội</a:t>
            </a:r>
            <a:r>
              <a:rPr lang="en-US" sz="3200" i="1" dirty="0"/>
              <a:t> </a:t>
            </a:r>
            <a:r>
              <a:rPr lang="en-US" sz="3200" i="1" dirty="0" err="1"/>
              <a:t>và</a:t>
            </a:r>
            <a:r>
              <a:rPr lang="en-US" sz="3200" i="1" dirty="0"/>
              <a:t> </a:t>
            </a:r>
            <a:r>
              <a:rPr lang="en-US" sz="3200" i="1" dirty="0" err="1"/>
              <a:t>bộ</a:t>
            </a:r>
            <a:r>
              <a:rPr lang="en-US" sz="3200" i="1" dirty="0"/>
              <a:t> </a:t>
            </a:r>
            <a:r>
              <a:rPr lang="en-US" sz="3200" i="1" dirty="0" err="1"/>
              <a:t>nhiễm</a:t>
            </a:r>
            <a:r>
              <a:rPr lang="en-US" sz="3200" i="1" dirty="0"/>
              <a:t> </a:t>
            </a:r>
            <a:r>
              <a:rPr lang="en-US" sz="3200" i="1" dirty="0" err="1"/>
              <a:t>sắc</a:t>
            </a:r>
            <a:r>
              <a:rPr lang="en-US" sz="3200" i="1" dirty="0"/>
              <a:t> </a:t>
            </a:r>
            <a:r>
              <a:rPr lang="en-US" sz="3200" i="1" dirty="0" err="1"/>
              <a:t>thể</a:t>
            </a:r>
            <a:r>
              <a:rPr lang="en-US" sz="3200" i="1" dirty="0"/>
              <a:t> </a:t>
            </a:r>
            <a:r>
              <a:rPr lang="en-US" sz="3200" i="1" dirty="0" err="1"/>
              <a:t>đơn</a:t>
            </a:r>
            <a:r>
              <a:rPr lang="en-US" sz="3200" i="1" dirty="0"/>
              <a:t> </a:t>
            </a:r>
            <a:r>
              <a:rPr lang="en-US" sz="3200" i="1" dirty="0" err="1"/>
              <a:t>bội</a:t>
            </a:r>
            <a:endParaRPr lang="en-US" sz="3200" b="1" i="1" dirty="0"/>
          </a:p>
        </p:txBody>
      </p:sp>
      <p:graphicFrame>
        <p:nvGraphicFramePr>
          <p:cNvPr id="14" name="Table 13"/>
          <p:cNvGraphicFramePr>
            <a:graphicFrameLocks noGrp="1"/>
          </p:cNvGraphicFramePr>
          <p:nvPr>
            <p:extLst>
              <p:ext uri="{D42A27DB-BD31-4B8C-83A1-F6EECF244321}">
                <p14:modId xmlns:p14="http://schemas.microsoft.com/office/powerpoint/2010/main" val="2085566189"/>
              </p:ext>
            </p:extLst>
          </p:nvPr>
        </p:nvGraphicFramePr>
        <p:xfrm>
          <a:off x="5287162" y="4533900"/>
          <a:ext cx="11091246" cy="3671907"/>
        </p:xfrm>
        <a:graphic>
          <a:graphicData uri="http://schemas.openxmlformats.org/drawingml/2006/table">
            <a:tbl>
              <a:tblPr firstRow="1" firstCol="1" bandRow="1">
                <a:tableStyleId>{5C22544A-7EE6-4342-B048-85BDC9FD1C3A}</a:tableStyleId>
              </a:tblPr>
              <a:tblGrid>
                <a:gridCol w="5777758">
                  <a:extLst>
                    <a:ext uri="{9D8B030D-6E8A-4147-A177-3AD203B41FA5}">
                      <a16:colId xmlns:a16="http://schemas.microsoft.com/office/drawing/2014/main" val="20000"/>
                    </a:ext>
                  </a:extLst>
                </a:gridCol>
                <a:gridCol w="5313488">
                  <a:extLst>
                    <a:ext uri="{9D8B030D-6E8A-4147-A177-3AD203B41FA5}">
                      <a16:colId xmlns:a16="http://schemas.microsoft.com/office/drawing/2014/main" val="20001"/>
                    </a:ext>
                  </a:extLst>
                </a:gridCol>
              </a:tblGrid>
              <a:tr h="1076702">
                <a:tc>
                  <a:txBody>
                    <a:bodyPr/>
                    <a:lstStyle/>
                    <a:p>
                      <a:pPr indent="-355600" algn="ctr">
                        <a:lnSpc>
                          <a:spcPct val="100000"/>
                        </a:lnSpc>
                        <a:spcBef>
                          <a:spcPts val="2400"/>
                        </a:spcBef>
                        <a:spcAft>
                          <a:spcPts val="300"/>
                        </a:spcAft>
                      </a:pPr>
                      <a:r>
                        <a:rPr lang="en-US" sz="2800" b="0" i="1" u="none" kern="100" dirty="0">
                          <a:solidFill>
                            <a:srgbClr val="FF0000"/>
                          </a:solidFill>
                          <a:effectLst/>
                          <a:latin typeface="Arial" panose="020B0604020202020204" pitchFamily="34" charset="0"/>
                          <a:cs typeface="Arial" panose="020B0604020202020204" pitchFamily="34" charset="0"/>
                        </a:rPr>
                        <a:t>2n</a:t>
                      </a:r>
                      <a:endParaRPr lang="vi-VN" sz="2800" b="0" i="1" u="none"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355600" algn="ctr">
                        <a:lnSpc>
                          <a:spcPct val="125000"/>
                        </a:lnSpc>
                        <a:spcBef>
                          <a:spcPts val="2400"/>
                        </a:spcBef>
                        <a:spcAft>
                          <a:spcPts val="300"/>
                        </a:spcAft>
                      </a:pPr>
                      <a:r>
                        <a:rPr lang="en-US" sz="2800" b="0" i="1" u="none" kern="100">
                          <a:solidFill>
                            <a:srgbClr val="FF0000"/>
                          </a:solidFill>
                          <a:effectLst/>
                          <a:latin typeface="Arial" panose="020B0604020202020204" pitchFamily="34" charset="0"/>
                          <a:cs typeface="Arial" panose="020B0604020202020204" pitchFamily="34" charset="0"/>
                        </a:rPr>
                        <a:t>n</a:t>
                      </a:r>
                      <a:endParaRPr lang="vi-VN" sz="2800" b="0" i="1" u="none"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08710">
                <a:tc>
                  <a:txBody>
                    <a:bodyPr/>
                    <a:lstStyle/>
                    <a:p>
                      <a:pPr indent="-355600" algn="ctr">
                        <a:lnSpc>
                          <a:spcPct val="100000"/>
                        </a:lnSpc>
                        <a:spcBef>
                          <a:spcPts val="2400"/>
                        </a:spcBef>
                        <a:spcAft>
                          <a:spcPts val="300"/>
                        </a:spcAft>
                      </a:pPr>
                      <a:r>
                        <a:rPr lang="vi-VN" sz="2800" b="0" i="1" u="none" kern="100" dirty="0">
                          <a:solidFill>
                            <a:srgbClr val="FF0000"/>
                          </a:solidFill>
                          <a:effectLst/>
                          <a:latin typeface="Arial" panose="020B0604020202020204" pitchFamily="34" charset="0"/>
                          <a:cs typeface="Arial" panose="020B0604020202020204" pitchFamily="34" charset="0"/>
                        </a:rPr>
                        <a:t>Tế bào sinh dưỡng (</a:t>
                      </a:r>
                      <a:r>
                        <a:rPr lang="vi-VN" sz="2800" b="0" i="1" u="none" kern="100" dirty="0" err="1">
                          <a:solidFill>
                            <a:srgbClr val="FF0000"/>
                          </a:solidFill>
                          <a:effectLst/>
                          <a:latin typeface="Arial" panose="020B0604020202020204" pitchFamily="34" charset="0"/>
                          <a:cs typeface="Arial" panose="020B0604020202020204" pitchFamily="34" charset="0"/>
                        </a:rPr>
                        <a:t>soma</a:t>
                      </a:r>
                      <a:r>
                        <a:rPr lang="vi-VN" sz="2800" b="0" i="1" u="none" kern="100" dirty="0">
                          <a:solidFill>
                            <a:srgbClr val="FF0000"/>
                          </a:solidFill>
                          <a:effectLst/>
                          <a:latin typeface="Arial" panose="020B0604020202020204" pitchFamily="34" charset="0"/>
                          <a:cs typeface="Arial" panose="020B0604020202020204" pitchFamily="34" charset="0"/>
                        </a:rPr>
                        <a:t>)</a:t>
                      </a:r>
                      <a:endParaRPr lang="vi-VN" sz="2800" b="0" i="1" u="none"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355600" algn="ctr">
                        <a:lnSpc>
                          <a:spcPct val="125000"/>
                        </a:lnSpc>
                        <a:spcBef>
                          <a:spcPts val="2400"/>
                        </a:spcBef>
                        <a:spcAft>
                          <a:spcPts val="300"/>
                        </a:spcAft>
                      </a:pPr>
                      <a:r>
                        <a:rPr lang="vi-VN" sz="2800" b="0" i="1" u="none" kern="100">
                          <a:solidFill>
                            <a:srgbClr val="FF0000"/>
                          </a:solidFill>
                          <a:effectLst/>
                          <a:latin typeface="Arial" panose="020B0604020202020204" pitchFamily="34" charset="0"/>
                          <a:cs typeface="Arial" panose="020B0604020202020204" pitchFamily="34" charset="0"/>
                        </a:rPr>
                        <a:t>Giao tử (tinh trùng, trứng)</a:t>
                      </a:r>
                      <a:endParaRPr lang="vi-VN" sz="2800" b="0" i="1" u="none"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86495">
                <a:tc>
                  <a:txBody>
                    <a:bodyPr/>
                    <a:lstStyle/>
                    <a:p>
                      <a:pPr indent="-355600" algn="ctr">
                        <a:lnSpc>
                          <a:spcPct val="100000"/>
                        </a:lnSpc>
                        <a:spcBef>
                          <a:spcPts val="2400"/>
                        </a:spcBef>
                        <a:spcAft>
                          <a:spcPts val="300"/>
                        </a:spcAft>
                      </a:pPr>
                      <a:r>
                        <a:rPr lang="en-US" sz="2800" b="0" i="1" u="none" kern="100" dirty="0" err="1">
                          <a:solidFill>
                            <a:srgbClr val="FF0000"/>
                          </a:solidFill>
                          <a:effectLst/>
                          <a:latin typeface="Arial" panose="020B0604020202020204" pitchFamily="34" charset="0"/>
                          <a:cs typeface="Arial" panose="020B0604020202020204" pitchFamily="34" charset="0"/>
                        </a:rPr>
                        <a:t>Tồn</a:t>
                      </a:r>
                      <a:r>
                        <a:rPr lang="en-US" sz="2800" b="0" i="1" u="none" kern="100" dirty="0">
                          <a:solidFill>
                            <a:srgbClr val="FF0000"/>
                          </a:solidFill>
                          <a:effectLst/>
                          <a:latin typeface="Arial" panose="020B0604020202020204" pitchFamily="34" charset="0"/>
                          <a:cs typeface="Arial" panose="020B0604020202020204" pitchFamily="34" charset="0"/>
                        </a:rPr>
                        <a:t> </a:t>
                      </a:r>
                      <a:r>
                        <a:rPr lang="en-US" sz="2800" b="0" i="1" u="none" kern="100" dirty="0" err="1">
                          <a:solidFill>
                            <a:srgbClr val="FF0000"/>
                          </a:solidFill>
                          <a:effectLst/>
                          <a:latin typeface="Arial" panose="020B0604020202020204" pitchFamily="34" charset="0"/>
                          <a:cs typeface="Arial" panose="020B0604020202020204" pitchFamily="34" charset="0"/>
                        </a:rPr>
                        <a:t>tại</a:t>
                      </a:r>
                      <a:r>
                        <a:rPr lang="en-US" sz="2800" b="0" i="1" u="none" kern="100" dirty="0">
                          <a:solidFill>
                            <a:srgbClr val="FF0000"/>
                          </a:solidFill>
                          <a:effectLst/>
                          <a:latin typeface="Arial" panose="020B0604020202020204" pitchFamily="34" charset="0"/>
                          <a:cs typeface="Arial" panose="020B0604020202020204" pitchFamily="34" charset="0"/>
                        </a:rPr>
                        <a:t> </a:t>
                      </a:r>
                      <a:r>
                        <a:rPr lang="en-US" sz="2800" b="0" i="1" u="none" kern="100" dirty="0" err="1">
                          <a:solidFill>
                            <a:srgbClr val="FF0000"/>
                          </a:solidFill>
                          <a:effectLst/>
                          <a:latin typeface="Arial" panose="020B0604020202020204" pitchFamily="34" charset="0"/>
                          <a:cs typeface="Arial" panose="020B0604020202020204" pitchFamily="34" charset="0"/>
                        </a:rPr>
                        <a:t>thành</a:t>
                      </a:r>
                      <a:r>
                        <a:rPr lang="en-US" sz="2800" b="0" i="1" u="none" kern="100" dirty="0">
                          <a:solidFill>
                            <a:srgbClr val="FF0000"/>
                          </a:solidFill>
                          <a:effectLst/>
                          <a:latin typeface="Arial" panose="020B0604020202020204" pitchFamily="34" charset="0"/>
                          <a:cs typeface="Arial" panose="020B0604020202020204" pitchFamily="34" charset="0"/>
                        </a:rPr>
                        <a:t> </a:t>
                      </a:r>
                      <a:r>
                        <a:rPr lang="en-US" sz="2800" b="0" i="1" u="none" kern="100" dirty="0" err="1">
                          <a:solidFill>
                            <a:srgbClr val="FF0000"/>
                          </a:solidFill>
                          <a:effectLst/>
                          <a:latin typeface="Arial" panose="020B0604020202020204" pitchFamily="34" charset="0"/>
                          <a:cs typeface="Arial" panose="020B0604020202020204" pitchFamily="34" charset="0"/>
                        </a:rPr>
                        <a:t>từng</a:t>
                      </a:r>
                      <a:r>
                        <a:rPr lang="en-US" sz="2800" b="0" i="1" u="none" kern="100" dirty="0">
                          <a:solidFill>
                            <a:srgbClr val="FF0000"/>
                          </a:solidFill>
                          <a:effectLst/>
                          <a:latin typeface="Arial" panose="020B0604020202020204" pitchFamily="34" charset="0"/>
                          <a:cs typeface="Arial" panose="020B0604020202020204" pitchFamily="34" charset="0"/>
                        </a:rPr>
                        <a:t> </a:t>
                      </a:r>
                      <a:r>
                        <a:rPr lang="en-US" sz="2800" b="0" i="1" u="none" kern="100" dirty="0" err="1">
                          <a:solidFill>
                            <a:srgbClr val="FF0000"/>
                          </a:solidFill>
                          <a:effectLst/>
                          <a:latin typeface="Arial" panose="020B0604020202020204" pitchFamily="34" charset="0"/>
                          <a:cs typeface="Arial" panose="020B0604020202020204" pitchFamily="34" charset="0"/>
                        </a:rPr>
                        <a:t>cặp</a:t>
                      </a:r>
                      <a:r>
                        <a:rPr lang="en-US" sz="2800" b="0" i="1" u="none" kern="100" dirty="0">
                          <a:solidFill>
                            <a:srgbClr val="FF0000"/>
                          </a:solidFill>
                          <a:effectLst/>
                          <a:latin typeface="Arial" panose="020B0604020202020204" pitchFamily="34" charset="0"/>
                          <a:cs typeface="Arial" panose="020B0604020202020204" pitchFamily="34" charset="0"/>
                        </a:rPr>
                        <a:t> </a:t>
                      </a:r>
                      <a:r>
                        <a:rPr lang="en-US" sz="2800" b="0" i="1" u="none" kern="100" dirty="0" err="1">
                          <a:solidFill>
                            <a:srgbClr val="FF0000"/>
                          </a:solidFill>
                          <a:effectLst/>
                          <a:latin typeface="Arial" panose="020B0604020202020204" pitchFamily="34" charset="0"/>
                          <a:cs typeface="Arial" panose="020B0604020202020204" pitchFamily="34" charset="0"/>
                        </a:rPr>
                        <a:t>tương</a:t>
                      </a:r>
                      <a:r>
                        <a:rPr lang="en-US" sz="2800" b="0" i="1" u="none" kern="100" dirty="0">
                          <a:solidFill>
                            <a:srgbClr val="FF0000"/>
                          </a:solidFill>
                          <a:effectLst/>
                          <a:latin typeface="Arial" panose="020B0604020202020204" pitchFamily="34" charset="0"/>
                          <a:cs typeface="Arial" panose="020B0604020202020204" pitchFamily="34" charset="0"/>
                        </a:rPr>
                        <a:t> </a:t>
                      </a:r>
                      <a:r>
                        <a:rPr lang="en-US" sz="2800" b="0" i="1" u="none" kern="100" dirty="0" err="1">
                          <a:solidFill>
                            <a:srgbClr val="FF0000"/>
                          </a:solidFill>
                          <a:effectLst/>
                          <a:latin typeface="Arial" panose="020B0604020202020204" pitchFamily="34" charset="0"/>
                          <a:cs typeface="Arial" panose="020B0604020202020204" pitchFamily="34" charset="0"/>
                        </a:rPr>
                        <a:t>đồng</a:t>
                      </a:r>
                      <a:endParaRPr lang="vi-VN" sz="2800" b="0" i="1" u="none"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355600" algn="ctr">
                        <a:lnSpc>
                          <a:spcPct val="100000"/>
                        </a:lnSpc>
                        <a:spcBef>
                          <a:spcPts val="2400"/>
                        </a:spcBef>
                        <a:spcAft>
                          <a:spcPts val="300"/>
                        </a:spcAft>
                      </a:pPr>
                      <a:r>
                        <a:rPr lang="en-US" sz="2800" b="0" i="1" u="none" kern="100" dirty="0" err="1">
                          <a:solidFill>
                            <a:srgbClr val="FF0000"/>
                          </a:solidFill>
                          <a:effectLst/>
                          <a:latin typeface="Arial" panose="020B0604020202020204" pitchFamily="34" charset="0"/>
                          <a:cs typeface="Arial" panose="020B0604020202020204" pitchFamily="34" charset="0"/>
                        </a:rPr>
                        <a:t>Chỉ</a:t>
                      </a:r>
                      <a:r>
                        <a:rPr lang="en-US" sz="2800" b="0" i="1" u="none" kern="100" dirty="0">
                          <a:solidFill>
                            <a:srgbClr val="FF0000"/>
                          </a:solidFill>
                          <a:effectLst/>
                          <a:latin typeface="Arial" panose="020B0604020202020204" pitchFamily="34" charset="0"/>
                          <a:cs typeface="Arial" panose="020B0604020202020204" pitchFamily="34" charset="0"/>
                        </a:rPr>
                        <a:t> </a:t>
                      </a:r>
                      <a:r>
                        <a:rPr lang="en-US" sz="2800" b="0" i="1" u="none" kern="100" dirty="0" err="1">
                          <a:solidFill>
                            <a:srgbClr val="FF0000"/>
                          </a:solidFill>
                          <a:effectLst/>
                          <a:latin typeface="Arial" panose="020B0604020202020204" pitchFamily="34" charset="0"/>
                          <a:cs typeface="Arial" panose="020B0604020202020204" pitchFamily="34" charset="0"/>
                        </a:rPr>
                        <a:t>chứa</a:t>
                      </a:r>
                      <a:r>
                        <a:rPr lang="en-US" sz="2800" b="0" i="1" u="none" kern="100" dirty="0">
                          <a:solidFill>
                            <a:srgbClr val="FF0000"/>
                          </a:solidFill>
                          <a:effectLst/>
                          <a:latin typeface="Arial" panose="020B0604020202020204" pitchFamily="34" charset="0"/>
                          <a:cs typeface="Arial" panose="020B0604020202020204" pitchFamily="34" charset="0"/>
                        </a:rPr>
                        <a:t> 1 NST </a:t>
                      </a:r>
                      <a:r>
                        <a:rPr lang="en-US" sz="2800" b="0" i="1" u="none" kern="100" dirty="0" err="1">
                          <a:solidFill>
                            <a:srgbClr val="FF0000"/>
                          </a:solidFill>
                          <a:effectLst/>
                          <a:latin typeface="Arial" panose="020B0604020202020204" pitchFamily="34" charset="0"/>
                          <a:cs typeface="Arial" panose="020B0604020202020204" pitchFamily="34" charset="0"/>
                        </a:rPr>
                        <a:t>trong</a:t>
                      </a:r>
                      <a:r>
                        <a:rPr lang="en-US" sz="2800" b="0" i="1" u="none" kern="100" dirty="0">
                          <a:solidFill>
                            <a:srgbClr val="FF0000"/>
                          </a:solidFill>
                          <a:effectLst/>
                          <a:latin typeface="Arial" panose="020B0604020202020204" pitchFamily="34" charset="0"/>
                          <a:cs typeface="Arial" panose="020B0604020202020204" pitchFamily="34" charset="0"/>
                        </a:rPr>
                        <a:t> </a:t>
                      </a:r>
                      <a:r>
                        <a:rPr lang="en-US" sz="2800" b="0" i="1" u="none" kern="100" dirty="0" err="1">
                          <a:solidFill>
                            <a:srgbClr val="FF0000"/>
                          </a:solidFill>
                          <a:effectLst/>
                          <a:latin typeface="Arial" panose="020B0604020202020204" pitchFamily="34" charset="0"/>
                          <a:cs typeface="Arial" panose="020B0604020202020204" pitchFamily="34" charset="0"/>
                        </a:rPr>
                        <a:t>cặp</a:t>
                      </a:r>
                      <a:r>
                        <a:rPr lang="en-US" sz="2800" b="0" i="1" u="none" kern="100" dirty="0">
                          <a:solidFill>
                            <a:srgbClr val="FF0000"/>
                          </a:solidFill>
                          <a:effectLst/>
                          <a:latin typeface="Arial" panose="020B0604020202020204" pitchFamily="34" charset="0"/>
                          <a:cs typeface="Arial" panose="020B0604020202020204" pitchFamily="34" charset="0"/>
                        </a:rPr>
                        <a:t> NST </a:t>
                      </a:r>
                      <a:r>
                        <a:rPr lang="en-US" sz="2800" b="0" i="1" u="none" kern="100" dirty="0" err="1">
                          <a:solidFill>
                            <a:srgbClr val="FF0000"/>
                          </a:solidFill>
                          <a:effectLst/>
                          <a:latin typeface="Arial" panose="020B0604020202020204" pitchFamily="34" charset="0"/>
                          <a:cs typeface="Arial" panose="020B0604020202020204" pitchFamily="34" charset="0"/>
                        </a:rPr>
                        <a:t>tương</a:t>
                      </a:r>
                      <a:r>
                        <a:rPr lang="en-US" sz="2800" b="0" i="1" u="none" kern="100" dirty="0">
                          <a:solidFill>
                            <a:srgbClr val="FF0000"/>
                          </a:solidFill>
                          <a:effectLst/>
                          <a:latin typeface="Arial" panose="020B0604020202020204" pitchFamily="34" charset="0"/>
                          <a:cs typeface="Arial" panose="020B0604020202020204" pitchFamily="34" charset="0"/>
                        </a:rPr>
                        <a:t> </a:t>
                      </a:r>
                      <a:r>
                        <a:rPr lang="en-US" sz="2800" b="0" i="1" u="none" kern="100" dirty="0" err="1">
                          <a:solidFill>
                            <a:srgbClr val="FF0000"/>
                          </a:solidFill>
                          <a:effectLst/>
                          <a:latin typeface="Arial" panose="020B0604020202020204" pitchFamily="34" charset="0"/>
                          <a:cs typeface="Arial" panose="020B0604020202020204" pitchFamily="34" charset="0"/>
                        </a:rPr>
                        <a:t>đồng</a:t>
                      </a:r>
                      <a:endParaRPr lang="vi-VN" sz="2800" b="0" i="1" u="none"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2578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514350" y="534178"/>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3" name="Table 12">
            <a:extLst>
              <a:ext uri="{FF2B5EF4-FFF2-40B4-BE49-F238E27FC236}">
                <a16:creationId xmlns:a16="http://schemas.microsoft.com/office/drawing/2014/main" id="{210531FC-6B67-B7A0-9DBF-33A96DC9D52E}"/>
              </a:ext>
            </a:extLst>
          </p:cNvPr>
          <p:cNvGraphicFramePr>
            <a:graphicFrameLocks noGrp="1"/>
          </p:cNvGraphicFramePr>
          <p:nvPr>
            <p:extLst>
              <p:ext uri="{D42A27DB-BD31-4B8C-83A1-F6EECF244321}">
                <p14:modId xmlns:p14="http://schemas.microsoft.com/office/powerpoint/2010/main" val="2424740893"/>
              </p:ext>
            </p:extLst>
          </p:nvPr>
        </p:nvGraphicFramePr>
        <p:xfrm>
          <a:off x="1968876" y="3238500"/>
          <a:ext cx="14430340" cy="5562601"/>
        </p:xfrm>
        <a:graphic>
          <a:graphicData uri="http://schemas.openxmlformats.org/drawingml/2006/table">
            <a:tbl>
              <a:tblPr firstRow="1" firstCol="1" bandRow="1">
                <a:tableStyleId>{5C22544A-7EE6-4342-B048-85BDC9FD1C3A}</a:tableStyleId>
              </a:tblPr>
              <a:tblGrid>
                <a:gridCol w="2368695">
                  <a:extLst>
                    <a:ext uri="{9D8B030D-6E8A-4147-A177-3AD203B41FA5}">
                      <a16:colId xmlns:a16="http://schemas.microsoft.com/office/drawing/2014/main" val="1037481267"/>
                    </a:ext>
                  </a:extLst>
                </a:gridCol>
                <a:gridCol w="2368695">
                  <a:extLst>
                    <a:ext uri="{9D8B030D-6E8A-4147-A177-3AD203B41FA5}">
                      <a16:colId xmlns:a16="http://schemas.microsoft.com/office/drawing/2014/main" val="342037497"/>
                    </a:ext>
                  </a:extLst>
                </a:gridCol>
                <a:gridCol w="2368695">
                  <a:extLst>
                    <a:ext uri="{9D8B030D-6E8A-4147-A177-3AD203B41FA5}">
                      <a16:colId xmlns:a16="http://schemas.microsoft.com/office/drawing/2014/main" val="2572174771"/>
                    </a:ext>
                  </a:extLst>
                </a:gridCol>
                <a:gridCol w="2586865">
                  <a:extLst>
                    <a:ext uri="{9D8B030D-6E8A-4147-A177-3AD203B41FA5}">
                      <a16:colId xmlns:a16="http://schemas.microsoft.com/office/drawing/2014/main" val="2254304476"/>
                    </a:ext>
                  </a:extLst>
                </a:gridCol>
                <a:gridCol w="2368695">
                  <a:extLst>
                    <a:ext uri="{9D8B030D-6E8A-4147-A177-3AD203B41FA5}">
                      <a16:colId xmlns:a16="http://schemas.microsoft.com/office/drawing/2014/main" val="1476847606"/>
                    </a:ext>
                  </a:extLst>
                </a:gridCol>
                <a:gridCol w="2368695">
                  <a:extLst>
                    <a:ext uri="{9D8B030D-6E8A-4147-A177-3AD203B41FA5}">
                      <a16:colId xmlns:a16="http://schemas.microsoft.com/office/drawing/2014/main" val="2796570551"/>
                    </a:ext>
                  </a:extLst>
                </a:gridCol>
              </a:tblGrid>
              <a:tr h="826931">
                <a:tc rowSpan="2">
                  <a:txBody>
                    <a:bodyPr/>
                    <a:lstStyle/>
                    <a:p>
                      <a:pPr algn="ctr">
                        <a:lnSpc>
                          <a:spcPct val="107000"/>
                        </a:lnSpc>
                        <a:spcBef>
                          <a:spcPts val="600"/>
                        </a:spcBef>
                        <a:spcAft>
                          <a:spcPts val="600"/>
                        </a:spcAft>
                      </a:pPr>
                      <a:r>
                        <a:rPr lang="en-US" sz="2800" dirty="0" err="1">
                          <a:solidFill>
                            <a:sysClr val="windowText" lastClr="000000"/>
                          </a:solidFill>
                          <a:effectLst/>
                          <a:latin typeface="Arial" panose="020B0604020202020204" pitchFamily="34" charset="0"/>
                          <a:cs typeface="Arial" panose="020B0604020202020204" pitchFamily="34" charset="0"/>
                        </a:rPr>
                        <a:t>Loài</a:t>
                      </a:r>
                      <a:endParaRPr lang="vi-VN" sz="20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Số lượng NST</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a:p>
                  </a:txBody>
                  <a:tcPr/>
                </a:tc>
                <a:tc rowSpan="2">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Loài</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Số lượng NST</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a:p>
                  </a:txBody>
                  <a:tcPr/>
                </a:tc>
                <a:extLst>
                  <a:ext uri="{0D108BD9-81ED-4DB2-BD59-A6C34878D82A}">
                    <a16:rowId xmlns:a16="http://schemas.microsoft.com/office/drawing/2014/main" val="894596478"/>
                  </a:ext>
                </a:extLst>
              </a:tr>
              <a:tr h="601015">
                <a:tc vMerge="1">
                  <a:txBody>
                    <a:bodyPr/>
                    <a:lstStyle/>
                    <a:p>
                      <a:endParaRPr lang="vi-VN"/>
                    </a:p>
                  </a:txBody>
                  <a:tcPr/>
                </a:tc>
                <a:tc>
                  <a:txBody>
                    <a:bodyPr/>
                    <a:lstStyle/>
                    <a:p>
                      <a:pPr algn="ctr">
                        <a:lnSpc>
                          <a:spcPct val="107000"/>
                        </a:lnSpc>
                        <a:spcBef>
                          <a:spcPts val="600"/>
                        </a:spcBef>
                        <a:spcAft>
                          <a:spcPts val="600"/>
                        </a:spcAft>
                      </a:pPr>
                      <a:r>
                        <a:rPr lang="en-US" sz="2800" dirty="0">
                          <a:solidFill>
                            <a:sysClr val="windowText" lastClr="000000"/>
                          </a:solidFill>
                          <a:effectLst/>
                          <a:latin typeface="Arial" panose="020B0604020202020204" pitchFamily="34" charset="0"/>
                          <a:cs typeface="Arial" panose="020B0604020202020204" pitchFamily="34" charset="0"/>
                        </a:rPr>
                        <a:t>2n</a:t>
                      </a:r>
                      <a:endParaRPr lang="vi-VN" sz="20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n</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vi-VN"/>
                    </a:p>
                  </a:txBody>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2n</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n</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5204943"/>
                  </a:ext>
                </a:extLst>
              </a:tr>
              <a:tr h="826931">
                <a:tc>
                  <a:txBody>
                    <a:bodyPr/>
                    <a:lstStyle/>
                    <a:p>
                      <a:pPr algn="ctr">
                        <a:lnSpc>
                          <a:spcPct val="107000"/>
                        </a:lnSpc>
                        <a:spcBef>
                          <a:spcPts val="600"/>
                        </a:spcBef>
                        <a:spcAft>
                          <a:spcPts val="600"/>
                        </a:spcAft>
                      </a:pPr>
                      <a:r>
                        <a:rPr lang="en-US" sz="2800" dirty="0" err="1">
                          <a:solidFill>
                            <a:sysClr val="windowText" lastClr="000000"/>
                          </a:solidFill>
                          <a:effectLst/>
                          <a:latin typeface="Arial" panose="020B0604020202020204" pitchFamily="34" charset="0"/>
                          <a:cs typeface="Arial" panose="020B0604020202020204" pitchFamily="34" charset="0"/>
                        </a:rPr>
                        <a:t>Người</a:t>
                      </a:r>
                      <a:endParaRPr lang="vi-VN" sz="20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46</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Nấm men</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17</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1766831"/>
                  </a:ext>
                </a:extLst>
              </a:tr>
              <a:tr h="826931">
                <a:tc>
                  <a:txBody>
                    <a:bodyPr/>
                    <a:lstStyle/>
                    <a:p>
                      <a:pPr algn="ctr">
                        <a:lnSpc>
                          <a:spcPct val="107000"/>
                        </a:lnSpc>
                        <a:spcBef>
                          <a:spcPts val="600"/>
                        </a:spcBef>
                        <a:spcAft>
                          <a:spcPts val="600"/>
                        </a:spcAft>
                      </a:pPr>
                      <a:r>
                        <a:rPr lang="en-US" sz="2800" dirty="0" err="1">
                          <a:solidFill>
                            <a:sysClr val="windowText" lastClr="000000"/>
                          </a:solidFill>
                          <a:effectLst/>
                          <a:latin typeface="Arial" panose="020B0604020202020204" pitchFamily="34" charset="0"/>
                          <a:cs typeface="Arial" panose="020B0604020202020204" pitchFamily="34" charset="0"/>
                        </a:rPr>
                        <a:t>Ruồi</a:t>
                      </a:r>
                      <a:r>
                        <a:rPr lang="en-US" sz="2800" dirty="0">
                          <a:solidFill>
                            <a:sysClr val="windowText" lastClr="000000"/>
                          </a:solidFill>
                          <a:effectLst/>
                          <a:latin typeface="Arial" panose="020B0604020202020204" pitchFamily="34" charset="0"/>
                          <a:cs typeface="Arial" panose="020B0604020202020204" pitchFamily="34" charset="0"/>
                        </a:rPr>
                        <a:t> </a:t>
                      </a:r>
                      <a:r>
                        <a:rPr lang="en-US" sz="2800" dirty="0" err="1">
                          <a:solidFill>
                            <a:sysClr val="windowText" lastClr="000000"/>
                          </a:solidFill>
                          <a:effectLst/>
                          <a:latin typeface="Arial" panose="020B0604020202020204" pitchFamily="34" charset="0"/>
                          <a:cs typeface="Arial" panose="020B0604020202020204" pitchFamily="34" charset="0"/>
                        </a:rPr>
                        <a:t>giấm</a:t>
                      </a:r>
                      <a:endParaRPr lang="vi-VN" sz="20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4</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dirty="0" err="1">
                          <a:solidFill>
                            <a:sysClr val="windowText" lastClr="000000"/>
                          </a:solidFill>
                          <a:effectLst/>
                          <a:latin typeface="Arial" panose="020B0604020202020204" pitchFamily="34" charset="0"/>
                          <a:cs typeface="Arial" panose="020B0604020202020204" pitchFamily="34" charset="0"/>
                        </a:rPr>
                        <a:t>Đậu</a:t>
                      </a:r>
                      <a:r>
                        <a:rPr lang="en-US" sz="2800" dirty="0">
                          <a:solidFill>
                            <a:sysClr val="windowText" lastClr="000000"/>
                          </a:solidFill>
                          <a:effectLst/>
                          <a:latin typeface="Arial" panose="020B0604020202020204" pitchFamily="34" charset="0"/>
                          <a:cs typeface="Arial" panose="020B0604020202020204" pitchFamily="34" charset="0"/>
                        </a:rPr>
                        <a:t> </a:t>
                      </a:r>
                      <a:r>
                        <a:rPr lang="en-US" sz="2800" dirty="0" err="1">
                          <a:solidFill>
                            <a:sysClr val="windowText" lastClr="000000"/>
                          </a:solidFill>
                          <a:effectLst/>
                          <a:latin typeface="Arial" panose="020B0604020202020204" pitchFamily="34" charset="0"/>
                          <a:cs typeface="Arial" panose="020B0604020202020204" pitchFamily="34" charset="0"/>
                        </a:rPr>
                        <a:t>Hà</a:t>
                      </a:r>
                      <a:r>
                        <a:rPr lang="en-US" sz="2800" dirty="0">
                          <a:solidFill>
                            <a:sysClr val="windowText" lastClr="000000"/>
                          </a:solidFill>
                          <a:effectLst/>
                          <a:latin typeface="Arial" panose="020B0604020202020204" pitchFamily="34" charset="0"/>
                          <a:cs typeface="Arial" panose="020B0604020202020204" pitchFamily="34" charset="0"/>
                        </a:rPr>
                        <a:t> </a:t>
                      </a:r>
                      <a:r>
                        <a:rPr lang="en-US" sz="2800" dirty="0" err="1">
                          <a:solidFill>
                            <a:sysClr val="windowText" lastClr="000000"/>
                          </a:solidFill>
                          <a:effectLst/>
                          <a:latin typeface="Arial" panose="020B0604020202020204" pitchFamily="34" charset="0"/>
                          <a:cs typeface="Arial" panose="020B0604020202020204" pitchFamily="34" charset="0"/>
                        </a:rPr>
                        <a:t>Lan</a:t>
                      </a:r>
                      <a:endParaRPr lang="vi-VN" sz="20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7</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7038178"/>
                  </a:ext>
                </a:extLst>
              </a:tr>
              <a:tr h="826931">
                <a:tc>
                  <a:txBody>
                    <a:bodyPr/>
                    <a:lstStyle/>
                    <a:p>
                      <a:pPr algn="ctr">
                        <a:lnSpc>
                          <a:spcPct val="107000"/>
                        </a:lnSpc>
                        <a:spcBef>
                          <a:spcPts val="600"/>
                        </a:spcBef>
                        <a:spcAft>
                          <a:spcPts val="600"/>
                        </a:spcAft>
                      </a:pPr>
                      <a:r>
                        <a:rPr lang="en-US" sz="2800" dirty="0">
                          <a:solidFill>
                            <a:sysClr val="windowText" lastClr="000000"/>
                          </a:solidFill>
                          <a:effectLst/>
                          <a:latin typeface="Arial" panose="020B0604020202020204" pitchFamily="34" charset="0"/>
                          <a:cs typeface="Arial" panose="020B0604020202020204" pitchFamily="34" charset="0"/>
                        </a:rPr>
                        <a:t>Tinh </a:t>
                      </a:r>
                      <a:r>
                        <a:rPr lang="en-US" sz="2800" dirty="0" err="1">
                          <a:solidFill>
                            <a:sysClr val="windowText" lastClr="000000"/>
                          </a:solidFill>
                          <a:effectLst/>
                          <a:latin typeface="Arial" panose="020B0604020202020204" pitchFamily="34" charset="0"/>
                          <a:cs typeface="Arial" panose="020B0604020202020204" pitchFamily="34" charset="0"/>
                        </a:rPr>
                        <a:t>tinh</a:t>
                      </a:r>
                      <a:endParaRPr lang="vi-VN" sz="20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48</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Ngô</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10</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6276363"/>
                  </a:ext>
                </a:extLst>
              </a:tr>
              <a:tr h="826931">
                <a:tc>
                  <a:txBody>
                    <a:bodyPr/>
                    <a:lstStyle/>
                    <a:p>
                      <a:pPr algn="ctr">
                        <a:lnSpc>
                          <a:spcPct val="107000"/>
                        </a:lnSpc>
                        <a:spcBef>
                          <a:spcPts val="600"/>
                        </a:spcBef>
                        <a:spcAft>
                          <a:spcPts val="600"/>
                        </a:spcAft>
                      </a:pPr>
                      <a:r>
                        <a:rPr lang="en-US" sz="2800" dirty="0" err="1">
                          <a:solidFill>
                            <a:sysClr val="windowText" lastClr="000000"/>
                          </a:solidFill>
                          <a:effectLst/>
                          <a:latin typeface="Arial" panose="020B0604020202020204" pitchFamily="34" charset="0"/>
                          <a:cs typeface="Arial" panose="020B0604020202020204" pitchFamily="34" charset="0"/>
                        </a:rPr>
                        <a:t>Gà</a:t>
                      </a:r>
                      <a:endParaRPr lang="vi-VN" sz="20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78</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Cỏ tháp bút</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216</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10550"/>
                  </a:ext>
                </a:extLst>
              </a:tr>
              <a:tr h="826931">
                <a:tc>
                  <a:txBody>
                    <a:bodyPr/>
                    <a:lstStyle/>
                    <a:p>
                      <a:pPr algn="ctr">
                        <a:lnSpc>
                          <a:spcPct val="107000"/>
                        </a:lnSpc>
                        <a:spcBef>
                          <a:spcPts val="600"/>
                        </a:spcBef>
                        <a:spcAft>
                          <a:spcPts val="600"/>
                        </a:spcAft>
                      </a:pPr>
                      <a:r>
                        <a:rPr lang="en-US" sz="2800" dirty="0" err="1">
                          <a:solidFill>
                            <a:sysClr val="windowText" lastClr="000000"/>
                          </a:solidFill>
                          <a:effectLst/>
                          <a:latin typeface="Arial" panose="020B0604020202020204" pitchFamily="34" charset="0"/>
                          <a:cs typeface="Arial" panose="020B0604020202020204" pitchFamily="34" charset="0"/>
                        </a:rPr>
                        <a:t>Chuột</a:t>
                      </a:r>
                      <a:r>
                        <a:rPr lang="en-US" sz="2800" dirty="0">
                          <a:solidFill>
                            <a:sysClr val="windowText" lastClr="000000"/>
                          </a:solidFill>
                          <a:effectLst/>
                          <a:latin typeface="Arial" panose="020B0604020202020204" pitchFamily="34" charset="0"/>
                          <a:cs typeface="Arial" panose="020B0604020202020204" pitchFamily="34" charset="0"/>
                        </a:rPr>
                        <a:t> </a:t>
                      </a:r>
                      <a:r>
                        <a:rPr lang="en-US" sz="2800" dirty="0" err="1">
                          <a:solidFill>
                            <a:sysClr val="windowText" lastClr="000000"/>
                          </a:solidFill>
                          <a:effectLst/>
                          <a:latin typeface="Arial" panose="020B0604020202020204" pitchFamily="34" charset="0"/>
                          <a:cs typeface="Arial" panose="020B0604020202020204" pitchFamily="34" charset="0"/>
                        </a:rPr>
                        <a:t>nhắt</a:t>
                      </a:r>
                      <a:endParaRPr lang="vi-VN" sz="20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dirty="0">
                          <a:solidFill>
                            <a:sysClr val="windowText" lastClr="000000"/>
                          </a:solidFill>
                          <a:effectLst/>
                          <a:latin typeface="Arial" panose="020B0604020202020204" pitchFamily="34" charset="0"/>
                          <a:cs typeface="Arial" panose="020B0604020202020204" pitchFamily="34" charset="0"/>
                        </a:rPr>
                        <a:t>20</a:t>
                      </a:r>
                      <a:endParaRPr lang="vi-VN" sz="20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Cải bắp</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a:solidFill>
                            <a:sysClr val="windowText" lastClr="000000"/>
                          </a:solidFill>
                          <a:effectLst/>
                          <a:latin typeface="Arial" panose="020B0604020202020204" pitchFamily="34" charset="0"/>
                          <a:cs typeface="Arial" panose="020B0604020202020204" pitchFamily="34" charset="0"/>
                        </a:rPr>
                        <a:t>18</a:t>
                      </a:r>
                      <a:endParaRPr lang="vi-VN" sz="2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2800" dirty="0">
                          <a:solidFill>
                            <a:sysClr val="windowText" lastClr="000000"/>
                          </a:solidFill>
                          <a:effectLst/>
                          <a:latin typeface="Arial" panose="020B0604020202020204" pitchFamily="34" charset="0"/>
                          <a:cs typeface="Arial" panose="020B0604020202020204" pitchFamily="34" charset="0"/>
                        </a:rPr>
                        <a:t>…..</a:t>
                      </a:r>
                      <a:endParaRPr lang="vi-VN" sz="20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1847075"/>
                  </a:ext>
                </a:extLst>
              </a:tr>
            </a:tbl>
          </a:graphicData>
        </a:graphic>
      </p:graphicFrame>
      <p:grpSp>
        <p:nvGrpSpPr>
          <p:cNvPr id="14" name="Group 13">
            <a:extLst>
              <a:ext uri="{FF2B5EF4-FFF2-40B4-BE49-F238E27FC236}">
                <a16:creationId xmlns:a16="http://schemas.microsoft.com/office/drawing/2014/main" id="{11A57808-4A89-DF5E-49E2-B89CFB424127}"/>
              </a:ext>
            </a:extLst>
          </p:cNvPr>
          <p:cNvGrpSpPr/>
          <p:nvPr/>
        </p:nvGrpSpPr>
        <p:grpSpPr>
          <a:xfrm>
            <a:off x="1600200" y="800100"/>
            <a:ext cx="14807237" cy="1939116"/>
            <a:chOff x="1096954" y="2602816"/>
            <a:chExt cx="20591526" cy="2990247"/>
          </a:xfrm>
        </p:grpSpPr>
        <p:sp>
          <p:nvSpPr>
            <p:cNvPr id="15" name="Rectangle: Rounded Corners 10">
              <a:extLst>
                <a:ext uri="{FF2B5EF4-FFF2-40B4-BE49-F238E27FC236}">
                  <a16:creationId xmlns:a16="http://schemas.microsoft.com/office/drawing/2014/main" id="{C7931BD7-6BA6-C332-27FF-EF75DCDEDA89}"/>
                </a:ext>
              </a:extLst>
            </p:cNvPr>
            <p:cNvSpPr/>
            <p:nvPr/>
          </p:nvSpPr>
          <p:spPr>
            <a:xfrm>
              <a:off x="1621080" y="3253667"/>
              <a:ext cx="20067400" cy="2339396"/>
            </a:xfrm>
            <a:prstGeom prst="roundRect">
              <a:avLst>
                <a:gd name="adj" fmla="val 6602"/>
              </a:avLst>
            </a:prstGeom>
            <a:solidFill>
              <a:srgbClr val="D2FADC"/>
            </a:solidFill>
            <a:ln w="1905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05B59895-7229-66C0-BF12-07E41807A913}"/>
                </a:ext>
              </a:extLst>
            </p:cNvPr>
            <p:cNvSpPr txBox="1"/>
            <p:nvPr/>
          </p:nvSpPr>
          <p:spPr>
            <a:xfrm>
              <a:off x="2155016" y="3213963"/>
              <a:ext cx="19228761" cy="2279820"/>
            </a:xfrm>
            <a:prstGeom prst="rect">
              <a:avLst/>
            </a:prstGeom>
            <a:noFill/>
          </p:spPr>
          <p:txBody>
            <a:bodyPr wrap="square" rtlCol="0">
              <a:spAutoFit/>
            </a:bodyPr>
            <a:lstStyle/>
            <a:p>
              <a:pPr algn="just">
                <a:lnSpc>
                  <a:spcPct val="150000"/>
                </a:lnSpc>
                <a:defRPr/>
              </a:pPr>
              <a:r>
                <a:rPr lang="en-US" sz="3200" b="1" kern="0" dirty="0" err="1">
                  <a:solidFill>
                    <a:srgbClr val="002060"/>
                  </a:solidFill>
                  <a:latin typeface="Arial" panose="020B0604020202020204" pitchFamily="34" charset="0"/>
                  <a:cs typeface="Arial" panose="020B0604020202020204" pitchFamily="34" charset="0"/>
                </a:rPr>
                <a:t>Câu</a:t>
              </a:r>
              <a:r>
                <a:rPr lang="en-US" sz="3200" b="1" kern="0" dirty="0">
                  <a:solidFill>
                    <a:srgbClr val="002060"/>
                  </a:solidFill>
                  <a:latin typeface="Arial" panose="020B0604020202020204" pitchFamily="34" charset="0"/>
                  <a:cs typeface="Arial" panose="020B0604020202020204" pitchFamily="34" charset="0"/>
                </a:rPr>
                <a:t> 3: </a:t>
              </a:r>
              <a:r>
                <a:rPr lang="en-US" sz="3200" b="1" kern="0" dirty="0" err="1">
                  <a:solidFill>
                    <a:srgbClr val="002060"/>
                  </a:solidFill>
                  <a:latin typeface="Arial" panose="020B0604020202020204" pitchFamily="34" charset="0"/>
                  <a:cs typeface="Arial" panose="020B0604020202020204" pitchFamily="34" charset="0"/>
                </a:rPr>
                <a:t>Xác</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định</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bộ</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nhiễm</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sắc</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thể</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trong</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tế</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bào</a:t>
              </a:r>
              <a:r>
                <a:rPr lang="en-US" sz="3200" b="1" kern="0" dirty="0">
                  <a:solidFill>
                    <a:srgbClr val="002060"/>
                  </a:solidFill>
                  <a:latin typeface="Arial" panose="020B0604020202020204" pitchFamily="34" charset="0"/>
                  <a:cs typeface="Arial" panose="020B0604020202020204" pitchFamily="34" charset="0"/>
                </a:rPr>
                <a:t> soma </a:t>
              </a:r>
              <a:r>
                <a:rPr lang="en-US" sz="3200" b="1" kern="0" dirty="0" err="1">
                  <a:solidFill>
                    <a:srgbClr val="002060"/>
                  </a:solidFill>
                  <a:latin typeface="Arial" panose="020B0604020202020204" pitchFamily="34" charset="0"/>
                  <a:cs typeface="Arial" panose="020B0604020202020204" pitchFamily="34" charset="0"/>
                </a:rPr>
                <a:t>và</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giao</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tử</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của</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một</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số</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loài</a:t>
              </a:r>
              <a:endParaRPr lang="vi-VN" sz="3200" b="1" kern="0" dirty="0">
                <a:solidFill>
                  <a:srgbClr val="002060"/>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A4B3E26F-4946-ADE9-285C-52023BA480DD}"/>
                </a:ext>
              </a:extLst>
            </p:cNvPr>
            <p:cNvGrpSpPr/>
            <p:nvPr/>
          </p:nvGrpSpPr>
          <p:grpSpPr>
            <a:xfrm>
              <a:off x="1096954" y="2602816"/>
              <a:ext cx="1221117" cy="1222296"/>
              <a:chOff x="1438710" y="1002"/>
              <a:chExt cx="1791568" cy="1725880"/>
            </a:xfrm>
          </p:grpSpPr>
          <p:sp>
            <p:nvSpPr>
              <p:cNvPr id="18" name="Oval Callout 13">
                <a:extLst>
                  <a:ext uri="{FF2B5EF4-FFF2-40B4-BE49-F238E27FC236}">
                    <a16:creationId xmlns:a16="http://schemas.microsoft.com/office/drawing/2014/main" id="{D5496CCF-9E7A-2CC1-EB2A-CF8BA9F4F0D5}"/>
                  </a:ext>
                </a:extLst>
              </p:cNvPr>
              <p:cNvSpPr/>
              <p:nvPr/>
            </p:nvSpPr>
            <p:spPr>
              <a:xfrm>
                <a:off x="1438710" y="1002"/>
                <a:ext cx="1791568" cy="1725880"/>
              </a:xfrm>
              <a:prstGeom prst="wedgeEllipseCallout">
                <a:avLst>
                  <a:gd name="adj1" fmla="val -1478"/>
                  <a:gd name="adj2" fmla="val 62500"/>
                </a:avLst>
              </a:prstGeom>
              <a:solidFill>
                <a:sysClr val="window" lastClr="FFFFFF"/>
              </a:solidFill>
              <a:ln w="13970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76B946B7-C316-5C34-5DFA-3D8A2DC1E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036" y="231586"/>
                <a:ext cx="1208611" cy="1208611"/>
              </a:xfrm>
              <a:prstGeom prst="rect">
                <a:avLst/>
              </a:prstGeom>
            </p:spPr>
          </p:pic>
        </p:grpSp>
      </p:grpSp>
      <p:sp>
        <p:nvSpPr>
          <p:cNvPr id="12" name="Rectangle 11"/>
          <p:cNvSpPr/>
          <p:nvPr/>
        </p:nvSpPr>
        <p:spPr>
          <a:xfrm>
            <a:off x="4572000" y="8957116"/>
            <a:ext cx="9680855" cy="577850"/>
          </a:xfrm>
          <a:prstGeom prst="rect">
            <a:avLst/>
          </a:prstGeom>
        </p:spPr>
        <p:txBody>
          <a:bodyPr wrap="none">
            <a:spAutoFit/>
          </a:bodyPr>
          <a:lstStyle/>
          <a:p>
            <a:pPr>
              <a:lnSpc>
                <a:spcPct val="150000"/>
              </a:lnSpc>
            </a:pPr>
            <a:r>
              <a:rPr lang="en-US" sz="2400" b="1" i="1" dirty="0" err="1">
                <a:latin typeface="Arial" panose="020B0604020202020204" pitchFamily="34" charset="0"/>
                <a:cs typeface="Arial" panose="020B0604020202020204" pitchFamily="34" charset="0"/>
              </a:rPr>
              <a:t>Bảng</a:t>
            </a:r>
            <a:r>
              <a:rPr lang="en-US" sz="2400" b="1"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Bộ</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nhiễm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sắc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thể</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tế</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bào</a:t>
            </a:r>
            <a:r>
              <a:rPr lang="en-US" sz="2400" i="1" dirty="0">
                <a:latin typeface="Arial" panose="020B0604020202020204" pitchFamily="34" charset="0"/>
                <a:cs typeface="Arial" panose="020B0604020202020204" pitchFamily="34" charset="0"/>
              </a:rPr>
              <a:t> soma </a:t>
            </a:r>
            <a:r>
              <a:rPr lang="en-US" sz="2400" i="1" dirty="0" err="1">
                <a:latin typeface="Arial" panose="020B0604020202020204" pitchFamily="34" charset="0"/>
                <a:cs typeface="Arial" panose="020B0604020202020204" pitchFamily="34" charset="0"/>
              </a:rPr>
              <a:t>và</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giao</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tử</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một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số</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loài</a:t>
            </a:r>
            <a:endParaRPr lang="vi-VN" sz="2400" b="1" i="1" dirty="0">
              <a:cs typeface="Arial" panose="020B0604020202020204" pitchFamily="34" charset="0"/>
            </a:endParaRPr>
          </a:p>
        </p:txBody>
      </p:sp>
    </p:spTree>
    <p:extLst>
      <p:ext uri="{BB962C8B-B14F-4D97-AF65-F5344CB8AC3E}">
        <p14:creationId xmlns:p14="http://schemas.microsoft.com/office/powerpoint/2010/main" val="2283983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KHỞI ĐỘNG</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19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838254" y="593588"/>
            <a:ext cx="10382892" cy="547266"/>
          </a:xfrm>
          <a:prstGeom prst="rect">
            <a:avLst/>
          </a:prstGeom>
        </p:spPr>
        <p:txBody>
          <a:bodyPr wrap="square" lIns="0" tIns="0" rIns="0" bIns="0" rtlCol="0" anchor="t">
            <a:spAutoFit/>
          </a:bodyPr>
          <a:lstStyle/>
          <a:p>
            <a:pPr algn="ctr">
              <a:lnSpc>
                <a:spcPts val="3779"/>
              </a:lnSpc>
            </a:pPr>
            <a:r>
              <a:rPr lang="en-US" sz="5400" dirty="0">
                <a:solidFill>
                  <a:srgbClr val="C00000"/>
                </a:solidFill>
                <a:latin typeface="Alatsi"/>
                <a:ea typeface="Alatsi"/>
                <a:cs typeface="Alatsi"/>
                <a:sym typeface="Alatsi"/>
              </a:rPr>
              <a:t>1. BỘ NHIỄM SẮC THỂ Ở SINH VẬT</a:t>
            </a:r>
          </a:p>
        </p:txBody>
      </p:sp>
      <p:sp>
        <p:nvSpPr>
          <p:cNvPr id="4" name="AutoShape 4"/>
          <p:cNvSpPr/>
          <p:nvPr/>
        </p:nvSpPr>
        <p:spPr>
          <a:xfrm>
            <a:off x="153" y="824866"/>
            <a:ext cx="3838101" cy="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9" name="Group 9"/>
          <p:cNvGrpSpPr/>
          <p:nvPr/>
        </p:nvGrpSpPr>
        <p:grpSpPr>
          <a:xfrm>
            <a:off x="1086727" y="-11748"/>
            <a:ext cx="1449213" cy="1673225"/>
            <a:chOff x="0" y="0"/>
            <a:chExt cx="703982" cy="812800"/>
          </a:xfrm>
        </p:grpSpPr>
        <p:sp>
          <p:nvSpPr>
            <p:cNvPr id="10"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11"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2827895" y="7809217"/>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8" name="AutoShape 4"/>
          <p:cNvSpPr/>
          <p:nvPr/>
        </p:nvSpPr>
        <p:spPr>
          <a:xfrm>
            <a:off x="14221146" y="833096"/>
            <a:ext cx="4066854" cy="1199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
        <p:nvSpPr>
          <p:cNvPr id="12" name="TextBox 11"/>
          <p:cNvSpPr txBox="1"/>
          <p:nvPr/>
        </p:nvSpPr>
        <p:spPr>
          <a:xfrm>
            <a:off x="3212500" y="1405658"/>
            <a:ext cx="11506200" cy="646331"/>
          </a:xfrm>
          <a:prstGeom prst="rect">
            <a:avLst/>
          </a:prstGeom>
          <a:noFill/>
        </p:spPr>
        <p:txBody>
          <a:bodyPr wrap="square" rtlCol="0">
            <a:spAutoFit/>
          </a:bodyPr>
          <a:lstStyle/>
          <a:p>
            <a:pPr algn="ctr"/>
            <a:r>
              <a:rPr lang="en-US" sz="3600" b="1" dirty="0" err="1">
                <a:solidFill>
                  <a:schemeClr val="accent1">
                    <a:lumMod val="75000"/>
                  </a:schemeClr>
                </a:solidFill>
                <a:latin typeface="Arial" panose="020B0604020202020204" pitchFamily="34" charset="0"/>
                <a:cs typeface="Arial" panose="020B0604020202020204" pitchFamily="34" charset="0"/>
              </a:rPr>
              <a:t>Trình</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bày</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khái</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niệm</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nhiễm</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sắc</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thể</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1752600" y="2911438"/>
            <a:ext cx="14885736" cy="6028823"/>
            <a:chOff x="512383" y="3204136"/>
            <a:chExt cx="7401824" cy="5829300"/>
          </a:xfrm>
        </p:grpSpPr>
        <p:sp>
          <p:nvSpPr>
            <p:cNvPr id="32" name="Rounded Rectangle 31"/>
            <p:cNvSpPr/>
            <p:nvPr/>
          </p:nvSpPr>
          <p:spPr>
            <a:xfrm>
              <a:off x="626683" y="3511918"/>
              <a:ext cx="7287524" cy="5521518"/>
            </a:xfrm>
            <a:prstGeom prst="roundRect">
              <a:avLst>
                <a:gd name="adj" fmla="val 6979"/>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ndParaRPr>
            </a:p>
          </p:txBody>
        </p:sp>
        <p:sp>
          <p:nvSpPr>
            <p:cNvPr id="33" name="Rounded Rectangle 32"/>
            <p:cNvSpPr/>
            <p:nvPr/>
          </p:nvSpPr>
          <p:spPr>
            <a:xfrm>
              <a:off x="512383" y="3204136"/>
              <a:ext cx="7173224" cy="5600700"/>
            </a:xfrm>
            <a:prstGeom prst="roundRect">
              <a:avLst>
                <a:gd name="adj" fmla="val 6979"/>
              </a:avLst>
            </a:prstGeom>
            <a:solidFill>
              <a:sysClr val="window" lastClr="FFFFFF"/>
            </a:solidFill>
            <a:ln w="12700" cap="flat">
              <a:solidFill>
                <a:sysClr val="windowText" lastClr="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ndParaRPr>
            </a:p>
          </p:txBody>
        </p:sp>
      </p:grpSp>
      <p:sp>
        <p:nvSpPr>
          <p:cNvPr id="34" name="Rectangle 33"/>
          <p:cNvSpPr/>
          <p:nvPr/>
        </p:nvSpPr>
        <p:spPr>
          <a:xfrm>
            <a:off x="1967954" y="3172880"/>
            <a:ext cx="13560574" cy="5262979"/>
          </a:xfrm>
          <a:prstGeom prst="rect">
            <a:avLst/>
          </a:prstGeom>
        </p:spPr>
        <p:txBody>
          <a:bodyPr wrap="square">
            <a:spAutoFit/>
          </a:bodyPr>
          <a:lstStyle/>
          <a:p>
            <a:pPr marL="457200" indent="-457200" algn="just">
              <a:lnSpc>
                <a:spcPct val="150000"/>
              </a:lnSpc>
              <a:buFont typeface="Wingdings" panose="05000000000000000000" pitchFamily="2" charset="2"/>
              <a:buChar char="v"/>
              <a:defRPr/>
            </a:pPr>
            <a:r>
              <a:rPr lang="vi-VN" sz="3200" i="1" kern="0" dirty="0">
                <a:solidFill>
                  <a:prstClr val="black"/>
                </a:solidFill>
                <a:latin typeface="Arial" panose="020B0604020202020204"/>
              </a:rPr>
              <a:t>Nhiễm sắc thể là cấu trúc mang thông tin di truyền của tế bào, được cấu tạo gồm DNA và protein loại histone. Mỗi loài sinh vật chứa bộ nhiễm sắc thể đặc trưng về số lượng và hình dạng.</a:t>
            </a:r>
            <a:endParaRPr lang="en-US" sz="3200" i="1" kern="0" dirty="0">
              <a:solidFill>
                <a:prstClr val="black"/>
              </a:solidFill>
              <a:latin typeface="Arial" panose="020B0604020202020204"/>
            </a:endParaRPr>
          </a:p>
          <a:p>
            <a:pPr algn="just">
              <a:lnSpc>
                <a:spcPct val="150000"/>
              </a:lnSpc>
              <a:defRPr/>
            </a:pPr>
            <a:endParaRPr lang="vi-VN" sz="3200" i="1" kern="0" dirty="0">
              <a:solidFill>
                <a:prstClr val="black"/>
              </a:solidFill>
              <a:latin typeface="Arial" panose="020B0604020202020204"/>
            </a:endParaRPr>
          </a:p>
          <a:p>
            <a:pPr marL="457200" indent="-457200" algn="just">
              <a:lnSpc>
                <a:spcPct val="150000"/>
              </a:lnSpc>
              <a:buFont typeface="Wingdings" panose="05000000000000000000" pitchFamily="2" charset="2"/>
              <a:buChar char="v"/>
              <a:defRPr/>
            </a:pPr>
            <a:r>
              <a:rPr lang="vi-VN" sz="3200" i="1" kern="0" dirty="0">
                <a:solidFill>
                  <a:prstClr val="black"/>
                </a:solidFill>
                <a:latin typeface="Arial" panose="020B0604020202020204"/>
              </a:rPr>
              <a:t>Bộ nhiễm sắc thể được chia thành bộ nhiễm sắc thể lưỡng bội (chứa hai nhiễm sắc thể ở mỗi cặp nhiễm sắc thể tương đồng) và đơn bội (chỉ chứa một nhiễm sắc thể của mỗi cặp nhiễm sắc thể tương đồng).</a:t>
            </a:r>
            <a:endParaRPr lang="en-US" sz="3200" i="1" kern="0" dirty="0">
              <a:solidFill>
                <a:prstClr val="black"/>
              </a:solidFill>
              <a:latin typeface="Arial" panose="020B0604020202020204"/>
            </a:endParaRPr>
          </a:p>
        </p:txBody>
      </p:sp>
      <p:pic>
        <p:nvPicPr>
          <p:cNvPr id="5" name="Picture 2" descr="giphy.gif ?cid=6c09b952f4ifh6kbnbdq4lyhh0hy6r9sid085h1ft5hfz8gt&amp;ep=v1_internal_gif_by_id&amp;rid=giphy. gif&amp;c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44586" y="775866"/>
            <a:ext cx="3936322" cy="295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198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514350" y="534178"/>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3" name="Table 12">
            <a:extLst>
              <a:ext uri="{FF2B5EF4-FFF2-40B4-BE49-F238E27FC236}">
                <a16:creationId xmlns:a16="http://schemas.microsoft.com/office/drawing/2014/main" id="{210531FC-6B67-B7A0-9DBF-33A96DC9D52E}"/>
              </a:ext>
            </a:extLst>
          </p:cNvPr>
          <p:cNvGraphicFramePr>
            <a:graphicFrameLocks noGrp="1"/>
          </p:cNvGraphicFramePr>
          <p:nvPr>
            <p:extLst>
              <p:ext uri="{D42A27DB-BD31-4B8C-83A1-F6EECF244321}">
                <p14:modId xmlns:p14="http://schemas.microsoft.com/office/powerpoint/2010/main" val="746295726"/>
              </p:ext>
            </p:extLst>
          </p:nvPr>
        </p:nvGraphicFramePr>
        <p:xfrm>
          <a:off x="1977098" y="3086100"/>
          <a:ext cx="14367804" cy="5009762"/>
        </p:xfrm>
        <a:graphic>
          <a:graphicData uri="http://schemas.openxmlformats.org/drawingml/2006/table">
            <a:tbl>
              <a:tblPr firstRow="1" firstCol="1" bandRow="1">
                <a:tableStyleId>{5C22544A-7EE6-4342-B048-85BDC9FD1C3A}</a:tableStyleId>
              </a:tblPr>
              <a:tblGrid>
                <a:gridCol w="2358430">
                  <a:extLst>
                    <a:ext uri="{9D8B030D-6E8A-4147-A177-3AD203B41FA5}">
                      <a16:colId xmlns:a16="http://schemas.microsoft.com/office/drawing/2014/main" val="1037481267"/>
                    </a:ext>
                  </a:extLst>
                </a:gridCol>
                <a:gridCol w="2358430">
                  <a:extLst>
                    <a:ext uri="{9D8B030D-6E8A-4147-A177-3AD203B41FA5}">
                      <a16:colId xmlns:a16="http://schemas.microsoft.com/office/drawing/2014/main" val="342037497"/>
                    </a:ext>
                  </a:extLst>
                </a:gridCol>
                <a:gridCol w="2358430">
                  <a:extLst>
                    <a:ext uri="{9D8B030D-6E8A-4147-A177-3AD203B41FA5}">
                      <a16:colId xmlns:a16="http://schemas.microsoft.com/office/drawing/2014/main" val="2572174771"/>
                    </a:ext>
                  </a:extLst>
                </a:gridCol>
                <a:gridCol w="2575654">
                  <a:extLst>
                    <a:ext uri="{9D8B030D-6E8A-4147-A177-3AD203B41FA5}">
                      <a16:colId xmlns:a16="http://schemas.microsoft.com/office/drawing/2014/main" val="2254304476"/>
                    </a:ext>
                  </a:extLst>
                </a:gridCol>
                <a:gridCol w="2358430">
                  <a:extLst>
                    <a:ext uri="{9D8B030D-6E8A-4147-A177-3AD203B41FA5}">
                      <a16:colId xmlns:a16="http://schemas.microsoft.com/office/drawing/2014/main" val="1476847606"/>
                    </a:ext>
                  </a:extLst>
                </a:gridCol>
                <a:gridCol w="2358430">
                  <a:extLst>
                    <a:ext uri="{9D8B030D-6E8A-4147-A177-3AD203B41FA5}">
                      <a16:colId xmlns:a16="http://schemas.microsoft.com/office/drawing/2014/main" val="2796570551"/>
                    </a:ext>
                  </a:extLst>
                </a:gridCol>
              </a:tblGrid>
              <a:tr h="740236">
                <a:tc rowSpan="2">
                  <a:txBody>
                    <a:bodyPr/>
                    <a:lstStyle/>
                    <a:p>
                      <a:pPr algn="ctr">
                        <a:lnSpc>
                          <a:spcPct val="107000"/>
                        </a:lnSpc>
                        <a:spcBef>
                          <a:spcPts val="600"/>
                        </a:spcBef>
                        <a:spcAft>
                          <a:spcPts val="600"/>
                        </a:spcAft>
                      </a:pPr>
                      <a:r>
                        <a:rPr lang="en-US" sz="3200" dirty="0" err="1">
                          <a:solidFill>
                            <a:sysClr val="windowText" lastClr="000000"/>
                          </a:solidFill>
                          <a:effectLst/>
                          <a:latin typeface="Arial" panose="020B0604020202020204" pitchFamily="34" charset="0"/>
                          <a:cs typeface="Arial" panose="020B0604020202020204" pitchFamily="34" charset="0"/>
                        </a:rPr>
                        <a:t>Loài</a:t>
                      </a:r>
                      <a:endParaRPr lang="vi-VN"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Số lượng NST</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a:p>
                  </a:txBody>
                  <a:tcPr/>
                </a:tc>
                <a:tc rowSpan="2">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Loài</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07000"/>
                        </a:lnSpc>
                        <a:spcBef>
                          <a:spcPts val="600"/>
                        </a:spcBef>
                        <a:spcAft>
                          <a:spcPts val="600"/>
                        </a:spcAft>
                      </a:pPr>
                      <a:r>
                        <a:rPr lang="en-US" sz="3200" dirty="0" err="1">
                          <a:solidFill>
                            <a:sysClr val="windowText" lastClr="000000"/>
                          </a:solidFill>
                          <a:effectLst/>
                          <a:latin typeface="Arial" panose="020B0604020202020204" pitchFamily="34" charset="0"/>
                          <a:cs typeface="Arial" panose="020B0604020202020204" pitchFamily="34" charset="0"/>
                        </a:rPr>
                        <a:t>Số</a:t>
                      </a:r>
                      <a:r>
                        <a:rPr lang="en-US" sz="3200" dirty="0">
                          <a:solidFill>
                            <a:sysClr val="windowText" lastClr="000000"/>
                          </a:solidFill>
                          <a:effectLst/>
                          <a:latin typeface="Arial" panose="020B0604020202020204" pitchFamily="34" charset="0"/>
                          <a:cs typeface="Arial" panose="020B0604020202020204" pitchFamily="34" charset="0"/>
                        </a:rPr>
                        <a:t> </a:t>
                      </a:r>
                      <a:r>
                        <a:rPr lang="en-US" sz="3200" dirty="0" err="1">
                          <a:solidFill>
                            <a:sysClr val="windowText" lastClr="000000"/>
                          </a:solidFill>
                          <a:effectLst/>
                          <a:latin typeface="Arial" panose="020B0604020202020204" pitchFamily="34" charset="0"/>
                          <a:cs typeface="Arial" panose="020B0604020202020204" pitchFamily="34" charset="0"/>
                        </a:rPr>
                        <a:t>lượng</a:t>
                      </a:r>
                      <a:r>
                        <a:rPr lang="en-US" sz="3200" dirty="0">
                          <a:solidFill>
                            <a:sysClr val="windowText" lastClr="000000"/>
                          </a:solidFill>
                          <a:effectLst/>
                          <a:latin typeface="Arial" panose="020B0604020202020204" pitchFamily="34" charset="0"/>
                          <a:cs typeface="Arial" panose="020B0604020202020204" pitchFamily="34" charset="0"/>
                        </a:rPr>
                        <a:t> NST</a:t>
                      </a:r>
                      <a:endParaRPr lang="vi-VN"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a:p>
                  </a:txBody>
                  <a:tcPr/>
                </a:tc>
                <a:extLst>
                  <a:ext uri="{0D108BD9-81ED-4DB2-BD59-A6C34878D82A}">
                    <a16:rowId xmlns:a16="http://schemas.microsoft.com/office/drawing/2014/main" val="894596478"/>
                  </a:ext>
                </a:extLst>
              </a:tr>
              <a:tr h="568346">
                <a:tc vMerge="1">
                  <a:txBody>
                    <a:bodyPr/>
                    <a:lstStyle/>
                    <a:p>
                      <a:endParaRPr lang="vi-VN"/>
                    </a:p>
                  </a:txBody>
                  <a:tcPr/>
                </a:tc>
                <a:tc>
                  <a:txBody>
                    <a:bodyPr/>
                    <a:lstStyle/>
                    <a:p>
                      <a:pPr algn="ctr">
                        <a:lnSpc>
                          <a:spcPct val="107000"/>
                        </a:lnSpc>
                        <a:spcBef>
                          <a:spcPts val="600"/>
                        </a:spcBef>
                        <a:spcAft>
                          <a:spcPts val="600"/>
                        </a:spcAft>
                      </a:pPr>
                      <a:r>
                        <a:rPr lang="en-US" sz="3200" dirty="0">
                          <a:solidFill>
                            <a:sysClr val="windowText" lastClr="000000"/>
                          </a:solidFill>
                          <a:effectLst/>
                          <a:latin typeface="Arial" panose="020B0604020202020204" pitchFamily="34" charset="0"/>
                          <a:cs typeface="Arial" panose="020B0604020202020204" pitchFamily="34" charset="0"/>
                        </a:rPr>
                        <a:t>2n</a:t>
                      </a:r>
                      <a:endParaRPr lang="vi-VN"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n</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vi-VN"/>
                    </a:p>
                  </a:txBody>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2n</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n</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5204943"/>
                  </a:ext>
                </a:extLst>
              </a:tr>
              <a:tr h="740236">
                <a:tc>
                  <a:txBody>
                    <a:bodyPr/>
                    <a:lstStyle/>
                    <a:p>
                      <a:pPr algn="ctr">
                        <a:lnSpc>
                          <a:spcPct val="107000"/>
                        </a:lnSpc>
                        <a:spcBef>
                          <a:spcPts val="600"/>
                        </a:spcBef>
                        <a:spcAft>
                          <a:spcPts val="600"/>
                        </a:spcAft>
                      </a:pPr>
                      <a:r>
                        <a:rPr lang="en-US" sz="3200" dirty="0" err="1">
                          <a:solidFill>
                            <a:sysClr val="windowText" lastClr="000000"/>
                          </a:solidFill>
                          <a:effectLst/>
                          <a:latin typeface="Arial" panose="020B0604020202020204" pitchFamily="34" charset="0"/>
                          <a:cs typeface="Arial" panose="020B0604020202020204" pitchFamily="34" charset="0"/>
                        </a:rPr>
                        <a:t>Người</a:t>
                      </a:r>
                      <a:endParaRPr lang="vi-VN"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46</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Nấm men</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17</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1766831"/>
                  </a:ext>
                </a:extLst>
              </a:tr>
              <a:tr h="740236">
                <a:tc>
                  <a:txBody>
                    <a:bodyPr/>
                    <a:lstStyle/>
                    <a:p>
                      <a:pPr algn="ctr">
                        <a:lnSpc>
                          <a:spcPct val="107000"/>
                        </a:lnSpc>
                        <a:spcBef>
                          <a:spcPts val="600"/>
                        </a:spcBef>
                        <a:spcAft>
                          <a:spcPts val="600"/>
                        </a:spcAft>
                      </a:pPr>
                      <a:r>
                        <a:rPr lang="en-US" sz="3200" dirty="0" err="1">
                          <a:solidFill>
                            <a:sysClr val="windowText" lastClr="000000"/>
                          </a:solidFill>
                          <a:effectLst/>
                          <a:latin typeface="Arial" panose="020B0604020202020204" pitchFamily="34" charset="0"/>
                          <a:cs typeface="Arial" panose="020B0604020202020204" pitchFamily="34" charset="0"/>
                        </a:rPr>
                        <a:t>Ruồi</a:t>
                      </a:r>
                      <a:r>
                        <a:rPr lang="en-US" sz="3200" dirty="0">
                          <a:solidFill>
                            <a:sysClr val="windowText" lastClr="000000"/>
                          </a:solidFill>
                          <a:effectLst/>
                          <a:latin typeface="Arial" panose="020B0604020202020204" pitchFamily="34" charset="0"/>
                          <a:cs typeface="Arial" panose="020B0604020202020204" pitchFamily="34" charset="0"/>
                        </a:rPr>
                        <a:t> </a:t>
                      </a:r>
                      <a:r>
                        <a:rPr lang="en-US" sz="3200" dirty="0" err="1">
                          <a:solidFill>
                            <a:sysClr val="windowText" lastClr="000000"/>
                          </a:solidFill>
                          <a:effectLst/>
                          <a:latin typeface="Arial" panose="020B0604020202020204" pitchFamily="34" charset="0"/>
                          <a:cs typeface="Arial" panose="020B0604020202020204" pitchFamily="34" charset="0"/>
                        </a:rPr>
                        <a:t>giấm</a:t>
                      </a:r>
                      <a:endParaRPr lang="vi-VN"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4</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Đậu Hà Lan</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7</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7038178"/>
                  </a:ext>
                </a:extLst>
              </a:tr>
              <a:tr h="740236">
                <a:tc>
                  <a:txBody>
                    <a:bodyPr/>
                    <a:lstStyle/>
                    <a:p>
                      <a:pPr algn="ctr">
                        <a:lnSpc>
                          <a:spcPct val="107000"/>
                        </a:lnSpc>
                        <a:spcBef>
                          <a:spcPts val="600"/>
                        </a:spcBef>
                        <a:spcAft>
                          <a:spcPts val="600"/>
                        </a:spcAft>
                      </a:pPr>
                      <a:r>
                        <a:rPr lang="en-US" sz="3200" dirty="0">
                          <a:solidFill>
                            <a:sysClr val="windowText" lastClr="000000"/>
                          </a:solidFill>
                          <a:effectLst/>
                          <a:latin typeface="Arial" panose="020B0604020202020204" pitchFamily="34" charset="0"/>
                          <a:cs typeface="Arial" panose="020B0604020202020204" pitchFamily="34" charset="0"/>
                        </a:rPr>
                        <a:t>Tinh </a:t>
                      </a:r>
                      <a:r>
                        <a:rPr lang="en-US" sz="3200" dirty="0" err="1">
                          <a:solidFill>
                            <a:sysClr val="windowText" lastClr="000000"/>
                          </a:solidFill>
                          <a:effectLst/>
                          <a:latin typeface="Arial" panose="020B0604020202020204" pitchFamily="34" charset="0"/>
                          <a:cs typeface="Arial" panose="020B0604020202020204" pitchFamily="34" charset="0"/>
                        </a:rPr>
                        <a:t>tinh</a:t>
                      </a:r>
                      <a:endParaRPr lang="vi-VN"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48</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Ngô</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10</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6276363"/>
                  </a:ext>
                </a:extLst>
              </a:tr>
              <a:tr h="740236">
                <a:tc>
                  <a:txBody>
                    <a:bodyPr/>
                    <a:lstStyle/>
                    <a:p>
                      <a:pPr algn="ctr">
                        <a:lnSpc>
                          <a:spcPct val="107000"/>
                        </a:lnSpc>
                        <a:spcBef>
                          <a:spcPts val="600"/>
                        </a:spcBef>
                        <a:spcAft>
                          <a:spcPts val="600"/>
                        </a:spcAft>
                      </a:pPr>
                      <a:r>
                        <a:rPr lang="en-US" sz="3200" dirty="0" err="1">
                          <a:solidFill>
                            <a:sysClr val="windowText" lastClr="000000"/>
                          </a:solidFill>
                          <a:effectLst/>
                          <a:latin typeface="Arial" panose="020B0604020202020204" pitchFamily="34" charset="0"/>
                          <a:cs typeface="Arial" panose="020B0604020202020204" pitchFamily="34" charset="0"/>
                        </a:rPr>
                        <a:t>Gà</a:t>
                      </a:r>
                      <a:endParaRPr lang="vi-VN"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78</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Cỏ tháp bút</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216</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10550"/>
                  </a:ext>
                </a:extLst>
              </a:tr>
              <a:tr h="740236">
                <a:tc>
                  <a:txBody>
                    <a:bodyPr/>
                    <a:lstStyle/>
                    <a:p>
                      <a:pPr algn="ctr">
                        <a:lnSpc>
                          <a:spcPct val="107000"/>
                        </a:lnSpc>
                        <a:spcBef>
                          <a:spcPts val="600"/>
                        </a:spcBef>
                        <a:spcAft>
                          <a:spcPts val="600"/>
                        </a:spcAft>
                      </a:pPr>
                      <a:r>
                        <a:rPr lang="en-US" sz="3200" dirty="0" err="1">
                          <a:solidFill>
                            <a:sysClr val="windowText" lastClr="000000"/>
                          </a:solidFill>
                          <a:effectLst/>
                          <a:latin typeface="Arial" panose="020B0604020202020204" pitchFamily="34" charset="0"/>
                          <a:cs typeface="Arial" panose="020B0604020202020204" pitchFamily="34" charset="0"/>
                        </a:rPr>
                        <a:t>Chuột</a:t>
                      </a:r>
                      <a:r>
                        <a:rPr lang="en-US" sz="3200" dirty="0">
                          <a:solidFill>
                            <a:sysClr val="windowText" lastClr="000000"/>
                          </a:solidFill>
                          <a:effectLst/>
                          <a:latin typeface="Arial" panose="020B0604020202020204" pitchFamily="34" charset="0"/>
                          <a:cs typeface="Arial" panose="020B0604020202020204" pitchFamily="34" charset="0"/>
                        </a:rPr>
                        <a:t> </a:t>
                      </a:r>
                      <a:r>
                        <a:rPr lang="en-US" sz="3200" dirty="0" err="1">
                          <a:solidFill>
                            <a:sysClr val="windowText" lastClr="000000"/>
                          </a:solidFill>
                          <a:effectLst/>
                          <a:latin typeface="Arial" panose="020B0604020202020204" pitchFamily="34" charset="0"/>
                          <a:cs typeface="Arial" panose="020B0604020202020204" pitchFamily="34" charset="0"/>
                        </a:rPr>
                        <a:t>nhắt</a:t>
                      </a:r>
                      <a:endParaRPr lang="vi-VN"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dirty="0">
                          <a:solidFill>
                            <a:sysClr val="windowText" lastClr="000000"/>
                          </a:solidFill>
                          <a:effectLst/>
                          <a:latin typeface="Arial" panose="020B0604020202020204" pitchFamily="34" charset="0"/>
                          <a:cs typeface="Arial" panose="020B0604020202020204" pitchFamily="34" charset="0"/>
                        </a:rPr>
                        <a:t>…..</a:t>
                      </a:r>
                      <a:endParaRPr lang="vi-VN"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dirty="0">
                          <a:solidFill>
                            <a:sysClr val="windowText" lastClr="000000"/>
                          </a:solidFill>
                          <a:effectLst/>
                          <a:latin typeface="Arial" panose="020B0604020202020204" pitchFamily="34" charset="0"/>
                          <a:cs typeface="Arial" panose="020B0604020202020204" pitchFamily="34" charset="0"/>
                        </a:rPr>
                        <a:t>20</a:t>
                      </a:r>
                      <a:endParaRPr lang="vi-VN"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a:solidFill>
                            <a:sysClr val="windowText" lastClr="000000"/>
                          </a:solidFill>
                          <a:effectLst/>
                          <a:latin typeface="Arial" panose="020B0604020202020204" pitchFamily="34" charset="0"/>
                          <a:cs typeface="Arial" panose="020B0604020202020204" pitchFamily="34" charset="0"/>
                        </a:rPr>
                        <a:t>Cải bắp</a:t>
                      </a:r>
                      <a:endParaRPr lang="vi-VN" sz="24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dirty="0">
                          <a:solidFill>
                            <a:sysClr val="windowText" lastClr="000000"/>
                          </a:solidFill>
                          <a:effectLst/>
                          <a:latin typeface="Arial" panose="020B0604020202020204" pitchFamily="34" charset="0"/>
                          <a:cs typeface="Arial" panose="020B0604020202020204" pitchFamily="34" charset="0"/>
                        </a:rPr>
                        <a:t>18</a:t>
                      </a:r>
                      <a:endParaRPr lang="vi-VN"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Bef>
                          <a:spcPts val="600"/>
                        </a:spcBef>
                        <a:spcAft>
                          <a:spcPts val="600"/>
                        </a:spcAft>
                      </a:pPr>
                      <a:r>
                        <a:rPr lang="en-US" sz="3200" dirty="0">
                          <a:solidFill>
                            <a:sysClr val="windowText" lastClr="000000"/>
                          </a:solidFill>
                          <a:effectLst/>
                          <a:latin typeface="Arial" panose="020B0604020202020204" pitchFamily="34" charset="0"/>
                          <a:cs typeface="Arial" panose="020B0604020202020204" pitchFamily="34" charset="0"/>
                        </a:rPr>
                        <a:t>…..</a:t>
                      </a:r>
                      <a:endParaRPr lang="vi-VN" sz="24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1847075"/>
                  </a:ext>
                </a:extLst>
              </a:tr>
            </a:tbl>
          </a:graphicData>
        </a:graphic>
      </p:graphicFrame>
      <p:pic>
        <p:nvPicPr>
          <p:cNvPr id="5122" name="Picture 2" descr="Arrow Transparent Background PNGs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580518">
            <a:off x="358460" y="6869964"/>
            <a:ext cx="2347354" cy="19767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86637" y="8501542"/>
            <a:ext cx="14020800" cy="646331"/>
          </a:xfrm>
          <a:prstGeom prst="rect">
            <a:avLst/>
          </a:prstGeom>
          <a:noFill/>
        </p:spPr>
        <p:txBody>
          <a:bodyPr wrap="square" rtlCol="0">
            <a:spAutoFit/>
          </a:bodyPr>
          <a:lstStyle/>
          <a:p>
            <a:r>
              <a:rPr lang="en-US" sz="3600" b="1" i="1" dirty="0" err="1">
                <a:solidFill>
                  <a:srgbClr val="FF0000"/>
                </a:solidFill>
              </a:rPr>
              <a:t>Mỗi</a:t>
            </a:r>
            <a:r>
              <a:rPr lang="en-US" sz="3600" b="1" i="1" dirty="0">
                <a:solidFill>
                  <a:srgbClr val="FF0000"/>
                </a:solidFill>
              </a:rPr>
              <a:t> </a:t>
            </a:r>
            <a:r>
              <a:rPr lang="en-US" sz="3600" b="1" i="1" dirty="0" err="1">
                <a:solidFill>
                  <a:srgbClr val="FF0000"/>
                </a:solidFill>
              </a:rPr>
              <a:t>loài</a:t>
            </a:r>
            <a:r>
              <a:rPr lang="en-US" sz="3600" b="1" i="1" dirty="0">
                <a:solidFill>
                  <a:srgbClr val="FF0000"/>
                </a:solidFill>
              </a:rPr>
              <a:t> </a:t>
            </a:r>
            <a:r>
              <a:rPr lang="en-US" sz="3600" b="1" i="1" dirty="0" err="1">
                <a:solidFill>
                  <a:srgbClr val="FF0000"/>
                </a:solidFill>
              </a:rPr>
              <a:t>mang</a:t>
            </a:r>
            <a:r>
              <a:rPr lang="en-US" sz="3600" b="1" i="1" dirty="0">
                <a:solidFill>
                  <a:srgbClr val="FF0000"/>
                </a:solidFill>
              </a:rPr>
              <a:t> </a:t>
            </a:r>
            <a:r>
              <a:rPr lang="en-US" sz="3600" b="1" i="1" dirty="0" err="1">
                <a:solidFill>
                  <a:srgbClr val="FF0000"/>
                </a:solidFill>
              </a:rPr>
              <a:t>một</a:t>
            </a:r>
            <a:r>
              <a:rPr lang="en-US" sz="3600" b="1" i="1" dirty="0">
                <a:solidFill>
                  <a:srgbClr val="FF0000"/>
                </a:solidFill>
              </a:rPr>
              <a:t> </a:t>
            </a:r>
            <a:r>
              <a:rPr lang="en-US" sz="3600" b="1" i="1" dirty="0" err="1">
                <a:solidFill>
                  <a:srgbClr val="FF0000"/>
                </a:solidFill>
              </a:rPr>
              <a:t>bộ</a:t>
            </a:r>
            <a:r>
              <a:rPr lang="en-US" sz="3600" b="1" i="1" dirty="0">
                <a:solidFill>
                  <a:srgbClr val="FF0000"/>
                </a:solidFill>
              </a:rPr>
              <a:t> </a:t>
            </a:r>
            <a:r>
              <a:rPr lang="en-US" sz="3600" b="1" i="1" dirty="0" err="1">
                <a:solidFill>
                  <a:srgbClr val="FF0000"/>
                </a:solidFill>
              </a:rPr>
              <a:t>nhiễm</a:t>
            </a:r>
            <a:r>
              <a:rPr lang="en-US" sz="3600" b="1" i="1" dirty="0">
                <a:solidFill>
                  <a:srgbClr val="FF0000"/>
                </a:solidFill>
              </a:rPr>
              <a:t> </a:t>
            </a:r>
            <a:r>
              <a:rPr lang="en-US" sz="3600" b="1" i="1" dirty="0" err="1">
                <a:solidFill>
                  <a:srgbClr val="FF0000"/>
                </a:solidFill>
              </a:rPr>
              <a:t>sắc</a:t>
            </a:r>
            <a:r>
              <a:rPr lang="en-US" sz="3600" b="1" i="1" dirty="0">
                <a:solidFill>
                  <a:srgbClr val="FF0000"/>
                </a:solidFill>
              </a:rPr>
              <a:t> </a:t>
            </a:r>
            <a:r>
              <a:rPr lang="en-US" sz="3600" b="1" i="1" dirty="0" err="1">
                <a:solidFill>
                  <a:srgbClr val="FF0000"/>
                </a:solidFill>
              </a:rPr>
              <a:t>thể</a:t>
            </a:r>
            <a:r>
              <a:rPr lang="en-US" sz="3600" b="1" i="1" dirty="0">
                <a:solidFill>
                  <a:srgbClr val="FF0000"/>
                </a:solidFill>
              </a:rPr>
              <a:t> </a:t>
            </a:r>
            <a:r>
              <a:rPr lang="en-US" sz="3600" b="1" i="1" dirty="0" err="1">
                <a:solidFill>
                  <a:srgbClr val="FF0000"/>
                </a:solidFill>
              </a:rPr>
              <a:t>đặc</a:t>
            </a:r>
            <a:r>
              <a:rPr lang="en-US" sz="3600" b="1" i="1" dirty="0">
                <a:solidFill>
                  <a:srgbClr val="FF0000"/>
                </a:solidFill>
              </a:rPr>
              <a:t> </a:t>
            </a:r>
            <a:r>
              <a:rPr lang="en-US" sz="3600" b="1" i="1" dirty="0" err="1">
                <a:solidFill>
                  <a:srgbClr val="FF0000"/>
                </a:solidFill>
              </a:rPr>
              <a:t>trưng</a:t>
            </a:r>
            <a:r>
              <a:rPr lang="en-US" sz="3600" b="1" i="1" dirty="0">
                <a:solidFill>
                  <a:srgbClr val="FF0000"/>
                </a:solidFill>
              </a:rPr>
              <a:t> </a:t>
            </a:r>
            <a:r>
              <a:rPr lang="en-US" sz="3600" b="1" i="1" dirty="0" err="1">
                <a:solidFill>
                  <a:srgbClr val="FF0000"/>
                </a:solidFill>
              </a:rPr>
              <a:t>về</a:t>
            </a:r>
            <a:r>
              <a:rPr lang="en-US" sz="3600" b="1" i="1" dirty="0">
                <a:solidFill>
                  <a:srgbClr val="FF0000"/>
                </a:solidFill>
              </a:rPr>
              <a:t> </a:t>
            </a:r>
            <a:r>
              <a:rPr lang="en-US" sz="3600" b="1" i="1" dirty="0" err="1">
                <a:solidFill>
                  <a:srgbClr val="FF0000"/>
                </a:solidFill>
              </a:rPr>
              <a:t>số</a:t>
            </a:r>
            <a:r>
              <a:rPr lang="en-US" sz="3600" b="1" i="1" dirty="0">
                <a:solidFill>
                  <a:srgbClr val="FF0000"/>
                </a:solidFill>
              </a:rPr>
              <a:t> </a:t>
            </a:r>
            <a:r>
              <a:rPr lang="en-US" sz="3600" b="1" i="1" dirty="0" err="1">
                <a:solidFill>
                  <a:srgbClr val="FF0000"/>
                </a:solidFill>
              </a:rPr>
              <a:t>lượng</a:t>
            </a:r>
            <a:endParaRPr lang="en-US" sz="3600" b="1" i="1" dirty="0">
              <a:solidFill>
                <a:srgbClr val="FF0000"/>
              </a:solidFill>
            </a:endParaRPr>
          </a:p>
        </p:txBody>
      </p:sp>
      <p:grpSp>
        <p:nvGrpSpPr>
          <p:cNvPr id="9" name="Group 8">
            <a:extLst>
              <a:ext uri="{FF2B5EF4-FFF2-40B4-BE49-F238E27FC236}">
                <a16:creationId xmlns:a16="http://schemas.microsoft.com/office/drawing/2014/main" id="{11A57808-4A89-DF5E-49E2-B89CFB424127}"/>
              </a:ext>
            </a:extLst>
          </p:cNvPr>
          <p:cNvGrpSpPr/>
          <p:nvPr/>
        </p:nvGrpSpPr>
        <p:grpSpPr>
          <a:xfrm>
            <a:off x="1600200" y="800100"/>
            <a:ext cx="14807237" cy="1939116"/>
            <a:chOff x="1096954" y="2602816"/>
            <a:chExt cx="20591526" cy="2990247"/>
          </a:xfrm>
        </p:grpSpPr>
        <p:sp>
          <p:nvSpPr>
            <p:cNvPr id="10" name="Rectangle: Rounded Corners 10">
              <a:extLst>
                <a:ext uri="{FF2B5EF4-FFF2-40B4-BE49-F238E27FC236}">
                  <a16:creationId xmlns:a16="http://schemas.microsoft.com/office/drawing/2014/main" id="{C7931BD7-6BA6-C332-27FF-EF75DCDEDA89}"/>
                </a:ext>
              </a:extLst>
            </p:cNvPr>
            <p:cNvSpPr/>
            <p:nvPr/>
          </p:nvSpPr>
          <p:spPr>
            <a:xfrm>
              <a:off x="1621080" y="3253667"/>
              <a:ext cx="20067400" cy="2339396"/>
            </a:xfrm>
            <a:prstGeom prst="roundRect">
              <a:avLst>
                <a:gd name="adj" fmla="val 6602"/>
              </a:avLst>
            </a:prstGeom>
            <a:solidFill>
              <a:srgbClr val="D2FADC"/>
            </a:solidFill>
            <a:ln w="1905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05B59895-7229-66C0-BF12-07E41807A913}"/>
                </a:ext>
              </a:extLst>
            </p:cNvPr>
            <p:cNvSpPr txBox="1"/>
            <p:nvPr/>
          </p:nvSpPr>
          <p:spPr>
            <a:xfrm>
              <a:off x="2155016" y="3213963"/>
              <a:ext cx="19228761" cy="2279820"/>
            </a:xfrm>
            <a:prstGeom prst="rect">
              <a:avLst/>
            </a:prstGeom>
            <a:noFill/>
          </p:spPr>
          <p:txBody>
            <a:bodyPr wrap="square" rtlCol="0">
              <a:spAutoFit/>
            </a:bodyPr>
            <a:lstStyle/>
            <a:p>
              <a:pPr algn="just">
                <a:lnSpc>
                  <a:spcPct val="150000"/>
                </a:lnSpc>
                <a:defRPr/>
              </a:pPr>
              <a:r>
                <a:rPr lang="en-US" sz="3200" b="1" kern="0" dirty="0" err="1">
                  <a:solidFill>
                    <a:srgbClr val="002060"/>
                  </a:solidFill>
                  <a:latin typeface="Arial" panose="020B0604020202020204" pitchFamily="34" charset="0"/>
                  <a:cs typeface="Arial" panose="020B0604020202020204" pitchFamily="34" charset="0"/>
                </a:rPr>
                <a:t>Câu</a:t>
              </a:r>
              <a:r>
                <a:rPr lang="en-US" sz="3200" b="1" kern="0" dirty="0">
                  <a:solidFill>
                    <a:srgbClr val="002060"/>
                  </a:solidFill>
                  <a:latin typeface="Arial" panose="020B0604020202020204" pitchFamily="34" charset="0"/>
                  <a:cs typeface="Arial" panose="020B0604020202020204" pitchFamily="34" charset="0"/>
                </a:rPr>
                <a:t> 3: </a:t>
              </a:r>
              <a:r>
                <a:rPr lang="en-US" sz="3200" b="1" kern="0" dirty="0" err="1">
                  <a:solidFill>
                    <a:srgbClr val="002060"/>
                  </a:solidFill>
                  <a:latin typeface="Arial" panose="020B0604020202020204" pitchFamily="34" charset="0"/>
                  <a:cs typeface="Arial" panose="020B0604020202020204" pitchFamily="34" charset="0"/>
                </a:rPr>
                <a:t>Xác</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định</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bộ</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nhiễm</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sắc</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thể</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trong</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tế</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bào</a:t>
              </a:r>
              <a:r>
                <a:rPr lang="en-US" sz="3200" b="1" kern="0" dirty="0">
                  <a:solidFill>
                    <a:srgbClr val="002060"/>
                  </a:solidFill>
                  <a:latin typeface="Arial" panose="020B0604020202020204" pitchFamily="34" charset="0"/>
                  <a:cs typeface="Arial" panose="020B0604020202020204" pitchFamily="34" charset="0"/>
                </a:rPr>
                <a:t> soma </a:t>
              </a:r>
              <a:r>
                <a:rPr lang="en-US" sz="3200" b="1" kern="0" dirty="0" err="1">
                  <a:solidFill>
                    <a:srgbClr val="002060"/>
                  </a:solidFill>
                  <a:latin typeface="Arial" panose="020B0604020202020204" pitchFamily="34" charset="0"/>
                  <a:cs typeface="Arial" panose="020B0604020202020204" pitchFamily="34" charset="0"/>
                </a:rPr>
                <a:t>và</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giao</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tử</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của</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một</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số</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loài</a:t>
              </a:r>
              <a:endParaRPr lang="vi-VN" sz="3200" b="1" kern="0" dirty="0">
                <a:solidFill>
                  <a:srgbClr val="00206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A4B3E26F-4946-ADE9-285C-52023BA480DD}"/>
                </a:ext>
              </a:extLst>
            </p:cNvPr>
            <p:cNvGrpSpPr/>
            <p:nvPr/>
          </p:nvGrpSpPr>
          <p:grpSpPr>
            <a:xfrm>
              <a:off x="1096954" y="2602816"/>
              <a:ext cx="1221117" cy="1222296"/>
              <a:chOff x="1438710" y="1002"/>
              <a:chExt cx="1791568" cy="1725880"/>
            </a:xfrm>
          </p:grpSpPr>
          <p:sp>
            <p:nvSpPr>
              <p:cNvPr id="15" name="Oval Callout 13">
                <a:extLst>
                  <a:ext uri="{FF2B5EF4-FFF2-40B4-BE49-F238E27FC236}">
                    <a16:creationId xmlns:a16="http://schemas.microsoft.com/office/drawing/2014/main" id="{D5496CCF-9E7A-2CC1-EB2A-CF8BA9F4F0D5}"/>
                  </a:ext>
                </a:extLst>
              </p:cNvPr>
              <p:cNvSpPr/>
              <p:nvPr/>
            </p:nvSpPr>
            <p:spPr>
              <a:xfrm>
                <a:off x="1438710" y="1002"/>
                <a:ext cx="1791568" cy="1725880"/>
              </a:xfrm>
              <a:prstGeom prst="wedgeEllipseCallout">
                <a:avLst>
                  <a:gd name="adj1" fmla="val -1478"/>
                  <a:gd name="adj2" fmla="val 62500"/>
                </a:avLst>
              </a:prstGeom>
              <a:solidFill>
                <a:sysClr val="window" lastClr="FFFFFF"/>
              </a:solidFill>
              <a:ln w="13970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6B946B7-C316-5C34-5DFA-3D8A2DC1E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036" y="231586"/>
                <a:ext cx="1208611" cy="1208611"/>
              </a:xfrm>
              <a:prstGeom prst="rect">
                <a:avLst/>
              </a:prstGeom>
            </p:spPr>
          </p:pic>
        </p:grpSp>
      </p:grpSp>
    </p:spTree>
    <p:extLst>
      <p:ext uri="{BB962C8B-B14F-4D97-AF65-F5344CB8AC3E}">
        <p14:creationId xmlns:p14="http://schemas.microsoft.com/office/powerpoint/2010/main" val="2332383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5254367" y="1203339"/>
            <a:ext cx="8918456" cy="9514"/>
          </a:xfrm>
          <a:prstGeom prst="line">
            <a:avLst/>
          </a:prstGeom>
          <a:ln w="19050" cap="flat">
            <a:solidFill>
              <a:srgbClr val="283728"/>
            </a:solidFill>
            <a:prstDash val="solid"/>
            <a:headEnd type="none" w="sm" len="sm"/>
            <a:tailEnd type="none" w="sm" len="sm"/>
          </a:ln>
        </p:spPr>
        <p:txBody>
          <a:bodyPr/>
          <a:lstStyle/>
          <a:p>
            <a:endParaRPr lang="vi-VN"/>
          </a:p>
        </p:txBody>
      </p:sp>
      <p:grpSp>
        <p:nvGrpSpPr>
          <p:cNvPr id="3" name="Group 3"/>
          <p:cNvGrpSpPr/>
          <p:nvPr/>
        </p:nvGrpSpPr>
        <p:grpSpPr>
          <a:xfrm>
            <a:off x="10629698" y="486029"/>
            <a:ext cx="7658302" cy="10287000"/>
            <a:chOff x="0" y="0"/>
            <a:chExt cx="10211069" cy="13716000"/>
          </a:xfrm>
        </p:grpSpPr>
        <p:pic>
          <p:nvPicPr>
            <p:cNvPr id="4" name="Picture 4"/>
            <p:cNvPicPr>
              <a:picLocks noChangeAspect="1"/>
            </p:cNvPicPr>
            <p:nvPr/>
          </p:nvPicPr>
          <p:blipFill>
            <a:blip r:embed="rId2"/>
            <a:srcRect l="21666" t="-17162" r="21666" b="-17162"/>
            <a:stretch>
              <a:fillRect/>
            </a:stretch>
          </p:blipFill>
          <p:spPr>
            <a:xfrm>
              <a:off x="0" y="0"/>
              <a:ext cx="10211069" cy="13716000"/>
            </a:xfrm>
            <a:prstGeom prst="rect">
              <a:avLst/>
            </a:prstGeom>
          </p:spPr>
        </p:pic>
      </p:grpSp>
      <p:sp>
        <p:nvSpPr>
          <p:cNvPr id="5" name="Freeform 5"/>
          <p:cNvSpPr/>
          <p:nvPr/>
        </p:nvSpPr>
        <p:spPr>
          <a:xfrm>
            <a:off x="952029" y="6408447"/>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6" name="Group 6"/>
          <p:cNvGrpSpPr/>
          <p:nvPr/>
        </p:nvGrpSpPr>
        <p:grpSpPr>
          <a:xfrm>
            <a:off x="0" y="0"/>
            <a:ext cx="747070" cy="791145"/>
            <a:chOff x="0" y="0"/>
            <a:chExt cx="196759" cy="208368"/>
          </a:xfrm>
        </p:grpSpPr>
        <p:sp>
          <p:nvSpPr>
            <p:cNvPr id="7" name="Freeform 7"/>
            <p:cNvSpPr/>
            <p:nvPr/>
          </p:nvSpPr>
          <p:spPr>
            <a:xfrm>
              <a:off x="0" y="0"/>
              <a:ext cx="196759" cy="208368"/>
            </a:xfrm>
            <a:custGeom>
              <a:avLst/>
              <a:gdLst/>
              <a:ahLst/>
              <a:cxnLst/>
              <a:rect l="l" t="t" r="r" b="b"/>
              <a:pathLst>
                <a:path w="196759" h="208368">
                  <a:moveTo>
                    <a:pt x="0" y="0"/>
                  </a:moveTo>
                  <a:lnTo>
                    <a:pt x="196759" y="0"/>
                  </a:lnTo>
                  <a:lnTo>
                    <a:pt x="196759" y="208368"/>
                  </a:lnTo>
                  <a:lnTo>
                    <a:pt x="0" y="208368"/>
                  </a:ln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8" name="TextBox 8"/>
            <p:cNvSpPr txBox="1"/>
            <p:nvPr/>
          </p:nvSpPr>
          <p:spPr>
            <a:xfrm>
              <a:off x="0" y="-47625"/>
              <a:ext cx="196759" cy="255993"/>
            </a:xfrm>
            <a:prstGeom prst="rect">
              <a:avLst/>
            </a:prstGeom>
          </p:spPr>
          <p:txBody>
            <a:bodyPr lIns="50800" tIns="50800" rIns="50800" bIns="50800" rtlCol="0" anchor="ctr"/>
            <a:lstStyle/>
            <a:p>
              <a:pPr algn="ctr">
                <a:lnSpc>
                  <a:spcPts val="3079"/>
                </a:lnSpc>
              </a:pPr>
              <a:endParaRPr/>
            </a:p>
          </p:txBody>
        </p:sp>
      </p:grpSp>
      <p:sp>
        <p:nvSpPr>
          <p:cNvPr id="9" name="TextBox 9"/>
          <p:cNvSpPr txBox="1"/>
          <p:nvPr/>
        </p:nvSpPr>
        <p:spPr>
          <a:xfrm>
            <a:off x="242030" y="3301826"/>
            <a:ext cx="10387667" cy="2338204"/>
          </a:xfrm>
          <a:prstGeom prst="rect">
            <a:avLst/>
          </a:prstGeom>
        </p:spPr>
        <p:txBody>
          <a:bodyPr wrap="square" lIns="0" tIns="0" rIns="0" bIns="0" rtlCol="0" anchor="t">
            <a:spAutoFit/>
          </a:bodyPr>
          <a:lstStyle/>
          <a:p>
            <a:pPr algn="ctr">
              <a:lnSpc>
                <a:spcPct val="150000"/>
              </a:lnSpc>
            </a:pPr>
            <a:r>
              <a:rPr lang="en-US" sz="5400" dirty="0">
                <a:solidFill>
                  <a:schemeClr val="accent5">
                    <a:lumMod val="50000"/>
                  </a:schemeClr>
                </a:solidFill>
                <a:latin typeface="Segoe UI Black" panose="020B0A02040204020203" pitchFamily="34" charset="0"/>
                <a:ea typeface="Segoe UI Black" panose="020B0A02040204020203" pitchFamily="34" charset="0"/>
                <a:cs typeface="Adirek Sans Heavy"/>
                <a:sym typeface="Adirek Sans Heavy"/>
              </a:rPr>
              <a:t>HÌNH DẠNG VÀ CẤU TRÚC CỦA NHIỄM SẮC THỂ</a:t>
            </a:r>
          </a:p>
        </p:txBody>
      </p:sp>
      <p:sp>
        <p:nvSpPr>
          <p:cNvPr id="11" name="TextBox 11"/>
          <p:cNvSpPr txBox="1"/>
          <p:nvPr/>
        </p:nvSpPr>
        <p:spPr>
          <a:xfrm>
            <a:off x="1724276" y="6475174"/>
            <a:ext cx="7876924" cy="294953"/>
          </a:xfrm>
          <a:prstGeom prst="rect">
            <a:avLst/>
          </a:prstGeom>
        </p:spPr>
        <p:txBody>
          <a:bodyPr wrap="square" lIns="0" tIns="0" rIns="0" bIns="0" rtlCol="0" anchor="t">
            <a:spAutoFit/>
          </a:bodyPr>
          <a:lstStyle/>
          <a:p>
            <a:pPr>
              <a:lnSpc>
                <a:spcPts val="2304"/>
              </a:lnSpc>
            </a:pPr>
            <a:r>
              <a:rPr lang="en-US" sz="3200" b="1" dirty="0" err="1">
                <a:latin typeface="Arial" panose="020B0604020202020204" pitchFamily="34" charset="0"/>
                <a:ea typeface="Adirek Sans Bold"/>
                <a:cs typeface="Arial" panose="020B0604020202020204" pitchFamily="34" charset="0"/>
                <a:sym typeface="Adirek Sans Bold"/>
              </a:rPr>
              <a:t>Mô</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tả</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hình</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dạng</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của</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nhiễm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sắc</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thể</a:t>
            </a:r>
            <a:endParaRPr lang="en-US" sz="3200" b="1" dirty="0">
              <a:latin typeface="Arial" panose="020B0604020202020204" pitchFamily="34" charset="0"/>
              <a:ea typeface="Adirek Sans Bold"/>
              <a:cs typeface="Arial" panose="020B0604020202020204" pitchFamily="34" charset="0"/>
              <a:sym typeface="Adirek Sans Bold"/>
            </a:endParaRPr>
          </a:p>
        </p:txBody>
      </p:sp>
      <p:sp>
        <p:nvSpPr>
          <p:cNvPr id="12" name="TextBox 12"/>
          <p:cNvSpPr txBox="1"/>
          <p:nvPr/>
        </p:nvSpPr>
        <p:spPr>
          <a:xfrm>
            <a:off x="228600" y="1114371"/>
            <a:ext cx="5152414" cy="356636"/>
          </a:xfrm>
          <a:prstGeom prst="rect">
            <a:avLst/>
          </a:prstGeom>
        </p:spPr>
        <p:txBody>
          <a:bodyPr wrap="square" lIns="0" tIns="0" rIns="0" bIns="0" rtlCol="0" anchor="t">
            <a:spAutoFit/>
          </a:bodyPr>
          <a:lstStyle/>
          <a:p>
            <a:pPr algn="l">
              <a:lnSpc>
                <a:spcPts val="2304"/>
              </a:lnSpc>
            </a:pPr>
            <a:r>
              <a:rPr lang="en-US" sz="4000" b="1" dirty="0">
                <a:solidFill>
                  <a:srgbClr val="283728"/>
                </a:solidFill>
                <a:ea typeface="Adirek Sans Bold"/>
                <a:cs typeface="Adirek Sans Bold"/>
                <a:sym typeface="Adirek Sans Bold"/>
              </a:rPr>
              <a:t>KHOA HỌC TỰ NHIÊN 9</a:t>
            </a:r>
          </a:p>
        </p:txBody>
      </p:sp>
      <p:sp>
        <p:nvSpPr>
          <p:cNvPr id="13" name="Freeform 5">
            <a:extLst>
              <a:ext uri="{FF2B5EF4-FFF2-40B4-BE49-F238E27FC236}">
                <a16:creationId xmlns:a16="http://schemas.microsoft.com/office/drawing/2014/main" id="{BA758B63-AF36-C9E2-5122-4EFB8912A5D3}"/>
              </a:ext>
            </a:extLst>
          </p:cNvPr>
          <p:cNvSpPr/>
          <p:nvPr/>
        </p:nvSpPr>
        <p:spPr>
          <a:xfrm>
            <a:off x="952029" y="7911798"/>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4" name="TextBox 11">
            <a:extLst>
              <a:ext uri="{FF2B5EF4-FFF2-40B4-BE49-F238E27FC236}">
                <a16:creationId xmlns:a16="http://schemas.microsoft.com/office/drawing/2014/main" id="{B15F59A2-F393-AA04-CCF6-770E6544117F}"/>
              </a:ext>
            </a:extLst>
          </p:cNvPr>
          <p:cNvSpPr txBox="1"/>
          <p:nvPr/>
        </p:nvSpPr>
        <p:spPr>
          <a:xfrm>
            <a:off x="1724276" y="7978525"/>
            <a:ext cx="6927367" cy="314638"/>
          </a:xfrm>
          <a:prstGeom prst="rect">
            <a:avLst/>
          </a:prstGeom>
        </p:spPr>
        <p:txBody>
          <a:bodyPr wrap="square" lIns="0" tIns="0" rIns="0" bIns="0" rtlCol="0" anchor="t">
            <a:spAutoFit/>
          </a:bodyPr>
          <a:lstStyle/>
          <a:p>
            <a:pPr>
              <a:lnSpc>
                <a:spcPts val="2304"/>
              </a:lnSpc>
            </a:pPr>
            <a:r>
              <a:rPr lang="en-US" sz="3200" b="1" dirty="0" err="1">
                <a:latin typeface="Arial" panose="020B0604020202020204" pitchFamily="34" charset="0"/>
                <a:ea typeface="Adirek Sans Bold"/>
                <a:cs typeface="Arial" panose="020B0604020202020204" pitchFamily="34" charset="0"/>
                <a:sym typeface="Adirek Sans Bold"/>
              </a:rPr>
              <a:t>Mô</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tả</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cấu</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trúc</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của</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nhiễm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sắc</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thể</a:t>
            </a:r>
            <a:endParaRPr lang="en-US" sz="3200" b="1" dirty="0">
              <a:latin typeface="Arial" panose="020B0604020202020204" pitchFamily="34" charset="0"/>
              <a:ea typeface="Adirek Sans Bold"/>
              <a:cs typeface="Arial" panose="020B0604020202020204" pitchFamily="34" charset="0"/>
              <a:sym typeface="Adirek Sans Bold"/>
            </a:endParaRPr>
          </a:p>
        </p:txBody>
      </p:sp>
      <p:sp>
        <p:nvSpPr>
          <p:cNvPr id="15" name="TextBox 9">
            <a:extLst>
              <a:ext uri="{FF2B5EF4-FFF2-40B4-BE49-F238E27FC236}">
                <a16:creationId xmlns:a16="http://schemas.microsoft.com/office/drawing/2014/main" id="{E99ED367-F460-F7AC-C3A9-CD262CAE0F18}"/>
              </a:ext>
            </a:extLst>
          </p:cNvPr>
          <p:cNvSpPr txBox="1"/>
          <p:nvPr/>
        </p:nvSpPr>
        <p:spPr>
          <a:xfrm>
            <a:off x="423527" y="2110644"/>
            <a:ext cx="10024672" cy="923330"/>
          </a:xfrm>
          <a:prstGeom prst="rect">
            <a:avLst/>
          </a:prstGeom>
        </p:spPr>
        <p:txBody>
          <a:bodyPr wrap="square" lIns="0" tIns="0" rIns="0" bIns="0" rtlCol="0" anchor="t">
            <a:spAutoFit/>
          </a:bodyPr>
          <a:lstStyle/>
          <a:p>
            <a:pPr algn="ctr"/>
            <a:r>
              <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rPr>
              <a:t>PHẦN 2</a:t>
            </a:r>
          </a:p>
        </p:txBody>
      </p:sp>
    </p:spTree>
    <p:extLst>
      <p:ext uri="{BB962C8B-B14F-4D97-AF65-F5344CB8AC3E}">
        <p14:creationId xmlns:p14="http://schemas.microsoft.com/office/powerpoint/2010/main" val="4132359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Nucleosome 3-D">
            <a:hlinkClick r:id="" action="ppaction://media"/>
            <a:extLst>
              <a:ext uri="{FF2B5EF4-FFF2-40B4-BE49-F238E27FC236}">
                <a16:creationId xmlns:a16="http://schemas.microsoft.com/office/drawing/2014/main" id="{73E0C553-51BF-EA57-0937-B80E5D94DA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76250"/>
            <a:ext cx="18288000" cy="11239500"/>
          </a:xfrm>
          <a:prstGeom prst="rect">
            <a:avLst/>
          </a:prstGeom>
        </p:spPr>
      </p:pic>
    </p:spTree>
    <p:extLst>
      <p:ext uri="{BB962C8B-B14F-4D97-AF65-F5344CB8AC3E}">
        <p14:creationId xmlns:p14="http://schemas.microsoft.com/office/powerpoint/2010/main" val="233149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838254" y="593588"/>
            <a:ext cx="10382892" cy="487313"/>
          </a:xfrm>
          <a:prstGeom prst="rect">
            <a:avLst/>
          </a:prstGeom>
        </p:spPr>
        <p:txBody>
          <a:bodyPr wrap="square" lIns="0" tIns="0" rIns="0" bIns="0" rtlCol="0" anchor="t">
            <a:spAutoFit/>
          </a:bodyPr>
          <a:lstStyle/>
          <a:p>
            <a:pPr algn="ctr">
              <a:lnSpc>
                <a:spcPts val="3779"/>
              </a:lnSpc>
            </a:pPr>
            <a:r>
              <a:rPr lang="en-US" sz="4000" dirty="0">
                <a:solidFill>
                  <a:srgbClr val="C00000"/>
                </a:solidFill>
                <a:latin typeface="Alatsi"/>
                <a:ea typeface="Alatsi"/>
                <a:cs typeface="Alatsi"/>
                <a:sym typeface="Alatsi"/>
              </a:rPr>
              <a:t>2. HÌNH DẠNG VÀ CẤU TRÚC CỦA NHIỄM SẮC THỂ</a:t>
            </a:r>
          </a:p>
        </p:txBody>
      </p:sp>
      <p:sp>
        <p:nvSpPr>
          <p:cNvPr id="4" name="AutoShape 4"/>
          <p:cNvSpPr/>
          <p:nvPr/>
        </p:nvSpPr>
        <p:spPr>
          <a:xfrm>
            <a:off x="153" y="824866"/>
            <a:ext cx="3838101" cy="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9" name="Group 9"/>
          <p:cNvGrpSpPr/>
          <p:nvPr/>
        </p:nvGrpSpPr>
        <p:grpSpPr>
          <a:xfrm>
            <a:off x="1086727" y="-11748"/>
            <a:ext cx="1449213" cy="1673225"/>
            <a:chOff x="0" y="0"/>
            <a:chExt cx="703982" cy="812800"/>
          </a:xfrm>
        </p:grpSpPr>
        <p:sp>
          <p:nvSpPr>
            <p:cNvPr id="10"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11"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2801600" y="2857500"/>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8" name="Group 7"/>
          <p:cNvGrpSpPr/>
          <p:nvPr/>
        </p:nvGrpSpPr>
        <p:grpSpPr>
          <a:xfrm>
            <a:off x="2299481" y="4082514"/>
            <a:ext cx="14022863" cy="5398402"/>
            <a:chOff x="2267592" y="2942249"/>
            <a:chExt cx="13120711" cy="4986420"/>
          </a:xfrm>
        </p:grpSpPr>
        <p:pic>
          <p:nvPicPr>
            <p:cNvPr id="1026" name="Picture 2" descr="Quan sát Hình 41.4, hãy xác định hình dạng của các nhiễm sắc thể.   (ảnh 1)"/>
            <p:cNvPicPr>
              <a:picLocks noChangeAspect="1" noChangeArrowheads="1"/>
            </p:cNvPicPr>
            <p:nvPr/>
          </p:nvPicPr>
          <p:blipFill rotWithShape="1">
            <a:blip r:embed="rId4">
              <a:clrChange>
                <a:clrFrom>
                  <a:srgbClr val="FCFCFC"/>
                </a:clrFrom>
                <a:clrTo>
                  <a:srgbClr val="FCFCFC">
                    <a:alpha val="0"/>
                  </a:srgbClr>
                </a:clrTo>
              </a:clrChange>
              <a:extLst>
                <a:ext uri="{28A0092B-C50C-407E-A947-70E740481C1C}">
                  <a14:useLocalDpi xmlns:a14="http://schemas.microsoft.com/office/drawing/2010/main" val="0"/>
                </a:ext>
              </a:extLst>
            </a:blip>
            <a:srcRect t="4677" r="2166" b="23192"/>
            <a:stretch/>
          </p:blipFill>
          <p:spPr bwMode="auto">
            <a:xfrm>
              <a:off x="2267592" y="2942249"/>
              <a:ext cx="13120711" cy="47732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52074" y="7502236"/>
              <a:ext cx="9156054" cy="426433"/>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 			  b)			   c)</a:t>
              </a:r>
            </a:p>
          </p:txBody>
        </p:sp>
      </p:grpSp>
      <p:sp>
        <p:nvSpPr>
          <p:cNvPr id="17" name="TextBox 16"/>
          <p:cNvSpPr txBox="1"/>
          <p:nvPr/>
        </p:nvSpPr>
        <p:spPr>
          <a:xfrm>
            <a:off x="1981200" y="9602079"/>
            <a:ext cx="14097000"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41.4. </a:t>
            </a:r>
            <a:r>
              <a:rPr lang="en-US" sz="2400" i="1" dirty="0" err="1">
                <a:latin typeface="Arial" panose="020B0604020202020204" pitchFamily="34" charset="0"/>
                <a:cs typeface="Arial" panose="020B0604020202020204" pitchFamily="34" charset="0"/>
              </a:rPr>
              <a:t>Vị</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trí</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tâm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động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trên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nhiễm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sắc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thể</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tâm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cân</a:t>
            </a:r>
            <a:r>
              <a:rPr lang="en-US" sz="2400" i="1" dirty="0">
                <a:latin typeface="Arial" panose="020B0604020202020204" pitchFamily="34" charset="0"/>
                <a:cs typeface="Arial" panose="020B0604020202020204" pitchFamily="34" charset="0"/>
              </a:rPr>
              <a:t> (a), </a:t>
            </a:r>
            <a:r>
              <a:rPr lang="en-US" sz="2400" i="1" dirty="0" err="1">
                <a:latin typeface="Arial" panose="020B0604020202020204" pitchFamily="34" charset="0"/>
                <a:cs typeface="Arial" panose="020B0604020202020204" pitchFamily="34" charset="0"/>
              </a:rPr>
              <a:t>tâm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lệch</a:t>
            </a:r>
            <a:r>
              <a:rPr lang="en-US" sz="2400" i="1" dirty="0">
                <a:latin typeface="Arial" panose="020B0604020202020204" pitchFamily="34" charset="0"/>
                <a:cs typeface="Arial" panose="020B0604020202020204" pitchFamily="34" charset="0"/>
              </a:rPr>
              <a:t> (b), </a:t>
            </a:r>
            <a:r>
              <a:rPr lang="en-US" sz="2400" i="1" dirty="0" err="1">
                <a:latin typeface="Arial" panose="020B0604020202020204" pitchFamily="34" charset="0"/>
                <a:cs typeface="Arial" panose="020B0604020202020204" pitchFamily="34" charset="0"/>
              </a:rPr>
              <a:t>tâm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mút</a:t>
            </a:r>
            <a:r>
              <a:rPr lang="en-US" sz="2400" i="1" dirty="0">
                <a:latin typeface="Arial" panose="020B0604020202020204" pitchFamily="34" charset="0"/>
                <a:cs typeface="Arial" panose="020B0604020202020204" pitchFamily="34" charset="0"/>
              </a:rPr>
              <a:t> (c)</a:t>
            </a:r>
            <a:endParaRPr lang="en-US" sz="2400" b="1" i="1" dirty="0">
              <a:latin typeface="Arial" panose="020B0604020202020204" pitchFamily="34" charset="0"/>
              <a:cs typeface="Arial" panose="020B0604020202020204" pitchFamily="34" charset="0"/>
            </a:endParaRPr>
          </a:p>
        </p:txBody>
      </p:sp>
      <p:sp>
        <p:nvSpPr>
          <p:cNvPr id="18" name="AutoShape 4"/>
          <p:cNvSpPr/>
          <p:nvPr/>
        </p:nvSpPr>
        <p:spPr>
          <a:xfrm>
            <a:off x="14221146" y="833096"/>
            <a:ext cx="4066854" cy="1199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
        <p:nvSpPr>
          <p:cNvPr id="12" name="TextBox 11"/>
          <p:cNvSpPr txBox="1"/>
          <p:nvPr/>
        </p:nvSpPr>
        <p:spPr>
          <a:xfrm>
            <a:off x="3276600" y="1262914"/>
            <a:ext cx="11506200" cy="646331"/>
          </a:xfrm>
          <a:prstGeom prst="rect">
            <a:avLst/>
          </a:prstGeom>
          <a:noFill/>
        </p:spPr>
        <p:txBody>
          <a:bodyPr wrap="square" rtlCol="0">
            <a:spAutoFit/>
          </a:bodyPr>
          <a:lstStyle/>
          <a:p>
            <a:pPr algn="ctr"/>
            <a:r>
              <a:rPr lang="en-US" sz="3600" b="1" dirty="0" err="1">
                <a:solidFill>
                  <a:schemeClr val="accent1">
                    <a:lumMod val="75000"/>
                  </a:schemeClr>
                </a:solidFill>
                <a:latin typeface="Arial" panose="020B0604020202020204" pitchFamily="34" charset="0"/>
                <a:cs typeface="Arial" panose="020B0604020202020204" pitchFamily="34" charset="0"/>
              </a:rPr>
              <a:t>Mô</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tả</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về</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hình</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dạng</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của</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nhiễm</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sắc</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thể</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sp>
        <p:nvSpPr>
          <p:cNvPr id="23" name="Rectangle: Rounded Corners 2">
            <a:extLst>
              <a:ext uri="{FF2B5EF4-FFF2-40B4-BE49-F238E27FC236}">
                <a16:creationId xmlns:a16="http://schemas.microsoft.com/office/drawing/2014/main" id="{5A6B3BA1-8666-A331-E464-C01C206EADF4}"/>
              </a:ext>
            </a:extLst>
          </p:cNvPr>
          <p:cNvSpPr/>
          <p:nvPr/>
        </p:nvSpPr>
        <p:spPr>
          <a:xfrm>
            <a:off x="1258826" y="2445378"/>
            <a:ext cx="16104174" cy="1515973"/>
          </a:xfrm>
          <a:prstGeom prst="roundRect">
            <a:avLst>
              <a:gd name="adj" fmla="val 5251"/>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dirty="0">
              <a:solidFill>
                <a:prstClr val="white"/>
              </a:solidFill>
            </a:endParaRPr>
          </a:p>
        </p:txBody>
      </p:sp>
      <p:grpSp>
        <p:nvGrpSpPr>
          <p:cNvPr id="24" name="Group 23">
            <a:extLst>
              <a:ext uri="{FF2B5EF4-FFF2-40B4-BE49-F238E27FC236}">
                <a16:creationId xmlns:a16="http://schemas.microsoft.com/office/drawing/2014/main" id="{98C443AA-CB7F-E5DA-346F-76A4D52E8B70}"/>
              </a:ext>
            </a:extLst>
          </p:cNvPr>
          <p:cNvGrpSpPr/>
          <p:nvPr/>
        </p:nvGrpSpPr>
        <p:grpSpPr>
          <a:xfrm>
            <a:off x="1105777" y="1916236"/>
            <a:ext cx="842047" cy="785165"/>
            <a:chOff x="990600" y="498177"/>
            <a:chExt cx="1524000" cy="1421051"/>
          </a:xfrm>
        </p:grpSpPr>
        <p:sp>
          <p:nvSpPr>
            <p:cNvPr id="25"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 name="Picture 25">
              <a:extLst>
                <a:ext uri="{FF2B5EF4-FFF2-40B4-BE49-F238E27FC236}">
                  <a16:creationId xmlns:a16="http://schemas.microsoft.com/office/drawing/2014/main" id="{099F6027-95A4-F721-FB15-2FC8C620E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27" name="Rectangle 26"/>
          <p:cNvSpPr/>
          <p:nvPr/>
        </p:nvSpPr>
        <p:spPr>
          <a:xfrm>
            <a:off x="1557011" y="2788998"/>
            <a:ext cx="16186987" cy="652486"/>
          </a:xfrm>
          <a:prstGeom prst="rect">
            <a:avLst/>
          </a:prstGeom>
        </p:spPr>
        <p:txBody>
          <a:bodyPr wrap="square">
            <a:spAutoFit/>
          </a:bodyPr>
          <a:lstStyle/>
          <a:p>
            <a:pPr algn="just">
              <a:lnSpc>
                <a:spcPct val="130000"/>
              </a:lnSpc>
              <a:defRPr/>
            </a:pPr>
            <a:r>
              <a:rPr lang="en-US" sz="2800" b="1" i="1" kern="0" dirty="0" err="1">
                <a:solidFill>
                  <a:srgbClr val="002060"/>
                </a:solidFill>
                <a:latin typeface="Arial" panose="020B0604020202020204" pitchFamily="34" charset="0"/>
                <a:cs typeface="Arial" panose="020B0604020202020204" pitchFamily="34" charset="0"/>
              </a:rPr>
              <a:t>Quan</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sát</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hình</a:t>
            </a:r>
            <a:r>
              <a:rPr lang="en-US" sz="2800" b="1" i="1" kern="0" dirty="0">
                <a:solidFill>
                  <a:srgbClr val="002060"/>
                </a:solidFill>
                <a:latin typeface="Arial" panose="020B0604020202020204" pitchFamily="34" charset="0"/>
                <a:cs typeface="Arial" panose="020B0604020202020204" pitchFamily="34" charset="0"/>
              </a:rPr>
              <a:t> 41.4, </a:t>
            </a:r>
            <a:r>
              <a:rPr lang="en-US" sz="2800" b="1" i="1" kern="0" dirty="0" err="1">
                <a:solidFill>
                  <a:srgbClr val="002060"/>
                </a:solidFill>
                <a:latin typeface="Arial" panose="020B0604020202020204" pitchFamily="34" charset="0"/>
                <a:cs typeface="Arial" panose="020B0604020202020204" pitchFamily="34" charset="0"/>
              </a:rPr>
              <a:t>hãy</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xác</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định</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đặc</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điểm</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các</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hình</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dạng</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của</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nhiễm</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sắc</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thể</a:t>
            </a:r>
            <a:r>
              <a:rPr lang="en-US" sz="2800" b="1" i="1" kern="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9982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60486" y="568063"/>
            <a:ext cx="11658600" cy="513602"/>
          </a:xfrm>
          <a:prstGeom prst="rect">
            <a:avLst/>
          </a:prstGeom>
        </p:spPr>
        <p:txBody>
          <a:bodyPr wrap="square" lIns="0" tIns="0" rIns="0" bIns="0" rtlCol="0" anchor="t">
            <a:spAutoFit/>
          </a:bodyPr>
          <a:lstStyle/>
          <a:p>
            <a:pPr algn="ctr">
              <a:lnSpc>
                <a:spcPts val="3779"/>
              </a:lnSpc>
            </a:pPr>
            <a:r>
              <a:rPr lang="en-US" sz="4000" dirty="0">
                <a:solidFill>
                  <a:srgbClr val="C00000"/>
                </a:solidFill>
                <a:latin typeface="Alatsi"/>
                <a:ea typeface="Alatsi"/>
                <a:cs typeface="Alatsi"/>
                <a:sym typeface="Alatsi"/>
              </a:rPr>
              <a:t>2. HÌNH DẠNG VÀ CẤU TRÚC CỦA NHIỄM SẮC THỂ</a:t>
            </a:r>
          </a:p>
        </p:txBody>
      </p:sp>
      <p:pic>
        <p:nvPicPr>
          <p:cNvPr id="14" name="Picture 13" descr="A diagram of a dna structure&#10;&#10;Description automatically generated">
            <a:extLst>
              <a:ext uri="{FF2B5EF4-FFF2-40B4-BE49-F238E27FC236}">
                <a16:creationId xmlns:a16="http://schemas.microsoft.com/office/drawing/2014/main" id="{AFF0DC27-C4B8-4AE8-E6E1-CF010CD1D4FF}"/>
              </a:ext>
            </a:extLst>
          </p:cNvPr>
          <p:cNvPicPr/>
          <p:nvPr/>
        </p:nvPicPr>
        <p:blipFill>
          <a:blip r:embed="rId2"/>
          <a:stretch>
            <a:fillRect/>
          </a:stretch>
        </p:blipFill>
        <p:spPr>
          <a:xfrm>
            <a:off x="9144000" y="2639237"/>
            <a:ext cx="8701874" cy="6942019"/>
          </a:xfrm>
          <a:prstGeom prst="rect">
            <a:avLst/>
          </a:prstGeom>
        </p:spPr>
      </p:pic>
      <p:sp>
        <p:nvSpPr>
          <p:cNvPr id="8" name="Rectangle 7"/>
          <p:cNvSpPr/>
          <p:nvPr/>
        </p:nvSpPr>
        <p:spPr>
          <a:xfrm>
            <a:off x="1103963" y="3145752"/>
            <a:ext cx="7735237" cy="2308324"/>
          </a:xfrm>
          <a:prstGeom prst="rect">
            <a:avLst/>
          </a:prstGeom>
        </p:spPr>
        <p:txBody>
          <a:bodyPr wrap="square">
            <a:spAutoFit/>
          </a:bodyPr>
          <a:lstStyle/>
          <a:p>
            <a:pPr>
              <a:lnSpc>
                <a:spcPct val="150000"/>
              </a:lnSpc>
            </a:pPr>
            <a:r>
              <a:rPr lang="vi-VN" sz="3200" i="1" kern="0" dirty="0">
                <a:latin typeface="Times New Roman" panose="02020603050405020304" pitchFamily="18" charset="0"/>
                <a:ea typeface="Calibri" panose="020F0502020204030204" pitchFamily="34" charset="0"/>
              </a:rPr>
              <a:t>Tại </a:t>
            </a:r>
            <a:r>
              <a:rPr lang="vi-VN" sz="3200" i="1" kern="0" dirty="0">
                <a:solidFill>
                  <a:srgbClr val="FF0000"/>
                </a:solidFill>
                <a:latin typeface="Times New Roman" panose="02020603050405020304" pitchFamily="18" charset="0"/>
                <a:ea typeface="Calibri" panose="020F0502020204030204" pitchFamily="34" charset="0"/>
              </a:rPr>
              <a:t>kì giữa </a:t>
            </a:r>
            <a:r>
              <a:rPr lang="vi-VN" sz="3200" i="1" kern="0" dirty="0">
                <a:latin typeface="Times New Roman" panose="02020603050405020304" pitchFamily="18" charset="0"/>
                <a:ea typeface="Calibri" panose="020F0502020204030204" pitchFamily="34" charset="0"/>
              </a:rPr>
              <a:t>của quá trình phân bào, nhiễm sắc thể có nhiều hình dạng đặc trưng như hình que, hình chữ X, hình chữ V, hình hạt</a:t>
            </a:r>
            <a:endParaRPr lang="en-US" sz="3200" i="1" dirty="0"/>
          </a:p>
        </p:txBody>
      </p:sp>
      <p:sp>
        <p:nvSpPr>
          <p:cNvPr id="16" name="AutoShape 4"/>
          <p:cNvSpPr/>
          <p:nvPr/>
        </p:nvSpPr>
        <p:spPr>
          <a:xfrm>
            <a:off x="153" y="824866"/>
            <a:ext cx="3838101" cy="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
        <p:nvSpPr>
          <p:cNvPr id="20" name="AutoShape 4"/>
          <p:cNvSpPr/>
          <p:nvPr/>
        </p:nvSpPr>
        <p:spPr>
          <a:xfrm>
            <a:off x="14221146" y="833096"/>
            <a:ext cx="4066854" cy="1199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9" name="Group 9"/>
          <p:cNvGrpSpPr/>
          <p:nvPr/>
        </p:nvGrpSpPr>
        <p:grpSpPr>
          <a:xfrm>
            <a:off x="1086727" y="-11748"/>
            <a:ext cx="1449213" cy="1673225"/>
            <a:chOff x="0" y="0"/>
            <a:chExt cx="703982" cy="812800"/>
          </a:xfrm>
        </p:grpSpPr>
        <p:sp>
          <p:nvSpPr>
            <p:cNvPr id="10"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11"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grpSp>
        <p:nvGrpSpPr>
          <p:cNvPr id="21" name="Group 20"/>
          <p:cNvGrpSpPr/>
          <p:nvPr/>
        </p:nvGrpSpPr>
        <p:grpSpPr>
          <a:xfrm>
            <a:off x="457200" y="5865239"/>
            <a:ext cx="9908063" cy="3984083"/>
            <a:chOff x="2267592" y="2942249"/>
            <a:chExt cx="13120711" cy="5208347"/>
          </a:xfrm>
        </p:grpSpPr>
        <p:pic>
          <p:nvPicPr>
            <p:cNvPr id="22" name="Picture 2" descr="Quan sát Hình 41.4, hãy xác định hình dạng của các nhiễm sắc thể.   (ảnh 1)"/>
            <p:cNvPicPr>
              <a:picLocks noChangeAspect="1" noChangeArrowheads="1"/>
            </p:cNvPicPr>
            <p:nvPr/>
          </p:nvPicPr>
          <p:blipFill rotWithShape="1">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t="4677" r="2166" b="23192"/>
            <a:stretch/>
          </p:blipFill>
          <p:spPr bwMode="auto">
            <a:xfrm>
              <a:off x="2267592" y="2942249"/>
              <a:ext cx="13120711" cy="477320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486149" y="7547067"/>
              <a:ext cx="9156054" cy="6035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 		        b)	           c)</a:t>
              </a:r>
            </a:p>
          </p:txBody>
        </p:sp>
      </p:grpSp>
      <p:sp>
        <p:nvSpPr>
          <p:cNvPr id="30" name="Rectangle 29"/>
          <p:cNvSpPr/>
          <p:nvPr/>
        </p:nvSpPr>
        <p:spPr>
          <a:xfrm>
            <a:off x="1103963" y="3150278"/>
            <a:ext cx="8040037" cy="243053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Rounded Rectangle 30"/>
          <p:cNvSpPr/>
          <p:nvPr/>
        </p:nvSpPr>
        <p:spPr>
          <a:xfrm>
            <a:off x="1084913" y="2351209"/>
            <a:ext cx="2113908" cy="546775"/>
          </a:xfrm>
          <a:prstGeom prst="roundRect">
            <a:avLst>
              <a:gd name="adj" fmla="val 5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Trả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lời</a:t>
            </a:r>
            <a:endParaRPr lang="en-US" sz="2400" b="1" dirty="0">
              <a:latin typeface="Arial" panose="020B0604020202020204" pitchFamily="34" charset="0"/>
              <a:cs typeface="Arial" panose="020B0604020202020204" pitchFamily="34" charset="0"/>
            </a:endParaRPr>
          </a:p>
        </p:txBody>
      </p:sp>
      <p:sp>
        <p:nvSpPr>
          <p:cNvPr id="32" name="TextBox 31"/>
          <p:cNvSpPr txBox="1"/>
          <p:nvPr/>
        </p:nvSpPr>
        <p:spPr>
          <a:xfrm>
            <a:off x="3276600" y="1262914"/>
            <a:ext cx="11506200" cy="646331"/>
          </a:xfrm>
          <a:prstGeom prst="rect">
            <a:avLst/>
          </a:prstGeom>
          <a:noFill/>
        </p:spPr>
        <p:txBody>
          <a:bodyPr wrap="square" rtlCol="0">
            <a:spAutoFit/>
          </a:bodyPr>
          <a:lstStyle/>
          <a:p>
            <a:pPr algn="ctr"/>
            <a:r>
              <a:rPr lang="en-US" sz="3600" b="1" dirty="0" err="1">
                <a:solidFill>
                  <a:schemeClr val="accent1">
                    <a:lumMod val="75000"/>
                  </a:schemeClr>
                </a:solidFill>
                <a:latin typeface="Arial" panose="020B0604020202020204" pitchFamily="34" charset="0"/>
                <a:cs typeface="Arial" panose="020B0604020202020204" pitchFamily="34" charset="0"/>
              </a:rPr>
              <a:t>Mô</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tả</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về</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hình</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dạng</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của</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nhiễm</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sắc</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thể</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3365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60486" y="568063"/>
            <a:ext cx="11658600" cy="513602"/>
          </a:xfrm>
          <a:prstGeom prst="rect">
            <a:avLst/>
          </a:prstGeom>
        </p:spPr>
        <p:txBody>
          <a:bodyPr wrap="square" lIns="0" tIns="0" rIns="0" bIns="0" rtlCol="0" anchor="t">
            <a:spAutoFit/>
          </a:bodyPr>
          <a:lstStyle/>
          <a:p>
            <a:pPr algn="ctr">
              <a:lnSpc>
                <a:spcPts val="3779"/>
              </a:lnSpc>
            </a:pPr>
            <a:r>
              <a:rPr lang="en-US" sz="4000" dirty="0">
                <a:solidFill>
                  <a:srgbClr val="C00000"/>
                </a:solidFill>
                <a:latin typeface="Alatsi"/>
                <a:ea typeface="Alatsi"/>
                <a:cs typeface="Alatsi"/>
                <a:sym typeface="Alatsi"/>
              </a:rPr>
              <a:t>2. HÌNH DẠNG VÀ CẤU TRÚC CỦA NHIỄM SẮC THỂ</a:t>
            </a:r>
          </a:p>
        </p:txBody>
      </p:sp>
      <p:sp>
        <p:nvSpPr>
          <p:cNvPr id="4" name="AutoShape 4"/>
          <p:cNvSpPr/>
          <p:nvPr/>
        </p:nvSpPr>
        <p:spPr>
          <a:xfrm flipV="1">
            <a:off x="153" y="824866"/>
            <a:ext cx="3428847" cy="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
        <p:nvSpPr>
          <p:cNvPr id="5" name="Freeform 5"/>
          <p:cNvSpPr/>
          <p:nvPr/>
        </p:nvSpPr>
        <p:spPr>
          <a:xfrm rot="-5400000">
            <a:off x="-2628900" y="677214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AutoShape 6"/>
          <p:cNvSpPr/>
          <p:nvPr/>
        </p:nvSpPr>
        <p:spPr>
          <a:xfrm>
            <a:off x="14478000" y="824866"/>
            <a:ext cx="3810000" cy="78"/>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
        <p:nvSpPr>
          <p:cNvPr id="7" name="TextBox 7"/>
          <p:cNvSpPr txBox="1"/>
          <p:nvPr/>
        </p:nvSpPr>
        <p:spPr>
          <a:xfrm>
            <a:off x="2399766" y="1024457"/>
            <a:ext cx="13180039" cy="1326325"/>
          </a:xfrm>
          <a:prstGeom prst="rect">
            <a:avLst/>
          </a:prstGeom>
        </p:spPr>
        <p:txBody>
          <a:bodyPr lIns="0" tIns="0" rIns="0" bIns="0" rtlCol="0" anchor="t">
            <a:spAutoFit/>
          </a:bodyPr>
          <a:lstStyle/>
          <a:p>
            <a:pPr algn="ctr">
              <a:lnSpc>
                <a:spcPts val="11899"/>
              </a:lnSpc>
            </a:pPr>
            <a:r>
              <a:rPr lang="en-US" sz="5400" dirty="0">
                <a:solidFill>
                  <a:srgbClr val="000000"/>
                </a:solidFill>
                <a:latin typeface="Alatsi"/>
                <a:ea typeface="Alatsi"/>
                <a:cs typeface="Alatsi"/>
                <a:sym typeface="Alatsi"/>
              </a:rPr>
              <a:t>DỰA VÀO VỊ TRÍ TÂM ĐỘNG</a:t>
            </a:r>
          </a:p>
        </p:txBody>
      </p:sp>
      <p:grpSp>
        <p:nvGrpSpPr>
          <p:cNvPr id="9" name="Group 9"/>
          <p:cNvGrpSpPr/>
          <p:nvPr/>
        </p:nvGrpSpPr>
        <p:grpSpPr>
          <a:xfrm>
            <a:off x="1086727" y="-11748"/>
            <a:ext cx="1449213" cy="1673225"/>
            <a:chOff x="0" y="0"/>
            <a:chExt cx="703982" cy="812800"/>
          </a:xfrm>
        </p:grpSpPr>
        <p:sp>
          <p:nvSpPr>
            <p:cNvPr id="10"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11"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4630400" y="2550295"/>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pic>
        <p:nvPicPr>
          <p:cNvPr id="11266" name="Picture 2" descr="Loại nhiễm sắc thể theo vị trí của trung tâm: metacentric, submetacentric, acrocentric, telocentric. Phần tử thiết kế minh họa vector chứng khoán">
            <a:extLst>
              <a:ext uri="{FF2B5EF4-FFF2-40B4-BE49-F238E27FC236}">
                <a16:creationId xmlns:a16="http://schemas.microsoft.com/office/drawing/2014/main" id="{9461D612-94DF-89E5-7CAC-E0A765A1EE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70" t="27342" r="6309" b="18627"/>
          <a:stretch/>
        </p:blipFill>
        <p:spPr bwMode="auto">
          <a:xfrm>
            <a:off x="2701340" y="3086100"/>
            <a:ext cx="12394313" cy="58728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5706CD94-675D-4537-285D-89944DDC61A0}"/>
              </a:ext>
            </a:extLst>
          </p:cNvPr>
          <p:cNvCxnSpPr>
            <a:cxnSpLocks/>
          </p:cNvCxnSpPr>
          <p:nvPr/>
        </p:nvCxnSpPr>
        <p:spPr>
          <a:xfrm>
            <a:off x="2009" y="6134100"/>
            <a:ext cx="18288000" cy="0"/>
          </a:xfrm>
          <a:prstGeom prst="line">
            <a:avLst/>
          </a:prstGeom>
          <a:ln w="76200">
            <a:prstDash val="sysDash"/>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838254" y="593588"/>
            <a:ext cx="10382892" cy="487313"/>
          </a:xfrm>
          <a:prstGeom prst="rect">
            <a:avLst/>
          </a:prstGeom>
        </p:spPr>
        <p:txBody>
          <a:bodyPr wrap="square" lIns="0" tIns="0" rIns="0" bIns="0" rtlCol="0" anchor="t">
            <a:spAutoFit/>
          </a:bodyPr>
          <a:lstStyle/>
          <a:p>
            <a:pPr algn="ctr">
              <a:lnSpc>
                <a:spcPts val="3779"/>
              </a:lnSpc>
            </a:pPr>
            <a:r>
              <a:rPr lang="en-US" sz="4000" dirty="0">
                <a:solidFill>
                  <a:srgbClr val="C00000"/>
                </a:solidFill>
                <a:latin typeface="Alatsi"/>
                <a:ea typeface="Alatsi"/>
                <a:cs typeface="Alatsi"/>
                <a:sym typeface="Alatsi"/>
              </a:rPr>
              <a:t>2. HÌNH DẠNG VÀ CẤU TRÚC CỦA NHIỄM SẮC THỂ</a:t>
            </a:r>
          </a:p>
        </p:txBody>
      </p:sp>
      <p:sp>
        <p:nvSpPr>
          <p:cNvPr id="4" name="AutoShape 4"/>
          <p:cNvSpPr/>
          <p:nvPr/>
        </p:nvSpPr>
        <p:spPr>
          <a:xfrm>
            <a:off x="153" y="824866"/>
            <a:ext cx="3838101" cy="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9" name="Group 9"/>
          <p:cNvGrpSpPr/>
          <p:nvPr/>
        </p:nvGrpSpPr>
        <p:grpSpPr>
          <a:xfrm>
            <a:off x="1086727" y="-11748"/>
            <a:ext cx="1449213" cy="1673225"/>
            <a:chOff x="0" y="0"/>
            <a:chExt cx="703982" cy="812800"/>
          </a:xfrm>
        </p:grpSpPr>
        <p:sp>
          <p:nvSpPr>
            <p:cNvPr id="10"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11"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2801600" y="2857500"/>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8" name="Group 7"/>
          <p:cNvGrpSpPr/>
          <p:nvPr/>
        </p:nvGrpSpPr>
        <p:grpSpPr>
          <a:xfrm>
            <a:off x="6248400" y="3297080"/>
            <a:ext cx="14022863" cy="5398402"/>
            <a:chOff x="2267592" y="2942249"/>
            <a:chExt cx="13120711" cy="4986420"/>
          </a:xfrm>
        </p:grpSpPr>
        <p:pic>
          <p:nvPicPr>
            <p:cNvPr id="1026" name="Picture 2" descr="Quan sát Hình 41.4, hãy xác định hình dạng của các nhiễm sắc thể.   (ảnh 1)"/>
            <p:cNvPicPr>
              <a:picLocks noChangeAspect="1" noChangeArrowheads="1"/>
            </p:cNvPicPr>
            <p:nvPr/>
          </p:nvPicPr>
          <p:blipFill rotWithShape="1">
            <a:blip r:embed="rId4">
              <a:clrChange>
                <a:clrFrom>
                  <a:srgbClr val="FCFCFC"/>
                </a:clrFrom>
                <a:clrTo>
                  <a:srgbClr val="FCFCFC">
                    <a:alpha val="0"/>
                  </a:srgbClr>
                </a:clrTo>
              </a:clrChange>
              <a:extLst>
                <a:ext uri="{28A0092B-C50C-407E-A947-70E740481C1C}">
                  <a14:useLocalDpi xmlns:a14="http://schemas.microsoft.com/office/drawing/2010/main" val="0"/>
                </a:ext>
              </a:extLst>
            </a:blip>
            <a:srcRect t="4677" r="2166" b="23192"/>
            <a:stretch/>
          </p:blipFill>
          <p:spPr bwMode="auto">
            <a:xfrm>
              <a:off x="2267592" y="2942249"/>
              <a:ext cx="13120711" cy="47732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52074" y="7502236"/>
              <a:ext cx="9156054" cy="426433"/>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 			  b)			   c)</a:t>
              </a:r>
            </a:p>
          </p:txBody>
        </p:sp>
      </p:grpSp>
      <p:sp>
        <p:nvSpPr>
          <p:cNvPr id="17" name="TextBox 16"/>
          <p:cNvSpPr txBox="1"/>
          <p:nvPr/>
        </p:nvSpPr>
        <p:spPr>
          <a:xfrm>
            <a:off x="4872546" y="9116539"/>
            <a:ext cx="14097000"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41.4. </a:t>
            </a:r>
            <a:r>
              <a:rPr lang="en-US" sz="2400" i="1" dirty="0" err="1">
                <a:latin typeface="Arial" panose="020B0604020202020204" pitchFamily="34" charset="0"/>
                <a:cs typeface="Arial" panose="020B0604020202020204" pitchFamily="34" charset="0"/>
              </a:rPr>
              <a:t>Vị</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trí</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tâm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động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trên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nhiễm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sắc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thể</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tâm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cân</a:t>
            </a:r>
            <a:r>
              <a:rPr lang="en-US" sz="2400" i="1" dirty="0">
                <a:latin typeface="Arial" panose="020B0604020202020204" pitchFamily="34" charset="0"/>
                <a:cs typeface="Arial" panose="020B0604020202020204" pitchFamily="34" charset="0"/>
              </a:rPr>
              <a:t> (a), </a:t>
            </a:r>
            <a:r>
              <a:rPr lang="en-US" sz="2400" i="1" dirty="0" err="1">
                <a:latin typeface="Arial" panose="020B0604020202020204" pitchFamily="34" charset="0"/>
                <a:cs typeface="Arial" panose="020B0604020202020204" pitchFamily="34" charset="0"/>
              </a:rPr>
              <a:t>tâm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lệch</a:t>
            </a:r>
            <a:r>
              <a:rPr lang="en-US" sz="2400" i="1" dirty="0">
                <a:latin typeface="Arial" panose="020B0604020202020204" pitchFamily="34" charset="0"/>
                <a:cs typeface="Arial" panose="020B0604020202020204" pitchFamily="34" charset="0"/>
              </a:rPr>
              <a:t> (b), </a:t>
            </a:r>
            <a:r>
              <a:rPr lang="en-US" sz="2400" i="1" dirty="0" err="1">
                <a:latin typeface="Arial" panose="020B0604020202020204" pitchFamily="34" charset="0"/>
                <a:cs typeface="Arial" panose="020B0604020202020204" pitchFamily="34" charset="0"/>
              </a:rPr>
              <a:t>tâm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mút</a:t>
            </a:r>
            <a:r>
              <a:rPr lang="en-US" sz="2400" i="1" dirty="0">
                <a:latin typeface="Arial" panose="020B0604020202020204" pitchFamily="34" charset="0"/>
                <a:cs typeface="Arial" panose="020B0604020202020204" pitchFamily="34" charset="0"/>
              </a:rPr>
              <a:t> (c)</a:t>
            </a:r>
            <a:endParaRPr lang="en-US" sz="2400" b="1" i="1" dirty="0">
              <a:latin typeface="Arial" panose="020B0604020202020204" pitchFamily="34" charset="0"/>
              <a:cs typeface="Arial" panose="020B0604020202020204" pitchFamily="34" charset="0"/>
            </a:endParaRPr>
          </a:p>
        </p:txBody>
      </p:sp>
      <p:sp>
        <p:nvSpPr>
          <p:cNvPr id="18" name="AutoShape 4"/>
          <p:cNvSpPr/>
          <p:nvPr/>
        </p:nvSpPr>
        <p:spPr>
          <a:xfrm>
            <a:off x="14221146" y="833096"/>
            <a:ext cx="4066854" cy="1199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
        <p:nvSpPr>
          <p:cNvPr id="12" name="TextBox 11"/>
          <p:cNvSpPr txBox="1"/>
          <p:nvPr/>
        </p:nvSpPr>
        <p:spPr>
          <a:xfrm>
            <a:off x="3276600" y="1262914"/>
            <a:ext cx="11506200" cy="646331"/>
          </a:xfrm>
          <a:prstGeom prst="rect">
            <a:avLst/>
          </a:prstGeom>
          <a:noFill/>
        </p:spPr>
        <p:txBody>
          <a:bodyPr wrap="square" rtlCol="0">
            <a:spAutoFit/>
          </a:bodyPr>
          <a:lstStyle/>
          <a:p>
            <a:pPr algn="ctr"/>
            <a:r>
              <a:rPr lang="en-US" sz="3600" b="1" dirty="0" err="1">
                <a:solidFill>
                  <a:schemeClr val="accent1">
                    <a:lumMod val="75000"/>
                  </a:schemeClr>
                </a:solidFill>
                <a:latin typeface="Arial" panose="020B0604020202020204" pitchFamily="34" charset="0"/>
                <a:cs typeface="Arial" panose="020B0604020202020204" pitchFamily="34" charset="0"/>
              </a:rPr>
              <a:t>Mô</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tả</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về</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hình</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dạng</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của</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nhiễm</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sắc</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thể</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sp>
        <p:nvSpPr>
          <p:cNvPr id="19" name="Rectangle 18"/>
          <p:cNvSpPr/>
          <p:nvPr/>
        </p:nvSpPr>
        <p:spPr>
          <a:xfrm>
            <a:off x="811578" y="6122166"/>
            <a:ext cx="8470455" cy="1951496"/>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cân</a:t>
            </a:r>
            <a:r>
              <a:rPr lang="en-US" sz="2800" dirty="0">
                <a:latin typeface="Arial" panose="020B0604020202020204" pitchFamily="34" charset="0"/>
                <a:cs typeface="Arial" panose="020B0604020202020204" pitchFamily="34" charset="0"/>
              </a:rPr>
              <a:t> (metacentric): 2 </a:t>
            </a:r>
            <a:r>
              <a:rPr lang="en-US" sz="2800" dirty="0" err="1">
                <a:latin typeface="Arial" panose="020B0604020202020204" pitchFamily="34" charset="0"/>
                <a:cs typeface="Arial" panose="020B0604020202020204" pitchFamily="34" charset="0"/>
              </a:rPr>
              <a:t>cánh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a:t>
            </a:r>
          </a:p>
          <a:p>
            <a:pPr>
              <a:lnSpc>
                <a:spcPct val="150000"/>
              </a:lnSpc>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lệch</a:t>
            </a:r>
            <a:r>
              <a:rPr lang="en-US" sz="2800" dirty="0">
                <a:latin typeface="Arial" panose="020B0604020202020204" pitchFamily="34" charset="0"/>
                <a:cs typeface="Arial" panose="020B0604020202020204" pitchFamily="34" charset="0"/>
              </a:rPr>
              <a:t> (acrocentric): 2 </a:t>
            </a:r>
            <a:r>
              <a:rPr lang="en-US" sz="2800" dirty="0" err="1">
                <a:latin typeface="Arial" panose="020B0604020202020204" pitchFamily="34" charset="0"/>
                <a:cs typeface="Arial" panose="020B0604020202020204" pitchFamily="34" charset="0"/>
              </a:rPr>
              <a:t>cánh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a:t>
            </a:r>
          </a:p>
          <a:p>
            <a:pPr>
              <a:lnSpc>
                <a:spcPct val="150000"/>
              </a:lnSpc>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mút</a:t>
            </a:r>
            <a:r>
              <a:rPr lang="en-US" sz="2800" dirty="0">
                <a:latin typeface="Arial" panose="020B0604020202020204" pitchFamily="34" charset="0"/>
                <a:cs typeface="Arial" panose="020B0604020202020204" pitchFamily="34" charset="0"/>
              </a:rPr>
              <a:t> (telocentric): </a:t>
            </a:r>
            <a:r>
              <a:rPr lang="en-US" sz="2800" dirty="0" err="1">
                <a:latin typeface="Arial" panose="020B0604020202020204" pitchFamily="34" charset="0"/>
                <a:cs typeface="Arial" panose="020B0604020202020204" pitchFamily="34" charset="0"/>
              </a:rPr>
              <a:t>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nằm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cuối</a:t>
            </a:r>
            <a:r>
              <a:rPr lang="en-US" sz="2800" dirty="0">
                <a:latin typeface="Arial" panose="020B0604020202020204" pitchFamily="34" charset="0"/>
                <a:cs typeface="Arial" panose="020B0604020202020204" pitchFamily="34" charset="0"/>
              </a:rPr>
              <a:t>.</a:t>
            </a:r>
          </a:p>
        </p:txBody>
      </p:sp>
      <p:sp>
        <p:nvSpPr>
          <p:cNvPr id="23" name="Rectangle: Rounded Corners 2">
            <a:extLst>
              <a:ext uri="{FF2B5EF4-FFF2-40B4-BE49-F238E27FC236}">
                <a16:creationId xmlns:a16="http://schemas.microsoft.com/office/drawing/2014/main" id="{5A6B3BA1-8666-A331-E464-C01C206EADF4}"/>
              </a:ext>
            </a:extLst>
          </p:cNvPr>
          <p:cNvSpPr/>
          <p:nvPr/>
        </p:nvSpPr>
        <p:spPr>
          <a:xfrm>
            <a:off x="964627" y="2613959"/>
            <a:ext cx="7834124" cy="1903083"/>
          </a:xfrm>
          <a:prstGeom prst="roundRect">
            <a:avLst>
              <a:gd name="adj" fmla="val 5251"/>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dirty="0">
              <a:solidFill>
                <a:prstClr val="white"/>
              </a:solidFill>
            </a:endParaRPr>
          </a:p>
        </p:txBody>
      </p:sp>
      <p:grpSp>
        <p:nvGrpSpPr>
          <p:cNvPr id="24" name="Group 23">
            <a:extLst>
              <a:ext uri="{FF2B5EF4-FFF2-40B4-BE49-F238E27FC236}">
                <a16:creationId xmlns:a16="http://schemas.microsoft.com/office/drawing/2014/main" id="{98C443AA-CB7F-E5DA-346F-76A4D52E8B70}"/>
              </a:ext>
            </a:extLst>
          </p:cNvPr>
          <p:cNvGrpSpPr/>
          <p:nvPr/>
        </p:nvGrpSpPr>
        <p:grpSpPr>
          <a:xfrm>
            <a:off x="811578" y="2084817"/>
            <a:ext cx="842047" cy="785165"/>
            <a:chOff x="990600" y="498177"/>
            <a:chExt cx="1524000" cy="1421051"/>
          </a:xfrm>
        </p:grpSpPr>
        <p:sp>
          <p:nvSpPr>
            <p:cNvPr id="25"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 name="Picture 25">
              <a:extLst>
                <a:ext uri="{FF2B5EF4-FFF2-40B4-BE49-F238E27FC236}">
                  <a16:creationId xmlns:a16="http://schemas.microsoft.com/office/drawing/2014/main" id="{099F6027-95A4-F721-FB15-2FC8C620E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27" name="Rectangle 26"/>
          <p:cNvSpPr/>
          <p:nvPr/>
        </p:nvSpPr>
        <p:spPr>
          <a:xfrm>
            <a:off x="1262813" y="2957579"/>
            <a:ext cx="7264790" cy="1212640"/>
          </a:xfrm>
          <a:prstGeom prst="rect">
            <a:avLst/>
          </a:prstGeom>
        </p:spPr>
        <p:txBody>
          <a:bodyPr wrap="square">
            <a:spAutoFit/>
          </a:bodyPr>
          <a:lstStyle/>
          <a:p>
            <a:pPr algn="just">
              <a:lnSpc>
                <a:spcPct val="130000"/>
              </a:lnSpc>
              <a:defRPr/>
            </a:pPr>
            <a:r>
              <a:rPr lang="en-US" sz="2800" b="1" i="1" kern="0" dirty="0" err="1">
                <a:solidFill>
                  <a:srgbClr val="002060"/>
                </a:solidFill>
                <a:latin typeface="Arial" panose="020B0604020202020204" pitchFamily="34" charset="0"/>
                <a:cs typeface="Arial" panose="020B0604020202020204" pitchFamily="34" charset="0"/>
              </a:rPr>
              <a:t>Quan</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sát</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hình</a:t>
            </a:r>
            <a:r>
              <a:rPr lang="en-US" sz="2800" b="1" i="1" kern="0" dirty="0">
                <a:solidFill>
                  <a:srgbClr val="002060"/>
                </a:solidFill>
                <a:latin typeface="Arial" panose="020B0604020202020204" pitchFamily="34" charset="0"/>
                <a:cs typeface="Arial" panose="020B0604020202020204" pitchFamily="34" charset="0"/>
              </a:rPr>
              <a:t> 41.4, </a:t>
            </a:r>
            <a:r>
              <a:rPr lang="en-US" sz="2800" b="1" i="1" kern="0" dirty="0" err="1">
                <a:solidFill>
                  <a:srgbClr val="002060"/>
                </a:solidFill>
                <a:latin typeface="Arial" panose="020B0604020202020204" pitchFamily="34" charset="0"/>
                <a:cs typeface="Arial" panose="020B0604020202020204" pitchFamily="34" charset="0"/>
              </a:rPr>
              <a:t>hãy</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xác</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định</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đặc</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điểm</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các</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hình</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dạng</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của</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nhiễm</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sắc</a:t>
            </a:r>
            <a:r>
              <a:rPr lang="en-US" sz="2800" b="1" i="1" kern="0" dirty="0">
                <a:solidFill>
                  <a:srgbClr val="002060"/>
                </a:solidFill>
                <a:latin typeface="Arial" panose="020B0604020202020204" pitchFamily="34" charset="0"/>
                <a:cs typeface="Arial" panose="020B0604020202020204" pitchFamily="34" charset="0"/>
              </a:rPr>
              <a:t> </a:t>
            </a:r>
            <a:r>
              <a:rPr lang="en-US" sz="2800" b="1" i="1" kern="0" dirty="0" err="1">
                <a:solidFill>
                  <a:srgbClr val="002060"/>
                </a:solidFill>
                <a:latin typeface="Arial" panose="020B0604020202020204" pitchFamily="34" charset="0"/>
                <a:cs typeface="Arial" panose="020B0604020202020204" pitchFamily="34" charset="0"/>
              </a:rPr>
              <a:t>thể</a:t>
            </a:r>
            <a:r>
              <a:rPr lang="en-US" sz="2800" b="1" i="1" kern="0"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689477" y="5743818"/>
            <a:ext cx="8331773" cy="268610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Rounded Rectangle 20"/>
          <p:cNvSpPr/>
          <p:nvPr/>
        </p:nvSpPr>
        <p:spPr>
          <a:xfrm>
            <a:off x="3838254" y="4892270"/>
            <a:ext cx="2113908" cy="546775"/>
          </a:xfrm>
          <a:prstGeom prst="roundRect">
            <a:avLst>
              <a:gd name="adj" fmla="val 5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Trả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lời</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49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LUYỆN TẬP</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extLst>
      <p:ext uri="{BB962C8B-B14F-4D97-AF65-F5344CB8AC3E}">
        <p14:creationId xmlns:p14="http://schemas.microsoft.com/office/powerpoint/2010/main" val="1090608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343400" y="574465"/>
            <a:ext cx="9372600" cy="487313"/>
          </a:xfrm>
          <a:prstGeom prst="rect">
            <a:avLst/>
          </a:prstGeom>
        </p:spPr>
        <p:txBody>
          <a:bodyPr wrap="square" lIns="0" tIns="0" rIns="0" bIns="0" rtlCol="0" anchor="t">
            <a:spAutoFit/>
          </a:bodyPr>
          <a:lstStyle/>
          <a:p>
            <a:pPr algn="ctr">
              <a:lnSpc>
                <a:spcPts val="3779"/>
              </a:lnSpc>
            </a:pPr>
            <a:r>
              <a:rPr lang="en-US" sz="3600" dirty="0">
                <a:solidFill>
                  <a:srgbClr val="C00000"/>
                </a:solidFill>
                <a:latin typeface="Alatsi"/>
                <a:ea typeface="Alatsi"/>
                <a:cs typeface="Alatsi"/>
                <a:sym typeface="Alatsi"/>
              </a:rPr>
              <a:t>2. HÌNH DẠNG VÀ CẤU TRÚC CỦA NHIỄM SẮC THỂ</a:t>
            </a:r>
          </a:p>
        </p:txBody>
      </p:sp>
      <p:sp>
        <p:nvSpPr>
          <p:cNvPr id="4" name="AutoShape 4"/>
          <p:cNvSpPr/>
          <p:nvPr/>
        </p:nvSpPr>
        <p:spPr>
          <a:xfrm>
            <a:off x="153" y="824866"/>
            <a:ext cx="4343247" cy="674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9" name="Group 9"/>
          <p:cNvGrpSpPr/>
          <p:nvPr/>
        </p:nvGrpSpPr>
        <p:grpSpPr>
          <a:xfrm>
            <a:off x="1086727" y="-11748"/>
            <a:ext cx="1449213" cy="1673225"/>
            <a:chOff x="0" y="0"/>
            <a:chExt cx="703982" cy="812800"/>
          </a:xfrm>
        </p:grpSpPr>
        <p:sp>
          <p:nvSpPr>
            <p:cNvPr id="10"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11"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18" name="AutoShape 4"/>
          <p:cNvSpPr/>
          <p:nvPr/>
        </p:nvSpPr>
        <p:spPr>
          <a:xfrm>
            <a:off x="13716000" y="831606"/>
            <a:ext cx="4572000" cy="1348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15" name="Group 14"/>
          <p:cNvGrpSpPr/>
          <p:nvPr/>
        </p:nvGrpSpPr>
        <p:grpSpPr>
          <a:xfrm>
            <a:off x="3846376" y="3249981"/>
            <a:ext cx="11059014" cy="6592899"/>
            <a:chOff x="3429000" y="2992559"/>
            <a:chExt cx="11592414" cy="6910888"/>
          </a:xfrm>
        </p:grpSpPr>
        <p:pic>
          <p:nvPicPr>
            <p:cNvPr id="6" name="Picture 5"/>
            <p:cNvPicPr>
              <a:picLocks noChangeAspect="1"/>
            </p:cNvPicPr>
            <p:nvPr/>
          </p:nvPicPr>
          <p:blipFill>
            <a:blip r:embed="rId2">
              <a:clrChange>
                <a:clrFrom>
                  <a:srgbClr val="FEFEFE"/>
                </a:clrFrom>
                <a:clrTo>
                  <a:srgbClr val="FEFEFE">
                    <a:alpha val="0"/>
                  </a:srgbClr>
                </a:clrTo>
              </a:clrChange>
            </a:blip>
            <a:stretch>
              <a:fillRect/>
            </a:stretch>
          </p:blipFill>
          <p:spPr>
            <a:xfrm>
              <a:off x="3429000" y="2992559"/>
              <a:ext cx="11592414" cy="6890919"/>
            </a:xfrm>
            <a:prstGeom prst="rect">
              <a:avLst/>
            </a:prstGeom>
          </p:spPr>
        </p:pic>
        <p:sp>
          <p:nvSpPr>
            <p:cNvPr id="7" name="Rectangle 6"/>
            <p:cNvSpPr/>
            <p:nvPr/>
          </p:nvSpPr>
          <p:spPr>
            <a:xfrm>
              <a:off x="5562600" y="5143500"/>
              <a:ext cx="1676400" cy="6858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a:solidFill>
                    <a:srgbClr val="002060"/>
                  </a:solidFill>
                  <a:latin typeface="Arial" panose="020B0604020202020204" pitchFamily="34" charset="0"/>
                  <a:cs typeface="Arial" panose="020B0604020202020204" pitchFamily="34" charset="0"/>
                </a:rPr>
                <a:t>5</a:t>
              </a:r>
            </a:p>
          </p:txBody>
        </p:sp>
        <p:sp>
          <p:nvSpPr>
            <p:cNvPr id="19" name="Rectangle 18"/>
            <p:cNvSpPr/>
            <p:nvPr/>
          </p:nvSpPr>
          <p:spPr>
            <a:xfrm>
              <a:off x="3467100" y="8191500"/>
              <a:ext cx="2400300" cy="6858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a:solidFill>
                    <a:srgbClr val="002060"/>
                  </a:solidFill>
                  <a:latin typeface="Arial" panose="020B0604020202020204" pitchFamily="34" charset="0"/>
                  <a:cs typeface="Arial" panose="020B0604020202020204" pitchFamily="34" charset="0"/>
                </a:rPr>
                <a:t>3</a:t>
              </a:r>
            </a:p>
          </p:txBody>
        </p:sp>
        <p:sp>
          <p:nvSpPr>
            <p:cNvPr id="20" name="Rectangle 19"/>
            <p:cNvSpPr/>
            <p:nvPr/>
          </p:nvSpPr>
          <p:spPr>
            <a:xfrm>
              <a:off x="4838700" y="9319767"/>
              <a:ext cx="2400300" cy="563711"/>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a:solidFill>
                    <a:srgbClr val="002060"/>
                  </a:solidFill>
                  <a:latin typeface="Arial" panose="020B0604020202020204" pitchFamily="34" charset="0"/>
                  <a:cs typeface="Arial" panose="020B0604020202020204" pitchFamily="34" charset="0"/>
                </a:rPr>
                <a:t>1</a:t>
              </a:r>
            </a:p>
          </p:txBody>
        </p:sp>
        <p:sp>
          <p:nvSpPr>
            <p:cNvPr id="21" name="Rectangle 20"/>
            <p:cNvSpPr/>
            <p:nvPr/>
          </p:nvSpPr>
          <p:spPr>
            <a:xfrm>
              <a:off x="10725150" y="9339736"/>
              <a:ext cx="2590800" cy="563711"/>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a:solidFill>
                    <a:srgbClr val="002060"/>
                  </a:solidFill>
                  <a:latin typeface="Arial" panose="020B0604020202020204" pitchFamily="34" charset="0"/>
                  <a:cs typeface="Arial" panose="020B0604020202020204" pitchFamily="34" charset="0"/>
                </a:rPr>
                <a:t>1</a:t>
              </a:r>
            </a:p>
          </p:txBody>
        </p:sp>
        <p:sp>
          <p:nvSpPr>
            <p:cNvPr id="22" name="Rectangle 21"/>
            <p:cNvSpPr/>
            <p:nvPr/>
          </p:nvSpPr>
          <p:spPr>
            <a:xfrm>
              <a:off x="11277600" y="8153400"/>
              <a:ext cx="2590800" cy="6858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a:solidFill>
                    <a:srgbClr val="002060"/>
                  </a:solidFill>
                  <a:latin typeface="Arial" panose="020B0604020202020204" pitchFamily="34" charset="0"/>
                  <a:cs typeface="Arial" panose="020B0604020202020204" pitchFamily="34" charset="0"/>
                </a:rPr>
                <a:t>4</a:t>
              </a:r>
            </a:p>
          </p:txBody>
        </p:sp>
        <p:sp>
          <p:nvSpPr>
            <p:cNvPr id="23" name="Rectangle 22"/>
            <p:cNvSpPr/>
            <p:nvPr/>
          </p:nvSpPr>
          <p:spPr>
            <a:xfrm>
              <a:off x="11296650" y="5127463"/>
              <a:ext cx="2019300" cy="6858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a:solidFill>
                    <a:srgbClr val="002060"/>
                  </a:solidFill>
                  <a:latin typeface="Arial" panose="020B0604020202020204" pitchFamily="34" charset="0"/>
                  <a:cs typeface="Arial" panose="020B0604020202020204" pitchFamily="34" charset="0"/>
                </a:rPr>
                <a:t>5</a:t>
              </a:r>
            </a:p>
          </p:txBody>
        </p:sp>
        <p:sp>
          <p:nvSpPr>
            <p:cNvPr id="24" name="Rectangle 23"/>
            <p:cNvSpPr/>
            <p:nvPr/>
          </p:nvSpPr>
          <p:spPr>
            <a:xfrm>
              <a:off x="7562850" y="8633967"/>
              <a:ext cx="3257550" cy="410363"/>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a:solidFill>
                    <a:srgbClr val="002060"/>
                  </a:solidFill>
                  <a:latin typeface="Arial" panose="020B0604020202020204" pitchFamily="34" charset="0"/>
                  <a:cs typeface="Arial" panose="020B0604020202020204" pitchFamily="34" charset="0"/>
                </a:rPr>
                <a:t>2</a:t>
              </a:r>
            </a:p>
          </p:txBody>
        </p:sp>
      </p:grpSp>
      <p:grpSp>
        <p:nvGrpSpPr>
          <p:cNvPr id="26" name="Group 25"/>
          <p:cNvGrpSpPr/>
          <p:nvPr/>
        </p:nvGrpSpPr>
        <p:grpSpPr>
          <a:xfrm>
            <a:off x="2909494" y="1126225"/>
            <a:ext cx="13265063" cy="1842619"/>
            <a:chOff x="1593937" y="1530127"/>
            <a:chExt cx="13265063" cy="1842619"/>
          </a:xfrm>
        </p:grpSpPr>
        <p:grpSp>
          <p:nvGrpSpPr>
            <p:cNvPr id="27" name="Group 26">
              <a:extLst>
                <a:ext uri="{FF2B5EF4-FFF2-40B4-BE49-F238E27FC236}">
                  <a16:creationId xmlns:a16="http://schemas.microsoft.com/office/drawing/2014/main" id="{F6628570-2743-1117-263F-BA4E9A4F68B4}"/>
                </a:ext>
              </a:extLst>
            </p:cNvPr>
            <p:cNvGrpSpPr/>
            <p:nvPr/>
          </p:nvGrpSpPr>
          <p:grpSpPr>
            <a:xfrm>
              <a:off x="1593937" y="1530127"/>
              <a:ext cx="13265063" cy="1842619"/>
              <a:chOff x="660349" y="2852374"/>
              <a:chExt cx="17726554" cy="2462358"/>
            </a:xfrm>
          </p:grpSpPr>
          <p:sp>
            <p:nvSpPr>
              <p:cNvPr id="29" name="Rectangle: Rounded Corners 10">
                <a:extLst>
                  <a:ext uri="{FF2B5EF4-FFF2-40B4-BE49-F238E27FC236}">
                    <a16:creationId xmlns:a16="http://schemas.microsoft.com/office/drawing/2014/main" id="{2FCB3A4F-3A54-8102-BB18-DBEEBCFC5D69}"/>
                  </a:ext>
                </a:extLst>
              </p:cNvPr>
              <p:cNvSpPr/>
              <p:nvPr/>
            </p:nvSpPr>
            <p:spPr>
              <a:xfrm>
                <a:off x="1239787" y="3228511"/>
                <a:ext cx="17147116" cy="2086221"/>
              </a:xfrm>
              <a:prstGeom prst="roundRect">
                <a:avLst>
                  <a:gd name="adj" fmla="val 3651"/>
                </a:avLst>
              </a:prstGeom>
              <a:solidFill>
                <a:schemeClr val="accent6">
                  <a:lumMod val="40000"/>
                  <a:lumOff val="60000"/>
                </a:schemeClr>
              </a:solidFill>
              <a:ln w="762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3BF2AD71-AD35-0FC6-4E60-F069FAA24659}"/>
                  </a:ext>
                </a:extLst>
              </p:cNvPr>
              <p:cNvSpPr txBox="1"/>
              <p:nvPr/>
            </p:nvSpPr>
            <p:spPr>
              <a:xfrm>
                <a:off x="1741535" y="3365294"/>
                <a:ext cx="16363481" cy="1850819"/>
              </a:xfrm>
              <a:prstGeom prst="rect">
                <a:avLst/>
              </a:prstGeom>
              <a:noFill/>
            </p:spPr>
            <p:txBody>
              <a:bodyPr wrap="square" rtlCol="0">
                <a:spAutoFit/>
              </a:bodyPr>
              <a:lstStyle/>
              <a:p>
                <a:pPr algn="just">
                  <a:lnSpc>
                    <a:spcPct val="150000"/>
                  </a:lnSpc>
                  <a:defRPr/>
                </a:pPr>
                <a:r>
                  <a:rPr lang="en-US" sz="2800" b="1" kern="0" dirty="0" err="1">
                    <a:solidFill>
                      <a:srgbClr val="002060"/>
                    </a:solidFill>
                    <a:latin typeface="Arial" panose="020B0604020202020204" pitchFamily="34" charset="0"/>
                    <a:cs typeface="Arial" panose="020B0604020202020204" pitchFamily="34" charset="0"/>
                  </a:rPr>
                  <a:t>Hãy</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sắp</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xếp</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các</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cụm</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từ</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bên</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dưới</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vào</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vị</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trí</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phù</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hợp</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để</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hoàn</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thành</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chú</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thích</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cấu</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trúc</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của</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nhiễm</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sắc</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thể</a:t>
                </a:r>
                <a:r>
                  <a:rPr lang="en-US" sz="2800" b="1" kern="0" dirty="0">
                    <a:solidFill>
                      <a:srgbClr val="002060"/>
                    </a:solidFill>
                    <a:latin typeface="Arial" panose="020B0604020202020204" pitchFamily="34" charset="0"/>
                    <a:cs typeface="Arial" panose="020B0604020202020204" pitchFamily="34" charset="0"/>
                  </a:rPr>
                  <a:t>.</a:t>
                </a:r>
              </a:p>
            </p:txBody>
          </p:sp>
          <p:sp>
            <p:nvSpPr>
              <p:cNvPr id="31" name="Oval Callout 13">
                <a:extLst>
                  <a:ext uri="{FF2B5EF4-FFF2-40B4-BE49-F238E27FC236}">
                    <a16:creationId xmlns:a16="http://schemas.microsoft.com/office/drawing/2014/main" id="{4436EBC1-3667-8777-128A-CD1E919D7CF7}"/>
                  </a:ext>
                </a:extLst>
              </p:cNvPr>
              <p:cNvSpPr/>
              <p:nvPr/>
            </p:nvSpPr>
            <p:spPr>
              <a:xfrm>
                <a:off x="660349" y="2852374"/>
                <a:ext cx="1158880" cy="1122807"/>
              </a:xfrm>
              <a:prstGeom prst="wedgeEllipseCallout">
                <a:avLst>
                  <a:gd name="adj1" fmla="val -1478"/>
                  <a:gd name="adj2" fmla="val 62500"/>
                </a:avLst>
              </a:prstGeom>
              <a:solidFill>
                <a:sysClr val="window" lastClr="FFFFFF"/>
              </a:solidFill>
              <a:ln w="171450"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8" name="Picture 6">
              <a:extLst>
                <a:ext uri="{FF2B5EF4-FFF2-40B4-BE49-F238E27FC236}">
                  <a16:creationId xmlns:a16="http://schemas.microsoft.com/office/drawing/2014/main" id="{78A31FA9-3DBE-1E82-D63D-15A2EDF4D109}"/>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689545" y="1647216"/>
              <a:ext cx="675990" cy="60603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905111" y="4258165"/>
            <a:ext cx="3560128" cy="954107"/>
          </a:xfrm>
          <a:prstGeom prst="rect">
            <a:avLst/>
          </a:prstGeom>
        </p:spPr>
        <p:txBody>
          <a:bodyPr wrap="square">
            <a:spAutoFit/>
          </a:bodyPr>
          <a:lstStyle/>
          <a:p>
            <a:r>
              <a:rPr lang="en-US" sz="2800" b="1" i="1" kern="0" dirty="0" err="1">
                <a:solidFill>
                  <a:srgbClr val="FF0000"/>
                </a:solidFill>
                <a:latin typeface="Arial" panose="020B0604020202020204" pitchFamily="34" charset="0"/>
                <a:cs typeface="Arial" panose="020B0604020202020204" pitchFamily="34" charset="0"/>
              </a:rPr>
              <a:t>Các</a:t>
            </a:r>
            <a:r>
              <a:rPr lang="en-US" sz="2800" b="1" i="1" kern="0" dirty="0">
                <a:solidFill>
                  <a:srgbClr val="FF0000"/>
                </a:solidFill>
                <a:latin typeface="Arial" panose="020B0604020202020204" pitchFamily="34" charset="0"/>
                <a:cs typeface="Arial" panose="020B0604020202020204" pitchFamily="34" charset="0"/>
              </a:rPr>
              <a:t> NST </a:t>
            </a:r>
            <a:r>
              <a:rPr lang="en-US" sz="2800" b="1" i="1" kern="0" dirty="0" err="1">
                <a:solidFill>
                  <a:srgbClr val="FF0000"/>
                </a:solidFill>
                <a:latin typeface="Arial" panose="020B0604020202020204" pitchFamily="34" charset="0"/>
                <a:cs typeface="Arial" panose="020B0604020202020204" pitchFamily="34" charset="0"/>
              </a:rPr>
              <a:t>không</a:t>
            </a:r>
            <a:r>
              <a:rPr lang="en-US" sz="2800" b="1" i="1" kern="0" dirty="0">
                <a:solidFill>
                  <a:srgbClr val="FF0000"/>
                </a:solidFill>
                <a:latin typeface="Arial" panose="020B0604020202020204" pitchFamily="34" charset="0"/>
                <a:cs typeface="Arial" panose="020B0604020202020204" pitchFamily="34" charset="0"/>
              </a:rPr>
              <a:t> </a:t>
            </a:r>
            <a:r>
              <a:rPr lang="en-US" sz="2800" b="1" i="1" kern="0" dirty="0" err="1">
                <a:solidFill>
                  <a:srgbClr val="FF0000"/>
                </a:solidFill>
                <a:latin typeface="Arial" panose="020B0604020202020204" pitchFamily="34" charset="0"/>
                <a:cs typeface="Arial" panose="020B0604020202020204" pitchFamily="34" charset="0"/>
              </a:rPr>
              <a:t>tương</a:t>
            </a:r>
            <a:r>
              <a:rPr lang="en-US" sz="2800" b="1" i="1" kern="0" dirty="0">
                <a:solidFill>
                  <a:srgbClr val="FF0000"/>
                </a:solidFill>
                <a:latin typeface="Arial" panose="020B0604020202020204" pitchFamily="34" charset="0"/>
                <a:cs typeface="Arial" panose="020B0604020202020204" pitchFamily="34" charset="0"/>
              </a:rPr>
              <a:t> </a:t>
            </a:r>
            <a:r>
              <a:rPr lang="en-US" sz="2800" b="1" i="1" kern="0" dirty="0" err="1">
                <a:solidFill>
                  <a:srgbClr val="FF0000"/>
                </a:solidFill>
                <a:latin typeface="Arial" panose="020B0604020202020204" pitchFamily="34" charset="0"/>
                <a:cs typeface="Arial" panose="020B0604020202020204" pitchFamily="34" charset="0"/>
              </a:rPr>
              <a:t>đồng</a:t>
            </a:r>
            <a:endParaRPr lang="en-US" sz="2800" dirty="0"/>
          </a:p>
        </p:txBody>
      </p:sp>
      <p:sp>
        <p:nvSpPr>
          <p:cNvPr id="33" name="Rectangle 32"/>
          <p:cNvSpPr/>
          <p:nvPr/>
        </p:nvSpPr>
        <p:spPr>
          <a:xfrm>
            <a:off x="15172061" y="4473609"/>
            <a:ext cx="2799473" cy="523220"/>
          </a:xfrm>
          <a:prstGeom prst="rect">
            <a:avLst/>
          </a:prstGeom>
        </p:spPr>
        <p:txBody>
          <a:bodyPr wrap="square">
            <a:spAutoFit/>
          </a:bodyPr>
          <a:lstStyle/>
          <a:p>
            <a:r>
              <a:rPr lang="en-US" sz="2800" b="1" i="1" kern="0" dirty="0" err="1">
                <a:solidFill>
                  <a:srgbClr val="FF0000"/>
                </a:solidFill>
                <a:latin typeface="Arial" panose="020B0604020202020204" pitchFamily="34" charset="0"/>
                <a:cs typeface="Arial" panose="020B0604020202020204" pitchFamily="34" charset="0"/>
              </a:rPr>
              <a:t>tâm</a:t>
            </a:r>
            <a:r>
              <a:rPr lang="en-US" sz="2800" b="1" i="1" kern="0" dirty="0">
                <a:solidFill>
                  <a:srgbClr val="FF0000"/>
                </a:solidFill>
                <a:latin typeface="Arial" panose="020B0604020202020204" pitchFamily="34" charset="0"/>
                <a:cs typeface="Arial" panose="020B0604020202020204" pitchFamily="34" charset="0"/>
              </a:rPr>
              <a:t> </a:t>
            </a:r>
            <a:r>
              <a:rPr lang="en-US" sz="2800" b="1" i="1" kern="0" dirty="0" err="1">
                <a:solidFill>
                  <a:srgbClr val="FF0000"/>
                </a:solidFill>
                <a:latin typeface="Arial" panose="020B0604020202020204" pitchFamily="34" charset="0"/>
                <a:cs typeface="Arial" panose="020B0604020202020204" pitchFamily="34" charset="0"/>
              </a:rPr>
              <a:t>động</a:t>
            </a:r>
            <a:endParaRPr lang="en-US" sz="2800" dirty="0"/>
          </a:p>
        </p:txBody>
      </p:sp>
      <p:sp>
        <p:nvSpPr>
          <p:cNvPr id="34" name="Rectangle 33"/>
          <p:cNvSpPr/>
          <p:nvPr/>
        </p:nvSpPr>
        <p:spPr>
          <a:xfrm>
            <a:off x="1455339" y="5706183"/>
            <a:ext cx="2799473" cy="954107"/>
          </a:xfrm>
          <a:prstGeom prst="rect">
            <a:avLst/>
          </a:prstGeom>
        </p:spPr>
        <p:txBody>
          <a:bodyPr wrap="square">
            <a:spAutoFit/>
          </a:bodyPr>
          <a:lstStyle/>
          <a:p>
            <a:r>
              <a:rPr lang="en-US" sz="2800" b="1" i="1" kern="0" dirty="0" err="1">
                <a:solidFill>
                  <a:srgbClr val="FF0000"/>
                </a:solidFill>
                <a:latin typeface="Arial" panose="020B0604020202020204" pitchFamily="34" charset="0"/>
                <a:cs typeface="Arial" panose="020B0604020202020204" pitchFamily="34" charset="0"/>
              </a:rPr>
              <a:t>các</a:t>
            </a:r>
            <a:r>
              <a:rPr lang="en-US" sz="2800" b="1" i="1" kern="0" dirty="0">
                <a:solidFill>
                  <a:srgbClr val="FF0000"/>
                </a:solidFill>
                <a:latin typeface="Arial" panose="020B0604020202020204" pitchFamily="34" charset="0"/>
                <a:cs typeface="Arial" panose="020B0604020202020204" pitchFamily="34" charset="0"/>
              </a:rPr>
              <a:t> chromatid </a:t>
            </a:r>
            <a:r>
              <a:rPr lang="en-US" sz="2800" b="1" i="1" kern="0" dirty="0" err="1">
                <a:solidFill>
                  <a:srgbClr val="FF0000"/>
                </a:solidFill>
                <a:latin typeface="Arial" panose="020B0604020202020204" pitchFamily="34" charset="0"/>
                <a:cs typeface="Arial" panose="020B0604020202020204" pitchFamily="34" charset="0"/>
              </a:rPr>
              <a:t>không</a:t>
            </a:r>
            <a:r>
              <a:rPr lang="en-US" sz="2800" b="1" i="1" kern="0" dirty="0">
                <a:solidFill>
                  <a:srgbClr val="FF0000"/>
                </a:solidFill>
                <a:latin typeface="Arial" panose="020B0604020202020204" pitchFamily="34" charset="0"/>
                <a:cs typeface="Arial" panose="020B0604020202020204" pitchFamily="34" charset="0"/>
              </a:rPr>
              <a:t> </a:t>
            </a:r>
            <a:r>
              <a:rPr lang="en-US" sz="2800" b="1" i="1" kern="0" dirty="0" err="1">
                <a:solidFill>
                  <a:srgbClr val="FF0000"/>
                </a:solidFill>
                <a:latin typeface="Arial" panose="020B0604020202020204" pitchFamily="34" charset="0"/>
                <a:cs typeface="Arial" panose="020B0604020202020204" pitchFamily="34" charset="0"/>
              </a:rPr>
              <a:t>chị</a:t>
            </a:r>
            <a:r>
              <a:rPr lang="en-US" sz="2800" b="1" i="1" kern="0" dirty="0">
                <a:solidFill>
                  <a:srgbClr val="FF0000"/>
                </a:solidFill>
                <a:latin typeface="Arial" panose="020B0604020202020204" pitchFamily="34" charset="0"/>
                <a:cs typeface="Arial" panose="020B0604020202020204" pitchFamily="34" charset="0"/>
              </a:rPr>
              <a:t> </a:t>
            </a:r>
            <a:r>
              <a:rPr lang="en-US" sz="2800" b="1" i="1" kern="0" dirty="0" err="1">
                <a:solidFill>
                  <a:srgbClr val="FF0000"/>
                </a:solidFill>
                <a:latin typeface="Arial" panose="020B0604020202020204" pitchFamily="34" charset="0"/>
                <a:cs typeface="Arial" panose="020B0604020202020204" pitchFamily="34" charset="0"/>
              </a:rPr>
              <a:t>em</a:t>
            </a:r>
            <a:endParaRPr lang="en-US" sz="2800" dirty="0"/>
          </a:p>
        </p:txBody>
      </p:sp>
      <p:sp>
        <p:nvSpPr>
          <p:cNvPr id="35" name="Rectangle 34"/>
          <p:cNvSpPr/>
          <p:nvPr/>
        </p:nvSpPr>
        <p:spPr>
          <a:xfrm>
            <a:off x="14944761" y="5907213"/>
            <a:ext cx="3254071" cy="954107"/>
          </a:xfrm>
          <a:prstGeom prst="rect">
            <a:avLst/>
          </a:prstGeom>
        </p:spPr>
        <p:txBody>
          <a:bodyPr wrap="square">
            <a:spAutoFit/>
          </a:bodyPr>
          <a:lstStyle/>
          <a:p>
            <a:r>
              <a:rPr lang="en-US" sz="2800" b="1" i="1" kern="0" dirty="0" err="1">
                <a:solidFill>
                  <a:srgbClr val="FF0000"/>
                </a:solidFill>
                <a:latin typeface="Arial" panose="020B0604020202020204" pitchFamily="34" charset="0"/>
                <a:cs typeface="Arial" panose="020B0604020202020204" pitchFamily="34" charset="0"/>
              </a:rPr>
              <a:t>cặp</a:t>
            </a:r>
            <a:r>
              <a:rPr lang="en-US" sz="2800" b="1" i="1" kern="0" dirty="0">
                <a:solidFill>
                  <a:srgbClr val="FF0000"/>
                </a:solidFill>
                <a:latin typeface="Arial" panose="020B0604020202020204" pitchFamily="34" charset="0"/>
                <a:cs typeface="Arial" panose="020B0604020202020204" pitchFamily="34" charset="0"/>
              </a:rPr>
              <a:t> NST </a:t>
            </a:r>
            <a:r>
              <a:rPr lang="en-US" sz="2800" b="1" i="1" kern="0" dirty="0" err="1">
                <a:solidFill>
                  <a:srgbClr val="FF0000"/>
                </a:solidFill>
                <a:latin typeface="Arial" panose="020B0604020202020204" pitchFamily="34" charset="0"/>
                <a:cs typeface="Arial" panose="020B0604020202020204" pitchFamily="34" charset="0"/>
              </a:rPr>
              <a:t>tương</a:t>
            </a:r>
            <a:r>
              <a:rPr lang="en-US" sz="2800" b="1" i="1" kern="0" dirty="0">
                <a:solidFill>
                  <a:srgbClr val="FF0000"/>
                </a:solidFill>
                <a:latin typeface="Arial" panose="020B0604020202020204" pitchFamily="34" charset="0"/>
                <a:cs typeface="Arial" panose="020B0604020202020204" pitchFamily="34" charset="0"/>
              </a:rPr>
              <a:t> </a:t>
            </a:r>
            <a:r>
              <a:rPr lang="en-US" sz="2800" b="1" i="1" kern="0" dirty="0" err="1">
                <a:solidFill>
                  <a:srgbClr val="FF0000"/>
                </a:solidFill>
                <a:latin typeface="Arial" panose="020B0604020202020204" pitchFamily="34" charset="0"/>
                <a:cs typeface="Arial" panose="020B0604020202020204" pitchFamily="34" charset="0"/>
              </a:rPr>
              <a:t>đồng</a:t>
            </a:r>
            <a:endParaRPr lang="en-US" sz="2800" dirty="0"/>
          </a:p>
        </p:txBody>
      </p:sp>
      <p:sp>
        <p:nvSpPr>
          <p:cNvPr id="36" name="Rectangle 35"/>
          <p:cNvSpPr/>
          <p:nvPr/>
        </p:nvSpPr>
        <p:spPr>
          <a:xfrm>
            <a:off x="15187362" y="8022281"/>
            <a:ext cx="2304173" cy="1384995"/>
          </a:xfrm>
          <a:prstGeom prst="rect">
            <a:avLst/>
          </a:prstGeom>
        </p:spPr>
        <p:txBody>
          <a:bodyPr wrap="square">
            <a:spAutoFit/>
          </a:bodyPr>
          <a:lstStyle/>
          <a:p>
            <a:r>
              <a:rPr lang="en-US" sz="2800" b="1" i="1" kern="0" dirty="0" err="1">
                <a:solidFill>
                  <a:srgbClr val="FF0000"/>
                </a:solidFill>
                <a:latin typeface="Arial" panose="020B0604020202020204" pitchFamily="34" charset="0"/>
                <a:cs typeface="Arial" panose="020B0604020202020204" pitchFamily="34" charset="0"/>
              </a:rPr>
              <a:t>các</a:t>
            </a:r>
            <a:r>
              <a:rPr lang="en-US" sz="2800" b="1" i="1" kern="0" dirty="0">
                <a:solidFill>
                  <a:srgbClr val="FF0000"/>
                </a:solidFill>
                <a:latin typeface="Arial" panose="020B0604020202020204" pitchFamily="34" charset="0"/>
                <a:cs typeface="Arial" panose="020B0604020202020204" pitchFamily="34" charset="0"/>
              </a:rPr>
              <a:t> chromatid </a:t>
            </a:r>
            <a:r>
              <a:rPr lang="en-US" sz="2800" b="1" i="1" kern="0" dirty="0" err="1">
                <a:solidFill>
                  <a:srgbClr val="FF0000"/>
                </a:solidFill>
                <a:latin typeface="Arial" panose="020B0604020202020204" pitchFamily="34" charset="0"/>
                <a:cs typeface="Arial" panose="020B0604020202020204" pitchFamily="34" charset="0"/>
              </a:rPr>
              <a:t>chị</a:t>
            </a:r>
            <a:r>
              <a:rPr lang="en-US" sz="2800" b="1" i="1" kern="0" dirty="0">
                <a:solidFill>
                  <a:srgbClr val="FF0000"/>
                </a:solidFill>
                <a:latin typeface="Arial" panose="020B0604020202020204" pitchFamily="34" charset="0"/>
                <a:cs typeface="Arial" panose="020B0604020202020204" pitchFamily="34" charset="0"/>
              </a:rPr>
              <a:t> </a:t>
            </a:r>
            <a:r>
              <a:rPr lang="en-US" sz="2800" b="1" i="1" kern="0" dirty="0" err="1">
                <a:solidFill>
                  <a:srgbClr val="FF0000"/>
                </a:solidFill>
                <a:latin typeface="Arial" panose="020B0604020202020204" pitchFamily="34" charset="0"/>
                <a:cs typeface="Arial" panose="020B0604020202020204" pitchFamily="34" charset="0"/>
              </a:rPr>
              <a:t>em</a:t>
            </a:r>
            <a:r>
              <a:rPr lang="en-US" sz="2800" b="1" i="1" kern="0" dirty="0">
                <a:solidFill>
                  <a:srgbClr val="FF0000"/>
                </a:solidFill>
                <a:latin typeface="Arial" panose="020B060402020202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699505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8291261" y="849538"/>
            <a:ext cx="8775460" cy="8680334"/>
          </a:xfrm>
          <a:prstGeom prst="roundRect">
            <a:avLst>
              <a:gd name="adj" fmla="val 8481"/>
            </a:avLst>
          </a:prstGeom>
          <a:noFill/>
          <a:ln w="190500">
            <a:gradFill>
              <a:gsLst>
                <a:gs pos="100000">
                  <a:srgbClr val="5C7FEB"/>
                </a:gs>
                <a:gs pos="71000">
                  <a:srgbClr val="9F5FCF"/>
                </a:gs>
                <a:gs pos="36000">
                  <a:srgbClr val="3AB4E1"/>
                </a:gs>
                <a:gs pos="6000">
                  <a:srgbClr val="19E0D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19EC03B-D542-FD9F-A5A9-0F9BEC4019CE}"/>
              </a:ext>
            </a:extLst>
          </p:cNvPr>
          <p:cNvGrpSpPr/>
          <p:nvPr/>
        </p:nvGrpSpPr>
        <p:grpSpPr>
          <a:xfrm>
            <a:off x="8289420" y="468627"/>
            <a:ext cx="1447800" cy="1447800"/>
            <a:chOff x="8322578" y="462189"/>
            <a:chExt cx="1245963" cy="1245963"/>
          </a:xfrm>
        </p:grpSpPr>
        <p:sp>
          <p:nvSpPr>
            <p:cNvPr id="6" name="Oval 5"/>
            <p:cNvSpPr/>
            <p:nvPr/>
          </p:nvSpPr>
          <p:spPr>
            <a:xfrm>
              <a:off x="8322578" y="462189"/>
              <a:ext cx="1245963" cy="1245963"/>
            </a:xfrm>
            <a:prstGeom prst="ellipse">
              <a:avLst/>
            </a:prstGeom>
            <a:solidFill>
              <a:schemeClr val="bg1"/>
            </a:solidFill>
            <a:ln w="190500">
              <a:gradFill>
                <a:gsLst>
                  <a:gs pos="3000">
                    <a:srgbClr val="19E0D9"/>
                  </a:gs>
                  <a:gs pos="100000">
                    <a:srgbClr val="5C7FEB"/>
                  </a:gs>
                  <a:gs pos="56000">
                    <a:srgbClr val="3AB4E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8602026" y="736908"/>
              <a:ext cx="687066" cy="687066"/>
            </a:xfrm>
            <a:prstGeom prst="ellipse">
              <a:avLst/>
            </a:prstGeom>
            <a:solidFill>
              <a:schemeClr val="bg1"/>
            </a:solidFill>
            <a:ln w="127000">
              <a:solidFill>
                <a:srgbClr val="3A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p:cNvCxnSpPr/>
            <p:nvPr/>
          </p:nvCxnSpPr>
          <p:spPr>
            <a:xfrm>
              <a:off x="8945559" y="590660"/>
              <a:ext cx="1" cy="443108"/>
            </a:xfrm>
            <a:prstGeom prst="line">
              <a:avLst/>
            </a:prstGeom>
            <a:ln w="127000">
              <a:solidFill>
                <a:srgbClr val="3AB4E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8559903" y="1822955"/>
            <a:ext cx="8238175" cy="7076489"/>
          </a:xfrm>
          <a:prstGeom prst="rect">
            <a:avLst/>
          </a:prstGeom>
        </p:spPr>
        <p:txBody>
          <a:bodyPr wrap="square">
            <a:spAutoFit/>
          </a:bodyPr>
          <a:lstStyle/>
          <a:p>
            <a:pPr algn="just">
              <a:lnSpc>
                <a:spcPct val="150000"/>
              </a:lnSpc>
            </a:pPr>
            <a:r>
              <a:rPr lang="vi-VN" sz="4400" i="1" dirty="0">
                <a:solidFill>
                  <a:prstClr val="black"/>
                </a:solidFill>
                <a:latin typeface="Arial" panose="020B0604020202020204" pitchFamily="34" charset="0"/>
              </a:rPr>
              <a:t>Hiện nay, các nhà khoa học đã tạo được nhiều giống cây ăn quả không hạt có hàm lượng dinh dưỡng và giá trị thương mại cao. Các giống cây ăn quả không hạt có thể được tạo ra bằng phương pháp nào?</a:t>
            </a:r>
          </a:p>
        </p:txBody>
      </p:sp>
      <p:pic>
        <p:nvPicPr>
          <p:cNvPr id="2054" name="Picture 6" descr="Dưa hấu rồng đỏ 118 - Vinasee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2507" y="2791944"/>
            <a:ext cx="10667280" cy="602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692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p:cTn id="14" dur="500" fill="hold"/>
                                        <p:tgtEl>
                                          <p:spTgt spid="2054"/>
                                        </p:tgtEl>
                                        <p:attrNameLst>
                                          <p:attrName>ppt_w</p:attrName>
                                        </p:attrNameLst>
                                      </p:cBhvr>
                                      <p:tavLst>
                                        <p:tav tm="0">
                                          <p:val>
                                            <p:fltVal val="0"/>
                                          </p:val>
                                        </p:tav>
                                        <p:tav tm="100000">
                                          <p:val>
                                            <p:strVal val="#ppt_w"/>
                                          </p:val>
                                        </p:tav>
                                      </p:tavLst>
                                    </p:anim>
                                    <p:anim calcmode="lin" valueType="num">
                                      <p:cBhvr>
                                        <p:cTn id="15" dur="500" fill="hold"/>
                                        <p:tgtEl>
                                          <p:spTgt spid="2054"/>
                                        </p:tgtEl>
                                        <p:attrNameLst>
                                          <p:attrName>ppt_h</p:attrName>
                                        </p:attrNameLst>
                                      </p:cBhvr>
                                      <p:tavLst>
                                        <p:tav tm="0">
                                          <p:val>
                                            <p:fltVal val="0"/>
                                          </p:val>
                                        </p:tav>
                                        <p:tav tm="100000">
                                          <p:val>
                                            <p:strVal val="#ppt_h"/>
                                          </p:val>
                                        </p:tav>
                                      </p:tavLst>
                                    </p:anim>
                                    <p:animEffect transition="in" filter="fade">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3846376" y="3249981"/>
            <a:ext cx="11059014" cy="6592899"/>
            <a:chOff x="3429000" y="2992559"/>
            <a:chExt cx="11592414" cy="6910888"/>
          </a:xfrm>
        </p:grpSpPr>
        <p:pic>
          <p:nvPicPr>
            <p:cNvPr id="39" name="Picture 38"/>
            <p:cNvPicPr>
              <a:picLocks noChangeAspect="1"/>
            </p:cNvPicPr>
            <p:nvPr/>
          </p:nvPicPr>
          <p:blipFill>
            <a:blip r:embed="rId2">
              <a:clrChange>
                <a:clrFrom>
                  <a:srgbClr val="FEFEFE"/>
                </a:clrFrom>
                <a:clrTo>
                  <a:srgbClr val="FEFEFE">
                    <a:alpha val="0"/>
                  </a:srgbClr>
                </a:clrTo>
              </a:clrChange>
            </a:blip>
            <a:stretch>
              <a:fillRect/>
            </a:stretch>
          </p:blipFill>
          <p:spPr>
            <a:xfrm>
              <a:off x="3429000" y="2992559"/>
              <a:ext cx="11592414" cy="6890919"/>
            </a:xfrm>
            <a:prstGeom prst="rect">
              <a:avLst/>
            </a:prstGeom>
            <a:ln>
              <a:solidFill>
                <a:schemeClr val="bg1"/>
              </a:solidFill>
            </a:ln>
          </p:spPr>
        </p:pic>
        <p:sp>
          <p:nvSpPr>
            <p:cNvPr id="40" name="Rectangle 39"/>
            <p:cNvSpPr/>
            <p:nvPr/>
          </p:nvSpPr>
          <p:spPr>
            <a:xfrm>
              <a:off x="5562600" y="5143500"/>
              <a:ext cx="1676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kern="0" dirty="0">
                <a:solidFill>
                  <a:srgbClr val="002060"/>
                </a:solidFill>
                <a:latin typeface="Arial" panose="020B0604020202020204" pitchFamily="34" charset="0"/>
                <a:cs typeface="Arial" panose="020B0604020202020204" pitchFamily="34" charset="0"/>
              </a:endParaRPr>
            </a:p>
          </p:txBody>
        </p:sp>
        <p:sp>
          <p:nvSpPr>
            <p:cNvPr id="41" name="Rectangle 40"/>
            <p:cNvSpPr/>
            <p:nvPr/>
          </p:nvSpPr>
          <p:spPr>
            <a:xfrm>
              <a:off x="3467100" y="8191500"/>
              <a:ext cx="24003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kern="0" dirty="0">
                <a:solidFill>
                  <a:srgbClr val="002060"/>
                </a:solidFill>
                <a:latin typeface="Arial" panose="020B0604020202020204" pitchFamily="34" charset="0"/>
                <a:cs typeface="Arial" panose="020B0604020202020204" pitchFamily="34" charset="0"/>
              </a:endParaRPr>
            </a:p>
          </p:txBody>
        </p:sp>
        <p:sp>
          <p:nvSpPr>
            <p:cNvPr id="42" name="Rectangle 41"/>
            <p:cNvSpPr/>
            <p:nvPr/>
          </p:nvSpPr>
          <p:spPr>
            <a:xfrm>
              <a:off x="4838700" y="9319767"/>
              <a:ext cx="2400300" cy="563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kern="0" dirty="0">
                <a:solidFill>
                  <a:srgbClr val="002060"/>
                </a:solidFill>
                <a:latin typeface="Arial" panose="020B0604020202020204" pitchFamily="34" charset="0"/>
                <a:cs typeface="Arial" panose="020B0604020202020204" pitchFamily="34" charset="0"/>
              </a:endParaRPr>
            </a:p>
          </p:txBody>
        </p:sp>
        <p:sp>
          <p:nvSpPr>
            <p:cNvPr id="43" name="Rectangle 42"/>
            <p:cNvSpPr/>
            <p:nvPr/>
          </p:nvSpPr>
          <p:spPr>
            <a:xfrm>
              <a:off x="10725150" y="9339736"/>
              <a:ext cx="2590800" cy="563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kern="0" dirty="0">
                <a:solidFill>
                  <a:srgbClr val="002060"/>
                </a:solidFill>
                <a:latin typeface="Arial" panose="020B0604020202020204" pitchFamily="34" charset="0"/>
                <a:cs typeface="Arial" panose="020B0604020202020204" pitchFamily="34" charset="0"/>
              </a:endParaRPr>
            </a:p>
          </p:txBody>
        </p:sp>
        <p:sp>
          <p:nvSpPr>
            <p:cNvPr id="44" name="Rectangle 43"/>
            <p:cNvSpPr/>
            <p:nvPr/>
          </p:nvSpPr>
          <p:spPr>
            <a:xfrm>
              <a:off x="11277600" y="8153400"/>
              <a:ext cx="2590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kern="0" dirty="0">
                <a:solidFill>
                  <a:srgbClr val="002060"/>
                </a:solidFill>
                <a:latin typeface="Arial" panose="020B0604020202020204" pitchFamily="34" charset="0"/>
                <a:cs typeface="Arial" panose="020B0604020202020204" pitchFamily="34" charset="0"/>
              </a:endParaRPr>
            </a:p>
          </p:txBody>
        </p:sp>
        <p:sp>
          <p:nvSpPr>
            <p:cNvPr id="45" name="Rectangle 44"/>
            <p:cNvSpPr/>
            <p:nvPr/>
          </p:nvSpPr>
          <p:spPr>
            <a:xfrm>
              <a:off x="11296650" y="5127463"/>
              <a:ext cx="20193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kern="0" dirty="0">
                <a:solidFill>
                  <a:srgbClr val="002060"/>
                </a:solidFill>
                <a:latin typeface="Arial" panose="020B0604020202020204" pitchFamily="34" charset="0"/>
                <a:cs typeface="Arial" panose="020B0604020202020204" pitchFamily="34" charset="0"/>
              </a:endParaRPr>
            </a:p>
          </p:txBody>
        </p:sp>
        <p:sp>
          <p:nvSpPr>
            <p:cNvPr id="46" name="Rectangle 45"/>
            <p:cNvSpPr/>
            <p:nvPr/>
          </p:nvSpPr>
          <p:spPr>
            <a:xfrm>
              <a:off x="7562850" y="8633967"/>
              <a:ext cx="3257550" cy="41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kern="0" dirty="0">
                <a:solidFill>
                  <a:srgbClr val="002060"/>
                </a:solidFill>
                <a:latin typeface="Arial" panose="020B0604020202020204" pitchFamily="34" charset="0"/>
                <a:cs typeface="Arial" panose="020B0604020202020204" pitchFamily="34" charset="0"/>
              </a:endParaRPr>
            </a:p>
          </p:txBody>
        </p:sp>
      </p:grpSp>
      <p:sp>
        <p:nvSpPr>
          <p:cNvPr id="3" name="TextBox 3"/>
          <p:cNvSpPr txBox="1"/>
          <p:nvPr/>
        </p:nvSpPr>
        <p:spPr>
          <a:xfrm>
            <a:off x="4343400" y="574465"/>
            <a:ext cx="9372600" cy="487313"/>
          </a:xfrm>
          <a:prstGeom prst="rect">
            <a:avLst/>
          </a:prstGeom>
        </p:spPr>
        <p:txBody>
          <a:bodyPr wrap="square" lIns="0" tIns="0" rIns="0" bIns="0" rtlCol="0" anchor="t">
            <a:spAutoFit/>
          </a:bodyPr>
          <a:lstStyle/>
          <a:p>
            <a:pPr algn="ctr">
              <a:lnSpc>
                <a:spcPts val="3779"/>
              </a:lnSpc>
            </a:pPr>
            <a:r>
              <a:rPr lang="en-US" sz="3600" dirty="0">
                <a:solidFill>
                  <a:srgbClr val="C00000"/>
                </a:solidFill>
                <a:latin typeface="Alatsi"/>
                <a:ea typeface="Alatsi"/>
                <a:cs typeface="Alatsi"/>
                <a:sym typeface="Alatsi"/>
              </a:rPr>
              <a:t>2. HÌNH DẠNG VÀ CẤU TRÚC CỦA NHIỄM SẮC THỂ</a:t>
            </a:r>
          </a:p>
        </p:txBody>
      </p:sp>
      <p:sp>
        <p:nvSpPr>
          <p:cNvPr id="4" name="AutoShape 4"/>
          <p:cNvSpPr/>
          <p:nvPr/>
        </p:nvSpPr>
        <p:spPr>
          <a:xfrm>
            <a:off x="153" y="824866"/>
            <a:ext cx="4343247" cy="674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9" name="Group 9"/>
          <p:cNvGrpSpPr/>
          <p:nvPr/>
        </p:nvGrpSpPr>
        <p:grpSpPr>
          <a:xfrm>
            <a:off x="1086727" y="-11748"/>
            <a:ext cx="1449213" cy="1673225"/>
            <a:chOff x="0" y="0"/>
            <a:chExt cx="703982" cy="812800"/>
          </a:xfrm>
        </p:grpSpPr>
        <p:sp>
          <p:nvSpPr>
            <p:cNvPr id="10"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11"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18" name="AutoShape 4"/>
          <p:cNvSpPr/>
          <p:nvPr/>
        </p:nvSpPr>
        <p:spPr>
          <a:xfrm>
            <a:off x="13716000" y="831606"/>
            <a:ext cx="4572000" cy="1348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
        <p:nvSpPr>
          <p:cNvPr id="16" name="Rectangle 15"/>
          <p:cNvSpPr/>
          <p:nvPr/>
        </p:nvSpPr>
        <p:spPr>
          <a:xfrm>
            <a:off x="7888424" y="8558303"/>
            <a:ext cx="5399565" cy="400110"/>
          </a:xfrm>
          <a:prstGeom prst="rect">
            <a:avLst/>
          </a:prstGeom>
          <a:solidFill>
            <a:schemeClr val="bg1"/>
          </a:solidFill>
        </p:spPr>
        <p:txBody>
          <a:bodyPr wrap="square">
            <a:spAutoFit/>
          </a:bodyPr>
          <a:lstStyle/>
          <a:p>
            <a:r>
              <a:rPr lang="en-US" sz="2000" b="1" i="1" kern="0" dirty="0" err="1">
                <a:solidFill>
                  <a:srgbClr val="FF0000"/>
                </a:solidFill>
                <a:latin typeface="Arial" panose="020B0604020202020204" pitchFamily="34" charset="0"/>
                <a:cs typeface="Arial" panose="020B0604020202020204" pitchFamily="34" charset="0"/>
              </a:rPr>
              <a:t>Các</a:t>
            </a:r>
            <a:r>
              <a:rPr lang="en-US" sz="2000" b="1" i="1" kern="0" dirty="0">
                <a:solidFill>
                  <a:srgbClr val="FF0000"/>
                </a:solidFill>
                <a:latin typeface="Arial" panose="020B0604020202020204" pitchFamily="34" charset="0"/>
                <a:cs typeface="Arial" panose="020B0604020202020204" pitchFamily="34" charset="0"/>
              </a:rPr>
              <a:t> NST </a:t>
            </a:r>
            <a:r>
              <a:rPr lang="en-US" sz="2000" b="1" i="1" kern="0" dirty="0" err="1">
                <a:solidFill>
                  <a:srgbClr val="FF0000"/>
                </a:solidFill>
                <a:latin typeface="Arial" panose="020B0604020202020204" pitchFamily="34" charset="0"/>
                <a:cs typeface="Arial" panose="020B0604020202020204" pitchFamily="34" charset="0"/>
              </a:rPr>
              <a:t>không</a:t>
            </a:r>
            <a:r>
              <a:rPr lang="en-US" sz="2000" b="1" i="1" kern="0" dirty="0">
                <a:solidFill>
                  <a:srgbClr val="FF0000"/>
                </a:solidFill>
                <a:latin typeface="Arial" panose="020B0604020202020204" pitchFamily="34" charset="0"/>
                <a:cs typeface="Arial" panose="020B0604020202020204" pitchFamily="34" charset="0"/>
              </a:rPr>
              <a:t> </a:t>
            </a:r>
            <a:r>
              <a:rPr lang="en-US" sz="2000" b="1" i="1" kern="0" dirty="0" err="1">
                <a:solidFill>
                  <a:srgbClr val="FF0000"/>
                </a:solidFill>
                <a:latin typeface="Arial" panose="020B0604020202020204" pitchFamily="34" charset="0"/>
                <a:cs typeface="Arial" panose="020B0604020202020204" pitchFamily="34" charset="0"/>
              </a:rPr>
              <a:t>tương</a:t>
            </a:r>
            <a:r>
              <a:rPr lang="en-US" sz="2000" b="1" i="1" kern="0" dirty="0">
                <a:solidFill>
                  <a:srgbClr val="FF0000"/>
                </a:solidFill>
                <a:latin typeface="Arial" panose="020B0604020202020204" pitchFamily="34" charset="0"/>
                <a:cs typeface="Arial" panose="020B0604020202020204" pitchFamily="34" charset="0"/>
              </a:rPr>
              <a:t> </a:t>
            </a:r>
            <a:r>
              <a:rPr lang="en-US" sz="2000" b="1" i="1" kern="0" dirty="0" err="1">
                <a:solidFill>
                  <a:srgbClr val="FF0000"/>
                </a:solidFill>
                <a:latin typeface="Arial" panose="020B0604020202020204" pitchFamily="34" charset="0"/>
                <a:cs typeface="Arial" panose="020B0604020202020204" pitchFamily="34" charset="0"/>
              </a:rPr>
              <a:t>đồng</a:t>
            </a:r>
            <a:endParaRPr lang="en-US" sz="2000" dirty="0"/>
          </a:p>
        </p:txBody>
      </p:sp>
      <p:sp>
        <p:nvSpPr>
          <p:cNvPr id="33" name="Rectangle 32"/>
          <p:cNvSpPr/>
          <p:nvPr/>
        </p:nvSpPr>
        <p:spPr>
          <a:xfrm>
            <a:off x="5551363" y="5365555"/>
            <a:ext cx="1828800" cy="400110"/>
          </a:xfrm>
          <a:prstGeom prst="rect">
            <a:avLst/>
          </a:prstGeom>
          <a:solidFill>
            <a:schemeClr val="bg1"/>
          </a:solidFill>
        </p:spPr>
        <p:txBody>
          <a:bodyPr wrap="square">
            <a:spAutoFit/>
          </a:bodyPr>
          <a:lstStyle/>
          <a:p>
            <a:pPr algn="ctr"/>
            <a:r>
              <a:rPr lang="en-US" sz="2000" b="1" i="1" kern="0" dirty="0" err="1">
                <a:solidFill>
                  <a:srgbClr val="FF0000"/>
                </a:solidFill>
                <a:latin typeface="Arial" panose="020B0604020202020204" pitchFamily="34" charset="0"/>
                <a:cs typeface="Arial" panose="020B0604020202020204" pitchFamily="34" charset="0"/>
              </a:rPr>
              <a:t>tâm</a:t>
            </a:r>
            <a:r>
              <a:rPr lang="en-US" sz="2000" b="1" i="1" kern="0" dirty="0">
                <a:solidFill>
                  <a:srgbClr val="FF0000"/>
                </a:solidFill>
                <a:latin typeface="Arial" panose="020B0604020202020204" pitchFamily="34" charset="0"/>
                <a:cs typeface="Arial" panose="020B0604020202020204" pitchFamily="34" charset="0"/>
              </a:rPr>
              <a:t> </a:t>
            </a:r>
            <a:r>
              <a:rPr lang="en-US" sz="2000" b="1" i="1" kern="0" dirty="0" err="1">
                <a:solidFill>
                  <a:srgbClr val="FF0000"/>
                </a:solidFill>
                <a:latin typeface="Arial" panose="020B0604020202020204" pitchFamily="34" charset="0"/>
                <a:cs typeface="Arial" panose="020B0604020202020204" pitchFamily="34" charset="0"/>
              </a:rPr>
              <a:t>động</a:t>
            </a:r>
            <a:endParaRPr lang="en-US" sz="2000" dirty="0"/>
          </a:p>
        </p:txBody>
      </p:sp>
      <p:sp>
        <p:nvSpPr>
          <p:cNvPr id="34" name="Rectangle 33"/>
          <p:cNvSpPr/>
          <p:nvPr/>
        </p:nvSpPr>
        <p:spPr>
          <a:xfrm>
            <a:off x="11336469" y="8079419"/>
            <a:ext cx="2468961" cy="707886"/>
          </a:xfrm>
          <a:prstGeom prst="rect">
            <a:avLst/>
          </a:prstGeom>
          <a:solidFill>
            <a:schemeClr val="bg1"/>
          </a:solidFill>
        </p:spPr>
        <p:txBody>
          <a:bodyPr wrap="square">
            <a:spAutoFit/>
          </a:bodyPr>
          <a:lstStyle/>
          <a:p>
            <a:pPr algn="ctr"/>
            <a:r>
              <a:rPr lang="en-US" sz="2000" b="1" i="1" kern="0" dirty="0" err="1">
                <a:solidFill>
                  <a:srgbClr val="FF0000"/>
                </a:solidFill>
                <a:latin typeface="Arial" panose="020B0604020202020204" pitchFamily="34" charset="0"/>
                <a:cs typeface="Arial" panose="020B0604020202020204" pitchFamily="34" charset="0"/>
              </a:rPr>
              <a:t>các</a:t>
            </a:r>
            <a:r>
              <a:rPr lang="en-US" sz="2000" b="1" i="1" kern="0" dirty="0">
                <a:solidFill>
                  <a:srgbClr val="FF0000"/>
                </a:solidFill>
                <a:latin typeface="Arial" panose="020B0604020202020204" pitchFamily="34" charset="0"/>
                <a:cs typeface="Arial" panose="020B0604020202020204" pitchFamily="34" charset="0"/>
              </a:rPr>
              <a:t> chromatid </a:t>
            </a:r>
            <a:r>
              <a:rPr lang="en-US" sz="2000" b="1" i="1" kern="0" dirty="0" err="1">
                <a:solidFill>
                  <a:srgbClr val="FF0000"/>
                </a:solidFill>
                <a:latin typeface="Arial" panose="020B0604020202020204" pitchFamily="34" charset="0"/>
                <a:cs typeface="Arial" panose="020B0604020202020204" pitchFamily="34" charset="0"/>
              </a:rPr>
              <a:t>không</a:t>
            </a:r>
            <a:r>
              <a:rPr lang="en-US" sz="2000" b="1" i="1" kern="0" dirty="0">
                <a:solidFill>
                  <a:srgbClr val="FF0000"/>
                </a:solidFill>
                <a:latin typeface="Arial" panose="020B0604020202020204" pitchFamily="34" charset="0"/>
                <a:cs typeface="Arial" panose="020B0604020202020204" pitchFamily="34" charset="0"/>
              </a:rPr>
              <a:t> </a:t>
            </a:r>
            <a:r>
              <a:rPr lang="en-US" sz="2000" b="1" i="1" kern="0" dirty="0" err="1">
                <a:solidFill>
                  <a:srgbClr val="FF0000"/>
                </a:solidFill>
                <a:latin typeface="Arial" panose="020B0604020202020204" pitchFamily="34" charset="0"/>
                <a:cs typeface="Arial" panose="020B0604020202020204" pitchFamily="34" charset="0"/>
              </a:rPr>
              <a:t>chị</a:t>
            </a:r>
            <a:r>
              <a:rPr lang="en-US" sz="2000" b="1" i="1" kern="0" dirty="0">
                <a:solidFill>
                  <a:srgbClr val="FF0000"/>
                </a:solidFill>
                <a:latin typeface="Arial" panose="020B0604020202020204" pitchFamily="34" charset="0"/>
                <a:cs typeface="Arial" panose="020B0604020202020204" pitchFamily="34" charset="0"/>
              </a:rPr>
              <a:t> </a:t>
            </a:r>
            <a:r>
              <a:rPr lang="en-US" sz="2000" b="1" i="1" kern="0" dirty="0" err="1">
                <a:solidFill>
                  <a:srgbClr val="FF0000"/>
                </a:solidFill>
                <a:latin typeface="Arial" panose="020B0604020202020204" pitchFamily="34" charset="0"/>
                <a:cs typeface="Arial" panose="020B0604020202020204" pitchFamily="34" charset="0"/>
              </a:rPr>
              <a:t>em</a:t>
            </a:r>
            <a:endParaRPr lang="en-US" sz="2000" dirty="0"/>
          </a:p>
        </p:txBody>
      </p:sp>
      <p:sp>
        <p:nvSpPr>
          <p:cNvPr id="35" name="Rectangle 34"/>
          <p:cNvSpPr/>
          <p:nvPr/>
        </p:nvSpPr>
        <p:spPr>
          <a:xfrm>
            <a:off x="4385631" y="9382207"/>
            <a:ext cx="5172039" cy="523220"/>
          </a:xfrm>
          <a:prstGeom prst="rect">
            <a:avLst/>
          </a:prstGeom>
          <a:solidFill>
            <a:schemeClr val="bg1"/>
          </a:solidFill>
        </p:spPr>
        <p:txBody>
          <a:bodyPr wrap="square">
            <a:spAutoFit/>
          </a:bodyPr>
          <a:lstStyle/>
          <a:p>
            <a:r>
              <a:rPr lang="en-US" sz="2800" b="1" i="1" kern="0" dirty="0" err="1">
                <a:solidFill>
                  <a:srgbClr val="FF0000"/>
                </a:solidFill>
                <a:latin typeface="Arial" panose="020B0604020202020204" pitchFamily="34" charset="0"/>
                <a:cs typeface="Arial" panose="020B0604020202020204" pitchFamily="34" charset="0"/>
              </a:rPr>
              <a:t>cặp</a:t>
            </a:r>
            <a:r>
              <a:rPr lang="en-US" sz="2800" b="1" i="1" kern="0" dirty="0">
                <a:solidFill>
                  <a:srgbClr val="FF0000"/>
                </a:solidFill>
                <a:latin typeface="Arial" panose="020B0604020202020204" pitchFamily="34" charset="0"/>
                <a:cs typeface="Arial" panose="020B0604020202020204" pitchFamily="34" charset="0"/>
              </a:rPr>
              <a:t> NST </a:t>
            </a:r>
            <a:r>
              <a:rPr lang="en-US" sz="2800" b="1" i="1" kern="0" dirty="0" err="1">
                <a:solidFill>
                  <a:srgbClr val="FF0000"/>
                </a:solidFill>
                <a:latin typeface="Arial" panose="020B0604020202020204" pitchFamily="34" charset="0"/>
                <a:cs typeface="Arial" panose="020B0604020202020204" pitchFamily="34" charset="0"/>
              </a:rPr>
              <a:t>tương</a:t>
            </a:r>
            <a:r>
              <a:rPr lang="en-US" sz="2800" b="1" i="1" kern="0" dirty="0">
                <a:solidFill>
                  <a:srgbClr val="FF0000"/>
                </a:solidFill>
                <a:latin typeface="Arial" panose="020B0604020202020204" pitchFamily="34" charset="0"/>
                <a:cs typeface="Arial" panose="020B0604020202020204" pitchFamily="34" charset="0"/>
              </a:rPr>
              <a:t> </a:t>
            </a:r>
            <a:r>
              <a:rPr lang="en-US" sz="2800" b="1" i="1" kern="0" dirty="0" err="1">
                <a:solidFill>
                  <a:srgbClr val="FF0000"/>
                </a:solidFill>
                <a:latin typeface="Arial" panose="020B0604020202020204" pitchFamily="34" charset="0"/>
                <a:cs typeface="Arial" panose="020B0604020202020204" pitchFamily="34" charset="0"/>
              </a:rPr>
              <a:t>đồng</a:t>
            </a:r>
            <a:endParaRPr lang="en-US" sz="2800" dirty="0"/>
          </a:p>
        </p:txBody>
      </p:sp>
      <p:sp>
        <p:nvSpPr>
          <p:cNvPr id="36" name="Rectangle 35"/>
          <p:cNvSpPr/>
          <p:nvPr/>
        </p:nvSpPr>
        <p:spPr>
          <a:xfrm>
            <a:off x="3963638" y="8204360"/>
            <a:ext cx="2304173" cy="707886"/>
          </a:xfrm>
          <a:prstGeom prst="rect">
            <a:avLst/>
          </a:prstGeom>
          <a:solidFill>
            <a:schemeClr val="bg1"/>
          </a:solidFill>
        </p:spPr>
        <p:txBody>
          <a:bodyPr wrap="square">
            <a:spAutoFit/>
          </a:bodyPr>
          <a:lstStyle/>
          <a:p>
            <a:pPr algn="ctr"/>
            <a:r>
              <a:rPr lang="en-US" sz="2000" b="1" i="1" kern="0" dirty="0" err="1">
                <a:solidFill>
                  <a:srgbClr val="FF0000"/>
                </a:solidFill>
                <a:latin typeface="Arial" panose="020B0604020202020204" pitchFamily="34" charset="0"/>
                <a:cs typeface="Arial" panose="020B0604020202020204" pitchFamily="34" charset="0"/>
              </a:rPr>
              <a:t>các</a:t>
            </a:r>
            <a:r>
              <a:rPr lang="en-US" sz="2000" b="1" i="1" kern="0" dirty="0">
                <a:solidFill>
                  <a:srgbClr val="FF0000"/>
                </a:solidFill>
                <a:latin typeface="Arial" panose="020B0604020202020204" pitchFamily="34" charset="0"/>
                <a:cs typeface="Arial" panose="020B0604020202020204" pitchFamily="34" charset="0"/>
              </a:rPr>
              <a:t> chromatid </a:t>
            </a:r>
            <a:r>
              <a:rPr lang="en-US" sz="2000" b="1" i="1" kern="0" dirty="0" err="1">
                <a:solidFill>
                  <a:srgbClr val="FF0000"/>
                </a:solidFill>
                <a:latin typeface="Arial" panose="020B0604020202020204" pitchFamily="34" charset="0"/>
                <a:cs typeface="Arial" panose="020B0604020202020204" pitchFamily="34" charset="0"/>
              </a:rPr>
              <a:t>chị</a:t>
            </a:r>
            <a:r>
              <a:rPr lang="en-US" sz="2000" b="1" i="1" kern="0" dirty="0">
                <a:solidFill>
                  <a:srgbClr val="FF0000"/>
                </a:solidFill>
                <a:latin typeface="Arial" panose="020B0604020202020204" pitchFamily="34" charset="0"/>
                <a:cs typeface="Arial" panose="020B0604020202020204" pitchFamily="34" charset="0"/>
              </a:rPr>
              <a:t> </a:t>
            </a:r>
            <a:r>
              <a:rPr lang="en-US" sz="2000" b="1" i="1" kern="0" dirty="0" err="1">
                <a:solidFill>
                  <a:srgbClr val="FF0000"/>
                </a:solidFill>
                <a:latin typeface="Arial" panose="020B0604020202020204" pitchFamily="34" charset="0"/>
                <a:cs typeface="Arial" panose="020B0604020202020204" pitchFamily="34" charset="0"/>
              </a:rPr>
              <a:t>em</a:t>
            </a:r>
            <a:r>
              <a:rPr lang="en-US" sz="2000" b="1" i="1" kern="0" dirty="0">
                <a:solidFill>
                  <a:srgbClr val="FF0000"/>
                </a:solidFill>
                <a:latin typeface="Arial" panose="020B0604020202020204" pitchFamily="34" charset="0"/>
                <a:cs typeface="Arial" panose="020B0604020202020204" pitchFamily="34" charset="0"/>
              </a:rPr>
              <a:t> </a:t>
            </a:r>
            <a:endParaRPr lang="en-US" sz="2000" dirty="0"/>
          </a:p>
        </p:txBody>
      </p:sp>
      <p:sp>
        <p:nvSpPr>
          <p:cNvPr id="32" name="Rectangle 31"/>
          <p:cNvSpPr/>
          <p:nvPr/>
        </p:nvSpPr>
        <p:spPr>
          <a:xfrm>
            <a:off x="10096925" y="9343359"/>
            <a:ext cx="5172039" cy="523220"/>
          </a:xfrm>
          <a:prstGeom prst="rect">
            <a:avLst/>
          </a:prstGeom>
          <a:solidFill>
            <a:schemeClr val="bg1"/>
          </a:solidFill>
        </p:spPr>
        <p:txBody>
          <a:bodyPr wrap="square">
            <a:spAutoFit/>
          </a:bodyPr>
          <a:lstStyle/>
          <a:p>
            <a:r>
              <a:rPr lang="en-US" sz="2800" b="1" i="1" kern="0" dirty="0" err="1">
                <a:solidFill>
                  <a:srgbClr val="FF0000"/>
                </a:solidFill>
                <a:latin typeface="Arial" panose="020B0604020202020204" pitchFamily="34" charset="0"/>
                <a:cs typeface="Arial" panose="020B0604020202020204" pitchFamily="34" charset="0"/>
              </a:rPr>
              <a:t>cặp</a:t>
            </a:r>
            <a:r>
              <a:rPr lang="en-US" sz="2800" b="1" i="1" kern="0" dirty="0">
                <a:solidFill>
                  <a:srgbClr val="FF0000"/>
                </a:solidFill>
                <a:latin typeface="Arial" panose="020B0604020202020204" pitchFamily="34" charset="0"/>
                <a:cs typeface="Arial" panose="020B0604020202020204" pitchFamily="34" charset="0"/>
              </a:rPr>
              <a:t> NST </a:t>
            </a:r>
            <a:r>
              <a:rPr lang="en-US" sz="2800" b="1" i="1" kern="0" dirty="0" err="1">
                <a:solidFill>
                  <a:srgbClr val="FF0000"/>
                </a:solidFill>
                <a:latin typeface="Arial" panose="020B0604020202020204" pitchFamily="34" charset="0"/>
                <a:cs typeface="Arial" panose="020B0604020202020204" pitchFamily="34" charset="0"/>
              </a:rPr>
              <a:t>tương</a:t>
            </a:r>
            <a:r>
              <a:rPr lang="en-US" sz="2800" b="1" i="1" kern="0" dirty="0">
                <a:solidFill>
                  <a:srgbClr val="FF0000"/>
                </a:solidFill>
                <a:latin typeface="Arial" panose="020B0604020202020204" pitchFamily="34" charset="0"/>
                <a:cs typeface="Arial" panose="020B0604020202020204" pitchFamily="34" charset="0"/>
              </a:rPr>
              <a:t> </a:t>
            </a:r>
            <a:r>
              <a:rPr lang="en-US" sz="2800" b="1" i="1" kern="0" dirty="0" err="1">
                <a:solidFill>
                  <a:srgbClr val="FF0000"/>
                </a:solidFill>
                <a:latin typeface="Arial" panose="020B0604020202020204" pitchFamily="34" charset="0"/>
                <a:cs typeface="Arial" panose="020B0604020202020204" pitchFamily="34" charset="0"/>
              </a:rPr>
              <a:t>đồng</a:t>
            </a:r>
            <a:endParaRPr lang="en-US" sz="2800" dirty="0"/>
          </a:p>
        </p:txBody>
      </p:sp>
      <p:sp>
        <p:nvSpPr>
          <p:cNvPr id="37" name="Rectangle 36"/>
          <p:cNvSpPr/>
          <p:nvPr/>
        </p:nvSpPr>
        <p:spPr>
          <a:xfrm>
            <a:off x="11400806" y="5321479"/>
            <a:ext cx="1828800" cy="400110"/>
          </a:xfrm>
          <a:prstGeom prst="rect">
            <a:avLst/>
          </a:prstGeom>
          <a:solidFill>
            <a:schemeClr val="bg1"/>
          </a:solidFill>
        </p:spPr>
        <p:txBody>
          <a:bodyPr wrap="square">
            <a:spAutoFit/>
          </a:bodyPr>
          <a:lstStyle/>
          <a:p>
            <a:pPr algn="ctr"/>
            <a:r>
              <a:rPr lang="en-US" sz="2000" b="1" i="1" kern="0" dirty="0" err="1">
                <a:solidFill>
                  <a:srgbClr val="FF0000"/>
                </a:solidFill>
                <a:latin typeface="Arial" panose="020B0604020202020204" pitchFamily="34" charset="0"/>
                <a:cs typeface="Arial" panose="020B0604020202020204" pitchFamily="34" charset="0"/>
              </a:rPr>
              <a:t>tâm</a:t>
            </a:r>
            <a:r>
              <a:rPr lang="en-US" sz="2000" b="1" i="1" kern="0" dirty="0">
                <a:solidFill>
                  <a:srgbClr val="FF0000"/>
                </a:solidFill>
                <a:latin typeface="Arial" panose="020B0604020202020204" pitchFamily="34" charset="0"/>
                <a:cs typeface="Arial" panose="020B0604020202020204" pitchFamily="34" charset="0"/>
              </a:rPr>
              <a:t> </a:t>
            </a:r>
            <a:r>
              <a:rPr lang="en-US" sz="2000" b="1" i="1" kern="0" dirty="0" err="1">
                <a:solidFill>
                  <a:srgbClr val="FF0000"/>
                </a:solidFill>
                <a:latin typeface="Arial" panose="020B0604020202020204" pitchFamily="34" charset="0"/>
                <a:cs typeface="Arial" panose="020B0604020202020204" pitchFamily="34" charset="0"/>
              </a:rPr>
              <a:t>động</a:t>
            </a:r>
            <a:endParaRPr lang="en-US" sz="2000" dirty="0"/>
          </a:p>
        </p:txBody>
      </p:sp>
      <p:grpSp>
        <p:nvGrpSpPr>
          <p:cNvPr id="47" name="Group 46"/>
          <p:cNvGrpSpPr/>
          <p:nvPr/>
        </p:nvGrpSpPr>
        <p:grpSpPr>
          <a:xfrm>
            <a:off x="2909494" y="1126225"/>
            <a:ext cx="13265063" cy="1842619"/>
            <a:chOff x="1593937" y="1530127"/>
            <a:chExt cx="13265063" cy="1842619"/>
          </a:xfrm>
        </p:grpSpPr>
        <p:grpSp>
          <p:nvGrpSpPr>
            <p:cNvPr id="48" name="Group 47">
              <a:extLst>
                <a:ext uri="{FF2B5EF4-FFF2-40B4-BE49-F238E27FC236}">
                  <a16:creationId xmlns:a16="http://schemas.microsoft.com/office/drawing/2014/main" id="{F6628570-2743-1117-263F-BA4E9A4F68B4}"/>
                </a:ext>
              </a:extLst>
            </p:cNvPr>
            <p:cNvGrpSpPr/>
            <p:nvPr/>
          </p:nvGrpSpPr>
          <p:grpSpPr>
            <a:xfrm>
              <a:off x="1593937" y="1530127"/>
              <a:ext cx="13265063" cy="1842619"/>
              <a:chOff x="660349" y="2852374"/>
              <a:chExt cx="17726554" cy="2462358"/>
            </a:xfrm>
          </p:grpSpPr>
          <p:sp>
            <p:nvSpPr>
              <p:cNvPr id="50" name="Rectangle: Rounded Corners 10">
                <a:extLst>
                  <a:ext uri="{FF2B5EF4-FFF2-40B4-BE49-F238E27FC236}">
                    <a16:creationId xmlns:a16="http://schemas.microsoft.com/office/drawing/2014/main" id="{2FCB3A4F-3A54-8102-BB18-DBEEBCFC5D69}"/>
                  </a:ext>
                </a:extLst>
              </p:cNvPr>
              <p:cNvSpPr/>
              <p:nvPr/>
            </p:nvSpPr>
            <p:spPr>
              <a:xfrm>
                <a:off x="1239787" y="3228511"/>
                <a:ext cx="17147116" cy="2086221"/>
              </a:xfrm>
              <a:prstGeom prst="roundRect">
                <a:avLst>
                  <a:gd name="adj" fmla="val 3651"/>
                </a:avLst>
              </a:prstGeom>
              <a:solidFill>
                <a:schemeClr val="accent6">
                  <a:lumMod val="40000"/>
                  <a:lumOff val="60000"/>
                </a:schemeClr>
              </a:solidFill>
              <a:ln w="762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1" name="TextBox 50">
                <a:extLst>
                  <a:ext uri="{FF2B5EF4-FFF2-40B4-BE49-F238E27FC236}">
                    <a16:creationId xmlns:a16="http://schemas.microsoft.com/office/drawing/2014/main" id="{3BF2AD71-AD35-0FC6-4E60-F069FAA24659}"/>
                  </a:ext>
                </a:extLst>
              </p:cNvPr>
              <p:cNvSpPr txBox="1"/>
              <p:nvPr/>
            </p:nvSpPr>
            <p:spPr>
              <a:xfrm>
                <a:off x="1741535" y="3365294"/>
                <a:ext cx="16363481" cy="1850819"/>
              </a:xfrm>
              <a:prstGeom prst="rect">
                <a:avLst/>
              </a:prstGeom>
              <a:noFill/>
            </p:spPr>
            <p:txBody>
              <a:bodyPr wrap="square" rtlCol="0">
                <a:spAutoFit/>
              </a:bodyPr>
              <a:lstStyle/>
              <a:p>
                <a:pPr algn="just">
                  <a:lnSpc>
                    <a:spcPct val="150000"/>
                  </a:lnSpc>
                  <a:defRPr/>
                </a:pPr>
                <a:r>
                  <a:rPr lang="en-US" sz="2800" b="1" kern="0" dirty="0" err="1">
                    <a:solidFill>
                      <a:srgbClr val="002060"/>
                    </a:solidFill>
                    <a:latin typeface="Arial" panose="020B0604020202020204" pitchFamily="34" charset="0"/>
                    <a:cs typeface="Arial" panose="020B0604020202020204" pitchFamily="34" charset="0"/>
                  </a:rPr>
                  <a:t>Hãy</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sắp</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xếp</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các</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cụm</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từ</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bên</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dưới</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vào</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vị</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trí</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phù</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hợp</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để</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hoàn</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thành</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chú</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thích</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cấu</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trúc</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của</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nhiễm</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sắc</a:t>
                </a:r>
                <a:r>
                  <a:rPr lang="en-US" sz="2800" b="1" kern="0" dirty="0">
                    <a:solidFill>
                      <a:srgbClr val="002060"/>
                    </a:solidFill>
                    <a:latin typeface="Arial" panose="020B0604020202020204" pitchFamily="34" charset="0"/>
                    <a:cs typeface="Arial" panose="020B0604020202020204" pitchFamily="34" charset="0"/>
                  </a:rPr>
                  <a:t> </a:t>
                </a:r>
                <a:r>
                  <a:rPr lang="en-US" sz="2800" b="1" kern="0" dirty="0" err="1">
                    <a:solidFill>
                      <a:srgbClr val="002060"/>
                    </a:solidFill>
                    <a:latin typeface="Arial" panose="020B0604020202020204" pitchFamily="34" charset="0"/>
                    <a:cs typeface="Arial" panose="020B0604020202020204" pitchFamily="34" charset="0"/>
                  </a:rPr>
                  <a:t>thể</a:t>
                </a:r>
                <a:r>
                  <a:rPr lang="en-US" sz="2800" b="1" kern="0" dirty="0">
                    <a:solidFill>
                      <a:srgbClr val="002060"/>
                    </a:solidFill>
                    <a:latin typeface="Arial" panose="020B0604020202020204" pitchFamily="34" charset="0"/>
                    <a:cs typeface="Arial" panose="020B0604020202020204" pitchFamily="34" charset="0"/>
                  </a:rPr>
                  <a:t>.</a:t>
                </a:r>
              </a:p>
            </p:txBody>
          </p:sp>
          <p:sp>
            <p:nvSpPr>
              <p:cNvPr id="52" name="Oval Callout 13">
                <a:extLst>
                  <a:ext uri="{FF2B5EF4-FFF2-40B4-BE49-F238E27FC236}">
                    <a16:creationId xmlns:a16="http://schemas.microsoft.com/office/drawing/2014/main" id="{4436EBC1-3667-8777-128A-CD1E919D7CF7}"/>
                  </a:ext>
                </a:extLst>
              </p:cNvPr>
              <p:cNvSpPr/>
              <p:nvPr/>
            </p:nvSpPr>
            <p:spPr>
              <a:xfrm>
                <a:off x="660349" y="2852374"/>
                <a:ext cx="1158880" cy="1122807"/>
              </a:xfrm>
              <a:prstGeom prst="wedgeEllipseCallout">
                <a:avLst>
                  <a:gd name="adj1" fmla="val -1478"/>
                  <a:gd name="adj2" fmla="val 62500"/>
                </a:avLst>
              </a:prstGeom>
              <a:solidFill>
                <a:sysClr val="window" lastClr="FFFFFF"/>
              </a:solidFill>
              <a:ln w="171450"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9" name="Picture 6">
              <a:extLst>
                <a:ext uri="{FF2B5EF4-FFF2-40B4-BE49-F238E27FC236}">
                  <a16:creationId xmlns:a16="http://schemas.microsoft.com/office/drawing/2014/main" id="{78A31FA9-3DBE-1E82-D63D-15A2EDF4D109}"/>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689545" y="1647216"/>
              <a:ext cx="675990" cy="6060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20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48921" y="4361741"/>
            <a:ext cx="8303871" cy="5020506"/>
            <a:chOff x="6234230" y="1970096"/>
            <a:chExt cx="9146099" cy="5459404"/>
          </a:xfrm>
        </p:grpSpPr>
        <p:grpSp>
          <p:nvGrpSpPr>
            <p:cNvPr id="28" name="Group 27"/>
            <p:cNvGrpSpPr/>
            <p:nvPr/>
          </p:nvGrpSpPr>
          <p:grpSpPr>
            <a:xfrm>
              <a:off x="6234230" y="2878343"/>
              <a:ext cx="9146099" cy="4551157"/>
              <a:chOff x="6234231" y="2878343"/>
              <a:chExt cx="7425518" cy="3694985"/>
            </a:xfrm>
          </p:grpSpPr>
          <p:pic>
            <p:nvPicPr>
              <p:cNvPr id="30" name="Picture 2" descr="Sơ Đồ Cấu Trúc Tế Bào Nhiễm Sắc Thể Histone Và Dna Hình minh họa Sẵn có - Tải xuống Hình ảnh Ngay bây giờ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t="38520"/>
              <a:stretch/>
            </p:blipFill>
            <p:spPr bwMode="auto">
              <a:xfrm>
                <a:off x="6234231" y="3532845"/>
                <a:ext cx="7425518" cy="3040483"/>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11216403" y="2878343"/>
                <a:ext cx="1294224" cy="130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 descr="Quan sát Hình 41.5, hãy mô tả cấu trúc của nhiễm sắc thể."/>
            <p:cNvPicPr>
              <a:picLocks noChangeAspect="1" noChangeArrowheads="1"/>
            </p:cNvPicPr>
            <p:nvPr/>
          </p:nvPicPr>
          <p:blipFill rotWithShape="1">
            <a:blip r:embed="rId3">
              <a:clrChange>
                <a:clrFrom>
                  <a:srgbClr val="E6E6E6"/>
                </a:clrFrom>
                <a:clrTo>
                  <a:srgbClr val="E6E6E6">
                    <a:alpha val="0"/>
                  </a:srgbClr>
                </a:clrTo>
              </a:clrChange>
              <a:extLst>
                <a:ext uri="{BEBA8EAE-BF5A-486C-A8C5-ECC9F3942E4B}">
                  <a14:imgProps xmlns:a14="http://schemas.microsoft.com/office/drawing/2010/main">
                    <a14:imgLayer r:embed="rId4">
                      <a14:imgEffect>
                        <a14:backgroundRemoval t="0" b="89668" l="604" r="98793">
                          <a14:foregroundMark x1="90744" y1="17712" x2="90744" y2="17712"/>
                          <a14:foregroundMark x1="87525" y1="16974" x2="87525" y2="16974"/>
                          <a14:foregroundMark x1="84306" y1="38376" x2="84306" y2="38376"/>
                          <a14:foregroundMark x1="89940" y1="39852" x2="89940" y2="39852"/>
                          <a14:foregroundMark x1="54125" y1="33210" x2="54125" y2="33210"/>
                          <a14:foregroundMark x1="27968" y1="44280" x2="27968" y2="44280"/>
                          <a14:foregroundMark x1="16700" y1="47970" x2="16700" y2="47970"/>
                          <a14:foregroundMark x1="91952" y1="75277" x2="91952" y2="75277"/>
                        </a14:backgroundRemoval>
                      </a14:imgEffect>
                    </a14:imgLayer>
                  </a14:imgProps>
                </a:ext>
                <a:ext uri="{28A0092B-C50C-407E-A947-70E740481C1C}">
                  <a14:useLocalDpi xmlns:a14="http://schemas.microsoft.com/office/drawing/2010/main" val="0"/>
                </a:ext>
              </a:extLst>
            </a:blip>
            <a:srcRect l="78307" b="54280"/>
            <a:stretch/>
          </p:blipFill>
          <p:spPr bwMode="auto">
            <a:xfrm>
              <a:off x="13186936" y="1970096"/>
              <a:ext cx="2193393" cy="252056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3"/>
          <p:cNvSpPr txBox="1"/>
          <p:nvPr/>
        </p:nvSpPr>
        <p:spPr>
          <a:xfrm>
            <a:off x="3838254" y="593588"/>
            <a:ext cx="10382892" cy="487313"/>
          </a:xfrm>
          <a:prstGeom prst="rect">
            <a:avLst/>
          </a:prstGeom>
        </p:spPr>
        <p:txBody>
          <a:bodyPr wrap="square" lIns="0" tIns="0" rIns="0" bIns="0" rtlCol="0" anchor="t">
            <a:spAutoFit/>
          </a:bodyPr>
          <a:lstStyle/>
          <a:p>
            <a:pPr algn="ctr">
              <a:lnSpc>
                <a:spcPts val="3779"/>
              </a:lnSpc>
            </a:pPr>
            <a:r>
              <a:rPr lang="en-US" sz="4000" dirty="0">
                <a:solidFill>
                  <a:srgbClr val="C00000"/>
                </a:solidFill>
                <a:latin typeface="Alatsi"/>
                <a:ea typeface="Alatsi"/>
                <a:cs typeface="Alatsi"/>
                <a:sym typeface="Alatsi"/>
              </a:rPr>
              <a:t>2. HÌNH DẠNG VÀ CẤU TRÚC CỦA NHIỄM SẮC THỂ</a:t>
            </a:r>
          </a:p>
        </p:txBody>
      </p:sp>
      <p:sp>
        <p:nvSpPr>
          <p:cNvPr id="4" name="AutoShape 4"/>
          <p:cNvSpPr/>
          <p:nvPr/>
        </p:nvSpPr>
        <p:spPr>
          <a:xfrm>
            <a:off x="153" y="824866"/>
            <a:ext cx="3838101" cy="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9" name="Group 9"/>
          <p:cNvGrpSpPr/>
          <p:nvPr/>
        </p:nvGrpSpPr>
        <p:grpSpPr>
          <a:xfrm>
            <a:off x="1086727" y="-11748"/>
            <a:ext cx="1449213" cy="1673225"/>
            <a:chOff x="0" y="0"/>
            <a:chExt cx="703982" cy="812800"/>
          </a:xfrm>
        </p:grpSpPr>
        <p:sp>
          <p:nvSpPr>
            <p:cNvPr id="10"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11"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5156915" y="4485469"/>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7" name="TextBox 16"/>
          <p:cNvSpPr txBox="1"/>
          <p:nvPr/>
        </p:nvSpPr>
        <p:spPr>
          <a:xfrm>
            <a:off x="-2051339" y="9411047"/>
            <a:ext cx="14097000"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41.5. </a:t>
            </a:r>
            <a:r>
              <a:rPr lang="en-US" sz="2400" i="1" dirty="0" err="1">
                <a:latin typeface="Arial" panose="020B0604020202020204" pitchFamily="34" charset="0"/>
                <a:cs typeface="Arial" panose="020B0604020202020204" pitchFamily="34" charset="0"/>
              </a:rPr>
              <a:t>Cấu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trúc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nhiễm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sắc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thể</a:t>
            </a:r>
            <a:endParaRPr lang="en-US" sz="2400" b="1" i="1" dirty="0">
              <a:latin typeface="Arial" panose="020B0604020202020204" pitchFamily="34" charset="0"/>
              <a:cs typeface="Arial" panose="020B0604020202020204" pitchFamily="34" charset="0"/>
            </a:endParaRPr>
          </a:p>
        </p:txBody>
      </p:sp>
      <p:sp>
        <p:nvSpPr>
          <p:cNvPr id="18" name="AutoShape 4"/>
          <p:cNvSpPr/>
          <p:nvPr/>
        </p:nvSpPr>
        <p:spPr>
          <a:xfrm>
            <a:off x="14221146" y="833096"/>
            <a:ext cx="4066854" cy="1199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
        <p:nvSpPr>
          <p:cNvPr id="12" name="TextBox 11"/>
          <p:cNvSpPr txBox="1"/>
          <p:nvPr/>
        </p:nvSpPr>
        <p:spPr>
          <a:xfrm>
            <a:off x="3276600" y="1262914"/>
            <a:ext cx="11506200" cy="646331"/>
          </a:xfrm>
          <a:prstGeom prst="rect">
            <a:avLst/>
          </a:prstGeom>
          <a:noFill/>
        </p:spPr>
        <p:txBody>
          <a:bodyPr wrap="square" rtlCol="0">
            <a:spAutoFit/>
          </a:bodyPr>
          <a:lstStyle/>
          <a:p>
            <a:pPr algn="ctr"/>
            <a:r>
              <a:rPr lang="en-US" sz="3600" b="1" dirty="0" err="1">
                <a:solidFill>
                  <a:schemeClr val="accent1">
                    <a:lumMod val="75000"/>
                  </a:schemeClr>
                </a:solidFill>
                <a:latin typeface="Arial" panose="020B0604020202020204" pitchFamily="34" charset="0"/>
                <a:cs typeface="Arial" panose="020B0604020202020204" pitchFamily="34" charset="0"/>
              </a:rPr>
              <a:t>Mô</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tả</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về</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cấu</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trúc</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của</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nhiễm</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sắc</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thể</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sp>
        <p:nvSpPr>
          <p:cNvPr id="19" name="Rectangle 18"/>
          <p:cNvSpPr/>
          <p:nvPr/>
        </p:nvSpPr>
        <p:spPr>
          <a:xfrm>
            <a:off x="9313454" y="2977063"/>
            <a:ext cx="7962779" cy="6186309"/>
          </a:xfrm>
          <a:prstGeom prst="rect">
            <a:avLst/>
          </a:prstGeom>
        </p:spPr>
        <p:txBody>
          <a:bodyPr wrap="square">
            <a:spAutoFit/>
          </a:bodyPr>
          <a:lstStyle/>
          <a:p>
            <a:pPr marL="457200" indent="-457200" algn="just">
              <a:lnSpc>
                <a:spcPct val="150000"/>
              </a:lnSpc>
              <a:buFont typeface="Wingdings" panose="05000000000000000000" pitchFamily="2" charset="2"/>
              <a:buChar char="Ø"/>
            </a:pPr>
            <a:r>
              <a:rPr lang="vi-VN" sz="2400" dirty="0">
                <a:latin typeface="Arial" panose="020B0604020202020204" pitchFamily="34" charset="0"/>
                <a:cs typeface="Arial" panose="020B0604020202020204" pitchFamily="34" charset="0"/>
              </a:rPr>
              <a:t>NST được cấu tạo bởi DNA và protein (chủ yếu là protein histon). Phân tử DNA quấn quanh các phân tử protein histone tạo nên chuỗi nucleosome, chuỗi nucleosome được xếp cuộn qua nhiều cấp độ khác nhau</a:t>
            </a:r>
            <a:r>
              <a:rPr lang="en-US" sz="2400" dirty="0">
                <a:latin typeface="Arial" panose="020B0604020202020204" pitchFamily="34" charset="0"/>
                <a:cs typeface="Arial" panose="020B0604020202020204" pitchFamily="34" charset="0"/>
              </a:rPr>
              <a:t>. </a:t>
            </a:r>
          </a:p>
          <a:p>
            <a:pPr marL="457200" indent="-457200" algn="just">
              <a:lnSpc>
                <a:spcPct val="150000"/>
              </a:lnSpc>
              <a:buFont typeface="Wingdings" panose="05000000000000000000" pitchFamily="2" charset="2"/>
              <a:buChar char="Ø"/>
            </a:pPr>
            <a:r>
              <a:rPr lang="en-US" sz="2400" dirty="0">
                <a:latin typeface="Arial" panose="020B0604020202020204" pitchFamily="34" charset="0"/>
                <a:cs typeface="Arial" panose="020B0604020202020204" pitchFamily="34" charset="0"/>
              </a:rPr>
              <a:t>NST </a:t>
            </a:r>
            <a:r>
              <a:rPr lang="en-US" sz="2400" dirty="0" err="1">
                <a:latin typeface="Arial" panose="020B0604020202020204" pitchFamily="34" charset="0"/>
                <a:cs typeface="Arial" panose="020B0604020202020204" pitchFamily="34" charset="0"/>
              </a:rPr>
              <a:t>tồn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NST </a:t>
            </a:r>
            <a:r>
              <a:rPr lang="en-US" sz="2400" dirty="0" err="1">
                <a:latin typeface="Arial" panose="020B0604020202020204" pitchFamily="34" charset="0"/>
                <a:cs typeface="Arial" panose="020B0604020202020204" pitchFamily="34" charset="0"/>
              </a:rPr>
              <a:t>kép</a:t>
            </a:r>
            <a:r>
              <a:rPr lang="en-US" sz="2400" dirty="0">
                <a:latin typeface="Arial" panose="020B0604020202020204" pitchFamily="34" charset="0"/>
                <a:cs typeface="Arial" panose="020B0604020202020204" pitchFamily="34" charset="0"/>
              </a:rPr>
              <a:t>. M</a:t>
            </a:r>
            <a:r>
              <a:rPr lang="vi-VN" sz="2400" dirty="0">
                <a:latin typeface="Arial" panose="020B0604020202020204" pitchFamily="34" charset="0"/>
                <a:cs typeface="Arial" panose="020B0604020202020204" pitchFamily="34" charset="0"/>
              </a:rPr>
              <a:t>ỗi NST kép gồm hai chromatid (nhiễm sắc tử) chị em, gắn với nhau ở tâm động (mỗi chromatid chứa 1 phân tử DNA).</a:t>
            </a:r>
            <a:endParaRPr lang="en-US" sz="2400" dirty="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vi-VN" sz="2400" dirty="0">
                <a:latin typeface="Arial" panose="020B0604020202020204" pitchFamily="34" charset="0"/>
                <a:cs typeface="Arial" panose="020B0604020202020204" pitchFamily="34" charset="0"/>
              </a:rPr>
              <a:t>Mỗi NST đơn gồm một phân tử DNA liên kết với nhiều phân tử protein histon</a:t>
            </a:r>
            <a:r>
              <a:rPr lang="en-US" sz="2400" dirty="0">
                <a:latin typeface="Arial" panose="020B0604020202020204" pitchFamily="34" charset="0"/>
                <a:cs typeface="Arial" panose="020B0604020202020204" pitchFamily="34" charset="0"/>
              </a:rPr>
              <a:t>e</a:t>
            </a:r>
            <a:r>
              <a:rPr lang="vi-VN" sz="2400" dirty="0">
                <a:latin typeface="Arial" panose="020B0604020202020204" pitchFamily="34" charset="0"/>
                <a:cs typeface="Arial" panose="020B0604020202020204" pitchFamily="34" charset="0"/>
              </a:rPr>
              <a:t> tạo thành sợi nhiễm sắc. </a:t>
            </a:r>
            <a:endParaRPr lang="en-US" sz="2400" dirty="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fr-FR" sz="2400" dirty="0">
                <a:latin typeface="Arial" panose="020B0604020202020204" pitchFamily="34" charset="0"/>
                <a:cs typeface="Arial" panose="020B0604020202020204" pitchFamily="34" charset="0"/>
              </a:rPr>
              <a:t>NST là </a:t>
            </a:r>
            <a:r>
              <a:rPr lang="fr-FR" sz="2400" dirty="0" err="1">
                <a:latin typeface="Arial" panose="020B0604020202020204" pitchFamily="34" charset="0"/>
                <a:cs typeface="Arial" panose="020B0604020202020204" pitchFamily="34" charset="0"/>
              </a:rPr>
              <a:t>cấu</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trúc</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mang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gene</a:t>
            </a:r>
            <a:endParaRPr lang="en-US" sz="2400" dirty="0">
              <a:latin typeface="Arial" panose="020B0604020202020204" pitchFamily="34" charset="0"/>
              <a:cs typeface="Arial" panose="020B0604020202020204" pitchFamily="34" charset="0"/>
            </a:endParaRPr>
          </a:p>
        </p:txBody>
      </p:sp>
      <p:sp>
        <p:nvSpPr>
          <p:cNvPr id="23" name="Rectangle: Rounded Corners 2">
            <a:extLst>
              <a:ext uri="{FF2B5EF4-FFF2-40B4-BE49-F238E27FC236}">
                <a16:creationId xmlns:a16="http://schemas.microsoft.com/office/drawing/2014/main" id="{5A6B3BA1-8666-A331-E464-C01C206EADF4}"/>
              </a:ext>
            </a:extLst>
          </p:cNvPr>
          <p:cNvSpPr/>
          <p:nvPr/>
        </p:nvSpPr>
        <p:spPr>
          <a:xfrm>
            <a:off x="964627" y="2630550"/>
            <a:ext cx="7645973" cy="1533594"/>
          </a:xfrm>
          <a:prstGeom prst="roundRect">
            <a:avLst>
              <a:gd name="adj" fmla="val 5251"/>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dirty="0">
              <a:solidFill>
                <a:prstClr val="white"/>
              </a:solidFill>
            </a:endParaRPr>
          </a:p>
        </p:txBody>
      </p:sp>
      <p:grpSp>
        <p:nvGrpSpPr>
          <p:cNvPr id="24" name="Group 23">
            <a:extLst>
              <a:ext uri="{FF2B5EF4-FFF2-40B4-BE49-F238E27FC236}">
                <a16:creationId xmlns:a16="http://schemas.microsoft.com/office/drawing/2014/main" id="{98C443AA-CB7F-E5DA-346F-76A4D52E8B70}"/>
              </a:ext>
            </a:extLst>
          </p:cNvPr>
          <p:cNvGrpSpPr/>
          <p:nvPr/>
        </p:nvGrpSpPr>
        <p:grpSpPr>
          <a:xfrm>
            <a:off x="543599" y="2103810"/>
            <a:ext cx="842047" cy="785165"/>
            <a:chOff x="990600" y="498177"/>
            <a:chExt cx="1524000" cy="1421051"/>
          </a:xfrm>
        </p:grpSpPr>
        <p:sp>
          <p:nvSpPr>
            <p:cNvPr id="25"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 name="Picture 25">
              <a:extLst>
                <a:ext uri="{FF2B5EF4-FFF2-40B4-BE49-F238E27FC236}">
                  <a16:creationId xmlns:a16="http://schemas.microsoft.com/office/drawing/2014/main" id="{099F6027-95A4-F721-FB15-2FC8C620EE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4504" y="672133"/>
              <a:ext cx="1066762" cy="1066762"/>
            </a:xfrm>
            <a:prstGeom prst="rect">
              <a:avLst/>
            </a:prstGeom>
          </p:spPr>
        </p:pic>
      </p:grpSp>
      <p:sp>
        <p:nvSpPr>
          <p:cNvPr id="27" name="Rectangle 26"/>
          <p:cNvSpPr/>
          <p:nvPr/>
        </p:nvSpPr>
        <p:spPr>
          <a:xfrm>
            <a:off x="1219165" y="2649995"/>
            <a:ext cx="7086636" cy="1372683"/>
          </a:xfrm>
          <a:prstGeom prst="rect">
            <a:avLst/>
          </a:prstGeom>
        </p:spPr>
        <p:txBody>
          <a:bodyPr wrap="square">
            <a:spAutoFit/>
          </a:bodyPr>
          <a:lstStyle/>
          <a:p>
            <a:pPr algn="just">
              <a:lnSpc>
                <a:spcPct val="130000"/>
              </a:lnSpc>
              <a:defRPr/>
            </a:pPr>
            <a:r>
              <a:rPr lang="en-US" sz="3200" b="1" i="1" kern="0" dirty="0" err="1">
                <a:solidFill>
                  <a:srgbClr val="002060"/>
                </a:solidFill>
                <a:latin typeface="Arial" panose="020B0604020202020204" pitchFamily="34" charset="0"/>
                <a:cs typeface="Arial" panose="020B0604020202020204" pitchFamily="34" charset="0"/>
              </a:rPr>
              <a:t>Quan</a:t>
            </a:r>
            <a:r>
              <a:rPr lang="en-US" sz="3200" b="1" i="1" kern="0" dirty="0">
                <a:solidFill>
                  <a:srgbClr val="002060"/>
                </a:solidFill>
                <a:latin typeface="Arial" panose="020B0604020202020204" pitchFamily="34" charset="0"/>
                <a:cs typeface="Arial" panose="020B0604020202020204" pitchFamily="34" charset="0"/>
              </a:rPr>
              <a:t> </a:t>
            </a:r>
            <a:r>
              <a:rPr lang="en-US" sz="3200" b="1" i="1" kern="0" dirty="0" err="1">
                <a:solidFill>
                  <a:srgbClr val="002060"/>
                </a:solidFill>
                <a:latin typeface="Arial" panose="020B0604020202020204" pitchFamily="34" charset="0"/>
                <a:cs typeface="Arial" panose="020B0604020202020204" pitchFamily="34" charset="0"/>
              </a:rPr>
              <a:t>sát</a:t>
            </a:r>
            <a:r>
              <a:rPr lang="en-US" sz="3200" b="1" i="1" kern="0" dirty="0">
                <a:solidFill>
                  <a:srgbClr val="002060"/>
                </a:solidFill>
                <a:latin typeface="Arial" panose="020B0604020202020204" pitchFamily="34" charset="0"/>
                <a:cs typeface="Arial" panose="020B0604020202020204" pitchFamily="34" charset="0"/>
              </a:rPr>
              <a:t> </a:t>
            </a:r>
            <a:r>
              <a:rPr lang="en-US" sz="3200" b="1" i="1" kern="0" dirty="0" err="1">
                <a:solidFill>
                  <a:srgbClr val="002060"/>
                </a:solidFill>
                <a:latin typeface="Arial" panose="020B0604020202020204" pitchFamily="34" charset="0"/>
                <a:cs typeface="Arial" panose="020B0604020202020204" pitchFamily="34" charset="0"/>
              </a:rPr>
              <a:t>Hình</a:t>
            </a:r>
            <a:r>
              <a:rPr lang="en-US" sz="3200" b="1" i="1" kern="0" dirty="0">
                <a:solidFill>
                  <a:srgbClr val="002060"/>
                </a:solidFill>
                <a:latin typeface="Arial" panose="020B0604020202020204" pitchFamily="34" charset="0"/>
                <a:cs typeface="Arial" panose="020B0604020202020204" pitchFamily="34" charset="0"/>
              </a:rPr>
              <a:t> 41.5, </a:t>
            </a:r>
            <a:r>
              <a:rPr lang="en-US" sz="3200" b="1" i="1" kern="0" dirty="0" err="1">
                <a:solidFill>
                  <a:srgbClr val="002060"/>
                </a:solidFill>
                <a:latin typeface="Arial" panose="020B0604020202020204" pitchFamily="34" charset="0"/>
                <a:cs typeface="Arial" panose="020B0604020202020204" pitchFamily="34" charset="0"/>
              </a:rPr>
              <a:t>hãy</a:t>
            </a:r>
            <a:r>
              <a:rPr lang="en-US" sz="3200" b="1" i="1" kern="0" dirty="0">
                <a:solidFill>
                  <a:srgbClr val="002060"/>
                </a:solidFill>
                <a:latin typeface="Arial" panose="020B0604020202020204" pitchFamily="34" charset="0"/>
                <a:cs typeface="Arial" panose="020B0604020202020204" pitchFamily="34" charset="0"/>
              </a:rPr>
              <a:t> </a:t>
            </a:r>
            <a:r>
              <a:rPr lang="en-US" sz="3200" b="1" i="1" kern="0" dirty="0" err="1">
                <a:solidFill>
                  <a:srgbClr val="002060"/>
                </a:solidFill>
                <a:latin typeface="Arial" panose="020B0604020202020204" pitchFamily="34" charset="0"/>
                <a:cs typeface="Arial" panose="020B0604020202020204" pitchFamily="34" charset="0"/>
              </a:rPr>
              <a:t>mô</a:t>
            </a:r>
            <a:r>
              <a:rPr lang="en-US" sz="3200" b="1" i="1" kern="0" dirty="0">
                <a:solidFill>
                  <a:srgbClr val="002060"/>
                </a:solidFill>
                <a:latin typeface="Arial" panose="020B0604020202020204" pitchFamily="34" charset="0"/>
                <a:cs typeface="Arial" panose="020B0604020202020204" pitchFamily="34" charset="0"/>
              </a:rPr>
              <a:t> </a:t>
            </a:r>
            <a:r>
              <a:rPr lang="en-US" sz="3200" b="1" i="1" kern="0" dirty="0" err="1">
                <a:solidFill>
                  <a:srgbClr val="002060"/>
                </a:solidFill>
                <a:latin typeface="Arial" panose="020B0604020202020204" pitchFamily="34" charset="0"/>
                <a:cs typeface="Arial" panose="020B0604020202020204" pitchFamily="34" charset="0"/>
              </a:rPr>
              <a:t>tả</a:t>
            </a:r>
            <a:r>
              <a:rPr lang="en-US" sz="3200" b="1" i="1" kern="0" dirty="0">
                <a:solidFill>
                  <a:srgbClr val="002060"/>
                </a:solidFill>
                <a:latin typeface="Arial" panose="020B0604020202020204" pitchFamily="34" charset="0"/>
                <a:cs typeface="Arial" panose="020B0604020202020204" pitchFamily="34" charset="0"/>
              </a:rPr>
              <a:t> </a:t>
            </a:r>
            <a:r>
              <a:rPr lang="en-US" sz="3200" b="1" i="1" kern="0" dirty="0" err="1">
                <a:solidFill>
                  <a:srgbClr val="002060"/>
                </a:solidFill>
                <a:latin typeface="Arial" panose="020B0604020202020204" pitchFamily="34" charset="0"/>
                <a:cs typeface="Arial" panose="020B0604020202020204" pitchFamily="34" charset="0"/>
              </a:rPr>
              <a:t>cấu</a:t>
            </a:r>
            <a:r>
              <a:rPr lang="en-US" sz="3200" b="1" i="1" kern="0" dirty="0">
                <a:solidFill>
                  <a:srgbClr val="002060"/>
                </a:solidFill>
                <a:latin typeface="Arial" panose="020B0604020202020204" pitchFamily="34" charset="0"/>
                <a:cs typeface="Arial" panose="020B0604020202020204" pitchFamily="34" charset="0"/>
              </a:rPr>
              <a:t> </a:t>
            </a:r>
            <a:r>
              <a:rPr lang="en-US" sz="3200" b="1" i="1" kern="0" dirty="0" err="1">
                <a:solidFill>
                  <a:srgbClr val="002060"/>
                </a:solidFill>
                <a:latin typeface="Arial" panose="020B0604020202020204" pitchFamily="34" charset="0"/>
                <a:cs typeface="Arial" panose="020B0604020202020204" pitchFamily="34" charset="0"/>
              </a:rPr>
              <a:t>trúc</a:t>
            </a:r>
            <a:r>
              <a:rPr lang="en-US" sz="3200" b="1" i="1" kern="0" dirty="0">
                <a:solidFill>
                  <a:srgbClr val="002060"/>
                </a:solidFill>
                <a:latin typeface="Arial" panose="020B0604020202020204" pitchFamily="34" charset="0"/>
                <a:cs typeface="Arial" panose="020B0604020202020204" pitchFamily="34" charset="0"/>
              </a:rPr>
              <a:t> </a:t>
            </a:r>
            <a:r>
              <a:rPr lang="en-US" sz="3200" b="1" i="1" kern="0" dirty="0" err="1">
                <a:solidFill>
                  <a:srgbClr val="002060"/>
                </a:solidFill>
                <a:latin typeface="Arial" panose="020B0604020202020204" pitchFamily="34" charset="0"/>
                <a:cs typeface="Arial" panose="020B0604020202020204" pitchFamily="34" charset="0"/>
              </a:rPr>
              <a:t>của</a:t>
            </a:r>
            <a:r>
              <a:rPr lang="en-US" sz="3200" b="1" i="1" kern="0" dirty="0">
                <a:solidFill>
                  <a:srgbClr val="002060"/>
                </a:solidFill>
                <a:latin typeface="Arial" panose="020B0604020202020204" pitchFamily="34" charset="0"/>
                <a:cs typeface="Arial" panose="020B0604020202020204" pitchFamily="34" charset="0"/>
              </a:rPr>
              <a:t> </a:t>
            </a:r>
            <a:r>
              <a:rPr lang="en-US" sz="3200" b="1" i="1" kern="0" dirty="0" err="1">
                <a:solidFill>
                  <a:srgbClr val="002060"/>
                </a:solidFill>
                <a:latin typeface="Arial" panose="020B0604020202020204" pitchFamily="34" charset="0"/>
                <a:cs typeface="Arial" panose="020B0604020202020204" pitchFamily="34" charset="0"/>
              </a:rPr>
              <a:t>nhiễm</a:t>
            </a:r>
            <a:r>
              <a:rPr lang="en-US" sz="3200" b="1" i="1" kern="0" dirty="0">
                <a:solidFill>
                  <a:srgbClr val="002060"/>
                </a:solidFill>
                <a:latin typeface="Arial" panose="020B0604020202020204" pitchFamily="34" charset="0"/>
                <a:cs typeface="Arial" panose="020B0604020202020204" pitchFamily="34" charset="0"/>
              </a:rPr>
              <a:t> </a:t>
            </a:r>
            <a:r>
              <a:rPr lang="en-US" sz="3200" b="1" i="1" kern="0" dirty="0" err="1">
                <a:solidFill>
                  <a:srgbClr val="002060"/>
                </a:solidFill>
                <a:latin typeface="Arial" panose="020B0604020202020204" pitchFamily="34" charset="0"/>
                <a:cs typeface="Arial" panose="020B0604020202020204" pitchFamily="34" charset="0"/>
              </a:rPr>
              <a:t>sắc</a:t>
            </a:r>
            <a:r>
              <a:rPr lang="en-US" sz="3200" b="1" i="1" kern="0" dirty="0">
                <a:solidFill>
                  <a:srgbClr val="002060"/>
                </a:solidFill>
                <a:latin typeface="Arial" panose="020B0604020202020204" pitchFamily="34" charset="0"/>
                <a:cs typeface="Arial" panose="020B0604020202020204" pitchFamily="34" charset="0"/>
              </a:rPr>
              <a:t> </a:t>
            </a:r>
            <a:r>
              <a:rPr lang="en-US" sz="3200" b="1" i="1" kern="0" dirty="0" err="1">
                <a:solidFill>
                  <a:srgbClr val="002060"/>
                </a:solidFill>
                <a:latin typeface="Arial" panose="020B0604020202020204" pitchFamily="34" charset="0"/>
                <a:cs typeface="Arial" panose="020B0604020202020204" pitchFamily="34" charset="0"/>
              </a:rPr>
              <a:t>thể</a:t>
            </a:r>
            <a:r>
              <a:rPr lang="en-US" sz="3200" b="1" i="1" kern="0"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9193747" y="2888974"/>
            <a:ext cx="8332253" cy="649327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Rounded Rectangle 20"/>
          <p:cNvSpPr/>
          <p:nvPr/>
        </p:nvSpPr>
        <p:spPr>
          <a:xfrm>
            <a:off x="12394570" y="2103810"/>
            <a:ext cx="1800546" cy="543455"/>
          </a:xfrm>
          <a:prstGeom prst="roundRect">
            <a:avLst>
              <a:gd name="adj" fmla="val 5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Trả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lời</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870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13" name="Group 2"/>
          <p:cNvGrpSpPr/>
          <p:nvPr/>
        </p:nvGrpSpPr>
        <p:grpSpPr>
          <a:xfrm>
            <a:off x="514350" y="534178"/>
            <a:ext cx="17259300" cy="9257522"/>
            <a:chOff x="0" y="0"/>
            <a:chExt cx="5760316" cy="2928158"/>
          </a:xfrm>
        </p:grpSpPr>
        <p:sp>
          <p:nvSpPr>
            <p:cNvPr id="14"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146" name="Picture 2">
            <a:extLst>
              <a:ext uri="{FF2B5EF4-FFF2-40B4-BE49-F238E27FC236}">
                <a16:creationId xmlns:a16="http://schemas.microsoft.com/office/drawing/2014/main" id="{4A96BB16-BA61-F20A-4410-DD38A27E02BE}"/>
              </a:ext>
            </a:extLst>
          </p:cNvPr>
          <p:cNvPicPr>
            <a:picLocks noChangeAspect="1" noChangeArrowheads="1"/>
          </p:cNvPicPr>
          <p:nvPr/>
        </p:nvPicPr>
        <p:blipFill>
          <a:blip r:embed="rId2">
            <a:clrChange>
              <a:clrFrom>
                <a:srgbClr val="F6FFFF"/>
              </a:clrFrom>
              <a:clrTo>
                <a:srgbClr val="F6FFFF">
                  <a:alpha val="0"/>
                </a:srgbClr>
              </a:clrTo>
            </a:clrChange>
            <a:extLst>
              <a:ext uri="{28A0092B-C50C-407E-A947-70E740481C1C}">
                <a14:useLocalDpi xmlns:a14="http://schemas.microsoft.com/office/drawing/2010/main" val="0"/>
              </a:ext>
            </a:extLst>
          </a:blip>
          <a:srcRect/>
          <a:stretch>
            <a:fillRect/>
          </a:stretch>
        </p:blipFill>
        <p:spPr bwMode="auto">
          <a:xfrm>
            <a:off x="13991036" y="3298469"/>
            <a:ext cx="5246921" cy="69139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209800" y="952500"/>
            <a:ext cx="12373979" cy="2057400"/>
            <a:chOff x="1600200" y="1409700"/>
            <a:chExt cx="12373979" cy="2057400"/>
          </a:xfrm>
        </p:grpSpPr>
        <p:grpSp>
          <p:nvGrpSpPr>
            <p:cNvPr id="7" name="Group 6">
              <a:extLst>
                <a:ext uri="{FF2B5EF4-FFF2-40B4-BE49-F238E27FC236}">
                  <a16:creationId xmlns:a16="http://schemas.microsoft.com/office/drawing/2014/main" id="{F6628570-2743-1117-263F-BA4E9A4F68B4}"/>
                </a:ext>
              </a:extLst>
            </p:cNvPr>
            <p:cNvGrpSpPr/>
            <p:nvPr/>
          </p:nvGrpSpPr>
          <p:grpSpPr>
            <a:xfrm>
              <a:off x="1600200" y="1409700"/>
              <a:ext cx="12373979" cy="2057400"/>
              <a:chOff x="668718" y="2691444"/>
              <a:chExt cx="16535770" cy="2749378"/>
            </a:xfrm>
          </p:grpSpPr>
          <p:sp>
            <p:nvSpPr>
              <p:cNvPr id="8" name="Rectangle: Rounded Corners 10">
                <a:extLst>
                  <a:ext uri="{FF2B5EF4-FFF2-40B4-BE49-F238E27FC236}">
                    <a16:creationId xmlns:a16="http://schemas.microsoft.com/office/drawing/2014/main" id="{2FCB3A4F-3A54-8102-BB18-DBEEBCFC5D69}"/>
                  </a:ext>
                </a:extLst>
              </p:cNvPr>
              <p:cNvSpPr/>
              <p:nvPr/>
            </p:nvSpPr>
            <p:spPr>
              <a:xfrm>
                <a:off x="1116748" y="3253669"/>
                <a:ext cx="16087740" cy="2187153"/>
              </a:xfrm>
              <a:prstGeom prst="roundRect">
                <a:avLst>
                  <a:gd name="adj" fmla="val 6602"/>
                </a:avLst>
              </a:prstGeom>
              <a:solidFill>
                <a:schemeClr val="accent6">
                  <a:lumMod val="40000"/>
                  <a:lumOff val="60000"/>
                </a:schemeClr>
              </a:solidFill>
              <a:ln w="762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3BF2AD71-AD35-0FC6-4E60-F069FAA24659}"/>
                  </a:ext>
                </a:extLst>
              </p:cNvPr>
              <p:cNvSpPr txBox="1"/>
              <p:nvPr/>
            </p:nvSpPr>
            <p:spPr>
              <a:xfrm>
                <a:off x="2249325" y="3299705"/>
                <a:ext cx="14202837" cy="1948072"/>
              </a:xfrm>
              <a:prstGeom prst="rect">
                <a:avLst/>
              </a:prstGeom>
              <a:noFill/>
            </p:spPr>
            <p:txBody>
              <a:bodyPr wrap="square" rtlCol="0">
                <a:spAutoFit/>
              </a:bodyPr>
              <a:lstStyle/>
              <a:p>
                <a:pPr algn="just">
                  <a:lnSpc>
                    <a:spcPct val="130000"/>
                  </a:lnSpc>
                  <a:defRPr/>
                </a:pPr>
                <a:r>
                  <a:rPr lang="vi-VN" sz="3600" b="1" kern="0" dirty="0">
                    <a:solidFill>
                      <a:srgbClr val="002060"/>
                    </a:solidFill>
                    <a:latin typeface="Arial" panose="020B0604020202020204" pitchFamily="34" charset="0"/>
                    <a:cs typeface="Arial" panose="020B0604020202020204" pitchFamily="34" charset="0"/>
                  </a:rPr>
                  <a:t>Tại sao nói </a:t>
                </a:r>
                <a:r>
                  <a:rPr lang="en-US" sz="3600" b="1" kern="0" dirty="0" err="1">
                    <a:solidFill>
                      <a:srgbClr val="002060"/>
                    </a:solidFill>
                    <a:latin typeface="Arial" panose="020B0604020202020204" pitchFamily="34" charset="0"/>
                    <a:cs typeface="Arial" panose="020B0604020202020204" pitchFamily="34" charset="0"/>
                  </a:rPr>
                  <a:t>nhiễm</a:t>
                </a:r>
                <a:r>
                  <a:rPr lang="en-US" sz="3600" b="1" kern="0" dirty="0">
                    <a:solidFill>
                      <a:srgbClr val="002060"/>
                    </a:solidFill>
                    <a:latin typeface="Arial" panose="020B0604020202020204" pitchFamily="34" charset="0"/>
                    <a:cs typeface="Arial" panose="020B0604020202020204" pitchFamily="34" charset="0"/>
                  </a:rPr>
                  <a:t> </a:t>
                </a:r>
                <a:r>
                  <a:rPr lang="en-US" sz="3600" b="1" kern="0" dirty="0" err="1">
                    <a:solidFill>
                      <a:srgbClr val="002060"/>
                    </a:solidFill>
                    <a:latin typeface="Arial" panose="020B0604020202020204" pitchFamily="34" charset="0"/>
                    <a:cs typeface="Arial" panose="020B0604020202020204" pitchFamily="34" charset="0"/>
                  </a:rPr>
                  <a:t>sắc</a:t>
                </a:r>
                <a:r>
                  <a:rPr lang="en-US" sz="3600" b="1" kern="0" dirty="0">
                    <a:solidFill>
                      <a:srgbClr val="002060"/>
                    </a:solidFill>
                    <a:latin typeface="Arial" panose="020B0604020202020204" pitchFamily="34" charset="0"/>
                    <a:cs typeface="Arial" panose="020B0604020202020204" pitchFamily="34" charset="0"/>
                  </a:rPr>
                  <a:t> </a:t>
                </a:r>
                <a:r>
                  <a:rPr lang="en-US" sz="3600" b="1" kern="0" dirty="0" err="1">
                    <a:solidFill>
                      <a:srgbClr val="002060"/>
                    </a:solidFill>
                    <a:latin typeface="Arial" panose="020B0604020202020204" pitchFamily="34" charset="0"/>
                    <a:cs typeface="Arial" panose="020B0604020202020204" pitchFamily="34" charset="0"/>
                  </a:rPr>
                  <a:t>thể</a:t>
                </a:r>
                <a:r>
                  <a:rPr lang="vi-VN" sz="3600" b="1" kern="0" dirty="0">
                    <a:solidFill>
                      <a:srgbClr val="002060"/>
                    </a:solidFill>
                    <a:latin typeface="Arial" panose="020B0604020202020204" pitchFamily="34" charset="0"/>
                    <a:cs typeface="Arial" panose="020B0604020202020204" pitchFamily="34" charset="0"/>
                  </a:rPr>
                  <a:t> là cấu trúc mang gene của tế bào?</a:t>
                </a:r>
                <a:endParaRPr lang="en-US" sz="3600" b="1" kern="0" dirty="0">
                  <a:solidFill>
                    <a:srgbClr val="002060"/>
                  </a:solidFill>
                  <a:latin typeface="Arial" panose="020B0604020202020204" pitchFamily="34" charset="0"/>
                  <a:cs typeface="Arial" panose="020B0604020202020204" pitchFamily="34" charset="0"/>
                </a:endParaRPr>
              </a:p>
            </p:txBody>
          </p:sp>
          <p:sp>
            <p:nvSpPr>
              <p:cNvPr id="11" name="Oval Callout 13">
                <a:extLst>
                  <a:ext uri="{FF2B5EF4-FFF2-40B4-BE49-F238E27FC236}">
                    <a16:creationId xmlns:a16="http://schemas.microsoft.com/office/drawing/2014/main" id="{4436EBC1-3667-8777-128A-CD1E919D7CF7}"/>
                  </a:ext>
                </a:extLst>
              </p:cNvPr>
              <p:cNvSpPr/>
              <p:nvPr/>
            </p:nvSpPr>
            <p:spPr>
              <a:xfrm>
                <a:off x="668718" y="2691444"/>
                <a:ext cx="1259522" cy="1220317"/>
              </a:xfrm>
              <a:prstGeom prst="wedgeEllipseCallout">
                <a:avLst>
                  <a:gd name="adj1" fmla="val -1478"/>
                  <a:gd name="adj2" fmla="val 62500"/>
                </a:avLst>
              </a:prstGeom>
              <a:solidFill>
                <a:sysClr val="window" lastClr="FFFFFF"/>
              </a:solidFill>
              <a:ln w="171450"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150" name="Picture 6">
              <a:extLst>
                <a:ext uri="{FF2B5EF4-FFF2-40B4-BE49-F238E27FC236}">
                  <a16:creationId xmlns:a16="http://schemas.microsoft.com/office/drawing/2014/main" id="{78A31FA9-3DBE-1E82-D63D-15A2EDF4D109}"/>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638249" y="1476493"/>
              <a:ext cx="866422" cy="77675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2800350" y="5060929"/>
            <a:ext cx="11429999" cy="2677656"/>
          </a:xfrm>
          <a:prstGeom prst="rect">
            <a:avLst/>
          </a:prstGeom>
        </p:spPr>
        <p:txBody>
          <a:bodyPr wrap="square">
            <a:spAutoFit/>
          </a:bodyPr>
          <a:lstStyle/>
          <a:p>
            <a:pPr algn="just">
              <a:lnSpc>
                <a:spcPct val="150000"/>
              </a:lnSpc>
            </a:pPr>
            <a:r>
              <a:rPr lang="vi-VN" sz="2800" dirty="0">
                <a:solidFill>
                  <a:srgbClr val="000000"/>
                </a:solidFill>
                <a:latin typeface="Arial" panose="020B0604020202020204" pitchFamily="34" charset="0"/>
                <a:cs typeface="Arial" panose="020B0604020202020204" pitchFamily="34" charset="0"/>
              </a:rPr>
              <a:t>Nói nhiễm sắc thể là cấu trúc mang gene của tế bào vì: NST được cấu tạo từ DNA liên kết với nhiều phân tử protein histon</a:t>
            </a:r>
            <a:r>
              <a:rPr lang="en-US" sz="2800" dirty="0">
                <a:solidFill>
                  <a:srgbClr val="000000"/>
                </a:solidFill>
                <a:latin typeface="Arial" panose="020B0604020202020204" pitchFamily="34" charset="0"/>
                <a:cs typeface="Arial" panose="020B0604020202020204" pitchFamily="34" charset="0"/>
              </a:rPr>
              <a:t>e</a:t>
            </a:r>
            <a:r>
              <a:rPr lang="vi-VN" sz="2800" dirty="0">
                <a:solidFill>
                  <a:srgbClr val="000000"/>
                </a:solidFill>
                <a:latin typeface="Arial" panose="020B0604020202020204" pitchFamily="34" charset="0"/>
                <a:cs typeface="Arial" panose="020B0604020202020204" pitchFamily="34" charset="0"/>
              </a:rPr>
              <a:t> mà trên một phân tử DNA có chứa nhiều gene. Do đó, trên NST, các gene sắp xếp theo chiều dọc tại những vị trí (locus) nhất định</a:t>
            </a:r>
            <a:endParaRPr lang="en-US" sz="2800" dirty="0">
              <a:latin typeface="Arial" panose="020B0604020202020204" pitchFamily="34" charset="0"/>
              <a:cs typeface="Arial" panose="020B0604020202020204" pitchFamily="34" charset="0"/>
            </a:endParaRPr>
          </a:p>
        </p:txBody>
      </p:sp>
      <p:sp>
        <p:nvSpPr>
          <p:cNvPr id="10" name="Rounded Rectangle 9"/>
          <p:cNvSpPr/>
          <p:nvPr/>
        </p:nvSpPr>
        <p:spPr>
          <a:xfrm>
            <a:off x="2526018" y="4874136"/>
            <a:ext cx="12038711" cy="3053328"/>
          </a:xfrm>
          <a:prstGeom prst="roundRect">
            <a:avLst>
              <a:gd name="adj" fmla="val 4167"/>
            </a:avLst>
          </a:prstGeom>
          <a:noFill/>
          <a:ln w="1143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391400" y="3829893"/>
            <a:ext cx="2057400" cy="522843"/>
          </a:xfrm>
          <a:prstGeom prst="roundRect">
            <a:avLst>
              <a:gd name="adj" fmla="val 50000"/>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Trả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lời</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596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13" name="Group 2"/>
          <p:cNvGrpSpPr/>
          <p:nvPr/>
        </p:nvGrpSpPr>
        <p:grpSpPr>
          <a:xfrm>
            <a:off x="514350" y="534178"/>
            <a:ext cx="17259300" cy="9257522"/>
            <a:chOff x="0" y="0"/>
            <a:chExt cx="5760316" cy="2928158"/>
          </a:xfrm>
        </p:grpSpPr>
        <p:sp>
          <p:nvSpPr>
            <p:cNvPr id="14"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146" name="Picture 2">
            <a:extLst>
              <a:ext uri="{FF2B5EF4-FFF2-40B4-BE49-F238E27FC236}">
                <a16:creationId xmlns:a16="http://schemas.microsoft.com/office/drawing/2014/main" id="{4A96BB16-BA61-F20A-4410-DD38A27E02BE}"/>
              </a:ext>
            </a:extLst>
          </p:cNvPr>
          <p:cNvPicPr>
            <a:picLocks noChangeAspect="1" noChangeArrowheads="1"/>
          </p:cNvPicPr>
          <p:nvPr/>
        </p:nvPicPr>
        <p:blipFill>
          <a:blip r:embed="rId2">
            <a:clrChange>
              <a:clrFrom>
                <a:srgbClr val="F6FFFF"/>
              </a:clrFrom>
              <a:clrTo>
                <a:srgbClr val="F6FFFF">
                  <a:alpha val="0"/>
                </a:srgbClr>
              </a:clrTo>
            </a:clrChange>
            <a:extLst>
              <a:ext uri="{28A0092B-C50C-407E-A947-70E740481C1C}">
                <a14:useLocalDpi xmlns:a14="http://schemas.microsoft.com/office/drawing/2010/main" val="0"/>
              </a:ext>
            </a:extLst>
          </a:blip>
          <a:srcRect/>
          <a:stretch>
            <a:fillRect/>
          </a:stretch>
        </p:blipFill>
        <p:spPr bwMode="auto">
          <a:xfrm>
            <a:off x="13991036" y="3298469"/>
            <a:ext cx="5246921" cy="69139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329287" y="874261"/>
            <a:ext cx="10963476" cy="2064219"/>
            <a:chOff x="1600200" y="1409700"/>
            <a:chExt cx="10963476" cy="2064219"/>
          </a:xfrm>
        </p:grpSpPr>
        <p:grpSp>
          <p:nvGrpSpPr>
            <p:cNvPr id="7" name="Group 6">
              <a:extLst>
                <a:ext uri="{FF2B5EF4-FFF2-40B4-BE49-F238E27FC236}">
                  <a16:creationId xmlns:a16="http://schemas.microsoft.com/office/drawing/2014/main" id="{F6628570-2743-1117-263F-BA4E9A4F68B4}"/>
                </a:ext>
              </a:extLst>
            </p:cNvPr>
            <p:cNvGrpSpPr/>
            <p:nvPr/>
          </p:nvGrpSpPr>
          <p:grpSpPr>
            <a:xfrm>
              <a:off x="1600200" y="1409700"/>
              <a:ext cx="10963476" cy="2064219"/>
              <a:chOff x="668718" y="2691444"/>
              <a:chExt cx="14650868" cy="2758491"/>
            </a:xfrm>
          </p:grpSpPr>
          <p:sp>
            <p:nvSpPr>
              <p:cNvPr id="8" name="Rectangle: Rounded Corners 10">
                <a:extLst>
                  <a:ext uri="{FF2B5EF4-FFF2-40B4-BE49-F238E27FC236}">
                    <a16:creationId xmlns:a16="http://schemas.microsoft.com/office/drawing/2014/main" id="{2FCB3A4F-3A54-8102-BB18-DBEEBCFC5D69}"/>
                  </a:ext>
                </a:extLst>
              </p:cNvPr>
              <p:cNvSpPr/>
              <p:nvPr/>
            </p:nvSpPr>
            <p:spPr>
              <a:xfrm>
                <a:off x="1116749" y="3253669"/>
                <a:ext cx="13706153" cy="2196266"/>
              </a:xfrm>
              <a:prstGeom prst="roundRect">
                <a:avLst>
                  <a:gd name="adj" fmla="val 6602"/>
                </a:avLst>
              </a:prstGeom>
              <a:solidFill>
                <a:schemeClr val="accent6">
                  <a:lumMod val="40000"/>
                  <a:lumOff val="60000"/>
                </a:schemeClr>
              </a:solidFill>
              <a:ln w="762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3BF2AD71-AD35-0FC6-4E60-F069FAA24659}"/>
                  </a:ext>
                </a:extLst>
              </p:cNvPr>
              <p:cNvSpPr txBox="1"/>
              <p:nvPr/>
            </p:nvSpPr>
            <p:spPr>
              <a:xfrm>
                <a:off x="1116749" y="3757422"/>
                <a:ext cx="14202837" cy="985647"/>
              </a:xfrm>
              <a:prstGeom prst="rect">
                <a:avLst/>
              </a:prstGeom>
              <a:noFill/>
            </p:spPr>
            <p:txBody>
              <a:bodyPr wrap="square" rtlCol="0">
                <a:spAutoFit/>
              </a:bodyPr>
              <a:lstStyle/>
              <a:p>
                <a:pPr algn="ctr">
                  <a:lnSpc>
                    <a:spcPct val="130000"/>
                  </a:lnSpc>
                  <a:defRPr/>
                </a:pPr>
                <a:r>
                  <a:rPr lang="en-US" sz="3600" b="1" kern="0" dirty="0" err="1">
                    <a:solidFill>
                      <a:srgbClr val="002060"/>
                    </a:solidFill>
                    <a:latin typeface="Arial" panose="020B0604020202020204" pitchFamily="34" charset="0"/>
                    <a:cs typeface="Arial" panose="020B0604020202020204" pitchFamily="34" charset="0"/>
                  </a:rPr>
                  <a:t>Nhiễm</a:t>
                </a:r>
                <a:r>
                  <a:rPr lang="en-US" sz="3600" b="1" kern="0" dirty="0">
                    <a:solidFill>
                      <a:srgbClr val="002060"/>
                    </a:solidFill>
                    <a:latin typeface="Arial" panose="020B0604020202020204" pitchFamily="34" charset="0"/>
                    <a:cs typeface="Arial" panose="020B0604020202020204" pitchFamily="34" charset="0"/>
                  </a:rPr>
                  <a:t> </a:t>
                </a:r>
                <a:r>
                  <a:rPr lang="en-US" sz="3600" b="1" kern="0" dirty="0" err="1">
                    <a:solidFill>
                      <a:srgbClr val="002060"/>
                    </a:solidFill>
                    <a:latin typeface="Arial" panose="020B0604020202020204" pitchFamily="34" charset="0"/>
                    <a:cs typeface="Arial" panose="020B0604020202020204" pitchFamily="34" charset="0"/>
                  </a:rPr>
                  <a:t>sắc</a:t>
                </a:r>
                <a:r>
                  <a:rPr lang="en-US" sz="3600" b="1" kern="0" dirty="0">
                    <a:solidFill>
                      <a:srgbClr val="002060"/>
                    </a:solidFill>
                    <a:latin typeface="Arial" panose="020B0604020202020204" pitchFamily="34" charset="0"/>
                    <a:cs typeface="Arial" panose="020B0604020202020204" pitchFamily="34" charset="0"/>
                  </a:rPr>
                  <a:t> </a:t>
                </a:r>
                <a:r>
                  <a:rPr lang="en-US" sz="3600" b="1" kern="0" dirty="0" err="1">
                    <a:solidFill>
                      <a:srgbClr val="002060"/>
                    </a:solidFill>
                    <a:latin typeface="Arial" panose="020B0604020202020204" pitchFamily="34" charset="0"/>
                    <a:cs typeface="Arial" panose="020B0604020202020204" pitchFamily="34" charset="0"/>
                  </a:rPr>
                  <a:t>thể</a:t>
                </a:r>
                <a:r>
                  <a:rPr lang="en-US" sz="3600" b="1" kern="0" dirty="0">
                    <a:solidFill>
                      <a:srgbClr val="002060"/>
                    </a:solidFill>
                    <a:latin typeface="Arial" panose="020B0604020202020204" pitchFamily="34" charset="0"/>
                    <a:cs typeface="Arial" panose="020B0604020202020204" pitchFamily="34" charset="0"/>
                  </a:rPr>
                  <a:t> </a:t>
                </a:r>
                <a:r>
                  <a:rPr lang="en-US" sz="3600" b="1" kern="0" dirty="0" err="1">
                    <a:solidFill>
                      <a:srgbClr val="002060"/>
                    </a:solidFill>
                    <a:latin typeface="Arial" panose="020B0604020202020204" pitchFamily="34" charset="0"/>
                    <a:cs typeface="Arial" panose="020B0604020202020204" pitchFamily="34" charset="0"/>
                  </a:rPr>
                  <a:t>có</a:t>
                </a:r>
                <a:r>
                  <a:rPr lang="en-US" sz="3600" b="1" kern="0" dirty="0">
                    <a:solidFill>
                      <a:srgbClr val="002060"/>
                    </a:solidFill>
                    <a:latin typeface="Arial" panose="020B0604020202020204" pitchFamily="34" charset="0"/>
                    <a:cs typeface="Arial" panose="020B0604020202020204" pitchFamily="34" charset="0"/>
                  </a:rPr>
                  <a:t> </a:t>
                </a:r>
                <a:r>
                  <a:rPr lang="en-US" sz="3600" b="1" kern="0" dirty="0" err="1">
                    <a:solidFill>
                      <a:srgbClr val="002060"/>
                    </a:solidFill>
                    <a:latin typeface="Arial" panose="020B0604020202020204" pitchFamily="34" charset="0"/>
                    <a:cs typeface="Arial" panose="020B0604020202020204" pitchFamily="34" charset="0"/>
                  </a:rPr>
                  <a:t>vai</a:t>
                </a:r>
                <a:r>
                  <a:rPr lang="en-US" sz="3600" b="1" kern="0" dirty="0">
                    <a:solidFill>
                      <a:srgbClr val="002060"/>
                    </a:solidFill>
                    <a:latin typeface="Arial" panose="020B0604020202020204" pitchFamily="34" charset="0"/>
                    <a:cs typeface="Arial" panose="020B0604020202020204" pitchFamily="34" charset="0"/>
                  </a:rPr>
                  <a:t> </a:t>
                </a:r>
                <a:r>
                  <a:rPr lang="en-US" sz="3600" b="1" kern="0" dirty="0" err="1">
                    <a:solidFill>
                      <a:srgbClr val="002060"/>
                    </a:solidFill>
                    <a:latin typeface="Arial" panose="020B0604020202020204" pitchFamily="34" charset="0"/>
                    <a:cs typeface="Arial" panose="020B0604020202020204" pitchFamily="34" charset="0"/>
                  </a:rPr>
                  <a:t>trò</a:t>
                </a:r>
                <a:r>
                  <a:rPr lang="en-US" sz="3600" b="1" kern="0" dirty="0">
                    <a:solidFill>
                      <a:srgbClr val="002060"/>
                    </a:solidFill>
                    <a:latin typeface="Arial" panose="020B0604020202020204" pitchFamily="34" charset="0"/>
                    <a:cs typeface="Arial" panose="020B0604020202020204" pitchFamily="34" charset="0"/>
                  </a:rPr>
                  <a:t> </a:t>
                </a:r>
                <a:r>
                  <a:rPr lang="en-US" sz="3600" b="1" kern="0" dirty="0" err="1">
                    <a:solidFill>
                      <a:srgbClr val="002060"/>
                    </a:solidFill>
                    <a:latin typeface="Arial" panose="020B0604020202020204" pitchFamily="34" charset="0"/>
                    <a:cs typeface="Arial" panose="020B0604020202020204" pitchFamily="34" charset="0"/>
                  </a:rPr>
                  <a:t>như</a:t>
                </a:r>
                <a:r>
                  <a:rPr lang="en-US" sz="3600" b="1" kern="0" dirty="0">
                    <a:solidFill>
                      <a:srgbClr val="002060"/>
                    </a:solidFill>
                    <a:latin typeface="Arial" panose="020B0604020202020204" pitchFamily="34" charset="0"/>
                    <a:cs typeface="Arial" panose="020B0604020202020204" pitchFamily="34" charset="0"/>
                  </a:rPr>
                  <a:t> </a:t>
                </a:r>
                <a:r>
                  <a:rPr lang="en-US" sz="3600" b="1" kern="0" dirty="0" err="1">
                    <a:solidFill>
                      <a:srgbClr val="002060"/>
                    </a:solidFill>
                    <a:latin typeface="Arial" panose="020B0604020202020204" pitchFamily="34" charset="0"/>
                    <a:cs typeface="Arial" panose="020B0604020202020204" pitchFamily="34" charset="0"/>
                  </a:rPr>
                  <a:t>thế</a:t>
                </a:r>
                <a:r>
                  <a:rPr lang="en-US" sz="3600" b="1" kern="0" dirty="0">
                    <a:solidFill>
                      <a:srgbClr val="002060"/>
                    </a:solidFill>
                    <a:latin typeface="Arial" panose="020B0604020202020204" pitchFamily="34" charset="0"/>
                    <a:cs typeface="Arial" panose="020B0604020202020204" pitchFamily="34" charset="0"/>
                  </a:rPr>
                  <a:t> </a:t>
                </a:r>
                <a:r>
                  <a:rPr lang="en-US" sz="3600" b="1" kern="0" dirty="0" err="1">
                    <a:solidFill>
                      <a:srgbClr val="002060"/>
                    </a:solidFill>
                    <a:latin typeface="Arial" panose="020B0604020202020204" pitchFamily="34" charset="0"/>
                    <a:cs typeface="Arial" panose="020B0604020202020204" pitchFamily="34" charset="0"/>
                  </a:rPr>
                  <a:t>nào</a:t>
                </a:r>
                <a:r>
                  <a:rPr lang="en-US" sz="3600" b="1" kern="0" dirty="0">
                    <a:solidFill>
                      <a:srgbClr val="002060"/>
                    </a:solidFill>
                    <a:latin typeface="Arial" panose="020B0604020202020204" pitchFamily="34" charset="0"/>
                    <a:cs typeface="Arial" panose="020B0604020202020204" pitchFamily="34" charset="0"/>
                  </a:rPr>
                  <a:t>?</a:t>
                </a:r>
              </a:p>
            </p:txBody>
          </p:sp>
          <p:sp>
            <p:nvSpPr>
              <p:cNvPr id="11" name="Oval Callout 13">
                <a:extLst>
                  <a:ext uri="{FF2B5EF4-FFF2-40B4-BE49-F238E27FC236}">
                    <a16:creationId xmlns:a16="http://schemas.microsoft.com/office/drawing/2014/main" id="{4436EBC1-3667-8777-128A-CD1E919D7CF7}"/>
                  </a:ext>
                </a:extLst>
              </p:cNvPr>
              <p:cNvSpPr/>
              <p:nvPr/>
            </p:nvSpPr>
            <p:spPr>
              <a:xfrm>
                <a:off x="668718" y="2691444"/>
                <a:ext cx="1259522" cy="1220317"/>
              </a:xfrm>
              <a:prstGeom prst="wedgeEllipseCallout">
                <a:avLst>
                  <a:gd name="adj1" fmla="val -1478"/>
                  <a:gd name="adj2" fmla="val 62500"/>
                </a:avLst>
              </a:prstGeom>
              <a:solidFill>
                <a:sysClr val="window" lastClr="FFFFFF"/>
              </a:solidFill>
              <a:ln w="171450"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150" name="Picture 6">
              <a:extLst>
                <a:ext uri="{FF2B5EF4-FFF2-40B4-BE49-F238E27FC236}">
                  <a16:creationId xmlns:a16="http://schemas.microsoft.com/office/drawing/2014/main" id="{78A31FA9-3DBE-1E82-D63D-15A2EDF4D109}"/>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638249" y="1476493"/>
              <a:ext cx="866422" cy="77675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2652181" y="4653498"/>
            <a:ext cx="11291386" cy="3970318"/>
          </a:xfrm>
          <a:prstGeom prst="rect">
            <a:avLst/>
          </a:prstGeom>
        </p:spPr>
        <p:txBody>
          <a:bodyPr wrap="square">
            <a:spAutoFit/>
          </a:bodyPr>
          <a:lstStyle/>
          <a:p>
            <a:pPr algn="just">
              <a:lnSpc>
                <a:spcPct val="150000"/>
              </a:lnSpc>
            </a:pPr>
            <a:r>
              <a:rPr lang="vi-VN" sz="2800" dirty="0">
                <a:solidFill>
                  <a:srgbClr val="000000"/>
                </a:solidFill>
                <a:latin typeface="Arial" panose="020B0604020202020204" pitchFamily="34" charset="0"/>
                <a:cs typeface="Arial" panose="020B0604020202020204" pitchFamily="34" charset="0"/>
              </a:rPr>
              <a:t>NST là cấu trúc mang gen</a:t>
            </a:r>
            <a:r>
              <a:rPr lang="en-US" sz="2800" dirty="0">
                <a:solidFill>
                  <a:srgbClr val="000000"/>
                </a:solidFill>
                <a:latin typeface="Arial" panose="020B0604020202020204" pitchFamily="34" charset="0"/>
                <a:cs typeface="Arial" panose="020B0604020202020204" pitchFamily="34" charset="0"/>
              </a:rPr>
              <a:t>e</a:t>
            </a:r>
            <a:r>
              <a:rPr lang="vi-VN" sz="2800" dirty="0">
                <a:solidFill>
                  <a:srgbClr val="000000"/>
                </a:solidFill>
                <a:latin typeface="Arial" panose="020B0604020202020204" pitchFamily="34" charset="0"/>
                <a:cs typeface="Arial" panose="020B0604020202020204" pitchFamily="34" charset="0"/>
              </a:rPr>
              <a:t> có bản chất là </a:t>
            </a:r>
            <a:r>
              <a:rPr lang="en-US" sz="2800" dirty="0">
                <a:solidFill>
                  <a:srgbClr val="000000"/>
                </a:solidFill>
                <a:latin typeface="Arial" panose="020B0604020202020204" pitchFamily="34" charset="0"/>
                <a:cs typeface="Arial" panose="020B0604020202020204" pitchFamily="34" charset="0"/>
              </a:rPr>
              <a:t>DNA </a:t>
            </a:r>
            <a:r>
              <a:rPr lang="vi-VN" sz="2800" dirty="0">
                <a:solidFill>
                  <a:srgbClr val="000000"/>
                </a:solidFill>
                <a:latin typeface="Arial" panose="020B0604020202020204" pitchFamily="34" charset="0"/>
                <a:cs typeface="Arial" panose="020B0604020202020204" pitchFamily="34" charset="0"/>
              </a:rPr>
              <a:t>có vai trò quan trọng đối với sự di truyền:</a:t>
            </a:r>
            <a:endParaRPr lang="en-US" sz="2800" dirty="0">
              <a:solidFill>
                <a:srgbClr val="000000"/>
              </a:solidFill>
              <a:latin typeface="Arial" panose="020B0604020202020204" pitchFamily="34" charset="0"/>
              <a:cs typeface="Arial" panose="020B0604020202020204" pitchFamily="34" charset="0"/>
            </a:endParaRPr>
          </a:p>
          <a:p>
            <a:pPr algn="just">
              <a:lnSpc>
                <a:spcPct val="150000"/>
              </a:lnSpc>
            </a:pPr>
            <a:r>
              <a:rPr lang="vi-VN" sz="2800" dirty="0">
                <a:solidFill>
                  <a:srgbClr val="000000"/>
                </a:solidFill>
                <a:latin typeface="Arial" panose="020B0604020202020204" pitchFamily="34" charset="0"/>
                <a:cs typeface="Arial" panose="020B0604020202020204" pitchFamily="34" charset="0"/>
              </a:rPr>
              <a:t>- Việc tập hợp </a:t>
            </a:r>
            <a:r>
              <a:rPr lang="en-US" sz="2800" dirty="0">
                <a:solidFill>
                  <a:srgbClr val="000000"/>
                </a:solidFill>
                <a:latin typeface="Arial" panose="020B0604020202020204" pitchFamily="34" charset="0"/>
                <a:cs typeface="Arial" panose="020B0604020202020204" pitchFamily="34" charset="0"/>
              </a:rPr>
              <a:t>DNA</a:t>
            </a:r>
            <a:r>
              <a:rPr lang="vi-VN" sz="2800" dirty="0">
                <a:solidFill>
                  <a:srgbClr val="000000"/>
                </a:solidFill>
                <a:latin typeface="Arial" panose="020B0604020202020204" pitchFamily="34" charset="0"/>
                <a:cs typeface="Arial" panose="020B0604020202020204" pitchFamily="34" charset="0"/>
              </a:rPr>
              <a:t> thành NST có vai trò lưu giữ, bảo quản thông tin di truyền trong tế bào.</a:t>
            </a:r>
            <a:endParaRPr lang="en-US" sz="2800" dirty="0">
              <a:solidFill>
                <a:srgbClr val="000000"/>
              </a:solidFill>
              <a:latin typeface="Arial" panose="020B0604020202020204" pitchFamily="34" charset="0"/>
              <a:cs typeface="Arial" panose="020B0604020202020204" pitchFamily="34" charset="0"/>
            </a:endParaRPr>
          </a:p>
          <a:p>
            <a:pPr algn="just">
              <a:lnSpc>
                <a:spcPct val="150000"/>
              </a:lnSpc>
            </a:pPr>
            <a:r>
              <a:rPr lang="vi-VN" sz="2800" dirty="0">
                <a:solidFill>
                  <a:srgbClr val="000000"/>
                </a:solidFill>
                <a:latin typeface="Arial" panose="020B0604020202020204" pitchFamily="34" charset="0"/>
                <a:cs typeface="Arial" panose="020B0604020202020204" pitchFamily="34" charset="0"/>
              </a:rPr>
              <a:t>- Sự tự sao của </a:t>
            </a:r>
            <a:r>
              <a:rPr lang="en-US" sz="2800" dirty="0">
                <a:solidFill>
                  <a:srgbClr val="000000"/>
                </a:solidFill>
                <a:latin typeface="Arial" panose="020B0604020202020204" pitchFamily="34" charset="0"/>
                <a:cs typeface="Arial" panose="020B0604020202020204" pitchFamily="34" charset="0"/>
              </a:rPr>
              <a:t>DNA</a:t>
            </a:r>
            <a:r>
              <a:rPr lang="vi-VN" sz="2800" dirty="0">
                <a:solidFill>
                  <a:srgbClr val="000000"/>
                </a:solidFill>
                <a:latin typeface="Arial" panose="020B0604020202020204" pitchFamily="34" charset="0"/>
                <a:cs typeface="Arial" panose="020B0604020202020204" pitchFamily="34" charset="0"/>
              </a:rPr>
              <a:t> đưa đến sự nhân đôi của NST, nhờ đó các gen</a:t>
            </a:r>
            <a:r>
              <a:rPr lang="en-US" sz="2800" dirty="0">
                <a:solidFill>
                  <a:srgbClr val="000000"/>
                </a:solidFill>
                <a:latin typeface="Arial" panose="020B0604020202020204" pitchFamily="34" charset="0"/>
                <a:cs typeface="Arial" panose="020B0604020202020204" pitchFamily="34" charset="0"/>
              </a:rPr>
              <a:t>e</a:t>
            </a:r>
            <a:r>
              <a:rPr lang="vi-VN" sz="2800" dirty="0">
                <a:solidFill>
                  <a:srgbClr val="000000"/>
                </a:solidFill>
                <a:latin typeface="Arial" panose="020B0604020202020204" pitchFamily="34" charset="0"/>
                <a:cs typeface="Arial" panose="020B0604020202020204" pitchFamily="34" charset="0"/>
              </a:rPr>
              <a:t> </a:t>
            </a:r>
            <a:r>
              <a:rPr lang="vi-VN" sz="2800" b="1" dirty="0">
                <a:solidFill>
                  <a:srgbClr val="00B050"/>
                </a:solidFill>
                <a:latin typeface="Arial" panose="020B0604020202020204" pitchFamily="34" charset="0"/>
                <a:cs typeface="Arial" panose="020B0604020202020204" pitchFamily="34" charset="0"/>
              </a:rPr>
              <a:t>qui định tính trạng được di truyền qua các thế hệ.</a:t>
            </a:r>
            <a:endParaRPr lang="en-US" sz="2800" b="1" dirty="0">
              <a:solidFill>
                <a:srgbClr val="00B050"/>
              </a:solidFill>
              <a:latin typeface="Arial" panose="020B0604020202020204" pitchFamily="34" charset="0"/>
              <a:cs typeface="Arial" panose="020B0604020202020204" pitchFamily="34" charset="0"/>
            </a:endParaRPr>
          </a:p>
        </p:txBody>
      </p:sp>
      <p:sp>
        <p:nvSpPr>
          <p:cNvPr id="10" name="Rounded Rectangle 9"/>
          <p:cNvSpPr/>
          <p:nvPr/>
        </p:nvSpPr>
        <p:spPr>
          <a:xfrm>
            <a:off x="2362200" y="4385364"/>
            <a:ext cx="12297779" cy="4488409"/>
          </a:xfrm>
          <a:prstGeom prst="roundRect">
            <a:avLst>
              <a:gd name="adj" fmla="val 4167"/>
            </a:avLst>
          </a:prstGeom>
          <a:noFill/>
          <a:ln w="1143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620000" y="3403557"/>
            <a:ext cx="2057400" cy="522843"/>
          </a:xfrm>
          <a:prstGeom prst="roundRect">
            <a:avLst>
              <a:gd name="adj" fmla="val 50000"/>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Trả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lời</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064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372601" y="2154935"/>
            <a:ext cx="8064488" cy="7763337"/>
            <a:chOff x="10515600" y="1967753"/>
            <a:chExt cx="6781800" cy="6528548"/>
          </a:xfrm>
        </p:grpSpPr>
        <p:pic>
          <p:nvPicPr>
            <p:cNvPr id="2054" name="Picture 6" descr="Which term best describes the colored bands shown on the chromosomes below? A. homologous chromosome B. - brainly.co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3" t="1303" r="851" b="1043"/>
            <a:stretch/>
          </p:blipFill>
          <p:spPr bwMode="auto">
            <a:xfrm>
              <a:off x="10515600" y="2781301"/>
              <a:ext cx="67818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3352465" y="2555612"/>
              <a:ext cx="1143000" cy="45428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Màu</a:t>
              </a:r>
              <a:r>
                <a:rPr lang="en-US" dirty="0">
                  <a:solidFill>
                    <a:sysClr val="windowText" lastClr="000000"/>
                  </a:solidFill>
                </a:rPr>
                <a:t> </a:t>
              </a:r>
              <a:r>
                <a:rPr lang="en-US" dirty="0" err="1">
                  <a:solidFill>
                    <a:sysClr val="windowText" lastClr="000000"/>
                  </a:solidFill>
                </a:rPr>
                <a:t>mắt</a:t>
              </a:r>
              <a:endParaRPr lang="en-US" dirty="0">
                <a:solidFill>
                  <a:sysClr val="windowText" lastClr="000000"/>
                </a:solidFill>
              </a:endParaRPr>
            </a:p>
          </p:txBody>
        </p:sp>
        <p:sp>
          <p:nvSpPr>
            <p:cNvPr id="38" name="Rectangle 37"/>
            <p:cNvSpPr/>
            <p:nvPr/>
          </p:nvSpPr>
          <p:spPr>
            <a:xfrm>
              <a:off x="13284997" y="4483847"/>
              <a:ext cx="1277935" cy="45428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Nhóm</a:t>
              </a:r>
              <a:r>
                <a:rPr lang="en-US" dirty="0">
                  <a:solidFill>
                    <a:sysClr val="windowText" lastClr="000000"/>
                  </a:solidFill>
                </a:rPr>
                <a:t> </a:t>
              </a:r>
              <a:r>
                <a:rPr lang="en-US" dirty="0" err="1">
                  <a:solidFill>
                    <a:sysClr val="windowText" lastClr="000000"/>
                  </a:solidFill>
                </a:rPr>
                <a:t>máu</a:t>
              </a:r>
              <a:endParaRPr lang="en-US" dirty="0">
                <a:solidFill>
                  <a:sysClr val="windowText" lastClr="000000"/>
                </a:solidFill>
              </a:endParaRPr>
            </a:p>
          </p:txBody>
        </p:sp>
        <p:sp>
          <p:nvSpPr>
            <p:cNvPr id="40" name="Rectangle 39"/>
            <p:cNvSpPr/>
            <p:nvPr/>
          </p:nvSpPr>
          <p:spPr>
            <a:xfrm>
              <a:off x="13442465" y="5750156"/>
              <a:ext cx="1053000" cy="45428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Màu</a:t>
              </a:r>
              <a:r>
                <a:rPr lang="en-US" dirty="0">
                  <a:solidFill>
                    <a:sysClr val="windowText" lastClr="000000"/>
                  </a:solidFill>
                </a:rPr>
                <a:t> </a:t>
              </a:r>
              <a:r>
                <a:rPr lang="en-US" dirty="0" err="1">
                  <a:solidFill>
                    <a:sysClr val="windowText" lastClr="000000"/>
                  </a:solidFill>
                </a:rPr>
                <a:t>tóc</a:t>
              </a:r>
              <a:endParaRPr lang="en-US" dirty="0">
                <a:solidFill>
                  <a:sysClr val="windowText" lastClr="000000"/>
                </a:solidFill>
              </a:endParaRPr>
            </a:p>
          </p:txBody>
        </p:sp>
        <p:sp>
          <p:nvSpPr>
            <p:cNvPr id="41" name="Rectangle 40"/>
            <p:cNvSpPr/>
            <p:nvPr/>
          </p:nvSpPr>
          <p:spPr>
            <a:xfrm>
              <a:off x="13322318" y="7404625"/>
              <a:ext cx="1240614" cy="45428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Chiều</a:t>
              </a:r>
              <a:r>
                <a:rPr lang="en-US" dirty="0">
                  <a:solidFill>
                    <a:sysClr val="windowText" lastClr="000000"/>
                  </a:solidFill>
                </a:rPr>
                <a:t> </a:t>
              </a:r>
              <a:r>
                <a:rPr lang="en-US" dirty="0" err="1">
                  <a:solidFill>
                    <a:sysClr val="windowText" lastClr="000000"/>
                  </a:solidFill>
                </a:rPr>
                <a:t>cao</a:t>
              </a:r>
              <a:endParaRPr lang="en-US" dirty="0">
                <a:solidFill>
                  <a:sysClr val="windowText" lastClr="000000"/>
                </a:solidFill>
              </a:endParaRPr>
            </a:p>
          </p:txBody>
        </p:sp>
        <p:sp>
          <p:nvSpPr>
            <p:cNvPr id="22" name="Rectangle 21"/>
            <p:cNvSpPr/>
            <p:nvPr/>
          </p:nvSpPr>
          <p:spPr>
            <a:xfrm>
              <a:off x="13003089" y="1967753"/>
              <a:ext cx="1988415" cy="45428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Arial" panose="020B0604020202020204" pitchFamily="34" charset="0"/>
                  <a:cs typeface="Arial" panose="020B0604020202020204" pitchFamily="34" charset="0"/>
                </a:rPr>
                <a:t>Gene Allele</a:t>
              </a:r>
            </a:p>
          </p:txBody>
        </p:sp>
      </p:grpSp>
      <p:sp>
        <p:nvSpPr>
          <p:cNvPr id="57" name="Rectangle 56"/>
          <p:cNvSpPr/>
          <p:nvPr/>
        </p:nvSpPr>
        <p:spPr>
          <a:xfrm>
            <a:off x="13617426" y="715744"/>
            <a:ext cx="3226643" cy="8963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2"/>
          <p:cNvGrpSpPr/>
          <p:nvPr/>
        </p:nvGrpSpPr>
        <p:grpSpPr>
          <a:xfrm>
            <a:off x="-2880783" y="-2256201"/>
            <a:ext cx="21159259" cy="3336411"/>
            <a:chOff x="0" y="0"/>
            <a:chExt cx="7881544" cy="1242769"/>
          </a:xfrm>
        </p:grpSpPr>
        <p:sp>
          <p:nvSpPr>
            <p:cNvPr id="3" name="Freeform 3"/>
            <p:cNvSpPr/>
            <p:nvPr/>
          </p:nvSpPr>
          <p:spPr>
            <a:xfrm>
              <a:off x="0" y="0"/>
              <a:ext cx="7881544" cy="1242769"/>
            </a:xfrm>
            <a:custGeom>
              <a:avLst/>
              <a:gdLst/>
              <a:ahLst/>
              <a:cxnLst/>
              <a:rect l="l" t="t" r="r" b="b"/>
              <a:pathLst>
                <a:path w="7881544" h="1242769">
                  <a:moveTo>
                    <a:pt x="0" y="0"/>
                  </a:moveTo>
                  <a:lnTo>
                    <a:pt x="7881544" y="0"/>
                  </a:lnTo>
                  <a:lnTo>
                    <a:pt x="7881544" y="1242769"/>
                  </a:lnTo>
                  <a:lnTo>
                    <a:pt x="0" y="1242769"/>
                  </a:lnTo>
                  <a:close/>
                </a:path>
              </a:pathLst>
            </a:custGeom>
            <a:solidFill>
              <a:srgbClr val="E26F43"/>
            </a:solidFill>
            <a:ln w="38100" cap="sq">
              <a:solidFill>
                <a:srgbClr val="000000"/>
              </a:solidFill>
              <a:prstDash val="solid"/>
              <a:miter/>
            </a:ln>
          </p:spPr>
          <p:txBody>
            <a:bodyPr/>
            <a:lstStyle/>
            <a:p>
              <a:endParaRPr lang="vi-VN">
                <a:solidFill>
                  <a:prstClr val="black"/>
                </a:solidFill>
              </a:endParaRPr>
            </a:p>
          </p:txBody>
        </p:sp>
        <p:sp>
          <p:nvSpPr>
            <p:cNvPr id="4" name="TextBox 4"/>
            <p:cNvSpPr txBox="1"/>
            <p:nvPr/>
          </p:nvSpPr>
          <p:spPr>
            <a:xfrm>
              <a:off x="0" y="-19050"/>
              <a:ext cx="7881544" cy="1261819"/>
            </a:xfrm>
            <a:prstGeom prst="rect">
              <a:avLst/>
            </a:prstGeom>
          </p:spPr>
          <p:txBody>
            <a:bodyPr lIns="24438" tIns="24438" rIns="24438" bIns="24438" rtlCol="0" anchor="ctr"/>
            <a:lstStyle/>
            <a:p>
              <a:pPr algn="ctr">
                <a:lnSpc>
                  <a:spcPts val="1428"/>
                </a:lnSpc>
              </a:pPr>
              <a:endParaRPr dirty="0">
                <a:solidFill>
                  <a:prstClr val="black"/>
                </a:solidFill>
              </a:endParaRPr>
            </a:p>
          </p:txBody>
        </p:sp>
      </p:grpSp>
      <p:grpSp>
        <p:nvGrpSpPr>
          <p:cNvPr id="5" name="Group 5"/>
          <p:cNvGrpSpPr/>
          <p:nvPr/>
        </p:nvGrpSpPr>
        <p:grpSpPr>
          <a:xfrm>
            <a:off x="-5359808" y="-800998"/>
            <a:ext cx="6232835" cy="11932173"/>
            <a:chOff x="0" y="0"/>
            <a:chExt cx="2321649" cy="4444577"/>
          </a:xfrm>
        </p:grpSpPr>
        <p:sp>
          <p:nvSpPr>
            <p:cNvPr id="6" name="Freeform 6"/>
            <p:cNvSpPr/>
            <p:nvPr/>
          </p:nvSpPr>
          <p:spPr>
            <a:xfrm>
              <a:off x="0" y="0"/>
              <a:ext cx="2321649" cy="4444577"/>
            </a:xfrm>
            <a:custGeom>
              <a:avLst/>
              <a:gdLst/>
              <a:ahLst/>
              <a:cxnLst/>
              <a:rect l="l" t="t" r="r" b="b"/>
              <a:pathLst>
                <a:path w="2321649" h="4444577">
                  <a:moveTo>
                    <a:pt x="0" y="0"/>
                  </a:moveTo>
                  <a:lnTo>
                    <a:pt x="2321649" y="0"/>
                  </a:lnTo>
                  <a:lnTo>
                    <a:pt x="2321649" y="4444577"/>
                  </a:lnTo>
                  <a:lnTo>
                    <a:pt x="0" y="4444577"/>
                  </a:lnTo>
                  <a:close/>
                </a:path>
              </a:pathLst>
            </a:custGeom>
            <a:solidFill>
              <a:srgbClr val="8795FE"/>
            </a:solidFill>
            <a:ln w="38100" cap="sq">
              <a:solidFill>
                <a:srgbClr val="000000"/>
              </a:solidFill>
              <a:prstDash val="solid"/>
              <a:miter/>
            </a:ln>
          </p:spPr>
          <p:txBody>
            <a:bodyPr/>
            <a:lstStyle/>
            <a:p>
              <a:endParaRPr lang="vi-VN">
                <a:solidFill>
                  <a:prstClr val="black"/>
                </a:solidFill>
              </a:endParaRPr>
            </a:p>
          </p:txBody>
        </p:sp>
        <p:sp>
          <p:nvSpPr>
            <p:cNvPr id="7" name="TextBox 7"/>
            <p:cNvSpPr txBox="1"/>
            <p:nvPr/>
          </p:nvSpPr>
          <p:spPr>
            <a:xfrm>
              <a:off x="0" y="-19050"/>
              <a:ext cx="2321649" cy="4463627"/>
            </a:xfrm>
            <a:prstGeom prst="rect">
              <a:avLst/>
            </a:prstGeom>
          </p:spPr>
          <p:txBody>
            <a:bodyPr lIns="24438" tIns="24438" rIns="24438" bIns="24438" rtlCol="0" anchor="ctr"/>
            <a:lstStyle/>
            <a:p>
              <a:pPr algn="ctr">
                <a:lnSpc>
                  <a:spcPts val="1428"/>
                </a:lnSpc>
              </a:pPr>
              <a:endParaRPr dirty="0">
                <a:solidFill>
                  <a:prstClr val="black"/>
                </a:solidFill>
              </a:endParaRPr>
            </a:p>
          </p:txBody>
        </p:sp>
      </p:grpSp>
      <p:sp>
        <p:nvSpPr>
          <p:cNvPr id="8" name="Freeform 8"/>
          <p:cNvSpPr/>
          <p:nvPr/>
        </p:nvSpPr>
        <p:spPr>
          <a:xfrm rot="5400000">
            <a:off x="14519041" y="-2043394"/>
            <a:ext cx="1677940" cy="5840929"/>
          </a:xfrm>
          <a:custGeom>
            <a:avLst/>
            <a:gdLst/>
            <a:ahLst/>
            <a:cxnLst/>
            <a:rect l="l" t="t" r="r" b="b"/>
            <a:pathLst>
              <a:path w="1677940" h="5840929">
                <a:moveTo>
                  <a:pt x="0" y="0"/>
                </a:moveTo>
                <a:lnTo>
                  <a:pt x="1677939" y="0"/>
                </a:lnTo>
                <a:lnTo>
                  <a:pt x="1677939" y="5840929"/>
                </a:lnTo>
                <a:lnTo>
                  <a:pt x="0" y="5840929"/>
                </a:lnTo>
                <a:lnTo>
                  <a:pt x="0" y="0"/>
                </a:lnTo>
                <a:close/>
              </a:path>
            </a:pathLst>
          </a:custGeom>
          <a:blipFill>
            <a:blip r:embed="rId3"/>
            <a:stretch>
              <a:fillRect/>
            </a:stretch>
          </a:blipFill>
        </p:spPr>
        <p:txBody>
          <a:bodyPr/>
          <a:lstStyle/>
          <a:p>
            <a:endParaRPr lang="vi-VN">
              <a:solidFill>
                <a:prstClr val="black"/>
              </a:solidFill>
            </a:endParaRPr>
          </a:p>
        </p:txBody>
      </p:sp>
      <p:sp>
        <p:nvSpPr>
          <p:cNvPr id="11" name="TextBox 11"/>
          <p:cNvSpPr txBox="1"/>
          <p:nvPr/>
        </p:nvSpPr>
        <p:spPr>
          <a:xfrm>
            <a:off x="1295400" y="92624"/>
            <a:ext cx="9982200" cy="795667"/>
          </a:xfrm>
          <a:prstGeom prst="rect">
            <a:avLst/>
          </a:prstGeom>
        </p:spPr>
        <p:txBody>
          <a:bodyPr wrap="square" lIns="0" tIns="0" rIns="0" bIns="0" rtlCol="0" anchor="t">
            <a:spAutoFit/>
          </a:bodyPr>
          <a:lstStyle/>
          <a:p>
            <a:pPr algn="ctr">
              <a:lnSpc>
                <a:spcPts val="6933"/>
              </a:lnSpc>
            </a:pPr>
            <a:r>
              <a:rPr lang="en-US" sz="4400" dirty="0" err="1">
                <a:solidFill>
                  <a:srgbClr val="FFFFFF"/>
                </a:solidFill>
                <a:latin typeface="Oswald"/>
              </a:rPr>
              <a:t>Cấu</a:t>
            </a:r>
            <a:r>
              <a:rPr lang="en-US" sz="4400" dirty="0">
                <a:solidFill>
                  <a:srgbClr val="FFFFFF"/>
                </a:solidFill>
                <a:latin typeface="Oswald"/>
              </a:rPr>
              <a:t> </a:t>
            </a:r>
            <a:r>
              <a:rPr lang="en-US" sz="4400" dirty="0" err="1">
                <a:solidFill>
                  <a:srgbClr val="FFFFFF"/>
                </a:solidFill>
                <a:latin typeface="Oswald"/>
              </a:rPr>
              <a:t>trúc</a:t>
            </a:r>
            <a:r>
              <a:rPr lang="en-US" sz="4400" dirty="0">
                <a:solidFill>
                  <a:srgbClr val="FFFFFF"/>
                </a:solidFill>
                <a:latin typeface="Oswald"/>
              </a:rPr>
              <a:t> </a:t>
            </a:r>
            <a:r>
              <a:rPr lang="en-US" sz="4400" dirty="0" err="1">
                <a:solidFill>
                  <a:srgbClr val="FFFFFF"/>
                </a:solidFill>
                <a:latin typeface="Oswald"/>
              </a:rPr>
              <a:t>nhiễm</a:t>
            </a:r>
            <a:r>
              <a:rPr lang="en-US" sz="4400" dirty="0">
                <a:solidFill>
                  <a:srgbClr val="FFFFFF"/>
                </a:solidFill>
                <a:latin typeface="Oswald"/>
              </a:rPr>
              <a:t> </a:t>
            </a:r>
            <a:r>
              <a:rPr lang="en-US" sz="4400" dirty="0" err="1">
                <a:solidFill>
                  <a:srgbClr val="FFFFFF"/>
                </a:solidFill>
                <a:latin typeface="Oswald"/>
              </a:rPr>
              <a:t>sắc</a:t>
            </a:r>
            <a:r>
              <a:rPr lang="en-US" sz="4400" dirty="0">
                <a:solidFill>
                  <a:srgbClr val="FFFFFF"/>
                </a:solidFill>
                <a:latin typeface="Oswald"/>
              </a:rPr>
              <a:t> </a:t>
            </a:r>
            <a:r>
              <a:rPr lang="en-US" sz="4400" dirty="0" err="1">
                <a:solidFill>
                  <a:srgbClr val="FFFFFF"/>
                </a:solidFill>
                <a:latin typeface="Oswald"/>
              </a:rPr>
              <a:t>thể</a:t>
            </a:r>
            <a:endParaRPr lang="en-US" sz="4400" dirty="0">
              <a:solidFill>
                <a:srgbClr val="FFFFFF"/>
              </a:solidFill>
              <a:latin typeface="Oswald"/>
            </a:endParaRPr>
          </a:p>
        </p:txBody>
      </p:sp>
      <p:sp>
        <p:nvSpPr>
          <p:cNvPr id="26" name="TextBox 25"/>
          <p:cNvSpPr txBox="1"/>
          <p:nvPr/>
        </p:nvSpPr>
        <p:spPr>
          <a:xfrm>
            <a:off x="10551254" y="9508986"/>
            <a:ext cx="6540203" cy="400110"/>
          </a:xfrm>
          <a:prstGeom prst="rect">
            <a:avLst/>
          </a:prstGeom>
          <a:solidFill>
            <a:srgbClr val="FCFCFC"/>
          </a:solidFill>
        </p:spPr>
        <p:txBody>
          <a:bodyPr wrap="square" rtlCol="0">
            <a:spAutoFit/>
          </a:bodyPr>
          <a:lstStyle/>
          <a:p>
            <a:r>
              <a:rPr lang="en-US" sz="2000" b="1" dirty="0" err="1">
                <a:solidFill>
                  <a:prstClr val="black"/>
                </a:solidFill>
                <a:latin typeface="Arial" panose="020B0604020202020204" pitchFamily="34" charset="0"/>
                <a:cs typeface="Arial" panose="020B0604020202020204" pitchFamily="34" charset="0"/>
              </a:rPr>
              <a:t>Hình</a:t>
            </a:r>
            <a:r>
              <a:rPr lang="en-US" sz="2000" b="1" dirty="0">
                <a:solidFill>
                  <a:prstClr val="black"/>
                </a:solidFill>
                <a:latin typeface="Arial" panose="020B0604020202020204" pitchFamily="34" charset="0"/>
                <a:cs typeface="Arial" panose="020B0604020202020204" pitchFamily="34" charset="0"/>
              </a:rPr>
              <a:t>. </a:t>
            </a:r>
            <a:r>
              <a:rPr lang="en-US" sz="2000" i="1" dirty="0" err="1">
                <a:solidFill>
                  <a:prstClr val="black"/>
                </a:solidFill>
                <a:latin typeface="Arial" panose="020B0604020202020204" pitchFamily="34" charset="0"/>
                <a:cs typeface="Arial" panose="020B0604020202020204" pitchFamily="34" charset="0"/>
              </a:rPr>
              <a:t>Mô</a:t>
            </a:r>
            <a:r>
              <a:rPr lang="en-US" sz="2000" i="1" dirty="0">
                <a:solidFill>
                  <a:prstClr val="black"/>
                </a:solidFill>
                <a:latin typeface="Arial" panose="020B0604020202020204" pitchFamily="34" charset="0"/>
                <a:cs typeface="Arial" panose="020B0604020202020204" pitchFamily="34" charset="0"/>
              </a:rPr>
              <a:t> </a:t>
            </a:r>
            <a:r>
              <a:rPr lang="en-US" sz="2000" i="1" dirty="0" err="1">
                <a:solidFill>
                  <a:prstClr val="black"/>
                </a:solidFill>
                <a:latin typeface="Arial" panose="020B0604020202020204" pitchFamily="34" charset="0"/>
                <a:cs typeface="Arial" panose="020B0604020202020204" pitchFamily="34" charset="0"/>
              </a:rPr>
              <a:t>tả</a:t>
            </a:r>
            <a:r>
              <a:rPr lang="en-US" sz="2000" i="1" dirty="0">
                <a:solidFill>
                  <a:prstClr val="black"/>
                </a:solidFill>
                <a:latin typeface="Arial" panose="020B0604020202020204" pitchFamily="34" charset="0"/>
                <a:cs typeface="Arial" panose="020B0604020202020204" pitchFamily="34" charset="0"/>
              </a:rPr>
              <a:t> </a:t>
            </a:r>
            <a:r>
              <a:rPr lang="en-US" sz="2000" i="1" dirty="0" err="1">
                <a:solidFill>
                  <a:prstClr val="black"/>
                </a:solidFill>
                <a:latin typeface="Arial" panose="020B0604020202020204" pitchFamily="34" charset="0"/>
                <a:cs typeface="Arial" panose="020B0604020202020204" pitchFamily="34" charset="0"/>
              </a:rPr>
              <a:t>sự</a:t>
            </a:r>
            <a:r>
              <a:rPr lang="en-US" sz="2000" i="1" dirty="0">
                <a:solidFill>
                  <a:prstClr val="black"/>
                </a:solidFill>
                <a:latin typeface="Arial" panose="020B0604020202020204" pitchFamily="34" charset="0"/>
                <a:cs typeface="Arial" panose="020B0604020202020204" pitchFamily="34" charset="0"/>
              </a:rPr>
              <a:t> </a:t>
            </a:r>
            <a:r>
              <a:rPr lang="en-US" sz="2000" i="1" dirty="0" err="1">
                <a:solidFill>
                  <a:prstClr val="black"/>
                </a:solidFill>
                <a:latin typeface="Arial" panose="020B0604020202020204" pitchFamily="34" charset="0"/>
                <a:cs typeface="Arial" panose="020B0604020202020204" pitchFamily="34" charset="0"/>
              </a:rPr>
              <a:t>sắp</a:t>
            </a:r>
            <a:r>
              <a:rPr lang="en-US" sz="2000" i="1" dirty="0">
                <a:solidFill>
                  <a:prstClr val="black"/>
                </a:solidFill>
                <a:latin typeface="Arial" panose="020B0604020202020204" pitchFamily="34" charset="0"/>
                <a:cs typeface="Arial" panose="020B0604020202020204" pitchFamily="34" charset="0"/>
              </a:rPr>
              <a:t> </a:t>
            </a:r>
            <a:r>
              <a:rPr lang="en-US" sz="2000" i="1" dirty="0" err="1">
                <a:solidFill>
                  <a:prstClr val="black"/>
                </a:solidFill>
                <a:latin typeface="Arial" panose="020B0604020202020204" pitchFamily="34" charset="0"/>
                <a:cs typeface="Arial" panose="020B0604020202020204" pitchFamily="34" charset="0"/>
              </a:rPr>
              <a:t>xếp</a:t>
            </a:r>
            <a:r>
              <a:rPr lang="en-US" sz="2000" i="1" dirty="0">
                <a:solidFill>
                  <a:prstClr val="black"/>
                </a:solidFill>
                <a:latin typeface="Arial" panose="020B0604020202020204" pitchFamily="34" charset="0"/>
                <a:cs typeface="Arial" panose="020B0604020202020204" pitchFamily="34" charset="0"/>
              </a:rPr>
              <a:t> </a:t>
            </a:r>
            <a:r>
              <a:rPr lang="en-US" sz="2000" i="1" dirty="0" err="1">
                <a:solidFill>
                  <a:prstClr val="black"/>
                </a:solidFill>
                <a:latin typeface="Arial" panose="020B0604020202020204" pitchFamily="34" charset="0"/>
                <a:cs typeface="Arial" panose="020B0604020202020204" pitchFamily="34" charset="0"/>
              </a:rPr>
              <a:t>của</a:t>
            </a:r>
            <a:r>
              <a:rPr lang="en-US" sz="2000" i="1" dirty="0">
                <a:solidFill>
                  <a:prstClr val="black"/>
                </a:solidFill>
                <a:latin typeface="Arial" panose="020B0604020202020204" pitchFamily="34" charset="0"/>
                <a:cs typeface="Arial" panose="020B0604020202020204" pitchFamily="34" charset="0"/>
              </a:rPr>
              <a:t> gene </a:t>
            </a:r>
            <a:r>
              <a:rPr lang="en-US" sz="2000" i="1" dirty="0" err="1">
                <a:solidFill>
                  <a:prstClr val="black"/>
                </a:solidFill>
                <a:latin typeface="Arial" panose="020B0604020202020204" pitchFamily="34" charset="0"/>
                <a:cs typeface="Arial" panose="020B0604020202020204" pitchFamily="34" charset="0"/>
              </a:rPr>
              <a:t>trên</a:t>
            </a:r>
            <a:r>
              <a:rPr lang="en-US" sz="2000" i="1" dirty="0">
                <a:solidFill>
                  <a:prstClr val="black"/>
                </a:solidFill>
                <a:latin typeface="Arial" panose="020B0604020202020204" pitchFamily="34" charset="0"/>
                <a:cs typeface="Arial" panose="020B0604020202020204" pitchFamily="34" charset="0"/>
              </a:rPr>
              <a:t> </a:t>
            </a:r>
            <a:r>
              <a:rPr lang="en-US" sz="2000" i="1" dirty="0" err="1">
                <a:solidFill>
                  <a:prstClr val="black"/>
                </a:solidFill>
                <a:latin typeface="Arial" panose="020B0604020202020204" pitchFamily="34" charset="0"/>
                <a:cs typeface="Arial" panose="020B0604020202020204" pitchFamily="34" charset="0"/>
              </a:rPr>
              <a:t>nhiễm</a:t>
            </a:r>
            <a:r>
              <a:rPr lang="en-US" sz="2000" i="1" dirty="0">
                <a:solidFill>
                  <a:prstClr val="black"/>
                </a:solidFill>
                <a:latin typeface="Arial" panose="020B0604020202020204" pitchFamily="34" charset="0"/>
                <a:cs typeface="Arial" panose="020B0604020202020204" pitchFamily="34" charset="0"/>
              </a:rPr>
              <a:t> </a:t>
            </a:r>
            <a:r>
              <a:rPr lang="en-US" sz="2000" i="1" dirty="0" err="1">
                <a:solidFill>
                  <a:prstClr val="black"/>
                </a:solidFill>
                <a:latin typeface="Arial" panose="020B0604020202020204" pitchFamily="34" charset="0"/>
                <a:cs typeface="Arial" panose="020B0604020202020204" pitchFamily="34" charset="0"/>
              </a:rPr>
              <a:t>sắc</a:t>
            </a:r>
            <a:r>
              <a:rPr lang="en-US" sz="2000" i="1" dirty="0">
                <a:solidFill>
                  <a:prstClr val="black"/>
                </a:solidFill>
                <a:latin typeface="Arial" panose="020B0604020202020204" pitchFamily="34" charset="0"/>
                <a:cs typeface="Arial" panose="020B0604020202020204" pitchFamily="34" charset="0"/>
              </a:rPr>
              <a:t> </a:t>
            </a:r>
            <a:r>
              <a:rPr lang="en-US" sz="2000" i="1" dirty="0" err="1">
                <a:solidFill>
                  <a:prstClr val="black"/>
                </a:solidFill>
                <a:latin typeface="Arial" panose="020B0604020202020204" pitchFamily="34" charset="0"/>
                <a:cs typeface="Arial" panose="020B0604020202020204" pitchFamily="34" charset="0"/>
              </a:rPr>
              <a:t>thể</a:t>
            </a:r>
            <a:endParaRPr lang="en-US" sz="2000" b="1" dirty="0">
              <a:solidFill>
                <a:prstClr val="black"/>
              </a:solidFill>
              <a:latin typeface="Arial" panose="020B0604020202020204" pitchFamily="34" charset="0"/>
              <a:cs typeface="Arial" panose="020B0604020202020204" pitchFamily="34" charset="0"/>
            </a:endParaRPr>
          </a:p>
        </p:txBody>
      </p:sp>
      <p:sp>
        <p:nvSpPr>
          <p:cNvPr id="32" name="Rectangle: Rounded Corners 8">
            <a:extLst>
              <a:ext uri="{FF2B5EF4-FFF2-40B4-BE49-F238E27FC236}">
                <a16:creationId xmlns:a16="http://schemas.microsoft.com/office/drawing/2014/main" id="{1BC33448-EBD3-9326-BA0A-9BC34730D164}"/>
              </a:ext>
            </a:extLst>
          </p:cNvPr>
          <p:cNvSpPr/>
          <p:nvPr/>
        </p:nvSpPr>
        <p:spPr>
          <a:xfrm>
            <a:off x="1314450" y="3033252"/>
            <a:ext cx="7010400" cy="6332730"/>
          </a:xfrm>
          <a:prstGeom prst="roundRect">
            <a:avLst>
              <a:gd name="adj" fmla="val 4708"/>
            </a:avLst>
          </a:prstGeom>
          <a:solidFill>
            <a:sysClr val="window" lastClr="FFFFFF"/>
          </a:solidFill>
          <a:ln w="76200" cap="flat">
            <a:solidFill>
              <a:sysClr val="window" lastClr="FFFFFF">
                <a:lumMod val="65000"/>
              </a:sysClr>
            </a:solidFill>
            <a:prstDash val="sysDash"/>
            <a:miter/>
          </a:ln>
        </p:spPr>
        <p:txBody>
          <a:bodyPr rtlCol="0" anchor="ctr"/>
          <a:lstStyle/>
          <a:p>
            <a:pPr>
              <a:lnSpc>
                <a:spcPct val="150000"/>
              </a:lnSpc>
              <a:defRPr/>
            </a:pPr>
            <a:endParaRPr lang="en-US" sz="2700" kern="0" dirty="0">
              <a:solidFill>
                <a:prstClr val="black"/>
              </a:solidFill>
              <a:latin typeface="Arial" panose="020B0604020202020204"/>
            </a:endParaRPr>
          </a:p>
        </p:txBody>
      </p:sp>
      <p:sp>
        <p:nvSpPr>
          <p:cNvPr id="33" name="TextBox 32">
            <a:extLst>
              <a:ext uri="{FF2B5EF4-FFF2-40B4-BE49-F238E27FC236}">
                <a16:creationId xmlns:a16="http://schemas.microsoft.com/office/drawing/2014/main" id="{58356FDA-2F5C-0691-81A7-2F8522C2A286}"/>
              </a:ext>
            </a:extLst>
          </p:cNvPr>
          <p:cNvSpPr txBox="1"/>
          <p:nvPr/>
        </p:nvSpPr>
        <p:spPr>
          <a:xfrm>
            <a:off x="1314450" y="3167356"/>
            <a:ext cx="6781800" cy="5909310"/>
          </a:xfrm>
          <a:prstGeom prst="rect">
            <a:avLst/>
          </a:prstGeom>
          <a:noFill/>
        </p:spPr>
        <p:txBody>
          <a:bodyPr wrap="square">
            <a:spAutoFit/>
          </a:bodyPr>
          <a:lstStyle>
            <a:defPPr>
              <a:defRPr lang="ru-RU"/>
            </a:defPPr>
            <a:lvl1pPr algn="just">
              <a:lnSpc>
                <a:spcPct val="125000"/>
              </a:lnSpc>
              <a:defRPr sz="2400" b="1"/>
            </a:lvl1pPr>
          </a:lstStyle>
          <a:p>
            <a:pPr marL="457200" indent="-457200" fontAlgn="base">
              <a:lnSpc>
                <a:spcPct val="150000"/>
              </a:lnSpc>
              <a:spcBef>
                <a:spcPct val="0"/>
              </a:spcBef>
              <a:spcAft>
                <a:spcPct val="0"/>
              </a:spcAft>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Locus: </a:t>
            </a:r>
            <a:r>
              <a:rPr lang="en-US" sz="2800" b="0" dirty="0" err="1">
                <a:solidFill>
                  <a:prstClr val="black"/>
                </a:solidFill>
                <a:latin typeface="Arial" panose="020B0604020202020204" pitchFamily="34" charset="0"/>
                <a:cs typeface="Arial" panose="020B0604020202020204" pitchFamily="34" charset="0"/>
              </a:rPr>
              <a:t>Mỗi</a:t>
            </a:r>
            <a:r>
              <a:rPr lang="en-US" sz="2800" b="0" dirty="0">
                <a:solidFill>
                  <a:prstClr val="black"/>
                </a:solidFill>
                <a:latin typeface="Arial" panose="020B0604020202020204" pitchFamily="34" charset="0"/>
                <a:cs typeface="Arial" panose="020B0604020202020204" pitchFamily="34" charset="0"/>
              </a:rPr>
              <a:t> gene </a:t>
            </a:r>
            <a:r>
              <a:rPr lang="en-US" sz="2800" b="0" dirty="0" err="1">
                <a:solidFill>
                  <a:prstClr val="black"/>
                </a:solidFill>
                <a:latin typeface="Arial" panose="020B0604020202020204" pitchFamily="34" charset="0"/>
                <a:cs typeface="Arial" panose="020B0604020202020204" pitchFamily="34" charset="0"/>
              </a:rPr>
              <a:t>định</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vị</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tại</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một</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vị</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trí</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xác</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định</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trên</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nhiễm</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sắc</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thể</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gọi</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là</a:t>
            </a:r>
            <a:r>
              <a:rPr lang="en-US" sz="2800" b="0" dirty="0">
                <a:solidFill>
                  <a:prstClr val="black"/>
                </a:solidFill>
                <a:latin typeface="Arial" panose="020B0604020202020204" pitchFamily="34" charset="0"/>
                <a:cs typeface="Arial" panose="020B0604020202020204" pitchFamily="34" charset="0"/>
              </a:rPr>
              <a:t> locus.</a:t>
            </a:r>
          </a:p>
          <a:p>
            <a:pPr marL="457200" indent="-457200" fontAlgn="base">
              <a:lnSpc>
                <a:spcPct val="150000"/>
              </a:lnSpc>
              <a:spcBef>
                <a:spcPct val="0"/>
              </a:spcBef>
              <a:spcAft>
                <a:spcPct val="0"/>
              </a:spcAft>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Allele: </a:t>
            </a:r>
            <a:r>
              <a:rPr lang="en-US" sz="2800" b="0" dirty="0" err="1">
                <a:solidFill>
                  <a:prstClr val="black"/>
                </a:solidFill>
                <a:latin typeface="Arial" panose="020B0604020202020204" pitchFamily="34" charset="0"/>
                <a:cs typeface="Arial" panose="020B0604020202020204" pitchFamily="34" charset="0"/>
              </a:rPr>
              <a:t>Mỗi</a:t>
            </a:r>
            <a:r>
              <a:rPr lang="en-US" sz="2800" b="0" dirty="0">
                <a:solidFill>
                  <a:prstClr val="black"/>
                </a:solidFill>
                <a:latin typeface="Arial" panose="020B0604020202020204" pitchFamily="34" charset="0"/>
                <a:cs typeface="Arial" panose="020B0604020202020204" pitchFamily="34" charset="0"/>
              </a:rPr>
              <a:t> locus </a:t>
            </a:r>
            <a:r>
              <a:rPr lang="en-US" sz="2800" b="0" dirty="0" err="1">
                <a:solidFill>
                  <a:prstClr val="black"/>
                </a:solidFill>
                <a:latin typeface="Arial" panose="020B0604020202020204" pitchFamily="34" charset="0"/>
                <a:cs typeface="Arial" panose="020B0604020202020204" pitchFamily="34" charset="0"/>
              </a:rPr>
              <a:t>có</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thể</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chứa</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các</a:t>
            </a:r>
            <a:r>
              <a:rPr lang="en-US" sz="2800" b="0" dirty="0">
                <a:solidFill>
                  <a:prstClr val="black"/>
                </a:solidFill>
                <a:latin typeface="Arial" panose="020B0604020202020204" pitchFamily="34" charset="0"/>
                <a:cs typeface="Arial" panose="020B0604020202020204" pitchFamily="34" charset="0"/>
              </a:rPr>
              <a:t> allele </a:t>
            </a:r>
            <a:r>
              <a:rPr lang="en-US" sz="2800" b="0" dirty="0" err="1">
                <a:solidFill>
                  <a:prstClr val="black"/>
                </a:solidFill>
                <a:latin typeface="Arial" panose="020B0604020202020204" pitchFamily="34" charset="0"/>
                <a:cs typeface="Arial" panose="020B0604020202020204" pitchFamily="34" charset="0"/>
              </a:rPr>
              <a:t>khác</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nhau</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của</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cùng</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một</a:t>
            </a:r>
            <a:r>
              <a:rPr lang="en-US" sz="2800" b="0" dirty="0">
                <a:solidFill>
                  <a:prstClr val="black"/>
                </a:solidFill>
                <a:latin typeface="Arial" panose="020B0604020202020204" pitchFamily="34" charset="0"/>
                <a:cs typeface="Arial" panose="020B0604020202020204" pitchFamily="34" charset="0"/>
              </a:rPr>
              <a:t> gene.</a:t>
            </a:r>
          </a:p>
          <a:p>
            <a:pPr marL="457200" indent="-457200" fontAlgn="base">
              <a:lnSpc>
                <a:spcPct val="150000"/>
              </a:lnSpc>
              <a:spcBef>
                <a:spcPct val="0"/>
              </a:spcBef>
              <a:spcAft>
                <a:spcPct val="0"/>
              </a:spcAft>
              <a:buFont typeface="Wingdings" panose="05000000000000000000" pitchFamily="2" charset="2"/>
              <a:buChar char="v"/>
            </a:pPr>
            <a:r>
              <a:rPr lang="en-US" sz="2800" dirty="0" err="1">
                <a:solidFill>
                  <a:prstClr val="black"/>
                </a:solidFill>
                <a:latin typeface="Arial" panose="020B0604020202020204" pitchFamily="34" charset="0"/>
                <a:cs typeface="Arial" panose="020B0604020202020204" pitchFamily="34" charset="0"/>
              </a:rPr>
              <a:t>Cặp</a:t>
            </a:r>
            <a:r>
              <a:rPr lang="en-US" sz="2800" dirty="0">
                <a:solidFill>
                  <a:prstClr val="black"/>
                </a:solidFill>
                <a:latin typeface="Arial" panose="020B0604020202020204" pitchFamily="34" charset="0"/>
                <a:cs typeface="Arial" panose="020B0604020202020204" pitchFamily="34" charset="0"/>
              </a:rPr>
              <a:t> allele: </a:t>
            </a:r>
            <a:r>
              <a:rPr lang="en-US" sz="2800" b="0" dirty="0" err="1">
                <a:solidFill>
                  <a:prstClr val="black"/>
                </a:solidFill>
                <a:latin typeface="Arial" panose="020B0604020202020204" pitchFamily="34" charset="0"/>
                <a:cs typeface="Arial" panose="020B0604020202020204" pitchFamily="34" charset="0"/>
              </a:rPr>
              <a:t>Trong</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tế</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bào</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lưỡng</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bội</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các</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nhiễm</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sắc</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thể</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tồn</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tại</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thành</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từng</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cặp</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tương</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đồng</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nên</a:t>
            </a:r>
            <a:r>
              <a:rPr lang="en-US" sz="2800" b="0" dirty="0">
                <a:solidFill>
                  <a:prstClr val="black"/>
                </a:solidFill>
                <a:latin typeface="Arial" panose="020B0604020202020204" pitchFamily="34" charset="0"/>
                <a:cs typeface="Arial" panose="020B0604020202020204" pitchFamily="34" charset="0"/>
              </a:rPr>
              <a:t> gene </a:t>
            </a:r>
            <a:r>
              <a:rPr lang="en-US" sz="2800" b="0" dirty="0" err="1">
                <a:solidFill>
                  <a:prstClr val="black"/>
                </a:solidFill>
                <a:latin typeface="Arial" panose="020B0604020202020204" pitchFamily="34" charset="0"/>
                <a:cs typeface="Arial" panose="020B0604020202020204" pitchFamily="34" charset="0"/>
              </a:rPr>
              <a:t>cũng</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tồn</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tại</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thành</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từng</a:t>
            </a:r>
            <a:r>
              <a:rPr lang="en-US" sz="2800" b="0" dirty="0">
                <a:solidFill>
                  <a:prstClr val="black"/>
                </a:solidFill>
                <a:latin typeface="Arial" panose="020B0604020202020204" pitchFamily="34" charset="0"/>
                <a:cs typeface="Arial" panose="020B0604020202020204" pitchFamily="34" charset="0"/>
              </a:rPr>
              <a:t> </a:t>
            </a:r>
            <a:r>
              <a:rPr lang="en-US" sz="2800" b="0" dirty="0" err="1">
                <a:solidFill>
                  <a:prstClr val="black"/>
                </a:solidFill>
                <a:latin typeface="Arial" panose="020B0604020202020204" pitchFamily="34" charset="0"/>
                <a:cs typeface="Arial" panose="020B0604020202020204" pitchFamily="34" charset="0"/>
              </a:rPr>
              <a:t>cặp</a:t>
            </a:r>
            <a:r>
              <a:rPr lang="en-US" sz="2800" b="0" dirty="0">
                <a:solidFill>
                  <a:prstClr val="black"/>
                </a:solidFill>
                <a:latin typeface="Arial" panose="020B0604020202020204" pitchFamily="34" charset="0"/>
                <a:cs typeface="Arial" panose="020B0604020202020204" pitchFamily="34" charset="0"/>
              </a:rPr>
              <a:t> allele.</a:t>
            </a:r>
          </a:p>
        </p:txBody>
      </p:sp>
      <p:sp>
        <p:nvSpPr>
          <p:cNvPr id="24" name="Rectangle: Rounded Corners 22">
            <a:extLst>
              <a:ext uri="{FF2B5EF4-FFF2-40B4-BE49-F238E27FC236}">
                <a16:creationId xmlns:a16="http://schemas.microsoft.com/office/drawing/2014/main" id="{C2F03C33-10B4-D8BB-46D6-8E3EED2B48E4}"/>
              </a:ext>
            </a:extLst>
          </p:cNvPr>
          <p:cNvSpPr/>
          <p:nvPr/>
        </p:nvSpPr>
        <p:spPr>
          <a:xfrm>
            <a:off x="1295400" y="1484385"/>
            <a:ext cx="8953500" cy="841472"/>
          </a:xfrm>
          <a:prstGeom prst="roundRect">
            <a:avLst>
              <a:gd name="adj" fmla="val 50000"/>
            </a:avLst>
          </a:prstGeom>
          <a:gradFill flip="none" rotWithShape="1">
            <a:gsLst>
              <a:gs pos="0">
                <a:srgbClr val="EEB902">
                  <a:tint val="66000"/>
                  <a:satMod val="160000"/>
                </a:srgbClr>
              </a:gs>
              <a:gs pos="50000">
                <a:srgbClr val="EEB902">
                  <a:tint val="44500"/>
                  <a:satMod val="160000"/>
                </a:srgbClr>
              </a:gs>
              <a:gs pos="100000">
                <a:srgbClr val="EEB902">
                  <a:tint val="23500"/>
                  <a:satMod val="160000"/>
                </a:srgbClr>
              </a:gs>
            </a:gsLst>
            <a:path path="circle">
              <a:fillToRect r="100000" b="100000"/>
            </a:path>
            <a:tileRect l="-100000" t="-100000"/>
          </a:gradFill>
          <a:ln w="12700" cap="flat">
            <a:noFill/>
            <a:prstDash val="solid"/>
            <a:miter/>
          </a:ln>
        </p:spPr>
        <p:txBody>
          <a:bodyPr rtlCol="0" anchor="ctr"/>
          <a:lstStyle/>
          <a:p>
            <a:pPr algn="ctr">
              <a:defRPr/>
            </a:pPr>
            <a:r>
              <a:rPr lang="en-US" sz="3200" b="1" kern="0" dirty="0" err="1">
                <a:solidFill>
                  <a:prstClr val="black"/>
                </a:solidFill>
                <a:latin typeface="Arial" panose="020B0604020202020204"/>
              </a:rPr>
              <a:t>Sự</a:t>
            </a:r>
            <a:r>
              <a:rPr lang="en-US" sz="3200" b="1" kern="0" dirty="0">
                <a:solidFill>
                  <a:prstClr val="black"/>
                </a:solidFill>
                <a:latin typeface="Arial" panose="020B0604020202020204"/>
              </a:rPr>
              <a:t> </a:t>
            </a:r>
            <a:r>
              <a:rPr lang="en-US" sz="3200" b="1" kern="0" dirty="0" err="1">
                <a:solidFill>
                  <a:prstClr val="black"/>
                </a:solidFill>
                <a:latin typeface="Arial" panose="020B0604020202020204"/>
              </a:rPr>
              <a:t>sắp</a:t>
            </a:r>
            <a:r>
              <a:rPr lang="en-US" sz="3200" b="1" kern="0" dirty="0">
                <a:solidFill>
                  <a:prstClr val="black"/>
                </a:solidFill>
                <a:latin typeface="Arial" panose="020B0604020202020204"/>
              </a:rPr>
              <a:t> </a:t>
            </a:r>
            <a:r>
              <a:rPr lang="en-US" sz="3200" b="1" kern="0" dirty="0" err="1">
                <a:solidFill>
                  <a:prstClr val="black"/>
                </a:solidFill>
                <a:latin typeface="Arial" panose="020B0604020202020204"/>
              </a:rPr>
              <a:t>xếp</a:t>
            </a:r>
            <a:r>
              <a:rPr lang="en-US" sz="3200" b="1" kern="0" dirty="0">
                <a:solidFill>
                  <a:prstClr val="black"/>
                </a:solidFill>
                <a:latin typeface="Arial" panose="020B0604020202020204"/>
              </a:rPr>
              <a:t> </a:t>
            </a:r>
            <a:r>
              <a:rPr lang="en-US" sz="3200" b="1" kern="0" dirty="0" err="1">
                <a:solidFill>
                  <a:prstClr val="black"/>
                </a:solidFill>
                <a:latin typeface="Arial" panose="020B0604020202020204"/>
              </a:rPr>
              <a:t>các</a:t>
            </a:r>
            <a:r>
              <a:rPr lang="en-US" sz="3200" b="1" kern="0" dirty="0">
                <a:solidFill>
                  <a:prstClr val="black"/>
                </a:solidFill>
                <a:latin typeface="Arial" panose="020B0604020202020204"/>
              </a:rPr>
              <a:t> gene </a:t>
            </a:r>
            <a:r>
              <a:rPr lang="en-US" sz="3200" b="1" kern="0" dirty="0" err="1">
                <a:solidFill>
                  <a:prstClr val="black"/>
                </a:solidFill>
                <a:latin typeface="Arial" panose="020B0604020202020204"/>
              </a:rPr>
              <a:t>trên</a:t>
            </a:r>
            <a:r>
              <a:rPr lang="en-US" sz="3200" b="1" kern="0" dirty="0">
                <a:solidFill>
                  <a:prstClr val="black"/>
                </a:solidFill>
                <a:latin typeface="Arial" panose="020B0604020202020204"/>
              </a:rPr>
              <a:t> </a:t>
            </a:r>
            <a:r>
              <a:rPr lang="en-US" sz="3200" b="1" kern="0" dirty="0" err="1">
                <a:solidFill>
                  <a:prstClr val="black"/>
                </a:solidFill>
                <a:latin typeface="Arial" panose="020B0604020202020204"/>
              </a:rPr>
              <a:t>nhiễm</a:t>
            </a:r>
            <a:r>
              <a:rPr lang="en-US" sz="3200" b="1" kern="0" dirty="0">
                <a:solidFill>
                  <a:prstClr val="black"/>
                </a:solidFill>
                <a:latin typeface="Arial" panose="020B0604020202020204"/>
              </a:rPr>
              <a:t> </a:t>
            </a:r>
            <a:r>
              <a:rPr lang="en-US" sz="3200" b="1" kern="0" dirty="0" err="1">
                <a:solidFill>
                  <a:prstClr val="black"/>
                </a:solidFill>
                <a:latin typeface="Arial" panose="020B0604020202020204"/>
              </a:rPr>
              <a:t>sắc</a:t>
            </a:r>
            <a:r>
              <a:rPr lang="en-US" sz="3200" b="1" kern="0" dirty="0">
                <a:solidFill>
                  <a:prstClr val="black"/>
                </a:solidFill>
                <a:latin typeface="Arial" panose="020B0604020202020204"/>
              </a:rPr>
              <a:t> </a:t>
            </a:r>
            <a:r>
              <a:rPr lang="en-US" sz="3200" b="1" kern="0" dirty="0" err="1">
                <a:solidFill>
                  <a:prstClr val="black"/>
                </a:solidFill>
                <a:latin typeface="Arial" panose="020B0604020202020204"/>
              </a:rPr>
              <a:t>thể</a:t>
            </a:r>
            <a:endParaRPr lang="en-US" sz="3200" b="1" kern="0" dirty="0">
              <a:solidFill>
                <a:prstClr val="black"/>
              </a:solidFill>
              <a:latin typeface="Arial" panose="020B0604020202020204"/>
            </a:endParaRPr>
          </a:p>
        </p:txBody>
      </p:sp>
    </p:spTree>
    <p:extLst>
      <p:ext uri="{BB962C8B-B14F-4D97-AF65-F5344CB8AC3E}">
        <p14:creationId xmlns:p14="http://schemas.microsoft.com/office/powerpoint/2010/main" val="325333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2" presetClass="entr" presetSubtype="4" fill="hold"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 calcmode="lin" valueType="num">
                                      <p:cBhvr additive="base">
                                        <p:cTn id="1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3">
                                            <p:txEl>
                                              <p:pRg st="1" end="1"/>
                                            </p:txEl>
                                          </p:spTgt>
                                        </p:tgtEl>
                                        <p:attrNameLst>
                                          <p:attrName>style.visibility</p:attrName>
                                        </p:attrNameLst>
                                      </p:cBhvr>
                                      <p:to>
                                        <p:strVal val="visible"/>
                                      </p:to>
                                    </p:set>
                                    <p:anim calcmode="lin" valueType="num">
                                      <p:cBhvr additive="base">
                                        <p:cTn id="16" dur="500" fill="hold"/>
                                        <p:tgtEl>
                                          <p:spTgt spid="3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3">
                                            <p:txEl>
                                              <p:pRg st="1" end="1"/>
                                            </p:txEl>
                                          </p:spTgt>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xEl>
                                              <p:pRg st="2" end="2"/>
                                            </p:txEl>
                                          </p:spTgt>
                                        </p:tgtEl>
                                        <p:attrNameLst>
                                          <p:attrName>style.visibility</p:attrName>
                                        </p:attrNameLst>
                                      </p:cBhvr>
                                      <p:to>
                                        <p:strVal val="visible"/>
                                      </p:to>
                                    </p:set>
                                    <p:anim calcmode="lin" valueType="num">
                                      <p:cBhvr additive="base">
                                        <p:cTn id="25" dur="500" fill="hold"/>
                                        <p:tgtEl>
                                          <p:spTgt spid="3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exit" presetSubtype="0" fill="hold" nodeType="afterEffect">
                                  <p:stCondLst>
                                    <p:cond delay="0"/>
                                  </p:stCondLst>
                                  <p:childTnLst>
                                    <p:set>
                                      <p:cBhvr>
                                        <p:cTn id="29"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067800" y="2911439"/>
            <a:ext cx="8153400" cy="4518061"/>
            <a:chOff x="512383" y="3204136"/>
            <a:chExt cx="7401824" cy="5829300"/>
          </a:xfrm>
        </p:grpSpPr>
        <p:sp>
          <p:nvSpPr>
            <p:cNvPr id="19" name="Rounded Rectangle 18"/>
            <p:cNvSpPr/>
            <p:nvPr/>
          </p:nvSpPr>
          <p:spPr>
            <a:xfrm>
              <a:off x="626683" y="3511918"/>
              <a:ext cx="7287524" cy="5521518"/>
            </a:xfrm>
            <a:prstGeom prst="roundRect">
              <a:avLst>
                <a:gd name="adj" fmla="val 6979"/>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ndParaRPr>
            </a:p>
          </p:txBody>
        </p:sp>
        <p:sp>
          <p:nvSpPr>
            <p:cNvPr id="20" name="Rounded Rectangle 19"/>
            <p:cNvSpPr/>
            <p:nvPr/>
          </p:nvSpPr>
          <p:spPr>
            <a:xfrm>
              <a:off x="512383" y="3204136"/>
              <a:ext cx="7173224" cy="5600700"/>
            </a:xfrm>
            <a:prstGeom prst="roundRect">
              <a:avLst>
                <a:gd name="adj" fmla="val 6979"/>
              </a:avLst>
            </a:prstGeom>
            <a:solidFill>
              <a:sysClr val="window" lastClr="FFFFFF"/>
            </a:solidFill>
            <a:ln w="12700" cap="flat">
              <a:solidFill>
                <a:sysClr val="windowText" lastClr="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8" name="Group 8"/>
          <p:cNvGrpSpPr/>
          <p:nvPr/>
        </p:nvGrpSpPr>
        <p:grpSpPr>
          <a:xfrm>
            <a:off x="15915854" y="0"/>
            <a:ext cx="1449213" cy="1673225"/>
            <a:chOff x="0" y="0"/>
            <a:chExt cx="703982" cy="812800"/>
          </a:xfrm>
        </p:grpSpPr>
        <p:sp>
          <p:nvSpPr>
            <p:cNvPr id="9" name="Freeform 9"/>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10" name="TextBox 10"/>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2735815" y="656871"/>
            <a:ext cx="13180039" cy="1306127"/>
          </a:xfrm>
          <a:prstGeom prst="rect">
            <a:avLst/>
          </a:prstGeom>
        </p:spPr>
        <p:txBody>
          <a:bodyPr lIns="0" tIns="0" rIns="0" bIns="0" rtlCol="0" anchor="t">
            <a:spAutoFit/>
          </a:bodyPr>
          <a:lstStyle/>
          <a:p>
            <a:pPr algn="ctr">
              <a:lnSpc>
                <a:spcPts val="11899"/>
              </a:lnSpc>
            </a:pPr>
            <a:r>
              <a:rPr lang="en-US" sz="4800" b="1" dirty="0">
                <a:solidFill>
                  <a:srgbClr val="00B050"/>
                </a:solidFill>
                <a:latin typeface="Alatsi"/>
                <a:ea typeface="Alatsi"/>
                <a:cs typeface="Alatsi"/>
                <a:sym typeface="Alatsi"/>
              </a:rPr>
              <a:t>HÌNH DẠNG VÀ CẤU TRÚC NHIỄM SẮC THỂ</a:t>
            </a:r>
          </a:p>
        </p:txBody>
      </p:sp>
      <p:sp>
        <p:nvSpPr>
          <p:cNvPr id="13" name="Freeform 13"/>
          <p:cNvSpPr/>
          <p:nvPr/>
        </p:nvSpPr>
        <p:spPr>
          <a:xfrm>
            <a:off x="14982801" y="6379649"/>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4" name="Freeform 14"/>
          <p:cNvSpPr/>
          <p:nvPr/>
        </p:nvSpPr>
        <p:spPr>
          <a:xfrm>
            <a:off x="-4038600" y="-125255"/>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5" name="TextBox 15"/>
          <p:cNvSpPr txBox="1"/>
          <p:nvPr/>
        </p:nvSpPr>
        <p:spPr>
          <a:xfrm>
            <a:off x="9629253" y="3314700"/>
            <a:ext cx="7047493" cy="3231654"/>
          </a:xfrm>
          <a:prstGeom prst="rect">
            <a:avLst/>
          </a:prstGeom>
        </p:spPr>
        <p:txBody>
          <a:bodyPr lIns="0" tIns="0" rIns="0" bIns="0" rtlCol="0" anchor="t">
            <a:spAutoFit/>
          </a:bodyPr>
          <a:lstStyle/>
          <a:p>
            <a:pPr algn="just">
              <a:lnSpc>
                <a:spcPct val="150000"/>
              </a:lnSpc>
            </a:pPr>
            <a:r>
              <a:rPr lang="vi-VN" sz="2800" b="1" dirty="0">
                <a:solidFill>
                  <a:srgbClr val="000000"/>
                </a:solidFill>
                <a:ea typeface="Alatsi"/>
                <a:cs typeface="Alatsi"/>
              </a:rPr>
              <a:t>- Hình dạng:</a:t>
            </a:r>
            <a:endParaRPr lang="en-US" sz="2800" b="1" dirty="0">
              <a:solidFill>
                <a:srgbClr val="000000"/>
              </a:solidFill>
              <a:ea typeface="Alatsi"/>
              <a:cs typeface="Alatsi"/>
            </a:endParaRPr>
          </a:p>
          <a:p>
            <a:pPr algn="just">
              <a:lnSpc>
                <a:spcPct val="150000"/>
              </a:lnSpc>
            </a:pPr>
            <a:r>
              <a:rPr lang="vi-VN" sz="2800" dirty="0">
                <a:solidFill>
                  <a:srgbClr val="000000"/>
                </a:solidFill>
                <a:ea typeface="Alatsi"/>
                <a:cs typeface="Alatsi"/>
              </a:rPr>
              <a:t>+ Có hình dạng đặc trưng tại kì giữa của quá trình phân bào.</a:t>
            </a:r>
            <a:endParaRPr lang="en-US" sz="2800" dirty="0">
              <a:solidFill>
                <a:srgbClr val="000000"/>
              </a:solidFill>
              <a:ea typeface="Alatsi"/>
              <a:cs typeface="Alatsi"/>
            </a:endParaRPr>
          </a:p>
          <a:p>
            <a:pPr algn="just">
              <a:lnSpc>
                <a:spcPct val="150000"/>
              </a:lnSpc>
            </a:pPr>
            <a:r>
              <a:rPr lang="vi-VN" sz="2800" dirty="0">
                <a:solidFill>
                  <a:srgbClr val="000000"/>
                </a:solidFill>
                <a:ea typeface="Alatsi"/>
                <a:cs typeface="Alatsi"/>
              </a:rPr>
              <a:t>+ Dựa vào vị trí của tâm động, NST có các hình dạng: tâm cân, tâm lệch,</a:t>
            </a:r>
            <a:r>
              <a:rPr lang="en-US" sz="2800" dirty="0">
                <a:solidFill>
                  <a:srgbClr val="000000"/>
                </a:solidFill>
                <a:ea typeface="Alatsi"/>
                <a:cs typeface="Alatsi"/>
              </a:rPr>
              <a:t> </a:t>
            </a:r>
            <a:r>
              <a:rPr lang="en-US" sz="2800" dirty="0" err="1">
                <a:solidFill>
                  <a:srgbClr val="000000"/>
                </a:solidFill>
                <a:ea typeface="Alatsi"/>
                <a:cs typeface="Alatsi"/>
              </a:rPr>
              <a:t>tâm</a:t>
            </a:r>
            <a:r>
              <a:rPr lang="en-US" sz="2800" dirty="0">
                <a:solidFill>
                  <a:srgbClr val="000000"/>
                </a:solidFill>
                <a:ea typeface="Alatsi"/>
                <a:cs typeface="Alatsi"/>
              </a:rPr>
              <a:t> </a:t>
            </a:r>
            <a:r>
              <a:rPr lang="en-US" sz="2800" dirty="0" err="1">
                <a:solidFill>
                  <a:srgbClr val="000000"/>
                </a:solidFill>
                <a:ea typeface="Alatsi"/>
                <a:cs typeface="Alatsi"/>
              </a:rPr>
              <a:t>mút</a:t>
            </a:r>
            <a:r>
              <a:rPr lang="vi-VN" sz="2800" dirty="0">
                <a:solidFill>
                  <a:srgbClr val="000000"/>
                </a:solidFill>
                <a:ea typeface="Alatsi"/>
                <a:cs typeface="Alatsi"/>
              </a:rPr>
              <a:t> </a:t>
            </a:r>
            <a:endParaRPr lang="en-US" sz="2800" dirty="0">
              <a:solidFill>
                <a:srgbClr val="000000"/>
              </a:solidFill>
              <a:ea typeface="Alatsi"/>
              <a:cs typeface="Alatsi"/>
              <a:sym typeface="Alatsi"/>
            </a:endParaRPr>
          </a:p>
        </p:txBody>
      </p:sp>
      <p:grpSp>
        <p:nvGrpSpPr>
          <p:cNvPr id="11" name="Group 5"/>
          <p:cNvGrpSpPr/>
          <p:nvPr/>
        </p:nvGrpSpPr>
        <p:grpSpPr>
          <a:xfrm>
            <a:off x="631692" y="3526964"/>
            <a:ext cx="8117793" cy="4844497"/>
            <a:chOff x="0" y="0"/>
            <a:chExt cx="10640525" cy="6350000"/>
          </a:xfrm>
        </p:grpSpPr>
        <p:sp>
          <p:nvSpPr>
            <p:cNvPr id="16" name="Freeform 6"/>
            <p:cNvSpPr/>
            <p:nvPr/>
          </p:nvSpPr>
          <p:spPr>
            <a:xfrm>
              <a:off x="0" y="0"/>
              <a:ext cx="10640525" cy="6350000"/>
            </a:xfrm>
            <a:custGeom>
              <a:avLst/>
              <a:gdLst/>
              <a:ahLst/>
              <a:cxnLst/>
              <a:rect l="l" t="t" r="r" b="b"/>
              <a:pathLst>
                <a:path w="10640525" h="6350000">
                  <a:moveTo>
                    <a:pt x="0" y="0"/>
                  </a:moveTo>
                  <a:lnTo>
                    <a:pt x="10640525" y="0"/>
                  </a:lnTo>
                  <a:lnTo>
                    <a:pt x="10640525" y="6350000"/>
                  </a:lnTo>
                  <a:lnTo>
                    <a:pt x="0" y="6350000"/>
                  </a:lnTo>
                  <a:close/>
                </a:path>
              </a:pathLst>
            </a:custGeom>
            <a:blipFill>
              <a:blip r:embed="rId4"/>
              <a:stretch>
                <a:fillRect t="-130" b="-130"/>
              </a:stretch>
            </a:blipFill>
          </p:spPr>
          <p:txBody>
            <a:bodyPr/>
            <a:lstStyle/>
            <a:p>
              <a:endParaRPr lang="vi-VN"/>
            </a:p>
          </p:txBody>
        </p:sp>
      </p:grpSp>
      <p:pic>
        <p:nvPicPr>
          <p:cNvPr id="17" name="Picture 2" descr="giphy.gif ?cid=6c09b952f4ifh6kbnbdq4lyhh0hy6r9sid085h1ft5hfz8gt&amp;ep=v1_internal_gif_by_id&amp;rid=giphy. gif&amp;c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0" y="998376"/>
            <a:ext cx="3936322" cy="29522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064002" y="3101522"/>
            <a:ext cx="7547597" cy="5755909"/>
            <a:chOff x="512383" y="3204136"/>
            <a:chExt cx="7401824" cy="5829300"/>
          </a:xfrm>
        </p:grpSpPr>
        <p:sp>
          <p:nvSpPr>
            <p:cNvPr id="18" name="Rounded Rectangle 17"/>
            <p:cNvSpPr/>
            <p:nvPr/>
          </p:nvSpPr>
          <p:spPr>
            <a:xfrm>
              <a:off x="626683" y="3511918"/>
              <a:ext cx="7287524" cy="5521518"/>
            </a:xfrm>
            <a:prstGeom prst="roundRect">
              <a:avLst>
                <a:gd name="adj" fmla="val 6979"/>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ndParaRPr>
            </a:p>
          </p:txBody>
        </p:sp>
        <p:sp>
          <p:nvSpPr>
            <p:cNvPr id="19" name="Rounded Rectangle 18"/>
            <p:cNvSpPr/>
            <p:nvPr/>
          </p:nvSpPr>
          <p:spPr>
            <a:xfrm>
              <a:off x="512383" y="3204136"/>
              <a:ext cx="7173224" cy="5600700"/>
            </a:xfrm>
            <a:prstGeom prst="roundRect">
              <a:avLst>
                <a:gd name="adj" fmla="val 6979"/>
              </a:avLst>
            </a:prstGeom>
            <a:solidFill>
              <a:sysClr val="window" lastClr="FFFFFF"/>
            </a:solidFill>
            <a:ln w="12700" cap="flat">
              <a:solidFill>
                <a:sysClr val="windowText" lastClr="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5" name="Group 5"/>
          <p:cNvGrpSpPr/>
          <p:nvPr/>
        </p:nvGrpSpPr>
        <p:grpSpPr>
          <a:xfrm>
            <a:off x="631692" y="3526964"/>
            <a:ext cx="8117793" cy="4844497"/>
            <a:chOff x="0" y="0"/>
            <a:chExt cx="10640525" cy="6350000"/>
          </a:xfrm>
        </p:grpSpPr>
        <p:sp>
          <p:nvSpPr>
            <p:cNvPr id="6" name="Freeform 6"/>
            <p:cNvSpPr/>
            <p:nvPr/>
          </p:nvSpPr>
          <p:spPr>
            <a:xfrm>
              <a:off x="0" y="0"/>
              <a:ext cx="10640525" cy="6350000"/>
            </a:xfrm>
            <a:custGeom>
              <a:avLst/>
              <a:gdLst/>
              <a:ahLst/>
              <a:cxnLst/>
              <a:rect l="l" t="t" r="r" b="b"/>
              <a:pathLst>
                <a:path w="10640525" h="6350000">
                  <a:moveTo>
                    <a:pt x="0" y="0"/>
                  </a:moveTo>
                  <a:lnTo>
                    <a:pt x="10640525" y="0"/>
                  </a:lnTo>
                  <a:lnTo>
                    <a:pt x="10640525" y="6350000"/>
                  </a:lnTo>
                  <a:lnTo>
                    <a:pt x="0" y="6350000"/>
                  </a:lnTo>
                  <a:close/>
                </a:path>
              </a:pathLst>
            </a:custGeom>
            <a:blipFill>
              <a:blip r:embed="rId2"/>
              <a:stretch>
                <a:fillRect t="-130" b="-130"/>
              </a:stretch>
            </a:blipFill>
          </p:spPr>
          <p:txBody>
            <a:bodyPr/>
            <a:lstStyle/>
            <a:p>
              <a:endParaRPr lang="vi-VN"/>
            </a:p>
          </p:txBody>
        </p:sp>
      </p:grpSp>
      <p:grpSp>
        <p:nvGrpSpPr>
          <p:cNvPr id="8" name="Group 8"/>
          <p:cNvGrpSpPr/>
          <p:nvPr/>
        </p:nvGrpSpPr>
        <p:grpSpPr>
          <a:xfrm>
            <a:off x="15915854" y="0"/>
            <a:ext cx="1449213" cy="1673225"/>
            <a:chOff x="0" y="0"/>
            <a:chExt cx="703982" cy="812800"/>
          </a:xfrm>
        </p:grpSpPr>
        <p:sp>
          <p:nvSpPr>
            <p:cNvPr id="9" name="Freeform 9"/>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10" name="TextBox 10"/>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4982801" y="6379649"/>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4" name="Freeform 14"/>
          <p:cNvSpPr/>
          <p:nvPr/>
        </p:nvSpPr>
        <p:spPr>
          <a:xfrm>
            <a:off x="-3657600" y="29427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5" name="TextBox 15"/>
          <p:cNvSpPr txBox="1"/>
          <p:nvPr/>
        </p:nvSpPr>
        <p:spPr>
          <a:xfrm>
            <a:off x="9372600" y="3209886"/>
            <a:ext cx="6713133" cy="5170646"/>
          </a:xfrm>
          <a:prstGeom prst="rect">
            <a:avLst/>
          </a:prstGeom>
        </p:spPr>
        <p:txBody>
          <a:bodyPr wrap="square" lIns="0" tIns="0" rIns="0" bIns="0" rtlCol="0" anchor="t">
            <a:spAutoFit/>
          </a:bodyPr>
          <a:lstStyle/>
          <a:p>
            <a:pPr algn="just">
              <a:lnSpc>
                <a:spcPct val="150000"/>
              </a:lnSpc>
            </a:pPr>
            <a:r>
              <a:rPr lang="vi-VN" sz="2800" b="1" dirty="0">
                <a:solidFill>
                  <a:srgbClr val="000000"/>
                </a:solidFill>
                <a:ea typeface="Alatsi"/>
                <a:cs typeface="Alatsi"/>
              </a:rPr>
              <a:t>- Cấu trúc:</a:t>
            </a:r>
            <a:endParaRPr lang="en-US" sz="2800" b="1" dirty="0">
              <a:solidFill>
                <a:srgbClr val="000000"/>
              </a:solidFill>
              <a:ea typeface="Alatsi"/>
              <a:cs typeface="Alatsi"/>
            </a:endParaRPr>
          </a:p>
          <a:p>
            <a:pPr algn="just">
              <a:lnSpc>
                <a:spcPct val="150000"/>
              </a:lnSpc>
            </a:pPr>
            <a:r>
              <a:rPr lang="vi-VN" sz="2800" dirty="0">
                <a:solidFill>
                  <a:srgbClr val="000000"/>
                </a:solidFill>
                <a:ea typeface="Alatsi"/>
                <a:cs typeface="Alatsi"/>
              </a:rPr>
              <a:t>+ NST ở trạng thái kép gồm 2 nhiễm sắc tử chị em liên kết với nhau bởi tâm động, hai bên tâm động là các cánh.</a:t>
            </a:r>
            <a:endParaRPr lang="en-US" sz="2800" dirty="0">
              <a:solidFill>
                <a:srgbClr val="000000"/>
              </a:solidFill>
              <a:ea typeface="Alatsi"/>
              <a:cs typeface="Alatsi"/>
            </a:endParaRPr>
          </a:p>
          <a:p>
            <a:pPr algn="just">
              <a:lnSpc>
                <a:spcPct val="150000"/>
              </a:lnSpc>
            </a:pPr>
            <a:r>
              <a:rPr lang="vi-VN" sz="2800" dirty="0">
                <a:solidFill>
                  <a:srgbClr val="000000"/>
                </a:solidFill>
                <a:ea typeface="Alatsi"/>
                <a:cs typeface="Alatsi"/>
              </a:rPr>
              <a:t>+ Mỗi NST gồm DNA quấn quanh protein histon</a:t>
            </a:r>
            <a:r>
              <a:rPr lang="en-US" sz="2800" dirty="0">
                <a:solidFill>
                  <a:srgbClr val="000000"/>
                </a:solidFill>
                <a:ea typeface="Alatsi"/>
                <a:cs typeface="Alatsi"/>
              </a:rPr>
              <a:t>e</a:t>
            </a:r>
            <a:r>
              <a:rPr lang="vi-VN" sz="2800" dirty="0">
                <a:solidFill>
                  <a:srgbClr val="000000"/>
                </a:solidFill>
                <a:ea typeface="Alatsi"/>
                <a:cs typeface="Alatsi"/>
              </a:rPr>
              <a:t> tạo thành chuỗi nucleosome. Chuỗi nucleosome cuộn xếp nhiều cấp độ giúp NST co ngắn.</a:t>
            </a:r>
            <a:endParaRPr lang="en-US" sz="2800" dirty="0">
              <a:solidFill>
                <a:srgbClr val="000000"/>
              </a:solidFill>
              <a:ea typeface="Alatsi"/>
              <a:cs typeface="Alatsi"/>
              <a:sym typeface="Alatsi"/>
            </a:endParaRPr>
          </a:p>
        </p:txBody>
      </p:sp>
      <p:sp>
        <p:nvSpPr>
          <p:cNvPr id="11" name="TextBox 12"/>
          <p:cNvSpPr txBox="1"/>
          <p:nvPr/>
        </p:nvSpPr>
        <p:spPr>
          <a:xfrm>
            <a:off x="2735815" y="656871"/>
            <a:ext cx="13180039" cy="1306127"/>
          </a:xfrm>
          <a:prstGeom prst="rect">
            <a:avLst/>
          </a:prstGeom>
        </p:spPr>
        <p:txBody>
          <a:bodyPr lIns="0" tIns="0" rIns="0" bIns="0" rtlCol="0" anchor="t">
            <a:spAutoFit/>
          </a:bodyPr>
          <a:lstStyle/>
          <a:p>
            <a:pPr algn="ctr">
              <a:lnSpc>
                <a:spcPts val="11899"/>
              </a:lnSpc>
            </a:pPr>
            <a:r>
              <a:rPr lang="en-US" sz="4800" b="1" dirty="0">
                <a:solidFill>
                  <a:srgbClr val="00B050"/>
                </a:solidFill>
                <a:latin typeface="Alatsi"/>
                <a:ea typeface="Alatsi"/>
                <a:cs typeface="Alatsi"/>
                <a:sym typeface="Alatsi"/>
              </a:rPr>
              <a:t>HÌNH DẠNG VÀ CẤU TRÚC NHIỄM SẮC THỂ</a:t>
            </a:r>
          </a:p>
        </p:txBody>
      </p:sp>
      <p:pic>
        <p:nvPicPr>
          <p:cNvPr id="16" name="Picture 2" descr="giphy.gif ?cid=6c09b952f4ifh6kbnbdq4lyhh0hy6r9sid085h1ft5hfz8gt&amp;ep=v1_internal_gif_by_id&amp;rid=giphy. gif&amp;c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0" y="998376"/>
            <a:ext cx="3936322" cy="295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03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 y="-4162"/>
            <a:ext cx="18287998" cy="10295324"/>
          </a:xfrm>
          <a:prstGeom prst="rect">
            <a:avLst/>
          </a:prstGeom>
        </p:spPr>
      </p:pic>
      <p:sp>
        <p:nvSpPr>
          <p:cNvPr id="7" name="Rectangle 6">
            <a:extLst>
              <a:ext uri="{FF2B5EF4-FFF2-40B4-BE49-F238E27FC236}">
                <a16:creationId xmlns:a16="http://schemas.microsoft.com/office/drawing/2014/main" id="{448283CD-0A56-753F-C889-A02D34B61696}"/>
              </a:ext>
            </a:extLst>
          </p:cNvPr>
          <p:cNvSpPr/>
          <p:nvPr/>
        </p:nvSpPr>
        <p:spPr>
          <a:xfrm>
            <a:off x="1524000" y="419100"/>
            <a:ext cx="15773400" cy="290413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18" name="Picture 2" descr="thinking person 8&quot; Illustration - Download for free – Iconduck">
            <a:extLst>
              <a:ext uri="{FF2B5EF4-FFF2-40B4-BE49-F238E27FC236}">
                <a16:creationId xmlns:a16="http://schemas.microsoft.com/office/drawing/2014/main" id="{EF4987E3-4851-3CBC-B3CB-C10B20061C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327400"/>
            <a:ext cx="5365766" cy="695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773BA1-ABB0-82BC-5442-8ADE2AB4BE27}"/>
              </a:ext>
            </a:extLst>
          </p:cNvPr>
          <p:cNvSpPr txBox="1"/>
          <p:nvPr/>
        </p:nvSpPr>
        <p:spPr>
          <a:xfrm>
            <a:off x="2000250" y="591178"/>
            <a:ext cx="14820900" cy="2217082"/>
          </a:xfrm>
          <a:prstGeom prst="rect">
            <a:avLst/>
          </a:prstGeom>
          <a:noFill/>
        </p:spPr>
        <p:txBody>
          <a:bodyPr wrap="square" rtlCol="0">
            <a:spAutoFit/>
          </a:bodyPr>
          <a:lstStyle/>
          <a:p>
            <a:pPr algn="ctr">
              <a:lnSpc>
                <a:spcPct val="150000"/>
              </a:lnSpc>
            </a:pPr>
            <a:r>
              <a:rPr lang="en-US" sz="3200" b="1" dirty="0" err="1">
                <a:latin typeface="Arial" panose="020B0604020202020204" pitchFamily="34" charset="0"/>
                <a:cs typeface="Arial" panose="020B0604020202020204" pitchFamily="34" charset="0"/>
              </a:rPr>
              <a:t>Nhiễm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sắc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thể</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vai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trò</a:t>
            </a:r>
            <a:r>
              <a:rPr lang="en-US" sz="3200" b="1" dirty="0">
                <a:latin typeface="Arial" panose="020B0604020202020204" pitchFamily="34" charset="0"/>
                <a:cs typeface="Arial" panose="020B0604020202020204" pitchFamily="34" charset="0"/>
              </a:rPr>
              <a:t> qui </a:t>
            </a:r>
            <a:r>
              <a:rPr lang="en-US" sz="3200" b="1" dirty="0" err="1">
                <a:latin typeface="Arial" panose="020B0604020202020204" pitchFamily="34" charset="0"/>
                <a:cs typeface="Arial" panose="020B0604020202020204" pitchFamily="34" charset="0"/>
              </a:rPr>
              <a:t>định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tính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nếu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xảy</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ra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sự</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sai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lệch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trong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quá</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trình</a:t>
            </a:r>
            <a:r>
              <a:rPr lang="en-US" sz="3200" b="1" dirty="0">
                <a:latin typeface="Arial" panose="020B0604020202020204" pitchFamily="34" charset="0"/>
                <a:cs typeface="Arial" panose="020B0604020202020204" pitchFamily="34" charset="0"/>
              </a:rPr>
              <a:t> di </a:t>
            </a:r>
            <a:r>
              <a:rPr lang="en-US" sz="3200" b="1" dirty="0" err="1">
                <a:latin typeface="Arial" panose="020B0604020202020204" pitchFamily="34" charset="0"/>
                <a:cs typeface="Arial" panose="020B0604020202020204" pitchFamily="34" charset="0"/>
              </a:rPr>
              <a:t>truyền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nhiễm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sắc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thể</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ảnh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hưởng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đến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tính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sinh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vật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không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Nếu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thì</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ảnh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hưởng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như</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thế</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nào</a:t>
            </a:r>
            <a:r>
              <a:rPr lang="en-US" sz="3200" b="1" dirty="0">
                <a:latin typeface="Arial" panose="020B0604020202020204" pitchFamily="34" charset="0"/>
                <a:cs typeface="Arial" panose="020B0604020202020204" pitchFamily="34" charset="0"/>
              </a:rPr>
              <a:t>?</a:t>
            </a:r>
            <a:endParaRPr lang="vi-VN"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096742"/>
      </p:ext>
    </p:extLst>
  </p:cSld>
  <p:clrMapOvr>
    <a:masterClrMapping/>
  </p:clrMapOvr>
  <p:transition spd="slow">
    <p:wheel spokes="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5254367" y="1203339"/>
            <a:ext cx="8918456" cy="9514"/>
          </a:xfrm>
          <a:prstGeom prst="line">
            <a:avLst/>
          </a:prstGeom>
          <a:ln w="19050" cap="flat">
            <a:solidFill>
              <a:srgbClr val="283728"/>
            </a:solidFill>
            <a:prstDash val="solid"/>
            <a:headEnd type="none" w="sm" len="sm"/>
            <a:tailEnd type="none" w="sm" len="sm"/>
          </a:ln>
        </p:spPr>
        <p:txBody>
          <a:bodyPr/>
          <a:lstStyle/>
          <a:p>
            <a:endParaRPr lang="vi-VN"/>
          </a:p>
        </p:txBody>
      </p:sp>
      <p:grpSp>
        <p:nvGrpSpPr>
          <p:cNvPr id="3" name="Group 3"/>
          <p:cNvGrpSpPr/>
          <p:nvPr/>
        </p:nvGrpSpPr>
        <p:grpSpPr>
          <a:xfrm>
            <a:off x="10629698" y="486029"/>
            <a:ext cx="7658302" cy="10287000"/>
            <a:chOff x="0" y="0"/>
            <a:chExt cx="10211069" cy="13716000"/>
          </a:xfrm>
        </p:grpSpPr>
        <p:pic>
          <p:nvPicPr>
            <p:cNvPr id="4" name="Picture 4"/>
            <p:cNvPicPr>
              <a:picLocks noChangeAspect="1"/>
            </p:cNvPicPr>
            <p:nvPr/>
          </p:nvPicPr>
          <p:blipFill>
            <a:blip r:embed="rId2"/>
            <a:srcRect l="21666" t="-17162" r="21666" b="-17162"/>
            <a:stretch>
              <a:fillRect/>
            </a:stretch>
          </p:blipFill>
          <p:spPr>
            <a:xfrm>
              <a:off x="0" y="0"/>
              <a:ext cx="10211069" cy="13716000"/>
            </a:xfrm>
            <a:prstGeom prst="rect">
              <a:avLst/>
            </a:prstGeom>
          </p:spPr>
        </p:pic>
      </p:grpSp>
      <p:sp>
        <p:nvSpPr>
          <p:cNvPr id="5" name="Freeform 5"/>
          <p:cNvSpPr/>
          <p:nvPr/>
        </p:nvSpPr>
        <p:spPr>
          <a:xfrm>
            <a:off x="976698" y="5212913"/>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nSpc>
                <a:spcPct val="150000"/>
              </a:lnSpc>
            </a:pPr>
            <a:endParaRPr lang="vi-VN"/>
          </a:p>
        </p:txBody>
      </p:sp>
      <p:grpSp>
        <p:nvGrpSpPr>
          <p:cNvPr id="6" name="Group 6"/>
          <p:cNvGrpSpPr/>
          <p:nvPr/>
        </p:nvGrpSpPr>
        <p:grpSpPr>
          <a:xfrm>
            <a:off x="0" y="0"/>
            <a:ext cx="747070" cy="791145"/>
            <a:chOff x="0" y="0"/>
            <a:chExt cx="196759" cy="208368"/>
          </a:xfrm>
        </p:grpSpPr>
        <p:sp>
          <p:nvSpPr>
            <p:cNvPr id="7" name="Freeform 7"/>
            <p:cNvSpPr/>
            <p:nvPr/>
          </p:nvSpPr>
          <p:spPr>
            <a:xfrm>
              <a:off x="0" y="0"/>
              <a:ext cx="196759" cy="208368"/>
            </a:xfrm>
            <a:custGeom>
              <a:avLst/>
              <a:gdLst/>
              <a:ahLst/>
              <a:cxnLst/>
              <a:rect l="l" t="t" r="r" b="b"/>
              <a:pathLst>
                <a:path w="196759" h="208368">
                  <a:moveTo>
                    <a:pt x="0" y="0"/>
                  </a:moveTo>
                  <a:lnTo>
                    <a:pt x="196759" y="0"/>
                  </a:lnTo>
                  <a:lnTo>
                    <a:pt x="196759" y="208368"/>
                  </a:lnTo>
                  <a:lnTo>
                    <a:pt x="0" y="208368"/>
                  </a:ln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8" name="TextBox 8"/>
            <p:cNvSpPr txBox="1"/>
            <p:nvPr/>
          </p:nvSpPr>
          <p:spPr>
            <a:xfrm>
              <a:off x="0" y="-47625"/>
              <a:ext cx="196759" cy="255993"/>
            </a:xfrm>
            <a:prstGeom prst="rect">
              <a:avLst/>
            </a:prstGeom>
          </p:spPr>
          <p:txBody>
            <a:bodyPr lIns="50800" tIns="50800" rIns="50800" bIns="50800" rtlCol="0" anchor="ctr"/>
            <a:lstStyle/>
            <a:p>
              <a:pPr algn="ctr">
                <a:lnSpc>
                  <a:spcPts val="3079"/>
                </a:lnSpc>
              </a:pPr>
              <a:endParaRPr/>
            </a:p>
          </p:txBody>
        </p:sp>
      </p:grpSp>
      <p:sp>
        <p:nvSpPr>
          <p:cNvPr id="9" name="TextBox 9"/>
          <p:cNvSpPr txBox="1"/>
          <p:nvPr/>
        </p:nvSpPr>
        <p:spPr>
          <a:xfrm>
            <a:off x="266700" y="3059636"/>
            <a:ext cx="10387667" cy="1091709"/>
          </a:xfrm>
          <a:prstGeom prst="rect">
            <a:avLst/>
          </a:prstGeom>
        </p:spPr>
        <p:txBody>
          <a:bodyPr wrap="square" lIns="0" tIns="0" rIns="0" bIns="0" rtlCol="0" anchor="t">
            <a:spAutoFit/>
          </a:bodyPr>
          <a:lstStyle/>
          <a:p>
            <a:pPr algn="ctr">
              <a:lnSpc>
                <a:spcPct val="150000"/>
              </a:lnSpc>
            </a:pPr>
            <a:r>
              <a:rPr lang="en-US" sz="5400" dirty="0">
                <a:solidFill>
                  <a:schemeClr val="accent5">
                    <a:lumMod val="50000"/>
                  </a:schemeClr>
                </a:solidFill>
                <a:latin typeface="Segoe UI Black" panose="020B0A02040204020203" pitchFamily="34" charset="0"/>
                <a:ea typeface="Segoe UI Black" panose="020B0A02040204020203" pitchFamily="34" charset="0"/>
                <a:cs typeface="Adirek Sans Heavy"/>
                <a:sym typeface="Adirek Sans Heavy"/>
              </a:rPr>
              <a:t>ĐỘT BIẾN NHIỄM SẮC THỂ</a:t>
            </a:r>
          </a:p>
        </p:txBody>
      </p:sp>
      <p:sp>
        <p:nvSpPr>
          <p:cNvPr id="11" name="TextBox 11"/>
          <p:cNvSpPr txBox="1"/>
          <p:nvPr/>
        </p:nvSpPr>
        <p:spPr>
          <a:xfrm>
            <a:off x="1698121" y="4836419"/>
            <a:ext cx="8461147" cy="1477328"/>
          </a:xfrm>
          <a:prstGeom prst="rect">
            <a:avLst/>
          </a:prstGeom>
        </p:spPr>
        <p:txBody>
          <a:bodyPr wrap="square" lIns="0" tIns="0" rIns="0" bIns="0" rtlCol="0" anchor="t">
            <a:spAutoFit/>
          </a:bodyPr>
          <a:lstStyle/>
          <a:p>
            <a:pPr>
              <a:lnSpc>
                <a:spcPct val="150000"/>
              </a:lnSpc>
            </a:pPr>
            <a:r>
              <a:rPr lang="en-US" sz="3200" b="1" dirty="0" err="1">
                <a:latin typeface="Arial" panose="020B0604020202020204" pitchFamily="34" charset="0"/>
                <a:ea typeface="Adirek Sans Bold"/>
                <a:cs typeface="Arial" panose="020B0604020202020204" pitchFamily="34" charset="0"/>
                <a:sym typeface="Adirek Sans Bold"/>
              </a:rPr>
              <a:t>Trình</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bày</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khái</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niệm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và</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các</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dạng</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đột</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biến</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nhiễm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sắc</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thể</a:t>
            </a:r>
            <a:endParaRPr lang="en-US" sz="3200" b="1" dirty="0">
              <a:latin typeface="Arial" panose="020B0604020202020204" pitchFamily="34" charset="0"/>
              <a:ea typeface="Adirek Sans Bold"/>
              <a:cs typeface="Arial" panose="020B0604020202020204" pitchFamily="34" charset="0"/>
              <a:sym typeface="Adirek Sans Bold"/>
            </a:endParaRPr>
          </a:p>
        </p:txBody>
      </p:sp>
      <p:sp>
        <p:nvSpPr>
          <p:cNvPr id="12" name="TextBox 12"/>
          <p:cNvSpPr txBox="1"/>
          <p:nvPr/>
        </p:nvSpPr>
        <p:spPr>
          <a:xfrm>
            <a:off x="228600" y="1114371"/>
            <a:ext cx="5152414" cy="356636"/>
          </a:xfrm>
          <a:prstGeom prst="rect">
            <a:avLst/>
          </a:prstGeom>
        </p:spPr>
        <p:txBody>
          <a:bodyPr wrap="square" lIns="0" tIns="0" rIns="0" bIns="0" rtlCol="0" anchor="t">
            <a:spAutoFit/>
          </a:bodyPr>
          <a:lstStyle/>
          <a:p>
            <a:pPr algn="l">
              <a:lnSpc>
                <a:spcPts val="2304"/>
              </a:lnSpc>
            </a:pPr>
            <a:r>
              <a:rPr lang="en-US" sz="4000" b="1" dirty="0">
                <a:solidFill>
                  <a:srgbClr val="283728"/>
                </a:solidFill>
                <a:ea typeface="Adirek Sans Bold"/>
                <a:cs typeface="Adirek Sans Bold"/>
                <a:sym typeface="Adirek Sans Bold"/>
              </a:rPr>
              <a:t>KHOA HỌC TỰ NHIÊN 9</a:t>
            </a:r>
          </a:p>
        </p:txBody>
      </p:sp>
      <p:sp>
        <p:nvSpPr>
          <p:cNvPr id="13" name="Freeform 5">
            <a:extLst>
              <a:ext uri="{FF2B5EF4-FFF2-40B4-BE49-F238E27FC236}">
                <a16:creationId xmlns:a16="http://schemas.microsoft.com/office/drawing/2014/main" id="{BA758B63-AF36-C9E2-5122-4EFB8912A5D3}"/>
              </a:ext>
            </a:extLst>
          </p:cNvPr>
          <p:cNvSpPr/>
          <p:nvPr/>
        </p:nvSpPr>
        <p:spPr>
          <a:xfrm>
            <a:off x="976698" y="6771648"/>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nSpc>
                <a:spcPct val="150000"/>
              </a:lnSpc>
            </a:pPr>
            <a:endParaRPr lang="vi-VN"/>
          </a:p>
        </p:txBody>
      </p:sp>
      <p:sp>
        <p:nvSpPr>
          <p:cNvPr id="14" name="TextBox 11">
            <a:extLst>
              <a:ext uri="{FF2B5EF4-FFF2-40B4-BE49-F238E27FC236}">
                <a16:creationId xmlns:a16="http://schemas.microsoft.com/office/drawing/2014/main" id="{B15F59A2-F393-AA04-CCF6-770E6544117F}"/>
              </a:ext>
            </a:extLst>
          </p:cNvPr>
          <p:cNvSpPr txBox="1"/>
          <p:nvPr/>
        </p:nvSpPr>
        <p:spPr>
          <a:xfrm>
            <a:off x="1698122" y="6558060"/>
            <a:ext cx="8956245" cy="738664"/>
          </a:xfrm>
          <a:prstGeom prst="rect">
            <a:avLst/>
          </a:prstGeom>
        </p:spPr>
        <p:txBody>
          <a:bodyPr wrap="square" lIns="0" tIns="0" rIns="0" bIns="0" rtlCol="0" anchor="t">
            <a:spAutoFit/>
          </a:bodyPr>
          <a:lstStyle/>
          <a:p>
            <a:pPr>
              <a:lnSpc>
                <a:spcPct val="150000"/>
              </a:lnSpc>
            </a:pPr>
            <a:r>
              <a:rPr lang="en-US" sz="3200" b="1" dirty="0" err="1">
                <a:latin typeface="Arial" panose="020B0604020202020204" pitchFamily="34" charset="0"/>
                <a:ea typeface="Adirek Sans Bold"/>
                <a:cs typeface="Arial" panose="020B0604020202020204" pitchFamily="34" charset="0"/>
                <a:sym typeface="Adirek Sans Bold"/>
              </a:rPr>
              <a:t>Tìm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hiểu</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hậu</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quả</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của</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đột</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biến</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nhiễm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sắc</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thể</a:t>
            </a:r>
            <a:endParaRPr lang="en-US" sz="3200" b="1" dirty="0">
              <a:latin typeface="Arial" panose="020B0604020202020204" pitchFamily="34" charset="0"/>
              <a:ea typeface="Adirek Sans Bold"/>
              <a:cs typeface="Arial" panose="020B0604020202020204" pitchFamily="34" charset="0"/>
              <a:sym typeface="Adirek Sans Bold"/>
            </a:endParaRPr>
          </a:p>
        </p:txBody>
      </p:sp>
      <p:sp>
        <p:nvSpPr>
          <p:cNvPr id="15" name="TextBox 9">
            <a:extLst>
              <a:ext uri="{FF2B5EF4-FFF2-40B4-BE49-F238E27FC236}">
                <a16:creationId xmlns:a16="http://schemas.microsoft.com/office/drawing/2014/main" id="{E99ED367-F460-F7AC-C3A9-CD262CAE0F18}"/>
              </a:ext>
            </a:extLst>
          </p:cNvPr>
          <p:cNvSpPr txBox="1"/>
          <p:nvPr/>
        </p:nvSpPr>
        <p:spPr>
          <a:xfrm>
            <a:off x="423527" y="2110644"/>
            <a:ext cx="10024672" cy="923330"/>
          </a:xfrm>
          <a:prstGeom prst="rect">
            <a:avLst/>
          </a:prstGeom>
        </p:spPr>
        <p:txBody>
          <a:bodyPr wrap="square" lIns="0" tIns="0" rIns="0" bIns="0" rtlCol="0" anchor="t">
            <a:spAutoFit/>
          </a:bodyPr>
          <a:lstStyle/>
          <a:p>
            <a:pPr algn="ctr"/>
            <a:r>
              <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rPr>
              <a:t>PHẦN 3</a:t>
            </a:r>
          </a:p>
        </p:txBody>
      </p:sp>
      <p:sp>
        <p:nvSpPr>
          <p:cNvPr id="16" name="Freeform 5">
            <a:extLst>
              <a:ext uri="{FF2B5EF4-FFF2-40B4-BE49-F238E27FC236}">
                <a16:creationId xmlns:a16="http://schemas.microsoft.com/office/drawing/2014/main" id="{BA758B63-AF36-C9E2-5122-4EFB8912A5D3}"/>
              </a:ext>
            </a:extLst>
          </p:cNvPr>
          <p:cNvSpPr/>
          <p:nvPr/>
        </p:nvSpPr>
        <p:spPr>
          <a:xfrm>
            <a:off x="978657" y="8227987"/>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nSpc>
                <a:spcPct val="150000"/>
              </a:lnSpc>
            </a:pPr>
            <a:endParaRPr lang="vi-VN"/>
          </a:p>
        </p:txBody>
      </p:sp>
      <p:sp>
        <p:nvSpPr>
          <p:cNvPr id="17" name="TextBox 11">
            <a:extLst>
              <a:ext uri="{FF2B5EF4-FFF2-40B4-BE49-F238E27FC236}">
                <a16:creationId xmlns:a16="http://schemas.microsoft.com/office/drawing/2014/main" id="{B15F59A2-F393-AA04-CCF6-770E6544117F}"/>
              </a:ext>
            </a:extLst>
          </p:cNvPr>
          <p:cNvSpPr txBox="1"/>
          <p:nvPr/>
        </p:nvSpPr>
        <p:spPr>
          <a:xfrm>
            <a:off x="1698121" y="8044763"/>
            <a:ext cx="8956245" cy="738664"/>
          </a:xfrm>
          <a:prstGeom prst="rect">
            <a:avLst/>
          </a:prstGeom>
        </p:spPr>
        <p:txBody>
          <a:bodyPr wrap="square" lIns="0" tIns="0" rIns="0" bIns="0" rtlCol="0" anchor="t">
            <a:spAutoFit/>
          </a:bodyPr>
          <a:lstStyle/>
          <a:p>
            <a:pPr>
              <a:lnSpc>
                <a:spcPct val="150000"/>
              </a:lnSpc>
            </a:pPr>
            <a:r>
              <a:rPr lang="en-US" sz="3200" b="1" dirty="0" err="1">
                <a:latin typeface="Arial" panose="020B0604020202020204" pitchFamily="34" charset="0"/>
                <a:ea typeface="Adirek Sans Bold"/>
                <a:cs typeface="Arial" panose="020B0604020202020204" pitchFamily="34" charset="0"/>
                <a:sym typeface="Adirek Sans Bold"/>
              </a:rPr>
              <a:t>Tìm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hiểu</a:t>
            </a:r>
            <a:r>
              <a:rPr lang="en-US" sz="3200" b="1" dirty="0">
                <a:latin typeface="Arial" panose="020B0604020202020204" pitchFamily="34" charset="0"/>
                <a:ea typeface="Adirek Sans Bold"/>
                <a:cs typeface="Arial" panose="020B0604020202020204" pitchFamily="34" charset="0"/>
                <a:sym typeface="Adirek Sans Bold"/>
              </a:rPr>
              <a:t> ý </a:t>
            </a:r>
            <a:r>
              <a:rPr lang="en-US" sz="3200" b="1" dirty="0" err="1">
                <a:latin typeface="Arial" panose="020B0604020202020204" pitchFamily="34" charset="0"/>
                <a:ea typeface="Adirek Sans Bold"/>
                <a:cs typeface="Arial" panose="020B0604020202020204" pitchFamily="34" charset="0"/>
                <a:sym typeface="Adirek Sans Bold"/>
              </a:rPr>
              <a:t>nghĩa</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của</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đột</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biến</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nhiễm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sắc</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thể</a:t>
            </a:r>
            <a:endParaRPr lang="en-US" sz="3200" b="1" dirty="0">
              <a:latin typeface="Arial" panose="020B0604020202020204" pitchFamily="34" charset="0"/>
              <a:ea typeface="Adirek Sans Bold"/>
              <a:cs typeface="Arial" panose="020B0604020202020204" pitchFamily="34" charset="0"/>
              <a:sym typeface="Adirek Sans Bold"/>
            </a:endParaRPr>
          </a:p>
        </p:txBody>
      </p:sp>
    </p:spTree>
    <p:extLst>
      <p:ext uri="{BB962C8B-B14F-4D97-AF65-F5344CB8AC3E}">
        <p14:creationId xmlns:p14="http://schemas.microsoft.com/office/powerpoint/2010/main" val="2214299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D8A2DF-7FFD-DA1C-71F2-78A6F83831A2}"/>
              </a:ext>
            </a:extLst>
          </p:cNvPr>
          <p:cNvSpPr/>
          <p:nvPr/>
        </p:nvSpPr>
        <p:spPr>
          <a:xfrm>
            <a:off x="914400" y="4762500"/>
            <a:ext cx="16409771" cy="2976278"/>
          </a:xfrm>
          <a:prstGeom prst="rect">
            <a:avLst/>
          </a:prstGeom>
          <a:solidFill>
            <a:srgbClr val="00FFFF">
              <a:lumMod val="20000"/>
              <a:lumOff val="80000"/>
            </a:srgbClr>
          </a:solidFill>
          <a:ln w="28575" cap="flat">
            <a:solidFill>
              <a:srgbClr val="00FFFF">
                <a:lumMod val="50000"/>
              </a:srgbClr>
            </a:solidFill>
            <a:prstDash val="solid"/>
            <a:miter/>
          </a:ln>
        </p:spPr>
        <p:txBody>
          <a:bodyPr rtlCol="0" anchor="ctr"/>
          <a:lstStyle/>
          <a:p>
            <a:pPr>
              <a:defRPr/>
            </a:pPr>
            <a:endParaRPr lang="en-US" kern="0" dirty="0">
              <a:solidFill>
                <a:prstClr val="black"/>
              </a:solidFill>
              <a:latin typeface="Arial" panose="020B0604020202020204"/>
            </a:endParaRPr>
          </a:p>
        </p:txBody>
      </p:sp>
      <p:sp>
        <p:nvSpPr>
          <p:cNvPr id="17" name="TextBox 16">
            <a:extLst>
              <a:ext uri="{FF2B5EF4-FFF2-40B4-BE49-F238E27FC236}">
                <a16:creationId xmlns:a16="http://schemas.microsoft.com/office/drawing/2014/main" id="{9A6682A8-448D-806B-FB73-3820CE4C345F}"/>
              </a:ext>
            </a:extLst>
          </p:cNvPr>
          <p:cNvSpPr txBox="1"/>
          <p:nvPr/>
        </p:nvSpPr>
        <p:spPr>
          <a:xfrm>
            <a:off x="1337807" y="5532792"/>
            <a:ext cx="15562955" cy="1909305"/>
          </a:xfrm>
          <a:prstGeom prst="rect">
            <a:avLst/>
          </a:prstGeom>
          <a:noFill/>
        </p:spPr>
        <p:txBody>
          <a:bodyPr wrap="square">
            <a:spAutoFit/>
          </a:bodyPr>
          <a:lstStyle/>
          <a:p>
            <a:pPr algn="just">
              <a:lnSpc>
                <a:spcPct val="200000"/>
              </a:lnSpc>
            </a:pPr>
            <a:r>
              <a:rPr lang="en-US" sz="3200" b="1" kern="0" dirty="0" err="1">
                <a:solidFill>
                  <a:prstClr val="black"/>
                </a:solidFill>
                <a:latin typeface="Arial" panose="020B0604020202020204" pitchFamily="34" charset="0"/>
                <a:cs typeface="Arial" panose="020B0604020202020204" pitchFamily="34" charset="0"/>
              </a:rPr>
              <a:t>Câu</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hỏi</a:t>
            </a:r>
            <a:r>
              <a:rPr lang="en-US" sz="3200" b="1" kern="0" dirty="0">
                <a:solidFill>
                  <a:prstClr val="black"/>
                </a:solidFill>
                <a:latin typeface="Arial" panose="020B0604020202020204" pitchFamily="34" charset="0"/>
                <a:cs typeface="Arial" panose="020B0604020202020204" pitchFamily="34" charset="0"/>
              </a:rPr>
              <a:t>: </a:t>
            </a:r>
            <a:r>
              <a:rPr lang="vi-VN" sz="3200" kern="0" dirty="0">
                <a:solidFill>
                  <a:prstClr val="black"/>
                </a:solidFill>
                <a:latin typeface="Arial" panose="020B0604020202020204" pitchFamily="34" charset="0"/>
                <a:cs typeface="Arial" panose="020B0604020202020204" pitchFamily="34" charset="0"/>
              </a:rPr>
              <a:t>Quan sát Hình 41.6 và 41.7, em hãy nhận xét về những biến đổi của nhiễm sắc thể đột biến so với nhiễm sắc thể bình thường</a:t>
            </a:r>
            <a:r>
              <a:rPr lang="en-US" sz="3200" kern="0" dirty="0">
                <a:solidFill>
                  <a:prstClr val="black"/>
                </a:solidFill>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7DFA266D-8DED-E868-CD73-55905A914A77}"/>
              </a:ext>
            </a:extLst>
          </p:cNvPr>
          <p:cNvSpPr/>
          <p:nvPr/>
        </p:nvSpPr>
        <p:spPr>
          <a:xfrm>
            <a:off x="921531" y="4767840"/>
            <a:ext cx="2272910" cy="750890"/>
          </a:xfrm>
          <a:prstGeom prst="rect">
            <a:avLst/>
          </a:prstGeom>
          <a:solidFill>
            <a:srgbClr val="00FFFF">
              <a:lumMod val="75000"/>
            </a:srgbClr>
          </a:solidFill>
          <a:ln w="28575" cap="flat">
            <a:solidFill>
              <a:srgbClr val="00FFFF">
                <a:lumMod val="50000"/>
              </a:srgbClr>
            </a:solidFill>
            <a:prstDash val="solid"/>
            <a:miter/>
          </a:ln>
        </p:spPr>
        <p:txBody>
          <a:bodyPr rtlCol="0" anchor="ctr"/>
          <a:lstStyle/>
          <a:p>
            <a:pPr algn="ctr">
              <a:defRPr/>
            </a:pPr>
            <a:r>
              <a:rPr lang="en-US" sz="3200" b="1" kern="0" dirty="0" err="1">
                <a:solidFill>
                  <a:prstClr val="white"/>
                </a:solidFill>
                <a:latin typeface="Arial" panose="020B0604020202020204"/>
              </a:rPr>
              <a:t>Yêu</a:t>
            </a:r>
            <a:r>
              <a:rPr lang="en-US" sz="3200" b="1" kern="0" dirty="0">
                <a:solidFill>
                  <a:prstClr val="white"/>
                </a:solidFill>
                <a:latin typeface="Arial" panose="020B0604020202020204"/>
              </a:rPr>
              <a:t> </a:t>
            </a:r>
            <a:r>
              <a:rPr lang="en-US" sz="3200" b="1" kern="0" dirty="0" err="1">
                <a:solidFill>
                  <a:prstClr val="white"/>
                </a:solidFill>
                <a:latin typeface="Arial" panose="020B0604020202020204"/>
              </a:rPr>
              <a:t>cầu</a:t>
            </a:r>
            <a:endParaRPr lang="en-US" sz="3200" b="1" kern="0" dirty="0">
              <a:solidFill>
                <a:prstClr val="white"/>
              </a:solidFill>
              <a:latin typeface="Arial" panose="020B0604020202020204"/>
            </a:endParaRPr>
          </a:p>
        </p:txBody>
      </p:sp>
      <p:sp>
        <p:nvSpPr>
          <p:cNvPr id="19" name="Rectangle: Top Corners Rounded 30">
            <a:extLst>
              <a:ext uri="{FF2B5EF4-FFF2-40B4-BE49-F238E27FC236}">
                <a16:creationId xmlns:a16="http://schemas.microsoft.com/office/drawing/2014/main" id="{76ADD719-99FF-A7F2-BE7C-EF8D46D347BD}"/>
              </a:ext>
            </a:extLst>
          </p:cNvPr>
          <p:cNvSpPr/>
          <p:nvPr/>
        </p:nvSpPr>
        <p:spPr>
          <a:xfrm>
            <a:off x="6518960" y="3874169"/>
            <a:ext cx="4850621" cy="888331"/>
          </a:xfrm>
          <a:prstGeom prst="round2SameRect">
            <a:avLst>
              <a:gd name="adj1" fmla="val 30291"/>
              <a:gd name="adj2" fmla="val 0"/>
            </a:avLst>
          </a:prstGeom>
          <a:solidFill>
            <a:srgbClr val="00FFFF">
              <a:lumMod val="50000"/>
            </a:srgbClr>
          </a:solidFill>
          <a:ln w="12700" cap="flat">
            <a:noFill/>
            <a:prstDash val="solid"/>
            <a:miter/>
          </a:ln>
        </p:spPr>
        <p:txBody>
          <a:bodyPr rtlCol="0" anchor="ctr"/>
          <a:lstStyle/>
          <a:p>
            <a:pPr>
              <a:defRPr/>
            </a:pPr>
            <a:endParaRPr lang="en-US" kern="0" dirty="0">
              <a:solidFill>
                <a:prstClr val="black"/>
              </a:solidFill>
              <a:latin typeface="Arial" panose="020B0604020202020204"/>
            </a:endParaRPr>
          </a:p>
        </p:txBody>
      </p:sp>
      <p:sp>
        <p:nvSpPr>
          <p:cNvPr id="20" name="TextBox 19">
            <a:extLst>
              <a:ext uri="{FF2B5EF4-FFF2-40B4-BE49-F238E27FC236}">
                <a16:creationId xmlns:a16="http://schemas.microsoft.com/office/drawing/2014/main" id="{78BE1F81-A70B-7660-4DE5-C758F3FA10BC}"/>
              </a:ext>
            </a:extLst>
          </p:cNvPr>
          <p:cNvSpPr txBox="1"/>
          <p:nvPr/>
        </p:nvSpPr>
        <p:spPr>
          <a:xfrm>
            <a:off x="5785241" y="4089706"/>
            <a:ext cx="6318057" cy="584775"/>
          </a:xfrm>
          <a:prstGeom prst="rect">
            <a:avLst/>
          </a:prstGeom>
          <a:noFill/>
        </p:spPr>
        <p:txBody>
          <a:bodyPr wrap="square" rtlCol="0">
            <a:spAutoFit/>
          </a:bodyPr>
          <a:lstStyle/>
          <a:p>
            <a:pPr algn="ctr"/>
            <a:r>
              <a:rPr lang="en-US" sz="3200" b="1" dirty="0">
                <a:solidFill>
                  <a:srgbClr val="FFFF00"/>
                </a:solidFill>
                <a:latin typeface="Arial" panose="020B0604020202020204"/>
              </a:rPr>
              <a:t>PHIẾU HỌC TẬP SỐ 3</a:t>
            </a:r>
          </a:p>
        </p:txBody>
      </p:sp>
      <p:sp>
        <p:nvSpPr>
          <p:cNvPr id="21" name="TextBox 20">
            <a:extLst>
              <a:ext uri="{FF2B5EF4-FFF2-40B4-BE49-F238E27FC236}">
                <a16:creationId xmlns:a16="http://schemas.microsoft.com/office/drawing/2014/main" id="{E01A30FC-AD19-CE21-2459-CEF7E195A139}"/>
              </a:ext>
            </a:extLst>
          </p:cNvPr>
          <p:cNvSpPr txBox="1"/>
          <p:nvPr/>
        </p:nvSpPr>
        <p:spPr>
          <a:xfrm>
            <a:off x="3508309" y="4850519"/>
            <a:ext cx="13768085" cy="732508"/>
          </a:xfrm>
          <a:prstGeom prst="rect">
            <a:avLst/>
          </a:prstGeom>
          <a:noFill/>
        </p:spPr>
        <p:txBody>
          <a:bodyPr wrap="square">
            <a:spAutoFit/>
          </a:bodyPr>
          <a:lstStyle/>
          <a:p>
            <a:pPr algn="ctr">
              <a:lnSpc>
                <a:spcPct val="130000"/>
              </a:lnSpc>
              <a:defRPr/>
            </a:pPr>
            <a:r>
              <a:rPr lang="vi-VN" sz="3200" b="1" kern="0" dirty="0">
                <a:solidFill>
                  <a:prstClr val="black"/>
                </a:solidFill>
                <a:latin typeface="Arial" panose="020B0604020202020204" pitchFamily="34" charset="0"/>
                <a:cs typeface="Arial" panose="020B0604020202020204" pitchFamily="34" charset="0"/>
              </a:rPr>
              <a:t>Đọc thông tin SGK</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kết</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hợp</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thảo</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luận</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nhóm</a:t>
            </a:r>
            <a:r>
              <a:rPr lang="vi-VN" sz="3200" b="1" kern="0" dirty="0">
                <a:solidFill>
                  <a:prstClr val="black"/>
                </a:solidFill>
                <a:latin typeface="Arial" panose="020B0604020202020204" pitchFamily="34" charset="0"/>
                <a:cs typeface="Arial" panose="020B0604020202020204" pitchFamily="34" charset="0"/>
              </a:rPr>
              <a:t> để </a:t>
            </a:r>
            <a:r>
              <a:rPr lang="en-US" sz="3200" b="1" kern="0" dirty="0" err="1">
                <a:solidFill>
                  <a:prstClr val="black"/>
                </a:solidFill>
                <a:latin typeface="Arial" panose="020B0604020202020204" pitchFamily="34" charset="0"/>
                <a:cs typeface="Arial" panose="020B0604020202020204" pitchFamily="34" charset="0"/>
              </a:rPr>
              <a:t>trả</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lời</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các</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câu</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hỏi</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sau</a:t>
            </a:r>
            <a:r>
              <a:rPr lang="vi-VN" sz="3200" b="1" kern="0" dirty="0">
                <a:solidFill>
                  <a:prstClr val="black"/>
                </a:solidFill>
                <a:latin typeface="Arial" panose="020B0604020202020204" pitchFamily="34" charset="0"/>
                <a:cs typeface="Arial" panose="020B0604020202020204" pitchFamily="34" charset="0"/>
              </a:rPr>
              <a:t>:</a:t>
            </a:r>
            <a:endParaRPr lang="en-US" sz="3200" b="1" kern="0" dirty="0">
              <a:solidFill>
                <a:prstClr val="black"/>
              </a:solidFill>
              <a:latin typeface="Arial" panose="020B0604020202020204" pitchFamily="34" charset="0"/>
              <a:cs typeface="Arial" panose="020B0604020202020204" pitchFamily="34" charset="0"/>
            </a:endParaRPr>
          </a:p>
        </p:txBody>
      </p:sp>
      <p:sp>
        <p:nvSpPr>
          <p:cNvPr id="28" name="TextBox 27"/>
          <p:cNvSpPr txBox="1"/>
          <p:nvPr/>
        </p:nvSpPr>
        <p:spPr>
          <a:xfrm>
            <a:off x="3213491" y="1527362"/>
            <a:ext cx="12344400" cy="646331"/>
          </a:xfrm>
          <a:prstGeom prst="rect">
            <a:avLst/>
          </a:prstGeom>
          <a:noFill/>
        </p:spPr>
        <p:txBody>
          <a:bodyPr wrap="square" rtlCol="0">
            <a:spAutoFit/>
          </a:bodyPr>
          <a:lstStyle/>
          <a:p>
            <a:pPr algn="ctr"/>
            <a:r>
              <a:rPr lang="en-US" sz="3600" b="1" dirty="0" err="1">
                <a:solidFill>
                  <a:schemeClr val="accent1">
                    <a:lumMod val="75000"/>
                  </a:schemeClr>
                </a:solidFill>
                <a:latin typeface="Arial" panose="020B0604020202020204" pitchFamily="34" charset="0"/>
                <a:cs typeface="Arial" panose="020B0604020202020204" pitchFamily="34" charset="0"/>
              </a:rPr>
              <a:t>Trình</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bày</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khái</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niệm</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và</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các</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dạng</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đột</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biến</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nhiễm</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sắc</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thể</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sp>
        <p:nvSpPr>
          <p:cNvPr id="15" name="TextBox 3"/>
          <p:cNvSpPr txBox="1"/>
          <p:nvPr/>
        </p:nvSpPr>
        <p:spPr>
          <a:xfrm>
            <a:off x="3838254" y="593588"/>
            <a:ext cx="10382892" cy="547266"/>
          </a:xfrm>
          <a:prstGeom prst="rect">
            <a:avLst/>
          </a:prstGeom>
        </p:spPr>
        <p:txBody>
          <a:bodyPr wrap="square" lIns="0" tIns="0" rIns="0" bIns="0" rtlCol="0" anchor="t">
            <a:spAutoFit/>
          </a:bodyPr>
          <a:lstStyle/>
          <a:p>
            <a:pPr algn="ctr">
              <a:lnSpc>
                <a:spcPts val="3779"/>
              </a:lnSpc>
            </a:pPr>
            <a:r>
              <a:rPr lang="en-US" sz="5400" dirty="0">
                <a:solidFill>
                  <a:srgbClr val="C00000"/>
                </a:solidFill>
                <a:latin typeface="Alatsi"/>
                <a:ea typeface="Alatsi"/>
                <a:cs typeface="Alatsi"/>
                <a:sym typeface="Alatsi"/>
              </a:rPr>
              <a:t>3. ĐỘT BIẾN NHIỄM SẮC THỂ</a:t>
            </a:r>
          </a:p>
        </p:txBody>
      </p:sp>
      <p:sp>
        <p:nvSpPr>
          <p:cNvPr id="29" name="AutoShape 4"/>
          <p:cNvSpPr/>
          <p:nvPr/>
        </p:nvSpPr>
        <p:spPr>
          <a:xfrm>
            <a:off x="153" y="824866"/>
            <a:ext cx="4876647" cy="823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
        <p:nvSpPr>
          <p:cNvPr id="33" name="AutoShape 4"/>
          <p:cNvSpPr/>
          <p:nvPr/>
        </p:nvSpPr>
        <p:spPr>
          <a:xfrm>
            <a:off x="13335000" y="824866"/>
            <a:ext cx="4953000" cy="2022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24" name="Group 9"/>
          <p:cNvGrpSpPr/>
          <p:nvPr/>
        </p:nvGrpSpPr>
        <p:grpSpPr>
          <a:xfrm>
            <a:off x="1086727" y="-11748"/>
            <a:ext cx="1449213" cy="1673225"/>
            <a:chOff x="0" y="0"/>
            <a:chExt cx="703982" cy="812800"/>
          </a:xfrm>
        </p:grpSpPr>
        <p:sp>
          <p:nvSpPr>
            <p:cNvPr id="25"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26"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97843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C7500C-E4CC-8C6D-316E-0A8F1FEF08A7}"/>
              </a:ext>
            </a:extLst>
          </p:cNvPr>
          <p:cNvSpPr/>
          <p:nvPr/>
        </p:nvSpPr>
        <p:spPr>
          <a:xfrm>
            <a:off x="1752600" y="647700"/>
            <a:ext cx="14782800" cy="2133600"/>
          </a:xfrm>
          <a:prstGeom prst="roundRect">
            <a:avLst>
              <a:gd name="adj" fmla="val 11291"/>
            </a:avLst>
          </a:prstGeom>
          <a:noFill/>
          <a:ln w="1143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02501FA0-C35C-1557-EC88-4E8D2073D324}"/>
              </a:ext>
            </a:extLst>
          </p:cNvPr>
          <p:cNvSpPr txBox="1"/>
          <p:nvPr/>
        </p:nvSpPr>
        <p:spPr>
          <a:xfrm>
            <a:off x="2438400" y="800307"/>
            <a:ext cx="13411200" cy="1828386"/>
          </a:xfrm>
          <a:prstGeom prst="rect">
            <a:avLst/>
          </a:prstGeom>
          <a:noFill/>
        </p:spPr>
        <p:txBody>
          <a:bodyPr wrap="square" rtlCol="0">
            <a:spAutoFit/>
          </a:bodyPr>
          <a:lstStyle/>
          <a:p>
            <a:pPr algn="ctr">
              <a:lnSpc>
                <a:spcPct val="150000"/>
              </a:lnSpc>
            </a:pPr>
            <a:r>
              <a:rPr lang="vi-VN" sz="4000" b="1" dirty="0">
                <a:latin typeface="+mj-lt"/>
              </a:rPr>
              <a:t>Các nhà khoa học đã tạo ra các giống cây ăn quả không hạt bằng phương pháp gây đột biến NST.</a:t>
            </a:r>
          </a:p>
        </p:txBody>
      </p:sp>
      <p:pic>
        <p:nvPicPr>
          <p:cNvPr id="4098" name="Picture 2" descr="What is polyploidy and what does it pertain to? - Quora">
            <a:extLst>
              <a:ext uri="{FF2B5EF4-FFF2-40B4-BE49-F238E27FC236}">
                <a16:creationId xmlns:a16="http://schemas.microsoft.com/office/drawing/2014/main" id="{A7201472-F000-A24F-AC04-4038A6E1C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933907"/>
            <a:ext cx="8519217" cy="685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013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p:cNvPicPr>
            <a:picLocks noChangeAspect="1"/>
          </p:cNvPicPr>
          <p:nvPr/>
        </p:nvPicPr>
        <p:blipFill>
          <a:blip r:embed="rId2"/>
          <a:stretch>
            <a:fillRect/>
          </a:stretch>
        </p:blipFill>
        <p:spPr>
          <a:xfrm>
            <a:off x="0" y="4157787"/>
            <a:ext cx="10115188" cy="4626600"/>
          </a:xfrm>
          <a:prstGeom prst="rect">
            <a:avLst/>
          </a:prstGeom>
        </p:spPr>
      </p:pic>
      <p:sp>
        <p:nvSpPr>
          <p:cNvPr id="109" name="Isosceles Triangle 108"/>
          <p:cNvSpPr/>
          <p:nvPr/>
        </p:nvSpPr>
        <p:spPr>
          <a:xfrm>
            <a:off x="1807537" y="8849845"/>
            <a:ext cx="309644" cy="361251"/>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2120810" y="8830415"/>
            <a:ext cx="10650131" cy="400110"/>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Hình</a:t>
            </a:r>
            <a:r>
              <a:rPr lang="en-US" sz="2000" b="1" dirty="0">
                <a:latin typeface="Arial" panose="020B0604020202020204" pitchFamily="34" charset="0"/>
                <a:cs typeface="Arial" panose="020B0604020202020204" pitchFamily="34" charset="0"/>
              </a:rPr>
              <a:t> 41.6.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cấu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trúc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nhiễm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sắc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endParaRPr lang="en-US" sz="2000" b="1" dirty="0">
              <a:latin typeface="Arial" panose="020B0604020202020204" pitchFamily="34" charset="0"/>
              <a:cs typeface="Arial" panose="020B0604020202020204" pitchFamily="34" charset="0"/>
            </a:endParaRPr>
          </a:p>
        </p:txBody>
      </p:sp>
      <p:pic>
        <p:nvPicPr>
          <p:cNvPr id="136" name="Picture 135"/>
          <p:cNvPicPr>
            <a:picLocks noChangeAspect="1"/>
          </p:cNvPicPr>
          <p:nvPr/>
        </p:nvPicPr>
        <p:blipFill>
          <a:blip r:embed="rId3"/>
          <a:stretch>
            <a:fillRect/>
          </a:stretch>
        </p:blipFill>
        <p:spPr>
          <a:xfrm>
            <a:off x="10038782" y="4044350"/>
            <a:ext cx="7757886" cy="4731061"/>
          </a:xfrm>
          <a:prstGeom prst="rect">
            <a:avLst/>
          </a:prstGeom>
        </p:spPr>
      </p:pic>
      <p:sp>
        <p:nvSpPr>
          <p:cNvPr id="137" name="Isosceles Triangle 136"/>
          <p:cNvSpPr/>
          <p:nvPr/>
        </p:nvSpPr>
        <p:spPr>
          <a:xfrm>
            <a:off x="9729138" y="8869275"/>
            <a:ext cx="309644" cy="361251"/>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p:cNvSpPr txBox="1"/>
          <p:nvPr/>
        </p:nvSpPr>
        <p:spPr>
          <a:xfrm>
            <a:off x="10210800" y="8830414"/>
            <a:ext cx="10650131" cy="400110"/>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Hình</a:t>
            </a:r>
            <a:r>
              <a:rPr lang="en-US" sz="2000" b="1" dirty="0">
                <a:latin typeface="Arial" panose="020B0604020202020204" pitchFamily="34" charset="0"/>
                <a:cs typeface="Arial" panose="020B0604020202020204" pitchFamily="34" charset="0"/>
              </a:rPr>
              <a:t> 41.7.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nhiễm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sắc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endParaRPr lang="en-US" sz="2000" b="1" dirty="0">
              <a:latin typeface="Arial" panose="020B0604020202020204" pitchFamily="34" charset="0"/>
              <a:cs typeface="Arial" panose="020B0604020202020204" pitchFamily="34" charset="0"/>
            </a:endParaRPr>
          </a:p>
        </p:txBody>
      </p:sp>
      <p:sp>
        <p:nvSpPr>
          <p:cNvPr id="139" name="Rectangle: Rounded Corners 2">
            <a:extLst>
              <a:ext uri="{FF2B5EF4-FFF2-40B4-BE49-F238E27FC236}">
                <a16:creationId xmlns:a16="http://schemas.microsoft.com/office/drawing/2014/main" id="{5A6B3BA1-8666-A331-E464-C01C206EADF4}"/>
              </a:ext>
            </a:extLst>
          </p:cNvPr>
          <p:cNvSpPr/>
          <p:nvPr/>
        </p:nvSpPr>
        <p:spPr>
          <a:xfrm>
            <a:off x="2553327" y="1793056"/>
            <a:ext cx="14020800" cy="1716647"/>
          </a:xfrm>
          <a:prstGeom prst="roundRect">
            <a:avLst>
              <a:gd name="adj" fmla="val 5251"/>
            </a:avLst>
          </a:prstGeom>
          <a:solidFill>
            <a:srgbClr val="D2FADC"/>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grpSp>
        <p:nvGrpSpPr>
          <p:cNvPr id="140" name="Group 139">
            <a:extLst>
              <a:ext uri="{FF2B5EF4-FFF2-40B4-BE49-F238E27FC236}">
                <a16:creationId xmlns:a16="http://schemas.microsoft.com/office/drawing/2014/main" id="{98C443AA-CB7F-E5DA-346F-76A4D52E8B70}"/>
              </a:ext>
            </a:extLst>
          </p:cNvPr>
          <p:cNvGrpSpPr/>
          <p:nvPr/>
        </p:nvGrpSpPr>
        <p:grpSpPr>
          <a:xfrm>
            <a:off x="2110958" y="1144972"/>
            <a:ext cx="993798" cy="926665"/>
            <a:chOff x="990600" y="498177"/>
            <a:chExt cx="1524000" cy="1421051"/>
          </a:xfrm>
        </p:grpSpPr>
        <p:sp>
          <p:nvSpPr>
            <p:cNvPr id="141"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2" name="Picture 141">
              <a:extLst>
                <a:ext uri="{FF2B5EF4-FFF2-40B4-BE49-F238E27FC236}">
                  <a16:creationId xmlns:a16="http://schemas.microsoft.com/office/drawing/2014/main" id="{099F6027-95A4-F721-FB15-2FC8C620E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143" name="Rectangle 142"/>
          <p:cNvSpPr/>
          <p:nvPr/>
        </p:nvSpPr>
        <p:spPr>
          <a:xfrm>
            <a:off x="3162496" y="1815855"/>
            <a:ext cx="12802031" cy="1569660"/>
          </a:xfrm>
          <a:prstGeom prst="rect">
            <a:avLst/>
          </a:prstGeom>
        </p:spPr>
        <p:txBody>
          <a:bodyPr wrap="square">
            <a:spAutoFit/>
          </a:bodyPr>
          <a:lstStyle/>
          <a:p>
            <a:pPr algn="just">
              <a:lnSpc>
                <a:spcPct val="150000"/>
              </a:lnSpc>
            </a:pPr>
            <a:r>
              <a:rPr lang="vi-VN" sz="3200" b="1" dirty="0">
                <a:solidFill>
                  <a:srgbClr val="222222"/>
                </a:solidFill>
              </a:rPr>
              <a:t>Quan sát Hình 41.6 và 41.7, em hãy nhận xét về những biến đổi của nhiễm sắc thể đột biến so với nhiễm sắc thể bình thường</a:t>
            </a:r>
            <a:endParaRPr lang="en-US" sz="3200" b="1" dirty="0">
              <a:solidFill>
                <a:prstClr val="black"/>
              </a:solidFill>
            </a:endParaRPr>
          </a:p>
        </p:txBody>
      </p:sp>
      <p:sp>
        <p:nvSpPr>
          <p:cNvPr id="20" name="TextBox 3"/>
          <p:cNvSpPr txBox="1"/>
          <p:nvPr/>
        </p:nvSpPr>
        <p:spPr>
          <a:xfrm>
            <a:off x="3838254" y="593588"/>
            <a:ext cx="10382892" cy="547266"/>
          </a:xfrm>
          <a:prstGeom prst="rect">
            <a:avLst/>
          </a:prstGeom>
        </p:spPr>
        <p:txBody>
          <a:bodyPr wrap="square" lIns="0" tIns="0" rIns="0" bIns="0" rtlCol="0" anchor="t">
            <a:spAutoFit/>
          </a:bodyPr>
          <a:lstStyle/>
          <a:p>
            <a:pPr algn="ctr">
              <a:lnSpc>
                <a:spcPts val="3779"/>
              </a:lnSpc>
            </a:pPr>
            <a:r>
              <a:rPr lang="en-US" sz="5400" dirty="0">
                <a:solidFill>
                  <a:srgbClr val="C00000"/>
                </a:solidFill>
                <a:latin typeface="Alatsi"/>
                <a:ea typeface="Alatsi"/>
                <a:cs typeface="Alatsi"/>
                <a:sym typeface="Alatsi"/>
              </a:rPr>
              <a:t>3. ĐỘT BIẾN NHIỄM SẮC THỂ</a:t>
            </a:r>
          </a:p>
        </p:txBody>
      </p:sp>
      <p:sp>
        <p:nvSpPr>
          <p:cNvPr id="21" name="AutoShape 4"/>
          <p:cNvSpPr/>
          <p:nvPr/>
        </p:nvSpPr>
        <p:spPr>
          <a:xfrm>
            <a:off x="153" y="824866"/>
            <a:ext cx="4876647" cy="823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22" name="Group 9"/>
          <p:cNvGrpSpPr/>
          <p:nvPr/>
        </p:nvGrpSpPr>
        <p:grpSpPr>
          <a:xfrm>
            <a:off x="153" y="-44139"/>
            <a:ext cx="1449213" cy="1673225"/>
            <a:chOff x="0" y="0"/>
            <a:chExt cx="703982" cy="812800"/>
          </a:xfrm>
        </p:grpSpPr>
        <p:sp>
          <p:nvSpPr>
            <p:cNvPr id="23"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24"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25" name="AutoShape 4"/>
          <p:cNvSpPr/>
          <p:nvPr/>
        </p:nvSpPr>
        <p:spPr>
          <a:xfrm>
            <a:off x="13335000" y="824866"/>
            <a:ext cx="4953000" cy="2022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Tree>
    <p:extLst>
      <p:ext uri="{BB962C8B-B14F-4D97-AF65-F5344CB8AC3E}">
        <p14:creationId xmlns:p14="http://schemas.microsoft.com/office/powerpoint/2010/main" val="285595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500"/>
                                        <p:tgtEl>
                                          <p:spTgt spid="140"/>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1000"/>
                                        <p:tgtEl>
                                          <p:spTgt spid="143"/>
                                        </p:tgtEl>
                                      </p:cBhvr>
                                    </p:animEffect>
                                    <p:anim calcmode="lin" valueType="num">
                                      <p:cBhvr>
                                        <p:cTn id="18" dur="1000" fill="hold"/>
                                        <p:tgtEl>
                                          <p:spTgt spid="143"/>
                                        </p:tgtEl>
                                        <p:attrNameLst>
                                          <p:attrName>ppt_x</p:attrName>
                                        </p:attrNameLst>
                                      </p:cBhvr>
                                      <p:tavLst>
                                        <p:tav tm="0">
                                          <p:val>
                                            <p:strVal val="#ppt_x"/>
                                          </p:val>
                                        </p:tav>
                                        <p:tav tm="100000">
                                          <p:val>
                                            <p:strVal val="#ppt_x"/>
                                          </p:val>
                                        </p:tav>
                                      </p:tavLst>
                                    </p:anim>
                                    <p:anim calcmode="lin" valueType="num">
                                      <p:cBhvr>
                                        <p:cTn id="19"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Rounded Corners 2">
            <a:extLst>
              <a:ext uri="{FF2B5EF4-FFF2-40B4-BE49-F238E27FC236}">
                <a16:creationId xmlns:a16="http://schemas.microsoft.com/office/drawing/2014/main" id="{5A6B3BA1-8666-A331-E464-C01C206EADF4}"/>
              </a:ext>
            </a:extLst>
          </p:cNvPr>
          <p:cNvSpPr/>
          <p:nvPr/>
        </p:nvSpPr>
        <p:spPr>
          <a:xfrm>
            <a:off x="2553327" y="1793056"/>
            <a:ext cx="14020800" cy="1716647"/>
          </a:xfrm>
          <a:prstGeom prst="roundRect">
            <a:avLst>
              <a:gd name="adj" fmla="val 5251"/>
            </a:avLst>
          </a:prstGeom>
          <a:solidFill>
            <a:srgbClr val="D2FADC"/>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grpSp>
        <p:nvGrpSpPr>
          <p:cNvPr id="140" name="Group 139">
            <a:extLst>
              <a:ext uri="{FF2B5EF4-FFF2-40B4-BE49-F238E27FC236}">
                <a16:creationId xmlns:a16="http://schemas.microsoft.com/office/drawing/2014/main" id="{98C443AA-CB7F-E5DA-346F-76A4D52E8B70}"/>
              </a:ext>
            </a:extLst>
          </p:cNvPr>
          <p:cNvGrpSpPr/>
          <p:nvPr/>
        </p:nvGrpSpPr>
        <p:grpSpPr>
          <a:xfrm>
            <a:off x="2110958" y="1144972"/>
            <a:ext cx="993798" cy="926665"/>
            <a:chOff x="990600" y="498177"/>
            <a:chExt cx="1524000" cy="1421051"/>
          </a:xfrm>
        </p:grpSpPr>
        <p:sp>
          <p:nvSpPr>
            <p:cNvPr id="141"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2" name="Picture 141">
              <a:extLst>
                <a:ext uri="{FF2B5EF4-FFF2-40B4-BE49-F238E27FC236}">
                  <a16:creationId xmlns:a16="http://schemas.microsoft.com/office/drawing/2014/main" id="{099F6027-95A4-F721-FB15-2FC8C620E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143" name="Rectangle 142"/>
          <p:cNvSpPr/>
          <p:nvPr/>
        </p:nvSpPr>
        <p:spPr>
          <a:xfrm>
            <a:off x="3162496" y="1815855"/>
            <a:ext cx="12802031" cy="1569660"/>
          </a:xfrm>
          <a:prstGeom prst="rect">
            <a:avLst/>
          </a:prstGeom>
        </p:spPr>
        <p:txBody>
          <a:bodyPr wrap="square">
            <a:spAutoFit/>
          </a:bodyPr>
          <a:lstStyle/>
          <a:p>
            <a:pPr algn="just">
              <a:lnSpc>
                <a:spcPct val="150000"/>
              </a:lnSpc>
            </a:pPr>
            <a:r>
              <a:rPr lang="vi-VN" sz="3200" b="1" dirty="0">
                <a:solidFill>
                  <a:srgbClr val="222222"/>
                </a:solidFill>
              </a:rPr>
              <a:t>Quan sát Hình 41.6 và 41.7, em hãy nhận xét về những biến đổi của nhiễm sắc thể đột biến so với nhiễm sắc thể bình thường</a:t>
            </a:r>
            <a:endParaRPr lang="en-US" sz="3200" b="1" dirty="0">
              <a:solidFill>
                <a:prstClr val="black"/>
              </a:solidFill>
            </a:endParaRPr>
          </a:p>
        </p:txBody>
      </p:sp>
      <p:sp>
        <p:nvSpPr>
          <p:cNvPr id="20" name="TextBox 3"/>
          <p:cNvSpPr txBox="1"/>
          <p:nvPr/>
        </p:nvSpPr>
        <p:spPr>
          <a:xfrm>
            <a:off x="3838254" y="593588"/>
            <a:ext cx="10382892" cy="547266"/>
          </a:xfrm>
          <a:prstGeom prst="rect">
            <a:avLst/>
          </a:prstGeom>
        </p:spPr>
        <p:txBody>
          <a:bodyPr wrap="square" lIns="0" tIns="0" rIns="0" bIns="0" rtlCol="0" anchor="t">
            <a:spAutoFit/>
          </a:bodyPr>
          <a:lstStyle/>
          <a:p>
            <a:pPr algn="ctr">
              <a:lnSpc>
                <a:spcPts val="3779"/>
              </a:lnSpc>
            </a:pPr>
            <a:r>
              <a:rPr lang="en-US" sz="5400" dirty="0">
                <a:solidFill>
                  <a:srgbClr val="C00000"/>
                </a:solidFill>
                <a:latin typeface="Alatsi"/>
                <a:ea typeface="Alatsi"/>
                <a:cs typeface="Alatsi"/>
                <a:sym typeface="Alatsi"/>
              </a:rPr>
              <a:t>3. ĐỘT BIẾN NHIỄM SẮC THỂ</a:t>
            </a:r>
          </a:p>
        </p:txBody>
      </p:sp>
      <p:sp>
        <p:nvSpPr>
          <p:cNvPr id="21" name="AutoShape 4"/>
          <p:cNvSpPr/>
          <p:nvPr/>
        </p:nvSpPr>
        <p:spPr>
          <a:xfrm>
            <a:off x="153" y="824866"/>
            <a:ext cx="4876647" cy="823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22" name="Group 9"/>
          <p:cNvGrpSpPr/>
          <p:nvPr/>
        </p:nvGrpSpPr>
        <p:grpSpPr>
          <a:xfrm>
            <a:off x="153" y="-44139"/>
            <a:ext cx="1449213" cy="1673225"/>
            <a:chOff x="0" y="0"/>
            <a:chExt cx="703982" cy="812800"/>
          </a:xfrm>
        </p:grpSpPr>
        <p:sp>
          <p:nvSpPr>
            <p:cNvPr id="23"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24"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25" name="AutoShape 4"/>
          <p:cNvSpPr/>
          <p:nvPr/>
        </p:nvSpPr>
        <p:spPr>
          <a:xfrm>
            <a:off x="13335000" y="824866"/>
            <a:ext cx="4953000" cy="2022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
        <p:nvSpPr>
          <p:cNvPr id="19" name="Rectangle 18"/>
          <p:cNvSpPr/>
          <p:nvPr/>
        </p:nvSpPr>
        <p:spPr>
          <a:xfrm>
            <a:off x="2140116" y="5406655"/>
            <a:ext cx="14403758" cy="3323987"/>
          </a:xfrm>
          <a:prstGeom prst="rect">
            <a:avLst/>
          </a:prstGeom>
        </p:spPr>
        <p:txBody>
          <a:bodyPr wrap="square">
            <a:spAutoFit/>
          </a:bodyPr>
          <a:lstStyle/>
          <a:p>
            <a:pPr algn="just">
              <a:lnSpc>
                <a:spcPct val="150000"/>
              </a:lnSpc>
            </a:pPr>
            <a:r>
              <a:rPr lang="en-US" sz="2800" dirty="0" err="1">
                <a:solidFill>
                  <a:srgbClr val="000000"/>
                </a:solidFill>
                <a:latin typeface="Arial" panose="020B0604020202020204" pitchFamily="34" charset="0"/>
                <a:cs typeface="Arial" panose="020B0604020202020204" pitchFamily="34" charset="0"/>
              </a:rPr>
              <a:t>Nhiễm</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sắc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thể</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đột</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biến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thường</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xuất</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hiện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khi</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có</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sự</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thay</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đổi</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trong</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cấu</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trúc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hoặc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số</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lượng</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các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nhiễm</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sắc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thể</a:t>
            </a:r>
            <a:r>
              <a:rPr lang="en-US" sz="2800" dirty="0">
                <a:solidFill>
                  <a:srgbClr val="000000"/>
                </a:solidFill>
                <a:latin typeface="Arial" panose="020B0604020202020204" pitchFamily="34" charset="0"/>
                <a:cs typeface="Arial" panose="020B0604020202020204" pitchFamily="34" charset="0"/>
              </a:rPr>
              <a:t>. </a:t>
            </a:r>
          </a:p>
          <a:p>
            <a:pPr algn="just">
              <a:lnSpc>
                <a:spcPct val="150000"/>
              </a:lnSpc>
            </a:pPr>
            <a:r>
              <a:rPr lang="en-US" sz="2800" dirty="0" err="1">
                <a:solidFill>
                  <a:srgbClr val="000000"/>
                </a:solidFill>
                <a:latin typeface="Arial" panose="020B0604020202020204" pitchFamily="34" charset="0"/>
                <a:cs typeface="Arial" panose="020B0604020202020204" pitchFamily="34" charset="0"/>
              </a:rPr>
              <a:t>Điều</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này</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có</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thể</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gây</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ra</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các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biến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đổi</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trong</a:t>
            </a:r>
            <a:r>
              <a:rPr lang="en-US" sz="2800" dirty="0">
                <a:solidFill>
                  <a:srgbClr val="000000"/>
                </a:solidFill>
                <a:latin typeface="Arial" panose="020B0604020202020204" pitchFamily="34" charset="0"/>
                <a:cs typeface="Arial" panose="020B0604020202020204" pitchFamily="34" charset="0"/>
              </a:rPr>
              <a:t> gene </a:t>
            </a:r>
            <a:r>
              <a:rPr lang="en-US" sz="2800" dirty="0" err="1">
                <a:solidFill>
                  <a:srgbClr val="000000"/>
                </a:solidFill>
                <a:latin typeface="Arial" panose="020B0604020202020204" pitchFamily="34" charset="0"/>
                <a:cs typeface="Arial" panose="020B0604020202020204" pitchFamily="34" charset="0"/>
              </a:rPr>
              <a:t>và</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ảnh</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hưởng</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đến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tính</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trạng</a:t>
            </a:r>
            <a:r>
              <a:rPr lang="en-US" sz="2800" dirty="0">
                <a:solidFill>
                  <a:srgbClr val="000000"/>
                </a:solidFill>
                <a:latin typeface="Arial" panose="020B0604020202020204" pitchFamily="34" charset="0"/>
                <a:cs typeface="Arial" panose="020B0604020202020204" pitchFamily="34" charset="0"/>
              </a:rPr>
              <a:t> di </a:t>
            </a:r>
            <a:r>
              <a:rPr lang="en-US" sz="2800" dirty="0" err="1">
                <a:solidFill>
                  <a:srgbClr val="000000"/>
                </a:solidFill>
                <a:latin typeface="Arial" panose="020B0604020202020204" pitchFamily="34" charset="0"/>
                <a:cs typeface="Arial" panose="020B0604020202020204" pitchFamily="34" charset="0"/>
              </a:rPr>
              <a:t>truyền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của</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cá</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nhân</a:t>
            </a:r>
            <a:r>
              <a:rPr lang="en-US" sz="2800" dirty="0">
                <a:solidFill>
                  <a:srgbClr val="000000"/>
                </a:solidFill>
                <a:latin typeface="Arial" panose="020B0604020202020204" pitchFamily="34" charset="0"/>
                <a:cs typeface="Arial" panose="020B0604020202020204" pitchFamily="34" charset="0"/>
              </a:rPr>
              <a:t>. So </a:t>
            </a:r>
            <a:r>
              <a:rPr lang="en-US" sz="2800" dirty="0" err="1">
                <a:solidFill>
                  <a:srgbClr val="000000"/>
                </a:solidFill>
                <a:latin typeface="Arial" panose="020B0604020202020204" pitchFamily="34" charset="0"/>
                <a:cs typeface="Arial" panose="020B0604020202020204" pitchFamily="34" charset="0"/>
              </a:rPr>
              <a:t>với</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nhiễm</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sắc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thể</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bình</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thường</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nhiễm</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sắc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thể</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đột</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biến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có</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thể</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gây</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ra</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các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hiện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tượng</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không</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mong</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muốn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hoặc</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tạo</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ra</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đa</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dạng</a:t>
            </a:r>
            <a:r>
              <a:rPr lang="en-US" sz="2800" dirty="0">
                <a:solidFill>
                  <a:srgbClr val="000000"/>
                </a:solidFill>
                <a:latin typeface="Arial" panose="020B0604020202020204" pitchFamily="34" charset="0"/>
                <a:cs typeface="Arial" panose="020B0604020202020204" pitchFamily="34" charset="0"/>
              </a:rPr>
              <a:t> di </a:t>
            </a:r>
            <a:r>
              <a:rPr lang="en-US" sz="2800" dirty="0" err="1">
                <a:solidFill>
                  <a:srgbClr val="000000"/>
                </a:solidFill>
                <a:latin typeface="Arial" panose="020B0604020202020204" pitchFamily="34" charset="0"/>
                <a:cs typeface="Arial" panose="020B0604020202020204" pitchFamily="34" charset="0"/>
              </a:rPr>
              <a:t>truyền</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mới</a:t>
            </a:r>
            <a:endParaRPr lang="en-US" sz="2800" dirty="0">
              <a:solidFill>
                <a:srgbClr val="000000"/>
              </a:solidFill>
              <a:latin typeface="Arial" panose="020B0604020202020204" pitchFamily="34" charset="0"/>
              <a:cs typeface="Arial" panose="020B0604020202020204" pitchFamily="34" charset="0"/>
            </a:endParaRPr>
          </a:p>
        </p:txBody>
      </p:sp>
      <p:sp>
        <p:nvSpPr>
          <p:cNvPr id="26" name="Rounded Rectangle 25"/>
          <p:cNvSpPr/>
          <p:nvPr/>
        </p:nvSpPr>
        <p:spPr>
          <a:xfrm>
            <a:off x="1638300" y="5101855"/>
            <a:ext cx="15477072" cy="4038600"/>
          </a:xfrm>
          <a:prstGeom prst="roundRect">
            <a:avLst>
              <a:gd name="adj" fmla="val 4167"/>
            </a:avLst>
          </a:prstGeom>
          <a:noFill/>
          <a:ln w="1143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8153400" y="4137356"/>
            <a:ext cx="2057400" cy="522843"/>
          </a:xfrm>
          <a:prstGeom prst="roundRect">
            <a:avLst>
              <a:gd name="adj" fmla="val 50000"/>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Trả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lời</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4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500"/>
                                        <p:tgtEl>
                                          <p:spTgt spid="140"/>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1000"/>
                                        <p:tgtEl>
                                          <p:spTgt spid="143"/>
                                        </p:tgtEl>
                                      </p:cBhvr>
                                    </p:animEffect>
                                    <p:anim calcmode="lin" valueType="num">
                                      <p:cBhvr>
                                        <p:cTn id="18" dur="1000" fill="hold"/>
                                        <p:tgtEl>
                                          <p:spTgt spid="143"/>
                                        </p:tgtEl>
                                        <p:attrNameLst>
                                          <p:attrName>ppt_x</p:attrName>
                                        </p:attrNameLst>
                                      </p:cBhvr>
                                      <p:tavLst>
                                        <p:tav tm="0">
                                          <p:val>
                                            <p:strVal val="#ppt_x"/>
                                          </p:val>
                                        </p:tav>
                                        <p:tav tm="100000">
                                          <p:val>
                                            <p:strVal val="#ppt_x"/>
                                          </p:val>
                                        </p:tav>
                                      </p:tavLst>
                                    </p:anim>
                                    <p:anim calcmode="lin" valueType="num">
                                      <p:cBhvr>
                                        <p:cTn id="19"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Rounded Corners 2">
            <a:extLst>
              <a:ext uri="{FF2B5EF4-FFF2-40B4-BE49-F238E27FC236}">
                <a16:creationId xmlns:a16="http://schemas.microsoft.com/office/drawing/2014/main" id="{5A6B3BA1-8666-A331-E464-C01C206EADF4}"/>
              </a:ext>
            </a:extLst>
          </p:cNvPr>
          <p:cNvSpPr/>
          <p:nvPr/>
        </p:nvSpPr>
        <p:spPr>
          <a:xfrm>
            <a:off x="1981200" y="1793056"/>
            <a:ext cx="14592927" cy="1716647"/>
          </a:xfrm>
          <a:prstGeom prst="roundRect">
            <a:avLst>
              <a:gd name="adj" fmla="val 5251"/>
            </a:avLst>
          </a:prstGeom>
          <a:solidFill>
            <a:srgbClr val="D2FADC"/>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grpSp>
        <p:nvGrpSpPr>
          <p:cNvPr id="140" name="Group 139">
            <a:extLst>
              <a:ext uri="{FF2B5EF4-FFF2-40B4-BE49-F238E27FC236}">
                <a16:creationId xmlns:a16="http://schemas.microsoft.com/office/drawing/2014/main" id="{98C443AA-CB7F-E5DA-346F-76A4D52E8B70}"/>
              </a:ext>
            </a:extLst>
          </p:cNvPr>
          <p:cNvGrpSpPr/>
          <p:nvPr/>
        </p:nvGrpSpPr>
        <p:grpSpPr>
          <a:xfrm>
            <a:off x="1484301" y="1261232"/>
            <a:ext cx="993798" cy="926665"/>
            <a:chOff x="990600" y="498177"/>
            <a:chExt cx="1524000" cy="1421051"/>
          </a:xfrm>
        </p:grpSpPr>
        <p:sp>
          <p:nvSpPr>
            <p:cNvPr id="141"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2" name="Picture 141">
              <a:extLst>
                <a:ext uri="{FF2B5EF4-FFF2-40B4-BE49-F238E27FC236}">
                  <a16:creationId xmlns:a16="http://schemas.microsoft.com/office/drawing/2014/main" id="{099F6027-95A4-F721-FB15-2FC8C620E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143" name="Rectangle 142"/>
          <p:cNvSpPr/>
          <p:nvPr/>
        </p:nvSpPr>
        <p:spPr>
          <a:xfrm>
            <a:off x="2974998" y="1822341"/>
            <a:ext cx="12802031" cy="1569660"/>
          </a:xfrm>
          <a:prstGeom prst="rect">
            <a:avLst/>
          </a:prstGeom>
        </p:spPr>
        <p:txBody>
          <a:bodyPr wrap="square">
            <a:spAutoFit/>
          </a:bodyPr>
          <a:lstStyle/>
          <a:p>
            <a:pPr algn="just">
              <a:lnSpc>
                <a:spcPct val="150000"/>
              </a:lnSpc>
            </a:pPr>
            <a:r>
              <a:rPr lang="en-US" sz="3200" b="1" dirty="0" err="1">
                <a:solidFill>
                  <a:srgbClr val="222222"/>
                </a:solidFill>
                <a:latin typeface="Arial" panose="020B0604020202020204" pitchFamily="34" charset="0"/>
                <a:cs typeface="Arial" panose="020B0604020202020204" pitchFamily="34" charset="0"/>
              </a:rPr>
              <a:t>Nghiên</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cứu</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thông</a:t>
            </a:r>
            <a:r>
              <a:rPr lang="en-US" sz="3200" b="1" dirty="0">
                <a:solidFill>
                  <a:srgbClr val="222222"/>
                </a:solidFill>
                <a:latin typeface="Arial" panose="020B0604020202020204" pitchFamily="34" charset="0"/>
                <a:cs typeface="Arial" panose="020B0604020202020204" pitchFamily="34" charset="0"/>
              </a:rPr>
              <a:t> tin SGK </a:t>
            </a:r>
            <a:r>
              <a:rPr lang="en-US" sz="3200" b="1" dirty="0" err="1">
                <a:solidFill>
                  <a:srgbClr val="222222"/>
                </a:solidFill>
                <a:latin typeface="Arial" panose="020B0604020202020204" pitchFamily="34" charset="0"/>
                <a:cs typeface="Arial" panose="020B0604020202020204" pitchFamily="34" charset="0"/>
              </a:rPr>
              <a:t>trang</a:t>
            </a:r>
            <a:r>
              <a:rPr lang="en-US" sz="3200" b="1" dirty="0">
                <a:solidFill>
                  <a:srgbClr val="222222"/>
                </a:solidFill>
                <a:latin typeface="Arial" panose="020B0604020202020204" pitchFamily="34" charset="0"/>
                <a:cs typeface="Arial" panose="020B0604020202020204" pitchFamily="34" charset="0"/>
              </a:rPr>
              <a:t> 173, </a:t>
            </a:r>
            <a:r>
              <a:rPr lang="en-US" sz="3200" b="1" dirty="0" err="1">
                <a:solidFill>
                  <a:srgbClr val="222222"/>
                </a:solidFill>
                <a:latin typeface="Arial" panose="020B0604020202020204" pitchFamily="34" charset="0"/>
                <a:cs typeface="Arial" panose="020B0604020202020204" pitchFamily="34" charset="0"/>
              </a:rPr>
              <a:t>hoạt</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động</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theo</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nhóm</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và</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hoàn</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thành</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bảng</a:t>
            </a:r>
            <a:r>
              <a:rPr lang="en-US" sz="3200" b="1" dirty="0">
                <a:solidFill>
                  <a:srgbClr val="222222"/>
                </a:solidFill>
                <a:latin typeface="Arial" panose="020B0604020202020204" pitchFamily="34" charset="0"/>
                <a:cs typeface="Arial" panose="020B0604020202020204" pitchFamily="34" charset="0"/>
              </a:rPr>
              <a:t> </a:t>
            </a:r>
            <a:r>
              <a:rPr lang="en-US" sz="3200" b="1" dirty="0" err="1">
                <a:solidFill>
                  <a:srgbClr val="222222"/>
                </a:solidFill>
                <a:latin typeface="Arial" panose="020B0604020202020204" pitchFamily="34" charset="0"/>
                <a:cs typeface="Arial" panose="020B0604020202020204" pitchFamily="34" charset="0"/>
              </a:rPr>
              <a:t>sau</a:t>
            </a:r>
            <a:r>
              <a:rPr lang="en-US" sz="3200" b="1" dirty="0">
                <a:solidFill>
                  <a:srgbClr val="222222"/>
                </a:solidFill>
                <a:latin typeface="Arial" panose="020B0604020202020204" pitchFamily="34" charset="0"/>
                <a:cs typeface="Arial" panose="020B0604020202020204" pitchFamily="34" charset="0"/>
              </a:rPr>
              <a:t>.</a:t>
            </a:r>
            <a:endParaRPr lang="vi-VN" sz="3200" b="1" dirty="0">
              <a:solidFill>
                <a:srgbClr val="222222"/>
              </a:solidFill>
              <a:latin typeface="Arial" panose="020B0604020202020204" pitchFamily="34" charset="0"/>
              <a:cs typeface="Arial" panose="020B0604020202020204" pitchFamily="34" charset="0"/>
            </a:endParaRPr>
          </a:p>
        </p:txBody>
      </p:sp>
      <p:sp>
        <p:nvSpPr>
          <p:cNvPr id="20" name="TextBox 3"/>
          <p:cNvSpPr txBox="1"/>
          <p:nvPr/>
        </p:nvSpPr>
        <p:spPr>
          <a:xfrm>
            <a:off x="3838254" y="593588"/>
            <a:ext cx="10382892" cy="547266"/>
          </a:xfrm>
          <a:prstGeom prst="rect">
            <a:avLst/>
          </a:prstGeom>
        </p:spPr>
        <p:txBody>
          <a:bodyPr wrap="square" lIns="0" tIns="0" rIns="0" bIns="0" rtlCol="0" anchor="t">
            <a:spAutoFit/>
          </a:bodyPr>
          <a:lstStyle/>
          <a:p>
            <a:pPr algn="ctr">
              <a:lnSpc>
                <a:spcPts val="3779"/>
              </a:lnSpc>
            </a:pPr>
            <a:r>
              <a:rPr lang="en-US" sz="5400" dirty="0">
                <a:solidFill>
                  <a:srgbClr val="C00000"/>
                </a:solidFill>
                <a:latin typeface="Alatsi"/>
                <a:ea typeface="Alatsi"/>
                <a:cs typeface="Alatsi"/>
                <a:sym typeface="Alatsi"/>
              </a:rPr>
              <a:t>3. ĐỘT BIẾN NHIỄM SẮC THỂ</a:t>
            </a:r>
          </a:p>
        </p:txBody>
      </p:sp>
      <p:sp>
        <p:nvSpPr>
          <p:cNvPr id="21" name="AutoShape 4"/>
          <p:cNvSpPr/>
          <p:nvPr/>
        </p:nvSpPr>
        <p:spPr>
          <a:xfrm>
            <a:off x="153" y="824866"/>
            <a:ext cx="4876647" cy="823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22" name="Group 9"/>
          <p:cNvGrpSpPr/>
          <p:nvPr/>
        </p:nvGrpSpPr>
        <p:grpSpPr>
          <a:xfrm>
            <a:off x="153" y="-44139"/>
            <a:ext cx="1449213" cy="1673225"/>
            <a:chOff x="0" y="0"/>
            <a:chExt cx="703982" cy="812800"/>
          </a:xfrm>
        </p:grpSpPr>
        <p:sp>
          <p:nvSpPr>
            <p:cNvPr id="23"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24"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25" name="AutoShape 4"/>
          <p:cNvSpPr/>
          <p:nvPr/>
        </p:nvSpPr>
        <p:spPr>
          <a:xfrm>
            <a:off x="13335000" y="824866"/>
            <a:ext cx="4953000" cy="2022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aphicFrame>
        <p:nvGraphicFramePr>
          <p:cNvPr id="16" name="Table 15">
            <a:extLst>
              <a:ext uri="{FF2B5EF4-FFF2-40B4-BE49-F238E27FC236}">
                <a16:creationId xmlns:a16="http://schemas.microsoft.com/office/drawing/2014/main" id="{D1D0A527-8CE3-1E2D-140D-06A60301CB20}"/>
              </a:ext>
            </a:extLst>
          </p:cNvPr>
          <p:cNvGraphicFramePr>
            <a:graphicFrameLocks noGrp="1"/>
          </p:cNvGraphicFramePr>
          <p:nvPr>
            <p:extLst>
              <p:ext uri="{D42A27DB-BD31-4B8C-83A1-F6EECF244321}">
                <p14:modId xmlns:p14="http://schemas.microsoft.com/office/powerpoint/2010/main" val="1795620548"/>
              </p:ext>
            </p:extLst>
          </p:nvPr>
        </p:nvGraphicFramePr>
        <p:xfrm>
          <a:off x="1981200" y="4041527"/>
          <a:ext cx="14592927" cy="5338303"/>
        </p:xfrm>
        <a:graphic>
          <a:graphicData uri="http://schemas.openxmlformats.org/drawingml/2006/table">
            <a:tbl>
              <a:tblPr firstRow="1" firstCol="1" bandRow="1">
                <a:tableStyleId>{5C22544A-7EE6-4342-B048-85BDC9FD1C3A}</a:tableStyleId>
              </a:tblPr>
              <a:tblGrid>
                <a:gridCol w="5076904">
                  <a:extLst>
                    <a:ext uri="{9D8B030D-6E8A-4147-A177-3AD203B41FA5}">
                      <a16:colId xmlns:a16="http://schemas.microsoft.com/office/drawing/2014/main" val="2217299129"/>
                    </a:ext>
                  </a:extLst>
                </a:gridCol>
                <a:gridCol w="4981496">
                  <a:extLst>
                    <a:ext uri="{9D8B030D-6E8A-4147-A177-3AD203B41FA5}">
                      <a16:colId xmlns:a16="http://schemas.microsoft.com/office/drawing/2014/main" val="3328492306"/>
                    </a:ext>
                  </a:extLst>
                </a:gridCol>
                <a:gridCol w="4534527">
                  <a:extLst>
                    <a:ext uri="{9D8B030D-6E8A-4147-A177-3AD203B41FA5}">
                      <a16:colId xmlns:a16="http://schemas.microsoft.com/office/drawing/2014/main" val="632805581"/>
                    </a:ext>
                  </a:extLst>
                </a:gridCol>
              </a:tblGrid>
              <a:tr h="1295272">
                <a:tc>
                  <a:txBody>
                    <a:bodyPr/>
                    <a:lstStyle/>
                    <a:p>
                      <a:pPr algn="ctr">
                        <a:lnSpc>
                          <a:spcPct val="120000"/>
                        </a:lnSpc>
                        <a:spcAft>
                          <a:spcPts val="800"/>
                        </a:spcAft>
                      </a:pPr>
                      <a:r>
                        <a:rPr lang="vi-VN" sz="2800" dirty="0">
                          <a:effectLst/>
                        </a:rPr>
                        <a:t>Nhiễm sắc thể ban đầu</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tc>
                  <a:txBody>
                    <a:bodyPr/>
                    <a:lstStyle/>
                    <a:p>
                      <a:pPr algn="ctr">
                        <a:lnSpc>
                          <a:spcPct val="120000"/>
                        </a:lnSpc>
                        <a:spcAft>
                          <a:spcPts val="800"/>
                        </a:spcAft>
                      </a:pPr>
                      <a:r>
                        <a:rPr lang="vi-VN" sz="2800" dirty="0">
                          <a:effectLst/>
                        </a:rPr>
                        <a:t>NST bị biến đổi cấu trúc</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tc>
                  <a:txBody>
                    <a:bodyPr/>
                    <a:lstStyle/>
                    <a:p>
                      <a:pPr algn="ctr">
                        <a:lnSpc>
                          <a:spcPct val="120000"/>
                        </a:lnSpc>
                        <a:spcAft>
                          <a:spcPts val="800"/>
                        </a:spcAft>
                      </a:pPr>
                      <a:r>
                        <a:rPr lang="vi-VN" sz="2800" dirty="0">
                          <a:effectLst/>
                        </a:rPr>
                        <a:t>Điểm sai khác so với NST ban đầu</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8632"/>
                    </a:solidFill>
                  </a:tcPr>
                </a:tc>
                <a:extLst>
                  <a:ext uri="{0D108BD9-81ED-4DB2-BD59-A6C34878D82A}">
                    <a16:rowId xmlns:a16="http://schemas.microsoft.com/office/drawing/2014/main" val="1698664702"/>
                  </a:ext>
                </a:extLst>
              </a:tr>
              <a:tr h="787714">
                <a:tc rowSpan="3">
                  <a:txBody>
                    <a:bodyPr/>
                    <a:lstStyle/>
                    <a:p>
                      <a:pPr algn="ctr">
                        <a:lnSpc>
                          <a:spcPct val="120000"/>
                        </a:lnSpc>
                        <a:spcAft>
                          <a:spcPts val="800"/>
                        </a:spcAft>
                        <a:tabLst>
                          <a:tab pos="13970" algn="l"/>
                        </a:tabLst>
                      </a:pP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a:effectLst/>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3320453"/>
                  </a:ext>
                </a:extLst>
              </a:tr>
              <a:tr h="976595">
                <a:tc vMerge="1">
                  <a:txBody>
                    <a:bodyPr/>
                    <a:lstStyle/>
                    <a:p>
                      <a:endParaRPr lang="vi-VN"/>
                    </a:p>
                  </a:txBody>
                  <a:tcPr/>
                </a:tc>
                <a:tc>
                  <a:txBody>
                    <a:bodyPr/>
                    <a:lstStyle/>
                    <a:p>
                      <a:pPr algn="ctr">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a:effectLst/>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9195370"/>
                  </a:ext>
                </a:extLst>
              </a:tr>
              <a:tr h="813829">
                <a:tc vMerge="1">
                  <a:txBody>
                    <a:bodyPr/>
                    <a:lstStyle/>
                    <a:p>
                      <a:endParaRPr lang="vi-VN"/>
                    </a:p>
                  </a:txBody>
                  <a:tcPr/>
                </a:tc>
                <a:tc>
                  <a:txBody>
                    <a:bodyPr/>
                    <a:lstStyle/>
                    <a:p>
                      <a:pPr algn="ctr">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a:effectLst/>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6961024"/>
                  </a:ext>
                </a:extLst>
              </a:tr>
              <a:tr h="1464893">
                <a:tc>
                  <a:txBody>
                    <a:bodyPr/>
                    <a:lstStyle/>
                    <a:p>
                      <a:pPr algn="just">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800"/>
                        </a:spcAft>
                      </a:pP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20000"/>
                        </a:lnSpc>
                        <a:spcAft>
                          <a:spcPts val="800"/>
                        </a:spcAft>
                      </a:pPr>
                      <a:r>
                        <a:rPr lang="vi-VN" sz="1400" dirty="0">
                          <a:effectLst/>
                        </a:rPr>
                        <a:t> </a:t>
                      </a:r>
                      <a:endParaRPr lang="vi-V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294952"/>
                  </a:ext>
                </a:extLst>
              </a:tr>
            </a:tbl>
          </a:graphicData>
        </a:graphic>
      </p:graphicFrame>
      <p:pic>
        <p:nvPicPr>
          <p:cNvPr id="17" name="Picture 16">
            <a:extLst>
              <a:ext uri="{FF2B5EF4-FFF2-40B4-BE49-F238E27FC236}">
                <a16:creationId xmlns:a16="http://schemas.microsoft.com/office/drawing/2014/main" id="{BF21318A-E70D-74D8-5589-35F181871E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70523" y="5231586"/>
            <a:ext cx="3657600" cy="981873"/>
          </a:xfrm>
          <a:prstGeom prst="rect">
            <a:avLst/>
          </a:prstGeom>
        </p:spPr>
      </p:pic>
      <p:pic>
        <p:nvPicPr>
          <p:cNvPr id="18" name="Picture 17">
            <a:extLst>
              <a:ext uri="{FF2B5EF4-FFF2-40B4-BE49-F238E27FC236}">
                <a16:creationId xmlns:a16="http://schemas.microsoft.com/office/drawing/2014/main" id="{AC6ACE0E-DBA4-0B28-425D-9110E51AD97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21134" y="6084521"/>
            <a:ext cx="4870519" cy="957309"/>
          </a:xfrm>
          <a:prstGeom prst="rect">
            <a:avLst/>
          </a:prstGeom>
        </p:spPr>
      </p:pic>
      <p:pic>
        <p:nvPicPr>
          <p:cNvPr id="28" name="Picture 27" descr="A logo with text on it&#10;&#10;Description automatically generated">
            <a:extLst>
              <a:ext uri="{FF2B5EF4-FFF2-40B4-BE49-F238E27FC236}">
                <a16:creationId xmlns:a16="http://schemas.microsoft.com/office/drawing/2014/main" id="{E3ECECD6-1100-21E0-4746-DA9C73AD927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53701" y="7045266"/>
            <a:ext cx="4870519" cy="862260"/>
          </a:xfrm>
          <a:prstGeom prst="rect">
            <a:avLst/>
          </a:prstGeom>
        </p:spPr>
      </p:pic>
      <p:pic>
        <p:nvPicPr>
          <p:cNvPr id="29" name="Picture 28" descr="A group of colorful squares with black letters&#10;&#10;Description automatically generated">
            <a:extLst>
              <a:ext uri="{FF2B5EF4-FFF2-40B4-BE49-F238E27FC236}">
                <a16:creationId xmlns:a16="http://schemas.microsoft.com/office/drawing/2014/main" id="{B639DC73-D306-7158-E2B4-8F064CBB8BE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2819" y="7715664"/>
            <a:ext cx="4543459" cy="1669308"/>
          </a:xfrm>
          <a:prstGeom prst="rect">
            <a:avLst/>
          </a:prstGeom>
          <a:noFill/>
        </p:spPr>
      </p:pic>
      <p:pic>
        <p:nvPicPr>
          <p:cNvPr id="30" name="Picture 29" descr="A group of colorful squares with black letters&#10;&#10;Description automatically generated">
            <a:extLst>
              <a:ext uri="{FF2B5EF4-FFF2-40B4-BE49-F238E27FC236}">
                <a16:creationId xmlns:a16="http://schemas.microsoft.com/office/drawing/2014/main" id="{894525DF-0052-B20F-F9A5-7E36D6971B6E}"/>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8306" y="7715664"/>
            <a:ext cx="4217102" cy="1744928"/>
          </a:xfrm>
          <a:prstGeom prst="rect">
            <a:avLst/>
          </a:prstGeom>
          <a:noFill/>
        </p:spPr>
      </p:pic>
      <p:pic>
        <p:nvPicPr>
          <p:cNvPr id="31" name="Picture 30">
            <a:extLst>
              <a:ext uri="{FF2B5EF4-FFF2-40B4-BE49-F238E27FC236}">
                <a16:creationId xmlns:a16="http://schemas.microsoft.com/office/drawing/2014/main" id="{5388C968-9B75-E9F1-9FB7-B9DEDD5BF1CF}"/>
              </a:ext>
            </a:extLst>
          </p:cNvPr>
          <p:cNvPicPr>
            <a:picLocks noChangeAspect="1"/>
          </p:cNvPicPr>
          <p:nvPr/>
        </p:nvPicPr>
        <p:blipFill>
          <a:blip r:embed="rId8"/>
          <a:stretch>
            <a:fillRect/>
          </a:stretch>
        </p:blipFill>
        <p:spPr>
          <a:xfrm>
            <a:off x="2357271" y="6064607"/>
            <a:ext cx="4213473" cy="1172057"/>
          </a:xfrm>
          <a:prstGeom prst="rect">
            <a:avLst/>
          </a:prstGeom>
        </p:spPr>
      </p:pic>
      <p:sp>
        <p:nvSpPr>
          <p:cNvPr id="32" name="Rectangle 31"/>
          <p:cNvSpPr/>
          <p:nvPr/>
        </p:nvSpPr>
        <p:spPr>
          <a:xfrm>
            <a:off x="12478537" y="5581630"/>
            <a:ext cx="3942105" cy="523220"/>
          </a:xfrm>
          <a:prstGeom prst="rect">
            <a:avLst/>
          </a:prstGeom>
        </p:spPr>
        <p:txBody>
          <a:bodyPr wrap="none">
            <a:spAutoFit/>
          </a:bodyPr>
          <a:lstStyle/>
          <a:p>
            <a:r>
              <a:rPr lang="en-US" sz="2800" i="1" kern="0" dirty="0" err="1">
                <a:solidFill>
                  <a:srgbClr val="FF0000"/>
                </a:solidFill>
                <a:latin typeface="Times New Roman" panose="02020603050405020304" pitchFamily="18" charset="0"/>
                <a:ea typeface="Calibri" panose="020F0502020204030204" pitchFamily="34" charset="0"/>
              </a:rPr>
              <a:t>Mất</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đoạn</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nhiễm</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sắc</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thể</a:t>
            </a:r>
            <a:r>
              <a:rPr lang="en-US" sz="2800" i="1" kern="0" dirty="0">
                <a:solidFill>
                  <a:srgbClr val="FF0000"/>
                </a:solidFill>
                <a:latin typeface="Times New Roman" panose="02020603050405020304" pitchFamily="18" charset="0"/>
                <a:ea typeface="Calibri" panose="020F0502020204030204" pitchFamily="34" charset="0"/>
              </a:rPr>
              <a:t> B</a:t>
            </a:r>
            <a:endParaRPr lang="en-US" sz="2800" i="1" dirty="0">
              <a:solidFill>
                <a:srgbClr val="FF0000"/>
              </a:solidFill>
            </a:endParaRPr>
          </a:p>
        </p:txBody>
      </p:sp>
      <p:sp>
        <p:nvSpPr>
          <p:cNvPr id="33" name="Rectangle 32"/>
          <p:cNvSpPr/>
          <p:nvPr/>
        </p:nvSpPr>
        <p:spPr>
          <a:xfrm>
            <a:off x="12497773" y="6413127"/>
            <a:ext cx="3922869" cy="523220"/>
          </a:xfrm>
          <a:prstGeom prst="rect">
            <a:avLst/>
          </a:prstGeom>
        </p:spPr>
        <p:txBody>
          <a:bodyPr wrap="none">
            <a:spAutoFit/>
          </a:bodyPr>
          <a:lstStyle/>
          <a:p>
            <a:r>
              <a:rPr lang="en-US" sz="2800" i="1" kern="0" dirty="0" err="1">
                <a:solidFill>
                  <a:srgbClr val="FF0000"/>
                </a:solidFill>
                <a:latin typeface="Times New Roman" panose="02020603050405020304" pitchFamily="18" charset="0"/>
                <a:ea typeface="Calibri" panose="020F0502020204030204" pitchFamily="34" charset="0"/>
              </a:rPr>
              <a:t>Lặp</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đoạn</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nhiễm</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sắc</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thể</a:t>
            </a:r>
            <a:r>
              <a:rPr lang="en-US" sz="2800" i="1" kern="0" dirty="0">
                <a:solidFill>
                  <a:srgbClr val="FF0000"/>
                </a:solidFill>
                <a:latin typeface="Times New Roman" panose="02020603050405020304" pitchFamily="18" charset="0"/>
                <a:ea typeface="Calibri" panose="020F0502020204030204" pitchFamily="34" charset="0"/>
              </a:rPr>
              <a:t> B</a:t>
            </a:r>
            <a:endParaRPr lang="en-US" sz="2800" i="1" dirty="0">
              <a:solidFill>
                <a:srgbClr val="FF0000"/>
              </a:solidFill>
            </a:endParaRPr>
          </a:p>
        </p:txBody>
      </p:sp>
      <p:sp>
        <p:nvSpPr>
          <p:cNvPr id="34" name="Rectangle 33"/>
          <p:cNvSpPr/>
          <p:nvPr/>
        </p:nvSpPr>
        <p:spPr>
          <a:xfrm>
            <a:off x="12099036" y="7260766"/>
            <a:ext cx="4480714" cy="523220"/>
          </a:xfrm>
          <a:prstGeom prst="rect">
            <a:avLst/>
          </a:prstGeom>
        </p:spPr>
        <p:txBody>
          <a:bodyPr wrap="none">
            <a:spAutoFit/>
          </a:bodyPr>
          <a:lstStyle/>
          <a:p>
            <a:r>
              <a:rPr lang="en-US" sz="2800" i="1" kern="0" dirty="0" err="1">
                <a:solidFill>
                  <a:srgbClr val="FF0000"/>
                </a:solidFill>
                <a:latin typeface="Times New Roman" panose="02020603050405020304" pitchFamily="18" charset="0"/>
                <a:ea typeface="Calibri" panose="020F0502020204030204" pitchFamily="34" charset="0"/>
              </a:rPr>
              <a:t>Đảo</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đoạn</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nhiễm</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sắc</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thể</a:t>
            </a:r>
            <a:r>
              <a:rPr lang="en-US" sz="2800" i="1" kern="0" dirty="0">
                <a:solidFill>
                  <a:srgbClr val="FF0000"/>
                </a:solidFill>
                <a:latin typeface="Times New Roman" panose="02020603050405020304" pitchFamily="18" charset="0"/>
                <a:ea typeface="Calibri" panose="020F0502020204030204" pitchFamily="34" charset="0"/>
              </a:rPr>
              <a:t> BCD</a:t>
            </a:r>
            <a:endParaRPr lang="en-US" sz="2800" i="1" dirty="0">
              <a:solidFill>
                <a:srgbClr val="FF0000"/>
              </a:solidFill>
            </a:endParaRPr>
          </a:p>
        </p:txBody>
      </p:sp>
      <p:sp>
        <p:nvSpPr>
          <p:cNvPr id="35" name="Rectangle 34"/>
          <p:cNvSpPr/>
          <p:nvPr/>
        </p:nvSpPr>
        <p:spPr>
          <a:xfrm>
            <a:off x="12902513" y="8111074"/>
            <a:ext cx="3335999" cy="954107"/>
          </a:xfrm>
          <a:prstGeom prst="rect">
            <a:avLst/>
          </a:prstGeom>
        </p:spPr>
        <p:txBody>
          <a:bodyPr wrap="square">
            <a:spAutoFit/>
          </a:bodyPr>
          <a:lstStyle/>
          <a:p>
            <a:r>
              <a:rPr lang="en-US" sz="2800" i="1" kern="0" dirty="0" err="1">
                <a:solidFill>
                  <a:srgbClr val="FF0000"/>
                </a:solidFill>
                <a:latin typeface="Times New Roman" panose="02020603050405020304" pitchFamily="18" charset="0"/>
                <a:ea typeface="Calibri" panose="020F0502020204030204" pitchFamily="34" charset="0"/>
              </a:rPr>
              <a:t>Chuyển</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đoạn</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nhiễm</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sắc</a:t>
            </a:r>
            <a:r>
              <a:rPr lang="en-US" sz="2800" i="1" kern="0" dirty="0">
                <a:solidFill>
                  <a:srgbClr val="FF0000"/>
                </a:solidFill>
                <a:latin typeface="Times New Roman" panose="02020603050405020304" pitchFamily="18" charset="0"/>
                <a:ea typeface="Calibri" panose="020F0502020204030204" pitchFamily="34" charset="0"/>
              </a:rPr>
              <a:t> </a:t>
            </a:r>
            <a:r>
              <a:rPr lang="en-US" sz="2800" i="1" kern="0" dirty="0" err="1">
                <a:solidFill>
                  <a:srgbClr val="FF0000"/>
                </a:solidFill>
                <a:latin typeface="Times New Roman" panose="02020603050405020304" pitchFamily="18" charset="0"/>
                <a:ea typeface="Calibri" panose="020F0502020204030204" pitchFamily="34" charset="0"/>
              </a:rPr>
              <a:t>thể</a:t>
            </a:r>
            <a:r>
              <a:rPr lang="en-US" sz="2800" i="1" kern="0" dirty="0">
                <a:solidFill>
                  <a:srgbClr val="FF0000"/>
                </a:solidFill>
                <a:latin typeface="Times New Roman" panose="02020603050405020304" pitchFamily="18" charset="0"/>
                <a:ea typeface="Calibri" panose="020F0502020204030204" pitchFamily="34" charset="0"/>
              </a:rPr>
              <a:t> MO </a:t>
            </a:r>
            <a:r>
              <a:rPr lang="en-US" sz="2800" i="1" kern="0" dirty="0" err="1">
                <a:solidFill>
                  <a:srgbClr val="FF0000"/>
                </a:solidFill>
                <a:latin typeface="Times New Roman" panose="02020603050405020304" pitchFamily="18" charset="0"/>
                <a:ea typeface="Calibri" panose="020F0502020204030204" pitchFamily="34" charset="0"/>
              </a:rPr>
              <a:t>và</a:t>
            </a:r>
            <a:r>
              <a:rPr lang="en-US" sz="2800" i="1" kern="0" dirty="0">
                <a:solidFill>
                  <a:srgbClr val="FF0000"/>
                </a:solidFill>
                <a:latin typeface="Times New Roman" panose="02020603050405020304" pitchFamily="18" charset="0"/>
                <a:ea typeface="Calibri" panose="020F0502020204030204" pitchFamily="34" charset="0"/>
              </a:rPr>
              <a:t> AB</a:t>
            </a:r>
            <a:endParaRPr lang="en-US" sz="2800" i="1" dirty="0">
              <a:solidFill>
                <a:srgbClr val="FF0000"/>
              </a:solidFill>
            </a:endParaRPr>
          </a:p>
        </p:txBody>
      </p:sp>
    </p:spTree>
    <p:extLst>
      <p:ext uri="{BB962C8B-B14F-4D97-AF65-F5344CB8AC3E}">
        <p14:creationId xmlns:p14="http://schemas.microsoft.com/office/powerpoint/2010/main" val="38242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500"/>
                                        <p:tgtEl>
                                          <p:spTgt spid="140"/>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1000"/>
                                        <p:tgtEl>
                                          <p:spTgt spid="143"/>
                                        </p:tgtEl>
                                      </p:cBhvr>
                                    </p:animEffect>
                                    <p:anim calcmode="lin" valueType="num">
                                      <p:cBhvr>
                                        <p:cTn id="18" dur="1000" fill="hold"/>
                                        <p:tgtEl>
                                          <p:spTgt spid="143"/>
                                        </p:tgtEl>
                                        <p:attrNameLst>
                                          <p:attrName>ppt_x</p:attrName>
                                        </p:attrNameLst>
                                      </p:cBhvr>
                                      <p:tavLst>
                                        <p:tav tm="0">
                                          <p:val>
                                            <p:strVal val="#ppt_x"/>
                                          </p:val>
                                        </p:tav>
                                        <p:tav tm="100000">
                                          <p:val>
                                            <p:strVal val="#ppt_x"/>
                                          </p:val>
                                        </p:tav>
                                      </p:tavLst>
                                    </p:anim>
                                    <p:anim calcmode="lin" valueType="num">
                                      <p:cBhvr>
                                        <p:cTn id="19"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randombar(horizontal)">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randombar(horizontal)">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randombar(horizontal)">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randombar(horizontal)">
                                      <p:cBhvr>
                                        <p:cTn id="6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3" grpId="0"/>
      <p:bldP spid="32" grpId="0"/>
      <p:bldP spid="33" grpId="0"/>
      <p:bldP spid="34" grpId="0"/>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D8A2DF-7FFD-DA1C-71F2-78A6F83831A2}"/>
              </a:ext>
            </a:extLst>
          </p:cNvPr>
          <p:cNvSpPr/>
          <p:nvPr/>
        </p:nvSpPr>
        <p:spPr>
          <a:xfrm>
            <a:off x="838200" y="4305300"/>
            <a:ext cx="16409771" cy="3505200"/>
          </a:xfrm>
          <a:prstGeom prst="rect">
            <a:avLst/>
          </a:prstGeom>
          <a:solidFill>
            <a:srgbClr val="00FFFF">
              <a:lumMod val="20000"/>
              <a:lumOff val="80000"/>
            </a:srgbClr>
          </a:solidFill>
          <a:ln w="28575" cap="flat">
            <a:solidFill>
              <a:srgbClr val="00FFFF">
                <a:lumMod val="50000"/>
              </a:srgbClr>
            </a:solidFill>
            <a:prstDash val="solid"/>
            <a:miter/>
          </a:ln>
        </p:spPr>
        <p:txBody>
          <a:bodyPr rtlCol="0" anchor="ctr"/>
          <a:lstStyle/>
          <a:p>
            <a:pPr>
              <a:defRPr/>
            </a:pPr>
            <a:endParaRPr lang="en-US" kern="0" dirty="0">
              <a:solidFill>
                <a:prstClr val="black"/>
              </a:solidFill>
              <a:latin typeface="Arial" panose="020B0604020202020204"/>
            </a:endParaRPr>
          </a:p>
        </p:txBody>
      </p:sp>
      <p:sp>
        <p:nvSpPr>
          <p:cNvPr id="17" name="TextBox 16">
            <a:extLst>
              <a:ext uri="{FF2B5EF4-FFF2-40B4-BE49-F238E27FC236}">
                <a16:creationId xmlns:a16="http://schemas.microsoft.com/office/drawing/2014/main" id="{9A6682A8-448D-806B-FB73-3820CE4C345F}"/>
              </a:ext>
            </a:extLst>
          </p:cNvPr>
          <p:cNvSpPr txBox="1"/>
          <p:nvPr/>
        </p:nvSpPr>
        <p:spPr>
          <a:xfrm>
            <a:off x="1248222" y="5311656"/>
            <a:ext cx="15562955" cy="2062103"/>
          </a:xfrm>
          <a:prstGeom prst="rect">
            <a:avLst/>
          </a:prstGeom>
          <a:noFill/>
        </p:spPr>
        <p:txBody>
          <a:bodyPr wrap="square">
            <a:spAutoFit/>
          </a:bodyPr>
          <a:lstStyle/>
          <a:p>
            <a:pPr algn="just">
              <a:lnSpc>
                <a:spcPct val="200000"/>
              </a:lnSpc>
            </a:pPr>
            <a:r>
              <a:rPr lang="en-US" sz="3200" b="1" kern="0" dirty="0" err="1">
                <a:solidFill>
                  <a:prstClr val="black"/>
                </a:solidFill>
                <a:latin typeface="Arial" panose="020B0604020202020204" pitchFamily="34" charset="0"/>
                <a:cs typeface="Arial" panose="020B0604020202020204" pitchFamily="34" charset="0"/>
              </a:rPr>
              <a:t>Câu</a:t>
            </a:r>
            <a:r>
              <a:rPr lang="en-US" sz="3200" b="1" kern="0" dirty="0">
                <a:solidFill>
                  <a:prstClr val="black"/>
                </a:solidFill>
                <a:latin typeface="Arial" panose="020B0604020202020204" pitchFamily="34" charset="0"/>
                <a:cs typeface="Arial" panose="020B0604020202020204" pitchFamily="34" charset="0"/>
              </a:rPr>
              <a:t> 1: </a:t>
            </a:r>
            <a:r>
              <a:rPr lang="en-US" sz="3200" kern="0" dirty="0">
                <a:solidFill>
                  <a:prstClr val="black"/>
                </a:solidFill>
                <a:latin typeface="Arial" panose="020B0604020202020204" pitchFamily="34" charset="0"/>
                <a:cs typeface="Arial" panose="020B0604020202020204" pitchFamily="34" charset="0"/>
              </a:rPr>
              <a:t>Cho </a:t>
            </a:r>
            <a:r>
              <a:rPr lang="en-US" sz="3200" kern="0" dirty="0" err="1">
                <a:solidFill>
                  <a:prstClr val="black"/>
                </a:solidFill>
                <a:latin typeface="Arial" panose="020B0604020202020204" pitchFamily="34" charset="0"/>
                <a:cs typeface="Arial" panose="020B0604020202020204" pitchFamily="34" charset="0"/>
              </a:rPr>
              <a:t>thêm</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ví</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dụ</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về</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hậu</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quả</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của</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đột</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biến</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nhiễm</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sắc</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thể</a:t>
            </a:r>
            <a:r>
              <a:rPr lang="en-US" sz="3200" kern="0" dirty="0">
                <a:solidFill>
                  <a:prstClr val="black"/>
                </a:solidFill>
                <a:latin typeface="Arial" panose="020B0604020202020204" pitchFamily="34" charset="0"/>
                <a:cs typeface="Arial" panose="020B0604020202020204" pitchFamily="34" charset="0"/>
              </a:rPr>
              <a:t> ở </a:t>
            </a:r>
            <a:r>
              <a:rPr lang="en-US" sz="3200" kern="0" dirty="0" err="1">
                <a:solidFill>
                  <a:prstClr val="black"/>
                </a:solidFill>
                <a:latin typeface="Arial" panose="020B0604020202020204" pitchFamily="34" charset="0"/>
                <a:cs typeface="Arial" panose="020B0604020202020204" pitchFamily="34" charset="0"/>
              </a:rPr>
              <a:t>người</a:t>
            </a:r>
            <a:r>
              <a:rPr lang="en-US" sz="3200" kern="0" dirty="0">
                <a:solidFill>
                  <a:prstClr val="black"/>
                </a:solidFill>
                <a:latin typeface="Arial" panose="020B0604020202020204" pitchFamily="34" charset="0"/>
                <a:cs typeface="Arial" panose="020B0604020202020204" pitchFamily="34" charset="0"/>
              </a:rPr>
              <a:t>.</a:t>
            </a:r>
          </a:p>
          <a:p>
            <a:pPr algn="just">
              <a:lnSpc>
                <a:spcPct val="200000"/>
              </a:lnSpc>
            </a:pPr>
            <a:r>
              <a:rPr lang="en-US" sz="3200" b="1" kern="0" dirty="0" err="1">
                <a:solidFill>
                  <a:prstClr val="black"/>
                </a:solidFill>
                <a:latin typeface="Arial" panose="020B0604020202020204" pitchFamily="34" charset="0"/>
                <a:cs typeface="Arial" panose="020B0604020202020204" pitchFamily="34" charset="0"/>
              </a:rPr>
              <a:t>Câu</a:t>
            </a:r>
            <a:r>
              <a:rPr lang="en-US" sz="3200" b="1" kern="0" dirty="0">
                <a:solidFill>
                  <a:prstClr val="black"/>
                </a:solidFill>
                <a:latin typeface="Arial" panose="020B0604020202020204" pitchFamily="34" charset="0"/>
                <a:cs typeface="Arial" panose="020B0604020202020204" pitchFamily="34" charset="0"/>
              </a:rPr>
              <a:t> 2: </a:t>
            </a:r>
            <a:r>
              <a:rPr lang="en-US" sz="3200" kern="0" dirty="0" err="1">
                <a:solidFill>
                  <a:prstClr val="black"/>
                </a:solidFill>
                <a:latin typeface="Arial" panose="020B0604020202020204" pitchFamily="34" charset="0"/>
                <a:cs typeface="Arial" panose="020B0604020202020204" pitchFamily="34" charset="0"/>
              </a:rPr>
              <a:t>Quan</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sát</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hình</a:t>
            </a:r>
            <a:r>
              <a:rPr lang="en-US" sz="3200" kern="0" dirty="0">
                <a:solidFill>
                  <a:prstClr val="black"/>
                </a:solidFill>
                <a:latin typeface="Arial" panose="020B0604020202020204" pitchFamily="34" charset="0"/>
                <a:cs typeface="Arial" panose="020B0604020202020204" pitchFamily="34" charset="0"/>
              </a:rPr>
              <a:t> 41.8, </a:t>
            </a:r>
            <a:r>
              <a:rPr lang="en-US" sz="3200" kern="0" dirty="0" err="1">
                <a:solidFill>
                  <a:prstClr val="black"/>
                </a:solidFill>
                <a:latin typeface="Arial" panose="020B0604020202020204" pitchFamily="34" charset="0"/>
                <a:cs typeface="Arial" panose="020B0604020202020204" pitchFamily="34" charset="0"/>
              </a:rPr>
              <a:t>hãy</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cho</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biết</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sự</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khác</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nhau</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giữa</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hai</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giống</a:t>
            </a:r>
            <a:r>
              <a:rPr lang="en-US" sz="3200" kern="0" dirty="0">
                <a:solidFill>
                  <a:prstClr val="black"/>
                </a:solidFill>
                <a:latin typeface="Arial" panose="020B0604020202020204" pitchFamily="34" charset="0"/>
                <a:cs typeface="Arial" panose="020B0604020202020204" pitchFamily="34" charset="0"/>
              </a:rPr>
              <a:t> </a:t>
            </a:r>
            <a:r>
              <a:rPr lang="en-US" sz="3200" kern="0" dirty="0" err="1">
                <a:solidFill>
                  <a:prstClr val="black"/>
                </a:solidFill>
                <a:latin typeface="Arial" panose="020B0604020202020204" pitchFamily="34" charset="0"/>
                <a:cs typeface="Arial" panose="020B0604020202020204" pitchFamily="34" charset="0"/>
              </a:rPr>
              <a:t>chuối</a:t>
            </a:r>
            <a:r>
              <a:rPr lang="en-US" sz="3200" kern="0" dirty="0">
                <a:solidFill>
                  <a:prstClr val="black"/>
                </a:solidFill>
                <a:latin typeface="Arial" panose="020B0604020202020204" pitchFamily="34" charset="0"/>
                <a:cs typeface="Arial" panose="020B0604020202020204" pitchFamily="34" charset="0"/>
              </a:rPr>
              <a:t> 2n </a:t>
            </a:r>
            <a:r>
              <a:rPr lang="en-US" sz="3200" kern="0" dirty="0" err="1">
                <a:solidFill>
                  <a:prstClr val="black"/>
                </a:solidFill>
                <a:latin typeface="Arial" panose="020B0604020202020204" pitchFamily="34" charset="0"/>
                <a:cs typeface="Arial" panose="020B0604020202020204" pitchFamily="34" charset="0"/>
              </a:rPr>
              <a:t>và</a:t>
            </a:r>
            <a:r>
              <a:rPr lang="en-US" sz="3200" kern="0" dirty="0">
                <a:solidFill>
                  <a:prstClr val="black"/>
                </a:solidFill>
                <a:latin typeface="Arial" panose="020B0604020202020204" pitchFamily="34" charset="0"/>
                <a:cs typeface="Arial" panose="020B0604020202020204" pitchFamily="34" charset="0"/>
              </a:rPr>
              <a:t> 3n.</a:t>
            </a:r>
            <a:endParaRPr lang="en-US" sz="3200" b="1" kern="0" dirty="0">
              <a:solidFill>
                <a:prstClr val="black"/>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DFA266D-8DED-E868-CD73-55905A914A77}"/>
              </a:ext>
            </a:extLst>
          </p:cNvPr>
          <p:cNvSpPr/>
          <p:nvPr/>
        </p:nvSpPr>
        <p:spPr>
          <a:xfrm>
            <a:off x="845331" y="4310640"/>
            <a:ext cx="2272910" cy="750890"/>
          </a:xfrm>
          <a:prstGeom prst="rect">
            <a:avLst/>
          </a:prstGeom>
          <a:solidFill>
            <a:srgbClr val="00FFFF">
              <a:lumMod val="75000"/>
            </a:srgbClr>
          </a:solidFill>
          <a:ln w="28575" cap="flat">
            <a:solidFill>
              <a:srgbClr val="00FFFF">
                <a:lumMod val="50000"/>
              </a:srgbClr>
            </a:solidFill>
            <a:prstDash val="solid"/>
            <a:miter/>
          </a:ln>
        </p:spPr>
        <p:txBody>
          <a:bodyPr rtlCol="0" anchor="ctr"/>
          <a:lstStyle/>
          <a:p>
            <a:pPr algn="ctr">
              <a:defRPr/>
            </a:pPr>
            <a:r>
              <a:rPr lang="en-US" sz="3200" b="1" kern="0" dirty="0" err="1">
                <a:solidFill>
                  <a:prstClr val="white"/>
                </a:solidFill>
                <a:latin typeface="Arial" panose="020B0604020202020204"/>
              </a:rPr>
              <a:t>Yêu</a:t>
            </a:r>
            <a:r>
              <a:rPr lang="en-US" sz="3200" b="1" kern="0" dirty="0">
                <a:solidFill>
                  <a:prstClr val="white"/>
                </a:solidFill>
                <a:latin typeface="Arial" panose="020B0604020202020204"/>
              </a:rPr>
              <a:t> </a:t>
            </a:r>
            <a:r>
              <a:rPr lang="en-US" sz="3200" b="1" kern="0" dirty="0" err="1">
                <a:solidFill>
                  <a:prstClr val="white"/>
                </a:solidFill>
                <a:latin typeface="Arial" panose="020B0604020202020204"/>
              </a:rPr>
              <a:t>cầu</a:t>
            </a:r>
            <a:endParaRPr lang="en-US" sz="3200" b="1" kern="0" dirty="0">
              <a:solidFill>
                <a:prstClr val="white"/>
              </a:solidFill>
              <a:latin typeface="Arial" panose="020B0604020202020204"/>
            </a:endParaRPr>
          </a:p>
        </p:txBody>
      </p:sp>
      <p:sp>
        <p:nvSpPr>
          <p:cNvPr id="19" name="Rectangle: Top Corners Rounded 30">
            <a:extLst>
              <a:ext uri="{FF2B5EF4-FFF2-40B4-BE49-F238E27FC236}">
                <a16:creationId xmlns:a16="http://schemas.microsoft.com/office/drawing/2014/main" id="{76ADD719-99FF-A7F2-BE7C-EF8D46D347BD}"/>
              </a:ext>
            </a:extLst>
          </p:cNvPr>
          <p:cNvSpPr/>
          <p:nvPr/>
        </p:nvSpPr>
        <p:spPr>
          <a:xfrm>
            <a:off x="6442760" y="3416969"/>
            <a:ext cx="4850621" cy="888331"/>
          </a:xfrm>
          <a:prstGeom prst="round2SameRect">
            <a:avLst>
              <a:gd name="adj1" fmla="val 30291"/>
              <a:gd name="adj2" fmla="val 0"/>
            </a:avLst>
          </a:prstGeom>
          <a:solidFill>
            <a:srgbClr val="00FFFF">
              <a:lumMod val="50000"/>
            </a:srgbClr>
          </a:solidFill>
          <a:ln w="12700" cap="flat">
            <a:noFill/>
            <a:prstDash val="solid"/>
            <a:miter/>
          </a:ln>
        </p:spPr>
        <p:txBody>
          <a:bodyPr rtlCol="0" anchor="ctr"/>
          <a:lstStyle/>
          <a:p>
            <a:pPr>
              <a:defRPr/>
            </a:pPr>
            <a:endParaRPr lang="en-US" kern="0" dirty="0">
              <a:solidFill>
                <a:prstClr val="black"/>
              </a:solidFill>
              <a:latin typeface="Arial" panose="020B0604020202020204"/>
            </a:endParaRPr>
          </a:p>
        </p:txBody>
      </p:sp>
      <p:sp>
        <p:nvSpPr>
          <p:cNvPr id="20" name="TextBox 19">
            <a:extLst>
              <a:ext uri="{FF2B5EF4-FFF2-40B4-BE49-F238E27FC236}">
                <a16:creationId xmlns:a16="http://schemas.microsoft.com/office/drawing/2014/main" id="{78BE1F81-A70B-7660-4DE5-C758F3FA10BC}"/>
              </a:ext>
            </a:extLst>
          </p:cNvPr>
          <p:cNvSpPr txBox="1"/>
          <p:nvPr/>
        </p:nvSpPr>
        <p:spPr>
          <a:xfrm>
            <a:off x="5709041" y="3632506"/>
            <a:ext cx="6318057" cy="584775"/>
          </a:xfrm>
          <a:prstGeom prst="rect">
            <a:avLst/>
          </a:prstGeom>
          <a:noFill/>
        </p:spPr>
        <p:txBody>
          <a:bodyPr wrap="square" rtlCol="0">
            <a:spAutoFit/>
          </a:bodyPr>
          <a:lstStyle/>
          <a:p>
            <a:pPr algn="ctr"/>
            <a:r>
              <a:rPr lang="en-US" sz="3200" b="1" dirty="0">
                <a:solidFill>
                  <a:srgbClr val="FFFF00"/>
                </a:solidFill>
                <a:latin typeface="Arial" panose="020B0604020202020204"/>
              </a:rPr>
              <a:t>PHIẾU HỌC TẬP SỐ 4</a:t>
            </a:r>
          </a:p>
        </p:txBody>
      </p:sp>
      <p:sp>
        <p:nvSpPr>
          <p:cNvPr id="21" name="TextBox 20">
            <a:extLst>
              <a:ext uri="{FF2B5EF4-FFF2-40B4-BE49-F238E27FC236}">
                <a16:creationId xmlns:a16="http://schemas.microsoft.com/office/drawing/2014/main" id="{E01A30FC-AD19-CE21-2459-CEF7E195A139}"/>
              </a:ext>
            </a:extLst>
          </p:cNvPr>
          <p:cNvSpPr txBox="1"/>
          <p:nvPr/>
        </p:nvSpPr>
        <p:spPr>
          <a:xfrm>
            <a:off x="3432109" y="4393319"/>
            <a:ext cx="13768085" cy="732508"/>
          </a:xfrm>
          <a:prstGeom prst="rect">
            <a:avLst/>
          </a:prstGeom>
          <a:noFill/>
        </p:spPr>
        <p:txBody>
          <a:bodyPr wrap="square">
            <a:spAutoFit/>
          </a:bodyPr>
          <a:lstStyle/>
          <a:p>
            <a:pPr algn="ctr">
              <a:lnSpc>
                <a:spcPct val="130000"/>
              </a:lnSpc>
              <a:defRPr/>
            </a:pPr>
            <a:r>
              <a:rPr lang="vi-VN" sz="3200" b="1" kern="0" dirty="0">
                <a:solidFill>
                  <a:prstClr val="black"/>
                </a:solidFill>
                <a:latin typeface="Arial" panose="020B0604020202020204" pitchFamily="34" charset="0"/>
                <a:cs typeface="Arial" panose="020B0604020202020204" pitchFamily="34" charset="0"/>
              </a:rPr>
              <a:t>Đọc thông tin SGK</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kết</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hợp</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thảo</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luận</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nhóm</a:t>
            </a:r>
            <a:r>
              <a:rPr lang="vi-VN" sz="3200" b="1" kern="0" dirty="0">
                <a:solidFill>
                  <a:prstClr val="black"/>
                </a:solidFill>
                <a:latin typeface="Arial" panose="020B0604020202020204" pitchFamily="34" charset="0"/>
                <a:cs typeface="Arial" panose="020B0604020202020204" pitchFamily="34" charset="0"/>
              </a:rPr>
              <a:t> để </a:t>
            </a:r>
            <a:r>
              <a:rPr lang="en-US" sz="3200" b="1" kern="0" dirty="0" err="1">
                <a:solidFill>
                  <a:prstClr val="black"/>
                </a:solidFill>
                <a:latin typeface="Arial" panose="020B0604020202020204" pitchFamily="34" charset="0"/>
                <a:cs typeface="Arial" panose="020B0604020202020204" pitchFamily="34" charset="0"/>
              </a:rPr>
              <a:t>trả</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lời</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các</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câu</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hỏi</a:t>
            </a:r>
            <a:r>
              <a:rPr lang="en-US" sz="3200" b="1" kern="0" dirty="0">
                <a:solidFill>
                  <a:prstClr val="black"/>
                </a:solidFill>
                <a:latin typeface="Arial" panose="020B0604020202020204" pitchFamily="34" charset="0"/>
                <a:cs typeface="Arial" panose="020B0604020202020204" pitchFamily="34" charset="0"/>
              </a:rPr>
              <a:t> </a:t>
            </a:r>
            <a:r>
              <a:rPr lang="en-US" sz="3200" b="1" kern="0" dirty="0" err="1">
                <a:solidFill>
                  <a:prstClr val="black"/>
                </a:solidFill>
                <a:latin typeface="Arial" panose="020B0604020202020204" pitchFamily="34" charset="0"/>
                <a:cs typeface="Arial" panose="020B0604020202020204" pitchFamily="34" charset="0"/>
              </a:rPr>
              <a:t>sau</a:t>
            </a:r>
            <a:r>
              <a:rPr lang="vi-VN" sz="3200" b="1" kern="0" dirty="0">
                <a:solidFill>
                  <a:prstClr val="black"/>
                </a:solidFill>
                <a:latin typeface="Arial" panose="020B0604020202020204" pitchFamily="34" charset="0"/>
                <a:cs typeface="Arial" panose="020B0604020202020204" pitchFamily="34" charset="0"/>
              </a:rPr>
              <a:t>:</a:t>
            </a:r>
            <a:endParaRPr lang="en-US" sz="3200" b="1" kern="0" dirty="0">
              <a:solidFill>
                <a:prstClr val="black"/>
              </a:solidFill>
              <a:latin typeface="Arial" panose="020B0604020202020204" pitchFamily="34" charset="0"/>
              <a:cs typeface="Arial" panose="020B0604020202020204" pitchFamily="34" charset="0"/>
            </a:endParaRPr>
          </a:p>
        </p:txBody>
      </p:sp>
      <p:sp>
        <p:nvSpPr>
          <p:cNvPr id="28" name="TextBox 27"/>
          <p:cNvSpPr txBox="1"/>
          <p:nvPr/>
        </p:nvSpPr>
        <p:spPr>
          <a:xfrm>
            <a:off x="2535940" y="1533542"/>
            <a:ext cx="13424568" cy="646331"/>
          </a:xfrm>
          <a:prstGeom prst="rect">
            <a:avLst/>
          </a:prstGeom>
          <a:noFill/>
        </p:spPr>
        <p:txBody>
          <a:bodyPr wrap="square" rtlCol="0">
            <a:spAutoFit/>
          </a:bodyPr>
          <a:lstStyle/>
          <a:p>
            <a:pPr algn="ctr"/>
            <a:r>
              <a:rPr lang="en-US" sz="3600" b="1" dirty="0" err="1">
                <a:solidFill>
                  <a:schemeClr val="accent1">
                    <a:lumMod val="75000"/>
                  </a:schemeClr>
                </a:solidFill>
                <a:latin typeface="Arial" panose="020B0604020202020204" pitchFamily="34" charset="0"/>
                <a:cs typeface="Arial" panose="020B0604020202020204" pitchFamily="34" charset="0"/>
              </a:rPr>
              <a:t>Trình</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bày</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hậu</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quả</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và</a:t>
            </a:r>
            <a:r>
              <a:rPr lang="en-US" sz="3600" b="1" dirty="0">
                <a:solidFill>
                  <a:schemeClr val="accent1">
                    <a:lumMod val="75000"/>
                  </a:schemeClr>
                </a:solidFill>
                <a:latin typeface="Arial" panose="020B0604020202020204" pitchFamily="34" charset="0"/>
                <a:cs typeface="Arial" panose="020B0604020202020204" pitchFamily="34" charset="0"/>
              </a:rPr>
              <a:t> ý </a:t>
            </a:r>
            <a:r>
              <a:rPr lang="en-US" sz="3600" b="1" dirty="0" err="1">
                <a:solidFill>
                  <a:schemeClr val="accent1">
                    <a:lumMod val="75000"/>
                  </a:schemeClr>
                </a:solidFill>
                <a:latin typeface="Arial" panose="020B0604020202020204" pitchFamily="34" charset="0"/>
                <a:cs typeface="Arial" panose="020B0604020202020204" pitchFamily="34" charset="0"/>
              </a:rPr>
              <a:t>nghĩa</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của</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đột</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biến</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nhiễm</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sắc</a:t>
            </a:r>
            <a:r>
              <a:rPr lang="en-US" sz="3600" b="1" dirty="0">
                <a:solidFill>
                  <a:schemeClr val="accent1">
                    <a:lumMod val="75000"/>
                  </a:schemeClr>
                </a:solidFill>
                <a:latin typeface="Arial" panose="020B0604020202020204"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cs typeface="Arial" panose="020B0604020202020204" pitchFamily="34" charset="0"/>
              </a:rPr>
              <a:t>thể</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sp>
        <p:nvSpPr>
          <p:cNvPr id="15" name="TextBox 3"/>
          <p:cNvSpPr txBox="1"/>
          <p:nvPr/>
        </p:nvSpPr>
        <p:spPr>
          <a:xfrm>
            <a:off x="3838254" y="593588"/>
            <a:ext cx="10382892" cy="547266"/>
          </a:xfrm>
          <a:prstGeom prst="rect">
            <a:avLst/>
          </a:prstGeom>
        </p:spPr>
        <p:txBody>
          <a:bodyPr wrap="square" lIns="0" tIns="0" rIns="0" bIns="0" rtlCol="0" anchor="t">
            <a:spAutoFit/>
          </a:bodyPr>
          <a:lstStyle/>
          <a:p>
            <a:pPr algn="ctr">
              <a:lnSpc>
                <a:spcPts val="3779"/>
              </a:lnSpc>
            </a:pPr>
            <a:r>
              <a:rPr lang="en-US" sz="5400" dirty="0">
                <a:solidFill>
                  <a:srgbClr val="C00000"/>
                </a:solidFill>
                <a:latin typeface="Alatsi"/>
                <a:ea typeface="Alatsi"/>
                <a:cs typeface="Alatsi"/>
                <a:sym typeface="Alatsi"/>
              </a:rPr>
              <a:t>3. ĐỘT BIẾN NHIỄM SẮC THỂ</a:t>
            </a:r>
          </a:p>
        </p:txBody>
      </p:sp>
      <p:sp>
        <p:nvSpPr>
          <p:cNvPr id="29" name="AutoShape 4"/>
          <p:cNvSpPr/>
          <p:nvPr/>
        </p:nvSpPr>
        <p:spPr>
          <a:xfrm>
            <a:off x="153" y="824866"/>
            <a:ext cx="4876647" cy="823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sp>
        <p:nvSpPr>
          <p:cNvPr id="33" name="AutoShape 4"/>
          <p:cNvSpPr/>
          <p:nvPr/>
        </p:nvSpPr>
        <p:spPr>
          <a:xfrm>
            <a:off x="13335000" y="824866"/>
            <a:ext cx="4953000" cy="2022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24" name="Group 9"/>
          <p:cNvGrpSpPr/>
          <p:nvPr/>
        </p:nvGrpSpPr>
        <p:grpSpPr>
          <a:xfrm>
            <a:off x="1086727" y="-11748"/>
            <a:ext cx="1449213" cy="1673225"/>
            <a:chOff x="0" y="0"/>
            <a:chExt cx="703982" cy="812800"/>
          </a:xfrm>
        </p:grpSpPr>
        <p:sp>
          <p:nvSpPr>
            <p:cNvPr id="25"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26"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181758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barn(inVertical)">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barn(inVertical)">
                                      <p:cBhvr>
                                        <p:cTn id="2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uiExpand="1" build="p"/>
      <p:bldP spid="18" grpId="0" animBg="1"/>
      <p:bldP spid="19" grpId="0" animBg="1"/>
      <p:bldP spid="20"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ơ chế gây đột biến nhiễm sắc thể và hậu quả của nó">
            <a:hlinkClick r:id="" action="ppaction://media"/>
            <a:extLst>
              <a:ext uri="{FF2B5EF4-FFF2-40B4-BE49-F238E27FC236}">
                <a16:creationId xmlns:a16="http://schemas.microsoft.com/office/drawing/2014/main" id="{BEBCA958-FC94-AA42-3FE1-6CDACE3F50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66753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C4F71A2-2E36-AAB8-77AD-47D286AC1D68}"/>
              </a:ext>
            </a:extLst>
          </p:cNvPr>
          <p:cNvSpPr txBox="1">
            <a:spLocks/>
          </p:cNvSpPr>
          <p:nvPr/>
        </p:nvSpPr>
        <p:spPr>
          <a:xfrm>
            <a:off x="1172980" y="702566"/>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371599" y="1883042"/>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1" y="893072"/>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pic>
        <p:nvPicPr>
          <p:cNvPr id="21" name="Picture 2" descr="Chromosomal Mutations">
            <a:extLst>
              <a:ext uri="{FF2B5EF4-FFF2-40B4-BE49-F238E27FC236}">
                <a16:creationId xmlns:a16="http://schemas.microsoft.com/office/drawing/2014/main" id="{17A37373-2D90-2EF2-0358-0456DF8FB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36" t="24376" r="27709" b="66195"/>
          <a:stretch/>
        </p:blipFill>
        <p:spPr bwMode="auto">
          <a:xfrm>
            <a:off x="556667" y="4797348"/>
            <a:ext cx="5452742" cy="9698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hromosomal Mutations">
            <a:extLst>
              <a:ext uri="{FF2B5EF4-FFF2-40B4-BE49-F238E27FC236}">
                <a16:creationId xmlns:a16="http://schemas.microsoft.com/office/drawing/2014/main" id="{5BD08266-BFCE-B1E6-1062-762CDBD907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340" t="40818" r="1208" b="48303"/>
          <a:stretch/>
        </p:blipFill>
        <p:spPr bwMode="auto">
          <a:xfrm>
            <a:off x="10797438" y="3997529"/>
            <a:ext cx="7057149" cy="11191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hromosomal Mutations">
            <a:extLst>
              <a:ext uri="{FF2B5EF4-FFF2-40B4-BE49-F238E27FC236}">
                <a16:creationId xmlns:a16="http://schemas.microsoft.com/office/drawing/2014/main" id="{BE22BD22-C9F0-9748-C128-7FF99D2013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62250" r="6176" b="27698"/>
          <a:stretch/>
        </p:blipFill>
        <p:spPr bwMode="auto">
          <a:xfrm>
            <a:off x="11091950" y="2676035"/>
            <a:ext cx="5250788" cy="9032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romosomal Mutations">
            <a:extLst>
              <a:ext uri="{FF2B5EF4-FFF2-40B4-BE49-F238E27FC236}">
                <a16:creationId xmlns:a16="http://schemas.microsoft.com/office/drawing/2014/main" id="{945CF6C4-5A58-19EC-F39C-6F560C152E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31" t="41227" r="60246" b="48642"/>
          <a:stretch/>
        </p:blipFill>
        <p:spPr bwMode="auto">
          <a:xfrm>
            <a:off x="11007805" y="5534907"/>
            <a:ext cx="4886150" cy="10422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hromosomal Mutations">
            <a:extLst>
              <a:ext uri="{FF2B5EF4-FFF2-40B4-BE49-F238E27FC236}">
                <a16:creationId xmlns:a16="http://schemas.microsoft.com/office/drawing/2014/main" id="{F54AABB2-602C-C616-B605-6A11C0A940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9" t="62168" r="52486" b="17852"/>
          <a:stretch/>
        </p:blipFill>
        <p:spPr bwMode="auto">
          <a:xfrm>
            <a:off x="11091950" y="7323671"/>
            <a:ext cx="6142752" cy="2055384"/>
          </a:xfrm>
          <a:prstGeom prst="rect">
            <a:avLst/>
          </a:prstGeom>
          <a:noFill/>
          <a:extLst>
            <a:ext uri="{909E8E84-426E-40DD-AFC4-6F175D3DCCD1}">
              <a14:hiddenFill xmlns:a14="http://schemas.microsoft.com/office/drawing/2010/main">
                <a:solidFill>
                  <a:srgbClr val="FFFFFF"/>
                </a:solidFill>
              </a14:hiddenFill>
            </a:ext>
          </a:extLst>
        </p:spPr>
      </p:pic>
      <p:sp>
        <p:nvSpPr>
          <p:cNvPr id="40" name="Left Bracket 39">
            <a:extLst>
              <a:ext uri="{FF2B5EF4-FFF2-40B4-BE49-F238E27FC236}">
                <a16:creationId xmlns:a16="http://schemas.microsoft.com/office/drawing/2014/main" id="{ACFB9C9A-0403-EC95-0413-06937C43A6CB}"/>
              </a:ext>
            </a:extLst>
          </p:cNvPr>
          <p:cNvSpPr/>
          <p:nvPr/>
        </p:nvSpPr>
        <p:spPr>
          <a:xfrm>
            <a:off x="7721831" y="3212269"/>
            <a:ext cx="2797920" cy="4712246"/>
          </a:xfrm>
          <a:prstGeom prst="leftBracket">
            <a:avLst>
              <a:gd name="adj" fmla="val 0"/>
            </a:avLst>
          </a:prstGeom>
          <a:ln w="28575">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cxnSp>
        <p:nvCxnSpPr>
          <p:cNvPr id="44" name="Straight Connector 43">
            <a:extLst>
              <a:ext uri="{FF2B5EF4-FFF2-40B4-BE49-F238E27FC236}">
                <a16:creationId xmlns:a16="http://schemas.microsoft.com/office/drawing/2014/main" id="{E6F1121E-58E5-FDA2-41D8-896757D7EA4A}"/>
              </a:ext>
            </a:extLst>
          </p:cNvPr>
          <p:cNvCxnSpPr>
            <a:cxnSpLocks/>
          </p:cNvCxnSpPr>
          <p:nvPr/>
        </p:nvCxnSpPr>
        <p:spPr>
          <a:xfrm>
            <a:off x="5881892" y="5389566"/>
            <a:ext cx="183993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5115034-D3F1-5671-BA6B-FF7D518910A4}"/>
              </a:ext>
            </a:extLst>
          </p:cNvPr>
          <p:cNvCxnSpPr>
            <a:cxnSpLocks/>
          </p:cNvCxnSpPr>
          <p:nvPr/>
        </p:nvCxnSpPr>
        <p:spPr>
          <a:xfrm>
            <a:off x="7721912" y="4616012"/>
            <a:ext cx="2653443" cy="0"/>
          </a:xfrm>
          <a:prstGeom prst="line">
            <a:avLst/>
          </a:prstGeom>
          <a:ln w="28575">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EEDCC89-5DD8-441B-DD97-6112E7B2222D}"/>
              </a:ext>
            </a:extLst>
          </p:cNvPr>
          <p:cNvCxnSpPr>
            <a:cxnSpLocks/>
          </p:cNvCxnSpPr>
          <p:nvPr/>
        </p:nvCxnSpPr>
        <p:spPr>
          <a:xfrm>
            <a:off x="7721831" y="6181151"/>
            <a:ext cx="2653443" cy="0"/>
          </a:xfrm>
          <a:prstGeom prst="line">
            <a:avLst/>
          </a:prstGeom>
          <a:ln w="28575">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19F86C6-DEF0-20C0-25D3-6643EB112F54}"/>
              </a:ext>
            </a:extLst>
          </p:cNvPr>
          <p:cNvSpPr txBox="1"/>
          <p:nvPr/>
        </p:nvSpPr>
        <p:spPr>
          <a:xfrm>
            <a:off x="7950453" y="2418961"/>
            <a:ext cx="2653443" cy="646331"/>
          </a:xfrm>
          <a:prstGeom prst="rect">
            <a:avLst/>
          </a:prstGeom>
          <a:noFill/>
        </p:spPr>
        <p:txBody>
          <a:bodyPr wrap="square" rtlCol="0">
            <a:spAutoFit/>
          </a:bodyPr>
          <a:lstStyle/>
          <a:p>
            <a:r>
              <a:rPr lang="en-US" sz="3600" b="1">
                <a:solidFill>
                  <a:prstClr val="black"/>
                </a:solidFill>
              </a:rPr>
              <a:t>Đảo đoạn</a:t>
            </a:r>
          </a:p>
        </p:txBody>
      </p:sp>
      <p:sp>
        <p:nvSpPr>
          <p:cNvPr id="51" name="TextBox 50">
            <a:extLst>
              <a:ext uri="{FF2B5EF4-FFF2-40B4-BE49-F238E27FC236}">
                <a16:creationId xmlns:a16="http://schemas.microsoft.com/office/drawing/2014/main" id="{333B8875-ECDB-E2C2-3265-7D9DE624BBC8}"/>
              </a:ext>
            </a:extLst>
          </p:cNvPr>
          <p:cNvSpPr txBox="1"/>
          <p:nvPr/>
        </p:nvSpPr>
        <p:spPr>
          <a:xfrm>
            <a:off x="7950453" y="3822704"/>
            <a:ext cx="2653443" cy="646331"/>
          </a:xfrm>
          <a:prstGeom prst="rect">
            <a:avLst/>
          </a:prstGeom>
          <a:noFill/>
        </p:spPr>
        <p:txBody>
          <a:bodyPr wrap="square" rtlCol="0">
            <a:spAutoFit/>
          </a:bodyPr>
          <a:lstStyle/>
          <a:p>
            <a:r>
              <a:rPr lang="en-US" sz="3600" b="1">
                <a:solidFill>
                  <a:prstClr val="black"/>
                </a:solidFill>
              </a:rPr>
              <a:t>Lặp đoạn</a:t>
            </a:r>
          </a:p>
        </p:txBody>
      </p:sp>
      <p:sp>
        <p:nvSpPr>
          <p:cNvPr id="52" name="TextBox 51">
            <a:extLst>
              <a:ext uri="{FF2B5EF4-FFF2-40B4-BE49-F238E27FC236}">
                <a16:creationId xmlns:a16="http://schemas.microsoft.com/office/drawing/2014/main" id="{AE56BCC6-CBE4-D03C-71D5-60FAF22C029D}"/>
              </a:ext>
            </a:extLst>
          </p:cNvPr>
          <p:cNvSpPr txBox="1"/>
          <p:nvPr/>
        </p:nvSpPr>
        <p:spPr>
          <a:xfrm>
            <a:off x="7950453" y="5389567"/>
            <a:ext cx="2653443" cy="646331"/>
          </a:xfrm>
          <a:prstGeom prst="rect">
            <a:avLst/>
          </a:prstGeom>
          <a:noFill/>
        </p:spPr>
        <p:txBody>
          <a:bodyPr wrap="square" rtlCol="0">
            <a:spAutoFit/>
          </a:bodyPr>
          <a:lstStyle/>
          <a:p>
            <a:r>
              <a:rPr lang="en-US" sz="3600" b="1">
                <a:solidFill>
                  <a:prstClr val="black"/>
                </a:solidFill>
              </a:rPr>
              <a:t>Mất đoạn</a:t>
            </a:r>
          </a:p>
        </p:txBody>
      </p:sp>
      <p:sp>
        <p:nvSpPr>
          <p:cNvPr id="53" name="TextBox 52">
            <a:extLst>
              <a:ext uri="{FF2B5EF4-FFF2-40B4-BE49-F238E27FC236}">
                <a16:creationId xmlns:a16="http://schemas.microsoft.com/office/drawing/2014/main" id="{E1858BF9-1692-29A2-BB36-2593E5191808}"/>
              </a:ext>
            </a:extLst>
          </p:cNvPr>
          <p:cNvSpPr txBox="1"/>
          <p:nvPr/>
        </p:nvSpPr>
        <p:spPr>
          <a:xfrm>
            <a:off x="7950453" y="7133317"/>
            <a:ext cx="3308448" cy="646331"/>
          </a:xfrm>
          <a:prstGeom prst="rect">
            <a:avLst/>
          </a:prstGeom>
          <a:noFill/>
        </p:spPr>
        <p:txBody>
          <a:bodyPr wrap="square" rtlCol="0">
            <a:spAutoFit/>
          </a:bodyPr>
          <a:lstStyle/>
          <a:p>
            <a:r>
              <a:rPr lang="en-US" sz="3600" b="1">
                <a:solidFill>
                  <a:prstClr val="black"/>
                </a:solidFill>
              </a:rPr>
              <a:t>Chuyển đoạn</a:t>
            </a:r>
          </a:p>
        </p:txBody>
      </p:sp>
      <p:sp>
        <p:nvSpPr>
          <p:cNvPr id="54" name="TextBox 53">
            <a:extLst>
              <a:ext uri="{FF2B5EF4-FFF2-40B4-BE49-F238E27FC236}">
                <a16:creationId xmlns:a16="http://schemas.microsoft.com/office/drawing/2014/main" id="{3844264C-9180-61C8-7F6F-B3CDA65029F9}"/>
              </a:ext>
            </a:extLst>
          </p:cNvPr>
          <p:cNvSpPr txBox="1"/>
          <p:nvPr/>
        </p:nvSpPr>
        <p:spPr>
          <a:xfrm>
            <a:off x="2033559" y="6056035"/>
            <a:ext cx="2653443" cy="646331"/>
          </a:xfrm>
          <a:prstGeom prst="rect">
            <a:avLst/>
          </a:prstGeom>
          <a:noFill/>
        </p:spPr>
        <p:txBody>
          <a:bodyPr wrap="square" rtlCol="0">
            <a:spAutoFit/>
          </a:bodyPr>
          <a:lstStyle/>
          <a:p>
            <a:r>
              <a:rPr lang="en-US" sz="3600" b="1">
                <a:solidFill>
                  <a:prstClr val="black"/>
                </a:solidFill>
              </a:rPr>
              <a:t>NST gốc</a:t>
            </a:r>
          </a:p>
        </p:txBody>
      </p:sp>
    </p:spTree>
    <p:extLst>
      <p:ext uri="{BB962C8B-B14F-4D97-AF65-F5344CB8AC3E}">
        <p14:creationId xmlns:p14="http://schemas.microsoft.com/office/powerpoint/2010/main" val="31706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69240" y="2490978"/>
            <a:ext cx="7125386" cy="2973122"/>
          </a:xfrm>
          <a:prstGeom prst="rect">
            <a:avLst/>
          </a:prstGeom>
          <a:solidFill>
            <a:srgbClr val="CCFFCC"/>
          </a:solidFill>
        </p:spPr>
        <p:txBody>
          <a:bodyPr wrap="square">
            <a:spAutoFit/>
          </a:bodyPr>
          <a:lstStyle/>
          <a:p>
            <a:pPr marL="457200" indent="-457200" algn="just">
              <a:lnSpc>
                <a:spcPct val="130000"/>
              </a:lnSpc>
              <a:buFont typeface="Wingdings" panose="05000000000000000000" pitchFamily="2" charset="2"/>
              <a:buChar char="v"/>
            </a:pPr>
            <a:r>
              <a:rPr lang="en-US" sz="2400" dirty="0">
                <a:solidFill>
                  <a:prstClr val="black"/>
                </a:solidFill>
              </a:rPr>
              <a:t>X</a:t>
            </a:r>
            <a:r>
              <a:rPr lang="vi-VN" sz="2400" dirty="0">
                <a:solidFill>
                  <a:prstClr val="black"/>
                </a:solidFill>
              </a:rPr>
              <a:t>ảy ra khi một đoạn (</a:t>
            </a:r>
            <a:r>
              <a:rPr lang="en-US" sz="2400" dirty="0">
                <a:solidFill>
                  <a:prstClr val="black"/>
                </a:solidFill>
              </a:rPr>
              <a:t>đ</a:t>
            </a:r>
            <a:r>
              <a:rPr lang="vi-VN" sz="2400" dirty="0">
                <a:solidFill>
                  <a:prstClr val="black"/>
                </a:solidFill>
              </a:rPr>
              <a:t>ầu mút hoặc đoạn giữa) trên một nhiễm sắc thể bị đứt ra, đoạn bị đứt có thể gắn vào một nhiễm sắc thể khác hoặc bị tiêu biến. </a:t>
            </a:r>
            <a:endParaRPr lang="en-US" sz="2400" dirty="0">
              <a:solidFill>
                <a:prstClr val="black"/>
              </a:solidFill>
            </a:endParaRPr>
          </a:p>
          <a:p>
            <a:pPr marL="457200" indent="-457200" algn="just">
              <a:lnSpc>
                <a:spcPct val="130000"/>
              </a:lnSpc>
              <a:buFont typeface="Wingdings" panose="05000000000000000000" pitchFamily="2" charset="2"/>
              <a:buChar char="v"/>
            </a:pPr>
            <a:r>
              <a:rPr lang="vi-VN" sz="2400" dirty="0">
                <a:solidFill>
                  <a:prstClr val="black"/>
                </a:solidFill>
              </a:rPr>
              <a:t>Trường hợp đoạn bị mất chứa tâm động thì toàn bộ nhiễm sắc thể đó sẽ bị mất. </a:t>
            </a:r>
          </a:p>
        </p:txBody>
      </p:sp>
      <p:pic>
        <p:nvPicPr>
          <p:cNvPr id="3074" name="Picture 2" descr="Genetic Mutations- Definition, Types, Causes and Examples – Genetic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440" y="5845124"/>
            <a:ext cx="7185185" cy="37427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C2F03C33-10B4-D8BB-46D6-8E3EED2B48E4}"/>
              </a:ext>
            </a:extLst>
          </p:cNvPr>
          <p:cNvSpPr/>
          <p:nvPr/>
        </p:nvSpPr>
        <p:spPr>
          <a:xfrm>
            <a:off x="1367284" y="1460305"/>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Mất</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grpSp>
        <p:nvGrpSpPr>
          <p:cNvPr id="3" name="Group 2"/>
          <p:cNvGrpSpPr/>
          <p:nvPr/>
        </p:nvGrpSpPr>
        <p:grpSpPr>
          <a:xfrm>
            <a:off x="9530094" y="3390900"/>
            <a:ext cx="8700710" cy="6383343"/>
            <a:chOff x="8705850" y="2266949"/>
            <a:chExt cx="9900022" cy="7050094"/>
          </a:xfrm>
        </p:grpSpPr>
        <p:pic>
          <p:nvPicPr>
            <p:cNvPr id="2050" name="Picture 2" descr="Deletion"/>
            <p:cNvPicPr>
              <a:picLocks noChangeAspect="1" noChangeArrowheads="1"/>
            </p:cNvPicPr>
            <p:nvPr/>
          </p:nvPicPr>
          <p:blipFill rotWithShape="1">
            <a:blip r:embed="rId3">
              <a:extLst>
                <a:ext uri="{28A0092B-C50C-407E-A947-70E740481C1C}">
                  <a14:useLocalDpi xmlns:a14="http://schemas.microsoft.com/office/drawing/2010/main" val="0"/>
                </a:ext>
              </a:extLst>
            </a:blip>
            <a:srcRect l="80671" t="19516" r="3644" b="17867"/>
            <a:stretch/>
          </p:blipFill>
          <p:spPr bwMode="auto">
            <a:xfrm>
              <a:off x="15468600" y="2266950"/>
              <a:ext cx="3137272" cy="70500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eletion"/>
            <p:cNvPicPr>
              <a:picLocks noChangeAspect="1" noChangeArrowheads="1"/>
            </p:cNvPicPr>
            <p:nvPr/>
          </p:nvPicPr>
          <p:blipFill rotWithShape="1">
            <a:blip r:embed="rId3">
              <a:extLst>
                <a:ext uri="{28A0092B-C50C-407E-A947-70E740481C1C}">
                  <a14:useLocalDpi xmlns:a14="http://schemas.microsoft.com/office/drawing/2010/main" val="0"/>
                </a:ext>
              </a:extLst>
            </a:blip>
            <a:srcRect l="44191" t="19253" r="21904" b="18130"/>
            <a:stretch/>
          </p:blipFill>
          <p:spPr bwMode="auto">
            <a:xfrm>
              <a:off x="8705850" y="2266949"/>
              <a:ext cx="6781800" cy="70500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9589219" y="1335787"/>
            <a:ext cx="7848601" cy="153272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30000"/>
              </a:lnSpc>
            </a:pPr>
            <a:r>
              <a:rPr lang="en-US" sz="2400" b="1" i="1" dirty="0" err="1">
                <a:solidFill>
                  <a:prstClr val="black"/>
                </a:solidFill>
              </a:rPr>
              <a:t>Mất</a:t>
            </a:r>
            <a:r>
              <a:rPr lang="en-US" sz="2400" b="1" i="1" dirty="0">
                <a:solidFill>
                  <a:prstClr val="black"/>
                </a:solidFill>
              </a:rPr>
              <a:t> </a:t>
            </a:r>
            <a:r>
              <a:rPr lang="vi-VN" sz="2400" b="1" i="1" dirty="0">
                <a:solidFill>
                  <a:prstClr val="black"/>
                </a:solidFill>
              </a:rPr>
              <a:t>một số gene nhất định, có thể dẫn đến mất chức năng của gene, thường gây chết, giảm sức sống hoặc khả năng sinh sản. </a:t>
            </a:r>
          </a:p>
        </p:txBody>
      </p:sp>
      <p:pic>
        <p:nvPicPr>
          <p:cNvPr id="3080" name="Picture 8" descr="Arrow Png Images – Browse 702,419 Stock Photos, Vectors, and Video | Adobe  Stoc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95600" flipH="1" flipV="1">
            <a:off x="8189339" y="2863497"/>
            <a:ext cx="2152301" cy="143486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3">
            <a:extLst>
              <a:ext uri="{FF2B5EF4-FFF2-40B4-BE49-F238E27FC236}">
                <a16:creationId xmlns:a16="http://schemas.microsoft.com/office/drawing/2014/main" id="{5C4F71A2-2E36-AAB8-77AD-47D286AC1D68}"/>
              </a:ext>
            </a:extLst>
          </p:cNvPr>
          <p:cNvSpPr txBox="1">
            <a:spLocks/>
          </p:cNvSpPr>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4" name="Rectangle: Rounded Corners 17">
            <a:extLst>
              <a:ext uri="{FF2B5EF4-FFF2-40B4-BE49-F238E27FC236}">
                <a16:creationId xmlns:a16="http://schemas.microsoft.com/office/drawing/2014/main" id="{1BA0A7E7-4095-8F71-6CDD-DFD8B6D411F9}"/>
              </a:ext>
            </a:extLst>
          </p:cNvPr>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5" name="Arrow: Pentagon 21">
            <a:extLst>
              <a:ext uri="{FF2B5EF4-FFF2-40B4-BE49-F238E27FC236}">
                <a16:creationId xmlns:a16="http://schemas.microsoft.com/office/drawing/2014/main" id="{201B79B0-A285-F849-0261-E8A34F1C557D}"/>
              </a:ext>
            </a:extLst>
          </p:cNvPr>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extLst>
      <p:ext uri="{BB962C8B-B14F-4D97-AF65-F5344CB8AC3E}">
        <p14:creationId xmlns:p14="http://schemas.microsoft.com/office/powerpoint/2010/main" val="187499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eletion 3-D">
            <a:hlinkClick r:id="" action="ppaction://media"/>
            <a:extLst>
              <a:ext uri="{FF2B5EF4-FFF2-40B4-BE49-F238E27FC236}">
                <a16:creationId xmlns:a16="http://schemas.microsoft.com/office/drawing/2014/main" id="{39DF5DC9-3F1C-2CC2-1EB4-4C2EBE6A8E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0868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192030" y="2551559"/>
            <a:ext cx="7185185" cy="2862322"/>
          </a:xfrm>
          <a:prstGeom prst="rect">
            <a:avLst/>
          </a:prstGeom>
          <a:solidFill>
            <a:srgbClr val="CCFFCC"/>
          </a:solidFill>
        </p:spPr>
        <p:txBody>
          <a:bodyPr wrap="square">
            <a:spAutoFit/>
          </a:bodyPr>
          <a:lstStyle/>
          <a:p>
            <a:pPr marL="457200" indent="-457200" algn="just">
              <a:lnSpc>
                <a:spcPct val="150000"/>
              </a:lnSpc>
              <a:buFont typeface="Wingdings" panose="05000000000000000000" pitchFamily="2" charset="2"/>
              <a:buChar char="v"/>
            </a:pPr>
            <a:r>
              <a:rPr lang="en-US" sz="2400" dirty="0">
                <a:solidFill>
                  <a:prstClr val="black"/>
                </a:solidFill>
              </a:rPr>
              <a:t>T</a:t>
            </a:r>
            <a:r>
              <a:rPr lang="vi-VN" sz="2400" dirty="0">
                <a:solidFill>
                  <a:prstClr val="black"/>
                </a:solidFill>
              </a:rPr>
              <a:t>hường xảy ra do hiện tượng </a:t>
            </a:r>
            <a:r>
              <a:rPr lang="vi-VN" sz="2400" b="1" dirty="0">
                <a:solidFill>
                  <a:prstClr val="black"/>
                </a:solidFill>
              </a:rPr>
              <a:t>trao đổi chéo không cân </a:t>
            </a:r>
            <a:r>
              <a:rPr lang="vi-VN" sz="2400" dirty="0">
                <a:solidFill>
                  <a:prstClr val="black"/>
                </a:solidFill>
              </a:rPr>
              <a:t>(hai chromatid khác nguồn trao đổi các đoạn DNA không bằng nhau) trong giảm phân hình thành một nhiễm sắc thể mất đoạn và một nhiễm sắc thể lặp đoạn. </a:t>
            </a:r>
          </a:p>
        </p:txBody>
      </p:sp>
      <p:sp>
        <p:nvSpPr>
          <p:cNvPr id="23" name="Rectangle: Rounded Corners 22">
            <a:extLst>
              <a:ext uri="{FF2B5EF4-FFF2-40B4-BE49-F238E27FC236}">
                <a16:creationId xmlns:a16="http://schemas.microsoft.com/office/drawing/2014/main" id="{C2F03C33-10B4-D8BB-46D6-8E3EED2B48E4}"/>
              </a:ext>
            </a:extLst>
          </p:cNvPr>
          <p:cNvSpPr/>
          <p:nvPr/>
        </p:nvSpPr>
        <p:spPr>
          <a:xfrm>
            <a:off x="1367284" y="1460305"/>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Lặp</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sp>
        <p:nvSpPr>
          <p:cNvPr id="4" name="Rectangle 3"/>
          <p:cNvSpPr/>
          <p:nvPr/>
        </p:nvSpPr>
        <p:spPr>
          <a:xfrm>
            <a:off x="10134600" y="1335787"/>
            <a:ext cx="7239000" cy="2332946"/>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30000"/>
              </a:lnSpc>
            </a:pPr>
            <a:r>
              <a:rPr lang="en-US" sz="2800" b="1" i="1" dirty="0">
                <a:solidFill>
                  <a:prstClr val="black"/>
                </a:solidFill>
              </a:rPr>
              <a:t>- T</a:t>
            </a:r>
            <a:r>
              <a:rPr lang="vi-VN" sz="2800" b="1" i="1" dirty="0">
                <a:solidFill>
                  <a:prstClr val="black"/>
                </a:solidFill>
              </a:rPr>
              <a:t>ăng cường hoặc giảm bớt sự biểu hiện</a:t>
            </a:r>
            <a:r>
              <a:rPr lang="en-US" sz="2800" b="1" i="1" dirty="0">
                <a:solidFill>
                  <a:prstClr val="black"/>
                </a:solidFill>
              </a:rPr>
              <a:t> </a:t>
            </a:r>
            <a:r>
              <a:rPr lang="vi-VN" sz="2800" b="1" i="1" dirty="0">
                <a:solidFill>
                  <a:prstClr val="black"/>
                </a:solidFill>
              </a:rPr>
              <a:t>của tính trạng.</a:t>
            </a:r>
          </a:p>
          <a:p>
            <a:pPr algn="just">
              <a:lnSpc>
                <a:spcPct val="130000"/>
              </a:lnSpc>
            </a:pPr>
            <a:r>
              <a:rPr lang="en-US" sz="2800" b="1" i="1" dirty="0">
                <a:solidFill>
                  <a:prstClr val="black"/>
                </a:solidFill>
              </a:rPr>
              <a:t>- </a:t>
            </a:r>
            <a:r>
              <a:rPr lang="en-US" sz="2800" b="1" i="1" dirty="0" err="1">
                <a:solidFill>
                  <a:prstClr val="black"/>
                </a:solidFill>
              </a:rPr>
              <a:t>Mất</a:t>
            </a:r>
            <a:r>
              <a:rPr lang="en-US" sz="2800" b="1" i="1" dirty="0">
                <a:solidFill>
                  <a:prstClr val="black"/>
                </a:solidFill>
              </a:rPr>
              <a:t> </a:t>
            </a:r>
            <a:r>
              <a:rPr lang="vi-VN" sz="2800" b="1" i="1" dirty="0">
                <a:solidFill>
                  <a:prstClr val="black"/>
                </a:solidFill>
              </a:rPr>
              <a:t>cân bằng gen trong hệ gen</a:t>
            </a:r>
            <a:r>
              <a:rPr lang="en-US" sz="2800" b="1" i="1" dirty="0">
                <a:solidFill>
                  <a:prstClr val="black"/>
                </a:solidFill>
              </a:rPr>
              <a:t>, </a:t>
            </a:r>
            <a:r>
              <a:rPr lang="vi-VN" sz="2800" b="1" i="1" dirty="0">
                <a:solidFill>
                  <a:prstClr val="black"/>
                </a:solidFill>
              </a:rPr>
              <a:t>có thể gây nên hậu quả có hại cho cơ thể.</a:t>
            </a:r>
          </a:p>
        </p:txBody>
      </p:sp>
      <p:pic>
        <p:nvPicPr>
          <p:cNvPr id="3080" name="Picture 8" descr="Arrow Png Images – Browse 702,419 Stock Photos, Vectors, and Video | Adobe  Stoc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95600" flipH="1" flipV="1">
            <a:off x="8189339" y="2863497"/>
            <a:ext cx="2152301" cy="14348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enetic Mutations- Definition, Types, Causes and Examples – Genetic 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980" y="5933163"/>
            <a:ext cx="7204235" cy="38742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2" name="Picture 8" descr="Deletion"/>
          <p:cNvPicPr>
            <a:picLocks noChangeAspect="1" noChangeArrowheads="1"/>
          </p:cNvPicPr>
          <p:nvPr/>
        </p:nvPicPr>
        <p:blipFill>
          <a:blip r:embed="rId4">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9372600" y="2542034"/>
            <a:ext cx="8673662" cy="867366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3">
            <a:extLst>
              <a:ext uri="{FF2B5EF4-FFF2-40B4-BE49-F238E27FC236}">
                <a16:creationId xmlns:a16="http://schemas.microsoft.com/office/drawing/2014/main" id="{5C4F71A2-2E36-AAB8-77AD-47D286AC1D68}"/>
              </a:ext>
            </a:extLst>
          </p:cNvPr>
          <p:cNvSpPr txBox="1">
            <a:spLocks/>
          </p:cNvSpPr>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a16="http://schemas.microsoft.com/office/drawing/2014/main" id="{1BA0A7E7-4095-8F71-6CDD-DFD8B6D411F9}"/>
              </a:ext>
            </a:extLst>
          </p:cNvPr>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3" name="Arrow: Pentagon 21">
            <a:extLst>
              <a:ext uri="{FF2B5EF4-FFF2-40B4-BE49-F238E27FC236}">
                <a16:creationId xmlns:a16="http://schemas.microsoft.com/office/drawing/2014/main" id="{201B79B0-A285-F849-0261-E8A34F1C557D}"/>
              </a:ext>
            </a:extLst>
          </p:cNvPr>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extLst>
      <p:ext uri="{BB962C8B-B14F-4D97-AF65-F5344CB8AC3E}">
        <p14:creationId xmlns:p14="http://schemas.microsoft.com/office/powerpoint/2010/main" val="1434013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352800" y="3130945"/>
            <a:ext cx="4657970" cy="4984355"/>
          </a:xfrm>
          <a:prstGeom prst="rect">
            <a:avLst/>
          </a:prstGeom>
          <a:solidFill>
            <a:srgbClr val="CCFFCC"/>
          </a:solidFill>
        </p:spPr>
        <p:txBody>
          <a:bodyPr wrap="square">
            <a:spAutoFit/>
          </a:bodyPr>
          <a:lstStyle/>
          <a:p>
            <a:pPr marL="457200" indent="-457200" algn="just">
              <a:lnSpc>
                <a:spcPct val="130000"/>
              </a:lnSpc>
              <a:buFont typeface="Wingdings" panose="05000000000000000000" pitchFamily="2" charset="2"/>
              <a:buChar char="v"/>
            </a:pPr>
            <a:r>
              <a:rPr lang="en-US" sz="2400" dirty="0">
                <a:solidFill>
                  <a:prstClr val="black"/>
                </a:solidFill>
              </a:rPr>
              <a:t>X</a:t>
            </a:r>
            <a:r>
              <a:rPr lang="vi-VN" sz="2400" dirty="0">
                <a:solidFill>
                  <a:prstClr val="black"/>
                </a:solidFill>
              </a:rPr>
              <a:t>ảy ra khi một đoạn trên nhiễm sắc thể bị đứt ra và gần trở lại vào nhiễm sắc thể ban</a:t>
            </a:r>
            <a:r>
              <a:rPr lang="en-US" sz="2400" dirty="0">
                <a:solidFill>
                  <a:prstClr val="black"/>
                </a:solidFill>
              </a:rPr>
              <a:t> </a:t>
            </a:r>
            <a:r>
              <a:rPr lang="vi-VN" sz="2400" dirty="0">
                <a:solidFill>
                  <a:prstClr val="black"/>
                </a:solidFill>
              </a:rPr>
              <a:t>đầu nhưng theo chiều ngược lại. Đoạn nhiễm sắc thể bị đảo có thể chứa hoặc không chứa tâm</a:t>
            </a:r>
            <a:r>
              <a:rPr lang="en-US" sz="2400" dirty="0">
                <a:solidFill>
                  <a:prstClr val="black"/>
                </a:solidFill>
              </a:rPr>
              <a:t> </a:t>
            </a:r>
            <a:r>
              <a:rPr lang="vi-VN" sz="2400" dirty="0">
                <a:solidFill>
                  <a:prstClr val="black"/>
                </a:solidFill>
              </a:rPr>
              <a:t>động.</a:t>
            </a:r>
            <a:endParaRPr lang="en-US" sz="2400" dirty="0">
              <a:solidFill>
                <a:prstClr val="black"/>
              </a:solidFill>
            </a:endParaRPr>
          </a:p>
          <a:p>
            <a:pPr marL="457200" indent="-457200" algn="just">
              <a:lnSpc>
                <a:spcPct val="130000"/>
              </a:lnSpc>
              <a:buFont typeface="Wingdings" panose="05000000000000000000" pitchFamily="2" charset="2"/>
              <a:buChar char="v"/>
            </a:pPr>
            <a:r>
              <a:rPr lang="vi-VN" sz="2400" dirty="0">
                <a:solidFill>
                  <a:prstClr val="black"/>
                </a:solidFill>
              </a:rPr>
              <a:t>Đảo đoạn làm cho trình tự của gene trên nhiễm sắc thể bị thay đổi</a:t>
            </a:r>
          </a:p>
        </p:txBody>
      </p:sp>
      <p:sp>
        <p:nvSpPr>
          <p:cNvPr id="23" name="Rectangle: Rounded Corners 22">
            <a:extLst>
              <a:ext uri="{FF2B5EF4-FFF2-40B4-BE49-F238E27FC236}">
                <a16:creationId xmlns:a16="http://schemas.microsoft.com/office/drawing/2014/main" id="{C2F03C33-10B4-D8BB-46D6-8E3EED2B48E4}"/>
              </a:ext>
            </a:extLst>
          </p:cNvPr>
          <p:cNvSpPr/>
          <p:nvPr/>
        </p:nvSpPr>
        <p:spPr>
          <a:xfrm>
            <a:off x="1367284" y="1724805"/>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Đảo</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sp>
        <p:nvSpPr>
          <p:cNvPr id="4" name="Rectangle 3"/>
          <p:cNvSpPr/>
          <p:nvPr/>
        </p:nvSpPr>
        <p:spPr>
          <a:xfrm>
            <a:off x="9883184" y="1460305"/>
            <a:ext cx="7490416" cy="3093154"/>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en-US" sz="2600" b="1" i="1" dirty="0">
                <a:solidFill>
                  <a:prstClr val="black"/>
                </a:solidFill>
              </a:rPr>
              <a:t>- M</a:t>
            </a:r>
            <a:r>
              <a:rPr lang="vi-VN" sz="2600" b="1" i="1" dirty="0">
                <a:solidFill>
                  <a:prstClr val="black"/>
                </a:solidFill>
              </a:rPr>
              <a:t>ức độ hoạt</a:t>
            </a:r>
            <a:r>
              <a:rPr lang="en-US" sz="2600" b="1" i="1" dirty="0">
                <a:solidFill>
                  <a:prstClr val="black"/>
                </a:solidFill>
              </a:rPr>
              <a:t> </a:t>
            </a:r>
            <a:r>
              <a:rPr lang="vi-VN" sz="2600" b="1" i="1" dirty="0">
                <a:solidFill>
                  <a:prstClr val="black"/>
                </a:solidFill>
              </a:rPr>
              <a:t>động của gene có thể tăng hoặc giảm, thậm chí không hoạt động. </a:t>
            </a:r>
            <a:endParaRPr lang="en-US" sz="2600" b="1" i="1" dirty="0">
              <a:solidFill>
                <a:prstClr val="black"/>
              </a:solidFill>
            </a:endParaRPr>
          </a:p>
          <a:p>
            <a:pPr algn="just">
              <a:lnSpc>
                <a:spcPct val="150000"/>
              </a:lnSpc>
            </a:pPr>
            <a:r>
              <a:rPr lang="en-US" sz="2600" b="1" i="1" dirty="0">
                <a:solidFill>
                  <a:prstClr val="black"/>
                </a:solidFill>
              </a:rPr>
              <a:t>- </a:t>
            </a:r>
            <a:r>
              <a:rPr lang="vi-VN" sz="2600" b="1" i="1" dirty="0">
                <a:solidFill>
                  <a:prstClr val="black"/>
                </a:solidFill>
              </a:rPr>
              <a:t>Ở cơ thể dị hợp tử mang đoạn</a:t>
            </a:r>
            <a:r>
              <a:rPr lang="en-US" sz="2600" b="1" i="1" dirty="0">
                <a:solidFill>
                  <a:prstClr val="black"/>
                </a:solidFill>
              </a:rPr>
              <a:t> </a:t>
            </a:r>
            <a:r>
              <a:rPr lang="vi-VN" sz="2600" b="1" i="1" dirty="0">
                <a:solidFill>
                  <a:prstClr val="black"/>
                </a:solidFill>
              </a:rPr>
              <a:t>đảo, nếu trao đổi chéo xảy ra trong vùng đoạn đảo sẽ tạo ra các giao tử không bình thường</a:t>
            </a:r>
          </a:p>
        </p:txBody>
      </p:sp>
      <p:pic>
        <p:nvPicPr>
          <p:cNvPr id="3080" name="Picture 8" descr="Arrow Png Images – Browse 702,419 Stock Photos, Vectors, and Video | Adobe  Stoc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95600" flipH="1" flipV="1">
            <a:off x="7475286" y="4038970"/>
            <a:ext cx="2783690" cy="18557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enetic Mutations- Definition, Types, Causes and Examples – Genetic  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3184" y="5295900"/>
            <a:ext cx="7493667" cy="4312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Deletion"/>
          <p:cNvPicPr>
            <a:picLocks noChangeAspect="1" noChangeArrowheads="1"/>
          </p:cNvPicPr>
          <p:nvPr/>
        </p:nvPicPr>
        <p:blipFill>
          <a:blip r:embed="rId4">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1524000" y="2389200"/>
            <a:ext cx="6364409" cy="637713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3">
            <a:extLst>
              <a:ext uri="{FF2B5EF4-FFF2-40B4-BE49-F238E27FC236}">
                <a16:creationId xmlns:a16="http://schemas.microsoft.com/office/drawing/2014/main" id="{5C4F71A2-2E36-AAB8-77AD-47D286AC1D68}"/>
              </a:ext>
            </a:extLst>
          </p:cNvPr>
          <p:cNvSpPr txBox="1">
            <a:spLocks/>
          </p:cNvSpPr>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a16="http://schemas.microsoft.com/office/drawing/2014/main" id="{1BA0A7E7-4095-8F71-6CDD-DFD8B6D411F9}"/>
              </a:ext>
            </a:extLst>
          </p:cNvPr>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3" name="Arrow: Pentagon 21">
            <a:extLst>
              <a:ext uri="{FF2B5EF4-FFF2-40B4-BE49-F238E27FC236}">
                <a16:creationId xmlns:a16="http://schemas.microsoft.com/office/drawing/2014/main" id="{201B79B0-A285-F849-0261-E8A34F1C557D}"/>
              </a:ext>
            </a:extLst>
          </p:cNvPr>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extLst>
      <p:ext uri="{BB962C8B-B14F-4D97-AF65-F5344CB8AC3E}">
        <p14:creationId xmlns:p14="http://schemas.microsoft.com/office/powerpoint/2010/main" val="3228988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 y="-4162"/>
            <a:ext cx="18287998" cy="10295324"/>
          </a:xfrm>
          <a:prstGeom prst="rect">
            <a:avLst/>
          </a:prstGeom>
        </p:spPr>
      </p:pic>
      <p:sp>
        <p:nvSpPr>
          <p:cNvPr id="7" name="Rectangle 6">
            <a:extLst>
              <a:ext uri="{FF2B5EF4-FFF2-40B4-BE49-F238E27FC236}">
                <a16:creationId xmlns:a16="http://schemas.microsoft.com/office/drawing/2014/main" id="{448283CD-0A56-753F-C889-A02D34B61696}"/>
              </a:ext>
            </a:extLst>
          </p:cNvPr>
          <p:cNvSpPr/>
          <p:nvPr/>
        </p:nvSpPr>
        <p:spPr>
          <a:xfrm>
            <a:off x="1752600" y="571500"/>
            <a:ext cx="15544800" cy="2755900"/>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18" name="Picture 2" descr="thinking person 8&quot; Illustration - Download for free – Iconduck">
            <a:extLst>
              <a:ext uri="{FF2B5EF4-FFF2-40B4-BE49-F238E27FC236}">
                <a16:creationId xmlns:a16="http://schemas.microsoft.com/office/drawing/2014/main" id="{EF4987E3-4851-3CBC-B3CB-C10B20061C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327400"/>
            <a:ext cx="5365766" cy="695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773BA1-ABB0-82BC-5442-8ADE2AB4BE27}"/>
              </a:ext>
            </a:extLst>
          </p:cNvPr>
          <p:cNvSpPr txBox="1"/>
          <p:nvPr/>
        </p:nvSpPr>
        <p:spPr>
          <a:xfrm>
            <a:off x="2171700" y="950362"/>
            <a:ext cx="14706600" cy="1998176"/>
          </a:xfrm>
          <a:prstGeom prst="rect">
            <a:avLst/>
          </a:prstGeom>
          <a:noFill/>
        </p:spPr>
        <p:txBody>
          <a:bodyPr wrap="square" rtlCol="0">
            <a:spAutoFit/>
          </a:bodyPr>
          <a:lstStyle/>
          <a:p>
            <a:pPr algn="ctr">
              <a:lnSpc>
                <a:spcPct val="150000"/>
              </a:lnSpc>
            </a:pPr>
            <a:r>
              <a:rPr lang="vi-VN" sz="4400" dirty="0"/>
              <a:t>Nhiễm sắc thể là gì? Thế nào là đột biến nhiễm sắc thể? Vì sao nó lại có thể làm thay đổi đặc điểm của một loài?</a:t>
            </a:r>
          </a:p>
        </p:txBody>
      </p:sp>
    </p:spTree>
    <p:extLst>
      <p:ext uri="{BB962C8B-B14F-4D97-AF65-F5344CB8AC3E}">
        <p14:creationId xmlns:p14="http://schemas.microsoft.com/office/powerpoint/2010/main" val="144878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 calcmode="lin" valueType="num">
                                      <p:cBhvr>
                                        <p:cTn id="17" dur="500" fill="hold"/>
                                        <p:tgtEl>
                                          <p:spTgt spid="9218"/>
                                        </p:tgtEl>
                                        <p:attrNameLst>
                                          <p:attrName>ppt_w</p:attrName>
                                        </p:attrNameLst>
                                      </p:cBhvr>
                                      <p:tavLst>
                                        <p:tav tm="0">
                                          <p:val>
                                            <p:fltVal val="0"/>
                                          </p:val>
                                        </p:tav>
                                        <p:tav tm="100000">
                                          <p:val>
                                            <p:strVal val="#ppt_w"/>
                                          </p:val>
                                        </p:tav>
                                      </p:tavLst>
                                    </p:anim>
                                    <p:anim calcmode="lin" valueType="num">
                                      <p:cBhvr>
                                        <p:cTn id="18" dur="500" fill="hold"/>
                                        <p:tgtEl>
                                          <p:spTgt spid="9218"/>
                                        </p:tgtEl>
                                        <p:attrNameLst>
                                          <p:attrName>ppt_h</p:attrName>
                                        </p:attrNameLst>
                                      </p:cBhvr>
                                      <p:tavLst>
                                        <p:tav tm="0">
                                          <p:val>
                                            <p:fltVal val="0"/>
                                          </p:val>
                                        </p:tav>
                                        <p:tav tm="100000">
                                          <p:val>
                                            <p:strVal val="#ppt_h"/>
                                          </p:val>
                                        </p:tav>
                                      </p:tavLst>
                                    </p:anim>
                                    <p:animEffect transition="in" filter="fade">
                                      <p:cBhvr>
                                        <p:cTn id="19"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C4F71A2-2E36-AAB8-77AD-47D286AC1D68}"/>
              </a:ext>
            </a:extLst>
          </p:cNvPr>
          <p:cNvSpPr txBox="1">
            <a:spLocks/>
          </p:cNvSpPr>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3" name="Rectangle: Rounded Corners 22">
            <a:extLst>
              <a:ext uri="{FF2B5EF4-FFF2-40B4-BE49-F238E27FC236}">
                <a16:creationId xmlns:a16="http://schemas.microsoft.com/office/drawing/2014/main" id="{C2F03C33-10B4-D8BB-46D6-8E3EED2B48E4}"/>
              </a:ext>
            </a:extLst>
          </p:cNvPr>
          <p:cNvSpPr/>
          <p:nvPr/>
        </p:nvSpPr>
        <p:spPr>
          <a:xfrm>
            <a:off x="1367284" y="1587247"/>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Chuyển</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pic>
        <p:nvPicPr>
          <p:cNvPr id="14" name="Picture 6" descr="Genetic Mutations- Definition, Types, Causes and Examples – Genetic  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284" y="5562600"/>
            <a:ext cx="7633268" cy="4381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67284" y="2521053"/>
            <a:ext cx="7633268" cy="2308324"/>
          </a:xfrm>
          <a:prstGeom prst="rect">
            <a:avLst/>
          </a:prstGeom>
          <a:solidFill>
            <a:srgbClr val="CCFFCC"/>
          </a:solidFill>
        </p:spPr>
        <p:txBody>
          <a:bodyPr wrap="square">
            <a:spAutoFit/>
          </a:bodyPr>
          <a:lstStyle/>
          <a:p>
            <a:pPr marL="457200" indent="-457200" algn="just">
              <a:lnSpc>
                <a:spcPct val="150000"/>
              </a:lnSpc>
              <a:buFont typeface="Wingdings" panose="05000000000000000000" pitchFamily="2" charset="2"/>
              <a:buChar char="v"/>
            </a:pPr>
            <a:r>
              <a:rPr lang="en-US" sz="2400" dirty="0" err="1">
                <a:solidFill>
                  <a:prstClr val="black"/>
                </a:solidFill>
              </a:rPr>
              <a:t>Xảy</a:t>
            </a:r>
            <a:r>
              <a:rPr lang="en-US" sz="2400" dirty="0">
                <a:solidFill>
                  <a:prstClr val="black"/>
                </a:solidFill>
              </a:rPr>
              <a:t> </a:t>
            </a:r>
            <a:r>
              <a:rPr lang="en-US" sz="2400" dirty="0" err="1">
                <a:solidFill>
                  <a:prstClr val="black"/>
                </a:solidFill>
              </a:rPr>
              <a:t>ra</a:t>
            </a:r>
            <a:r>
              <a:rPr lang="en-US" sz="2400" dirty="0">
                <a:solidFill>
                  <a:prstClr val="black"/>
                </a:solidFill>
              </a:rPr>
              <a:t> </a:t>
            </a:r>
            <a:r>
              <a:rPr lang="en-US" sz="2400" dirty="0" err="1">
                <a:solidFill>
                  <a:prstClr val="black"/>
                </a:solidFill>
              </a:rPr>
              <a:t>khi</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trên</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bị</a:t>
            </a:r>
            <a:r>
              <a:rPr lang="en-US" sz="2400" dirty="0">
                <a:solidFill>
                  <a:prstClr val="black"/>
                </a:solidFill>
              </a:rPr>
              <a:t> </a:t>
            </a:r>
            <a:r>
              <a:rPr lang="en-US" sz="2400" dirty="0" err="1">
                <a:solidFill>
                  <a:prstClr val="black"/>
                </a:solidFill>
              </a:rPr>
              <a:t>đứt</a:t>
            </a:r>
            <a:r>
              <a:rPr lang="en-US" sz="2400" dirty="0">
                <a:solidFill>
                  <a:prstClr val="black"/>
                </a:solidFill>
              </a:rPr>
              <a:t> </a:t>
            </a:r>
            <a:r>
              <a:rPr lang="en-US" sz="2400" dirty="0" err="1">
                <a:solidFill>
                  <a:prstClr val="black"/>
                </a:solidFill>
              </a:rPr>
              <a:t>ra</a:t>
            </a:r>
            <a:r>
              <a:rPr lang="en-US" sz="2400" dirty="0">
                <a:solidFill>
                  <a:prstClr val="black"/>
                </a:solidFill>
              </a:rPr>
              <a:t> </a:t>
            </a:r>
            <a:r>
              <a:rPr lang="en-US" sz="2400" dirty="0" err="1">
                <a:solidFill>
                  <a:prstClr val="black"/>
                </a:solidFill>
              </a:rPr>
              <a:t>và</a:t>
            </a:r>
            <a:r>
              <a:rPr lang="en-US" sz="2400" dirty="0">
                <a:solidFill>
                  <a:prstClr val="black"/>
                </a:solidFill>
              </a:rPr>
              <a:t> </a:t>
            </a:r>
            <a:r>
              <a:rPr lang="en-US" sz="2400" dirty="0" err="1">
                <a:solidFill>
                  <a:prstClr val="black"/>
                </a:solidFill>
              </a:rPr>
              <a:t>gắn</a:t>
            </a:r>
            <a:r>
              <a:rPr lang="en-US" sz="2400" dirty="0">
                <a:solidFill>
                  <a:prstClr val="black"/>
                </a:solidFill>
              </a:rPr>
              <a:t> </a:t>
            </a:r>
            <a:r>
              <a:rPr lang="en-US" sz="2400" dirty="0" err="1">
                <a:solidFill>
                  <a:prstClr val="black"/>
                </a:solidFill>
              </a:rPr>
              <a:t>vào</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vị</a:t>
            </a:r>
            <a:r>
              <a:rPr lang="en-US" sz="2400" dirty="0">
                <a:solidFill>
                  <a:prstClr val="black"/>
                </a:solidFill>
              </a:rPr>
              <a:t> </a:t>
            </a:r>
            <a:r>
              <a:rPr lang="en-US" sz="2400" dirty="0" err="1">
                <a:solidFill>
                  <a:prstClr val="black"/>
                </a:solidFill>
              </a:rPr>
              <a:t>trí</a:t>
            </a:r>
            <a:r>
              <a:rPr lang="en-US" sz="2400" dirty="0">
                <a:solidFill>
                  <a:prstClr val="black"/>
                </a:solidFill>
              </a:rPr>
              <a:t> </a:t>
            </a:r>
            <a:r>
              <a:rPr lang="en-US" sz="2400" dirty="0" err="1">
                <a:solidFill>
                  <a:prstClr val="black"/>
                </a:solidFill>
              </a:rPr>
              <a:t>mới</a:t>
            </a:r>
            <a:endParaRPr lang="en-US" sz="2400" dirty="0">
              <a:solidFill>
                <a:prstClr val="black"/>
              </a:solidFill>
            </a:endParaRPr>
          </a:p>
          <a:p>
            <a:pPr marL="457200" indent="-457200" algn="just">
              <a:lnSpc>
                <a:spcPct val="150000"/>
              </a:lnSpc>
              <a:buFont typeface="Wingdings" panose="05000000000000000000" pitchFamily="2" charset="2"/>
              <a:buChar char="v"/>
            </a:pPr>
            <a:r>
              <a:rPr lang="en-US" sz="2400" dirty="0" err="1">
                <a:solidFill>
                  <a:prstClr val="black"/>
                </a:solidFill>
              </a:rPr>
              <a:t>Các</a:t>
            </a:r>
            <a:r>
              <a:rPr lang="en-US" sz="2400" dirty="0">
                <a:solidFill>
                  <a:prstClr val="black"/>
                </a:solidFill>
              </a:rPr>
              <a:t> </a:t>
            </a:r>
            <a:r>
              <a:rPr lang="en-US" sz="2400" dirty="0" err="1">
                <a:solidFill>
                  <a:prstClr val="black"/>
                </a:solidFill>
              </a:rPr>
              <a:t>dạng</a:t>
            </a: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a:t>
            </a:r>
          </a:p>
          <a:p>
            <a:pPr algn="just">
              <a:lnSpc>
                <a:spcPct val="150000"/>
              </a:lnSpc>
            </a:pP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trên</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endParaRPr lang="en-US" sz="2400" dirty="0">
              <a:solidFill>
                <a:prstClr val="black"/>
              </a:solidFill>
            </a:endParaRPr>
          </a:p>
        </p:txBody>
      </p:sp>
      <p:pic>
        <p:nvPicPr>
          <p:cNvPr id="1028" name="Picture 4" descr="Hình vẽ sau mô tả cơ chế phát sinh dạng đột biến | Zix.vn - Học online chất  lượng cao"/>
          <p:cNvPicPr>
            <a:picLocks noChangeAspect="1" noChangeArrowheads="1"/>
          </p:cNvPicPr>
          <p:nvPr/>
        </p:nvPicPr>
        <p:blipFill rotWithShape="1">
          <a:blip r:embed="rId4">
            <a:extLst>
              <a:ext uri="{28A0092B-C50C-407E-A947-70E740481C1C}">
                <a14:useLocalDpi xmlns:a14="http://schemas.microsoft.com/office/drawing/2010/main" val="0"/>
              </a:ext>
            </a:extLst>
          </a:blip>
          <a:srcRect r="30874"/>
          <a:stretch/>
        </p:blipFill>
        <p:spPr bwMode="auto">
          <a:xfrm>
            <a:off x="9429750" y="3208695"/>
            <a:ext cx="7983265" cy="558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583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367284" y="2844903"/>
            <a:ext cx="5934974" cy="4524315"/>
          </a:xfrm>
          <a:prstGeom prst="rect">
            <a:avLst/>
          </a:prstGeom>
          <a:solidFill>
            <a:srgbClr val="CCFFCC"/>
          </a:solidFill>
        </p:spPr>
        <p:txBody>
          <a:bodyPr wrap="square">
            <a:spAutoFit/>
          </a:bodyPr>
          <a:lstStyle/>
          <a:p>
            <a:pPr marL="457200" indent="-457200" algn="just">
              <a:lnSpc>
                <a:spcPct val="150000"/>
              </a:lnSpc>
              <a:buFont typeface="Wingdings" panose="05000000000000000000" pitchFamily="2" charset="2"/>
              <a:buChar char="v"/>
            </a:pPr>
            <a:r>
              <a:rPr lang="en-US" sz="2400" dirty="0" err="1">
                <a:solidFill>
                  <a:prstClr val="black"/>
                </a:solidFill>
              </a:rPr>
              <a:t>Xảy</a:t>
            </a:r>
            <a:r>
              <a:rPr lang="en-US" sz="2400" dirty="0">
                <a:solidFill>
                  <a:prstClr val="black"/>
                </a:solidFill>
              </a:rPr>
              <a:t> </a:t>
            </a:r>
            <a:r>
              <a:rPr lang="en-US" sz="2400" dirty="0" err="1">
                <a:solidFill>
                  <a:prstClr val="black"/>
                </a:solidFill>
              </a:rPr>
              <a:t>ra</a:t>
            </a:r>
            <a:r>
              <a:rPr lang="en-US" sz="2400" dirty="0">
                <a:solidFill>
                  <a:prstClr val="black"/>
                </a:solidFill>
              </a:rPr>
              <a:t> </a:t>
            </a:r>
            <a:r>
              <a:rPr lang="en-US" sz="2400" dirty="0" err="1">
                <a:solidFill>
                  <a:prstClr val="black"/>
                </a:solidFill>
              </a:rPr>
              <a:t>khi</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trên</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bị</a:t>
            </a:r>
            <a:r>
              <a:rPr lang="en-US" sz="2400" dirty="0">
                <a:solidFill>
                  <a:prstClr val="black"/>
                </a:solidFill>
              </a:rPr>
              <a:t> </a:t>
            </a:r>
            <a:r>
              <a:rPr lang="en-US" sz="2400" dirty="0" err="1">
                <a:solidFill>
                  <a:prstClr val="black"/>
                </a:solidFill>
              </a:rPr>
              <a:t>đứt</a:t>
            </a:r>
            <a:r>
              <a:rPr lang="en-US" sz="2400" dirty="0">
                <a:solidFill>
                  <a:prstClr val="black"/>
                </a:solidFill>
              </a:rPr>
              <a:t> </a:t>
            </a:r>
            <a:r>
              <a:rPr lang="en-US" sz="2400" dirty="0" err="1">
                <a:solidFill>
                  <a:prstClr val="black"/>
                </a:solidFill>
              </a:rPr>
              <a:t>ra</a:t>
            </a:r>
            <a:r>
              <a:rPr lang="en-US" sz="2400" dirty="0">
                <a:solidFill>
                  <a:prstClr val="black"/>
                </a:solidFill>
              </a:rPr>
              <a:t> </a:t>
            </a:r>
            <a:r>
              <a:rPr lang="en-US" sz="2400" dirty="0" err="1">
                <a:solidFill>
                  <a:prstClr val="black"/>
                </a:solidFill>
              </a:rPr>
              <a:t>và</a:t>
            </a:r>
            <a:r>
              <a:rPr lang="en-US" sz="2400" dirty="0">
                <a:solidFill>
                  <a:prstClr val="black"/>
                </a:solidFill>
              </a:rPr>
              <a:t> </a:t>
            </a:r>
            <a:r>
              <a:rPr lang="en-US" sz="2400" dirty="0" err="1">
                <a:solidFill>
                  <a:prstClr val="black"/>
                </a:solidFill>
              </a:rPr>
              <a:t>gắn</a:t>
            </a:r>
            <a:r>
              <a:rPr lang="en-US" sz="2400" dirty="0">
                <a:solidFill>
                  <a:prstClr val="black"/>
                </a:solidFill>
              </a:rPr>
              <a:t> </a:t>
            </a:r>
            <a:r>
              <a:rPr lang="en-US" sz="2400" dirty="0" err="1">
                <a:solidFill>
                  <a:prstClr val="black"/>
                </a:solidFill>
              </a:rPr>
              <a:t>vào</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vị</a:t>
            </a:r>
            <a:r>
              <a:rPr lang="en-US" sz="2400" dirty="0">
                <a:solidFill>
                  <a:prstClr val="black"/>
                </a:solidFill>
              </a:rPr>
              <a:t> </a:t>
            </a:r>
            <a:r>
              <a:rPr lang="en-US" sz="2400" dirty="0" err="1">
                <a:solidFill>
                  <a:prstClr val="black"/>
                </a:solidFill>
              </a:rPr>
              <a:t>trí</a:t>
            </a:r>
            <a:r>
              <a:rPr lang="en-US" sz="2400" dirty="0">
                <a:solidFill>
                  <a:prstClr val="black"/>
                </a:solidFill>
              </a:rPr>
              <a:t> </a:t>
            </a:r>
            <a:r>
              <a:rPr lang="en-US" sz="2400" dirty="0" err="1">
                <a:solidFill>
                  <a:prstClr val="black"/>
                </a:solidFill>
              </a:rPr>
              <a:t>mới</a:t>
            </a:r>
            <a:endParaRPr lang="en-US" sz="2400" dirty="0">
              <a:solidFill>
                <a:prstClr val="black"/>
              </a:solidFill>
            </a:endParaRPr>
          </a:p>
          <a:p>
            <a:pPr marL="457200" indent="-457200" algn="just">
              <a:lnSpc>
                <a:spcPct val="150000"/>
              </a:lnSpc>
              <a:buFont typeface="Wingdings" panose="05000000000000000000" pitchFamily="2" charset="2"/>
              <a:buChar char="v"/>
            </a:pPr>
            <a:r>
              <a:rPr lang="en-US" sz="2400" dirty="0" err="1">
                <a:solidFill>
                  <a:prstClr val="black"/>
                </a:solidFill>
              </a:rPr>
              <a:t>Các</a:t>
            </a:r>
            <a:r>
              <a:rPr lang="en-US" sz="2400" dirty="0">
                <a:solidFill>
                  <a:prstClr val="black"/>
                </a:solidFill>
              </a:rPr>
              <a:t> </a:t>
            </a:r>
            <a:r>
              <a:rPr lang="en-US" sz="2400" dirty="0" err="1">
                <a:solidFill>
                  <a:prstClr val="black"/>
                </a:solidFill>
              </a:rPr>
              <a:t>dạng</a:t>
            </a: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a:t>
            </a:r>
          </a:p>
          <a:p>
            <a:pPr algn="just">
              <a:lnSpc>
                <a:spcPct val="150000"/>
              </a:lnSpc>
            </a:pP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trên</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endParaRPr lang="en-US" sz="2400" dirty="0">
              <a:solidFill>
                <a:prstClr val="black"/>
              </a:solidFill>
            </a:endParaRPr>
          </a:p>
          <a:p>
            <a:pPr algn="just">
              <a:lnSpc>
                <a:spcPct val="150000"/>
              </a:lnSpc>
            </a:pP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giữa</a:t>
            </a:r>
            <a:r>
              <a:rPr lang="en-US" sz="2400" dirty="0">
                <a:solidFill>
                  <a:prstClr val="black"/>
                </a:solidFill>
              </a:rPr>
              <a:t> </a:t>
            </a:r>
            <a:r>
              <a:rPr lang="en-US" sz="2400" dirty="0" err="1">
                <a:solidFill>
                  <a:prstClr val="black"/>
                </a:solidFill>
              </a:rPr>
              <a:t>các</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không</a:t>
            </a:r>
            <a:r>
              <a:rPr lang="en-US" sz="2400" dirty="0">
                <a:solidFill>
                  <a:prstClr val="black"/>
                </a:solidFill>
              </a:rPr>
              <a:t> </a:t>
            </a:r>
            <a:r>
              <a:rPr lang="en-US" sz="2400" dirty="0" err="1">
                <a:solidFill>
                  <a:prstClr val="black"/>
                </a:solidFill>
              </a:rPr>
              <a:t>tương</a:t>
            </a:r>
            <a:r>
              <a:rPr lang="en-US" sz="2400" dirty="0">
                <a:solidFill>
                  <a:prstClr val="black"/>
                </a:solidFill>
              </a:rPr>
              <a:t> </a:t>
            </a:r>
            <a:r>
              <a:rPr lang="en-US" sz="2400" dirty="0" err="1">
                <a:solidFill>
                  <a:prstClr val="black"/>
                </a:solidFill>
              </a:rPr>
              <a:t>đồng</a:t>
            </a:r>
            <a:r>
              <a:rPr lang="en-US" sz="2400" dirty="0">
                <a:solidFill>
                  <a:prstClr val="black"/>
                </a:solidFill>
              </a:rPr>
              <a:t>:</a:t>
            </a:r>
          </a:p>
          <a:p>
            <a:pPr algn="just">
              <a:lnSpc>
                <a:spcPct val="150000"/>
              </a:lnSpc>
            </a:pPr>
            <a:r>
              <a:rPr lang="en-US" sz="2400" dirty="0">
                <a:solidFill>
                  <a:prstClr val="black"/>
                </a:solidFill>
              </a:rPr>
              <a:t>   +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tương</a:t>
            </a:r>
            <a:r>
              <a:rPr lang="en-US" sz="2400" dirty="0">
                <a:solidFill>
                  <a:prstClr val="black"/>
                </a:solidFill>
              </a:rPr>
              <a:t> </a:t>
            </a:r>
            <a:r>
              <a:rPr lang="en-US" sz="2400" dirty="0" err="1">
                <a:solidFill>
                  <a:prstClr val="black"/>
                </a:solidFill>
              </a:rPr>
              <a:t>hỗ</a:t>
            </a:r>
            <a:endParaRPr lang="en-US" sz="2400" dirty="0">
              <a:solidFill>
                <a:prstClr val="black"/>
              </a:solidFill>
            </a:endParaRPr>
          </a:p>
          <a:p>
            <a:pPr algn="just">
              <a:lnSpc>
                <a:spcPct val="150000"/>
              </a:lnSpc>
            </a:pPr>
            <a:r>
              <a:rPr lang="en-US" sz="2400" dirty="0">
                <a:solidFill>
                  <a:prstClr val="black"/>
                </a:solidFill>
              </a:rPr>
              <a:t>   +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không</a:t>
            </a:r>
            <a:r>
              <a:rPr lang="en-US" sz="2400" dirty="0">
                <a:solidFill>
                  <a:prstClr val="black"/>
                </a:solidFill>
              </a:rPr>
              <a:t> </a:t>
            </a:r>
            <a:r>
              <a:rPr lang="en-US" sz="2400" dirty="0" err="1">
                <a:solidFill>
                  <a:prstClr val="black"/>
                </a:solidFill>
              </a:rPr>
              <a:t>tương</a:t>
            </a:r>
            <a:r>
              <a:rPr lang="en-US" sz="2400" dirty="0">
                <a:solidFill>
                  <a:prstClr val="black"/>
                </a:solidFill>
              </a:rPr>
              <a:t> </a:t>
            </a:r>
            <a:r>
              <a:rPr lang="en-US" sz="2400" dirty="0" err="1">
                <a:solidFill>
                  <a:prstClr val="black"/>
                </a:solidFill>
              </a:rPr>
              <a:t>hỗ</a:t>
            </a:r>
            <a:endParaRPr lang="vi-VN" sz="2400" dirty="0">
              <a:solidFill>
                <a:prstClr val="black"/>
              </a:solidFill>
            </a:endParaRPr>
          </a:p>
        </p:txBody>
      </p:sp>
      <p:sp>
        <p:nvSpPr>
          <p:cNvPr id="17" name="Title 3">
            <a:extLst>
              <a:ext uri="{FF2B5EF4-FFF2-40B4-BE49-F238E27FC236}">
                <a16:creationId xmlns:a16="http://schemas.microsoft.com/office/drawing/2014/main" id="{5C4F71A2-2E36-AAB8-77AD-47D286AC1D68}"/>
              </a:ext>
            </a:extLst>
          </p:cNvPr>
          <p:cNvSpPr txBox="1">
            <a:spLocks/>
          </p:cNvSpPr>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3" name="Rectangle: Rounded Corners 22">
            <a:extLst>
              <a:ext uri="{FF2B5EF4-FFF2-40B4-BE49-F238E27FC236}">
                <a16:creationId xmlns:a16="http://schemas.microsoft.com/office/drawing/2014/main" id="{C2F03C33-10B4-D8BB-46D6-8E3EED2B48E4}"/>
              </a:ext>
            </a:extLst>
          </p:cNvPr>
          <p:cNvSpPr/>
          <p:nvPr/>
        </p:nvSpPr>
        <p:spPr>
          <a:xfrm>
            <a:off x="1367284" y="1713182"/>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Chuyển</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sp>
        <p:nvSpPr>
          <p:cNvPr id="4" name="Rectangle 3"/>
          <p:cNvSpPr/>
          <p:nvPr/>
        </p:nvSpPr>
        <p:spPr>
          <a:xfrm>
            <a:off x="9680854" y="2169628"/>
            <a:ext cx="7490416" cy="1818703"/>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vi-VN" sz="2600" b="1" i="1" dirty="0">
                <a:solidFill>
                  <a:prstClr val="black"/>
                </a:solidFill>
              </a:rPr>
              <a:t>Các chuyển đoạn nhỏ thường ít ảnh hưởng đến sức sống, chuyển đoạn lớn thường gây chết hoặc mất khả năng sinh sản ở sinh vật</a:t>
            </a:r>
          </a:p>
        </p:txBody>
      </p:sp>
      <p:pic>
        <p:nvPicPr>
          <p:cNvPr id="3080" name="Picture 8" descr="Arrow Png Images – Browse 702,419 Stock Photos, Vectors, and Video | Adobe  Stoc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834995" y="3773772"/>
            <a:ext cx="3029660" cy="20197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clrChange>
              <a:clrFrom>
                <a:srgbClr val="FEFEFE"/>
              </a:clrFrom>
              <a:clrTo>
                <a:srgbClr val="FEFEFE">
                  <a:alpha val="0"/>
                </a:srgbClr>
              </a:clrTo>
            </a:clrChange>
          </a:blip>
          <a:stretch>
            <a:fillRect/>
          </a:stretch>
        </p:blipFill>
        <p:spPr>
          <a:xfrm>
            <a:off x="8001000" y="5141531"/>
            <a:ext cx="9723875" cy="4755782"/>
          </a:xfrm>
          <a:prstGeom prst="rect">
            <a:avLst/>
          </a:prstGeom>
        </p:spPr>
      </p:pic>
    </p:spTree>
    <p:extLst>
      <p:ext uri="{BB962C8B-B14F-4D97-AF65-F5344CB8AC3E}">
        <p14:creationId xmlns:p14="http://schemas.microsoft.com/office/powerpoint/2010/main" val="407242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Translocation 3-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8288001" cy="10287000"/>
          </a:xfrm>
          <a:prstGeom prst="rect">
            <a:avLst/>
          </a:prstGeom>
        </p:spPr>
      </p:pic>
    </p:spTree>
    <p:extLst>
      <p:ext uri="{BB962C8B-B14F-4D97-AF65-F5344CB8AC3E}">
        <p14:creationId xmlns:p14="http://schemas.microsoft.com/office/powerpoint/2010/main" val="1304027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a:xfrm>
            <a:off x="16206537" y="8224487"/>
            <a:ext cx="824163" cy="547688"/>
          </a:xfrm>
        </p:spPr>
        <p:txBody>
          <a:bodyPr/>
          <a:lstStyle/>
          <a:p>
            <a:fld id="{D495E168-DA5E-4888-8D8A-92B118324C14}" type="slidenum">
              <a:rPr lang="ru-RU" smtClean="0">
                <a:solidFill>
                  <a:prstClr val="white"/>
                </a:solidFill>
              </a:rPr>
              <a:pPr/>
              <a:t>53</a:t>
            </a:fld>
            <a:endParaRPr lang="ru-RU" dirty="0">
              <a:solidFill>
                <a:prstClr val="white"/>
              </a:soli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 name="Rectangle: Rounded Corners 1">
            <a:extLst>
              <a:ext uri="{FF2B5EF4-FFF2-40B4-BE49-F238E27FC236}">
                <a16:creationId xmlns:a16="http://schemas.microsoft.com/office/drawing/2014/main" id="{36BD1148-AA9A-2217-4B75-2AA4D234EF2E}"/>
              </a:ext>
            </a:extLst>
          </p:cNvPr>
          <p:cNvSpPr/>
          <p:nvPr/>
        </p:nvSpPr>
        <p:spPr>
          <a:xfrm>
            <a:off x="1371599" y="2301362"/>
            <a:ext cx="5149811" cy="841472"/>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a:solidFill>
                  <a:prstClr val="black"/>
                </a:solidFill>
              </a:rPr>
              <a:t>Ý </a:t>
            </a:r>
            <a:r>
              <a:rPr lang="en-US" sz="3600" b="1" dirty="0" err="1">
                <a:solidFill>
                  <a:prstClr val="black"/>
                </a:solidFill>
              </a:rPr>
              <a:t>nghĩa</a:t>
            </a:r>
            <a:endParaRPr lang="en-US" sz="3600" b="1" dirty="0">
              <a:solidFill>
                <a:prstClr val="black"/>
              </a:solidFill>
            </a:endParaRPr>
          </a:p>
        </p:txBody>
      </p:sp>
      <p:sp>
        <p:nvSpPr>
          <p:cNvPr id="5" name="TextBox 4">
            <a:extLst>
              <a:ext uri="{FF2B5EF4-FFF2-40B4-BE49-F238E27FC236}">
                <a16:creationId xmlns:a16="http://schemas.microsoft.com/office/drawing/2014/main" id="{7B71348F-4B31-0910-91D8-CD6E75D5689D}"/>
              </a:ext>
            </a:extLst>
          </p:cNvPr>
          <p:cNvSpPr txBox="1"/>
          <p:nvPr/>
        </p:nvSpPr>
        <p:spPr>
          <a:xfrm>
            <a:off x="1371599" y="3761897"/>
            <a:ext cx="15523062" cy="2400657"/>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ru-RU"/>
            </a:defPPr>
            <a:lvl1pPr>
              <a:lnSpc>
                <a:spcPct val="125000"/>
              </a:lnSpc>
              <a:defRPr sz="2400" b="1">
                <a:solidFill>
                  <a:schemeClr val="accent3"/>
                </a:solidFill>
              </a:defRPr>
            </a:lvl1pPr>
          </a:lstStyle>
          <a:p>
            <a:pPr algn="just"/>
            <a:r>
              <a:rPr lang="en-US" sz="3600" b="0">
                <a:solidFill>
                  <a:prstClr val="black"/>
                </a:solidFill>
              </a:rPr>
              <a:t>Đột biến cấu trúc NST dẫn đến cấu trúc lại các gene trong hệ gene, có thể làm </a:t>
            </a:r>
            <a:r>
              <a:rPr lang="en-US" sz="3600">
                <a:solidFill>
                  <a:srgbClr val="FF0000"/>
                </a:solidFill>
              </a:rPr>
              <a:t>xuất hiện kiểu hình mới,</a:t>
            </a:r>
            <a:r>
              <a:rPr lang="en-US" sz="3600" b="0">
                <a:solidFill>
                  <a:prstClr val="black"/>
                </a:solidFill>
              </a:rPr>
              <a:t> </a:t>
            </a:r>
            <a:r>
              <a:rPr lang="en-US" sz="3600">
                <a:solidFill>
                  <a:srgbClr val="0048B3"/>
                </a:solidFill>
              </a:rPr>
              <a:t>cung cấp nguyên liệu cho tiến hoá và cho chọn giống.</a:t>
            </a:r>
          </a:p>
        </p:txBody>
      </p:sp>
      <p:sp>
        <p:nvSpPr>
          <p:cNvPr id="8" name="Title 3">
            <a:extLst>
              <a:ext uri="{FF2B5EF4-FFF2-40B4-BE49-F238E27FC236}">
                <a16:creationId xmlns:a16="http://schemas.microsoft.com/office/drawing/2014/main" id="{5C4F71A2-2E36-AAB8-77AD-47D286AC1D68}"/>
              </a:ext>
            </a:extLst>
          </p:cNvPr>
          <p:cNvSpPr txBox="1">
            <a:spLocks/>
          </p:cNvSpPr>
          <p:nvPr/>
        </p:nvSpPr>
        <p:spPr>
          <a:xfrm>
            <a:off x="1172980" y="70256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Tree>
    <p:extLst>
      <p:ext uri="{BB962C8B-B14F-4D97-AF65-F5344CB8AC3E}">
        <p14:creationId xmlns:p14="http://schemas.microsoft.com/office/powerpoint/2010/main" val="185548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a:xfrm>
            <a:off x="16206537" y="8202716"/>
            <a:ext cx="824163" cy="547688"/>
          </a:xfrm>
        </p:spPr>
        <p:txBody>
          <a:bodyPr/>
          <a:lstStyle/>
          <a:p>
            <a:fld id="{D495E168-DA5E-4888-8D8A-92B118324C14}" type="slidenum">
              <a:rPr lang="ru-RU" smtClean="0">
                <a:solidFill>
                  <a:prstClr val="white"/>
                </a:solidFill>
              </a:rPr>
              <a:pPr/>
              <a:t>54</a:t>
            </a:fld>
            <a:endParaRPr lang="ru-RU" dirty="0">
              <a:solidFill>
                <a:prstClr val="white"/>
              </a:solidFill>
            </a:endParaRPr>
          </a:p>
        </p:txBody>
      </p:sp>
      <p:sp>
        <p:nvSpPr>
          <p:cNvPr id="17" name="Title 3">
            <a:extLst>
              <a:ext uri="{FF2B5EF4-FFF2-40B4-BE49-F238E27FC236}">
                <a16:creationId xmlns:a16="http://schemas.microsoft.com/office/drawing/2014/main" id="{5C4F71A2-2E36-AAB8-77AD-47D286AC1D68}"/>
              </a:ext>
            </a:extLst>
          </p:cNvPr>
          <p:cNvSpPr txBox="1">
            <a:spLocks/>
          </p:cNvSpPr>
          <p:nvPr/>
        </p:nvSpPr>
        <p:spPr>
          <a:xfrm>
            <a:off x="1172980" y="68079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371599" y="1861270"/>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1" y="871299"/>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 name="Rectangle: Rounded Corners 1">
            <a:extLst>
              <a:ext uri="{FF2B5EF4-FFF2-40B4-BE49-F238E27FC236}">
                <a16:creationId xmlns:a16="http://schemas.microsoft.com/office/drawing/2014/main" id="{36BD1148-AA9A-2217-4B75-2AA4D234EF2E}"/>
              </a:ext>
            </a:extLst>
          </p:cNvPr>
          <p:cNvSpPr/>
          <p:nvPr/>
        </p:nvSpPr>
        <p:spPr>
          <a:xfrm>
            <a:off x="1371599" y="2379869"/>
            <a:ext cx="2743201" cy="902004"/>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a:solidFill>
                  <a:prstClr val="black"/>
                </a:solidFill>
              </a:rPr>
              <a:t>Ý </a:t>
            </a:r>
            <a:r>
              <a:rPr lang="en-US" sz="3600" b="1" dirty="0" err="1">
                <a:solidFill>
                  <a:prstClr val="black"/>
                </a:solidFill>
              </a:rPr>
              <a:t>nghĩa</a:t>
            </a:r>
            <a:r>
              <a:rPr lang="en-US" sz="3600" b="1" dirty="0">
                <a:solidFill>
                  <a:prstClr val="black"/>
                </a:solidFill>
              </a:rPr>
              <a:t> </a:t>
            </a:r>
          </a:p>
        </p:txBody>
      </p:sp>
      <p:sp>
        <p:nvSpPr>
          <p:cNvPr id="13" name="TextBox 12">
            <a:extLst>
              <a:ext uri="{FF2B5EF4-FFF2-40B4-BE49-F238E27FC236}">
                <a16:creationId xmlns:a16="http://schemas.microsoft.com/office/drawing/2014/main" id="{583F7CBF-E689-E2A8-3966-D70B3DA149D9}"/>
              </a:ext>
            </a:extLst>
          </p:cNvPr>
          <p:cNvSpPr txBox="1"/>
          <p:nvPr/>
        </p:nvSpPr>
        <p:spPr>
          <a:xfrm>
            <a:off x="883548" y="3596330"/>
            <a:ext cx="9203601" cy="4247317"/>
          </a:xfrm>
          <a:prstGeom prst="rect">
            <a:avLst/>
          </a:prstGeom>
          <a:noFill/>
        </p:spPr>
        <p:txBody>
          <a:bodyPr wrap="square">
            <a:spAutoFit/>
          </a:bodyPr>
          <a:lstStyle>
            <a:defPPr>
              <a:defRPr lang="ru-RU"/>
            </a:defPPr>
            <a:lvl1pPr algn="just">
              <a:lnSpc>
                <a:spcPct val="125000"/>
              </a:lnSpc>
              <a:defRPr sz="2400" b="0"/>
            </a:lvl1pPr>
          </a:lstStyle>
          <a:p>
            <a:r>
              <a:rPr lang="en-US" sz="3600" b="1" dirty="0">
                <a:solidFill>
                  <a:prstClr val="black"/>
                </a:solidFill>
              </a:rPr>
              <a:t>a) </a:t>
            </a:r>
            <a:r>
              <a:rPr lang="vi-VN" sz="3600" b="1" dirty="0">
                <a:solidFill>
                  <a:prstClr val="black"/>
                </a:solidFill>
              </a:rPr>
              <a:t>Một số dạng đột biến cấu trúc NST có thể được ứng dụng trong chọn giống để đem lại lợi ích cho con người:</a:t>
            </a:r>
          </a:p>
          <a:p>
            <a:pPr marL="514350" indent="-514350">
              <a:buFontTx/>
              <a:buChar char="-"/>
            </a:pPr>
            <a:r>
              <a:rPr lang="vi-VN" sz="3600" dirty="0">
                <a:solidFill>
                  <a:prstClr val="black"/>
                </a:solidFill>
              </a:rPr>
              <a:t>Đột biến </a:t>
            </a:r>
            <a:r>
              <a:rPr lang="vi-VN" sz="3600" b="1" dirty="0">
                <a:solidFill>
                  <a:srgbClr val="FF0000"/>
                </a:solidFill>
              </a:rPr>
              <a:t>mất đoạn </a:t>
            </a:r>
            <a:r>
              <a:rPr lang="vi-VN" sz="3600" dirty="0">
                <a:solidFill>
                  <a:prstClr val="black"/>
                </a:solidFill>
              </a:rPr>
              <a:t>NST có thể được ứng dụng để loại bỏ một gene có hại ra khỏi hệ gene ở thực vật.</a:t>
            </a:r>
            <a:endParaRPr lang="en-US" sz="3600" dirty="0">
              <a:solidFill>
                <a:prstClr val="black"/>
              </a:solidFill>
            </a:endParaRPr>
          </a:p>
        </p:txBody>
      </p:sp>
      <p:pic>
        <p:nvPicPr>
          <p:cNvPr id="5" name="Picture 4" descr="A diagram of a deletion&#10;&#10;Description automatically generated">
            <a:extLst>
              <a:ext uri="{FF2B5EF4-FFF2-40B4-BE49-F238E27FC236}">
                <a16:creationId xmlns:a16="http://schemas.microsoft.com/office/drawing/2014/main" id="{589FE64C-C13F-457B-95EB-58558875BBCA}"/>
              </a:ext>
            </a:extLst>
          </p:cNvPr>
          <p:cNvPicPr>
            <a:picLocks noChangeAspect="1"/>
          </p:cNvPicPr>
          <p:nvPr/>
        </p:nvPicPr>
        <p:blipFill rotWithShape="1">
          <a:blip r:embed="rId2"/>
          <a:srcRect l="13507" t="14478" r="15482" b="9858"/>
          <a:stretch/>
        </p:blipFill>
        <p:spPr>
          <a:xfrm>
            <a:off x="10924282" y="2065413"/>
            <a:ext cx="6757025" cy="7783511"/>
          </a:xfrm>
          <a:prstGeom prst="rect">
            <a:avLst/>
          </a:prstGeom>
        </p:spPr>
      </p:pic>
    </p:spTree>
    <p:extLst>
      <p:ext uri="{BB962C8B-B14F-4D97-AF65-F5344CB8AC3E}">
        <p14:creationId xmlns:p14="http://schemas.microsoft.com/office/powerpoint/2010/main" val="142043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a:xfrm>
            <a:off x="16206537" y="8224483"/>
            <a:ext cx="824163" cy="547688"/>
          </a:xfrm>
        </p:spPr>
        <p:txBody>
          <a:bodyPr/>
          <a:lstStyle/>
          <a:p>
            <a:fld id="{D495E168-DA5E-4888-8D8A-92B118324C14}" type="slidenum">
              <a:rPr lang="ru-RU" smtClean="0">
                <a:solidFill>
                  <a:prstClr val="white"/>
                </a:solidFill>
              </a:rPr>
              <a:pPr/>
              <a:t>55</a:t>
            </a:fld>
            <a:endParaRPr lang="ru-RU" dirty="0">
              <a:solidFill>
                <a:prstClr val="white"/>
              </a:solidFill>
            </a:endParaRPr>
          </a:p>
        </p:txBody>
      </p:sp>
      <p:sp>
        <p:nvSpPr>
          <p:cNvPr id="13" name="TextBox 12">
            <a:extLst>
              <a:ext uri="{FF2B5EF4-FFF2-40B4-BE49-F238E27FC236}">
                <a16:creationId xmlns:a16="http://schemas.microsoft.com/office/drawing/2014/main" id="{583F7CBF-E689-E2A8-3966-D70B3DA149D9}"/>
              </a:ext>
            </a:extLst>
          </p:cNvPr>
          <p:cNvSpPr txBox="1"/>
          <p:nvPr/>
        </p:nvSpPr>
        <p:spPr>
          <a:xfrm>
            <a:off x="883548" y="3847582"/>
            <a:ext cx="16002701" cy="2862322"/>
          </a:xfrm>
          <a:prstGeom prst="rect">
            <a:avLst/>
          </a:prstGeom>
          <a:noFill/>
        </p:spPr>
        <p:txBody>
          <a:bodyPr wrap="square">
            <a:spAutoFit/>
          </a:bodyPr>
          <a:lstStyle>
            <a:defPPr>
              <a:defRPr lang="ru-RU"/>
            </a:defPPr>
            <a:lvl1pPr algn="just">
              <a:lnSpc>
                <a:spcPct val="125000"/>
              </a:lnSpc>
              <a:defRPr sz="2400" b="0"/>
            </a:lvl1pPr>
          </a:lstStyle>
          <a:p>
            <a:pPr marL="514350" indent="-514350">
              <a:buFontTx/>
              <a:buChar char="-"/>
            </a:pPr>
            <a:r>
              <a:rPr lang="vi-VN" sz="3600">
                <a:solidFill>
                  <a:prstClr val="black"/>
                </a:solidFill>
              </a:rPr>
              <a:t>Đột biến </a:t>
            </a:r>
            <a:r>
              <a:rPr lang="vi-VN" sz="3600" b="1">
                <a:solidFill>
                  <a:srgbClr val="FF0000"/>
                </a:solidFill>
              </a:rPr>
              <a:t>chuyển đoạn </a:t>
            </a:r>
            <a:r>
              <a:rPr lang="vi-VN" sz="3600">
                <a:solidFill>
                  <a:prstClr val="black"/>
                </a:solidFill>
              </a:rPr>
              <a:t>NST có thể được ứng dụng để thay đổi vị trí của gene trên NST. </a:t>
            </a:r>
            <a:endParaRPr lang="en-US" sz="3600">
              <a:solidFill>
                <a:prstClr val="black"/>
              </a:solidFill>
            </a:endParaRPr>
          </a:p>
          <a:p>
            <a:pPr marL="514350" indent="-514350">
              <a:buFontTx/>
              <a:buChar char="-"/>
            </a:pPr>
            <a:r>
              <a:rPr lang="vi-VN" sz="3600" b="1">
                <a:solidFill>
                  <a:prstClr val="black"/>
                </a:solidFill>
              </a:rPr>
              <a:t>Ví dụ: </a:t>
            </a:r>
            <a:r>
              <a:rPr lang="vi-VN" sz="3600">
                <a:solidFill>
                  <a:prstClr val="black"/>
                </a:solidFill>
              </a:rPr>
              <a:t>Các nhà khoa học đã sử dụng đột biến chuyển đoạn NST để chuyển gene quy định màu trứng của tằm dâu từ NST thường sang NST giới tính.</a:t>
            </a:r>
            <a:endParaRPr lang="en-US" sz="3600">
              <a:solidFill>
                <a:prstClr val="black"/>
              </a:solidFill>
            </a:endParaRPr>
          </a:p>
        </p:txBody>
      </p:sp>
      <p:sp>
        <p:nvSpPr>
          <p:cNvPr id="8" name="Title 3">
            <a:extLst>
              <a:ext uri="{FF2B5EF4-FFF2-40B4-BE49-F238E27FC236}">
                <a16:creationId xmlns:a16="http://schemas.microsoft.com/office/drawing/2014/main" id="{5C4F71A2-2E36-AAB8-77AD-47D286AC1D68}"/>
              </a:ext>
            </a:extLst>
          </p:cNvPr>
          <p:cNvSpPr txBox="1">
            <a:spLocks/>
          </p:cNvSpPr>
          <p:nvPr/>
        </p:nvSpPr>
        <p:spPr>
          <a:xfrm>
            <a:off x="1172980" y="68079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9" name="Rectangle: Rounded Corners 17">
            <a:extLst>
              <a:ext uri="{FF2B5EF4-FFF2-40B4-BE49-F238E27FC236}">
                <a16:creationId xmlns:a16="http://schemas.microsoft.com/office/drawing/2014/main" id="{1BA0A7E7-4095-8F71-6CDD-DFD8B6D411F9}"/>
              </a:ext>
            </a:extLst>
          </p:cNvPr>
          <p:cNvSpPr/>
          <p:nvPr/>
        </p:nvSpPr>
        <p:spPr>
          <a:xfrm>
            <a:off x="1371599" y="1861270"/>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0" name="Arrow: Pentagon 21">
            <a:extLst>
              <a:ext uri="{FF2B5EF4-FFF2-40B4-BE49-F238E27FC236}">
                <a16:creationId xmlns:a16="http://schemas.microsoft.com/office/drawing/2014/main" id="{201B79B0-A285-F849-0261-E8A34F1C557D}"/>
              </a:ext>
            </a:extLst>
          </p:cNvPr>
          <p:cNvSpPr/>
          <p:nvPr/>
        </p:nvSpPr>
        <p:spPr>
          <a:xfrm>
            <a:off x="1" y="871299"/>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1" name="Rectangle: Rounded Corners 1">
            <a:extLst>
              <a:ext uri="{FF2B5EF4-FFF2-40B4-BE49-F238E27FC236}">
                <a16:creationId xmlns:a16="http://schemas.microsoft.com/office/drawing/2014/main" id="{36BD1148-AA9A-2217-4B75-2AA4D234EF2E}"/>
              </a:ext>
            </a:extLst>
          </p:cNvPr>
          <p:cNvSpPr/>
          <p:nvPr/>
        </p:nvSpPr>
        <p:spPr>
          <a:xfrm>
            <a:off x="1371599" y="2379869"/>
            <a:ext cx="2743201" cy="902004"/>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a:solidFill>
                  <a:prstClr val="black"/>
                </a:solidFill>
              </a:rPr>
              <a:t>Ý </a:t>
            </a:r>
            <a:r>
              <a:rPr lang="en-US" sz="3600" b="1" dirty="0" err="1">
                <a:solidFill>
                  <a:prstClr val="black"/>
                </a:solidFill>
              </a:rPr>
              <a:t>nghĩa</a:t>
            </a:r>
            <a:r>
              <a:rPr lang="en-US" sz="3600" b="1" dirty="0">
                <a:solidFill>
                  <a:prstClr val="black"/>
                </a:solidFill>
              </a:rPr>
              <a:t> </a:t>
            </a:r>
          </a:p>
        </p:txBody>
      </p:sp>
    </p:spTree>
    <p:extLst>
      <p:ext uri="{BB962C8B-B14F-4D97-AF65-F5344CB8AC3E}">
        <p14:creationId xmlns:p14="http://schemas.microsoft.com/office/powerpoint/2010/main" val="242882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a:xfrm>
            <a:off x="16206537" y="8224487"/>
            <a:ext cx="824163" cy="547688"/>
          </a:xfrm>
        </p:spPr>
        <p:txBody>
          <a:bodyPr/>
          <a:lstStyle/>
          <a:p>
            <a:fld id="{D495E168-DA5E-4888-8D8A-92B118324C14}" type="slidenum">
              <a:rPr lang="ru-RU" smtClean="0">
                <a:solidFill>
                  <a:prstClr val="white"/>
                </a:solidFill>
              </a:rPr>
              <a:pPr/>
              <a:t>56</a:t>
            </a:fld>
            <a:endParaRPr lang="ru-RU" dirty="0">
              <a:solidFill>
                <a:prstClr val="white"/>
              </a:solidFill>
            </a:endParaRPr>
          </a:p>
        </p:txBody>
      </p:sp>
      <p:sp>
        <p:nvSpPr>
          <p:cNvPr id="13" name="TextBox 12">
            <a:extLst>
              <a:ext uri="{FF2B5EF4-FFF2-40B4-BE49-F238E27FC236}">
                <a16:creationId xmlns:a16="http://schemas.microsoft.com/office/drawing/2014/main" id="{583F7CBF-E689-E2A8-3966-D70B3DA149D9}"/>
              </a:ext>
            </a:extLst>
          </p:cNvPr>
          <p:cNvSpPr txBox="1"/>
          <p:nvPr/>
        </p:nvSpPr>
        <p:spPr>
          <a:xfrm>
            <a:off x="883548" y="3716958"/>
            <a:ext cx="15994286" cy="3554819"/>
          </a:xfrm>
          <a:prstGeom prst="rect">
            <a:avLst/>
          </a:prstGeom>
          <a:noFill/>
        </p:spPr>
        <p:txBody>
          <a:bodyPr wrap="square">
            <a:spAutoFit/>
          </a:bodyPr>
          <a:lstStyle>
            <a:defPPr>
              <a:defRPr lang="ru-RU"/>
            </a:defPPr>
            <a:lvl1pPr algn="just">
              <a:lnSpc>
                <a:spcPct val="125000"/>
              </a:lnSpc>
              <a:defRPr sz="2400" b="0"/>
            </a:lvl1pPr>
          </a:lstStyle>
          <a:p>
            <a:pPr marL="514350" indent="-514350">
              <a:buFontTx/>
              <a:buChar char="-"/>
            </a:pPr>
            <a:r>
              <a:rPr lang="vi-VN" sz="3600" dirty="0">
                <a:solidFill>
                  <a:prstClr val="black"/>
                </a:solidFill>
              </a:rPr>
              <a:t>Đột biến </a:t>
            </a:r>
            <a:r>
              <a:rPr lang="vi-VN" sz="3600" b="1" dirty="0">
                <a:solidFill>
                  <a:srgbClr val="FF0000"/>
                </a:solidFill>
              </a:rPr>
              <a:t>lặp đoạn </a:t>
            </a:r>
            <a:r>
              <a:rPr lang="vi-VN" sz="3600" dirty="0">
                <a:solidFill>
                  <a:prstClr val="black"/>
                </a:solidFill>
              </a:rPr>
              <a:t>NST được ứng dụng để tăng số lượng sản phẩm của gene. </a:t>
            </a:r>
            <a:r>
              <a:rPr lang="en-US" sz="3600" dirty="0">
                <a:solidFill>
                  <a:prstClr val="black"/>
                </a:solidFill>
              </a:rPr>
              <a:t>C</a:t>
            </a:r>
            <a:r>
              <a:rPr lang="vi-VN" sz="3600" dirty="0">
                <a:solidFill>
                  <a:prstClr val="black"/>
                </a:solidFill>
              </a:rPr>
              <a:t>ó thể làm cho gene có lợi có nhiều bản sao trong hệ gene, có lợi cho thể đột biến và cho con người.</a:t>
            </a:r>
            <a:r>
              <a:rPr lang="en-US" sz="3600" dirty="0">
                <a:solidFill>
                  <a:prstClr val="black"/>
                </a:solidFill>
              </a:rPr>
              <a:t> </a:t>
            </a:r>
          </a:p>
          <a:p>
            <a:pPr marL="514350" indent="-514350">
              <a:buFontTx/>
              <a:buChar char="-"/>
            </a:pPr>
            <a:r>
              <a:rPr lang="vi-VN" sz="3600" b="1" dirty="0">
                <a:solidFill>
                  <a:prstClr val="black"/>
                </a:solidFill>
              </a:rPr>
              <a:t>Ví dụ: </a:t>
            </a:r>
            <a:r>
              <a:rPr lang="vi-VN" sz="3600" dirty="0">
                <a:solidFill>
                  <a:prstClr val="black"/>
                </a:solidFill>
              </a:rPr>
              <a:t>Ở đại mạch có đột biến lặp đoạn làm tăng hoạt tính của enz</a:t>
            </a:r>
            <a:r>
              <a:rPr lang="en-US" sz="3600" dirty="0">
                <a:solidFill>
                  <a:prstClr val="black"/>
                </a:solidFill>
              </a:rPr>
              <a:t>y</a:t>
            </a:r>
            <a:r>
              <a:rPr lang="vi-VN" sz="3600" dirty="0">
                <a:solidFill>
                  <a:prstClr val="black"/>
                </a:solidFill>
              </a:rPr>
              <a:t>m</a:t>
            </a:r>
            <a:r>
              <a:rPr lang="en-US" sz="3600" dirty="0">
                <a:solidFill>
                  <a:prstClr val="black"/>
                </a:solidFill>
              </a:rPr>
              <a:t>e</a:t>
            </a:r>
            <a:r>
              <a:rPr lang="vi-VN" sz="3600" dirty="0">
                <a:solidFill>
                  <a:prstClr val="black"/>
                </a:solidFill>
              </a:rPr>
              <a:t> am</a:t>
            </a:r>
            <a:r>
              <a:rPr lang="en-US" sz="3600" dirty="0">
                <a:solidFill>
                  <a:prstClr val="black"/>
                </a:solidFill>
              </a:rPr>
              <a:t>y</a:t>
            </a:r>
            <a:r>
              <a:rPr lang="vi-VN" sz="3600" dirty="0">
                <a:solidFill>
                  <a:prstClr val="black"/>
                </a:solidFill>
              </a:rPr>
              <a:t>la</a:t>
            </a:r>
            <a:r>
              <a:rPr lang="en-US" sz="3600" dirty="0">
                <a:solidFill>
                  <a:prstClr val="black"/>
                </a:solidFill>
              </a:rPr>
              <a:t>se</a:t>
            </a:r>
            <a:r>
              <a:rPr lang="vi-VN" sz="3600" dirty="0">
                <a:solidFill>
                  <a:prstClr val="black"/>
                </a:solidFill>
              </a:rPr>
              <a:t>, rất có ý nghĩa trong công nghiệp sản xuất bia.</a:t>
            </a:r>
            <a:endParaRPr lang="en-US" sz="3600" dirty="0">
              <a:solidFill>
                <a:prstClr val="black"/>
              </a:solidFill>
            </a:endParaRPr>
          </a:p>
        </p:txBody>
      </p:sp>
      <p:sp>
        <p:nvSpPr>
          <p:cNvPr id="8" name="Title 3">
            <a:extLst>
              <a:ext uri="{FF2B5EF4-FFF2-40B4-BE49-F238E27FC236}">
                <a16:creationId xmlns:a16="http://schemas.microsoft.com/office/drawing/2014/main" id="{5C4F71A2-2E36-AAB8-77AD-47D286AC1D68}"/>
              </a:ext>
            </a:extLst>
          </p:cNvPr>
          <p:cNvSpPr txBox="1">
            <a:spLocks/>
          </p:cNvSpPr>
          <p:nvPr/>
        </p:nvSpPr>
        <p:spPr>
          <a:xfrm>
            <a:off x="1172980" y="68079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9" name="Rectangle: Rounded Corners 17">
            <a:extLst>
              <a:ext uri="{FF2B5EF4-FFF2-40B4-BE49-F238E27FC236}">
                <a16:creationId xmlns:a16="http://schemas.microsoft.com/office/drawing/2014/main" id="{1BA0A7E7-4095-8F71-6CDD-DFD8B6D411F9}"/>
              </a:ext>
            </a:extLst>
          </p:cNvPr>
          <p:cNvSpPr/>
          <p:nvPr/>
        </p:nvSpPr>
        <p:spPr>
          <a:xfrm>
            <a:off x="1371599" y="1861270"/>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0" name="Arrow: Pentagon 21">
            <a:extLst>
              <a:ext uri="{FF2B5EF4-FFF2-40B4-BE49-F238E27FC236}">
                <a16:creationId xmlns:a16="http://schemas.microsoft.com/office/drawing/2014/main" id="{201B79B0-A285-F849-0261-E8A34F1C557D}"/>
              </a:ext>
            </a:extLst>
          </p:cNvPr>
          <p:cNvSpPr/>
          <p:nvPr/>
        </p:nvSpPr>
        <p:spPr>
          <a:xfrm>
            <a:off x="1" y="871299"/>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1" name="Rectangle: Rounded Corners 1">
            <a:extLst>
              <a:ext uri="{FF2B5EF4-FFF2-40B4-BE49-F238E27FC236}">
                <a16:creationId xmlns:a16="http://schemas.microsoft.com/office/drawing/2014/main" id="{36BD1148-AA9A-2217-4B75-2AA4D234EF2E}"/>
              </a:ext>
            </a:extLst>
          </p:cNvPr>
          <p:cNvSpPr/>
          <p:nvPr/>
        </p:nvSpPr>
        <p:spPr>
          <a:xfrm>
            <a:off x="1371599" y="2379869"/>
            <a:ext cx="2743201" cy="902004"/>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a:solidFill>
                  <a:prstClr val="black"/>
                </a:solidFill>
              </a:rPr>
              <a:t>Ý </a:t>
            </a:r>
            <a:r>
              <a:rPr lang="en-US" sz="3600" b="1" dirty="0" err="1">
                <a:solidFill>
                  <a:prstClr val="black"/>
                </a:solidFill>
              </a:rPr>
              <a:t>nghĩa</a:t>
            </a:r>
            <a:r>
              <a:rPr lang="en-US" sz="3600" b="1" dirty="0">
                <a:solidFill>
                  <a:prstClr val="black"/>
                </a:solidFill>
              </a:rPr>
              <a:t> </a:t>
            </a:r>
          </a:p>
        </p:txBody>
      </p:sp>
    </p:spTree>
    <p:extLst>
      <p:ext uri="{BB962C8B-B14F-4D97-AF65-F5344CB8AC3E}">
        <p14:creationId xmlns:p14="http://schemas.microsoft.com/office/powerpoint/2010/main" val="42633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14375" y="0"/>
            <a:ext cx="13715999" cy="9877200"/>
            <a:chOff x="0" y="174171"/>
            <a:chExt cx="13715999" cy="9877200"/>
          </a:xfrm>
        </p:grpSpPr>
        <p:pic>
          <p:nvPicPr>
            <p:cNvPr id="3074" name="Picture 2" descr="Chromosomal Rearrangements">
              <a:extLst>
                <a:ext uri="{FF2B5EF4-FFF2-40B4-BE49-F238E27FC236}">
                  <a16:creationId xmlns:a16="http://schemas.microsoft.com/office/drawing/2014/main" id="{26BD830F-1A68-775E-8D79-F4554A3A15C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19100"/>
              <a:ext cx="12401549" cy="96322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64228" y="8962800"/>
              <a:ext cx="6371772" cy="1088571"/>
            </a:xfrm>
            <a:prstGeom prst="rect">
              <a:avLst/>
            </a:prstGeom>
            <a:solidFill>
              <a:schemeClr val="bg1"/>
            </a:solidFill>
            <a:ln w="12700" cap="flat">
              <a:solidFill>
                <a:schemeClr val="bg1"/>
              </a:solidFill>
              <a:prstDash val="solid"/>
              <a:miter/>
            </a:ln>
          </p:spPr>
          <p:txBody>
            <a:bodyPr rtlCol="0" anchor="ctr"/>
            <a:lstStyle/>
            <a:p>
              <a:r>
                <a:rPr lang="en-US" sz="2400" dirty="0" err="1">
                  <a:solidFill>
                    <a:prstClr val="black"/>
                  </a:solidFill>
                </a:rPr>
                <a:t>Đối</a:t>
              </a:r>
              <a:r>
                <a:rPr lang="en-US" sz="2400" dirty="0">
                  <a:solidFill>
                    <a:prstClr val="black"/>
                  </a:solidFill>
                </a:rPr>
                <a:t> </a:t>
              </a:r>
              <a:r>
                <a:rPr lang="en-US" sz="2400" dirty="0" err="1">
                  <a:solidFill>
                    <a:prstClr val="black"/>
                  </a:solidFill>
                </a:rPr>
                <a:t>với</a:t>
              </a:r>
              <a:r>
                <a:rPr lang="en-US" sz="2400" dirty="0">
                  <a:solidFill>
                    <a:prstClr val="black"/>
                  </a:solidFill>
                </a:rPr>
                <a:t> </a:t>
              </a:r>
              <a:r>
                <a:rPr lang="en-US" sz="2400" dirty="0" err="1">
                  <a:solidFill>
                    <a:prstClr val="black"/>
                  </a:solidFill>
                </a:rPr>
                <a:t>mỗi</a:t>
              </a:r>
              <a:r>
                <a:rPr lang="en-US" sz="2400" dirty="0">
                  <a:solidFill>
                    <a:prstClr val="black"/>
                  </a:solidFill>
                </a:rPr>
                <a:t> </a:t>
              </a:r>
              <a:r>
                <a:rPr lang="en-US" sz="2400" dirty="0" err="1">
                  <a:solidFill>
                    <a:prstClr val="black"/>
                  </a:solidFill>
                </a:rPr>
                <a:t>cặp</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mỗi</a:t>
              </a:r>
              <a:r>
                <a:rPr lang="en-US" sz="2400" dirty="0">
                  <a:solidFill>
                    <a:prstClr val="black"/>
                  </a:solidFill>
                </a:rPr>
                <a:t> </a:t>
              </a:r>
              <a:r>
                <a:rPr lang="en-US" sz="2400" dirty="0" err="1">
                  <a:solidFill>
                    <a:prstClr val="black"/>
                  </a:solidFill>
                </a:rPr>
                <a:t>chiếc</a:t>
              </a:r>
              <a:r>
                <a:rPr lang="en-US" sz="2400" dirty="0">
                  <a:solidFill>
                    <a:prstClr val="black"/>
                  </a:solidFill>
                </a:rPr>
                <a:t> </a:t>
              </a:r>
              <a:r>
                <a:rPr lang="en-US" sz="2400" dirty="0" err="1">
                  <a:solidFill>
                    <a:prstClr val="black"/>
                  </a:solidFill>
                </a:rPr>
                <a:t>được</a:t>
              </a:r>
              <a:r>
                <a:rPr lang="en-US" sz="2400" dirty="0">
                  <a:solidFill>
                    <a:prstClr val="black"/>
                  </a:solidFill>
                </a:rPr>
                <a:t> </a:t>
              </a:r>
              <a:r>
                <a:rPr lang="en-US" sz="2400" dirty="0" err="1">
                  <a:solidFill>
                    <a:prstClr val="black"/>
                  </a:solidFill>
                </a:rPr>
                <a:t>thừa</a:t>
              </a:r>
              <a:r>
                <a:rPr lang="en-US" sz="2400" dirty="0">
                  <a:solidFill>
                    <a:prstClr val="black"/>
                  </a:solidFill>
                </a:rPr>
                <a:t> </a:t>
              </a:r>
              <a:r>
                <a:rPr lang="en-US" sz="2400" dirty="0" err="1">
                  <a:solidFill>
                    <a:prstClr val="black"/>
                  </a:solidFill>
                </a:rPr>
                <a:t>hưởng</a:t>
              </a:r>
              <a:r>
                <a:rPr lang="en-US" sz="2400" dirty="0">
                  <a:solidFill>
                    <a:prstClr val="black"/>
                  </a:solidFill>
                </a:rPr>
                <a:t> </a:t>
              </a:r>
              <a:r>
                <a:rPr lang="en-US" sz="2400" dirty="0" err="1">
                  <a:solidFill>
                    <a:prstClr val="black"/>
                  </a:solidFill>
                </a:rPr>
                <a:t>từ</a:t>
              </a:r>
              <a:r>
                <a:rPr lang="en-US" sz="2400" dirty="0">
                  <a:solidFill>
                    <a:prstClr val="black"/>
                  </a:solidFill>
                </a:rPr>
                <a:t> </a:t>
              </a:r>
              <a:r>
                <a:rPr lang="en-US" sz="2400" dirty="0" err="1">
                  <a:solidFill>
                    <a:prstClr val="black"/>
                  </a:solidFill>
                </a:rPr>
                <a:t>cả</a:t>
              </a:r>
              <a:r>
                <a:rPr lang="en-US" sz="2400" dirty="0">
                  <a:solidFill>
                    <a:prstClr val="black"/>
                  </a:solidFill>
                </a:rPr>
                <a:t> </a:t>
              </a:r>
              <a:r>
                <a:rPr lang="en-US" sz="2400" dirty="0" err="1">
                  <a:solidFill>
                    <a:prstClr val="black"/>
                  </a:solidFill>
                </a:rPr>
                <a:t>bố</a:t>
              </a:r>
              <a:r>
                <a:rPr lang="en-US" sz="2400" dirty="0">
                  <a:solidFill>
                    <a:prstClr val="black"/>
                  </a:solidFill>
                </a:rPr>
                <a:t> </a:t>
              </a:r>
              <a:r>
                <a:rPr lang="en-US" sz="2400" dirty="0" err="1">
                  <a:solidFill>
                    <a:prstClr val="black"/>
                  </a:solidFill>
                </a:rPr>
                <a:t>và</a:t>
              </a:r>
              <a:r>
                <a:rPr lang="en-US" sz="2400" dirty="0">
                  <a:solidFill>
                    <a:prstClr val="black"/>
                  </a:solidFill>
                </a:rPr>
                <a:t> </a:t>
              </a:r>
              <a:r>
                <a:rPr lang="en-US" sz="2400" dirty="0" err="1">
                  <a:solidFill>
                    <a:prstClr val="black"/>
                  </a:solidFill>
                </a:rPr>
                <a:t>mẹ</a:t>
              </a:r>
              <a:endParaRPr lang="en-US" sz="2400" dirty="0">
                <a:solidFill>
                  <a:prstClr val="black"/>
                </a:solidFill>
              </a:endParaRPr>
            </a:p>
          </p:txBody>
        </p:sp>
        <p:sp>
          <p:nvSpPr>
            <p:cNvPr id="5" name="Rectangle 4"/>
            <p:cNvSpPr/>
            <p:nvPr/>
          </p:nvSpPr>
          <p:spPr>
            <a:xfrm>
              <a:off x="297543" y="174171"/>
              <a:ext cx="7917544" cy="997857"/>
            </a:xfrm>
            <a:prstGeom prst="rect">
              <a:avLst/>
            </a:prstGeom>
            <a:solidFill>
              <a:schemeClr val="bg1"/>
            </a:solidFill>
            <a:ln w="12700" cap="flat">
              <a:solidFill>
                <a:schemeClr val="bg1"/>
              </a:solidFill>
              <a:prstDash val="solid"/>
              <a:miter/>
            </a:ln>
          </p:spPr>
          <p:txBody>
            <a:bodyPr rtlCol="0" anchor="ctr"/>
            <a:lstStyle/>
            <a:p>
              <a:pPr algn="ctr"/>
              <a:r>
                <a:rPr lang="vi-VN" sz="3200" b="1" dirty="0">
                  <a:solidFill>
                    <a:prstClr val="black"/>
                  </a:solidFill>
                </a:rPr>
                <a:t>Sơ</a:t>
              </a:r>
              <a:r>
                <a:rPr lang="en-US" sz="3200" b="1" dirty="0">
                  <a:solidFill>
                    <a:prstClr val="black"/>
                  </a:solidFill>
                </a:rPr>
                <a:t> </a:t>
              </a:r>
              <a:r>
                <a:rPr lang="en-US" sz="3200" b="1" dirty="0" err="1">
                  <a:solidFill>
                    <a:prstClr val="black"/>
                  </a:solidFill>
                </a:rPr>
                <a:t>đồ</a:t>
              </a:r>
              <a:r>
                <a:rPr lang="en-US" sz="3200" b="1" dirty="0">
                  <a:solidFill>
                    <a:prstClr val="black"/>
                  </a:solidFill>
                </a:rPr>
                <a:t> </a:t>
              </a:r>
              <a:r>
                <a:rPr lang="en-US" sz="3200" b="1" dirty="0" err="1">
                  <a:solidFill>
                    <a:prstClr val="black"/>
                  </a:solidFill>
                </a:rPr>
                <a:t>bộ</a:t>
              </a:r>
              <a:r>
                <a:rPr lang="en-US" sz="3200" b="1" dirty="0">
                  <a:solidFill>
                    <a:prstClr val="black"/>
                  </a:solidFill>
                </a:rPr>
                <a:t> </a:t>
              </a:r>
              <a:r>
                <a:rPr lang="en-US" sz="3200" b="1" dirty="0" err="1">
                  <a:solidFill>
                    <a:prstClr val="black"/>
                  </a:solidFill>
                </a:rPr>
                <a:t>thông</a:t>
              </a:r>
              <a:r>
                <a:rPr lang="en-US" sz="3200" b="1" dirty="0">
                  <a:solidFill>
                    <a:prstClr val="black"/>
                  </a:solidFill>
                </a:rPr>
                <a:t> tin di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hoàn</a:t>
              </a:r>
              <a:r>
                <a:rPr lang="en-US" sz="3200" b="1" dirty="0">
                  <a:solidFill>
                    <a:prstClr val="black"/>
                  </a:solidFill>
                </a:rPr>
                <a:t> </a:t>
              </a:r>
              <a:r>
                <a:rPr lang="en-US" sz="3200" b="1" dirty="0" err="1">
                  <a:solidFill>
                    <a:prstClr val="black"/>
                  </a:solidFill>
                </a:rPr>
                <a:t>chỉnh</a:t>
              </a:r>
              <a:endParaRPr lang="en-US" sz="3200" b="1" dirty="0">
                <a:solidFill>
                  <a:prstClr val="black"/>
                </a:solidFill>
              </a:endParaRPr>
            </a:p>
          </p:txBody>
        </p:sp>
        <p:sp>
          <p:nvSpPr>
            <p:cNvPr id="6" name="Rectangle 5"/>
            <p:cNvSpPr/>
            <p:nvPr/>
          </p:nvSpPr>
          <p:spPr>
            <a:xfrm>
              <a:off x="8769348" y="861785"/>
              <a:ext cx="4946651" cy="997857"/>
            </a:xfrm>
            <a:prstGeom prst="rect">
              <a:avLst/>
            </a:prstGeom>
            <a:solidFill>
              <a:schemeClr val="bg1"/>
            </a:solidFill>
            <a:ln w="12700" cap="flat">
              <a:solidFill>
                <a:schemeClr val="bg1"/>
              </a:solidFill>
              <a:prstDash val="solid"/>
              <a:miter/>
            </a:ln>
          </p:spPr>
          <p:txBody>
            <a:bodyPr rtlCol="0" anchor="ctr"/>
            <a:lstStyle/>
            <a:p>
              <a:pPr algn="ctr"/>
              <a:r>
                <a:rPr lang="en-US" sz="2400" dirty="0" err="1">
                  <a:solidFill>
                    <a:prstClr val="black"/>
                  </a:solidFill>
                </a:rPr>
                <a:t>Phân</a:t>
              </a:r>
              <a:r>
                <a:rPr lang="en-US" sz="2400" dirty="0">
                  <a:solidFill>
                    <a:prstClr val="black"/>
                  </a:solidFill>
                </a:rPr>
                <a:t> </a:t>
              </a:r>
              <a:r>
                <a:rPr lang="en-US" sz="2400" dirty="0" err="1">
                  <a:solidFill>
                    <a:prstClr val="black"/>
                  </a:solidFill>
                </a:rPr>
                <a:t>tử</a:t>
              </a:r>
              <a:r>
                <a:rPr lang="en-US" sz="2400" dirty="0">
                  <a:solidFill>
                    <a:prstClr val="black"/>
                  </a:solidFill>
                </a:rPr>
                <a:t> </a:t>
              </a:r>
              <a:r>
                <a:rPr lang="en-US" sz="2400" dirty="0" err="1">
                  <a:solidFill>
                    <a:prstClr val="black"/>
                  </a:solidFill>
                </a:rPr>
                <a:t>đột</a:t>
              </a:r>
              <a:r>
                <a:rPr lang="en-US" sz="2400" dirty="0">
                  <a:solidFill>
                    <a:prstClr val="black"/>
                  </a:solidFill>
                </a:rPr>
                <a:t> </a:t>
              </a:r>
              <a:r>
                <a:rPr lang="en-US" sz="2400" dirty="0" err="1">
                  <a:solidFill>
                    <a:prstClr val="black"/>
                  </a:solidFill>
                </a:rPr>
                <a:t>biến</a:t>
              </a:r>
              <a:endParaRPr lang="en-US" sz="2400" dirty="0">
                <a:solidFill>
                  <a:prstClr val="black"/>
                </a:solidFill>
              </a:endParaRPr>
            </a:p>
          </p:txBody>
        </p:sp>
        <p:sp>
          <p:nvSpPr>
            <p:cNvPr id="7" name="Rectangle 6"/>
            <p:cNvSpPr/>
            <p:nvPr/>
          </p:nvSpPr>
          <p:spPr>
            <a:xfrm>
              <a:off x="4924424" y="1549399"/>
              <a:ext cx="3290663" cy="310243"/>
            </a:xfrm>
            <a:prstGeom prst="rect">
              <a:avLst/>
            </a:prstGeom>
            <a:solidFill>
              <a:schemeClr val="bg1"/>
            </a:solidFill>
            <a:ln w="12700" cap="flat">
              <a:solidFill>
                <a:schemeClr val="bg1"/>
              </a:solidFill>
              <a:prstDash val="solid"/>
              <a:miter/>
            </a:ln>
          </p:spPr>
          <p:txBody>
            <a:bodyPr rtlCol="0" anchor="ctr"/>
            <a:lstStyle/>
            <a:p>
              <a:pPr algn="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endParaRPr lang="en-US" sz="2400" dirty="0">
                <a:solidFill>
                  <a:prstClr val="black"/>
                </a:solidFill>
              </a:endParaRPr>
            </a:p>
          </p:txBody>
        </p:sp>
        <p:sp>
          <p:nvSpPr>
            <p:cNvPr id="8" name="Rectangle 7"/>
            <p:cNvSpPr/>
            <p:nvPr/>
          </p:nvSpPr>
          <p:spPr>
            <a:xfrm>
              <a:off x="8769348" y="3719285"/>
              <a:ext cx="3290663" cy="310243"/>
            </a:xfrm>
            <a:prstGeom prst="rect">
              <a:avLst/>
            </a:prstGeom>
            <a:solidFill>
              <a:schemeClr val="bg1"/>
            </a:solidFill>
            <a:ln w="12700" cap="flat">
              <a:solidFill>
                <a:schemeClr val="bg1"/>
              </a:solidFill>
              <a:prstDash val="solid"/>
              <a:miter/>
            </a:ln>
          </p:spPr>
          <p:txBody>
            <a:bodyPr rtlCol="0" anchor="ctr"/>
            <a:lstStyle/>
            <a:p>
              <a:r>
                <a:rPr lang="en-US" sz="2400" dirty="0" err="1">
                  <a:solidFill>
                    <a:prstClr val="black"/>
                  </a:solidFill>
                </a:rPr>
                <a:t>Mất</a:t>
              </a:r>
              <a:r>
                <a:rPr lang="en-US" sz="2400" dirty="0">
                  <a:solidFill>
                    <a:prstClr val="black"/>
                  </a:solidFill>
                </a:rPr>
                <a:t> </a:t>
              </a:r>
              <a:r>
                <a:rPr lang="en-US" sz="2400" dirty="0" err="1">
                  <a:solidFill>
                    <a:prstClr val="black"/>
                  </a:solidFill>
                </a:rPr>
                <a:t>đoạn</a:t>
              </a:r>
              <a:endParaRPr lang="en-US" sz="2400" dirty="0">
                <a:solidFill>
                  <a:prstClr val="black"/>
                </a:solidFill>
              </a:endParaRPr>
            </a:p>
          </p:txBody>
        </p:sp>
        <p:sp>
          <p:nvSpPr>
            <p:cNvPr id="9" name="Rectangle 8"/>
            <p:cNvSpPr/>
            <p:nvPr/>
          </p:nvSpPr>
          <p:spPr>
            <a:xfrm>
              <a:off x="10277472" y="5889171"/>
              <a:ext cx="3290663" cy="310243"/>
            </a:xfrm>
            <a:prstGeom prst="rect">
              <a:avLst/>
            </a:prstGeom>
            <a:solidFill>
              <a:schemeClr val="bg1"/>
            </a:solidFill>
            <a:ln w="12700" cap="flat">
              <a:solidFill>
                <a:schemeClr val="bg1"/>
              </a:solidFill>
              <a:prstDash val="solid"/>
              <a:miter/>
            </a:ln>
          </p:spPr>
          <p:txBody>
            <a:bodyPr rtlCol="0" anchor="ctr"/>
            <a:lstStyle/>
            <a:p>
              <a:r>
                <a:rPr lang="en-US" sz="2400" dirty="0" err="1">
                  <a:solidFill>
                    <a:prstClr val="black"/>
                  </a:solidFill>
                </a:rPr>
                <a:t>Thêm</a:t>
              </a:r>
              <a:r>
                <a:rPr lang="en-US" sz="2400" dirty="0">
                  <a:solidFill>
                    <a:prstClr val="black"/>
                  </a:solidFill>
                </a:rPr>
                <a:t> </a:t>
              </a:r>
              <a:r>
                <a:rPr lang="en-US" sz="2400" dirty="0" err="1">
                  <a:solidFill>
                    <a:prstClr val="black"/>
                  </a:solidFill>
                </a:rPr>
                <a:t>đoạn</a:t>
              </a:r>
              <a:endParaRPr lang="en-US" sz="2400" dirty="0">
                <a:solidFill>
                  <a:prstClr val="black"/>
                </a:solidFill>
              </a:endParaRPr>
            </a:p>
          </p:txBody>
        </p:sp>
        <p:sp>
          <p:nvSpPr>
            <p:cNvPr id="10" name="Rectangle 9"/>
            <p:cNvSpPr/>
            <p:nvPr/>
          </p:nvSpPr>
          <p:spPr>
            <a:xfrm>
              <a:off x="9110886" y="8509000"/>
              <a:ext cx="3290663" cy="310243"/>
            </a:xfrm>
            <a:prstGeom prst="rect">
              <a:avLst/>
            </a:prstGeom>
            <a:solidFill>
              <a:schemeClr val="bg1"/>
            </a:solidFill>
            <a:ln w="12700" cap="flat">
              <a:solidFill>
                <a:schemeClr val="bg1"/>
              </a:solidFill>
              <a:prstDash val="solid"/>
              <a:miter/>
            </a:ln>
          </p:spPr>
          <p:txBody>
            <a:bodyPr rtlCol="0" anchor="ctr"/>
            <a:lstStyle/>
            <a:p>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endParaRPr lang="en-US" sz="2400" dirty="0">
                <a:solidFill>
                  <a:prstClr val="black"/>
                </a:solidFill>
              </a:endParaRPr>
            </a:p>
          </p:txBody>
        </p:sp>
      </p:grpSp>
    </p:spTree>
    <p:extLst>
      <p:ext uri="{BB962C8B-B14F-4D97-AF65-F5344CB8AC3E}">
        <p14:creationId xmlns:p14="http://schemas.microsoft.com/office/powerpoint/2010/main" val="2098045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Rectangle: Rounded Corners 8">
            <a:extLst>
              <a:ext uri="{FF2B5EF4-FFF2-40B4-BE49-F238E27FC236}">
                <a16:creationId xmlns:a16="http://schemas.microsoft.com/office/drawing/2014/main" id="{1BC33448-EBD3-9326-BA0A-9BC34730D164}"/>
              </a:ext>
            </a:extLst>
          </p:cNvPr>
          <p:cNvSpPr/>
          <p:nvPr/>
        </p:nvSpPr>
        <p:spPr>
          <a:xfrm>
            <a:off x="1143000" y="3039939"/>
            <a:ext cx="5680804" cy="5598123"/>
          </a:xfrm>
          <a:prstGeom prst="roundRect">
            <a:avLst>
              <a:gd name="adj" fmla="val 5073"/>
            </a:avLst>
          </a:prstGeom>
          <a:solidFill>
            <a:schemeClr val="bg1"/>
          </a:solidFill>
          <a:ln w="28575" cap="flat">
            <a:solidFill>
              <a:schemeClr val="bg1">
                <a:lumMod val="65000"/>
              </a:schemeClr>
            </a:solidFill>
            <a:prstDash val="sysDash"/>
            <a:miter/>
          </a:ln>
        </p:spPr>
        <p:txBody>
          <a:bodyPr rtlCol="0" anchor="ctr"/>
          <a:lstStyle/>
          <a:p>
            <a:endParaRPr lang="en-US" sz="2700" dirty="0">
              <a:solidFill>
                <a:prstClr val="black"/>
              </a:solidFill>
            </a:endParaRPr>
          </a:p>
        </p:txBody>
      </p:sp>
      <p:grpSp>
        <p:nvGrpSpPr>
          <p:cNvPr id="11" name="Group 10"/>
          <p:cNvGrpSpPr/>
          <p:nvPr/>
        </p:nvGrpSpPr>
        <p:grpSpPr>
          <a:xfrm>
            <a:off x="7538085" y="708090"/>
            <a:ext cx="10806971" cy="8872922"/>
            <a:chOff x="8238183" y="1568012"/>
            <a:chExt cx="9803076" cy="8052237"/>
          </a:xfrm>
        </p:grpSpPr>
        <p:pic>
          <p:nvPicPr>
            <p:cNvPr id="3074" name="Picture 2" descr="Chapter 12: Concept 12.2"/>
            <p:cNvPicPr>
              <a:picLocks noChangeAspect="1" noChangeArrowheads="1"/>
            </p:cNvPicPr>
            <p:nvPr/>
          </p:nvPicPr>
          <p:blipFill rotWithShape="1">
            <a:blip r:embed="rId3">
              <a:extLst>
                <a:ext uri="{28A0092B-C50C-407E-A947-70E740481C1C}">
                  <a14:useLocalDpi xmlns:a14="http://schemas.microsoft.com/office/drawing/2010/main" val="0"/>
                </a:ext>
              </a:extLst>
            </a:blip>
            <a:srcRect r="7097"/>
            <a:stretch/>
          </p:blipFill>
          <p:spPr bwMode="auto">
            <a:xfrm>
              <a:off x="8238183" y="1568012"/>
              <a:ext cx="9336591" cy="80522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11771" y="1737723"/>
              <a:ext cx="3512458" cy="544524"/>
            </a:xfrm>
            <a:prstGeom prst="rect">
              <a:avLst/>
            </a:prstGeom>
            <a:solidFill>
              <a:schemeClr val="bg1"/>
            </a:solidFill>
            <a:ln w="12700" cap="flat">
              <a:noFill/>
              <a:prstDash val="solid"/>
              <a:miter/>
            </a:ln>
          </p:spPr>
          <p:txBody>
            <a:bodyPr rtlCol="0" anchor="ctr"/>
            <a:lstStyle/>
            <a:p>
              <a:endParaRPr lang="en-US" dirty="0">
                <a:solidFill>
                  <a:prstClr val="black"/>
                </a:solidFill>
              </a:endParaRPr>
            </a:p>
          </p:txBody>
        </p:sp>
        <p:sp>
          <p:nvSpPr>
            <p:cNvPr id="15" name="Rectangle 14"/>
            <p:cNvSpPr/>
            <p:nvPr/>
          </p:nvSpPr>
          <p:spPr>
            <a:xfrm>
              <a:off x="10998856" y="4110808"/>
              <a:ext cx="3512458" cy="544524"/>
            </a:xfrm>
            <a:prstGeom prst="rect">
              <a:avLst/>
            </a:prstGeom>
            <a:solidFill>
              <a:schemeClr val="bg1"/>
            </a:solidFill>
            <a:ln w="12700" cap="flat">
              <a:noFill/>
              <a:prstDash val="solid"/>
              <a:miter/>
            </a:ln>
          </p:spPr>
          <p:txBody>
            <a:bodyPr rtlCol="0" anchor="ctr"/>
            <a:lstStyle/>
            <a:p>
              <a:pPr algn="ctr"/>
              <a:r>
                <a:rPr lang="en-US" sz="2400" b="1" dirty="0" err="1">
                  <a:solidFill>
                    <a:srgbClr val="C00000"/>
                  </a:solidFill>
                </a:rPr>
                <a:t>Giảm</a:t>
              </a:r>
              <a:r>
                <a:rPr lang="en-US" sz="2400" b="1" dirty="0">
                  <a:solidFill>
                    <a:srgbClr val="C00000"/>
                  </a:solidFill>
                </a:rPr>
                <a:t> </a:t>
              </a:r>
              <a:r>
                <a:rPr lang="en-US" sz="2400" b="1" dirty="0" err="1">
                  <a:solidFill>
                    <a:srgbClr val="C00000"/>
                  </a:solidFill>
                </a:rPr>
                <a:t>phân</a:t>
              </a:r>
              <a:r>
                <a:rPr lang="en-US" sz="2400" b="1" dirty="0">
                  <a:solidFill>
                    <a:srgbClr val="C00000"/>
                  </a:solidFill>
                </a:rPr>
                <a:t> I</a:t>
              </a:r>
            </a:p>
          </p:txBody>
        </p:sp>
        <p:grpSp>
          <p:nvGrpSpPr>
            <p:cNvPr id="10" name="Group 9"/>
            <p:cNvGrpSpPr/>
            <p:nvPr/>
          </p:nvGrpSpPr>
          <p:grpSpPr>
            <a:xfrm>
              <a:off x="11771061" y="6653604"/>
              <a:ext cx="1994402" cy="747129"/>
              <a:chOff x="11771061" y="6653604"/>
              <a:chExt cx="1994402" cy="747129"/>
            </a:xfrm>
          </p:grpSpPr>
          <p:sp>
            <p:nvSpPr>
              <p:cNvPr id="19" name="Rectangle 18"/>
              <p:cNvSpPr/>
              <p:nvPr/>
            </p:nvSpPr>
            <p:spPr>
              <a:xfrm>
                <a:off x="11811000" y="6856209"/>
                <a:ext cx="1914525" cy="544524"/>
              </a:xfrm>
              <a:prstGeom prst="rect">
                <a:avLst/>
              </a:prstGeom>
              <a:solidFill>
                <a:schemeClr val="bg1"/>
              </a:solidFill>
              <a:ln w="12700" cap="flat">
                <a:noFill/>
                <a:prstDash val="solid"/>
                <a:miter/>
              </a:ln>
            </p:spPr>
            <p:txBody>
              <a:bodyPr rtlCol="0" anchor="ctr"/>
              <a:lstStyle/>
              <a:p>
                <a:pPr algn="ctr"/>
                <a:endParaRPr lang="en-US" sz="2000" b="1" dirty="0">
                  <a:solidFill>
                    <a:srgbClr val="C00000"/>
                  </a:solidFill>
                </a:endParaRPr>
              </a:p>
            </p:txBody>
          </p:sp>
          <p:sp>
            <p:nvSpPr>
              <p:cNvPr id="16" name="Rectangle 15"/>
              <p:cNvSpPr/>
              <p:nvPr/>
            </p:nvSpPr>
            <p:spPr>
              <a:xfrm>
                <a:off x="11771061" y="6653604"/>
                <a:ext cx="1994402" cy="544524"/>
              </a:xfrm>
              <a:prstGeom prst="rect">
                <a:avLst/>
              </a:prstGeom>
              <a:solidFill>
                <a:schemeClr val="bg1"/>
              </a:solidFill>
              <a:ln w="12700" cap="flat">
                <a:noFill/>
                <a:prstDash val="solid"/>
                <a:miter/>
              </a:ln>
            </p:spPr>
            <p:txBody>
              <a:bodyPr rtlCol="0" anchor="ctr"/>
              <a:lstStyle/>
              <a:p>
                <a:pPr algn="ctr"/>
                <a:r>
                  <a:rPr lang="en-US" sz="2000" b="1" dirty="0" err="1">
                    <a:solidFill>
                      <a:srgbClr val="C00000"/>
                    </a:solidFill>
                  </a:rPr>
                  <a:t>Giảm</a:t>
                </a:r>
                <a:r>
                  <a:rPr lang="en-US" sz="2000" b="1" dirty="0">
                    <a:solidFill>
                      <a:srgbClr val="C00000"/>
                    </a:solidFill>
                  </a:rPr>
                  <a:t> </a:t>
                </a:r>
                <a:r>
                  <a:rPr lang="en-US" sz="2000" b="1" dirty="0" err="1">
                    <a:solidFill>
                      <a:srgbClr val="C00000"/>
                    </a:solidFill>
                  </a:rPr>
                  <a:t>phân</a:t>
                </a:r>
                <a:r>
                  <a:rPr lang="en-US" sz="2000" b="1" dirty="0">
                    <a:solidFill>
                      <a:srgbClr val="C00000"/>
                    </a:solidFill>
                  </a:rPr>
                  <a:t> II</a:t>
                </a:r>
              </a:p>
            </p:txBody>
          </p:sp>
        </p:grpSp>
        <p:sp>
          <p:nvSpPr>
            <p:cNvPr id="20" name="Rectangle 19"/>
            <p:cNvSpPr/>
            <p:nvPr/>
          </p:nvSpPr>
          <p:spPr>
            <a:xfrm>
              <a:off x="8347949" y="4038204"/>
              <a:ext cx="2061753" cy="544524"/>
            </a:xfrm>
            <a:prstGeom prst="rect">
              <a:avLst/>
            </a:prstGeom>
            <a:solidFill>
              <a:schemeClr val="bg1"/>
            </a:solidFill>
            <a:ln w="12700" cap="flat">
              <a:noFill/>
              <a:prstDash val="solid"/>
              <a:miter/>
            </a:ln>
          </p:spPr>
          <p:txBody>
            <a:bodyPr rtlCol="0" anchor="ctr"/>
            <a:lstStyle/>
            <a:p>
              <a:pPr algn="ctr"/>
              <a:r>
                <a:rPr lang="en-US" dirty="0" err="1">
                  <a:solidFill>
                    <a:prstClr val="black"/>
                  </a:solidFill>
                </a:rPr>
                <a:t>Không</a:t>
              </a:r>
              <a:r>
                <a:rPr lang="en-US" dirty="0">
                  <a:solidFill>
                    <a:prstClr val="black"/>
                  </a:solidFill>
                </a:rPr>
                <a:t> </a:t>
              </a:r>
            </a:p>
            <a:p>
              <a:pPr algn="ctr"/>
              <a:r>
                <a:rPr lang="en-US" dirty="0" err="1">
                  <a:solidFill>
                    <a:prstClr val="black"/>
                  </a:solidFill>
                </a:rPr>
                <a:t>phân</a:t>
              </a:r>
              <a:r>
                <a:rPr lang="en-US" dirty="0">
                  <a:solidFill>
                    <a:prstClr val="black"/>
                  </a:solidFill>
                </a:rPr>
                <a:t> li</a:t>
              </a:r>
            </a:p>
          </p:txBody>
        </p:sp>
        <p:sp>
          <p:nvSpPr>
            <p:cNvPr id="21" name="Rectangle 20"/>
            <p:cNvSpPr/>
            <p:nvPr/>
          </p:nvSpPr>
          <p:spPr>
            <a:xfrm>
              <a:off x="16307405" y="6653604"/>
              <a:ext cx="1682099" cy="544524"/>
            </a:xfrm>
            <a:prstGeom prst="rect">
              <a:avLst/>
            </a:prstGeom>
            <a:solidFill>
              <a:schemeClr val="bg1"/>
            </a:solidFill>
            <a:ln w="12700" cap="flat">
              <a:noFill/>
              <a:prstDash val="solid"/>
              <a:miter/>
            </a:ln>
          </p:spPr>
          <p:txBody>
            <a:bodyPr rtlCol="0" anchor="ctr"/>
            <a:lstStyle/>
            <a:p>
              <a:r>
                <a:rPr lang="en-US" dirty="0" err="1">
                  <a:solidFill>
                    <a:prstClr val="black"/>
                  </a:solidFill>
                </a:rPr>
                <a:t>Không</a:t>
              </a:r>
              <a:r>
                <a:rPr lang="en-US" dirty="0">
                  <a:solidFill>
                    <a:prstClr val="black"/>
                  </a:solidFill>
                </a:rPr>
                <a:t> </a:t>
              </a:r>
            </a:p>
            <a:p>
              <a:r>
                <a:rPr lang="en-US" dirty="0" err="1">
                  <a:solidFill>
                    <a:prstClr val="black"/>
                  </a:solidFill>
                </a:rPr>
                <a:t>phân</a:t>
              </a:r>
              <a:r>
                <a:rPr lang="en-US" dirty="0">
                  <a:solidFill>
                    <a:prstClr val="black"/>
                  </a:solidFill>
                </a:rPr>
                <a:t> li</a:t>
              </a:r>
            </a:p>
          </p:txBody>
        </p:sp>
        <p:sp>
          <p:nvSpPr>
            <p:cNvPr id="23" name="Rectangle 22"/>
            <p:cNvSpPr/>
            <p:nvPr/>
          </p:nvSpPr>
          <p:spPr>
            <a:xfrm>
              <a:off x="13097817" y="1737723"/>
              <a:ext cx="4943442" cy="544524"/>
            </a:xfrm>
            <a:prstGeom prst="rect">
              <a:avLst/>
            </a:prstGeom>
            <a:solidFill>
              <a:schemeClr val="bg1"/>
            </a:solidFill>
            <a:ln w="12700" cap="flat">
              <a:noFill/>
              <a:prstDash val="solid"/>
              <a:miter/>
            </a:ln>
          </p:spPr>
          <p:txBody>
            <a:bodyPr rtlCol="0" anchor="ctr"/>
            <a:lstStyle/>
            <a:p>
              <a:endParaRPr lang="en-US" dirty="0">
                <a:solidFill>
                  <a:prstClr val="black"/>
                </a:solidFill>
              </a:endParaRPr>
            </a:p>
          </p:txBody>
        </p:sp>
        <p:sp>
          <p:nvSpPr>
            <p:cNvPr id="24" name="Rectangle 23"/>
            <p:cNvSpPr/>
            <p:nvPr/>
          </p:nvSpPr>
          <p:spPr>
            <a:xfrm>
              <a:off x="8480991" y="8918174"/>
              <a:ext cx="8756694" cy="544524"/>
            </a:xfrm>
            <a:prstGeom prst="rect">
              <a:avLst/>
            </a:prstGeom>
            <a:solidFill>
              <a:schemeClr val="bg1"/>
            </a:solidFill>
            <a:ln w="12700" cap="flat">
              <a:noFill/>
              <a:prstDash val="solid"/>
              <a:miter/>
            </a:ln>
          </p:spPr>
          <p:txBody>
            <a:bodyPr rtlCol="0" anchor="ctr"/>
            <a:lstStyle/>
            <a:p>
              <a:r>
                <a:rPr lang="en-US" sz="2000" dirty="0">
                  <a:solidFill>
                    <a:prstClr val="black"/>
                  </a:solidFill>
                </a:rPr>
                <a:t>   n + 1	    n + 1	          n – 1        n - 1	      n+1          n - 1	n	 n</a:t>
              </a:r>
            </a:p>
          </p:txBody>
        </p:sp>
      </p:grpSp>
      <p:sp>
        <p:nvSpPr>
          <p:cNvPr id="12" name="TextBox 11"/>
          <p:cNvSpPr txBox="1"/>
          <p:nvPr/>
        </p:nvSpPr>
        <p:spPr>
          <a:xfrm>
            <a:off x="9396865" y="9494946"/>
            <a:ext cx="7794625" cy="461665"/>
          </a:xfrm>
          <a:prstGeom prst="rect">
            <a:avLst/>
          </a:prstGeom>
          <a:noFill/>
        </p:spPr>
        <p:txBody>
          <a:bodyPr wrap="square" rtlCol="0">
            <a:spAutoFit/>
          </a:bodyPr>
          <a:lstStyle/>
          <a:p>
            <a:r>
              <a:rPr lang="en-US" sz="2400" b="1" dirty="0" err="1">
                <a:solidFill>
                  <a:prstClr val="black"/>
                </a:solidFill>
              </a:rPr>
              <a:t>Hình</a:t>
            </a:r>
            <a:r>
              <a:rPr lang="en-US" sz="2400" b="1" dirty="0">
                <a:solidFill>
                  <a:prstClr val="black"/>
                </a:solidFill>
              </a:rPr>
              <a:t>. </a:t>
            </a:r>
            <a:r>
              <a:rPr lang="en-US" sz="2400" i="1" dirty="0" err="1">
                <a:solidFill>
                  <a:prstClr val="black"/>
                </a:solidFill>
              </a:rPr>
              <a:t>Cơ</a:t>
            </a:r>
            <a:r>
              <a:rPr lang="en-US" sz="2400" i="1" dirty="0">
                <a:solidFill>
                  <a:prstClr val="black"/>
                </a:solidFill>
              </a:rPr>
              <a:t> </a:t>
            </a:r>
            <a:r>
              <a:rPr lang="en-US" sz="2400" i="1" dirty="0" err="1">
                <a:solidFill>
                  <a:prstClr val="black"/>
                </a:solidFill>
              </a:rPr>
              <a:t>chế</a:t>
            </a:r>
            <a:r>
              <a:rPr lang="en-US" sz="2400" i="1" dirty="0">
                <a:solidFill>
                  <a:prstClr val="black"/>
                </a:solidFill>
              </a:rPr>
              <a:t> </a:t>
            </a:r>
            <a:r>
              <a:rPr lang="en-US" sz="2400" i="1" dirty="0" err="1">
                <a:solidFill>
                  <a:prstClr val="black"/>
                </a:solidFill>
              </a:rPr>
              <a:t>phát</a:t>
            </a:r>
            <a:r>
              <a:rPr lang="en-US" sz="2400" i="1" dirty="0">
                <a:solidFill>
                  <a:prstClr val="black"/>
                </a:solidFill>
              </a:rPr>
              <a:t> </a:t>
            </a:r>
            <a:r>
              <a:rPr lang="en-US" sz="2400" i="1" dirty="0" err="1">
                <a:solidFill>
                  <a:prstClr val="black"/>
                </a:solidFill>
              </a:rPr>
              <a:t>sinh</a:t>
            </a:r>
            <a:r>
              <a:rPr lang="en-US" sz="2400" i="1" dirty="0">
                <a:solidFill>
                  <a:prstClr val="black"/>
                </a:solidFill>
              </a:rPr>
              <a:t> </a:t>
            </a:r>
            <a:r>
              <a:rPr lang="en-US" sz="2400" i="1" dirty="0" err="1">
                <a:solidFill>
                  <a:prstClr val="black"/>
                </a:solidFill>
              </a:rPr>
              <a:t>giao</a:t>
            </a:r>
            <a:r>
              <a:rPr lang="en-US" sz="2400" i="1" dirty="0">
                <a:solidFill>
                  <a:prstClr val="black"/>
                </a:solidFill>
              </a:rPr>
              <a:t> </a:t>
            </a:r>
            <a:r>
              <a:rPr lang="en-US" sz="2400" i="1" dirty="0" err="1">
                <a:solidFill>
                  <a:prstClr val="black"/>
                </a:solidFill>
              </a:rPr>
              <a:t>tử</a:t>
            </a:r>
            <a:r>
              <a:rPr lang="en-US" sz="2400" i="1" dirty="0">
                <a:solidFill>
                  <a:prstClr val="black"/>
                </a:solidFill>
              </a:rPr>
              <a:t> </a:t>
            </a:r>
            <a:r>
              <a:rPr lang="en-US" sz="2400" i="1" dirty="0" err="1">
                <a:solidFill>
                  <a:prstClr val="black"/>
                </a:solidFill>
              </a:rPr>
              <a:t>đột</a:t>
            </a:r>
            <a:r>
              <a:rPr lang="en-US" sz="2400" i="1" dirty="0">
                <a:solidFill>
                  <a:prstClr val="black"/>
                </a:solidFill>
              </a:rPr>
              <a:t> </a:t>
            </a:r>
            <a:r>
              <a:rPr lang="en-US" sz="2400" i="1" dirty="0" err="1">
                <a:solidFill>
                  <a:prstClr val="black"/>
                </a:solidFill>
              </a:rPr>
              <a:t>biến</a:t>
            </a:r>
            <a:r>
              <a:rPr lang="en-US" sz="2400" i="1" dirty="0">
                <a:solidFill>
                  <a:prstClr val="black"/>
                </a:solidFill>
              </a:rPr>
              <a:t> </a:t>
            </a:r>
            <a:r>
              <a:rPr lang="en-US" sz="2400" i="1" dirty="0" err="1">
                <a:solidFill>
                  <a:prstClr val="black"/>
                </a:solidFill>
              </a:rPr>
              <a:t>lệch</a:t>
            </a:r>
            <a:r>
              <a:rPr lang="en-US" sz="2400" i="1" dirty="0">
                <a:solidFill>
                  <a:prstClr val="black"/>
                </a:solidFill>
              </a:rPr>
              <a:t> </a:t>
            </a:r>
            <a:r>
              <a:rPr lang="en-US" sz="2400" i="1" dirty="0" err="1">
                <a:solidFill>
                  <a:prstClr val="black"/>
                </a:solidFill>
              </a:rPr>
              <a:t>bội</a:t>
            </a:r>
            <a:endParaRPr lang="en-US" sz="2400" b="1" i="1" dirty="0">
              <a:solidFill>
                <a:prstClr val="black"/>
              </a:solidFill>
            </a:endParaRPr>
          </a:p>
        </p:txBody>
      </p:sp>
      <p:sp>
        <p:nvSpPr>
          <p:cNvPr id="27" name="Rectangle 26"/>
          <p:cNvSpPr/>
          <p:nvPr/>
        </p:nvSpPr>
        <p:spPr>
          <a:xfrm>
            <a:off x="1301131" y="3244082"/>
            <a:ext cx="5364542" cy="5171737"/>
          </a:xfrm>
          <a:prstGeom prst="rect">
            <a:avLst/>
          </a:prstGeom>
        </p:spPr>
        <p:txBody>
          <a:bodyPr wrap="square">
            <a:spAutoFit/>
          </a:bodyPr>
          <a:lstStyle/>
          <a:p>
            <a:pPr algn="just">
              <a:lnSpc>
                <a:spcPct val="150000"/>
              </a:lnSpc>
              <a:defRPr/>
            </a:pPr>
            <a:r>
              <a:rPr lang="en-US" sz="3200" i="1" dirty="0" err="1">
                <a:solidFill>
                  <a:prstClr val="black"/>
                </a:solidFill>
              </a:rPr>
              <a:t>Sự</a:t>
            </a:r>
            <a:r>
              <a:rPr lang="en-US" sz="3200" i="1" dirty="0">
                <a:solidFill>
                  <a:prstClr val="black"/>
                </a:solidFill>
              </a:rPr>
              <a:t> </a:t>
            </a:r>
            <a:r>
              <a:rPr lang="vi-VN" sz="3200" i="1" dirty="0">
                <a:solidFill>
                  <a:prstClr val="black"/>
                </a:solidFill>
              </a:rPr>
              <a:t>kết hợp giữa các loại giao tử đột biến với nhau hoặc với giao tử bình thường sẽ tạo ra những thể lệch bội: </a:t>
            </a:r>
            <a:r>
              <a:rPr lang="en-US" sz="3200" i="1" dirty="0">
                <a:solidFill>
                  <a:prstClr val="black"/>
                </a:solidFill>
              </a:rPr>
              <a:t>n (</a:t>
            </a:r>
            <a:r>
              <a:rPr lang="en-US" sz="3200" i="1" dirty="0" err="1">
                <a:solidFill>
                  <a:prstClr val="black"/>
                </a:solidFill>
              </a:rPr>
              <a:t>thể</a:t>
            </a:r>
            <a:r>
              <a:rPr lang="en-US" sz="3200" i="1" dirty="0">
                <a:solidFill>
                  <a:prstClr val="black"/>
                </a:solidFill>
              </a:rPr>
              <a:t> </a:t>
            </a:r>
            <a:r>
              <a:rPr lang="en-US" sz="3200" i="1" dirty="0" err="1">
                <a:solidFill>
                  <a:prstClr val="black"/>
                </a:solidFill>
              </a:rPr>
              <a:t>vô</a:t>
            </a:r>
            <a:r>
              <a:rPr lang="en-US" sz="3200" i="1" dirty="0">
                <a:solidFill>
                  <a:prstClr val="black"/>
                </a:solidFill>
              </a:rPr>
              <a:t> </a:t>
            </a:r>
            <a:r>
              <a:rPr lang="en-US" sz="3200" i="1" dirty="0" err="1">
                <a:solidFill>
                  <a:prstClr val="black"/>
                </a:solidFill>
              </a:rPr>
              <a:t>nhiễm</a:t>
            </a:r>
            <a:r>
              <a:rPr lang="en-US" sz="3200" i="1" dirty="0">
                <a:solidFill>
                  <a:prstClr val="black"/>
                </a:solidFill>
              </a:rPr>
              <a:t>), </a:t>
            </a:r>
            <a:r>
              <a:rPr lang="vi-VN" sz="3200" i="1" dirty="0">
                <a:solidFill>
                  <a:prstClr val="black"/>
                </a:solidFill>
              </a:rPr>
              <a:t>n+1 (thể </a:t>
            </a:r>
            <a:r>
              <a:rPr lang="en-US" sz="3200" i="1" dirty="0">
                <a:solidFill>
                  <a:prstClr val="black"/>
                </a:solidFill>
              </a:rPr>
              <a:t>tam </a:t>
            </a:r>
            <a:r>
              <a:rPr lang="en-US" sz="3200" i="1" dirty="0" err="1">
                <a:solidFill>
                  <a:prstClr val="black"/>
                </a:solidFill>
              </a:rPr>
              <a:t>nhiễm</a:t>
            </a:r>
            <a:r>
              <a:rPr lang="vi-VN" sz="3200" i="1" dirty="0">
                <a:solidFill>
                  <a:prstClr val="black"/>
                </a:solidFill>
              </a:rPr>
              <a:t> ) và n-1 (thể </a:t>
            </a:r>
            <a:r>
              <a:rPr lang="en-US" sz="3200" i="1" dirty="0" err="1">
                <a:solidFill>
                  <a:prstClr val="black"/>
                </a:solidFill>
              </a:rPr>
              <a:t>đơn</a:t>
            </a:r>
            <a:r>
              <a:rPr lang="vi-VN" sz="3200" i="1" dirty="0">
                <a:solidFill>
                  <a:prstClr val="black"/>
                </a:solidFill>
              </a:rPr>
              <a:t> nhiễm)</a:t>
            </a:r>
            <a:endParaRPr lang="en-US" sz="3200" i="1" dirty="0">
              <a:solidFill>
                <a:srgbClr val="002060"/>
              </a:solidFill>
              <a:cs typeface="Arial" panose="020B0604020202020204" pitchFamily="34" charset="0"/>
            </a:endParaRPr>
          </a:p>
        </p:txBody>
      </p:sp>
      <p:sp>
        <p:nvSpPr>
          <p:cNvPr id="17" name="Title 3">
            <a:extLst>
              <a:ext uri="{FF2B5EF4-FFF2-40B4-BE49-F238E27FC236}">
                <a16:creationId xmlns:a16="http://schemas.microsoft.com/office/drawing/2014/main" id="{5C4F71A2-2E36-AAB8-77AD-47D286AC1D68}"/>
              </a:ext>
            </a:extLst>
          </p:cNvPr>
          <p:cNvSpPr txBox="1">
            <a:spLocks/>
          </p:cNvSpPr>
          <p:nvPr/>
        </p:nvSpPr>
        <p:spPr>
          <a:xfrm>
            <a:off x="1143000" y="439230"/>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SỐ LƯỢNG NHIỄM SẮC THỂ</a:t>
            </a:r>
            <a:endParaRPr lang="ru-RU" sz="54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274046" y="1409115"/>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29979" y="702647"/>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9" name="Rectangle: Rounded Corners 15">
            <a:extLst>
              <a:ext uri="{FF2B5EF4-FFF2-40B4-BE49-F238E27FC236}">
                <a16:creationId xmlns:a16="http://schemas.microsoft.com/office/drawing/2014/main" id="{5CF7B976-0178-F1FF-8F41-1D1E2AB7BC97}"/>
              </a:ext>
            </a:extLst>
          </p:cNvPr>
          <p:cNvSpPr/>
          <p:nvPr/>
        </p:nvSpPr>
        <p:spPr>
          <a:xfrm>
            <a:off x="2314282" y="2425030"/>
            <a:ext cx="3177767" cy="821531"/>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en-US" sz="3200" b="1" dirty="0" err="1">
                <a:solidFill>
                  <a:prstClr val="white"/>
                </a:solidFill>
              </a:rPr>
              <a:t>Thể</a:t>
            </a:r>
            <a:r>
              <a:rPr lang="en-US" sz="3200" b="1" dirty="0">
                <a:solidFill>
                  <a:prstClr val="white"/>
                </a:solidFill>
              </a:rPr>
              <a:t> </a:t>
            </a:r>
            <a:r>
              <a:rPr lang="en-US" sz="3200" b="1" dirty="0" err="1">
                <a:solidFill>
                  <a:prstClr val="white"/>
                </a:solidFill>
              </a:rPr>
              <a:t>lệch</a:t>
            </a:r>
            <a:r>
              <a:rPr lang="en-US" sz="3200" b="1" dirty="0">
                <a:solidFill>
                  <a:prstClr val="white"/>
                </a:solidFill>
              </a:rPr>
              <a:t> </a:t>
            </a:r>
            <a:r>
              <a:rPr lang="en-US" sz="3200" b="1" dirty="0" err="1">
                <a:solidFill>
                  <a:prstClr val="white"/>
                </a:solidFill>
              </a:rPr>
              <a:t>bội</a:t>
            </a:r>
            <a:endParaRPr lang="en-US" sz="3200" b="1" dirty="0">
              <a:solidFill>
                <a:prstClr val="white"/>
              </a:solidFill>
            </a:endParaRPr>
          </a:p>
        </p:txBody>
      </p:sp>
    </p:spTree>
    <p:extLst>
      <p:ext uri="{BB962C8B-B14F-4D97-AF65-F5344CB8AC3E}">
        <p14:creationId xmlns:p14="http://schemas.microsoft.com/office/powerpoint/2010/main" val="10735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2" grpId="0"/>
      <p:bldP spid="29"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22">
            <a:extLst>
              <a:ext uri="{FF2B5EF4-FFF2-40B4-BE49-F238E27FC236}">
                <a16:creationId xmlns:a16="http://schemas.microsoft.com/office/drawing/2014/main" id="{C2F03C33-10B4-D8BB-46D6-8E3EED2B48E4}"/>
              </a:ext>
            </a:extLst>
          </p:cNvPr>
          <p:cNvSpPr/>
          <p:nvPr/>
        </p:nvSpPr>
        <p:spPr>
          <a:xfrm>
            <a:off x="1304026" y="2174476"/>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Lệch</a:t>
            </a:r>
            <a:r>
              <a:rPr lang="en-US" sz="2800" b="1" dirty="0">
                <a:solidFill>
                  <a:prstClr val="black"/>
                </a:solidFill>
              </a:rPr>
              <a:t> </a:t>
            </a:r>
            <a:r>
              <a:rPr lang="en-US" sz="2800" b="1" dirty="0" err="1">
                <a:solidFill>
                  <a:prstClr val="black"/>
                </a:solidFill>
              </a:rPr>
              <a:t>bội</a:t>
            </a:r>
            <a:endParaRPr lang="en-US" sz="2800" b="1" dirty="0">
              <a:solidFill>
                <a:prstClr val="black"/>
              </a:solidFill>
            </a:endParaRPr>
          </a:p>
        </p:txBody>
      </p:sp>
      <p:pic>
        <p:nvPicPr>
          <p:cNvPr id="3082" name="Picture 10" descr="https://bio3400.nicerweb.com/Locked/media/ch08/08_03-triso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9775" y="1312362"/>
            <a:ext cx="7697190" cy="7881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3651" y="9534023"/>
            <a:ext cx="18352248" cy="461665"/>
          </a:xfrm>
          <a:prstGeom prst="rect">
            <a:avLst/>
          </a:prstGeom>
          <a:noFill/>
        </p:spPr>
        <p:txBody>
          <a:bodyPr wrap="square" rtlCol="0">
            <a:spAutoFit/>
          </a:bodyPr>
          <a:lstStyle/>
          <a:p>
            <a:r>
              <a:rPr lang="vi-VN" sz="2400" b="1" dirty="0">
                <a:solidFill>
                  <a:prstClr val="black"/>
                </a:solidFill>
              </a:rPr>
              <a:t>Hình. </a:t>
            </a:r>
            <a:r>
              <a:rPr lang="vi-VN" sz="2400" dirty="0">
                <a:solidFill>
                  <a:prstClr val="black"/>
                </a:solidFill>
              </a:rPr>
              <a:t>Hình dạng quả của thể lưỡng bội và các thể ba ở cà độc dược (chú thích: 2n + C1: thừa một nhiễm sắc thể ở cặp số 1,...)</a:t>
            </a:r>
            <a:endParaRPr lang="en-US" sz="2400" dirty="0">
              <a:solidFill>
                <a:prstClr val="black"/>
              </a:solidFill>
            </a:endParaRPr>
          </a:p>
        </p:txBody>
      </p:sp>
      <p:sp>
        <p:nvSpPr>
          <p:cNvPr id="5" name="Rectangle 4"/>
          <p:cNvSpPr/>
          <p:nvPr/>
        </p:nvSpPr>
        <p:spPr>
          <a:xfrm>
            <a:off x="1304026" y="3543300"/>
            <a:ext cx="6506474" cy="4247317"/>
          </a:xfrm>
          <a:prstGeom prst="rect">
            <a:avLst/>
          </a:prstGeom>
        </p:spPr>
        <p:txBody>
          <a:bodyPr wrap="square">
            <a:spAutoFit/>
          </a:bodyPr>
          <a:lstStyle/>
          <a:p>
            <a:pPr algn="just">
              <a:lnSpc>
                <a:spcPct val="150000"/>
              </a:lnSpc>
            </a:pPr>
            <a:r>
              <a:rPr lang="en-US" sz="3600" i="1" dirty="0">
                <a:solidFill>
                  <a:prstClr val="black"/>
                </a:solidFill>
              </a:rPr>
              <a:t>Ở </a:t>
            </a:r>
            <a:r>
              <a:rPr lang="en-US" sz="3600" i="1" dirty="0" err="1">
                <a:solidFill>
                  <a:prstClr val="black"/>
                </a:solidFill>
              </a:rPr>
              <a:t>thực</a:t>
            </a:r>
            <a:r>
              <a:rPr lang="en-US" sz="3600" i="1" dirty="0">
                <a:solidFill>
                  <a:prstClr val="black"/>
                </a:solidFill>
              </a:rPr>
              <a:t> </a:t>
            </a:r>
            <a:r>
              <a:rPr lang="en-US" sz="3600" i="1" dirty="0" err="1">
                <a:solidFill>
                  <a:prstClr val="black"/>
                </a:solidFill>
              </a:rPr>
              <a:t>vật</a:t>
            </a:r>
            <a:r>
              <a:rPr lang="en-US" sz="3600" i="1" dirty="0">
                <a:solidFill>
                  <a:prstClr val="black"/>
                </a:solidFill>
              </a:rPr>
              <a:t>, </a:t>
            </a:r>
            <a:r>
              <a:rPr lang="en-US" sz="3600" i="1" dirty="0" err="1">
                <a:solidFill>
                  <a:prstClr val="black"/>
                </a:solidFill>
              </a:rPr>
              <a:t>đột</a:t>
            </a:r>
            <a:r>
              <a:rPr lang="en-US" sz="3600" i="1" dirty="0">
                <a:solidFill>
                  <a:prstClr val="black"/>
                </a:solidFill>
              </a:rPr>
              <a:t> </a:t>
            </a:r>
            <a:r>
              <a:rPr lang="en-US" sz="3600" i="1" dirty="0" err="1">
                <a:solidFill>
                  <a:prstClr val="black"/>
                </a:solidFill>
              </a:rPr>
              <a:t>biến</a:t>
            </a:r>
            <a:r>
              <a:rPr lang="en-US" sz="3600" i="1" dirty="0">
                <a:solidFill>
                  <a:prstClr val="black"/>
                </a:solidFill>
              </a:rPr>
              <a:t> </a:t>
            </a:r>
            <a:r>
              <a:rPr lang="en-US" sz="3600" i="1" dirty="0" err="1">
                <a:solidFill>
                  <a:prstClr val="black"/>
                </a:solidFill>
              </a:rPr>
              <a:t>lệch</a:t>
            </a:r>
            <a:r>
              <a:rPr lang="en-US" sz="3600" i="1" dirty="0">
                <a:solidFill>
                  <a:prstClr val="black"/>
                </a:solidFill>
              </a:rPr>
              <a:t> </a:t>
            </a:r>
            <a:r>
              <a:rPr lang="en-US" sz="3600" i="1" dirty="0" err="1">
                <a:solidFill>
                  <a:prstClr val="black"/>
                </a:solidFill>
              </a:rPr>
              <a:t>bội</a:t>
            </a:r>
            <a:r>
              <a:rPr lang="en-US" sz="3600" i="1" dirty="0">
                <a:solidFill>
                  <a:prstClr val="black"/>
                </a:solidFill>
              </a:rPr>
              <a:t> </a:t>
            </a:r>
            <a:r>
              <a:rPr lang="en-US" sz="3600" i="1" dirty="0" err="1">
                <a:solidFill>
                  <a:prstClr val="black"/>
                </a:solidFill>
              </a:rPr>
              <a:t>được</a:t>
            </a:r>
            <a:r>
              <a:rPr lang="en-US" sz="3600" i="1" dirty="0">
                <a:solidFill>
                  <a:prstClr val="black"/>
                </a:solidFill>
              </a:rPr>
              <a:t> </a:t>
            </a:r>
            <a:r>
              <a:rPr lang="en-US" sz="3600" i="1" dirty="0" err="1">
                <a:solidFill>
                  <a:prstClr val="black"/>
                </a:solidFill>
              </a:rPr>
              <a:t>phát</a:t>
            </a:r>
            <a:r>
              <a:rPr lang="en-US" sz="3600" i="1" dirty="0">
                <a:solidFill>
                  <a:prstClr val="black"/>
                </a:solidFill>
              </a:rPr>
              <a:t> </a:t>
            </a:r>
            <a:r>
              <a:rPr lang="en-US" sz="3600" i="1" dirty="0" err="1">
                <a:solidFill>
                  <a:prstClr val="black"/>
                </a:solidFill>
              </a:rPr>
              <a:t>hiện</a:t>
            </a:r>
            <a:r>
              <a:rPr lang="en-US" sz="3600" i="1" dirty="0">
                <a:solidFill>
                  <a:prstClr val="black"/>
                </a:solidFill>
              </a:rPr>
              <a:t> ở </a:t>
            </a:r>
            <a:r>
              <a:rPr lang="en-US" sz="3600" i="1" dirty="0" err="1">
                <a:solidFill>
                  <a:prstClr val="black"/>
                </a:solidFill>
              </a:rPr>
              <a:t>cà</a:t>
            </a:r>
            <a:r>
              <a:rPr lang="en-US" sz="3600" i="1" dirty="0">
                <a:solidFill>
                  <a:prstClr val="black"/>
                </a:solidFill>
              </a:rPr>
              <a:t> </a:t>
            </a:r>
            <a:r>
              <a:rPr lang="en-US" sz="3600" i="1" dirty="0" err="1">
                <a:solidFill>
                  <a:prstClr val="black"/>
                </a:solidFill>
              </a:rPr>
              <a:t>độc</a:t>
            </a:r>
            <a:r>
              <a:rPr lang="en-US" sz="3600" i="1" dirty="0">
                <a:solidFill>
                  <a:prstClr val="black"/>
                </a:solidFill>
              </a:rPr>
              <a:t> </a:t>
            </a:r>
            <a:r>
              <a:rPr lang="en-US" sz="3600" i="1" dirty="0" err="1">
                <a:solidFill>
                  <a:prstClr val="black"/>
                </a:solidFill>
              </a:rPr>
              <a:t>dược</a:t>
            </a:r>
            <a:r>
              <a:rPr lang="en-US" sz="3600" i="1" dirty="0">
                <a:solidFill>
                  <a:prstClr val="black"/>
                </a:solidFill>
              </a:rPr>
              <a:t>, </a:t>
            </a:r>
            <a:r>
              <a:rPr lang="en-US" sz="3600" i="1" dirty="0" err="1">
                <a:solidFill>
                  <a:prstClr val="black"/>
                </a:solidFill>
              </a:rPr>
              <a:t>cà</a:t>
            </a:r>
            <a:r>
              <a:rPr lang="en-US" sz="3600" i="1" dirty="0">
                <a:solidFill>
                  <a:prstClr val="black"/>
                </a:solidFill>
              </a:rPr>
              <a:t> </a:t>
            </a:r>
            <a:r>
              <a:rPr lang="en-US" sz="3600" i="1" dirty="0" err="1">
                <a:solidFill>
                  <a:prstClr val="black"/>
                </a:solidFill>
              </a:rPr>
              <a:t>chua</a:t>
            </a:r>
            <a:r>
              <a:rPr lang="en-US" sz="3600" i="1" dirty="0">
                <a:solidFill>
                  <a:prstClr val="black"/>
                </a:solidFill>
              </a:rPr>
              <a:t>, </a:t>
            </a:r>
            <a:r>
              <a:rPr lang="en-US" sz="3600" i="1" dirty="0" err="1">
                <a:solidFill>
                  <a:prstClr val="black"/>
                </a:solidFill>
              </a:rPr>
              <a:t>thuốc</a:t>
            </a:r>
            <a:r>
              <a:rPr lang="en-US" sz="3600" i="1" dirty="0">
                <a:solidFill>
                  <a:prstClr val="black"/>
                </a:solidFill>
              </a:rPr>
              <a:t> </a:t>
            </a:r>
            <a:r>
              <a:rPr lang="en-US" sz="3600" i="1" dirty="0" err="1">
                <a:solidFill>
                  <a:prstClr val="black"/>
                </a:solidFill>
              </a:rPr>
              <a:t>lá</a:t>
            </a:r>
            <a:r>
              <a:rPr lang="en-US" sz="3600" i="1" dirty="0">
                <a:solidFill>
                  <a:prstClr val="black"/>
                </a:solidFill>
              </a:rPr>
              <a:t>,...; </a:t>
            </a:r>
            <a:r>
              <a:rPr lang="en-US" sz="3600" i="1" dirty="0" err="1">
                <a:solidFill>
                  <a:prstClr val="black"/>
                </a:solidFill>
              </a:rPr>
              <a:t>lệch</a:t>
            </a:r>
            <a:r>
              <a:rPr lang="en-US" sz="3600" i="1" dirty="0">
                <a:solidFill>
                  <a:prstClr val="black"/>
                </a:solidFill>
              </a:rPr>
              <a:t> </a:t>
            </a:r>
            <a:r>
              <a:rPr lang="en-US" sz="3600" i="1" dirty="0" err="1">
                <a:solidFill>
                  <a:prstClr val="black"/>
                </a:solidFill>
              </a:rPr>
              <a:t>bội</a:t>
            </a:r>
            <a:r>
              <a:rPr lang="en-US" sz="3600" i="1" dirty="0">
                <a:solidFill>
                  <a:prstClr val="black"/>
                </a:solidFill>
              </a:rPr>
              <a:t> ở </a:t>
            </a:r>
            <a:r>
              <a:rPr lang="en-US" sz="3600" i="1" dirty="0" err="1">
                <a:solidFill>
                  <a:prstClr val="black"/>
                </a:solidFill>
              </a:rPr>
              <a:t>mỗi</a:t>
            </a:r>
            <a:r>
              <a:rPr lang="en-US" sz="3600" i="1" dirty="0">
                <a:solidFill>
                  <a:prstClr val="black"/>
                </a:solidFill>
              </a:rPr>
              <a:t> </a:t>
            </a:r>
            <a:r>
              <a:rPr lang="en-US" sz="3600" i="1" dirty="0" err="1">
                <a:solidFill>
                  <a:prstClr val="black"/>
                </a:solidFill>
              </a:rPr>
              <a:t>cặp</a:t>
            </a:r>
            <a:r>
              <a:rPr lang="en-US" sz="3600" i="1" dirty="0">
                <a:solidFill>
                  <a:prstClr val="black"/>
                </a:solidFill>
              </a:rPr>
              <a:t> </a:t>
            </a:r>
            <a:r>
              <a:rPr lang="en-US" sz="3600" i="1" dirty="0" err="1">
                <a:solidFill>
                  <a:prstClr val="black"/>
                </a:solidFill>
              </a:rPr>
              <a:t>nhiễm</a:t>
            </a:r>
            <a:r>
              <a:rPr lang="en-US" sz="3600" i="1" dirty="0">
                <a:solidFill>
                  <a:prstClr val="black"/>
                </a:solidFill>
              </a:rPr>
              <a:t> </a:t>
            </a:r>
            <a:r>
              <a:rPr lang="en-US" sz="3600" i="1" dirty="0" err="1">
                <a:solidFill>
                  <a:prstClr val="black"/>
                </a:solidFill>
              </a:rPr>
              <a:t>sắc</a:t>
            </a:r>
            <a:r>
              <a:rPr lang="en-US" sz="3600" i="1" dirty="0">
                <a:solidFill>
                  <a:prstClr val="black"/>
                </a:solidFill>
              </a:rPr>
              <a:t> </a:t>
            </a:r>
            <a:r>
              <a:rPr lang="en-US" sz="3600" i="1" dirty="0" err="1">
                <a:solidFill>
                  <a:prstClr val="black"/>
                </a:solidFill>
              </a:rPr>
              <a:t>thể</a:t>
            </a:r>
            <a:r>
              <a:rPr lang="en-US" sz="3600" i="1" dirty="0">
                <a:solidFill>
                  <a:prstClr val="black"/>
                </a:solidFill>
              </a:rPr>
              <a:t> </a:t>
            </a:r>
            <a:r>
              <a:rPr lang="en-US" sz="3600" i="1" dirty="0" err="1">
                <a:solidFill>
                  <a:prstClr val="black"/>
                </a:solidFill>
              </a:rPr>
              <a:t>sẽ</a:t>
            </a:r>
            <a:r>
              <a:rPr lang="en-US" sz="3600" i="1" dirty="0">
                <a:solidFill>
                  <a:prstClr val="black"/>
                </a:solidFill>
              </a:rPr>
              <a:t> </a:t>
            </a:r>
            <a:r>
              <a:rPr lang="en-US" sz="3600" i="1" dirty="0" err="1">
                <a:solidFill>
                  <a:prstClr val="black"/>
                </a:solidFill>
              </a:rPr>
              <a:t>cho</a:t>
            </a:r>
            <a:r>
              <a:rPr lang="en-US" sz="3600" i="1" dirty="0">
                <a:solidFill>
                  <a:prstClr val="black"/>
                </a:solidFill>
              </a:rPr>
              <a:t> </a:t>
            </a:r>
            <a:r>
              <a:rPr lang="en-US" sz="3600" i="1" dirty="0" err="1">
                <a:solidFill>
                  <a:prstClr val="black"/>
                </a:solidFill>
              </a:rPr>
              <a:t>kiểu</a:t>
            </a:r>
            <a:r>
              <a:rPr lang="en-US" sz="3600" i="1" dirty="0">
                <a:solidFill>
                  <a:prstClr val="black"/>
                </a:solidFill>
              </a:rPr>
              <a:t> </a:t>
            </a:r>
            <a:r>
              <a:rPr lang="en-US" sz="3600" i="1" dirty="0" err="1">
                <a:solidFill>
                  <a:prstClr val="black"/>
                </a:solidFill>
              </a:rPr>
              <a:t>hình</a:t>
            </a:r>
            <a:r>
              <a:rPr lang="en-US" sz="3600" i="1" dirty="0">
                <a:solidFill>
                  <a:prstClr val="black"/>
                </a:solidFill>
              </a:rPr>
              <a:t> </a:t>
            </a:r>
            <a:r>
              <a:rPr lang="en-US" sz="3600" i="1" dirty="0" err="1">
                <a:solidFill>
                  <a:prstClr val="black"/>
                </a:solidFill>
              </a:rPr>
              <a:t>đặc</a:t>
            </a:r>
            <a:r>
              <a:rPr lang="en-US" sz="3600" i="1" dirty="0">
                <a:solidFill>
                  <a:prstClr val="black"/>
                </a:solidFill>
              </a:rPr>
              <a:t> </a:t>
            </a:r>
            <a:r>
              <a:rPr lang="en-US" sz="3600" i="1" dirty="0" err="1">
                <a:solidFill>
                  <a:prstClr val="black"/>
                </a:solidFill>
              </a:rPr>
              <a:t>trưng</a:t>
            </a:r>
            <a:r>
              <a:rPr lang="en-US" sz="3600" i="1" dirty="0">
                <a:solidFill>
                  <a:prstClr val="black"/>
                </a:solidFill>
              </a:rPr>
              <a:t>. </a:t>
            </a:r>
          </a:p>
        </p:txBody>
      </p:sp>
      <p:sp>
        <p:nvSpPr>
          <p:cNvPr id="9" name="Title 3">
            <a:extLst>
              <a:ext uri="{FF2B5EF4-FFF2-40B4-BE49-F238E27FC236}">
                <a16:creationId xmlns:a16="http://schemas.microsoft.com/office/drawing/2014/main" id="{5C4F71A2-2E36-AAB8-77AD-47D286AC1D68}"/>
              </a:ext>
            </a:extLst>
          </p:cNvPr>
          <p:cNvSpPr txBox="1">
            <a:spLocks/>
          </p:cNvSpPr>
          <p:nvPr/>
        </p:nvSpPr>
        <p:spPr>
          <a:xfrm>
            <a:off x="1143000" y="439230"/>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SỐ LƯỢNG NHIỄM SẮC THỂ</a:t>
            </a:r>
            <a:endParaRPr lang="ru-RU" sz="5400" dirty="0">
              <a:gradFill>
                <a:gsLst>
                  <a:gs pos="0">
                    <a:srgbClr val="008EDC"/>
                  </a:gs>
                  <a:gs pos="100000">
                    <a:srgbClr val="D30F64"/>
                  </a:gs>
                </a:gsLst>
                <a:lin ang="0" scaled="1"/>
              </a:gradFill>
            </a:endParaRPr>
          </a:p>
        </p:txBody>
      </p:sp>
      <p:sp>
        <p:nvSpPr>
          <p:cNvPr id="10" name="Rectangle: Rounded Corners 17">
            <a:extLst>
              <a:ext uri="{FF2B5EF4-FFF2-40B4-BE49-F238E27FC236}">
                <a16:creationId xmlns:a16="http://schemas.microsoft.com/office/drawing/2014/main" id="{1BA0A7E7-4095-8F71-6CDD-DFD8B6D411F9}"/>
              </a:ext>
            </a:extLst>
          </p:cNvPr>
          <p:cNvSpPr/>
          <p:nvPr/>
        </p:nvSpPr>
        <p:spPr>
          <a:xfrm>
            <a:off x="1274046" y="1409115"/>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1" name="Arrow: Pentagon 21">
            <a:extLst>
              <a:ext uri="{FF2B5EF4-FFF2-40B4-BE49-F238E27FC236}">
                <a16:creationId xmlns:a16="http://schemas.microsoft.com/office/drawing/2014/main" id="{201B79B0-A285-F849-0261-E8A34F1C557D}"/>
              </a:ext>
            </a:extLst>
          </p:cNvPr>
          <p:cNvSpPr/>
          <p:nvPr/>
        </p:nvSpPr>
        <p:spPr>
          <a:xfrm>
            <a:off x="-29979" y="702647"/>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extLst>
      <p:ext uri="{BB962C8B-B14F-4D97-AF65-F5344CB8AC3E}">
        <p14:creationId xmlns:p14="http://schemas.microsoft.com/office/powerpoint/2010/main" val="2759936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HÌNH THÀNH KIẾN THỨC</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extLst>
      <p:ext uri="{BB962C8B-B14F-4D97-AF65-F5344CB8AC3E}">
        <p14:creationId xmlns:p14="http://schemas.microsoft.com/office/powerpoint/2010/main" val="2048246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3"/>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146" name="Picture 2">
            <a:extLst>
              <a:ext uri="{FF2B5EF4-FFF2-40B4-BE49-F238E27FC236}">
                <a16:creationId xmlns:a16="http://schemas.microsoft.com/office/drawing/2014/main" id="{4A96BB16-BA61-F20A-4410-DD38A27E02BE}"/>
              </a:ext>
            </a:extLst>
          </p:cNvPr>
          <p:cNvPicPr>
            <a:picLocks noChangeAspect="1" noChangeArrowheads="1"/>
          </p:cNvPicPr>
          <p:nvPr/>
        </p:nvPicPr>
        <p:blipFill>
          <a:blip r:embed="rId2">
            <a:clrChange>
              <a:clrFrom>
                <a:srgbClr val="F6FFFF"/>
              </a:clrFrom>
              <a:clrTo>
                <a:srgbClr val="F6FFFF">
                  <a:alpha val="0"/>
                </a:srgbClr>
              </a:clrTo>
            </a:clrChange>
            <a:extLst>
              <a:ext uri="{28A0092B-C50C-407E-A947-70E740481C1C}">
                <a14:useLocalDpi xmlns:a14="http://schemas.microsoft.com/office/drawing/2010/main" val="0"/>
              </a:ext>
            </a:extLst>
          </a:blip>
          <a:srcRect/>
          <a:stretch>
            <a:fillRect/>
          </a:stretch>
        </p:blipFill>
        <p:spPr bwMode="auto">
          <a:xfrm>
            <a:off x="12460159" y="1292611"/>
            <a:ext cx="6825742" cy="899438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6628570-2743-1117-263F-BA4E9A4F68B4}"/>
              </a:ext>
            </a:extLst>
          </p:cNvPr>
          <p:cNvGrpSpPr/>
          <p:nvPr/>
        </p:nvGrpSpPr>
        <p:grpSpPr>
          <a:xfrm>
            <a:off x="1600200" y="1409700"/>
            <a:ext cx="12373979" cy="2057400"/>
            <a:chOff x="668718" y="2691444"/>
            <a:chExt cx="16535770" cy="2749378"/>
          </a:xfrm>
        </p:grpSpPr>
        <p:sp>
          <p:nvSpPr>
            <p:cNvPr id="8" name="Rectangle: Rounded Corners 10">
              <a:extLst>
                <a:ext uri="{FF2B5EF4-FFF2-40B4-BE49-F238E27FC236}">
                  <a16:creationId xmlns:a16="http://schemas.microsoft.com/office/drawing/2014/main" id="{2FCB3A4F-3A54-8102-BB18-DBEEBCFC5D69}"/>
                </a:ext>
              </a:extLst>
            </p:cNvPr>
            <p:cNvSpPr/>
            <p:nvPr/>
          </p:nvSpPr>
          <p:spPr>
            <a:xfrm>
              <a:off x="1116748" y="3253669"/>
              <a:ext cx="16087740" cy="2187153"/>
            </a:xfrm>
            <a:prstGeom prst="roundRect">
              <a:avLst>
                <a:gd name="adj" fmla="val 6602"/>
              </a:avLst>
            </a:prstGeom>
            <a:solidFill>
              <a:schemeClr val="accent6">
                <a:lumMod val="40000"/>
                <a:lumOff val="60000"/>
              </a:schemeClr>
            </a:solidFill>
            <a:ln w="762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3BF2AD71-AD35-0FC6-4E60-F069FAA24659}"/>
                </a:ext>
              </a:extLst>
            </p:cNvPr>
            <p:cNvSpPr txBox="1"/>
            <p:nvPr/>
          </p:nvSpPr>
          <p:spPr>
            <a:xfrm>
              <a:off x="1877393" y="3231571"/>
              <a:ext cx="15188888" cy="2150806"/>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Lấy thêm ví dụ về đột biến </a:t>
              </a:r>
              <a:r>
                <a:rPr kumimoji="0" lang="vi-VN" sz="4000" b="1" i="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gene</a:t>
              </a:r>
              <a:r>
                <a:rPr kumimoji="0" lang="vi-VN" sz="40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ở vật nuôi và cây trồng.</a:t>
              </a:r>
            </a:p>
          </p:txBody>
        </p:sp>
        <p:sp>
          <p:nvSpPr>
            <p:cNvPr id="11" name="Oval Callout 13">
              <a:extLst>
                <a:ext uri="{FF2B5EF4-FFF2-40B4-BE49-F238E27FC236}">
                  <a16:creationId xmlns:a16="http://schemas.microsoft.com/office/drawing/2014/main" id="{4436EBC1-3667-8777-128A-CD1E919D7CF7}"/>
                </a:ext>
              </a:extLst>
            </p:cNvPr>
            <p:cNvSpPr/>
            <p:nvPr/>
          </p:nvSpPr>
          <p:spPr>
            <a:xfrm>
              <a:off x="668718" y="2691444"/>
              <a:ext cx="1259522" cy="1220317"/>
            </a:xfrm>
            <a:prstGeom prst="wedgeEllipseCallout">
              <a:avLst>
                <a:gd name="adj1" fmla="val -1478"/>
                <a:gd name="adj2" fmla="val 62500"/>
              </a:avLst>
            </a:prstGeom>
            <a:solidFill>
              <a:sysClr val="window" lastClr="FFFFFF"/>
            </a:solidFill>
            <a:ln w="171450"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150" name="Picture 6">
            <a:extLst>
              <a:ext uri="{FF2B5EF4-FFF2-40B4-BE49-F238E27FC236}">
                <a16:creationId xmlns:a16="http://schemas.microsoft.com/office/drawing/2014/main" id="{78A31FA9-3DBE-1E82-D63D-15A2EDF4D109}"/>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638249" y="1476493"/>
            <a:ext cx="866422" cy="7767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992521C-F93B-AC28-D614-9A41EA793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1408" y="4000945"/>
            <a:ext cx="5121925" cy="45346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1892F70-49B0-1384-3E42-F1B797C9D9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2943" y="3989839"/>
            <a:ext cx="6751236" cy="4534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2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1000"/>
                                        <p:tgtEl>
                                          <p:spTgt spid="6150"/>
                                        </p:tgtEl>
                                      </p:cBhvr>
                                    </p:animEffect>
                                    <p:anim calcmode="lin" valueType="num">
                                      <p:cBhvr>
                                        <p:cTn id="8" dur="1000" fill="hold"/>
                                        <p:tgtEl>
                                          <p:spTgt spid="6150"/>
                                        </p:tgtEl>
                                        <p:attrNameLst>
                                          <p:attrName>ppt_x</p:attrName>
                                        </p:attrNameLst>
                                      </p:cBhvr>
                                      <p:tavLst>
                                        <p:tav tm="0">
                                          <p:val>
                                            <p:strVal val="#ppt_x"/>
                                          </p:val>
                                        </p:tav>
                                        <p:tav tm="100000">
                                          <p:val>
                                            <p:strVal val="#ppt_x"/>
                                          </p:val>
                                        </p:tav>
                                      </p:tavLst>
                                    </p:anim>
                                    <p:anim calcmode="lin" valueType="num">
                                      <p:cBhvr>
                                        <p:cTn id="9" dur="1000" fill="hold"/>
                                        <p:tgtEl>
                                          <p:spTgt spid="61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E6FA"/>
        </a:solidFill>
        <a:effectLst/>
      </p:bgPr>
    </p:bg>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C4F71A2-2E36-AAB8-77AD-47D286AC1D68}"/>
              </a:ext>
            </a:extLst>
          </p:cNvPr>
          <p:cNvSpPr txBox="1">
            <a:spLocks/>
          </p:cNvSpPr>
          <p:nvPr/>
        </p:nvSpPr>
        <p:spPr>
          <a:xfrm>
            <a:off x="1179906" y="571500"/>
            <a:ext cx="16456449"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defRPr/>
            </a:pPr>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378526" y="1751977"/>
            <a:ext cx="5869158"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6928" y="762006"/>
            <a:ext cx="873749"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 name="Rectangle: Rounded Corners 1">
            <a:extLst>
              <a:ext uri="{FF2B5EF4-FFF2-40B4-BE49-F238E27FC236}">
                <a16:creationId xmlns:a16="http://schemas.microsoft.com/office/drawing/2014/main" id="{36BD1148-AA9A-2217-4B75-2AA4D234EF2E}"/>
              </a:ext>
            </a:extLst>
          </p:cNvPr>
          <p:cNvSpPr/>
          <p:nvPr/>
        </p:nvSpPr>
        <p:spPr>
          <a:xfrm>
            <a:off x="1359476" y="2382852"/>
            <a:ext cx="5009488" cy="841472"/>
          </a:xfrm>
          <a:prstGeom prst="roundRect">
            <a:avLst>
              <a:gd name="adj" fmla="val 50000"/>
            </a:avLst>
          </a:prstGeom>
          <a:solidFill>
            <a:srgbClr val="763CEB"/>
          </a:solidFill>
          <a:ln w="12700" cap="flat">
            <a:noFill/>
            <a:prstDash val="solid"/>
            <a:miter/>
          </a:ln>
        </p:spPr>
        <p:txBody>
          <a:bodyPr rtlCol="0" anchor="ctr"/>
          <a:lstStyle/>
          <a:p>
            <a:pPr algn="ctr">
              <a:defRPr/>
            </a:pPr>
            <a:r>
              <a:rPr lang="en-US" sz="3600" b="1" dirty="0" err="1">
                <a:solidFill>
                  <a:prstClr val="white"/>
                </a:solidFill>
              </a:rPr>
              <a:t>Tác</a:t>
            </a:r>
            <a:r>
              <a:rPr lang="en-US" sz="3600" b="1" dirty="0">
                <a:solidFill>
                  <a:prstClr val="white"/>
                </a:solidFill>
              </a:rPr>
              <a:t> </a:t>
            </a:r>
            <a:r>
              <a:rPr lang="en-US" sz="3600" b="1" dirty="0" err="1">
                <a:solidFill>
                  <a:prstClr val="white"/>
                </a:solidFill>
              </a:rPr>
              <a:t>hại</a:t>
            </a:r>
            <a:endParaRPr lang="en-US" sz="3600" b="1" dirty="0">
              <a:solidFill>
                <a:prstClr val="white"/>
              </a:solidFill>
            </a:endParaRPr>
          </a:p>
        </p:txBody>
      </p:sp>
      <p:sp>
        <p:nvSpPr>
          <p:cNvPr id="16" name="Rectangle: Rounded Corners 15">
            <a:extLst>
              <a:ext uri="{FF2B5EF4-FFF2-40B4-BE49-F238E27FC236}">
                <a16:creationId xmlns:a16="http://schemas.microsoft.com/office/drawing/2014/main" id="{5CF7B976-0178-F1FF-8F41-1D1E2AB7BC97}"/>
              </a:ext>
            </a:extLst>
          </p:cNvPr>
          <p:cNvSpPr/>
          <p:nvPr/>
        </p:nvSpPr>
        <p:spPr>
          <a:xfrm>
            <a:off x="1122529" y="4094330"/>
            <a:ext cx="3151250" cy="79485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defRPr/>
            </a:pPr>
            <a:r>
              <a:rPr lang="en-US" sz="4200" b="1">
                <a:solidFill>
                  <a:prstClr val="white"/>
                </a:solidFill>
              </a:rPr>
              <a:t>Tác hại</a:t>
            </a:r>
            <a:endParaRPr lang="en-US" sz="4200" b="1" dirty="0">
              <a:solidFill>
                <a:prstClr val="white"/>
              </a:solidFill>
            </a:endParaRPr>
          </a:p>
        </p:txBody>
      </p:sp>
      <p:pic>
        <p:nvPicPr>
          <p:cNvPr id="4" name="Picture 2" descr="Chromosomal analysis of fetus">
            <a:extLst>
              <a:ext uri="{FF2B5EF4-FFF2-40B4-BE49-F238E27FC236}">
                <a16:creationId xmlns:a16="http://schemas.microsoft.com/office/drawing/2014/main" id="{6AA127EE-F858-C990-2734-973CE66F6E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85" b="13046"/>
          <a:stretch/>
        </p:blipFill>
        <p:spPr bwMode="auto">
          <a:xfrm>
            <a:off x="424752" y="3480174"/>
            <a:ext cx="18977244" cy="61631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74503EA-F159-5118-16B8-DB72E5ADD00D}"/>
              </a:ext>
            </a:extLst>
          </p:cNvPr>
          <p:cNvSpPr/>
          <p:nvPr/>
        </p:nvSpPr>
        <p:spPr>
          <a:xfrm>
            <a:off x="11008111" y="3944244"/>
            <a:ext cx="7394509" cy="5592590"/>
          </a:xfrm>
          <a:prstGeom prst="rect">
            <a:avLst/>
          </a:prstGeom>
          <a:solidFill>
            <a:srgbClr val="FF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7" name="TextBox 6">
            <a:extLst>
              <a:ext uri="{FF2B5EF4-FFF2-40B4-BE49-F238E27FC236}">
                <a16:creationId xmlns:a16="http://schemas.microsoft.com/office/drawing/2014/main" id="{89D44421-F4EB-DE39-AFAB-C9E4085C99A9}"/>
              </a:ext>
            </a:extLst>
          </p:cNvPr>
          <p:cNvSpPr txBox="1"/>
          <p:nvPr/>
        </p:nvSpPr>
        <p:spPr>
          <a:xfrm>
            <a:off x="10877908" y="4094330"/>
            <a:ext cx="7018221" cy="646331"/>
          </a:xfrm>
          <a:prstGeom prst="rect">
            <a:avLst/>
          </a:prstGeom>
          <a:noFill/>
        </p:spPr>
        <p:txBody>
          <a:bodyPr wrap="square" rtlCol="0">
            <a:spAutoFit/>
          </a:bodyPr>
          <a:lstStyle/>
          <a:p>
            <a:pPr>
              <a:defRPr/>
            </a:pPr>
            <a:r>
              <a:rPr lang="en-US" sz="3600">
                <a:solidFill>
                  <a:prstClr val="black"/>
                </a:solidFill>
              </a:rPr>
              <a:t>Hội chứng Patau’s</a:t>
            </a:r>
          </a:p>
        </p:txBody>
      </p:sp>
      <p:sp>
        <p:nvSpPr>
          <p:cNvPr id="10" name="TextBox 9">
            <a:extLst>
              <a:ext uri="{FF2B5EF4-FFF2-40B4-BE49-F238E27FC236}">
                <a16:creationId xmlns:a16="http://schemas.microsoft.com/office/drawing/2014/main" id="{8999649A-8DA2-1ACB-FB22-6D6E911B98D8}"/>
              </a:ext>
            </a:extLst>
          </p:cNvPr>
          <p:cNvSpPr txBox="1"/>
          <p:nvPr/>
        </p:nvSpPr>
        <p:spPr>
          <a:xfrm>
            <a:off x="10877908" y="5244596"/>
            <a:ext cx="7018221" cy="646331"/>
          </a:xfrm>
          <a:prstGeom prst="rect">
            <a:avLst/>
          </a:prstGeom>
          <a:noFill/>
        </p:spPr>
        <p:txBody>
          <a:bodyPr wrap="square" rtlCol="0">
            <a:spAutoFit/>
          </a:bodyPr>
          <a:lstStyle/>
          <a:p>
            <a:pPr>
              <a:defRPr/>
            </a:pPr>
            <a:r>
              <a:rPr lang="en-US" sz="3600">
                <a:solidFill>
                  <a:prstClr val="black"/>
                </a:solidFill>
              </a:rPr>
              <a:t>Hội chứng Down</a:t>
            </a:r>
          </a:p>
        </p:txBody>
      </p:sp>
      <p:sp>
        <p:nvSpPr>
          <p:cNvPr id="12" name="TextBox 11">
            <a:extLst>
              <a:ext uri="{FF2B5EF4-FFF2-40B4-BE49-F238E27FC236}">
                <a16:creationId xmlns:a16="http://schemas.microsoft.com/office/drawing/2014/main" id="{C0F15FCD-83A5-D355-1AD6-0EF17C29F104}"/>
              </a:ext>
            </a:extLst>
          </p:cNvPr>
          <p:cNvSpPr txBox="1"/>
          <p:nvPr/>
        </p:nvSpPr>
        <p:spPr>
          <a:xfrm>
            <a:off x="10877908" y="6394292"/>
            <a:ext cx="7018221" cy="646331"/>
          </a:xfrm>
          <a:prstGeom prst="rect">
            <a:avLst/>
          </a:prstGeom>
          <a:noFill/>
        </p:spPr>
        <p:txBody>
          <a:bodyPr wrap="square" rtlCol="0">
            <a:spAutoFit/>
          </a:bodyPr>
          <a:lstStyle/>
          <a:p>
            <a:pPr>
              <a:defRPr/>
            </a:pPr>
            <a:r>
              <a:rPr lang="en-US" sz="3600" dirty="0" err="1">
                <a:solidFill>
                  <a:prstClr val="black"/>
                </a:solidFill>
              </a:rPr>
              <a:t>Hội</a:t>
            </a:r>
            <a:r>
              <a:rPr lang="en-US" sz="3600" dirty="0">
                <a:solidFill>
                  <a:prstClr val="black"/>
                </a:solidFill>
              </a:rPr>
              <a:t> </a:t>
            </a:r>
            <a:r>
              <a:rPr lang="en-US" sz="3600" dirty="0" err="1">
                <a:solidFill>
                  <a:prstClr val="black"/>
                </a:solidFill>
              </a:rPr>
              <a:t>chứng</a:t>
            </a:r>
            <a:r>
              <a:rPr lang="en-US" sz="3600" dirty="0">
                <a:solidFill>
                  <a:prstClr val="black"/>
                </a:solidFill>
              </a:rPr>
              <a:t> Edward</a:t>
            </a:r>
          </a:p>
        </p:txBody>
      </p:sp>
      <p:sp>
        <p:nvSpPr>
          <p:cNvPr id="13" name="TextBox 12">
            <a:extLst>
              <a:ext uri="{FF2B5EF4-FFF2-40B4-BE49-F238E27FC236}">
                <a16:creationId xmlns:a16="http://schemas.microsoft.com/office/drawing/2014/main" id="{652F7EE7-2A28-B10C-B6BA-6D53728BADD6}"/>
              </a:ext>
            </a:extLst>
          </p:cNvPr>
          <p:cNvSpPr txBox="1"/>
          <p:nvPr/>
        </p:nvSpPr>
        <p:spPr>
          <a:xfrm>
            <a:off x="10877908" y="7430390"/>
            <a:ext cx="7018221" cy="646331"/>
          </a:xfrm>
          <a:prstGeom prst="rect">
            <a:avLst/>
          </a:prstGeom>
          <a:noFill/>
        </p:spPr>
        <p:txBody>
          <a:bodyPr wrap="square" rtlCol="0">
            <a:spAutoFit/>
          </a:bodyPr>
          <a:lstStyle/>
          <a:p>
            <a:pPr>
              <a:defRPr/>
            </a:pPr>
            <a:r>
              <a:rPr lang="en-US" sz="3600" dirty="0" err="1">
                <a:solidFill>
                  <a:prstClr val="black"/>
                </a:solidFill>
              </a:rPr>
              <a:t>Hội</a:t>
            </a:r>
            <a:r>
              <a:rPr lang="en-US" sz="3600" dirty="0">
                <a:solidFill>
                  <a:prstClr val="black"/>
                </a:solidFill>
              </a:rPr>
              <a:t> </a:t>
            </a:r>
            <a:r>
              <a:rPr lang="en-US" sz="3600" dirty="0" err="1">
                <a:solidFill>
                  <a:prstClr val="black"/>
                </a:solidFill>
              </a:rPr>
              <a:t>chứng</a:t>
            </a:r>
            <a:r>
              <a:rPr lang="en-US" sz="3600" dirty="0">
                <a:solidFill>
                  <a:prstClr val="black"/>
                </a:solidFill>
              </a:rPr>
              <a:t> Turner</a:t>
            </a:r>
          </a:p>
        </p:txBody>
      </p:sp>
      <p:sp>
        <p:nvSpPr>
          <p:cNvPr id="14" name="TextBox 13">
            <a:extLst>
              <a:ext uri="{FF2B5EF4-FFF2-40B4-BE49-F238E27FC236}">
                <a16:creationId xmlns:a16="http://schemas.microsoft.com/office/drawing/2014/main" id="{F18A8446-7D66-FC68-9CB3-586071A4BBCC}"/>
              </a:ext>
            </a:extLst>
          </p:cNvPr>
          <p:cNvSpPr txBox="1"/>
          <p:nvPr/>
        </p:nvSpPr>
        <p:spPr>
          <a:xfrm>
            <a:off x="10877908" y="8558654"/>
            <a:ext cx="7018221" cy="646331"/>
          </a:xfrm>
          <a:prstGeom prst="rect">
            <a:avLst/>
          </a:prstGeom>
          <a:noFill/>
        </p:spPr>
        <p:txBody>
          <a:bodyPr wrap="square" rtlCol="0">
            <a:spAutoFit/>
          </a:bodyPr>
          <a:lstStyle/>
          <a:p>
            <a:pPr>
              <a:defRPr/>
            </a:pPr>
            <a:r>
              <a:rPr lang="en-US" sz="3600">
                <a:solidFill>
                  <a:prstClr val="black"/>
                </a:solidFill>
              </a:rPr>
              <a:t>Hội chứng Klinefelter</a:t>
            </a:r>
          </a:p>
        </p:txBody>
      </p:sp>
    </p:spTree>
    <p:extLst>
      <p:ext uri="{BB962C8B-B14F-4D97-AF65-F5344CB8AC3E}">
        <p14:creationId xmlns:p14="http://schemas.microsoft.com/office/powerpoint/2010/main" val="3500711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C4F71A2-2E36-AAB8-77AD-47D286AC1D68}"/>
              </a:ext>
            </a:extLst>
          </p:cNvPr>
          <p:cNvSpPr txBox="1">
            <a:spLocks/>
          </p:cNvSpPr>
          <p:nvPr/>
        </p:nvSpPr>
        <p:spPr>
          <a:xfrm>
            <a:off x="1172979" y="675356"/>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1" y="865862"/>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grpSp>
        <p:nvGrpSpPr>
          <p:cNvPr id="3" name="Group 2">
            <a:extLst>
              <a:ext uri="{FF2B5EF4-FFF2-40B4-BE49-F238E27FC236}">
                <a16:creationId xmlns:a16="http://schemas.microsoft.com/office/drawing/2014/main" id="{64109371-20F1-3A1A-BF3C-2B3C1E92D74F}"/>
              </a:ext>
            </a:extLst>
          </p:cNvPr>
          <p:cNvGrpSpPr/>
          <p:nvPr/>
        </p:nvGrpSpPr>
        <p:grpSpPr>
          <a:xfrm>
            <a:off x="917203" y="2270566"/>
            <a:ext cx="16896767" cy="7863560"/>
            <a:chOff x="1127573" y="1037816"/>
            <a:chExt cx="11264511" cy="5242373"/>
          </a:xfrm>
        </p:grpSpPr>
        <p:pic>
          <p:nvPicPr>
            <p:cNvPr id="4" name="Picture 2" descr="Edward Syndrome | Symptoms of Edward Syndrome | Cause of Edward Syndrome |  Trisomy 18 | USMLE">
              <a:extLst>
                <a:ext uri="{FF2B5EF4-FFF2-40B4-BE49-F238E27FC236}">
                  <a16:creationId xmlns:a16="http://schemas.microsoft.com/office/drawing/2014/main" id="{5ECFBCEC-C761-B022-26C2-B586ED490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36" t="19304" r="5032" b="7485"/>
            <a:stretch/>
          </p:blipFill>
          <p:spPr bwMode="auto">
            <a:xfrm>
              <a:off x="1660505" y="1194891"/>
              <a:ext cx="9660103" cy="50207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9D34D24-EDD8-D2CC-D380-B02EDC25BBD6}"/>
                </a:ext>
              </a:extLst>
            </p:cNvPr>
            <p:cNvSpPr/>
            <p:nvPr/>
          </p:nvSpPr>
          <p:spPr>
            <a:xfrm>
              <a:off x="1194891" y="1037816"/>
              <a:ext cx="5076883" cy="920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22E45314-EE30-5ED1-1002-B035104A39BF}"/>
                </a:ext>
              </a:extLst>
            </p:cNvPr>
            <p:cNvSpPr/>
            <p:nvPr/>
          </p:nvSpPr>
          <p:spPr>
            <a:xfrm>
              <a:off x="1127573" y="5360179"/>
              <a:ext cx="5076883" cy="920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 name="Rectangle 6">
              <a:extLst>
                <a:ext uri="{FF2B5EF4-FFF2-40B4-BE49-F238E27FC236}">
                  <a16:creationId xmlns:a16="http://schemas.microsoft.com/office/drawing/2014/main" id="{47EFF22E-EF35-6422-6E20-96B71172D7CF}"/>
                </a:ext>
              </a:extLst>
            </p:cNvPr>
            <p:cNvSpPr/>
            <p:nvPr/>
          </p:nvSpPr>
          <p:spPr>
            <a:xfrm>
              <a:off x="8313747" y="5870673"/>
              <a:ext cx="925619" cy="3450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8" name="Rectangle 7">
              <a:extLst>
                <a:ext uri="{FF2B5EF4-FFF2-40B4-BE49-F238E27FC236}">
                  <a16:creationId xmlns:a16="http://schemas.microsoft.com/office/drawing/2014/main" id="{052EC179-451F-4DFD-2C3D-1E747D659DBD}"/>
                </a:ext>
              </a:extLst>
            </p:cNvPr>
            <p:cNvSpPr/>
            <p:nvPr/>
          </p:nvSpPr>
          <p:spPr>
            <a:xfrm>
              <a:off x="10114498" y="4406511"/>
              <a:ext cx="1301478" cy="631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8">
              <a:extLst>
                <a:ext uri="{FF2B5EF4-FFF2-40B4-BE49-F238E27FC236}">
                  <a16:creationId xmlns:a16="http://schemas.microsoft.com/office/drawing/2014/main" id="{69E8A4F3-47F1-CF16-0606-280A989FE124}"/>
                </a:ext>
              </a:extLst>
            </p:cNvPr>
            <p:cNvSpPr/>
            <p:nvPr/>
          </p:nvSpPr>
          <p:spPr>
            <a:xfrm>
              <a:off x="9463758" y="3553819"/>
              <a:ext cx="1458553" cy="737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Rectangle 9">
              <a:extLst>
                <a:ext uri="{FF2B5EF4-FFF2-40B4-BE49-F238E27FC236}">
                  <a16:creationId xmlns:a16="http://schemas.microsoft.com/office/drawing/2014/main" id="{6D007B4B-F641-914B-3FFA-4B87536250C0}"/>
                </a:ext>
              </a:extLst>
            </p:cNvPr>
            <p:cNvSpPr/>
            <p:nvPr/>
          </p:nvSpPr>
          <p:spPr>
            <a:xfrm>
              <a:off x="9693760" y="2213073"/>
              <a:ext cx="1458553" cy="737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1" name="Rectangle 10">
              <a:extLst>
                <a:ext uri="{FF2B5EF4-FFF2-40B4-BE49-F238E27FC236}">
                  <a16:creationId xmlns:a16="http://schemas.microsoft.com/office/drawing/2014/main" id="{9E281D50-BB69-0838-CFC1-1B4C0C990292}"/>
                </a:ext>
              </a:extLst>
            </p:cNvPr>
            <p:cNvSpPr/>
            <p:nvPr/>
          </p:nvSpPr>
          <p:spPr>
            <a:xfrm>
              <a:off x="6563485" y="2260755"/>
              <a:ext cx="807812" cy="330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2" name="Rectangle 11">
              <a:extLst>
                <a:ext uri="{FF2B5EF4-FFF2-40B4-BE49-F238E27FC236}">
                  <a16:creationId xmlns:a16="http://schemas.microsoft.com/office/drawing/2014/main" id="{6C68BF9E-E2DB-F86F-B162-D56AC995F190}"/>
                </a:ext>
              </a:extLst>
            </p:cNvPr>
            <p:cNvSpPr/>
            <p:nvPr/>
          </p:nvSpPr>
          <p:spPr>
            <a:xfrm>
              <a:off x="6386775" y="2458501"/>
              <a:ext cx="807812" cy="330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3" name="Rectangle 12">
              <a:extLst>
                <a:ext uri="{FF2B5EF4-FFF2-40B4-BE49-F238E27FC236}">
                  <a16:creationId xmlns:a16="http://schemas.microsoft.com/office/drawing/2014/main" id="{DE13D481-10F2-5ECC-A929-CCCDD071DF65}"/>
                </a:ext>
              </a:extLst>
            </p:cNvPr>
            <p:cNvSpPr/>
            <p:nvPr/>
          </p:nvSpPr>
          <p:spPr>
            <a:xfrm>
              <a:off x="5932380" y="3270130"/>
              <a:ext cx="908790" cy="5034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4" name="TextBox 13">
              <a:extLst>
                <a:ext uri="{FF2B5EF4-FFF2-40B4-BE49-F238E27FC236}">
                  <a16:creationId xmlns:a16="http://schemas.microsoft.com/office/drawing/2014/main" id="{3D047E13-890C-2D49-E3ED-233BF3D6E63A}"/>
                </a:ext>
              </a:extLst>
            </p:cNvPr>
            <p:cNvSpPr txBox="1"/>
            <p:nvPr/>
          </p:nvSpPr>
          <p:spPr>
            <a:xfrm>
              <a:off x="9606806" y="2426244"/>
              <a:ext cx="2785278" cy="467821"/>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Giảm trương lực cơ</a:t>
              </a:r>
            </a:p>
          </p:txBody>
        </p:sp>
        <p:sp>
          <p:nvSpPr>
            <p:cNvPr id="15" name="TextBox 14">
              <a:extLst>
                <a:ext uri="{FF2B5EF4-FFF2-40B4-BE49-F238E27FC236}">
                  <a16:creationId xmlns:a16="http://schemas.microsoft.com/office/drawing/2014/main" id="{C8803A4A-2BDA-730C-D572-37577B867BC4}"/>
                </a:ext>
              </a:extLst>
            </p:cNvPr>
            <p:cNvSpPr txBox="1"/>
            <p:nvPr/>
          </p:nvSpPr>
          <p:spPr>
            <a:xfrm>
              <a:off x="9489000" y="3553819"/>
              <a:ext cx="2903084" cy="467821"/>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Tim/phổi bất thường</a:t>
              </a:r>
            </a:p>
          </p:txBody>
        </p:sp>
        <p:sp>
          <p:nvSpPr>
            <p:cNvPr id="16" name="TextBox 15">
              <a:extLst>
                <a:ext uri="{FF2B5EF4-FFF2-40B4-BE49-F238E27FC236}">
                  <a16:creationId xmlns:a16="http://schemas.microsoft.com/office/drawing/2014/main" id="{8757C227-0022-E6D1-5DDF-1DE5C5C60259}"/>
                </a:ext>
              </a:extLst>
            </p:cNvPr>
            <p:cNvSpPr txBox="1"/>
            <p:nvPr/>
          </p:nvSpPr>
          <p:spPr>
            <a:xfrm>
              <a:off x="10041570" y="4398192"/>
              <a:ext cx="2288805" cy="874085"/>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Ngón tay chồng chéo lên nhau</a:t>
              </a:r>
            </a:p>
          </p:txBody>
        </p:sp>
        <p:sp>
          <p:nvSpPr>
            <p:cNvPr id="19" name="TextBox 18">
              <a:extLst>
                <a:ext uri="{FF2B5EF4-FFF2-40B4-BE49-F238E27FC236}">
                  <a16:creationId xmlns:a16="http://schemas.microsoft.com/office/drawing/2014/main" id="{3EB001D4-D5FE-B8CF-4637-B6340E0B9C5E}"/>
                </a:ext>
              </a:extLst>
            </p:cNvPr>
            <p:cNvSpPr txBox="1"/>
            <p:nvPr/>
          </p:nvSpPr>
          <p:spPr>
            <a:xfrm>
              <a:off x="5314223" y="5258626"/>
              <a:ext cx="2013922" cy="874085"/>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Bàn chân khập khiểng</a:t>
              </a:r>
            </a:p>
          </p:txBody>
        </p:sp>
        <p:sp>
          <p:nvSpPr>
            <p:cNvPr id="20" name="TextBox 19">
              <a:extLst>
                <a:ext uri="{FF2B5EF4-FFF2-40B4-BE49-F238E27FC236}">
                  <a16:creationId xmlns:a16="http://schemas.microsoft.com/office/drawing/2014/main" id="{A992A44E-9B27-4721-DC69-4CDFB9E76471}"/>
                </a:ext>
              </a:extLst>
            </p:cNvPr>
            <p:cNvSpPr txBox="1"/>
            <p:nvPr/>
          </p:nvSpPr>
          <p:spPr>
            <a:xfrm>
              <a:off x="6204456" y="1828797"/>
              <a:ext cx="1306386" cy="467821"/>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Tai thấp</a:t>
              </a:r>
            </a:p>
          </p:txBody>
        </p:sp>
        <p:sp>
          <p:nvSpPr>
            <p:cNvPr id="21" name="Rectangle 20">
              <a:extLst>
                <a:ext uri="{FF2B5EF4-FFF2-40B4-BE49-F238E27FC236}">
                  <a16:creationId xmlns:a16="http://schemas.microsoft.com/office/drawing/2014/main" id="{43B66D39-D3AA-C71E-AF0F-B9C8569949F2}"/>
                </a:ext>
              </a:extLst>
            </p:cNvPr>
            <p:cNvSpPr/>
            <p:nvPr/>
          </p:nvSpPr>
          <p:spPr>
            <a:xfrm>
              <a:off x="6028275" y="3701043"/>
              <a:ext cx="660906" cy="2874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TextBox 24">
              <a:extLst>
                <a:ext uri="{FF2B5EF4-FFF2-40B4-BE49-F238E27FC236}">
                  <a16:creationId xmlns:a16="http://schemas.microsoft.com/office/drawing/2014/main" id="{01A7B16E-51AC-4816-44DB-9C5F7EF14A82}"/>
                </a:ext>
              </a:extLst>
            </p:cNvPr>
            <p:cNvSpPr txBox="1"/>
            <p:nvPr/>
          </p:nvSpPr>
          <p:spPr>
            <a:xfrm>
              <a:off x="5961773" y="3629877"/>
              <a:ext cx="752649" cy="504753"/>
            </a:xfrm>
            <a:prstGeom prst="rect">
              <a:avLst/>
            </a:prstGeom>
            <a:noFill/>
          </p:spPr>
          <p:txBody>
            <a:bodyPr wrap="square" rtlCol="0">
              <a:spAutoFit/>
            </a:bodyPr>
            <a:lstStyle/>
            <a:p>
              <a:pPr>
                <a:lnSpc>
                  <a:spcPct val="120000"/>
                </a:lnSpc>
              </a:pPr>
              <a:r>
                <a:rPr lang="en-US" sz="3600" b="1">
                  <a:solidFill>
                    <a:srgbClr val="008965"/>
                  </a:solidFill>
                  <a:cs typeface="Times New Roman" panose="02020603050405020304" pitchFamily="18" charset="0"/>
                </a:rPr>
                <a:t>18</a:t>
              </a:r>
            </a:p>
          </p:txBody>
        </p:sp>
      </p:grpSp>
      <p:sp>
        <p:nvSpPr>
          <p:cNvPr id="23" name="Rectangle: Rounded Corners 22">
            <a:extLst>
              <a:ext uri="{FF2B5EF4-FFF2-40B4-BE49-F238E27FC236}">
                <a16:creationId xmlns:a16="http://schemas.microsoft.com/office/drawing/2014/main" id="{1BA0A7E7-4095-8F71-6CDD-DFD8B6D411F9}"/>
              </a:ext>
            </a:extLst>
          </p:cNvPr>
          <p:cNvSpPr/>
          <p:nvPr/>
        </p:nvSpPr>
        <p:spPr>
          <a:xfrm>
            <a:off x="1371599" y="1855832"/>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4" name="Rectangle: Rounded Corners 23">
            <a:extLst>
              <a:ext uri="{FF2B5EF4-FFF2-40B4-BE49-F238E27FC236}">
                <a16:creationId xmlns:a16="http://schemas.microsoft.com/office/drawing/2014/main" id="{36BD1148-AA9A-2217-4B75-2AA4D234EF2E}"/>
              </a:ext>
            </a:extLst>
          </p:cNvPr>
          <p:cNvSpPr/>
          <p:nvPr/>
        </p:nvSpPr>
        <p:spPr>
          <a:xfrm>
            <a:off x="1371600" y="2274154"/>
            <a:ext cx="3357477" cy="841472"/>
          </a:xfrm>
          <a:prstGeom prst="roundRect">
            <a:avLst>
              <a:gd name="adj" fmla="val 50000"/>
            </a:avLst>
          </a:prstGeom>
          <a:solidFill>
            <a:schemeClr val="accent2">
              <a:lumMod val="20000"/>
              <a:lumOff val="80000"/>
            </a:schemeClr>
          </a:solidFill>
          <a:ln w="12700" cap="flat">
            <a:noFill/>
            <a:prstDash val="solid"/>
            <a:miter/>
          </a:ln>
        </p:spPr>
        <p:txBody>
          <a:bodyPr rtlCol="0" anchor="ctr"/>
          <a:lstStyle/>
          <a:p>
            <a:pPr algn="ctr"/>
            <a:r>
              <a:rPr lang="en-US" sz="3600" b="1" dirty="0" err="1">
                <a:solidFill>
                  <a:prstClr val="black"/>
                </a:solidFill>
              </a:rPr>
              <a:t>Tác</a:t>
            </a:r>
            <a:r>
              <a:rPr lang="en-US" sz="3600" b="1" dirty="0">
                <a:solidFill>
                  <a:prstClr val="black"/>
                </a:solidFill>
              </a:rPr>
              <a:t> </a:t>
            </a:r>
            <a:r>
              <a:rPr lang="en-US" sz="3600" b="1" dirty="0" err="1">
                <a:solidFill>
                  <a:prstClr val="black"/>
                </a:solidFill>
              </a:rPr>
              <a:t>hại</a:t>
            </a:r>
            <a:endParaRPr lang="en-US" sz="3600" b="1" dirty="0">
              <a:solidFill>
                <a:prstClr val="black"/>
              </a:solidFill>
            </a:endParaRPr>
          </a:p>
        </p:txBody>
      </p:sp>
      <p:sp>
        <p:nvSpPr>
          <p:cNvPr id="27" name="TextBox 26">
            <a:extLst>
              <a:ext uri="{FF2B5EF4-FFF2-40B4-BE49-F238E27FC236}">
                <a16:creationId xmlns:a16="http://schemas.microsoft.com/office/drawing/2014/main" id="{8812868A-C9D9-D57F-4CD9-BC6F92FE15F1}"/>
              </a:ext>
            </a:extLst>
          </p:cNvPr>
          <p:cNvSpPr txBox="1"/>
          <p:nvPr/>
        </p:nvSpPr>
        <p:spPr>
          <a:xfrm>
            <a:off x="12632163" y="2618352"/>
            <a:ext cx="5181807" cy="738664"/>
          </a:xfrm>
          <a:prstGeom prst="rect">
            <a:avLst/>
          </a:prstGeom>
          <a:noFill/>
        </p:spPr>
        <p:txBody>
          <a:bodyPr wrap="square">
            <a:spAutoFit/>
          </a:bodyPr>
          <a:lstStyle/>
          <a:p>
            <a:r>
              <a:rPr lang="en-US" sz="4200" b="1">
                <a:solidFill>
                  <a:srgbClr val="006FC9"/>
                </a:solidFill>
              </a:rPr>
              <a:t>Hội chứng </a:t>
            </a:r>
            <a:r>
              <a:rPr lang="vi-VN" sz="4200" b="1">
                <a:solidFill>
                  <a:srgbClr val="006FC9"/>
                </a:solidFill>
              </a:rPr>
              <a:t>Edward</a:t>
            </a:r>
            <a:endParaRPr lang="en-US" sz="4200">
              <a:solidFill>
                <a:srgbClr val="006FC9"/>
              </a:solidFill>
            </a:endParaRPr>
          </a:p>
        </p:txBody>
      </p:sp>
    </p:spTree>
    <p:extLst>
      <p:ext uri="{BB962C8B-B14F-4D97-AF65-F5344CB8AC3E}">
        <p14:creationId xmlns:p14="http://schemas.microsoft.com/office/powerpoint/2010/main" val="1963790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Down syndrome - symptoms, causes, diagnosis - medikamio">
            <a:extLst>
              <a:ext uri="{FF2B5EF4-FFF2-40B4-BE49-F238E27FC236}">
                <a16:creationId xmlns:a16="http://schemas.microsoft.com/office/drawing/2014/main" id="{FA535684-1156-F04D-8874-8A26D6863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32" b="2556"/>
          <a:stretch/>
        </p:blipFill>
        <p:spPr bwMode="auto">
          <a:xfrm>
            <a:off x="9043023" y="71913"/>
            <a:ext cx="7835511" cy="1021508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31E08B59-E80E-A64A-C561-8636AC1CC8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10" t="32705" r="10538"/>
          <a:stretch/>
        </p:blipFill>
        <p:spPr bwMode="auto">
          <a:xfrm>
            <a:off x="0" y="2948627"/>
            <a:ext cx="7835511" cy="73383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A30092-E3E3-5B34-B83F-57909FA964D7}"/>
              </a:ext>
            </a:extLst>
          </p:cNvPr>
          <p:cNvSpPr txBox="1"/>
          <p:nvPr/>
        </p:nvSpPr>
        <p:spPr>
          <a:xfrm>
            <a:off x="0" y="1011834"/>
            <a:ext cx="5755671" cy="1823576"/>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a:spAutoFit/>
          </a:bodyPr>
          <a:lstStyle>
            <a:defPPr>
              <a:defRPr lang="ru-RU"/>
            </a:defPPr>
            <a:lvl1pPr marL="342900" indent="-342900" algn="just">
              <a:lnSpc>
                <a:spcPct val="125000"/>
              </a:lnSpc>
              <a:buFont typeface="Wingdings" panose="05000000000000000000" pitchFamily="2" charset="2"/>
              <a:buChar char="v"/>
              <a:defRPr sz="2400" b="0"/>
            </a:lvl1pPr>
          </a:lstStyle>
          <a:p>
            <a:pPr marL="0" indent="0" algn="ctr">
              <a:buFont typeface="Wingdings" panose="05000000000000000000" pitchFamily="2" charset="2"/>
              <a:buNone/>
              <a:defRPr/>
            </a:pPr>
            <a:r>
              <a:rPr lang="en-US" sz="4800" b="1">
                <a:solidFill>
                  <a:prstClr val="white"/>
                </a:solidFill>
              </a:rPr>
              <a:t>H</a:t>
            </a:r>
            <a:r>
              <a:rPr lang="vi-VN" sz="4800" b="1">
                <a:solidFill>
                  <a:prstClr val="white"/>
                </a:solidFill>
              </a:rPr>
              <a:t>ội chứng Down </a:t>
            </a:r>
            <a:endParaRPr lang="en-US" sz="4800" b="1">
              <a:solidFill>
                <a:prstClr val="white"/>
              </a:solidFill>
            </a:endParaRPr>
          </a:p>
          <a:p>
            <a:pPr marL="0" indent="0" algn="ctr">
              <a:buFont typeface="Wingdings" panose="05000000000000000000" pitchFamily="2" charset="2"/>
              <a:buNone/>
              <a:defRPr/>
            </a:pPr>
            <a:r>
              <a:rPr lang="vi-VN" sz="4200" b="1">
                <a:solidFill>
                  <a:srgbClr val="FFFF00"/>
                </a:solidFill>
              </a:rPr>
              <a:t>3 NST số 21</a:t>
            </a:r>
            <a:endParaRPr lang="en-US" sz="4200">
              <a:solidFill>
                <a:srgbClr val="FFFF00"/>
              </a:solidFill>
            </a:endParaRPr>
          </a:p>
        </p:txBody>
      </p:sp>
    </p:spTree>
    <p:extLst>
      <p:ext uri="{BB962C8B-B14F-4D97-AF65-F5344CB8AC3E}">
        <p14:creationId xmlns:p14="http://schemas.microsoft.com/office/powerpoint/2010/main" val="1418810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8" descr="Down Syndrome Karyotype"/>
          <p:cNvPicPr>
            <a:picLocks noChangeAspect="1" noChangeArrowheads="1"/>
          </p:cNvPicPr>
          <p:nvPr/>
        </p:nvPicPr>
        <p:blipFill rotWithShape="1">
          <a:blip r:embed="rId3">
            <a:extLst>
              <a:ext uri="{28A0092B-C50C-407E-A947-70E740481C1C}">
                <a14:useLocalDpi xmlns:a14="http://schemas.microsoft.com/office/drawing/2010/main" val="0"/>
              </a:ext>
            </a:extLst>
          </a:blip>
          <a:srcRect b="5933"/>
          <a:stretch/>
        </p:blipFill>
        <p:spPr bwMode="auto">
          <a:xfrm>
            <a:off x="10568640" y="3771900"/>
            <a:ext cx="6708956" cy="6515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55962" y="647700"/>
            <a:ext cx="7516516" cy="332398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50000"/>
              </a:lnSpc>
              <a:defRPr/>
            </a:pPr>
            <a:r>
              <a:rPr lang="vi-VN" sz="2800" b="1" i="1" dirty="0">
                <a:solidFill>
                  <a:srgbClr val="FF0000"/>
                </a:solidFill>
              </a:rPr>
              <a:t>Người mắc hội chứng Down </a:t>
            </a:r>
            <a:r>
              <a:rPr lang="vi-VN" sz="2800" i="1" dirty="0">
                <a:solidFill>
                  <a:prstClr val="black"/>
                </a:solidFill>
              </a:rPr>
              <a:t>có bộ NST với </a:t>
            </a:r>
            <a:r>
              <a:rPr lang="vi-VN" sz="2800" b="1" i="1" dirty="0">
                <a:solidFill>
                  <a:srgbClr val="00B050"/>
                </a:solidFill>
              </a:rPr>
              <a:t>3 NST số 21</a:t>
            </a:r>
            <a:r>
              <a:rPr lang="vi-VN" sz="2800" i="1" dirty="0">
                <a:solidFill>
                  <a:prstClr val="black"/>
                </a:solidFill>
              </a:rPr>
              <a:t>: Có nhiều bất thường trên khuôn mặt (mũi tẹt, mắt chếch lên trên,…), tầm vóc thấp bé, dị tật tim, chậm phát triển và thường có tuổi thọ ngắn hơn người bình thường.</a:t>
            </a:r>
            <a:endParaRPr lang="en-US" sz="2800" i="1" dirty="0">
              <a:solidFill>
                <a:prstClr val="black"/>
              </a:solidFill>
            </a:endParaRPr>
          </a:p>
        </p:txBody>
      </p:sp>
      <p:sp>
        <p:nvSpPr>
          <p:cNvPr id="2" name="Rectangle 1"/>
          <p:cNvSpPr/>
          <p:nvPr/>
        </p:nvSpPr>
        <p:spPr>
          <a:xfrm>
            <a:off x="8990" y="1202290"/>
            <a:ext cx="7031699" cy="1846659"/>
          </a:xfrm>
          <a:prstGeom prst="rect">
            <a:avLst/>
          </a:prstGeom>
          <a:solidFill>
            <a:srgbClr val="CCFFCC"/>
          </a:solidFill>
        </p:spPr>
        <p:txBody>
          <a:bodyPr wrap="square">
            <a:spAutoFit/>
          </a:bodyPr>
          <a:lstStyle/>
          <a:p>
            <a:pPr algn="just">
              <a:lnSpc>
                <a:spcPct val="150000"/>
              </a:lnSpc>
              <a:defRPr/>
            </a:pPr>
            <a:r>
              <a:rPr lang="vi-VN" sz="2800" b="1" dirty="0">
                <a:solidFill>
                  <a:prstClr val="black"/>
                </a:solidFill>
              </a:rPr>
              <a:t>Đột biến lệch bội (Aneuploidy)</a:t>
            </a:r>
            <a:endParaRPr lang="en-US" sz="2800" dirty="0">
              <a:solidFill>
                <a:prstClr val="black"/>
              </a:solidFill>
            </a:endParaRPr>
          </a:p>
          <a:p>
            <a:pPr algn="just">
              <a:lnSpc>
                <a:spcPct val="150000"/>
              </a:lnSpc>
              <a:defRPr/>
            </a:pPr>
            <a:r>
              <a:rPr lang="vi-VN" sz="2400" dirty="0">
                <a:solidFill>
                  <a:prstClr val="black"/>
                </a:solidFill>
              </a:rPr>
              <a:t>Ví dụ: Hội chứng Down (trisomy 21) là một trường hợp lệch bội với ba nhiễm sắc thể số 21.</a:t>
            </a:r>
            <a:endParaRPr lang="vi-VN" sz="2000" dirty="0">
              <a:solidFill>
                <a:prstClr val="black"/>
              </a:solidFill>
            </a:endParaRPr>
          </a:p>
        </p:txBody>
      </p:sp>
      <p:pic>
        <p:nvPicPr>
          <p:cNvPr id="3080" name="Picture 8" descr="Arrow Png Images – Browse 702,419 Stock Photos, Vectors, and Video | Adobe  Stoc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864316" y="2233469"/>
            <a:ext cx="3029660" cy="2019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own Syndrome: Symptoms, Causes, Prevention and Treatments">
            <a:extLst>
              <a:ext uri="{FF2B5EF4-FFF2-40B4-BE49-F238E27FC236}">
                <a16:creationId xmlns:a16="http://schemas.microsoft.com/office/drawing/2014/main" id="{C508813B-1392-8AC0-A1E6-E1D807F6BD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38" t="13894" r="4219" b="4072"/>
          <a:stretch/>
        </p:blipFill>
        <p:spPr bwMode="auto">
          <a:xfrm>
            <a:off x="-96510" y="5284421"/>
            <a:ext cx="1066515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88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2" descr="Xyy syndrome hi-res stock photography and images - Alamy">
            <a:extLst>
              <a:ext uri="{FF2B5EF4-FFF2-40B4-BE49-F238E27FC236}">
                <a16:creationId xmlns:a16="http://schemas.microsoft.com/office/drawing/2014/main" id="{E9B26C98-BFC2-4E8B-BC22-9D58514A13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2" t="7117" r="6355" b="9202"/>
          <a:stretch/>
        </p:blipFill>
        <p:spPr bwMode="auto">
          <a:xfrm>
            <a:off x="320415" y="3028950"/>
            <a:ext cx="9110253" cy="70020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59305" y="424616"/>
            <a:ext cx="8266803" cy="1569660"/>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50000"/>
              </a:lnSpc>
              <a:buFont typeface="Wingdings" panose="05000000000000000000" pitchFamily="2" charset="2"/>
              <a:buNone/>
              <a:defRPr/>
            </a:pPr>
            <a:r>
              <a:rPr lang="vi-VN" sz="3200" b="1" i="1" dirty="0">
                <a:solidFill>
                  <a:srgbClr val="FF0000"/>
                </a:solidFill>
              </a:rPr>
              <a:t>(</a:t>
            </a:r>
            <a:r>
              <a:rPr lang="en-US" sz="3200" b="1" i="1" dirty="0">
                <a:solidFill>
                  <a:srgbClr val="FF0000"/>
                </a:solidFill>
              </a:rPr>
              <a:t>H</a:t>
            </a:r>
            <a:r>
              <a:rPr lang="vi-VN" sz="3200" b="1" i="1" dirty="0">
                <a:solidFill>
                  <a:srgbClr val="FF0000"/>
                </a:solidFill>
              </a:rPr>
              <a:t>ội chứng siêu nam): </a:t>
            </a:r>
            <a:r>
              <a:rPr lang="vi-VN" sz="3200" i="1" dirty="0">
                <a:solidFill>
                  <a:prstClr val="black"/>
                </a:solidFill>
              </a:rPr>
              <a:t>thường có rối loạn về hệ vận động (cơ, xương) và hệ thần kinh.</a:t>
            </a:r>
            <a:endParaRPr lang="en-US" sz="3200" i="1" dirty="0">
              <a:solidFill>
                <a:prstClr val="black"/>
              </a:solidFill>
            </a:endParaRPr>
          </a:p>
        </p:txBody>
      </p:sp>
      <p:sp>
        <p:nvSpPr>
          <p:cNvPr id="2" name="Rectangle 1"/>
          <p:cNvSpPr/>
          <p:nvPr/>
        </p:nvSpPr>
        <p:spPr>
          <a:xfrm>
            <a:off x="0" y="995261"/>
            <a:ext cx="7031699" cy="1709507"/>
          </a:xfrm>
          <a:prstGeom prst="rect">
            <a:avLst/>
          </a:prstGeom>
          <a:solidFill>
            <a:srgbClr val="CCFFCC"/>
          </a:solidFill>
        </p:spPr>
        <p:txBody>
          <a:bodyPr wrap="square">
            <a:spAutoFit/>
          </a:bodyPr>
          <a:lstStyle/>
          <a:p>
            <a:pPr algn="ctr">
              <a:lnSpc>
                <a:spcPct val="150000"/>
              </a:lnSpc>
              <a:defRPr/>
            </a:pPr>
            <a:r>
              <a:rPr lang="en-US" sz="4000" b="1" dirty="0">
                <a:solidFill>
                  <a:prstClr val="black"/>
                </a:solidFill>
              </a:rPr>
              <a:t>H</a:t>
            </a:r>
            <a:r>
              <a:rPr lang="vi-VN" sz="4000" b="1" dirty="0">
                <a:solidFill>
                  <a:prstClr val="black"/>
                </a:solidFill>
              </a:rPr>
              <a:t>ội chứng Jacob</a:t>
            </a:r>
            <a:endParaRPr lang="en-US" sz="4000" b="1" dirty="0">
              <a:solidFill>
                <a:prstClr val="black"/>
              </a:solidFill>
            </a:endParaRPr>
          </a:p>
          <a:p>
            <a:pPr algn="ctr">
              <a:lnSpc>
                <a:spcPct val="125000"/>
              </a:lnSpc>
              <a:defRPr/>
            </a:pPr>
            <a:r>
              <a:rPr lang="vi-VN" sz="4000" b="1" dirty="0">
                <a:solidFill>
                  <a:srgbClr val="FF0000"/>
                </a:solidFill>
              </a:rPr>
              <a:t>Kí hiệu XYY</a:t>
            </a:r>
            <a:endParaRPr lang="en-US" sz="4000" dirty="0">
              <a:solidFill>
                <a:srgbClr val="FF0000"/>
              </a:solidFill>
            </a:endParaRPr>
          </a:p>
        </p:txBody>
      </p:sp>
      <p:pic>
        <p:nvPicPr>
          <p:cNvPr id="3080" name="Picture 8" descr="Arrow Png Images – Browse 702,419 Stock Photos, Vectors, and Video | Adobe  Stoc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799721" y="1530534"/>
            <a:ext cx="3029660" cy="2019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iomedicines | Free Full-Text | Stiff Person Spectrum Disorders&amp;mdash;An  Update and Outlook on Clinical, Pathophysiological and Treatment  Perspectives">
            <a:extLst>
              <a:ext uri="{FF2B5EF4-FFF2-40B4-BE49-F238E27FC236}">
                <a16:creationId xmlns:a16="http://schemas.microsoft.com/office/drawing/2014/main" id="{0A5A372A-06D1-4B58-A382-FC75F8E14A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9502"/>
          <a:stretch/>
        </p:blipFill>
        <p:spPr bwMode="auto">
          <a:xfrm>
            <a:off x="9958458" y="2356458"/>
            <a:ext cx="7848600" cy="763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54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2B876D9-C883-49F8-882F-59CE9BFAAEBA}"/>
              </a:ext>
            </a:extLst>
          </p:cNvPr>
          <p:cNvGrpSpPr/>
          <p:nvPr/>
        </p:nvGrpSpPr>
        <p:grpSpPr>
          <a:xfrm>
            <a:off x="7628232" y="3786008"/>
            <a:ext cx="10292453" cy="6585857"/>
            <a:chOff x="4734558" y="832085"/>
            <a:chExt cx="8945385" cy="5723905"/>
          </a:xfrm>
        </p:grpSpPr>
        <p:pic>
          <p:nvPicPr>
            <p:cNvPr id="16" name="Picture 2" descr="Genetic aspects of male infertility | Andrology Awareness Europe">
              <a:extLst>
                <a:ext uri="{FF2B5EF4-FFF2-40B4-BE49-F238E27FC236}">
                  <a16:creationId xmlns:a16="http://schemas.microsoft.com/office/drawing/2014/main" id="{26162CCE-C37B-4612-BA9B-E6D0224719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07" t="11498" r="34125"/>
            <a:stretch/>
          </p:blipFill>
          <p:spPr bwMode="auto">
            <a:xfrm>
              <a:off x="8661169" y="832085"/>
              <a:ext cx="2057489" cy="572390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0579DAF-11BC-4FF1-B9BD-13CB54473561}"/>
                </a:ext>
              </a:extLst>
            </p:cNvPr>
            <p:cNvSpPr/>
            <p:nvPr/>
          </p:nvSpPr>
          <p:spPr>
            <a:xfrm>
              <a:off x="6702362" y="1651819"/>
              <a:ext cx="1457141" cy="3834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4" name="Rectangle 23">
              <a:extLst>
                <a:ext uri="{FF2B5EF4-FFF2-40B4-BE49-F238E27FC236}">
                  <a16:creationId xmlns:a16="http://schemas.microsoft.com/office/drawing/2014/main" id="{57207F3C-77E2-4F1E-997D-7E0BAB555AA4}"/>
                </a:ext>
              </a:extLst>
            </p:cNvPr>
            <p:cNvSpPr/>
            <p:nvPr/>
          </p:nvSpPr>
          <p:spPr>
            <a:xfrm>
              <a:off x="7371298" y="3045542"/>
              <a:ext cx="953387" cy="3834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5" name="Rectangle 24">
              <a:extLst>
                <a:ext uri="{FF2B5EF4-FFF2-40B4-BE49-F238E27FC236}">
                  <a16:creationId xmlns:a16="http://schemas.microsoft.com/office/drawing/2014/main" id="{7231EFCD-14F1-47C4-AE66-F2A4ABB908A4}"/>
                </a:ext>
              </a:extLst>
            </p:cNvPr>
            <p:cNvSpPr/>
            <p:nvPr/>
          </p:nvSpPr>
          <p:spPr>
            <a:xfrm>
              <a:off x="7449836" y="4055806"/>
              <a:ext cx="1228810" cy="463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6" name="Rectangle 25">
              <a:extLst>
                <a:ext uri="{FF2B5EF4-FFF2-40B4-BE49-F238E27FC236}">
                  <a16:creationId xmlns:a16="http://schemas.microsoft.com/office/drawing/2014/main" id="{50433D58-37C2-4B7B-95B6-2136DEDF3A03}"/>
                </a:ext>
              </a:extLst>
            </p:cNvPr>
            <p:cNvSpPr/>
            <p:nvPr/>
          </p:nvSpPr>
          <p:spPr>
            <a:xfrm>
              <a:off x="10241975" y="2173912"/>
              <a:ext cx="1089853" cy="463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7" name="Rectangle 26">
              <a:extLst>
                <a:ext uri="{FF2B5EF4-FFF2-40B4-BE49-F238E27FC236}">
                  <a16:creationId xmlns:a16="http://schemas.microsoft.com/office/drawing/2014/main" id="{3C617BFF-46AF-4563-B3B3-BC1EC5D17B67}"/>
                </a:ext>
              </a:extLst>
            </p:cNvPr>
            <p:cNvSpPr/>
            <p:nvPr/>
          </p:nvSpPr>
          <p:spPr>
            <a:xfrm>
              <a:off x="10064994" y="899651"/>
              <a:ext cx="1875995" cy="463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8" name="TextBox 27">
              <a:extLst>
                <a:ext uri="{FF2B5EF4-FFF2-40B4-BE49-F238E27FC236}">
                  <a16:creationId xmlns:a16="http://schemas.microsoft.com/office/drawing/2014/main" id="{72E99689-27A6-43F2-8550-6B8098DA943B}"/>
                </a:ext>
              </a:extLst>
            </p:cNvPr>
            <p:cNvSpPr txBox="1"/>
            <p:nvPr/>
          </p:nvSpPr>
          <p:spPr>
            <a:xfrm>
              <a:off x="4899740" y="1377642"/>
              <a:ext cx="3259764" cy="1090879"/>
            </a:xfrm>
            <a:prstGeom prst="rect">
              <a:avLst/>
            </a:prstGeom>
            <a:noFill/>
          </p:spPr>
          <p:txBody>
            <a:bodyPr wrap="square" rtlCol="0">
              <a:spAutoFit/>
            </a:bodyPr>
            <a:lstStyle/>
            <a:p>
              <a:pPr algn="r">
                <a:lnSpc>
                  <a:spcPct val="120000"/>
                </a:lnSpc>
                <a:defRPr/>
              </a:pPr>
              <a:r>
                <a:rPr lang="en-US" sz="3300" dirty="0" err="1">
                  <a:solidFill>
                    <a:prstClr val="black"/>
                  </a:solidFill>
                </a:rPr>
                <a:t>Tuyến</a:t>
              </a:r>
              <a:r>
                <a:rPr lang="en-US" sz="3300" dirty="0">
                  <a:solidFill>
                    <a:prstClr val="black"/>
                  </a:solidFill>
                </a:rPr>
                <a:t> </a:t>
              </a:r>
              <a:r>
                <a:rPr lang="en-US" sz="3300" dirty="0" err="1">
                  <a:solidFill>
                    <a:prstClr val="black"/>
                  </a:solidFill>
                </a:rPr>
                <a:t>vú</a:t>
              </a:r>
              <a:r>
                <a:rPr lang="en-US" sz="3300" dirty="0">
                  <a:solidFill>
                    <a:prstClr val="black"/>
                  </a:solidFill>
                </a:rPr>
                <a:t> </a:t>
              </a:r>
              <a:r>
                <a:rPr lang="en-US" sz="3300" dirty="0" err="1">
                  <a:solidFill>
                    <a:prstClr val="black"/>
                  </a:solidFill>
                </a:rPr>
                <a:t>phát</a:t>
              </a:r>
              <a:r>
                <a:rPr lang="en-US" sz="3300" dirty="0">
                  <a:solidFill>
                    <a:prstClr val="black"/>
                  </a:solidFill>
                </a:rPr>
                <a:t> </a:t>
              </a:r>
              <a:r>
                <a:rPr lang="en-US" sz="3300" dirty="0" err="1">
                  <a:solidFill>
                    <a:prstClr val="black"/>
                  </a:solidFill>
                </a:rPr>
                <a:t>triển</a:t>
              </a:r>
              <a:endParaRPr lang="en-US" sz="3300" dirty="0">
                <a:solidFill>
                  <a:prstClr val="black"/>
                </a:solidFill>
              </a:endParaRPr>
            </a:p>
          </p:txBody>
        </p:sp>
        <p:sp>
          <p:nvSpPr>
            <p:cNvPr id="29" name="TextBox 28">
              <a:extLst>
                <a:ext uri="{FF2B5EF4-FFF2-40B4-BE49-F238E27FC236}">
                  <a16:creationId xmlns:a16="http://schemas.microsoft.com/office/drawing/2014/main" id="{740673A3-98CD-428A-8CE5-DE1ACEDB682D}"/>
                </a:ext>
              </a:extLst>
            </p:cNvPr>
            <p:cNvSpPr txBox="1"/>
            <p:nvPr/>
          </p:nvSpPr>
          <p:spPr>
            <a:xfrm>
              <a:off x="10364245" y="2099878"/>
              <a:ext cx="3315698" cy="561238"/>
            </a:xfrm>
            <a:prstGeom prst="rect">
              <a:avLst/>
            </a:prstGeom>
            <a:noFill/>
          </p:spPr>
          <p:txBody>
            <a:bodyPr wrap="square" rtlCol="0">
              <a:spAutoFit/>
            </a:bodyPr>
            <a:lstStyle>
              <a:defPPr>
                <a:defRPr lang="ru-RU"/>
              </a:defPPr>
              <a:lvl1pPr algn="ctr">
                <a:lnSpc>
                  <a:spcPct val="120000"/>
                </a:lnSpc>
                <a:defRPr sz="2000"/>
              </a:lvl1pPr>
            </a:lstStyle>
            <a:p>
              <a:pPr algn="l">
                <a:defRPr/>
              </a:pPr>
              <a:r>
                <a:rPr lang="en-US" sz="3300" dirty="0">
                  <a:solidFill>
                    <a:prstClr val="black"/>
                  </a:solidFill>
                </a:rPr>
                <a:t>Tay </a:t>
              </a:r>
              <a:r>
                <a:rPr lang="en-US" sz="3300" dirty="0" err="1">
                  <a:solidFill>
                    <a:prstClr val="black"/>
                  </a:solidFill>
                </a:rPr>
                <a:t>và</a:t>
              </a:r>
              <a:r>
                <a:rPr lang="en-US" sz="3300" dirty="0">
                  <a:solidFill>
                    <a:prstClr val="black"/>
                  </a:solidFill>
                </a:rPr>
                <a:t> </a:t>
              </a:r>
              <a:r>
                <a:rPr lang="en-US" sz="3300" dirty="0" err="1">
                  <a:solidFill>
                    <a:prstClr val="black"/>
                  </a:solidFill>
                </a:rPr>
                <a:t>chân</a:t>
              </a:r>
              <a:r>
                <a:rPr lang="en-US" sz="3300" dirty="0">
                  <a:solidFill>
                    <a:prstClr val="black"/>
                  </a:solidFill>
                </a:rPr>
                <a:t> </a:t>
              </a:r>
              <a:r>
                <a:rPr lang="en-US" sz="3300" dirty="0" err="1">
                  <a:solidFill>
                    <a:prstClr val="black"/>
                  </a:solidFill>
                </a:rPr>
                <a:t>dài</a:t>
              </a:r>
              <a:endParaRPr lang="en-US" sz="3300" dirty="0">
                <a:solidFill>
                  <a:prstClr val="black"/>
                </a:solidFill>
              </a:endParaRPr>
            </a:p>
          </p:txBody>
        </p:sp>
        <p:sp>
          <p:nvSpPr>
            <p:cNvPr id="30" name="TextBox 29">
              <a:extLst>
                <a:ext uri="{FF2B5EF4-FFF2-40B4-BE49-F238E27FC236}">
                  <a16:creationId xmlns:a16="http://schemas.microsoft.com/office/drawing/2014/main" id="{F2C10DFE-1B66-4BC5-8DCD-92637B620EBE}"/>
                </a:ext>
              </a:extLst>
            </p:cNvPr>
            <p:cNvSpPr txBox="1"/>
            <p:nvPr/>
          </p:nvSpPr>
          <p:spPr>
            <a:xfrm>
              <a:off x="6665826" y="4185860"/>
              <a:ext cx="2095410" cy="1090879"/>
            </a:xfrm>
            <a:prstGeom prst="rect">
              <a:avLst/>
            </a:prstGeom>
            <a:noFill/>
          </p:spPr>
          <p:txBody>
            <a:bodyPr wrap="square" rtlCol="0">
              <a:spAutoFit/>
            </a:bodyPr>
            <a:lstStyle/>
            <a:p>
              <a:pPr algn="r">
                <a:lnSpc>
                  <a:spcPct val="120000"/>
                </a:lnSpc>
                <a:defRPr/>
              </a:pPr>
              <a:r>
                <a:rPr lang="en-US" sz="3300" dirty="0" err="1">
                  <a:solidFill>
                    <a:prstClr val="black"/>
                  </a:solidFill>
                </a:rPr>
                <a:t>Tinh</a:t>
              </a:r>
              <a:r>
                <a:rPr lang="en-US" sz="3300" dirty="0">
                  <a:solidFill>
                    <a:prstClr val="black"/>
                  </a:solidFill>
                </a:rPr>
                <a:t> </a:t>
              </a:r>
              <a:r>
                <a:rPr lang="en-US" sz="3300" dirty="0" err="1">
                  <a:solidFill>
                    <a:prstClr val="black"/>
                  </a:solidFill>
                </a:rPr>
                <a:t>hoàn</a:t>
              </a:r>
              <a:r>
                <a:rPr lang="en-US" sz="3300" dirty="0">
                  <a:solidFill>
                    <a:prstClr val="black"/>
                  </a:solidFill>
                </a:rPr>
                <a:t> </a:t>
              </a:r>
              <a:r>
                <a:rPr lang="en-US" sz="3300" dirty="0" err="1">
                  <a:solidFill>
                    <a:prstClr val="black"/>
                  </a:solidFill>
                </a:rPr>
                <a:t>nhỏ</a:t>
              </a:r>
              <a:r>
                <a:rPr lang="en-US" sz="3300" dirty="0">
                  <a:solidFill>
                    <a:prstClr val="black"/>
                  </a:solidFill>
                </a:rPr>
                <a:t>, </a:t>
              </a:r>
              <a:r>
                <a:rPr lang="en-US" sz="3300" dirty="0" err="1">
                  <a:solidFill>
                    <a:prstClr val="black"/>
                  </a:solidFill>
                </a:rPr>
                <a:t>chắc</a:t>
              </a:r>
              <a:endParaRPr lang="en-US" sz="3300" dirty="0">
                <a:solidFill>
                  <a:prstClr val="black"/>
                </a:solidFill>
              </a:endParaRPr>
            </a:p>
          </p:txBody>
        </p:sp>
        <p:sp>
          <p:nvSpPr>
            <p:cNvPr id="31" name="TextBox 30">
              <a:extLst>
                <a:ext uri="{FF2B5EF4-FFF2-40B4-BE49-F238E27FC236}">
                  <a16:creationId xmlns:a16="http://schemas.microsoft.com/office/drawing/2014/main" id="{F9C7820B-6D80-4C84-BD53-1895C235415B}"/>
                </a:ext>
              </a:extLst>
            </p:cNvPr>
            <p:cNvSpPr txBox="1"/>
            <p:nvPr/>
          </p:nvSpPr>
          <p:spPr>
            <a:xfrm>
              <a:off x="4734558" y="2965008"/>
              <a:ext cx="3796605" cy="561238"/>
            </a:xfrm>
            <a:prstGeom prst="rect">
              <a:avLst/>
            </a:prstGeom>
            <a:noFill/>
          </p:spPr>
          <p:txBody>
            <a:bodyPr wrap="square" rtlCol="0">
              <a:spAutoFit/>
            </a:bodyPr>
            <a:lstStyle/>
            <a:p>
              <a:pPr algn="r">
                <a:lnSpc>
                  <a:spcPct val="120000"/>
                </a:lnSpc>
                <a:defRPr/>
              </a:pPr>
              <a:r>
                <a:rPr lang="en-US" sz="3300" dirty="0" err="1">
                  <a:solidFill>
                    <a:prstClr val="black"/>
                  </a:solidFill>
                </a:rPr>
                <a:t>Béo</a:t>
              </a:r>
              <a:r>
                <a:rPr lang="en-US" sz="3300" dirty="0">
                  <a:solidFill>
                    <a:prstClr val="black"/>
                  </a:solidFill>
                </a:rPr>
                <a:t> </a:t>
              </a:r>
              <a:r>
                <a:rPr lang="en-US" sz="3300" dirty="0" err="1">
                  <a:solidFill>
                    <a:prstClr val="black"/>
                  </a:solidFill>
                </a:rPr>
                <a:t>phì</a:t>
              </a:r>
              <a:r>
                <a:rPr lang="en-US" sz="3300" dirty="0">
                  <a:solidFill>
                    <a:prstClr val="black"/>
                  </a:solidFill>
                </a:rPr>
                <a:t> </a:t>
              </a:r>
              <a:r>
                <a:rPr lang="en-US" sz="3300" dirty="0" err="1">
                  <a:solidFill>
                    <a:prstClr val="black"/>
                  </a:solidFill>
                </a:rPr>
                <a:t>trung</a:t>
              </a:r>
              <a:r>
                <a:rPr lang="en-US" sz="3300" dirty="0">
                  <a:solidFill>
                    <a:prstClr val="black"/>
                  </a:solidFill>
                </a:rPr>
                <a:t> </a:t>
              </a:r>
              <a:r>
                <a:rPr lang="en-US" sz="3300" dirty="0" err="1">
                  <a:solidFill>
                    <a:prstClr val="black"/>
                  </a:solidFill>
                </a:rPr>
                <a:t>tâm</a:t>
              </a:r>
              <a:endParaRPr lang="en-US" sz="3300" dirty="0">
                <a:solidFill>
                  <a:prstClr val="black"/>
                </a:solidFill>
              </a:endParaRPr>
            </a:p>
          </p:txBody>
        </p:sp>
      </p:grpSp>
      <p:sp>
        <p:nvSpPr>
          <p:cNvPr id="17" name="Title 3">
            <a:extLst>
              <a:ext uri="{FF2B5EF4-FFF2-40B4-BE49-F238E27FC236}">
                <a16:creationId xmlns:a16="http://schemas.microsoft.com/office/drawing/2014/main" id="{5C4F71A2-2E36-AAB8-77AD-47D286AC1D68}"/>
              </a:ext>
            </a:extLst>
          </p:cNvPr>
          <p:cNvSpPr txBox="1">
            <a:spLocks/>
          </p:cNvSpPr>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defRPr/>
            </a:pPr>
            <a:r>
              <a:rPr lang="en-US" sz="5400" dirty="0">
                <a:gradFill>
                  <a:gsLst>
                    <a:gs pos="0">
                      <a:srgbClr val="008EDC"/>
                    </a:gs>
                    <a:gs pos="100000">
                      <a:srgbClr val="D30F64"/>
                    </a:gs>
                  </a:gsLst>
                  <a:lin ang="0" scaled="1"/>
                </a:gradFill>
              </a:rPr>
              <a:t>ĐỘT BIẾN SỐ LƯỢNG NHIỄM SẮC THỂ</a:t>
            </a:r>
            <a:endParaRPr lang="ru-RU" sz="54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3" name="Rectangle: Rounded Corners 22">
            <a:extLst>
              <a:ext uri="{FF2B5EF4-FFF2-40B4-BE49-F238E27FC236}">
                <a16:creationId xmlns:a16="http://schemas.microsoft.com/office/drawing/2014/main" id="{C2F03C33-10B4-D8BB-46D6-8E3EED2B48E4}"/>
              </a:ext>
            </a:extLst>
          </p:cNvPr>
          <p:cNvSpPr/>
          <p:nvPr/>
        </p:nvSpPr>
        <p:spPr>
          <a:xfrm>
            <a:off x="1367284" y="1660097"/>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defRPr/>
            </a:pPr>
            <a:r>
              <a:rPr lang="en-US" sz="2800" b="1" dirty="0" err="1">
                <a:solidFill>
                  <a:prstClr val="black"/>
                </a:solidFill>
              </a:rPr>
              <a:t>Lệch</a:t>
            </a:r>
            <a:r>
              <a:rPr lang="en-US" sz="2800" b="1" dirty="0">
                <a:solidFill>
                  <a:prstClr val="black"/>
                </a:solidFill>
              </a:rPr>
              <a:t> </a:t>
            </a:r>
            <a:r>
              <a:rPr lang="en-US" sz="2800" b="1" dirty="0" err="1">
                <a:solidFill>
                  <a:prstClr val="black"/>
                </a:solidFill>
              </a:rPr>
              <a:t>bội</a:t>
            </a:r>
            <a:endParaRPr lang="en-US" sz="2800" b="1" dirty="0">
              <a:solidFill>
                <a:prstClr val="black"/>
              </a:solidFill>
            </a:endParaRPr>
          </a:p>
        </p:txBody>
      </p:sp>
      <p:sp>
        <p:nvSpPr>
          <p:cNvPr id="4" name="Rectangle 3"/>
          <p:cNvSpPr/>
          <p:nvPr/>
        </p:nvSpPr>
        <p:spPr>
          <a:xfrm>
            <a:off x="7570260" y="1299483"/>
            <a:ext cx="10350425" cy="2332946"/>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30000"/>
              </a:lnSpc>
            </a:pPr>
            <a:r>
              <a:rPr lang="vi-VN" sz="2800" b="1" i="1" dirty="0">
                <a:solidFill>
                  <a:srgbClr val="FF0000"/>
                </a:solidFill>
              </a:rPr>
              <a:t>(</a:t>
            </a:r>
            <a:r>
              <a:rPr lang="en-US" sz="2800" b="1" i="1" dirty="0" err="1">
                <a:solidFill>
                  <a:srgbClr val="FF0000"/>
                </a:solidFill>
              </a:rPr>
              <a:t>Hội</a:t>
            </a:r>
            <a:r>
              <a:rPr lang="en-US" sz="2800" b="1" i="1" dirty="0">
                <a:solidFill>
                  <a:srgbClr val="FF0000"/>
                </a:solidFill>
              </a:rPr>
              <a:t> </a:t>
            </a:r>
            <a:r>
              <a:rPr lang="en-US" sz="2800" b="1" i="1" dirty="0" err="1">
                <a:solidFill>
                  <a:srgbClr val="FF0000"/>
                </a:solidFill>
              </a:rPr>
              <a:t>chứng</a:t>
            </a:r>
            <a:r>
              <a:rPr lang="en-US" sz="2800" b="1" i="1" dirty="0">
                <a:solidFill>
                  <a:srgbClr val="FF0000"/>
                </a:solidFill>
              </a:rPr>
              <a:t> Klinefelter</a:t>
            </a:r>
            <a:r>
              <a:rPr lang="vi-VN" sz="2800" b="1" i="1" dirty="0">
                <a:solidFill>
                  <a:srgbClr val="FF0000"/>
                </a:solidFill>
              </a:rPr>
              <a:t>): </a:t>
            </a:r>
            <a:r>
              <a:rPr lang="en-US" sz="2800" i="1" dirty="0" err="1">
                <a:solidFill>
                  <a:prstClr val="black"/>
                </a:solidFill>
              </a:rPr>
              <a:t>thường</a:t>
            </a:r>
            <a:r>
              <a:rPr lang="en-US" sz="2800" i="1" dirty="0">
                <a:solidFill>
                  <a:prstClr val="black"/>
                </a:solidFill>
              </a:rPr>
              <a:t> </a:t>
            </a:r>
            <a:r>
              <a:rPr lang="en-US" sz="2800" i="1" dirty="0" err="1">
                <a:solidFill>
                  <a:prstClr val="black"/>
                </a:solidFill>
              </a:rPr>
              <a:t>gây</a:t>
            </a:r>
            <a:r>
              <a:rPr lang="en-US" sz="2800" i="1" dirty="0">
                <a:solidFill>
                  <a:prstClr val="black"/>
                </a:solidFill>
              </a:rPr>
              <a:t> </a:t>
            </a:r>
            <a:r>
              <a:rPr lang="vi-VN" sz="2800" i="1" dirty="0">
                <a:solidFill>
                  <a:prstClr val="black"/>
                </a:solidFill>
              </a:rPr>
              <a:t>giảm khối lượng cơ</a:t>
            </a:r>
            <a:r>
              <a:rPr lang="en-US" sz="2800" i="1" dirty="0">
                <a:solidFill>
                  <a:prstClr val="black"/>
                </a:solidFill>
              </a:rPr>
              <a:t> </a:t>
            </a:r>
            <a:r>
              <a:rPr lang="en-US" sz="2800" i="1" dirty="0" err="1">
                <a:solidFill>
                  <a:prstClr val="black"/>
                </a:solidFill>
              </a:rPr>
              <a:t>trong</a:t>
            </a:r>
            <a:r>
              <a:rPr lang="en-US" sz="2800" i="1" dirty="0">
                <a:solidFill>
                  <a:prstClr val="black"/>
                </a:solidFill>
              </a:rPr>
              <a:t> </a:t>
            </a:r>
            <a:r>
              <a:rPr lang="vi-VN" sz="2800" i="1" dirty="0">
                <a:solidFill>
                  <a:prstClr val="black"/>
                </a:solidFill>
              </a:rPr>
              <a:t>cơ thể</a:t>
            </a:r>
            <a:r>
              <a:rPr lang="en-US" sz="2800" i="1" dirty="0">
                <a:solidFill>
                  <a:prstClr val="black"/>
                </a:solidFill>
              </a:rPr>
              <a:t>,</a:t>
            </a:r>
            <a:r>
              <a:rPr lang="vi-VN" sz="2800" i="1" dirty="0">
                <a:solidFill>
                  <a:prstClr val="black"/>
                </a:solidFill>
              </a:rPr>
              <a:t> lông mặt và mô vú mở rộng</a:t>
            </a:r>
            <a:r>
              <a:rPr lang="en-US" sz="2800" i="1" dirty="0">
                <a:solidFill>
                  <a:prstClr val="black"/>
                </a:solidFill>
              </a:rPr>
              <a:t>, </a:t>
            </a:r>
            <a:r>
              <a:rPr lang="en-US" sz="2800" i="1" dirty="0" err="1">
                <a:solidFill>
                  <a:prstClr val="black"/>
                </a:solidFill>
              </a:rPr>
              <a:t>tay</a:t>
            </a:r>
            <a:r>
              <a:rPr lang="en-US" sz="2800" i="1" dirty="0">
                <a:solidFill>
                  <a:prstClr val="black"/>
                </a:solidFill>
              </a:rPr>
              <a:t> </a:t>
            </a:r>
            <a:r>
              <a:rPr lang="en-US" sz="2800" i="1" dirty="0" err="1">
                <a:solidFill>
                  <a:prstClr val="black"/>
                </a:solidFill>
              </a:rPr>
              <a:t>chân</a:t>
            </a:r>
            <a:r>
              <a:rPr lang="en-US" sz="2800" i="1" dirty="0">
                <a:solidFill>
                  <a:prstClr val="black"/>
                </a:solidFill>
              </a:rPr>
              <a:t> </a:t>
            </a:r>
            <a:r>
              <a:rPr lang="en-US" sz="2800" i="1" dirty="0" err="1">
                <a:solidFill>
                  <a:prstClr val="black"/>
                </a:solidFill>
              </a:rPr>
              <a:t>dài</a:t>
            </a:r>
            <a:r>
              <a:rPr lang="en-US" sz="2800" i="1" dirty="0">
                <a:solidFill>
                  <a:prstClr val="black"/>
                </a:solidFill>
              </a:rPr>
              <a:t>, </a:t>
            </a:r>
            <a:r>
              <a:rPr lang="vi-VN" sz="2800" i="1" dirty="0">
                <a:solidFill>
                  <a:prstClr val="black"/>
                </a:solidFill>
              </a:rPr>
              <a:t>tinh hoàn</a:t>
            </a:r>
            <a:r>
              <a:rPr lang="en-US" sz="2800" i="1" dirty="0">
                <a:solidFill>
                  <a:prstClr val="black"/>
                </a:solidFill>
              </a:rPr>
              <a:t> </a:t>
            </a:r>
            <a:r>
              <a:rPr lang="en-US" sz="2800" i="1" dirty="0" err="1">
                <a:solidFill>
                  <a:prstClr val="black"/>
                </a:solidFill>
              </a:rPr>
              <a:t>phát</a:t>
            </a:r>
            <a:r>
              <a:rPr lang="en-US" sz="2800" i="1" dirty="0">
                <a:solidFill>
                  <a:prstClr val="black"/>
                </a:solidFill>
              </a:rPr>
              <a:t> </a:t>
            </a:r>
            <a:r>
              <a:rPr lang="en-US" sz="2800" i="1" dirty="0" err="1">
                <a:solidFill>
                  <a:prstClr val="black"/>
                </a:solidFill>
              </a:rPr>
              <a:t>triển</a:t>
            </a:r>
            <a:r>
              <a:rPr lang="en-US" sz="2800" i="1" dirty="0">
                <a:solidFill>
                  <a:prstClr val="black"/>
                </a:solidFill>
              </a:rPr>
              <a:t> </a:t>
            </a:r>
            <a:r>
              <a:rPr lang="en-US" sz="2800" i="1" dirty="0" err="1">
                <a:solidFill>
                  <a:prstClr val="black"/>
                </a:solidFill>
              </a:rPr>
              <a:t>kém</a:t>
            </a:r>
            <a:r>
              <a:rPr lang="en-US" sz="2800" i="1" dirty="0">
                <a:solidFill>
                  <a:prstClr val="black"/>
                </a:solidFill>
              </a:rPr>
              <a:t> </a:t>
            </a:r>
            <a:r>
              <a:rPr lang="en-US" sz="2800" i="1" dirty="0" err="1">
                <a:solidFill>
                  <a:prstClr val="black"/>
                </a:solidFill>
              </a:rPr>
              <a:t>nên</a:t>
            </a:r>
            <a:r>
              <a:rPr lang="en-US" sz="2800" i="1" dirty="0">
                <a:solidFill>
                  <a:prstClr val="black"/>
                </a:solidFill>
              </a:rPr>
              <a:t> </a:t>
            </a:r>
            <a:r>
              <a:rPr lang="en-US" sz="2800" i="1" dirty="0" err="1">
                <a:solidFill>
                  <a:prstClr val="black"/>
                </a:solidFill>
              </a:rPr>
              <a:t>nhỏ</a:t>
            </a:r>
            <a:r>
              <a:rPr lang="vi-VN" sz="2800" i="1" dirty="0">
                <a:solidFill>
                  <a:prstClr val="black"/>
                </a:solidFill>
              </a:rPr>
              <a:t> bình thường, </a:t>
            </a:r>
            <a:r>
              <a:rPr lang="en-US" sz="2800" i="1" dirty="0" err="1">
                <a:solidFill>
                  <a:prstClr val="black"/>
                </a:solidFill>
              </a:rPr>
              <a:t>nồng</a:t>
            </a:r>
            <a:r>
              <a:rPr lang="en-US" sz="2800" i="1" dirty="0">
                <a:solidFill>
                  <a:prstClr val="black"/>
                </a:solidFill>
              </a:rPr>
              <a:t> </a:t>
            </a:r>
            <a:r>
              <a:rPr lang="en-US" sz="2800" i="1" dirty="0" err="1">
                <a:solidFill>
                  <a:prstClr val="black"/>
                </a:solidFill>
              </a:rPr>
              <a:t>độ</a:t>
            </a:r>
            <a:r>
              <a:rPr lang="en-US" sz="2800" i="1" dirty="0">
                <a:solidFill>
                  <a:prstClr val="black"/>
                </a:solidFill>
              </a:rPr>
              <a:t> testosterone </a:t>
            </a:r>
            <a:r>
              <a:rPr lang="en-US" sz="2800" i="1" dirty="0" err="1">
                <a:solidFill>
                  <a:prstClr val="black"/>
                </a:solidFill>
              </a:rPr>
              <a:t>thấp</a:t>
            </a:r>
            <a:r>
              <a:rPr lang="en-US" sz="2800" i="1" dirty="0">
                <a:solidFill>
                  <a:prstClr val="black"/>
                </a:solidFill>
              </a:rPr>
              <a:t>, </a:t>
            </a:r>
            <a:r>
              <a:rPr lang="en-US" sz="2800" i="1" dirty="0" err="1">
                <a:solidFill>
                  <a:prstClr val="black"/>
                </a:solidFill>
              </a:rPr>
              <a:t>người</a:t>
            </a:r>
            <a:r>
              <a:rPr lang="en-US" sz="2800" i="1" dirty="0">
                <a:solidFill>
                  <a:prstClr val="black"/>
                </a:solidFill>
              </a:rPr>
              <a:t> </a:t>
            </a:r>
            <a:r>
              <a:rPr lang="en-US" sz="2800" i="1" dirty="0" err="1">
                <a:solidFill>
                  <a:prstClr val="black"/>
                </a:solidFill>
              </a:rPr>
              <a:t>mắc</a:t>
            </a:r>
            <a:r>
              <a:rPr lang="en-US" sz="2800" i="1" dirty="0">
                <a:solidFill>
                  <a:prstClr val="black"/>
                </a:solidFill>
              </a:rPr>
              <a:t> </a:t>
            </a:r>
            <a:r>
              <a:rPr lang="en-US" sz="2800" i="1" dirty="0" err="1">
                <a:solidFill>
                  <a:prstClr val="black"/>
                </a:solidFill>
              </a:rPr>
              <a:t>hội</a:t>
            </a:r>
            <a:r>
              <a:rPr lang="en-US" sz="2800" i="1" dirty="0">
                <a:solidFill>
                  <a:prstClr val="black"/>
                </a:solidFill>
              </a:rPr>
              <a:t> </a:t>
            </a:r>
            <a:r>
              <a:rPr lang="en-US" sz="2800" i="1" dirty="0" err="1">
                <a:solidFill>
                  <a:prstClr val="black"/>
                </a:solidFill>
              </a:rPr>
              <a:t>chứng</a:t>
            </a:r>
            <a:r>
              <a:rPr lang="en-US" sz="2800" i="1" dirty="0">
                <a:solidFill>
                  <a:prstClr val="black"/>
                </a:solidFill>
              </a:rPr>
              <a:t> </a:t>
            </a:r>
            <a:r>
              <a:rPr lang="en-US" sz="2800" i="1" dirty="0" err="1">
                <a:solidFill>
                  <a:prstClr val="black"/>
                </a:solidFill>
              </a:rPr>
              <a:t>này</a:t>
            </a:r>
            <a:r>
              <a:rPr lang="en-US" sz="2800" i="1" dirty="0">
                <a:solidFill>
                  <a:prstClr val="black"/>
                </a:solidFill>
              </a:rPr>
              <a:t> </a:t>
            </a:r>
            <a:r>
              <a:rPr lang="en-US" sz="2800" i="1" dirty="0" err="1">
                <a:solidFill>
                  <a:prstClr val="black"/>
                </a:solidFill>
              </a:rPr>
              <a:t>thường</a:t>
            </a:r>
            <a:r>
              <a:rPr lang="en-US" sz="2800" i="1" dirty="0">
                <a:solidFill>
                  <a:prstClr val="black"/>
                </a:solidFill>
              </a:rPr>
              <a:t> </a:t>
            </a:r>
            <a:r>
              <a:rPr lang="en-US" sz="2800" i="1" dirty="0" err="1">
                <a:solidFill>
                  <a:prstClr val="black"/>
                </a:solidFill>
              </a:rPr>
              <a:t>không</a:t>
            </a:r>
            <a:r>
              <a:rPr lang="en-US" sz="2800" i="1" dirty="0">
                <a:solidFill>
                  <a:prstClr val="black"/>
                </a:solidFill>
              </a:rPr>
              <a:t> </a:t>
            </a:r>
            <a:r>
              <a:rPr lang="en-US" sz="2800" i="1" dirty="0" err="1">
                <a:solidFill>
                  <a:prstClr val="black"/>
                </a:solidFill>
              </a:rPr>
              <a:t>có</a:t>
            </a:r>
            <a:r>
              <a:rPr lang="en-US" sz="2800" i="1" dirty="0">
                <a:solidFill>
                  <a:prstClr val="black"/>
                </a:solidFill>
              </a:rPr>
              <a:t> </a:t>
            </a:r>
            <a:r>
              <a:rPr lang="en-US" sz="2800" i="1" dirty="0" err="1">
                <a:solidFill>
                  <a:prstClr val="black"/>
                </a:solidFill>
              </a:rPr>
              <a:t>khả</a:t>
            </a:r>
            <a:r>
              <a:rPr lang="en-US" sz="2800" i="1" dirty="0">
                <a:solidFill>
                  <a:prstClr val="black"/>
                </a:solidFill>
              </a:rPr>
              <a:t> </a:t>
            </a:r>
            <a:r>
              <a:rPr lang="en-US" sz="2800" i="1" dirty="0" err="1">
                <a:solidFill>
                  <a:prstClr val="black"/>
                </a:solidFill>
              </a:rPr>
              <a:t>năng</a:t>
            </a:r>
            <a:r>
              <a:rPr lang="en-US" sz="2800" i="1" dirty="0">
                <a:solidFill>
                  <a:prstClr val="black"/>
                </a:solidFill>
              </a:rPr>
              <a:t> </a:t>
            </a:r>
            <a:r>
              <a:rPr lang="en-US" sz="2800" i="1" dirty="0" err="1">
                <a:solidFill>
                  <a:prstClr val="black"/>
                </a:solidFill>
              </a:rPr>
              <a:t>có</a:t>
            </a:r>
            <a:r>
              <a:rPr lang="en-US" sz="2800" i="1" dirty="0">
                <a:solidFill>
                  <a:prstClr val="black"/>
                </a:solidFill>
              </a:rPr>
              <a:t> con</a:t>
            </a:r>
          </a:p>
        </p:txBody>
      </p:sp>
      <p:sp>
        <p:nvSpPr>
          <p:cNvPr id="12" name="TextBox 11">
            <a:extLst>
              <a:ext uri="{FF2B5EF4-FFF2-40B4-BE49-F238E27FC236}">
                <a16:creationId xmlns:a16="http://schemas.microsoft.com/office/drawing/2014/main" id="{8BF4EDF6-92A5-4449-88FA-9D841E8C3887}"/>
              </a:ext>
            </a:extLst>
          </p:cNvPr>
          <p:cNvSpPr txBox="1"/>
          <p:nvPr/>
        </p:nvSpPr>
        <p:spPr>
          <a:xfrm>
            <a:off x="507119" y="2788784"/>
            <a:ext cx="5948872" cy="1339919"/>
          </a:xfrm>
          <a:prstGeom prst="rect">
            <a:avLst/>
          </a:prstGeom>
          <a:solidFill>
            <a:schemeClr val="accent4">
              <a:lumMod val="60000"/>
              <a:lumOff val="40000"/>
            </a:schemeClr>
          </a:solidFill>
          <a:ln>
            <a:noFill/>
          </a:ln>
        </p:spPr>
        <p:style>
          <a:lnRef idx="3">
            <a:schemeClr val="lt1"/>
          </a:lnRef>
          <a:fillRef idx="1">
            <a:schemeClr val="accent3"/>
          </a:fillRef>
          <a:effectRef idx="1">
            <a:schemeClr val="accent3"/>
          </a:effectRef>
          <a:fontRef idx="minor">
            <a:schemeClr val="lt1"/>
          </a:fontRef>
        </p:style>
        <p:txBody>
          <a:bodyPr wrap="square">
            <a:spAutoFit/>
          </a:bodyPr>
          <a:lstStyle>
            <a:defPPr>
              <a:defRPr lang="ru-RU"/>
            </a:defPPr>
            <a:lvl1pPr marL="342900" indent="-342900" algn="just">
              <a:lnSpc>
                <a:spcPct val="125000"/>
              </a:lnSpc>
              <a:buFont typeface="Wingdings" panose="05000000000000000000" pitchFamily="2" charset="2"/>
              <a:buChar char="v"/>
              <a:defRPr sz="2400" b="0"/>
            </a:lvl1pPr>
          </a:lstStyle>
          <a:p>
            <a:pPr marL="0" indent="0" algn="ctr">
              <a:buFont typeface="Wingdings" panose="05000000000000000000" pitchFamily="2" charset="2"/>
              <a:buNone/>
              <a:defRPr/>
            </a:pPr>
            <a:r>
              <a:rPr lang="en-US" sz="3600" b="1" dirty="0">
                <a:solidFill>
                  <a:prstClr val="white"/>
                </a:solidFill>
              </a:rPr>
              <a:t>H</a:t>
            </a:r>
            <a:r>
              <a:rPr lang="vi-VN" sz="3600" b="1" dirty="0">
                <a:solidFill>
                  <a:prstClr val="white"/>
                </a:solidFill>
              </a:rPr>
              <a:t>ội chứng </a:t>
            </a:r>
            <a:r>
              <a:rPr lang="en-US" sz="3600" b="1" dirty="0">
                <a:solidFill>
                  <a:prstClr val="white"/>
                </a:solidFill>
              </a:rPr>
              <a:t>Klinefelter</a:t>
            </a:r>
          </a:p>
          <a:p>
            <a:pPr marL="0" indent="0" algn="ctr">
              <a:buFont typeface="Wingdings" panose="05000000000000000000" pitchFamily="2" charset="2"/>
              <a:buNone/>
              <a:defRPr/>
            </a:pPr>
            <a:r>
              <a:rPr lang="en-US" sz="3200" b="1" dirty="0" err="1">
                <a:solidFill>
                  <a:srgbClr val="FFFF00"/>
                </a:solidFill>
              </a:rPr>
              <a:t>Kí</a:t>
            </a:r>
            <a:r>
              <a:rPr lang="en-US" sz="3200" b="1" dirty="0">
                <a:solidFill>
                  <a:srgbClr val="FFFF00"/>
                </a:solidFill>
              </a:rPr>
              <a:t> </a:t>
            </a:r>
            <a:r>
              <a:rPr lang="en-US" sz="3200" b="1" dirty="0" err="1">
                <a:solidFill>
                  <a:srgbClr val="FFFF00"/>
                </a:solidFill>
              </a:rPr>
              <a:t>hiệu</a:t>
            </a:r>
            <a:r>
              <a:rPr lang="en-US" sz="3200" b="1" dirty="0">
                <a:solidFill>
                  <a:srgbClr val="FFFF00"/>
                </a:solidFill>
              </a:rPr>
              <a:t> XXY</a:t>
            </a:r>
            <a:endParaRPr lang="en-US" sz="3200" dirty="0">
              <a:solidFill>
                <a:srgbClr val="FFFF00"/>
              </a:solidFill>
            </a:endParaRPr>
          </a:p>
        </p:txBody>
      </p:sp>
      <p:pic>
        <p:nvPicPr>
          <p:cNvPr id="14" name="Picture 2" descr="What is Klinefelter syndrome or XXY, what are the symptoms and what happens  when a male has an extra X chromosome? | The Sun">
            <a:extLst>
              <a:ext uri="{FF2B5EF4-FFF2-40B4-BE49-F238E27FC236}">
                <a16:creationId xmlns:a16="http://schemas.microsoft.com/office/drawing/2014/main" id="{AA0B7F1A-E37D-4FE2-A43C-3918C15859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98" t="8589" r="7928"/>
          <a:stretch/>
        </p:blipFill>
        <p:spPr bwMode="auto">
          <a:xfrm>
            <a:off x="441774" y="4458752"/>
            <a:ext cx="7186458" cy="553852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rrow Png Images – Browse 702,419 Stock Photos, Vectors, and Video | Adobe  Stoc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5417987" y="3118880"/>
            <a:ext cx="3029660" cy="201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580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4" descr="Patau syndrome karyotype (trisomy 13 Stock Photo - Alamy">
            <a:extLst>
              <a:ext uri="{FF2B5EF4-FFF2-40B4-BE49-F238E27FC236}">
                <a16:creationId xmlns:a16="http://schemas.microsoft.com/office/drawing/2014/main" id="{2AB05866-ED41-4A74-A20C-29F295B6B4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68" b="7731"/>
          <a:stretch/>
        </p:blipFill>
        <p:spPr bwMode="auto">
          <a:xfrm>
            <a:off x="8814784" y="2825991"/>
            <a:ext cx="8534400" cy="68712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risomy 13: MedlinePlus Genetics">
            <a:extLst>
              <a:ext uri="{FF2B5EF4-FFF2-40B4-BE49-F238E27FC236}">
                <a16:creationId xmlns:a16="http://schemas.microsoft.com/office/drawing/2014/main" id="{91B32C1C-B101-4EB1-A828-36768459117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4629" y="3379928"/>
            <a:ext cx="6831308" cy="70913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406186" y="582771"/>
            <a:ext cx="8229600" cy="1938992"/>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25000"/>
              </a:lnSpc>
              <a:buFont typeface="Wingdings" panose="05000000000000000000" pitchFamily="2" charset="2"/>
              <a:buNone/>
              <a:defRPr/>
            </a:pPr>
            <a:r>
              <a:rPr lang="vi-VN" sz="3200" b="1" i="1" dirty="0">
                <a:solidFill>
                  <a:srgbClr val="008965"/>
                </a:solidFill>
              </a:rPr>
              <a:t>Hơn 80% trẻ sinh ra tử vong </a:t>
            </a:r>
            <a:r>
              <a:rPr lang="vi-VN" sz="3200" i="1" dirty="0">
                <a:solidFill>
                  <a:prstClr val="black"/>
                </a:solidFill>
              </a:rPr>
              <a:t>trong năm đầu tiên. Tuy nhiên, vẫn có trẻ có thể sống tới tuổi vị thành niên mặc dù rất hiếm.</a:t>
            </a:r>
            <a:endParaRPr lang="en-US" sz="3200" i="1" dirty="0">
              <a:solidFill>
                <a:prstClr val="black"/>
              </a:solidFill>
            </a:endParaRPr>
          </a:p>
        </p:txBody>
      </p:sp>
      <p:pic>
        <p:nvPicPr>
          <p:cNvPr id="3080" name="Picture 8" descr="Arrow Png Images – Browse 702,419 Stock Photos, Vectors, and Video | Adobe  Stoc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532471" y="1944401"/>
            <a:ext cx="3029660" cy="20197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246D489-76FC-4057-B2AC-D9BB9B3F6511}"/>
              </a:ext>
            </a:extLst>
          </p:cNvPr>
          <p:cNvSpPr txBox="1"/>
          <p:nvPr/>
        </p:nvSpPr>
        <p:spPr>
          <a:xfrm>
            <a:off x="0" y="1104900"/>
            <a:ext cx="7575937" cy="1416863"/>
          </a:xfrm>
          <a:prstGeom prst="rect">
            <a:avLst/>
          </a:prstGeom>
          <a:solidFill>
            <a:srgbClr val="763CEB"/>
          </a:solidFill>
          <a:ln>
            <a:noFill/>
          </a:ln>
        </p:spPr>
        <p:style>
          <a:lnRef idx="3">
            <a:schemeClr val="lt1"/>
          </a:lnRef>
          <a:fillRef idx="1">
            <a:schemeClr val="accent3"/>
          </a:fillRef>
          <a:effectRef idx="1">
            <a:schemeClr val="accent3"/>
          </a:effectRef>
          <a:fontRef idx="minor">
            <a:schemeClr val="lt1"/>
          </a:fontRef>
        </p:style>
        <p:txBody>
          <a:bodyPr wrap="square">
            <a:spAutoFit/>
          </a:bodyPr>
          <a:lstStyle>
            <a:defPPr>
              <a:defRPr lang="ru-RU"/>
            </a:defPPr>
            <a:lvl1pPr marL="342900" indent="-342900" algn="just">
              <a:lnSpc>
                <a:spcPct val="125000"/>
              </a:lnSpc>
              <a:buFont typeface="Wingdings" panose="05000000000000000000" pitchFamily="2" charset="2"/>
              <a:buChar char="v"/>
              <a:defRPr sz="2400" b="0"/>
            </a:lvl1pPr>
          </a:lstStyle>
          <a:p>
            <a:pPr marL="0" indent="0" algn="ctr">
              <a:buFont typeface="Wingdings" panose="05000000000000000000" pitchFamily="2" charset="2"/>
              <a:buNone/>
              <a:defRPr/>
            </a:pPr>
            <a:r>
              <a:rPr lang="en-US" sz="4000" b="1" dirty="0">
                <a:solidFill>
                  <a:prstClr val="white"/>
                </a:solidFill>
              </a:rPr>
              <a:t>H</a:t>
            </a:r>
            <a:r>
              <a:rPr lang="vi-VN" sz="4000" b="1" dirty="0">
                <a:solidFill>
                  <a:prstClr val="white"/>
                </a:solidFill>
              </a:rPr>
              <a:t>ội chứng </a:t>
            </a:r>
            <a:r>
              <a:rPr lang="en-US" sz="4000" b="1" dirty="0">
                <a:solidFill>
                  <a:prstClr val="white"/>
                </a:solidFill>
              </a:rPr>
              <a:t>Patau</a:t>
            </a:r>
          </a:p>
          <a:p>
            <a:pPr marL="0" indent="0" algn="ctr">
              <a:buFont typeface="Wingdings" panose="05000000000000000000" pitchFamily="2" charset="2"/>
              <a:buNone/>
              <a:defRPr/>
            </a:pPr>
            <a:r>
              <a:rPr lang="vi-VN" sz="3200" b="1" dirty="0">
                <a:solidFill>
                  <a:srgbClr val="FFFF00"/>
                </a:solidFill>
              </a:rPr>
              <a:t>thừa một NST ở cặp NST số 13</a:t>
            </a:r>
            <a:endParaRPr lang="en-US" sz="3200" dirty="0">
              <a:solidFill>
                <a:srgbClr val="FFFF00"/>
              </a:solidFill>
            </a:endParaRPr>
          </a:p>
        </p:txBody>
      </p:sp>
    </p:spTree>
    <p:extLst>
      <p:ext uri="{BB962C8B-B14F-4D97-AF65-F5344CB8AC3E}">
        <p14:creationId xmlns:p14="http://schemas.microsoft.com/office/powerpoint/2010/main" val="32921974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C4F71A2-2E36-AAB8-77AD-47D286AC1D68}"/>
              </a:ext>
            </a:extLst>
          </p:cNvPr>
          <p:cNvSpPr txBox="1">
            <a:spLocks/>
          </p:cNvSpPr>
          <p:nvPr/>
        </p:nvSpPr>
        <p:spPr>
          <a:xfrm>
            <a:off x="1172979" y="702567"/>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371599" y="1883044"/>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1" y="893073"/>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 name="Rectangle: Rounded Corners 1">
            <a:extLst>
              <a:ext uri="{FF2B5EF4-FFF2-40B4-BE49-F238E27FC236}">
                <a16:creationId xmlns:a16="http://schemas.microsoft.com/office/drawing/2014/main" id="{36BD1148-AA9A-2217-4B75-2AA4D234EF2E}"/>
              </a:ext>
            </a:extLst>
          </p:cNvPr>
          <p:cNvSpPr/>
          <p:nvPr/>
        </p:nvSpPr>
        <p:spPr>
          <a:xfrm>
            <a:off x="1371600" y="2301365"/>
            <a:ext cx="3357477" cy="841472"/>
          </a:xfrm>
          <a:prstGeom prst="roundRect">
            <a:avLst>
              <a:gd name="adj" fmla="val 50000"/>
            </a:avLst>
          </a:prstGeom>
          <a:solidFill>
            <a:schemeClr val="accent2">
              <a:lumMod val="20000"/>
              <a:lumOff val="80000"/>
            </a:schemeClr>
          </a:solidFill>
          <a:ln w="12700" cap="flat">
            <a:noFill/>
            <a:prstDash val="solid"/>
            <a:miter/>
          </a:ln>
        </p:spPr>
        <p:txBody>
          <a:bodyPr rtlCol="0" anchor="ctr"/>
          <a:lstStyle/>
          <a:p>
            <a:pPr algn="ctr"/>
            <a:r>
              <a:rPr lang="en-US" sz="3600" b="1" dirty="0" err="1">
                <a:solidFill>
                  <a:prstClr val="black"/>
                </a:solidFill>
              </a:rPr>
              <a:t>Khái</a:t>
            </a:r>
            <a:r>
              <a:rPr lang="en-US" sz="3600" b="1" dirty="0">
                <a:solidFill>
                  <a:prstClr val="black"/>
                </a:solidFill>
              </a:rPr>
              <a:t> </a:t>
            </a:r>
            <a:r>
              <a:rPr lang="en-US" sz="3600" b="1" dirty="0" err="1">
                <a:solidFill>
                  <a:prstClr val="black"/>
                </a:solidFill>
              </a:rPr>
              <a:t>niệm</a:t>
            </a:r>
            <a:endParaRPr lang="en-US" sz="3600" b="1" dirty="0">
              <a:solidFill>
                <a:prstClr val="black"/>
              </a:solidFill>
            </a:endParaRPr>
          </a:p>
        </p:txBody>
      </p:sp>
      <p:grpSp>
        <p:nvGrpSpPr>
          <p:cNvPr id="3" name="Group 2">
            <a:extLst>
              <a:ext uri="{FF2B5EF4-FFF2-40B4-BE49-F238E27FC236}">
                <a16:creationId xmlns:a16="http://schemas.microsoft.com/office/drawing/2014/main" id="{13B576CE-3E77-2A54-2E58-70B71B516F20}"/>
              </a:ext>
            </a:extLst>
          </p:cNvPr>
          <p:cNvGrpSpPr/>
          <p:nvPr/>
        </p:nvGrpSpPr>
        <p:grpSpPr>
          <a:xfrm>
            <a:off x="1960633" y="3561158"/>
            <a:ext cx="15247481" cy="2442686"/>
            <a:chOff x="1307088" y="2707931"/>
            <a:chExt cx="10164987" cy="1628457"/>
          </a:xfrm>
        </p:grpSpPr>
        <p:sp>
          <p:nvSpPr>
            <p:cNvPr id="75" name="Rectangle: Rounded Corners 74">
              <a:extLst>
                <a:ext uri="{FF2B5EF4-FFF2-40B4-BE49-F238E27FC236}">
                  <a16:creationId xmlns:a16="http://schemas.microsoft.com/office/drawing/2014/main" id="{5321A77B-26C8-578F-8459-6DC70453EF4B}"/>
                </a:ext>
              </a:extLst>
            </p:cNvPr>
            <p:cNvSpPr/>
            <p:nvPr/>
          </p:nvSpPr>
          <p:spPr>
            <a:xfrm>
              <a:off x="1307088" y="2707931"/>
              <a:ext cx="10164987" cy="1628457"/>
            </a:xfrm>
            <a:custGeom>
              <a:avLst/>
              <a:gdLst>
                <a:gd name="connsiteX0" fmla="*/ 0 w 10164987"/>
                <a:gd name="connsiteY0" fmla="*/ 141285 h 1628457"/>
                <a:gd name="connsiteX1" fmla="*/ 141285 w 10164987"/>
                <a:gd name="connsiteY1" fmla="*/ 0 h 1628457"/>
                <a:gd name="connsiteX2" fmla="*/ 722604 w 10164987"/>
                <a:gd name="connsiteY2" fmla="*/ 0 h 1628457"/>
                <a:gd name="connsiteX3" fmla="*/ 1007450 w 10164987"/>
                <a:gd name="connsiteY3" fmla="*/ 0 h 1628457"/>
                <a:gd name="connsiteX4" fmla="*/ 1786417 w 10164987"/>
                <a:gd name="connsiteY4" fmla="*/ 0 h 1628457"/>
                <a:gd name="connsiteX5" fmla="*/ 2071263 w 10164987"/>
                <a:gd name="connsiteY5" fmla="*/ 0 h 1628457"/>
                <a:gd name="connsiteX6" fmla="*/ 2356109 w 10164987"/>
                <a:gd name="connsiteY6" fmla="*/ 0 h 1628457"/>
                <a:gd name="connsiteX7" fmla="*/ 3135076 w 10164987"/>
                <a:gd name="connsiteY7" fmla="*/ 0 h 1628457"/>
                <a:gd name="connsiteX8" fmla="*/ 3716395 w 10164987"/>
                <a:gd name="connsiteY8" fmla="*/ 0 h 1628457"/>
                <a:gd name="connsiteX9" fmla="*/ 4001241 w 10164987"/>
                <a:gd name="connsiteY9" fmla="*/ 0 h 1628457"/>
                <a:gd name="connsiteX10" fmla="*/ 4780208 w 10164987"/>
                <a:gd name="connsiteY10" fmla="*/ 0 h 1628457"/>
                <a:gd name="connsiteX11" fmla="*/ 5460351 w 10164987"/>
                <a:gd name="connsiteY11" fmla="*/ 0 h 1628457"/>
                <a:gd name="connsiteX12" fmla="*/ 6239318 w 10164987"/>
                <a:gd name="connsiteY12" fmla="*/ 0 h 1628457"/>
                <a:gd name="connsiteX13" fmla="*/ 6524164 w 10164987"/>
                <a:gd name="connsiteY13" fmla="*/ 0 h 1628457"/>
                <a:gd name="connsiteX14" fmla="*/ 7105482 w 10164987"/>
                <a:gd name="connsiteY14" fmla="*/ 0 h 1628457"/>
                <a:gd name="connsiteX15" fmla="*/ 7884449 w 10164987"/>
                <a:gd name="connsiteY15" fmla="*/ 0 h 1628457"/>
                <a:gd name="connsiteX16" fmla="*/ 8663416 w 10164987"/>
                <a:gd name="connsiteY16" fmla="*/ 0 h 1628457"/>
                <a:gd name="connsiteX17" fmla="*/ 9244735 w 10164987"/>
                <a:gd name="connsiteY17" fmla="*/ 0 h 1628457"/>
                <a:gd name="connsiteX18" fmla="*/ 10023702 w 10164987"/>
                <a:gd name="connsiteY18" fmla="*/ 0 h 1628457"/>
                <a:gd name="connsiteX19" fmla="*/ 10164987 w 10164987"/>
                <a:gd name="connsiteY19" fmla="*/ 141285 h 1628457"/>
                <a:gd name="connsiteX20" fmla="*/ 10164987 w 10164987"/>
                <a:gd name="connsiteY20" fmla="*/ 549537 h 1628457"/>
                <a:gd name="connsiteX21" fmla="*/ 10164987 w 10164987"/>
                <a:gd name="connsiteY21" fmla="*/ 957790 h 1628457"/>
                <a:gd name="connsiteX22" fmla="*/ 10164987 w 10164987"/>
                <a:gd name="connsiteY22" fmla="*/ 1487172 h 1628457"/>
                <a:gd name="connsiteX23" fmla="*/ 10023702 w 10164987"/>
                <a:gd name="connsiteY23" fmla="*/ 1628457 h 1628457"/>
                <a:gd name="connsiteX24" fmla="*/ 9343559 w 10164987"/>
                <a:gd name="connsiteY24" fmla="*/ 1628457 h 1628457"/>
                <a:gd name="connsiteX25" fmla="*/ 9058713 w 10164987"/>
                <a:gd name="connsiteY25" fmla="*/ 1628457 h 1628457"/>
                <a:gd name="connsiteX26" fmla="*/ 8773867 w 10164987"/>
                <a:gd name="connsiteY26" fmla="*/ 1628457 h 1628457"/>
                <a:gd name="connsiteX27" fmla="*/ 8489021 w 10164987"/>
                <a:gd name="connsiteY27" fmla="*/ 1628457 h 1628457"/>
                <a:gd name="connsiteX28" fmla="*/ 8204175 w 10164987"/>
                <a:gd name="connsiteY28" fmla="*/ 1628457 h 1628457"/>
                <a:gd name="connsiteX29" fmla="*/ 7820504 w 10164987"/>
                <a:gd name="connsiteY29" fmla="*/ 1628457 h 1628457"/>
                <a:gd name="connsiteX30" fmla="*/ 7041537 w 10164987"/>
                <a:gd name="connsiteY30" fmla="*/ 1628457 h 1628457"/>
                <a:gd name="connsiteX31" fmla="*/ 6361395 w 10164987"/>
                <a:gd name="connsiteY31" fmla="*/ 1628457 h 1628457"/>
                <a:gd name="connsiteX32" fmla="*/ 6076548 w 10164987"/>
                <a:gd name="connsiteY32" fmla="*/ 1628457 h 1628457"/>
                <a:gd name="connsiteX33" fmla="*/ 5692878 w 10164987"/>
                <a:gd name="connsiteY33" fmla="*/ 1628457 h 1628457"/>
                <a:gd name="connsiteX34" fmla="*/ 5210384 w 10164987"/>
                <a:gd name="connsiteY34" fmla="*/ 1628457 h 1628457"/>
                <a:gd name="connsiteX35" fmla="*/ 4727889 w 10164987"/>
                <a:gd name="connsiteY35" fmla="*/ 1628457 h 1628457"/>
                <a:gd name="connsiteX36" fmla="*/ 4245395 w 10164987"/>
                <a:gd name="connsiteY36" fmla="*/ 1628457 h 1628457"/>
                <a:gd name="connsiteX37" fmla="*/ 3861724 w 10164987"/>
                <a:gd name="connsiteY37" fmla="*/ 1628457 h 1628457"/>
                <a:gd name="connsiteX38" fmla="*/ 3181582 w 10164987"/>
                <a:gd name="connsiteY38" fmla="*/ 1628457 h 1628457"/>
                <a:gd name="connsiteX39" fmla="*/ 2402615 w 10164987"/>
                <a:gd name="connsiteY39" fmla="*/ 1628457 h 1628457"/>
                <a:gd name="connsiteX40" fmla="*/ 2117768 w 10164987"/>
                <a:gd name="connsiteY40" fmla="*/ 1628457 h 1628457"/>
                <a:gd name="connsiteX41" fmla="*/ 1437626 w 10164987"/>
                <a:gd name="connsiteY41" fmla="*/ 1628457 h 1628457"/>
                <a:gd name="connsiteX42" fmla="*/ 757483 w 10164987"/>
                <a:gd name="connsiteY42" fmla="*/ 1628457 h 1628457"/>
                <a:gd name="connsiteX43" fmla="*/ 141285 w 10164987"/>
                <a:gd name="connsiteY43" fmla="*/ 1628457 h 1628457"/>
                <a:gd name="connsiteX44" fmla="*/ 0 w 10164987"/>
                <a:gd name="connsiteY44" fmla="*/ 1487172 h 1628457"/>
                <a:gd name="connsiteX45" fmla="*/ 0 w 10164987"/>
                <a:gd name="connsiteY45" fmla="*/ 1038543 h 1628457"/>
                <a:gd name="connsiteX46" fmla="*/ 0 w 10164987"/>
                <a:gd name="connsiteY46" fmla="*/ 589914 h 1628457"/>
                <a:gd name="connsiteX47" fmla="*/ 0 w 10164987"/>
                <a:gd name="connsiteY47" fmla="*/ 141285 h 162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164987" h="1628457" fill="none" extrusionOk="0">
                  <a:moveTo>
                    <a:pt x="0" y="141285"/>
                  </a:moveTo>
                  <a:cubicBezTo>
                    <a:pt x="10" y="80014"/>
                    <a:pt x="78562" y="1377"/>
                    <a:pt x="141285" y="0"/>
                  </a:cubicBezTo>
                  <a:cubicBezTo>
                    <a:pt x="400808" y="-22595"/>
                    <a:pt x="559521" y="56631"/>
                    <a:pt x="722604" y="0"/>
                  </a:cubicBezTo>
                  <a:cubicBezTo>
                    <a:pt x="885687" y="-56631"/>
                    <a:pt x="888266" y="31097"/>
                    <a:pt x="1007450" y="0"/>
                  </a:cubicBezTo>
                  <a:cubicBezTo>
                    <a:pt x="1126634" y="-31097"/>
                    <a:pt x="1423836" y="23459"/>
                    <a:pt x="1786417" y="0"/>
                  </a:cubicBezTo>
                  <a:cubicBezTo>
                    <a:pt x="2148998" y="-23459"/>
                    <a:pt x="1977149" y="8199"/>
                    <a:pt x="2071263" y="0"/>
                  </a:cubicBezTo>
                  <a:cubicBezTo>
                    <a:pt x="2165377" y="-8199"/>
                    <a:pt x="2254205" y="7807"/>
                    <a:pt x="2356109" y="0"/>
                  </a:cubicBezTo>
                  <a:cubicBezTo>
                    <a:pt x="2458013" y="-7807"/>
                    <a:pt x="2759205" y="70976"/>
                    <a:pt x="3135076" y="0"/>
                  </a:cubicBezTo>
                  <a:cubicBezTo>
                    <a:pt x="3510947" y="-70976"/>
                    <a:pt x="3568047" y="37400"/>
                    <a:pt x="3716395" y="0"/>
                  </a:cubicBezTo>
                  <a:cubicBezTo>
                    <a:pt x="3864743" y="-37400"/>
                    <a:pt x="3889971" y="2430"/>
                    <a:pt x="4001241" y="0"/>
                  </a:cubicBezTo>
                  <a:cubicBezTo>
                    <a:pt x="4112511" y="-2430"/>
                    <a:pt x="4560136" y="39439"/>
                    <a:pt x="4780208" y="0"/>
                  </a:cubicBezTo>
                  <a:cubicBezTo>
                    <a:pt x="5000280" y="-39439"/>
                    <a:pt x="5154012" y="52341"/>
                    <a:pt x="5460351" y="0"/>
                  </a:cubicBezTo>
                  <a:cubicBezTo>
                    <a:pt x="5766690" y="-52341"/>
                    <a:pt x="6070168" y="14778"/>
                    <a:pt x="6239318" y="0"/>
                  </a:cubicBezTo>
                  <a:cubicBezTo>
                    <a:pt x="6408468" y="-14778"/>
                    <a:pt x="6446680" y="9902"/>
                    <a:pt x="6524164" y="0"/>
                  </a:cubicBezTo>
                  <a:cubicBezTo>
                    <a:pt x="6601648" y="-9902"/>
                    <a:pt x="6864933" y="67409"/>
                    <a:pt x="7105482" y="0"/>
                  </a:cubicBezTo>
                  <a:cubicBezTo>
                    <a:pt x="7346031" y="-67409"/>
                    <a:pt x="7580680" y="58065"/>
                    <a:pt x="7884449" y="0"/>
                  </a:cubicBezTo>
                  <a:cubicBezTo>
                    <a:pt x="8188218" y="-58065"/>
                    <a:pt x="8417709" y="46097"/>
                    <a:pt x="8663416" y="0"/>
                  </a:cubicBezTo>
                  <a:cubicBezTo>
                    <a:pt x="8909123" y="-46097"/>
                    <a:pt x="9077961" y="41557"/>
                    <a:pt x="9244735" y="0"/>
                  </a:cubicBezTo>
                  <a:cubicBezTo>
                    <a:pt x="9411509" y="-41557"/>
                    <a:pt x="9794622" y="32476"/>
                    <a:pt x="10023702" y="0"/>
                  </a:cubicBezTo>
                  <a:cubicBezTo>
                    <a:pt x="10106382" y="-22116"/>
                    <a:pt x="10168249" y="66489"/>
                    <a:pt x="10164987" y="141285"/>
                  </a:cubicBezTo>
                  <a:cubicBezTo>
                    <a:pt x="10175791" y="321330"/>
                    <a:pt x="10128017" y="437357"/>
                    <a:pt x="10164987" y="549537"/>
                  </a:cubicBezTo>
                  <a:cubicBezTo>
                    <a:pt x="10201957" y="661717"/>
                    <a:pt x="10146048" y="800622"/>
                    <a:pt x="10164987" y="957790"/>
                  </a:cubicBezTo>
                  <a:cubicBezTo>
                    <a:pt x="10183926" y="1114958"/>
                    <a:pt x="10130807" y="1358091"/>
                    <a:pt x="10164987" y="1487172"/>
                  </a:cubicBezTo>
                  <a:cubicBezTo>
                    <a:pt x="10176388" y="1564432"/>
                    <a:pt x="10112921" y="1615873"/>
                    <a:pt x="10023702" y="1628457"/>
                  </a:cubicBezTo>
                  <a:cubicBezTo>
                    <a:pt x="9795575" y="1675919"/>
                    <a:pt x="9640597" y="1607367"/>
                    <a:pt x="9343559" y="1628457"/>
                  </a:cubicBezTo>
                  <a:cubicBezTo>
                    <a:pt x="9046521" y="1649547"/>
                    <a:pt x="9156781" y="1614212"/>
                    <a:pt x="9058713" y="1628457"/>
                  </a:cubicBezTo>
                  <a:cubicBezTo>
                    <a:pt x="8960645" y="1642702"/>
                    <a:pt x="8838562" y="1625556"/>
                    <a:pt x="8773867" y="1628457"/>
                  </a:cubicBezTo>
                  <a:cubicBezTo>
                    <a:pt x="8709172" y="1631358"/>
                    <a:pt x="8560607" y="1621671"/>
                    <a:pt x="8489021" y="1628457"/>
                  </a:cubicBezTo>
                  <a:cubicBezTo>
                    <a:pt x="8417435" y="1635243"/>
                    <a:pt x="8340029" y="1596231"/>
                    <a:pt x="8204175" y="1628457"/>
                  </a:cubicBezTo>
                  <a:cubicBezTo>
                    <a:pt x="8068321" y="1660683"/>
                    <a:pt x="7951400" y="1621398"/>
                    <a:pt x="7820504" y="1628457"/>
                  </a:cubicBezTo>
                  <a:cubicBezTo>
                    <a:pt x="7689608" y="1635516"/>
                    <a:pt x="7373121" y="1550300"/>
                    <a:pt x="7041537" y="1628457"/>
                  </a:cubicBezTo>
                  <a:cubicBezTo>
                    <a:pt x="6709953" y="1706614"/>
                    <a:pt x="6548403" y="1596353"/>
                    <a:pt x="6361395" y="1628457"/>
                  </a:cubicBezTo>
                  <a:cubicBezTo>
                    <a:pt x="6174387" y="1660561"/>
                    <a:pt x="6214898" y="1622606"/>
                    <a:pt x="6076548" y="1628457"/>
                  </a:cubicBezTo>
                  <a:cubicBezTo>
                    <a:pt x="5938198" y="1634308"/>
                    <a:pt x="5866729" y="1585636"/>
                    <a:pt x="5692878" y="1628457"/>
                  </a:cubicBezTo>
                  <a:cubicBezTo>
                    <a:pt x="5519027" y="1671278"/>
                    <a:pt x="5437175" y="1618090"/>
                    <a:pt x="5210384" y="1628457"/>
                  </a:cubicBezTo>
                  <a:cubicBezTo>
                    <a:pt x="4983593" y="1638824"/>
                    <a:pt x="4916190" y="1591157"/>
                    <a:pt x="4727889" y="1628457"/>
                  </a:cubicBezTo>
                  <a:cubicBezTo>
                    <a:pt x="4539589" y="1665757"/>
                    <a:pt x="4395476" y="1608278"/>
                    <a:pt x="4245395" y="1628457"/>
                  </a:cubicBezTo>
                  <a:cubicBezTo>
                    <a:pt x="4095314" y="1648636"/>
                    <a:pt x="3971058" y="1617691"/>
                    <a:pt x="3861724" y="1628457"/>
                  </a:cubicBezTo>
                  <a:cubicBezTo>
                    <a:pt x="3752390" y="1639223"/>
                    <a:pt x="3478767" y="1602250"/>
                    <a:pt x="3181582" y="1628457"/>
                  </a:cubicBezTo>
                  <a:cubicBezTo>
                    <a:pt x="2884397" y="1654664"/>
                    <a:pt x="2730893" y="1589102"/>
                    <a:pt x="2402615" y="1628457"/>
                  </a:cubicBezTo>
                  <a:cubicBezTo>
                    <a:pt x="2074337" y="1667812"/>
                    <a:pt x="2219072" y="1613316"/>
                    <a:pt x="2117768" y="1628457"/>
                  </a:cubicBezTo>
                  <a:cubicBezTo>
                    <a:pt x="2016464" y="1643598"/>
                    <a:pt x="1670987" y="1596762"/>
                    <a:pt x="1437626" y="1628457"/>
                  </a:cubicBezTo>
                  <a:cubicBezTo>
                    <a:pt x="1204265" y="1660152"/>
                    <a:pt x="935532" y="1623682"/>
                    <a:pt x="757483" y="1628457"/>
                  </a:cubicBezTo>
                  <a:cubicBezTo>
                    <a:pt x="579434" y="1633232"/>
                    <a:pt x="280602" y="1594777"/>
                    <a:pt x="141285" y="1628457"/>
                  </a:cubicBezTo>
                  <a:cubicBezTo>
                    <a:pt x="75753" y="1614161"/>
                    <a:pt x="-20479" y="1558667"/>
                    <a:pt x="0" y="1487172"/>
                  </a:cubicBezTo>
                  <a:cubicBezTo>
                    <a:pt x="-5335" y="1279751"/>
                    <a:pt x="29417" y="1233006"/>
                    <a:pt x="0" y="1038543"/>
                  </a:cubicBezTo>
                  <a:cubicBezTo>
                    <a:pt x="-29417" y="844080"/>
                    <a:pt x="51129" y="799205"/>
                    <a:pt x="0" y="589914"/>
                  </a:cubicBezTo>
                  <a:cubicBezTo>
                    <a:pt x="-51129" y="380623"/>
                    <a:pt x="4995" y="294078"/>
                    <a:pt x="0" y="141285"/>
                  </a:cubicBezTo>
                  <a:close/>
                </a:path>
                <a:path w="10164987" h="1628457" stroke="0" extrusionOk="0">
                  <a:moveTo>
                    <a:pt x="0" y="141285"/>
                  </a:moveTo>
                  <a:cubicBezTo>
                    <a:pt x="3289" y="66207"/>
                    <a:pt x="67383" y="2356"/>
                    <a:pt x="141285" y="0"/>
                  </a:cubicBezTo>
                  <a:cubicBezTo>
                    <a:pt x="366020" y="-67393"/>
                    <a:pt x="673342" y="24826"/>
                    <a:pt x="920252" y="0"/>
                  </a:cubicBezTo>
                  <a:cubicBezTo>
                    <a:pt x="1167162" y="-24826"/>
                    <a:pt x="1263242" y="78302"/>
                    <a:pt x="1600395" y="0"/>
                  </a:cubicBezTo>
                  <a:cubicBezTo>
                    <a:pt x="1937548" y="-78302"/>
                    <a:pt x="1794266" y="28907"/>
                    <a:pt x="1885241" y="0"/>
                  </a:cubicBezTo>
                  <a:cubicBezTo>
                    <a:pt x="1976216" y="-28907"/>
                    <a:pt x="2475145" y="32307"/>
                    <a:pt x="2664208" y="0"/>
                  </a:cubicBezTo>
                  <a:cubicBezTo>
                    <a:pt x="2853271" y="-32307"/>
                    <a:pt x="2959189" y="14165"/>
                    <a:pt x="3146702" y="0"/>
                  </a:cubicBezTo>
                  <a:cubicBezTo>
                    <a:pt x="3334215" y="-14165"/>
                    <a:pt x="3667990" y="62814"/>
                    <a:pt x="3925669" y="0"/>
                  </a:cubicBezTo>
                  <a:cubicBezTo>
                    <a:pt x="4183348" y="-62814"/>
                    <a:pt x="4186734" y="53523"/>
                    <a:pt x="4408164" y="0"/>
                  </a:cubicBezTo>
                  <a:cubicBezTo>
                    <a:pt x="4629595" y="-53523"/>
                    <a:pt x="4613417" y="24606"/>
                    <a:pt x="4693010" y="0"/>
                  </a:cubicBezTo>
                  <a:cubicBezTo>
                    <a:pt x="4772603" y="-24606"/>
                    <a:pt x="4881446" y="5841"/>
                    <a:pt x="4977856" y="0"/>
                  </a:cubicBezTo>
                  <a:cubicBezTo>
                    <a:pt x="5074266" y="-5841"/>
                    <a:pt x="5473652" y="41970"/>
                    <a:pt x="5657999" y="0"/>
                  </a:cubicBezTo>
                  <a:cubicBezTo>
                    <a:pt x="5842346" y="-41970"/>
                    <a:pt x="5935991" y="10931"/>
                    <a:pt x="6140493" y="0"/>
                  </a:cubicBezTo>
                  <a:cubicBezTo>
                    <a:pt x="6344995" y="-10931"/>
                    <a:pt x="6595983" y="49127"/>
                    <a:pt x="6721812" y="0"/>
                  </a:cubicBezTo>
                  <a:cubicBezTo>
                    <a:pt x="6847641" y="-49127"/>
                    <a:pt x="7134391" y="16304"/>
                    <a:pt x="7303131" y="0"/>
                  </a:cubicBezTo>
                  <a:cubicBezTo>
                    <a:pt x="7471871" y="-16304"/>
                    <a:pt x="7693279" y="36587"/>
                    <a:pt x="7884449" y="0"/>
                  </a:cubicBezTo>
                  <a:cubicBezTo>
                    <a:pt x="8075619" y="-36587"/>
                    <a:pt x="8334648" y="13095"/>
                    <a:pt x="8564592" y="0"/>
                  </a:cubicBezTo>
                  <a:cubicBezTo>
                    <a:pt x="8794536" y="-13095"/>
                    <a:pt x="8944516" y="33777"/>
                    <a:pt x="9145911" y="0"/>
                  </a:cubicBezTo>
                  <a:cubicBezTo>
                    <a:pt x="9347306" y="-33777"/>
                    <a:pt x="9829796" y="46375"/>
                    <a:pt x="10023702" y="0"/>
                  </a:cubicBezTo>
                  <a:cubicBezTo>
                    <a:pt x="10108083" y="-2947"/>
                    <a:pt x="10171283" y="64493"/>
                    <a:pt x="10164987" y="141285"/>
                  </a:cubicBezTo>
                  <a:cubicBezTo>
                    <a:pt x="10169246" y="298447"/>
                    <a:pt x="10130852" y="475910"/>
                    <a:pt x="10164987" y="576455"/>
                  </a:cubicBezTo>
                  <a:cubicBezTo>
                    <a:pt x="10199122" y="677000"/>
                    <a:pt x="10114174" y="904464"/>
                    <a:pt x="10164987" y="1025084"/>
                  </a:cubicBezTo>
                  <a:cubicBezTo>
                    <a:pt x="10215800" y="1145704"/>
                    <a:pt x="10113577" y="1336881"/>
                    <a:pt x="10164987" y="1487172"/>
                  </a:cubicBezTo>
                  <a:cubicBezTo>
                    <a:pt x="10166857" y="1573526"/>
                    <a:pt x="10101428" y="1631428"/>
                    <a:pt x="10023702" y="1628457"/>
                  </a:cubicBezTo>
                  <a:cubicBezTo>
                    <a:pt x="9914005" y="1670862"/>
                    <a:pt x="9828702" y="1582536"/>
                    <a:pt x="9640032" y="1628457"/>
                  </a:cubicBezTo>
                  <a:cubicBezTo>
                    <a:pt x="9451362" y="1674378"/>
                    <a:pt x="9248352" y="1612115"/>
                    <a:pt x="8861065" y="1628457"/>
                  </a:cubicBezTo>
                  <a:cubicBezTo>
                    <a:pt x="8473778" y="1644799"/>
                    <a:pt x="8471110" y="1547891"/>
                    <a:pt x="8180922" y="1628457"/>
                  </a:cubicBezTo>
                  <a:cubicBezTo>
                    <a:pt x="7890734" y="1709023"/>
                    <a:pt x="7980603" y="1596480"/>
                    <a:pt x="7896076" y="1628457"/>
                  </a:cubicBezTo>
                  <a:cubicBezTo>
                    <a:pt x="7811549" y="1660434"/>
                    <a:pt x="7615076" y="1576014"/>
                    <a:pt x="7413581" y="1628457"/>
                  </a:cubicBezTo>
                  <a:cubicBezTo>
                    <a:pt x="7212087" y="1680900"/>
                    <a:pt x="7219017" y="1623009"/>
                    <a:pt x="7128735" y="1628457"/>
                  </a:cubicBezTo>
                  <a:cubicBezTo>
                    <a:pt x="7038453" y="1633905"/>
                    <a:pt x="6588373" y="1618857"/>
                    <a:pt x="6349768" y="1628457"/>
                  </a:cubicBezTo>
                  <a:cubicBezTo>
                    <a:pt x="6111163" y="1638057"/>
                    <a:pt x="5732972" y="1590376"/>
                    <a:pt x="5570801" y="1628457"/>
                  </a:cubicBezTo>
                  <a:cubicBezTo>
                    <a:pt x="5408630" y="1666538"/>
                    <a:pt x="5270752" y="1608182"/>
                    <a:pt x="5187131" y="1628457"/>
                  </a:cubicBezTo>
                  <a:cubicBezTo>
                    <a:pt x="5103510" y="1648732"/>
                    <a:pt x="4885117" y="1585144"/>
                    <a:pt x="4704636" y="1628457"/>
                  </a:cubicBezTo>
                  <a:cubicBezTo>
                    <a:pt x="4524156" y="1671770"/>
                    <a:pt x="4298419" y="1605562"/>
                    <a:pt x="4123318" y="1628457"/>
                  </a:cubicBezTo>
                  <a:cubicBezTo>
                    <a:pt x="3948217" y="1651352"/>
                    <a:pt x="3957582" y="1608700"/>
                    <a:pt x="3838472" y="1628457"/>
                  </a:cubicBezTo>
                  <a:cubicBezTo>
                    <a:pt x="3719362" y="1648214"/>
                    <a:pt x="3359966" y="1551309"/>
                    <a:pt x="3158329" y="1628457"/>
                  </a:cubicBezTo>
                  <a:cubicBezTo>
                    <a:pt x="2956692" y="1705605"/>
                    <a:pt x="2799506" y="1597741"/>
                    <a:pt x="2675834" y="1628457"/>
                  </a:cubicBezTo>
                  <a:cubicBezTo>
                    <a:pt x="2552162" y="1659173"/>
                    <a:pt x="2478793" y="1623169"/>
                    <a:pt x="2292164" y="1628457"/>
                  </a:cubicBezTo>
                  <a:cubicBezTo>
                    <a:pt x="2105535" y="1633745"/>
                    <a:pt x="2089587" y="1619602"/>
                    <a:pt x="2007318" y="1628457"/>
                  </a:cubicBezTo>
                  <a:cubicBezTo>
                    <a:pt x="1925049" y="1637312"/>
                    <a:pt x="1825159" y="1596332"/>
                    <a:pt x="1722472" y="1628457"/>
                  </a:cubicBezTo>
                  <a:cubicBezTo>
                    <a:pt x="1619785" y="1660582"/>
                    <a:pt x="1562738" y="1610369"/>
                    <a:pt x="1437626" y="1628457"/>
                  </a:cubicBezTo>
                  <a:cubicBezTo>
                    <a:pt x="1312514" y="1646545"/>
                    <a:pt x="1131039" y="1627433"/>
                    <a:pt x="1053955" y="1628457"/>
                  </a:cubicBezTo>
                  <a:cubicBezTo>
                    <a:pt x="976871" y="1629481"/>
                    <a:pt x="415844" y="1557928"/>
                    <a:pt x="141285" y="1628457"/>
                  </a:cubicBezTo>
                  <a:cubicBezTo>
                    <a:pt x="83284" y="1631536"/>
                    <a:pt x="-9610" y="1585927"/>
                    <a:pt x="0" y="1487172"/>
                  </a:cubicBezTo>
                  <a:cubicBezTo>
                    <a:pt x="-16628" y="1380573"/>
                    <a:pt x="18803" y="1165694"/>
                    <a:pt x="0" y="1078920"/>
                  </a:cubicBezTo>
                  <a:cubicBezTo>
                    <a:pt x="-18803" y="992146"/>
                    <a:pt x="4304" y="770387"/>
                    <a:pt x="0" y="616832"/>
                  </a:cubicBezTo>
                  <a:cubicBezTo>
                    <a:pt x="-4304" y="463277"/>
                    <a:pt x="49971" y="305402"/>
                    <a:pt x="0" y="141285"/>
                  </a:cubicBezTo>
                  <a:close/>
                </a:path>
              </a:pathLst>
            </a:custGeom>
            <a:solidFill>
              <a:schemeClr val="bg1"/>
            </a:solidFill>
            <a:ln w="12700" cap="flat">
              <a:noFill/>
              <a:prstDash val="solid"/>
              <a:miter/>
              <a:extLst>
                <a:ext uri="{C807C97D-BFC1-408E-A445-0C87EB9F89A2}">
                  <ask:lineSketchStyleProps xmlns:ask="http://schemas.microsoft.com/office/drawing/2018/sketchyshapes" sd="738056932">
                    <a:prstGeom prst="roundRect">
                      <a:avLst>
                        <a:gd name="adj" fmla="val 8676"/>
                      </a:avLst>
                    </a:prstGeom>
                    <ask:type>
                      <ask:lineSketchScribble/>
                    </ask:type>
                  </ask:lineSketchStyleProps>
                </a:ext>
              </a:extLst>
            </a:ln>
            <a:effectLst>
              <a:outerShdw blurRad="50800" dist="38100" algn="l" rotWithShape="0">
                <a:prstClr val="black">
                  <a:alpha val="40000"/>
                </a:prstClr>
              </a:outerShdw>
            </a:effectLst>
          </p:spPr>
          <p:txBody>
            <a:bodyPr rtlCol="0" anchor="ctr"/>
            <a:lstStyle/>
            <a:p>
              <a:endParaRPr lang="en-US" sz="2700" dirty="0">
                <a:solidFill>
                  <a:prstClr val="black"/>
                </a:solidFill>
              </a:endParaRPr>
            </a:p>
          </p:txBody>
        </p:sp>
        <p:sp>
          <p:nvSpPr>
            <p:cNvPr id="76" name="TextBox 75">
              <a:extLst>
                <a:ext uri="{FF2B5EF4-FFF2-40B4-BE49-F238E27FC236}">
                  <a16:creationId xmlns:a16="http://schemas.microsoft.com/office/drawing/2014/main" id="{7EC5D11C-877A-3BF7-33B3-73A4A3D92268}"/>
                </a:ext>
              </a:extLst>
            </p:cNvPr>
            <p:cNvSpPr txBox="1"/>
            <p:nvPr/>
          </p:nvSpPr>
          <p:spPr>
            <a:xfrm>
              <a:off x="1493613" y="2811024"/>
              <a:ext cx="9826996" cy="1501949"/>
            </a:xfrm>
            <a:prstGeom prst="rect">
              <a:avLst/>
            </a:prstGeom>
            <a:noFill/>
          </p:spPr>
          <p:txBody>
            <a:bodyPr wrap="square">
              <a:spAutoFit/>
            </a:bodyPr>
            <a:lstStyle/>
            <a:p>
              <a:pPr algn="just">
                <a:lnSpc>
                  <a:spcPct val="130000"/>
                </a:lnSpc>
                <a:spcAft>
                  <a:spcPts val="900"/>
                </a:spcAft>
              </a:pPr>
              <a:r>
                <a:rPr lang="vi-VN" sz="3600">
                  <a:solidFill>
                    <a:prstClr val="black"/>
                  </a:solidFill>
                </a:rPr>
                <a:t>– </a:t>
              </a:r>
              <a:r>
                <a:rPr lang="vi-VN" sz="3600" b="1">
                  <a:solidFill>
                    <a:prstClr val="black"/>
                  </a:solidFill>
                </a:rPr>
                <a:t>Khái niệm đột biến số lượng NST: </a:t>
              </a:r>
              <a:r>
                <a:rPr lang="vi-VN" sz="3600">
                  <a:solidFill>
                    <a:prstClr val="black"/>
                  </a:solidFill>
                </a:rPr>
                <a:t>Đột biến số lượng NST là đột biến làm </a:t>
              </a:r>
              <a:r>
                <a:rPr lang="vi-VN" sz="3600" b="1">
                  <a:solidFill>
                    <a:srgbClr val="00B050"/>
                  </a:solidFill>
                </a:rPr>
                <a:t>tăng hoặc giảm</a:t>
              </a:r>
              <a:r>
                <a:rPr lang="vi-VN" sz="3600">
                  <a:solidFill>
                    <a:prstClr val="black"/>
                  </a:solidFill>
                </a:rPr>
                <a:t> số lượng NST xảy ra ở </a:t>
              </a:r>
              <a:r>
                <a:rPr lang="vi-VN" sz="3600" b="1">
                  <a:solidFill>
                    <a:srgbClr val="7A0078">
                      <a:lumMod val="60000"/>
                      <a:lumOff val="40000"/>
                    </a:srgbClr>
                  </a:solidFill>
                </a:rPr>
                <a:t>một cặp hay tất cả các cặp NST.</a:t>
              </a:r>
            </a:p>
          </p:txBody>
        </p:sp>
      </p:grpSp>
      <p:sp>
        <p:nvSpPr>
          <p:cNvPr id="4" name="AutoShape 5">
            <a:extLst>
              <a:ext uri="{FF2B5EF4-FFF2-40B4-BE49-F238E27FC236}">
                <a16:creationId xmlns:a16="http://schemas.microsoft.com/office/drawing/2014/main" id="{10F6D7BE-F7ED-919C-8E28-86C44E30E3BC}"/>
              </a:ext>
            </a:extLst>
          </p:cNvPr>
          <p:cNvSpPr>
            <a:spLocks noChangeArrowheads="1"/>
          </p:cNvSpPr>
          <p:nvPr/>
        </p:nvSpPr>
        <p:spPr bwMode="auto">
          <a:xfrm>
            <a:off x="3912847" y="7751272"/>
            <a:ext cx="3239522" cy="1663367"/>
          </a:xfrm>
          <a:prstGeom prst="roundRect">
            <a:avLst>
              <a:gd name="adj" fmla="val 16667"/>
            </a:avLst>
          </a:prstGeom>
          <a:solidFill>
            <a:srgbClr val="BDFFDB"/>
          </a:solidFill>
          <a:ln w="38100">
            <a:solidFill>
              <a:schemeClr val="tx1"/>
            </a:solidFill>
            <a:round/>
            <a:headEnd/>
            <a:tailEnd/>
          </a:ln>
          <a:effectLst/>
        </p:spPr>
        <p:txBody>
          <a:bodyPr wrap="none" anchor="ctr"/>
          <a:lstStyle>
            <a:lvl1pPr>
              <a:spcBef>
                <a:spcPct val="20000"/>
              </a:spcBef>
              <a:buClr>
                <a:schemeClr val="tx2"/>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2700">
              <a:solidFill>
                <a:prstClr val="black"/>
              </a:solidFill>
              <a:latin typeface="Verdana" panose="020B0604030504040204" pitchFamily="34" charset="0"/>
            </a:endParaRPr>
          </a:p>
        </p:txBody>
      </p:sp>
      <p:sp>
        <p:nvSpPr>
          <p:cNvPr id="5" name="Text Box 6">
            <a:extLst>
              <a:ext uri="{FF2B5EF4-FFF2-40B4-BE49-F238E27FC236}">
                <a16:creationId xmlns:a16="http://schemas.microsoft.com/office/drawing/2014/main" id="{E132011B-CBE0-A2F3-4149-C7B1D0648D80}"/>
              </a:ext>
            </a:extLst>
          </p:cNvPr>
          <p:cNvSpPr txBox="1">
            <a:spLocks noChangeArrowheads="1"/>
          </p:cNvSpPr>
          <p:nvPr/>
        </p:nvSpPr>
        <p:spPr bwMode="auto">
          <a:xfrm>
            <a:off x="4005546" y="7886588"/>
            <a:ext cx="2991582" cy="1421928"/>
          </a:xfrm>
          <a:prstGeom prst="rect">
            <a:avLst/>
          </a:prstGeom>
          <a:noFill/>
        </p:spPr>
        <p:txBody>
          <a:bodyPr wrap="square">
            <a:spAutoFit/>
          </a:bodyPr>
          <a:lstStyle>
            <a:defPPr>
              <a:defRPr lang="ru-RU"/>
            </a:defPPr>
            <a:lvl1pPr indent="0" algn="just">
              <a:lnSpc>
                <a:spcPct val="120000"/>
              </a:lnSpc>
              <a:spcAft>
                <a:spcPts val="1200"/>
              </a:spcAft>
              <a:buFont typeface="Wingdings" panose="05000000000000000000" pitchFamily="2" charset="2"/>
              <a:buNone/>
              <a:defRPr sz="2400" b="1"/>
            </a:lvl1pPr>
          </a:lstStyle>
          <a:p>
            <a:pPr algn="ctr"/>
            <a:r>
              <a:rPr lang="en-US" altLang="en-US" sz="3600">
                <a:solidFill>
                  <a:prstClr val="black"/>
                </a:solidFill>
              </a:rPr>
              <a:t>Đột biến lệch bội</a:t>
            </a:r>
          </a:p>
        </p:txBody>
      </p:sp>
      <p:sp>
        <p:nvSpPr>
          <p:cNvPr id="6" name="AutoShape 9">
            <a:extLst>
              <a:ext uri="{FF2B5EF4-FFF2-40B4-BE49-F238E27FC236}">
                <a16:creationId xmlns:a16="http://schemas.microsoft.com/office/drawing/2014/main" id="{A015B3FB-9640-CBD3-A9FC-00C08ECC375E}"/>
              </a:ext>
            </a:extLst>
          </p:cNvPr>
          <p:cNvSpPr>
            <a:spLocks noChangeAspect="1" noChangeArrowheads="1" noTextEdit="1"/>
          </p:cNvSpPr>
          <p:nvPr/>
        </p:nvSpPr>
        <p:spPr bwMode="gray">
          <a:xfrm flipH="1">
            <a:off x="10063325" y="6288278"/>
            <a:ext cx="1364456"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700">
              <a:solidFill>
                <a:prstClr val="black"/>
              </a:solidFill>
            </a:endParaRPr>
          </a:p>
        </p:txBody>
      </p:sp>
      <p:grpSp>
        <p:nvGrpSpPr>
          <p:cNvPr id="7" name="Group 11">
            <a:extLst>
              <a:ext uri="{FF2B5EF4-FFF2-40B4-BE49-F238E27FC236}">
                <a16:creationId xmlns:a16="http://schemas.microsoft.com/office/drawing/2014/main" id="{2EAFC14A-35A5-11B0-1B1F-B9A6D4ECDB02}"/>
              </a:ext>
            </a:extLst>
          </p:cNvPr>
          <p:cNvGrpSpPr>
            <a:grpSpLocks/>
          </p:cNvGrpSpPr>
          <p:nvPr/>
        </p:nvGrpSpPr>
        <p:grpSpPr bwMode="auto">
          <a:xfrm>
            <a:off x="7286573" y="5753944"/>
            <a:ext cx="4225073" cy="1989761"/>
            <a:chOff x="1997" y="1314"/>
            <a:chExt cx="1889" cy="1009"/>
          </a:xfrm>
        </p:grpSpPr>
        <p:grpSp>
          <p:nvGrpSpPr>
            <p:cNvPr id="8" name="Group 12">
              <a:extLst>
                <a:ext uri="{FF2B5EF4-FFF2-40B4-BE49-F238E27FC236}">
                  <a16:creationId xmlns:a16="http://schemas.microsoft.com/office/drawing/2014/main" id="{A5A562C0-A1C7-A018-387C-067B472A2566}"/>
                </a:ext>
              </a:extLst>
            </p:cNvPr>
            <p:cNvGrpSpPr>
              <a:grpSpLocks/>
            </p:cNvGrpSpPr>
            <p:nvPr/>
          </p:nvGrpSpPr>
          <p:grpSpPr bwMode="auto">
            <a:xfrm>
              <a:off x="1997" y="1404"/>
              <a:ext cx="1889" cy="919"/>
              <a:chOff x="1973" y="1027"/>
              <a:chExt cx="1926" cy="937"/>
            </a:xfrm>
          </p:grpSpPr>
          <p:sp>
            <p:nvSpPr>
              <p:cNvPr id="13" name="Oval 13">
                <a:extLst>
                  <a:ext uri="{FF2B5EF4-FFF2-40B4-BE49-F238E27FC236}">
                    <a16:creationId xmlns:a16="http://schemas.microsoft.com/office/drawing/2014/main" id="{2CBD0820-4B17-581C-2C9B-2C4304080386}"/>
                  </a:ext>
                </a:extLst>
              </p:cNvPr>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2700">
                  <a:solidFill>
                    <a:prstClr val="black"/>
                  </a:solidFill>
                </a:endParaRPr>
              </a:p>
            </p:txBody>
          </p:sp>
          <p:sp>
            <p:nvSpPr>
              <p:cNvPr id="14" name="Oval 14">
                <a:extLst>
                  <a:ext uri="{FF2B5EF4-FFF2-40B4-BE49-F238E27FC236}">
                    <a16:creationId xmlns:a16="http://schemas.microsoft.com/office/drawing/2014/main" id="{CAC4607E-BE00-EB90-AE78-B4FB1A028D35}"/>
                  </a:ext>
                </a:extLst>
              </p:cNvPr>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2700">
                  <a:solidFill>
                    <a:prstClr val="black"/>
                  </a:solidFill>
                </a:endParaRPr>
              </a:p>
            </p:txBody>
          </p:sp>
        </p:grpSp>
        <p:sp>
          <p:nvSpPr>
            <p:cNvPr id="9" name="Oval 15">
              <a:extLst>
                <a:ext uri="{FF2B5EF4-FFF2-40B4-BE49-F238E27FC236}">
                  <a16:creationId xmlns:a16="http://schemas.microsoft.com/office/drawing/2014/main" id="{CED97659-3414-EBD8-EB5F-6EC766D2B6B1}"/>
                </a:ext>
              </a:extLst>
            </p:cNvPr>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sz="2700">
                <a:solidFill>
                  <a:prstClr val="black"/>
                </a:solidFill>
              </a:endParaRPr>
            </a:p>
          </p:txBody>
        </p:sp>
        <p:sp>
          <p:nvSpPr>
            <p:cNvPr id="10" name="Oval 16">
              <a:extLst>
                <a:ext uri="{FF2B5EF4-FFF2-40B4-BE49-F238E27FC236}">
                  <a16:creationId xmlns:a16="http://schemas.microsoft.com/office/drawing/2014/main" id="{EBB7E2BA-35A7-B2E2-C1C9-3F20C0D1754B}"/>
                </a:ext>
              </a:extLst>
            </p:cNvPr>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sz="2700">
                <a:solidFill>
                  <a:prstClr val="black"/>
                </a:solidFill>
              </a:endParaRPr>
            </a:p>
          </p:txBody>
        </p:sp>
        <p:sp>
          <p:nvSpPr>
            <p:cNvPr id="11" name="Oval 17">
              <a:extLst>
                <a:ext uri="{FF2B5EF4-FFF2-40B4-BE49-F238E27FC236}">
                  <a16:creationId xmlns:a16="http://schemas.microsoft.com/office/drawing/2014/main" id="{BE190BBB-7DC1-A888-03C5-E91587B36E5C}"/>
                </a:ext>
              </a:extLst>
            </p:cNvPr>
            <p:cNvSpPr>
              <a:spLocks noChangeArrowheads="1"/>
            </p:cNvSpPr>
            <p:nvPr/>
          </p:nvSpPr>
          <p:spPr bwMode="gray">
            <a:xfrm>
              <a:off x="2125" y="1327"/>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sz="2700">
                <a:solidFill>
                  <a:prstClr val="black"/>
                </a:solidFill>
              </a:endParaRPr>
            </a:p>
          </p:txBody>
        </p:sp>
        <p:sp>
          <p:nvSpPr>
            <p:cNvPr id="12" name="Oval 18">
              <a:extLst>
                <a:ext uri="{FF2B5EF4-FFF2-40B4-BE49-F238E27FC236}">
                  <a16:creationId xmlns:a16="http://schemas.microsoft.com/office/drawing/2014/main" id="{FA505056-C10C-3A04-0C27-84D6DA1C4FC4}"/>
                </a:ext>
              </a:extLst>
            </p:cNvPr>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sz="2700">
                <a:solidFill>
                  <a:prstClr val="black"/>
                </a:solidFill>
              </a:endParaRPr>
            </a:p>
          </p:txBody>
        </p:sp>
      </p:grpSp>
      <p:sp>
        <p:nvSpPr>
          <p:cNvPr id="15" name="Text Box 19">
            <a:extLst>
              <a:ext uri="{FF2B5EF4-FFF2-40B4-BE49-F238E27FC236}">
                <a16:creationId xmlns:a16="http://schemas.microsoft.com/office/drawing/2014/main" id="{BE9DA6FC-0E63-DBF1-167B-59D0199CB344}"/>
              </a:ext>
            </a:extLst>
          </p:cNvPr>
          <p:cNvSpPr txBox="1">
            <a:spLocks noChangeArrowheads="1"/>
          </p:cNvSpPr>
          <p:nvPr/>
        </p:nvSpPr>
        <p:spPr bwMode="auto">
          <a:xfrm>
            <a:off x="8257820" y="6164536"/>
            <a:ext cx="22365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1">
                <a:solidFill>
                  <a:prstClr val="white"/>
                </a:solidFill>
              </a:rPr>
              <a:t>Phân loại</a:t>
            </a:r>
            <a:endParaRPr lang="en-US" altLang="en-US" sz="2100">
              <a:solidFill>
                <a:prstClr val="white"/>
              </a:solidFill>
            </a:endParaRPr>
          </a:p>
        </p:txBody>
      </p:sp>
      <p:sp>
        <p:nvSpPr>
          <p:cNvPr id="16" name="AutoShape 5">
            <a:extLst>
              <a:ext uri="{FF2B5EF4-FFF2-40B4-BE49-F238E27FC236}">
                <a16:creationId xmlns:a16="http://schemas.microsoft.com/office/drawing/2014/main" id="{7D34E99A-F3C2-0E1D-4DCD-BF2917F77EF4}"/>
              </a:ext>
            </a:extLst>
          </p:cNvPr>
          <p:cNvSpPr>
            <a:spLocks noChangeArrowheads="1"/>
          </p:cNvSpPr>
          <p:nvPr/>
        </p:nvSpPr>
        <p:spPr bwMode="auto">
          <a:xfrm>
            <a:off x="11441894" y="7751272"/>
            <a:ext cx="3239522" cy="1663367"/>
          </a:xfrm>
          <a:prstGeom prst="roundRect">
            <a:avLst>
              <a:gd name="adj" fmla="val 16667"/>
            </a:avLst>
          </a:prstGeom>
          <a:solidFill>
            <a:schemeClr val="accent2">
              <a:lumMod val="20000"/>
              <a:lumOff val="80000"/>
            </a:schemeClr>
          </a:solidFill>
          <a:ln w="38100">
            <a:solidFill>
              <a:schemeClr val="tx1"/>
            </a:solidFill>
            <a:round/>
            <a:headEnd/>
            <a:tailEnd/>
          </a:ln>
          <a:effectLst/>
        </p:spPr>
        <p:txBody>
          <a:bodyPr wrap="none" anchor="ctr"/>
          <a:lstStyle>
            <a:lvl1pPr>
              <a:spcBef>
                <a:spcPct val="20000"/>
              </a:spcBef>
              <a:buClr>
                <a:schemeClr val="tx2"/>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2700">
              <a:solidFill>
                <a:prstClr val="black"/>
              </a:solidFill>
              <a:latin typeface="Verdana" panose="020B0604030504040204" pitchFamily="34" charset="0"/>
            </a:endParaRPr>
          </a:p>
        </p:txBody>
      </p:sp>
      <p:sp>
        <p:nvSpPr>
          <p:cNvPr id="19" name="Text Box 6">
            <a:extLst>
              <a:ext uri="{FF2B5EF4-FFF2-40B4-BE49-F238E27FC236}">
                <a16:creationId xmlns:a16="http://schemas.microsoft.com/office/drawing/2014/main" id="{CCCAE6B9-3075-9680-8468-EBFDE65274E6}"/>
              </a:ext>
            </a:extLst>
          </p:cNvPr>
          <p:cNvSpPr txBox="1">
            <a:spLocks noChangeArrowheads="1"/>
          </p:cNvSpPr>
          <p:nvPr/>
        </p:nvSpPr>
        <p:spPr bwMode="auto">
          <a:xfrm>
            <a:off x="11686665" y="7879492"/>
            <a:ext cx="2595789" cy="1421928"/>
          </a:xfrm>
          <a:prstGeom prst="rect">
            <a:avLst/>
          </a:prstGeom>
          <a:noFill/>
        </p:spPr>
        <p:txBody>
          <a:bodyPr wrap="square">
            <a:spAutoFit/>
          </a:bodyPr>
          <a:lstStyle>
            <a:defPPr>
              <a:defRPr lang="ru-RU"/>
            </a:defPPr>
            <a:lvl1pPr indent="0" algn="just">
              <a:lnSpc>
                <a:spcPct val="120000"/>
              </a:lnSpc>
              <a:spcAft>
                <a:spcPts val="1200"/>
              </a:spcAft>
              <a:buFont typeface="Wingdings" panose="05000000000000000000" pitchFamily="2" charset="2"/>
              <a:buNone/>
              <a:defRPr sz="2400" b="1"/>
            </a:lvl1pPr>
          </a:lstStyle>
          <a:p>
            <a:pPr algn="ctr"/>
            <a:r>
              <a:rPr lang="en-US" altLang="en-US" sz="3600">
                <a:solidFill>
                  <a:prstClr val="black"/>
                </a:solidFill>
              </a:rPr>
              <a:t>Đột biến đa bội</a:t>
            </a:r>
          </a:p>
        </p:txBody>
      </p:sp>
      <p:sp>
        <p:nvSpPr>
          <p:cNvPr id="20" name="Freeform 8">
            <a:extLst>
              <a:ext uri="{FF2B5EF4-FFF2-40B4-BE49-F238E27FC236}">
                <a16:creationId xmlns:a16="http://schemas.microsoft.com/office/drawing/2014/main" id="{02E80737-E382-7AF2-53A4-4E3F0D6DAEEC}"/>
              </a:ext>
            </a:extLst>
          </p:cNvPr>
          <p:cNvSpPr>
            <a:spLocks/>
          </p:cNvSpPr>
          <p:nvPr/>
        </p:nvSpPr>
        <p:spPr bwMode="gray">
          <a:xfrm>
            <a:off x="6997128" y="7388302"/>
            <a:ext cx="1354932" cy="186213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pPr>
              <a:defRPr/>
            </a:pPr>
            <a:endParaRPr lang="en-US" sz="2700">
              <a:solidFill>
                <a:prstClr val="black"/>
              </a:solidFill>
            </a:endParaRPr>
          </a:p>
        </p:txBody>
      </p:sp>
      <p:sp>
        <p:nvSpPr>
          <p:cNvPr id="21" name="Freeform 10">
            <a:extLst>
              <a:ext uri="{FF2B5EF4-FFF2-40B4-BE49-F238E27FC236}">
                <a16:creationId xmlns:a16="http://schemas.microsoft.com/office/drawing/2014/main" id="{ED1C43FB-98FD-2E1A-AC78-476DB982FCD2}"/>
              </a:ext>
            </a:extLst>
          </p:cNvPr>
          <p:cNvSpPr>
            <a:spLocks/>
          </p:cNvSpPr>
          <p:nvPr/>
        </p:nvSpPr>
        <p:spPr bwMode="gray">
          <a:xfrm flipH="1">
            <a:off x="10197530" y="7459853"/>
            <a:ext cx="1354931" cy="186213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pPr>
              <a:defRPr/>
            </a:pPr>
            <a:endParaRPr lang="en-US" sz="2700">
              <a:solidFill>
                <a:prstClr val="black"/>
              </a:solidFill>
            </a:endParaRPr>
          </a:p>
        </p:txBody>
      </p:sp>
    </p:spTree>
    <p:extLst>
      <p:ext uri="{BB962C8B-B14F-4D97-AF65-F5344CB8AC3E}">
        <p14:creationId xmlns:p14="http://schemas.microsoft.com/office/powerpoint/2010/main" val="96458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ircle(in)">
                                      <p:cBhvr>
                                        <p:cTn id="3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5" grpId="0"/>
      <p:bldP spid="16" grpId="0" animBg="1"/>
      <p:bldP spid="19" grpId="0"/>
      <p:bldP spid="20" grpId="0" animBg="1"/>
      <p:bldP spid="21"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C4F71A2-2E36-AAB8-77AD-47D286AC1D68}"/>
              </a:ext>
            </a:extLst>
          </p:cNvPr>
          <p:cNvSpPr txBox="1">
            <a:spLocks/>
          </p:cNvSpPr>
          <p:nvPr/>
        </p:nvSpPr>
        <p:spPr>
          <a:xfrm>
            <a:off x="1172979" y="702564"/>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grpSp>
        <p:nvGrpSpPr>
          <p:cNvPr id="9" name="Group 8">
            <a:extLst>
              <a:ext uri="{FF2B5EF4-FFF2-40B4-BE49-F238E27FC236}">
                <a16:creationId xmlns:a16="http://schemas.microsoft.com/office/drawing/2014/main" id="{4A02CAE4-DDCE-0016-14E1-81B4C76AACF9}"/>
              </a:ext>
            </a:extLst>
          </p:cNvPr>
          <p:cNvGrpSpPr/>
          <p:nvPr/>
        </p:nvGrpSpPr>
        <p:grpSpPr>
          <a:xfrm>
            <a:off x="4093710" y="2505078"/>
            <a:ext cx="10880413" cy="1792337"/>
            <a:chOff x="1093913" y="2788078"/>
            <a:chExt cx="10092059" cy="1194891"/>
          </a:xfrm>
        </p:grpSpPr>
        <p:sp>
          <p:nvSpPr>
            <p:cNvPr id="5" name="Rectangle: Rounded Corners 4">
              <a:extLst>
                <a:ext uri="{FF2B5EF4-FFF2-40B4-BE49-F238E27FC236}">
                  <a16:creationId xmlns:a16="http://schemas.microsoft.com/office/drawing/2014/main" id="{4CE275F6-6618-73EE-92BE-6B51C637EA7D}"/>
                </a:ext>
              </a:extLst>
            </p:cNvPr>
            <p:cNvSpPr/>
            <p:nvPr/>
          </p:nvSpPr>
          <p:spPr>
            <a:xfrm>
              <a:off x="1093913" y="2788078"/>
              <a:ext cx="10092059" cy="1194891"/>
            </a:xfrm>
            <a:prstGeom prst="round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8" name="TextBox 7">
              <a:extLst>
                <a:ext uri="{FF2B5EF4-FFF2-40B4-BE49-F238E27FC236}">
                  <a16:creationId xmlns:a16="http://schemas.microsoft.com/office/drawing/2014/main" id="{43598AE7-BD34-EF80-D9DF-CC596DFB405E}"/>
                </a:ext>
              </a:extLst>
            </p:cNvPr>
            <p:cNvSpPr txBox="1"/>
            <p:nvPr/>
          </p:nvSpPr>
          <p:spPr>
            <a:xfrm>
              <a:off x="1242573" y="2884232"/>
              <a:ext cx="9794738" cy="1021818"/>
            </a:xfrm>
            <a:prstGeom prst="rect">
              <a:avLst/>
            </a:prstGeom>
            <a:noFill/>
          </p:spPr>
          <p:txBody>
            <a:bodyPr wrap="square">
              <a:spAutoFit/>
            </a:bodyPr>
            <a:lstStyle>
              <a:defPPr>
                <a:defRPr lang="ru-RU"/>
              </a:defPPr>
              <a:lvl1pPr marL="342900" indent="-342900" algn="just">
                <a:lnSpc>
                  <a:spcPct val="130000"/>
                </a:lnSpc>
                <a:spcBef>
                  <a:spcPts val="1200"/>
                </a:spcBef>
                <a:buFont typeface="Wingdings" panose="05000000000000000000" pitchFamily="2" charset="2"/>
                <a:buChar char="v"/>
                <a:defRPr sz="2400"/>
              </a:lvl1pPr>
            </a:lstStyle>
            <a:p>
              <a:pPr marL="0" indent="0">
                <a:buFont typeface="Wingdings" panose="05000000000000000000" pitchFamily="2" charset="2"/>
                <a:buNone/>
              </a:pPr>
              <a:r>
                <a:rPr lang="en-US" sz="3600" b="1" dirty="0">
                  <a:solidFill>
                    <a:prstClr val="white"/>
                  </a:solidFill>
                </a:rPr>
                <a:t>Cho </a:t>
              </a:r>
              <a:r>
                <a:rPr lang="en-US" sz="3600" b="1" dirty="0" err="1">
                  <a:solidFill>
                    <a:prstClr val="white"/>
                  </a:solidFill>
                </a:rPr>
                <a:t>biết</a:t>
              </a:r>
              <a:r>
                <a:rPr lang="en-US" sz="3600" b="1" dirty="0">
                  <a:solidFill>
                    <a:prstClr val="white"/>
                  </a:solidFill>
                </a:rPr>
                <a:t> </a:t>
              </a:r>
              <a:r>
                <a:rPr lang="en-US" sz="3600" b="1" dirty="0" err="1">
                  <a:solidFill>
                    <a:prstClr val="white"/>
                  </a:solidFill>
                </a:rPr>
                <a:t>tế</a:t>
              </a:r>
              <a:r>
                <a:rPr lang="en-US" sz="3600" b="1" dirty="0">
                  <a:solidFill>
                    <a:prstClr val="white"/>
                  </a:solidFill>
                </a:rPr>
                <a:t> </a:t>
              </a:r>
              <a:r>
                <a:rPr lang="en-US" sz="3600" b="1" dirty="0" err="1">
                  <a:solidFill>
                    <a:prstClr val="white"/>
                  </a:solidFill>
                </a:rPr>
                <a:t>bào</a:t>
              </a:r>
              <a:r>
                <a:rPr lang="en-US" sz="3600" b="1" dirty="0">
                  <a:solidFill>
                    <a:prstClr val="white"/>
                  </a:solidFill>
                </a:rPr>
                <a:t> </a:t>
              </a:r>
              <a:r>
                <a:rPr lang="en-US" sz="3600" b="1" dirty="0" err="1">
                  <a:solidFill>
                    <a:prstClr val="white"/>
                  </a:solidFill>
                </a:rPr>
                <a:t>nào</a:t>
              </a:r>
              <a:r>
                <a:rPr lang="en-US" sz="3600" b="1" dirty="0">
                  <a:solidFill>
                    <a:prstClr val="white"/>
                  </a:solidFill>
                </a:rPr>
                <a:t> </a:t>
              </a:r>
              <a:r>
                <a:rPr lang="en-US" sz="3600" b="1" dirty="0" err="1">
                  <a:solidFill>
                    <a:prstClr val="white"/>
                  </a:solidFill>
                </a:rPr>
                <a:t>trong</a:t>
              </a:r>
              <a:r>
                <a:rPr lang="en-US" sz="3600" b="1" dirty="0">
                  <a:solidFill>
                    <a:prstClr val="white"/>
                  </a:solidFill>
                </a:rPr>
                <a:t> </a:t>
              </a:r>
              <a:r>
                <a:rPr lang="en-US" sz="3600" b="1" dirty="0" err="1">
                  <a:solidFill>
                    <a:prstClr val="white"/>
                  </a:solidFill>
                </a:rPr>
                <a:t>hình</a:t>
              </a:r>
              <a:r>
                <a:rPr lang="en-US" sz="3600" b="1" dirty="0">
                  <a:solidFill>
                    <a:prstClr val="white"/>
                  </a:solidFill>
                </a:rPr>
                <a:t> </a:t>
              </a:r>
              <a:r>
                <a:rPr lang="en-US" sz="3600" b="1" dirty="0" err="1">
                  <a:solidFill>
                    <a:prstClr val="white"/>
                  </a:solidFill>
                </a:rPr>
                <a:t>dưới</a:t>
              </a:r>
              <a:r>
                <a:rPr lang="en-US" sz="3600" b="1" dirty="0">
                  <a:solidFill>
                    <a:prstClr val="white"/>
                  </a:solidFill>
                </a:rPr>
                <a:t> </a:t>
              </a:r>
              <a:r>
                <a:rPr lang="en-US" sz="3600" b="1" dirty="0" err="1">
                  <a:solidFill>
                    <a:prstClr val="white"/>
                  </a:solidFill>
                </a:rPr>
                <a:t>đây</a:t>
              </a:r>
              <a:r>
                <a:rPr lang="en-US" sz="3600" b="1" dirty="0">
                  <a:solidFill>
                    <a:prstClr val="white"/>
                  </a:solidFill>
                </a:rPr>
                <a:t> </a:t>
              </a:r>
              <a:r>
                <a:rPr lang="en-US" sz="3600" b="1" dirty="0" err="1">
                  <a:solidFill>
                    <a:prstClr val="white"/>
                  </a:solidFill>
                </a:rPr>
                <a:t>mang</a:t>
              </a:r>
              <a:r>
                <a:rPr lang="en-US" sz="3600" b="1" dirty="0">
                  <a:solidFill>
                    <a:prstClr val="white"/>
                  </a:solidFill>
                </a:rPr>
                <a:t> </a:t>
              </a:r>
              <a:r>
                <a:rPr lang="en-US" sz="3600" b="1" dirty="0" err="1">
                  <a:solidFill>
                    <a:prstClr val="white"/>
                  </a:solidFill>
                </a:rPr>
                <a:t>đột</a:t>
              </a:r>
              <a:r>
                <a:rPr lang="en-US" sz="3600" b="1" dirty="0">
                  <a:solidFill>
                    <a:prstClr val="white"/>
                  </a:solidFill>
                </a:rPr>
                <a:t> </a:t>
              </a:r>
              <a:r>
                <a:rPr lang="en-US" sz="3600" b="1" dirty="0" err="1">
                  <a:solidFill>
                    <a:prstClr val="white"/>
                  </a:solidFill>
                </a:rPr>
                <a:t>biến</a:t>
              </a:r>
              <a:r>
                <a:rPr lang="en-US" sz="3600" b="1" dirty="0">
                  <a:solidFill>
                    <a:prstClr val="white"/>
                  </a:solidFill>
                </a:rPr>
                <a:t> </a:t>
              </a:r>
              <a:r>
                <a:rPr lang="en-US" sz="3600" b="1" dirty="0" err="1">
                  <a:solidFill>
                    <a:prstClr val="white"/>
                  </a:solidFill>
                </a:rPr>
                <a:t>lệch</a:t>
              </a:r>
              <a:r>
                <a:rPr lang="en-US" sz="3600" b="1" dirty="0">
                  <a:solidFill>
                    <a:prstClr val="white"/>
                  </a:solidFill>
                </a:rPr>
                <a:t> </a:t>
              </a:r>
              <a:r>
                <a:rPr lang="en-US" sz="3600" b="1" dirty="0" err="1">
                  <a:solidFill>
                    <a:prstClr val="white"/>
                  </a:solidFill>
                </a:rPr>
                <a:t>bội</a:t>
              </a:r>
              <a:r>
                <a:rPr lang="en-US" sz="3600" b="1" dirty="0">
                  <a:solidFill>
                    <a:prstClr val="white"/>
                  </a:solidFill>
                </a:rPr>
                <a:t>, </a:t>
              </a:r>
              <a:r>
                <a:rPr lang="en-US" sz="3600" b="1" dirty="0" err="1">
                  <a:solidFill>
                    <a:prstClr val="white"/>
                  </a:solidFill>
                </a:rPr>
                <a:t>tế</a:t>
              </a:r>
              <a:r>
                <a:rPr lang="en-US" sz="3600" b="1" dirty="0">
                  <a:solidFill>
                    <a:prstClr val="white"/>
                  </a:solidFill>
                </a:rPr>
                <a:t> </a:t>
              </a:r>
              <a:r>
                <a:rPr lang="en-US" sz="3600" b="1" dirty="0" err="1">
                  <a:solidFill>
                    <a:prstClr val="white"/>
                  </a:solidFill>
                </a:rPr>
                <a:t>bào</a:t>
              </a:r>
              <a:r>
                <a:rPr lang="en-US" sz="3600" b="1" dirty="0">
                  <a:solidFill>
                    <a:prstClr val="white"/>
                  </a:solidFill>
                </a:rPr>
                <a:t> </a:t>
              </a:r>
              <a:r>
                <a:rPr lang="en-US" sz="3600" b="1" dirty="0" err="1">
                  <a:solidFill>
                    <a:prstClr val="white"/>
                  </a:solidFill>
                </a:rPr>
                <a:t>mang</a:t>
              </a:r>
              <a:r>
                <a:rPr lang="en-US" sz="3600" b="1" dirty="0">
                  <a:solidFill>
                    <a:prstClr val="white"/>
                  </a:solidFill>
                </a:rPr>
                <a:t> </a:t>
              </a:r>
              <a:r>
                <a:rPr lang="en-US" sz="3600" b="1" dirty="0" err="1">
                  <a:solidFill>
                    <a:prstClr val="white"/>
                  </a:solidFill>
                </a:rPr>
                <a:t>đột</a:t>
              </a:r>
              <a:r>
                <a:rPr lang="en-US" sz="3600" b="1" dirty="0">
                  <a:solidFill>
                    <a:prstClr val="white"/>
                  </a:solidFill>
                </a:rPr>
                <a:t> </a:t>
              </a:r>
              <a:r>
                <a:rPr lang="en-US" sz="3600" b="1" dirty="0" err="1">
                  <a:solidFill>
                    <a:prstClr val="white"/>
                  </a:solidFill>
                </a:rPr>
                <a:t>biến</a:t>
              </a:r>
              <a:r>
                <a:rPr lang="en-US" sz="3600" b="1" dirty="0">
                  <a:solidFill>
                    <a:prstClr val="white"/>
                  </a:solidFill>
                </a:rPr>
                <a:t> </a:t>
              </a:r>
              <a:r>
                <a:rPr lang="en-US" sz="3600" b="1" dirty="0" err="1">
                  <a:solidFill>
                    <a:prstClr val="white"/>
                  </a:solidFill>
                </a:rPr>
                <a:t>đa</a:t>
              </a:r>
              <a:r>
                <a:rPr lang="en-US" sz="3600" b="1" dirty="0">
                  <a:solidFill>
                    <a:prstClr val="white"/>
                  </a:solidFill>
                </a:rPr>
                <a:t> </a:t>
              </a:r>
              <a:r>
                <a:rPr lang="en-US" sz="3600" b="1" dirty="0" err="1">
                  <a:solidFill>
                    <a:prstClr val="white"/>
                  </a:solidFill>
                </a:rPr>
                <a:t>bội</a:t>
              </a:r>
              <a:r>
                <a:rPr lang="en-US" sz="3600" b="1" dirty="0">
                  <a:solidFill>
                    <a:prstClr val="white"/>
                  </a:solidFill>
                </a:rPr>
                <a:t>?</a:t>
              </a:r>
            </a:p>
          </p:txBody>
        </p:sp>
      </p:grpSp>
      <p:graphicFrame>
        <p:nvGraphicFramePr>
          <p:cNvPr id="10" name="Table 9">
            <a:extLst>
              <a:ext uri="{FF2B5EF4-FFF2-40B4-BE49-F238E27FC236}">
                <a16:creationId xmlns:a16="http://schemas.microsoft.com/office/drawing/2014/main" id="{DF5920FA-FFD3-A6D3-C3F6-AE079799ABF1}"/>
              </a:ext>
            </a:extLst>
          </p:cNvPr>
          <p:cNvGraphicFramePr>
            <a:graphicFrameLocks noGrp="1"/>
          </p:cNvGraphicFramePr>
          <p:nvPr/>
        </p:nvGraphicFramePr>
        <p:xfrm>
          <a:off x="382570" y="5200952"/>
          <a:ext cx="17149207" cy="3648818"/>
        </p:xfrm>
        <a:graphic>
          <a:graphicData uri="http://schemas.openxmlformats.org/drawingml/2006/table">
            <a:tbl>
              <a:tblPr firstRow="1" bandRow="1">
                <a:tableStyleId>{5940675A-B579-460E-94D1-54222C63F5DA}</a:tableStyleId>
              </a:tblPr>
              <a:tblGrid>
                <a:gridCol w="5175056">
                  <a:extLst>
                    <a:ext uri="{9D8B030D-6E8A-4147-A177-3AD203B41FA5}">
                      <a16:colId xmlns:a16="http://schemas.microsoft.com/office/drawing/2014/main" val="1735388945"/>
                    </a:ext>
                  </a:extLst>
                </a:gridCol>
                <a:gridCol w="3113288">
                  <a:extLst>
                    <a:ext uri="{9D8B030D-6E8A-4147-A177-3AD203B41FA5}">
                      <a16:colId xmlns:a16="http://schemas.microsoft.com/office/drawing/2014/main" val="4163867937"/>
                    </a:ext>
                  </a:extLst>
                </a:gridCol>
                <a:gridCol w="3206118">
                  <a:extLst>
                    <a:ext uri="{9D8B030D-6E8A-4147-A177-3AD203B41FA5}">
                      <a16:colId xmlns:a16="http://schemas.microsoft.com/office/drawing/2014/main" val="611210712"/>
                    </a:ext>
                  </a:extLst>
                </a:gridCol>
                <a:gridCol w="2924262">
                  <a:extLst>
                    <a:ext uri="{9D8B030D-6E8A-4147-A177-3AD203B41FA5}">
                      <a16:colId xmlns:a16="http://schemas.microsoft.com/office/drawing/2014/main" val="4276710217"/>
                    </a:ext>
                  </a:extLst>
                </a:gridCol>
                <a:gridCol w="2730483">
                  <a:extLst>
                    <a:ext uri="{9D8B030D-6E8A-4147-A177-3AD203B41FA5}">
                      <a16:colId xmlns:a16="http://schemas.microsoft.com/office/drawing/2014/main" val="3421087103"/>
                    </a:ext>
                  </a:extLst>
                </a:gridCol>
              </a:tblGrid>
              <a:tr h="685800">
                <a:tc>
                  <a:txBody>
                    <a:bodyPr/>
                    <a:lstStyle/>
                    <a:p>
                      <a:pPr algn="ctr"/>
                      <a:r>
                        <a:rPr lang="en-US" sz="3600" b="1" dirty="0" err="1"/>
                        <a:t>Tế</a:t>
                      </a:r>
                      <a:r>
                        <a:rPr lang="en-US" sz="3600" b="1" dirty="0"/>
                        <a:t> </a:t>
                      </a:r>
                      <a:r>
                        <a:rPr lang="en-US" sz="3600" b="1" dirty="0" err="1"/>
                        <a:t>bào</a:t>
                      </a:r>
                      <a:r>
                        <a:rPr lang="en-US" sz="3600" b="1" dirty="0"/>
                        <a:t> </a:t>
                      </a:r>
                      <a:r>
                        <a:rPr lang="en-US" sz="3600" b="1" dirty="0" err="1"/>
                        <a:t>lưỡng</a:t>
                      </a:r>
                      <a:r>
                        <a:rPr lang="en-US" sz="3600" b="1" dirty="0"/>
                        <a:t> </a:t>
                      </a:r>
                      <a:r>
                        <a:rPr lang="en-US" sz="3600" b="1" dirty="0" err="1"/>
                        <a:t>bội</a:t>
                      </a:r>
                      <a:r>
                        <a:rPr lang="en-US" sz="3600" b="1" dirty="0"/>
                        <a:t> (2n)</a:t>
                      </a:r>
                    </a:p>
                  </a:txBody>
                  <a:tcPr marL="137160" marR="137160" marT="68580" marB="68580" anchor="ctr">
                    <a:solidFill>
                      <a:schemeClr val="bg2">
                        <a:lumMod val="20000"/>
                        <a:lumOff val="80000"/>
                      </a:schemeClr>
                    </a:solidFill>
                  </a:tcPr>
                </a:tc>
                <a:tc gridSpan="4">
                  <a:txBody>
                    <a:bodyPr/>
                    <a:lstStyle/>
                    <a:p>
                      <a:pPr algn="ctr"/>
                      <a:r>
                        <a:rPr lang="en-US" sz="3600" b="1"/>
                        <a:t>Tế bào đột biến số lượng NST</a:t>
                      </a:r>
                    </a:p>
                  </a:txBody>
                  <a:tcPr marL="137160" marR="137160" marT="68580" marB="68580" anchor="ctr">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9769696"/>
                  </a:ext>
                </a:extLst>
              </a:tr>
              <a:tr h="2963018">
                <a:tc>
                  <a:txBody>
                    <a:bodyPr/>
                    <a:lstStyle/>
                    <a:p>
                      <a:pPr algn="ctr"/>
                      <a:endParaRPr lang="en-US" sz="3600" b="1" dirty="0"/>
                    </a:p>
                  </a:txBody>
                  <a:tcPr marL="137160" marR="137160" marT="68580" marB="68580" anchor="ctr"/>
                </a:tc>
                <a:tc>
                  <a:txBody>
                    <a:bodyPr/>
                    <a:lstStyle/>
                    <a:p>
                      <a:pPr algn="ctr"/>
                      <a:endParaRPr lang="en-US" sz="3600" b="1"/>
                    </a:p>
                  </a:txBody>
                  <a:tcPr marL="137160" marR="137160" marT="68580" marB="68580" anchor="ctr"/>
                </a:tc>
                <a:tc>
                  <a:txBody>
                    <a:bodyPr/>
                    <a:lstStyle/>
                    <a:p>
                      <a:pPr algn="ctr"/>
                      <a:endParaRPr lang="en-US" sz="3600" b="1"/>
                    </a:p>
                  </a:txBody>
                  <a:tcPr marL="137160" marR="137160" marT="68580" marB="68580" anchor="ctr"/>
                </a:tc>
                <a:tc>
                  <a:txBody>
                    <a:bodyPr/>
                    <a:lstStyle/>
                    <a:p>
                      <a:pPr algn="ctr"/>
                      <a:endParaRPr lang="en-US" sz="3600" b="1"/>
                    </a:p>
                  </a:txBody>
                  <a:tcPr marL="137160" marR="137160" marT="68580" marB="68580" anchor="ctr"/>
                </a:tc>
                <a:tc>
                  <a:txBody>
                    <a:bodyPr/>
                    <a:lstStyle/>
                    <a:p>
                      <a:pPr algn="ctr"/>
                      <a:endParaRPr lang="en-US" sz="3600" b="1" dirty="0"/>
                    </a:p>
                  </a:txBody>
                  <a:tcPr marL="137160" marR="137160" marT="68580" marB="68580" anchor="ctr"/>
                </a:tc>
                <a:extLst>
                  <a:ext uri="{0D108BD9-81ED-4DB2-BD59-A6C34878D82A}">
                    <a16:rowId xmlns:a16="http://schemas.microsoft.com/office/drawing/2014/main" val="2355979789"/>
                  </a:ext>
                </a:extLst>
              </a:tr>
            </a:tbl>
          </a:graphicData>
        </a:graphic>
      </p:graphicFrame>
      <p:grpSp>
        <p:nvGrpSpPr>
          <p:cNvPr id="11" name="Group 10">
            <a:extLst>
              <a:ext uri="{FF2B5EF4-FFF2-40B4-BE49-F238E27FC236}">
                <a16:creationId xmlns:a16="http://schemas.microsoft.com/office/drawing/2014/main" id="{12440B2D-E26B-A28D-9973-5E22E770AC50}"/>
              </a:ext>
            </a:extLst>
          </p:cNvPr>
          <p:cNvGrpSpPr/>
          <p:nvPr/>
        </p:nvGrpSpPr>
        <p:grpSpPr>
          <a:xfrm>
            <a:off x="1761360" y="6170877"/>
            <a:ext cx="2461305" cy="2461305"/>
            <a:chOff x="485250" y="3166741"/>
            <a:chExt cx="1640870" cy="1640870"/>
          </a:xfrm>
        </p:grpSpPr>
        <p:sp>
          <p:nvSpPr>
            <p:cNvPr id="12" name="Flowchart: Connector 11">
              <a:extLst>
                <a:ext uri="{FF2B5EF4-FFF2-40B4-BE49-F238E27FC236}">
                  <a16:creationId xmlns:a16="http://schemas.microsoft.com/office/drawing/2014/main" id="{B85ABB13-961D-0529-2A88-7A29A04073A9}"/>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13" name="Picture 2" descr="Meiosis | Concise Medical Knowledge">
              <a:extLst>
                <a:ext uri="{FF2B5EF4-FFF2-40B4-BE49-F238E27FC236}">
                  <a16:creationId xmlns:a16="http://schemas.microsoft.com/office/drawing/2014/main" id="{A423362A-DDCF-4C76-4574-9A6E39AB4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eiosis | Concise Medical Knowledge">
              <a:extLst>
                <a:ext uri="{FF2B5EF4-FFF2-40B4-BE49-F238E27FC236}">
                  <a16:creationId xmlns:a16="http://schemas.microsoft.com/office/drawing/2014/main" id="{A7DB3D7F-1075-66A3-584A-AAA817FB2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eiosis | Concise Medical Knowledge">
              <a:extLst>
                <a:ext uri="{FF2B5EF4-FFF2-40B4-BE49-F238E27FC236}">
                  <a16:creationId xmlns:a16="http://schemas.microsoft.com/office/drawing/2014/main" id="{161BBA4A-8CAA-274A-786C-442206F901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eiosis | Concise Medical Knowledge">
              <a:extLst>
                <a:ext uri="{FF2B5EF4-FFF2-40B4-BE49-F238E27FC236}">
                  <a16:creationId xmlns:a16="http://schemas.microsoft.com/office/drawing/2014/main" id="{374F32D9-B1BF-CFF4-4684-094280D78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C5048770-0464-59D3-8E98-1746FAA802AB}"/>
              </a:ext>
            </a:extLst>
          </p:cNvPr>
          <p:cNvGrpSpPr/>
          <p:nvPr/>
        </p:nvGrpSpPr>
        <p:grpSpPr>
          <a:xfrm>
            <a:off x="5885337" y="6170877"/>
            <a:ext cx="2461305" cy="2461305"/>
            <a:chOff x="485250" y="3166741"/>
            <a:chExt cx="1640870" cy="1640870"/>
          </a:xfrm>
        </p:grpSpPr>
        <p:sp>
          <p:nvSpPr>
            <p:cNvPr id="20" name="Flowchart: Connector 19">
              <a:extLst>
                <a:ext uri="{FF2B5EF4-FFF2-40B4-BE49-F238E27FC236}">
                  <a16:creationId xmlns:a16="http://schemas.microsoft.com/office/drawing/2014/main" id="{6C66842F-C6A9-906E-BE9E-F1B0736D299B}"/>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21" name="Picture 2" descr="Meiosis | Concise Medical Knowledge">
              <a:extLst>
                <a:ext uri="{FF2B5EF4-FFF2-40B4-BE49-F238E27FC236}">
                  <a16:creationId xmlns:a16="http://schemas.microsoft.com/office/drawing/2014/main" id="{1474A96B-B72D-42A0-5A6C-CA3073C73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eiosis | Concise Medical Knowledge">
              <a:extLst>
                <a:ext uri="{FF2B5EF4-FFF2-40B4-BE49-F238E27FC236}">
                  <a16:creationId xmlns:a16="http://schemas.microsoft.com/office/drawing/2014/main" id="{BB86EA3A-C859-925E-E78C-EA34B01EF1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eiosis | Concise Medical Knowledge">
              <a:extLst>
                <a:ext uri="{FF2B5EF4-FFF2-40B4-BE49-F238E27FC236}">
                  <a16:creationId xmlns:a16="http://schemas.microsoft.com/office/drawing/2014/main" id="{68666AE2-64DF-75F1-006E-33883E4EA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eiosis | Concise Medical Knowledge">
              <a:extLst>
                <a:ext uri="{FF2B5EF4-FFF2-40B4-BE49-F238E27FC236}">
                  <a16:creationId xmlns:a16="http://schemas.microsoft.com/office/drawing/2014/main" id="{A9F39FAE-CE41-DBB3-E449-6DEB256C1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eiosis | Concise Medical Knowledge">
              <a:extLst>
                <a:ext uri="{FF2B5EF4-FFF2-40B4-BE49-F238E27FC236}">
                  <a16:creationId xmlns:a16="http://schemas.microsoft.com/office/drawing/2014/main" id="{AB0D2FD0-5DAE-DAA7-846F-D381F8AAD3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6706FA12-BBFD-63D0-C688-3DAAB9672E06}"/>
              </a:ext>
            </a:extLst>
          </p:cNvPr>
          <p:cNvGrpSpPr/>
          <p:nvPr/>
        </p:nvGrpSpPr>
        <p:grpSpPr>
          <a:xfrm>
            <a:off x="9065341" y="6170877"/>
            <a:ext cx="2461305" cy="2461305"/>
            <a:chOff x="485250" y="3166741"/>
            <a:chExt cx="1640870" cy="1640870"/>
          </a:xfrm>
        </p:grpSpPr>
        <p:sp>
          <p:nvSpPr>
            <p:cNvPr id="29" name="Flowchart: Connector 28">
              <a:extLst>
                <a:ext uri="{FF2B5EF4-FFF2-40B4-BE49-F238E27FC236}">
                  <a16:creationId xmlns:a16="http://schemas.microsoft.com/office/drawing/2014/main" id="{14B9B073-FE4C-1823-3D52-9A00A2193949}"/>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0" name="Picture 2" descr="Meiosis | Concise Medical Knowledge">
              <a:extLst>
                <a:ext uri="{FF2B5EF4-FFF2-40B4-BE49-F238E27FC236}">
                  <a16:creationId xmlns:a16="http://schemas.microsoft.com/office/drawing/2014/main" id="{11F095FE-3230-D3AF-7092-711DF5361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Meiosis | Concise Medical Knowledge">
              <a:extLst>
                <a:ext uri="{FF2B5EF4-FFF2-40B4-BE49-F238E27FC236}">
                  <a16:creationId xmlns:a16="http://schemas.microsoft.com/office/drawing/2014/main" id="{47A1748D-2F07-29C9-CEFD-936CCFB355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eiosis | Concise Medical Knowledge">
              <a:extLst>
                <a:ext uri="{FF2B5EF4-FFF2-40B4-BE49-F238E27FC236}">
                  <a16:creationId xmlns:a16="http://schemas.microsoft.com/office/drawing/2014/main" id="{43247029-888A-3590-42C1-FA59EC4D9E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D1C12664-E7D0-D72E-3B6A-6D3FA74B012C}"/>
              </a:ext>
            </a:extLst>
          </p:cNvPr>
          <p:cNvGrpSpPr/>
          <p:nvPr/>
        </p:nvGrpSpPr>
        <p:grpSpPr>
          <a:xfrm>
            <a:off x="12099745" y="6170877"/>
            <a:ext cx="2461305" cy="2461305"/>
            <a:chOff x="485250" y="3166741"/>
            <a:chExt cx="1640870" cy="1640870"/>
          </a:xfrm>
        </p:grpSpPr>
        <p:sp>
          <p:nvSpPr>
            <p:cNvPr id="34" name="Flowchart: Connector 33">
              <a:extLst>
                <a:ext uri="{FF2B5EF4-FFF2-40B4-BE49-F238E27FC236}">
                  <a16:creationId xmlns:a16="http://schemas.microsoft.com/office/drawing/2014/main" id="{415A074F-682B-F394-4A72-3C60C7740271}"/>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5" name="Picture 2" descr="Meiosis | Concise Medical Knowledge">
              <a:extLst>
                <a:ext uri="{FF2B5EF4-FFF2-40B4-BE49-F238E27FC236}">
                  <a16:creationId xmlns:a16="http://schemas.microsoft.com/office/drawing/2014/main" id="{34E677A2-3A23-AF53-0882-12D00DC1FB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eiosis | Concise Medical Knowledge">
              <a:extLst>
                <a:ext uri="{FF2B5EF4-FFF2-40B4-BE49-F238E27FC236}">
                  <a16:creationId xmlns:a16="http://schemas.microsoft.com/office/drawing/2014/main" id="{834C3C47-B76F-187E-18AD-81C4D610A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Meiosis | Concise Medical Knowledge">
              <a:extLst>
                <a:ext uri="{FF2B5EF4-FFF2-40B4-BE49-F238E27FC236}">
                  <a16:creationId xmlns:a16="http://schemas.microsoft.com/office/drawing/2014/main" id="{C0DD8443-E3E1-0EFE-6AAA-E2961BC731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Meiosis | Concise Medical Knowledge">
              <a:extLst>
                <a:ext uri="{FF2B5EF4-FFF2-40B4-BE49-F238E27FC236}">
                  <a16:creationId xmlns:a16="http://schemas.microsoft.com/office/drawing/2014/main" id="{70CA2EED-5907-7656-7B30-3A86A73E42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Meiosis | Concise Medical Knowledge">
              <a:extLst>
                <a:ext uri="{FF2B5EF4-FFF2-40B4-BE49-F238E27FC236}">
                  <a16:creationId xmlns:a16="http://schemas.microsoft.com/office/drawing/2014/main" id="{BB0561CD-11C9-2549-2C77-DD84A3764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Meiosis | Concise Medical Knowledge">
              <a:extLst>
                <a:ext uri="{FF2B5EF4-FFF2-40B4-BE49-F238E27FC236}">
                  <a16:creationId xmlns:a16="http://schemas.microsoft.com/office/drawing/2014/main" id="{4FD63011-78DD-EABA-01A7-F308C423C1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ED4E4607-2039-4E3A-E934-AF7B6AD8E380}"/>
              </a:ext>
            </a:extLst>
          </p:cNvPr>
          <p:cNvGrpSpPr/>
          <p:nvPr/>
        </p:nvGrpSpPr>
        <p:grpSpPr>
          <a:xfrm>
            <a:off x="14952336" y="6170877"/>
            <a:ext cx="2461305" cy="2461305"/>
            <a:chOff x="485250" y="3166741"/>
            <a:chExt cx="1640870" cy="1640870"/>
          </a:xfrm>
        </p:grpSpPr>
        <p:sp>
          <p:nvSpPr>
            <p:cNvPr id="42" name="Flowchart: Connector 41">
              <a:extLst>
                <a:ext uri="{FF2B5EF4-FFF2-40B4-BE49-F238E27FC236}">
                  <a16:creationId xmlns:a16="http://schemas.microsoft.com/office/drawing/2014/main" id="{F92A51A7-E796-474A-A3C1-A3F329823B0E}"/>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43" name="Picture 2" descr="Meiosis | Concise Medical Knowledge">
              <a:extLst>
                <a:ext uri="{FF2B5EF4-FFF2-40B4-BE49-F238E27FC236}">
                  <a16:creationId xmlns:a16="http://schemas.microsoft.com/office/drawing/2014/main" id="{8E210979-6EE7-9B34-605C-2B9FC30C1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Meiosis | Concise Medical Knowledge">
              <a:extLst>
                <a:ext uri="{FF2B5EF4-FFF2-40B4-BE49-F238E27FC236}">
                  <a16:creationId xmlns:a16="http://schemas.microsoft.com/office/drawing/2014/main" id="{EB507A32-8E73-5188-4592-F66AB0CA65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eiosis | Concise Medical Knowledge">
              <a:extLst>
                <a:ext uri="{FF2B5EF4-FFF2-40B4-BE49-F238E27FC236}">
                  <a16:creationId xmlns:a16="http://schemas.microsoft.com/office/drawing/2014/main" id="{0333E352-71B0-916E-7FF9-816F0D0F96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200128" y="4252714"/>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Meiosis | Concise Medical Knowledge">
              <a:extLst>
                <a:ext uri="{FF2B5EF4-FFF2-40B4-BE49-F238E27FC236}">
                  <a16:creationId xmlns:a16="http://schemas.microsoft.com/office/drawing/2014/main" id="{53B8CCF1-CDAB-B9A7-A178-0A082BDC2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586649" y="4004756"/>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Meiosis | Concise Medical Knowledge">
              <a:extLst>
                <a:ext uri="{FF2B5EF4-FFF2-40B4-BE49-F238E27FC236}">
                  <a16:creationId xmlns:a16="http://schemas.microsoft.com/office/drawing/2014/main" id="{657D23F8-5004-DAD1-FAD6-8A8C94813C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eiosis | Concise Medical Knowledge">
              <a:extLst>
                <a:ext uri="{FF2B5EF4-FFF2-40B4-BE49-F238E27FC236}">
                  <a16:creationId xmlns:a16="http://schemas.microsoft.com/office/drawing/2014/main" id="{5AD92EB8-5E9A-3092-65E1-5F7E4A4FFF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Meiosis | Concise Medical Knowledge">
              <a:extLst>
                <a:ext uri="{FF2B5EF4-FFF2-40B4-BE49-F238E27FC236}">
                  <a16:creationId xmlns:a16="http://schemas.microsoft.com/office/drawing/2014/main" id="{B07ED0BD-D1B5-A6FF-F457-00CA570445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571495" y="3522874"/>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Meiosis | Concise Medical Knowledge">
              <a:extLst>
                <a:ext uri="{FF2B5EF4-FFF2-40B4-BE49-F238E27FC236}">
                  <a16:creationId xmlns:a16="http://schemas.microsoft.com/office/drawing/2014/main" id="{BD433653-A5BE-00A0-2334-F0852394DA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114280" y="3981818"/>
              <a:ext cx="185869" cy="496619"/>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31E42D75-AB6C-DA0D-2F62-E6DC5A94A5AC}"/>
              </a:ext>
            </a:extLst>
          </p:cNvPr>
          <p:cNvSpPr txBox="1"/>
          <p:nvPr/>
        </p:nvSpPr>
        <p:spPr>
          <a:xfrm>
            <a:off x="6593644" y="8855705"/>
            <a:ext cx="1371993" cy="646331"/>
          </a:xfrm>
          <a:prstGeom prst="rect">
            <a:avLst/>
          </a:prstGeom>
          <a:noFill/>
        </p:spPr>
        <p:txBody>
          <a:bodyPr wrap="square" rtlCol="0">
            <a:spAutoFit/>
          </a:bodyPr>
          <a:lstStyle/>
          <a:p>
            <a:pPr algn="ctr"/>
            <a:r>
              <a:rPr lang="en-US" sz="3600" b="1">
                <a:solidFill>
                  <a:prstClr val="black"/>
                </a:solidFill>
              </a:rPr>
              <a:t>a) </a:t>
            </a:r>
          </a:p>
        </p:txBody>
      </p:sp>
      <p:sp>
        <p:nvSpPr>
          <p:cNvPr id="52" name="TextBox 51">
            <a:extLst>
              <a:ext uri="{FF2B5EF4-FFF2-40B4-BE49-F238E27FC236}">
                <a16:creationId xmlns:a16="http://schemas.microsoft.com/office/drawing/2014/main" id="{8BBBB730-ABA8-F4EC-9622-C2E51DBC7D82}"/>
              </a:ext>
            </a:extLst>
          </p:cNvPr>
          <p:cNvSpPr txBox="1"/>
          <p:nvPr/>
        </p:nvSpPr>
        <p:spPr>
          <a:xfrm>
            <a:off x="9757982" y="8885690"/>
            <a:ext cx="1529249" cy="646331"/>
          </a:xfrm>
          <a:prstGeom prst="rect">
            <a:avLst/>
          </a:prstGeom>
          <a:noFill/>
        </p:spPr>
        <p:txBody>
          <a:bodyPr wrap="square" rtlCol="0">
            <a:spAutoFit/>
          </a:bodyPr>
          <a:lstStyle/>
          <a:p>
            <a:pPr algn="ctr"/>
            <a:r>
              <a:rPr lang="en-US" sz="3600" b="1">
                <a:solidFill>
                  <a:prstClr val="black"/>
                </a:solidFill>
              </a:rPr>
              <a:t>b) </a:t>
            </a:r>
          </a:p>
        </p:txBody>
      </p:sp>
      <p:sp>
        <p:nvSpPr>
          <p:cNvPr id="53" name="TextBox 52">
            <a:extLst>
              <a:ext uri="{FF2B5EF4-FFF2-40B4-BE49-F238E27FC236}">
                <a16:creationId xmlns:a16="http://schemas.microsoft.com/office/drawing/2014/main" id="{FF23E50F-82DD-E559-2643-3BDF6DCD760A}"/>
              </a:ext>
            </a:extLst>
          </p:cNvPr>
          <p:cNvSpPr txBox="1"/>
          <p:nvPr/>
        </p:nvSpPr>
        <p:spPr>
          <a:xfrm>
            <a:off x="12741438" y="8890789"/>
            <a:ext cx="1529249" cy="646331"/>
          </a:xfrm>
          <a:prstGeom prst="rect">
            <a:avLst/>
          </a:prstGeom>
          <a:noFill/>
        </p:spPr>
        <p:txBody>
          <a:bodyPr wrap="square" rtlCol="0">
            <a:spAutoFit/>
          </a:bodyPr>
          <a:lstStyle/>
          <a:p>
            <a:pPr algn="ctr"/>
            <a:r>
              <a:rPr lang="en-US" sz="3600" b="1">
                <a:solidFill>
                  <a:prstClr val="black"/>
                </a:solidFill>
              </a:rPr>
              <a:t>c) </a:t>
            </a:r>
          </a:p>
        </p:txBody>
      </p:sp>
      <p:sp>
        <p:nvSpPr>
          <p:cNvPr id="54" name="TextBox 53">
            <a:extLst>
              <a:ext uri="{FF2B5EF4-FFF2-40B4-BE49-F238E27FC236}">
                <a16:creationId xmlns:a16="http://schemas.microsoft.com/office/drawing/2014/main" id="{6EE3905D-116D-4ECF-B2BA-80195E327897}"/>
              </a:ext>
            </a:extLst>
          </p:cNvPr>
          <p:cNvSpPr txBox="1"/>
          <p:nvPr/>
        </p:nvSpPr>
        <p:spPr>
          <a:xfrm>
            <a:off x="15594029" y="8885690"/>
            <a:ext cx="1529249" cy="646331"/>
          </a:xfrm>
          <a:prstGeom prst="rect">
            <a:avLst/>
          </a:prstGeom>
          <a:noFill/>
        </p:spPr>
        <p:txBody>
          <a:bodyPr wrap="square" rtlCol="0">
            <a:spAutoFit/>
          </a:bodyPr>
          <a:lstStyle/>
          <a:p>
            <a:pPr algn="ctr"/>
            <a:r>
              <a:rPr lang="en-US" sz="3600" b="1">
                <a:solidFill>
                  <a:prstClr val="black"/>
                </a:solidFill>
              </a:rPr>
              <a:t>d) </a:t>
            </a:r>
          </a:p>
        </p:txBody>
      </p:sp>
    </p:spTree>
    <p:extLst>
      <p:ext uri="{BB962C8B-B14F-4D97-AF65-F5344CB8AC3E}">
        <p14:creationId xmlns:p14="http://schemas.microsoft.com/office/powerpoint/2010/main" val="91946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621907" cy="10287000"/>
            <a:chOff x="0" y="0"/>
            <a:chExt cx="545881" cy="2141755"/>
          </a:xfrm>
        </p:grpSpPr>
        <p:sp>
          <p:nvSpPr>
            <p:cNvPr id="3" name="Freeform 3"/>
            <p:cNvSpPr/>
            <p:nvPr/>
          </p:nvSpPr>
          <p:spPr>
            <a:xfrm>
              <a:off x="0" y="0"/>
              <a:ext cx="545881" cy="2141755"/>
            </a:xfrm>
            <a:custGeom>
              <a:avLst/>
              <a:gdLst/>
              <a:ahLst/>
              <a:cxnLst/>
              <a:rect l="l" t="t" r="r" b="b"/>
              <a:pathLst>
                <a:path w="545881" h="2141755">
                  <a:moveTo>
                    <a:pt x="0" y="0"/>
                  </a:moveTo>
                  <a:lnTo>
                    <a:pt x="545881" y="0"/>
                  </a:lnTo>
                  <a:lnTo>
                    <a:pt x="545881" y="2141755"/>
                  </a:lnTo>
                  <a:lnTo>
                    <a:pt x="0" y="2141755"/>
                  </a:lnTo>
                  <a:close/>
                </a:path>
              </a:pathLst>
            </a:custGeom>
            <a:gradFill rotWithShape="1">
              <a:gsLst>
                <a:gs pos="0">
                  <a:srgbClr val="5DE0E6">
                    <a:alpha val="100000"/>
                  </a:srgbClr>
                </a:gs>
                <a:gs pos="100000">
                  <a:srgbClr val="004AAD">
                    <a:alpha val="100000"/>
                  </a:srgbClr>
                </a:gs>
              </a:gsLst>
              <a:lin ang="0"/>
            </a:gradFill>
            <a:ln cap="sq">
              <a:noFill/>
              <a:prstDash val="solid"/>
              <a:miter/>
            </a:ln>
          </p:spPr>
          <p:txBody>
            <a:bodyPr/>
            <a:lstStyle/>
            <a:p>
              <a:endParaRPr lang="vi-VN"/>
            </a:p>
          </p:txBody>
        </p:sp>
        <p:sp>
          <p:nvSpPr>
            <p:cNvPr id="4" name="TextBox 4"/>
            <p:cNvSpPr txBox="1"/>
            <p:nvPr/>
          </p:nvSpPr>
          <p:spPr>
            <a:xfrm>
              <a:off x="0" y="-47625"/>
              <a:ext cx="545881" cy="218938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2621907" y="-38100"/>
            <a:ext cx="15666093" cy="4712861"/>
            <a:chOff x="0" y="0"/>
            <a:chExt cx="20888124" cy="6283815"/>
          </a:xfrm>
        </p:grpSpPr>
        <p:pic>
          <p:nvPicPr>
            <p:cNvPr id="6" name="Picture 6"/>
            <p:cNvPicPr>
              <a:picLocks noChangeAspect="1"/>
            </p:cNvPicPr>
            <p:nvPr/>
          </p:nvPicPr>
          <p:blipFill>
            <a:blip r:embed="rId2"/>
            <a:srcRect t="19735" b="19735"/>
            <a:stretch>
              <a:fillRect/>
            </a:stretch>
          </p:blipFill>
          <p:spPr>
            <a:xfrm>
              <a:off x="0" y="0"/>
              <a:ext cx="20888124" cy="6283815"/>
            </a:xfrm>
            <a:prstGeom prst="rect">
              <a:avLst/>
            </a:prstGeom>
          </p:spPr>
        </p:pic>
      </p:grpSp>
      <p:sp>
        <p:nvSpPr>
          <p:cNvPr id="7" name="AutoShape 7"/>
          <p:cNvSpPr/>
          <p:nvPr/>
        </p:nvSpPr>
        <p:spPr>
          <a:xfrm flipH="1">
            <a:off x="2209800" y="2662753"/>
            <a:ext cx="0" cy="5527611"/>
          </a:xfrm>
          <a:prstGeom prst="line">
            <a:avLst/>
          </a:prstGeom>
          <a:ln w="123825" cap="flat">
            <a:solidFill>
              <a:srgbClr val="FAF2EA"/>
            </a:solidFill>
            <a:prstDash val="solid"/>
            <a:headEnd type="none" w="sm" len="sm"/>
            <a:tailEnd type="none" w="sm" len="sm"/>
          </a:ln>
        </p:spPr>
        <p:txBody>
          <a:bodyPr/>
          <a:lstStyle/>
          <a:p>
            <a:endParaRPr lang="vi-VN"/>
          </a:p>
        </p:txBody>
      </p:sp>
      <p:sp>
        <p:nvSpPr>
          <p:cNvPr id="8" name="Freeform 8"/>
          <p:cNvSpPr/>
          <p:nvPr/>
        </p:nvSpPr>
        <p:spPr>
          <a:xfrm>
            <a:off x="16811207" y="8866909"/>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9" name="TextBox 9"/>
          <p:cNvSpPr txBox="1"/>
          <p:nvPr/>
        </p:nvSpPr>
        <p:spPr>
          <a:xfrm>
            <a:off x="3397498" y="5370507"/>
            <a:ext cx="13861802" cy="2583777"/>
          </a:xfrm>
          <a:prstGeom prst="rect">
            <a:avLst/>
          </a:prstGeom>
        </p:spPr>
        <p:txBody>
          <a:bodyPr lIns="0" tIns="0" rIns="0" bIns="0" rtlCol="0" anchor="t">
            <a:spAutoFit/>
          </a:bodyPr>
          <a:lstStyle/>
          <a:p>
            <a:pPr algn="l">
              <a:lnSpc>
                <a:spcPts val="10362"/>
              </a:lnSpc>
            </a:pPr>
            <a:r>
              <a:rPr lang="en-US" sz="7401" dirty="0">
                <a:solidFill>
                  <a:srgbClr val="C50B0B"/>
                </a:solidFill>
                <a:latin typeface="Paytone One"/>
                <a:ea typeface="Paytone One"/>
                <a:cs typeface="Paytone One"/>
                <a:sym typeface="Paytone One"/>
              </a:rPr>
              <a:t>CẤU TRÚC NHIỄM SẮC THỂ VÀ ĐỘT BIẾN NHIỄM SẮC THỂ</a:t>
            </a:r>
          </a:p>
        </p:txBody>
      </p:sp>
      <p:sp>
        <p:nvSpPr>
          <p:cNvPr id="10" name="TextBox 10"/>
          <p:cNvSpPr txBox="1"/>
          <p:nvPr/>
        </p:nvSpPr>
        <p:spPr>
          <a:xfrm>
            <a:off x="3397498" y="8384891"/>
            <a:ext cx="9915717" cy="1086424"/>
          </a:xfrm>
          <a:prstGeom prst="rect">
            <a:avLst/>
          </a:prstGeom>
        </p:spPr>
        <p:txBody>
          <a:bodyPr lIns="0" tIns="0" rIns="0" bIns="0" rtlCol="0" anchor="t">
            <a:spAutoFit/>
          </a:bodyPr>
          <a:lstStyle/>
          <a:p>
            <a:pPr algn="l">
              <a:lnSpc>
                <a:spcPts val="4481"/>
              </a:lnSpc>
            </a:pPr>
            <a:r>
              <a:rPr lang="en-US" sz="2801" dirty="0">
                <a:solidFill>
                  <a:srgbClr val="000000"/>
                </a:solidFill>
                <a:latin typeface="Saira Bold"/>
                <a:ea typeface="Saira Bold"/>
                <a:cs typeface="Saira Bold"/>
                <a:sym typeface="Saira Bold"/>
              </a:rPr>
              <a:t>GIÁO VIÊN:</a:t>
            </a:r>
          </a:p>
          <a:p>
            <a:pPr algn="l">
              <a:lnSpc>
                <a:spcPts val="4481"/>
              </a:lnSpc>
            </a:pPr>
            <a:r>
              <a:rPr lang="en-US" sz="2801" dirty="0">
                <a:solidFill>
                  <a:srgbClr val="000000"/>
                </a:solidFill>
                <a:latin typeface="Saira Bold"/>
                <a:ea typeface="Saira Bold"/>
                <a:cs typeface="Saira Bold"/>
                <a:sym typeface="Saira Bold"/>
              </a:rPr>
              <a:t>TRƯỜNG</a:t>
            </a:r>
          </a:p>
        </p:txBody>
      </p:sp>
      <p:sp>
        <p:nvSpPr>
          <p:cNvPr id="11" name="TextBox 11"/>
          <p:cNvSpPr txBox="1"/>
          <p:nvPr/>
        </p:nvSpPr>
        <p:spPr>
          <a:xfrm>
            <a:off x="-1408242" y="316836"/>
            <a:ext cx="5438390" cy="646431"/>
          </a:xfrm>
          <a:prstGeom prst="rect">
            <a:avLst/>
          </a:prstGeom>
        </p:spPr>
        <p:txBody>
          <a:bodyPr lIns="0" tIns="0" rIns="0" bIns="0" rtlCol="0" anchor="t">
            <a:spAutoFit/>
          </a:bodyPr>
          <a:lstStyle/>
          <a:p>
            <a:pPr algn="ctr">
              <a:lnSpc>
                <a:spcPts val="5319"/>
              </a:lnSpc>
              <a:spcBef>
                <a:spcPct val="0"/>
              </a:spcBef>
            </a:pPr>
            <a:r>
              <a:rPr lang="en-US" sz="3799" spc="759" dirty="0">
                <a:solidFill>
                  <a:srgbClr val="FAF2EA"/>
                </a:solidFill>
                <a:latin typeface="Roboto Bold"/>
                <a:ea typeface="Roboto Bold"/>
                <a:cs typeface="Roboto Bold"/>
                <a:sym typeface="Roboto Bold"/>
              </a:rPr>
              <a:t>KHTN9</a:t>
            </a:r>
          </a:p>
        </p:txBody>
      </p:sp>
      <p:sp>
        <p:nvSpPr>
          <p:cNvPr id="12" name="TextBox 12"/>
          <p:cNvSpPr txBox="1"/>
          <p:nvPr/>
        </p:nvSpPr>
        <p:spPr>
          <a:xfrm rot="-5400000">
            <a:off x="128526" y="4754002"/>
            <a:ext cx="2879686" cy="778996"/>
          </a:xfrm>
          <a:prstGeom prst="rect">
            <a:avLst/>
          </a:prstGeom>
        </p:spPr>
        <p:txBody>
          <a:bodyPr lIns="0" tIns="0" rIns="0" bIns="0" rtlCol="0" anchor="t">
            <a:spAutoFit/>
          </a:bodyPr>
          <a:lstStyle/>
          <a:p>
            <a:pPr algn="ctr">
              <a:lnSpc>
                <a:spcPts val="5879"/>
              </a:lnSpc>
              <a:spcBef>
                <a:spcPct val="0"/>
              </a:spcBef>
            </a:pPr>
            <a:r>
              <a:rPr lang="en-US" sz="6600" spc="419" dirty="0">
                <a:solidFill>
                  <a:schemeClr val="bg1"/>
                </a:solidFill>
                <a:latin typeface="Roboto Bold"/>
                <a:ea typeface="Roboto Bold"/>
                <a:cs typeface="Roboto Bold"/>
                <a:sym typeface="Roboto Bold"/>
              </a:rPr>
              <a:t>BÀI 41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
                            </p:stCondLst>
                            <p:childTnLst>
                              <p:par>
                                <p:cTn id="13" presetID="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C4F71A2-2E36-AAB8-77AD-47D286AC1D68}"/>
              </a:ext>
            </a:extLst>
          </p:cNvPr>
          <p:cNvSpPr txBox="1">
            <a:spLocks/>
          </p:cNvSpPr>
          <p:nvPr/>
        </p:nvSpPr>
        <p:spPr>
          <a:xfrm>
            <a:off x="1172979" y="702564"/>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graphicFrame>
        <p:nvGraphicFramePr>
          <p:cNvPr id="10" name="Table 9">
            <a:extLst>
              <a:ext uri="{FF2B5EF4-FFF2-40B4-BE49-F238E27FC236}">
                <a16:creationId xmlns:a16="http://schemas.microsoft.com/office/drawing/2014/main" id="{DF5920FA-FFD3-A6D3-C3F6-AE079799ABF1}"/>
              </a:ext>
            </a:extLst>
          </p:cNvPr>
          <p:cNvGraphicFramePr>
            <a:graphicFrameLocks noGrp="1"/>
          </p:cNvGraphicFramePr>
          <p:nvPr>
            <p:extLst>
              <p:ext uri="{D42A27DB-BD31-4B8C-83A1-F6EECF244321}">
                <p14:modId xmlns:p14="http://schemas.microsoft.com/office/powerpoint/2010/main" val="805551733"/>
              </p:ext>
            </p:extLst>
          </p:nvPr>
        </p:nvGraphicFramePr>
        <p:xfrm>
          <a:off x="664764" y="3474179"/>
          <a:ext cx="17096696" cy="3648818"/>
        </p:xfrm>
        <a:graphic>
          <a:graphicData uri="http://schemas.openxmlformats.org/drawingml/2006/table">
            <a:tbl>
              <a:tblPr firstRow="1" bandRow="1">
                <a:tableStyleId>{5940675A-B579-460E-94D1-54222C63F5DA}</a:tableStyleId>
              </a:tblPr>
              <a:tblGrid>
                <a:gridCol w="5122545">
                  <a:extLst>
                    <a:ext uri="{9D8B030D-6E8A-4147-A177-3AD203B41FA5}">
                      <a16:colId xmlns:a16="http://schemas.microsoft.com/office/drawing/2014/main" val="1735388945"/>
                    </a:ext>
                  </a:extLst>
                </a:gridCol>
                <a:gridCol w="3113288">
                  <a:extLst>
                    <a:ext uri="{9D8B030D-6E8A-4147-A177-3AD203B41FA5}">
                      <a16:colId xmlns:a16="http://schemas.microsoft.com/office/drawing/2014/main" val="4163867937"/>
                    </a:ext>
                  </a:extLst>
                </a:gridCol>
                <a:gridCol w="3206118">
                  <a:extLst>
                    <a:ext uri="{9D8B030D-6E8A-4147-A177-3AD203B41FA5}">
                      <a16:colId xmlns:a16="http://schemas.microsoft.com/office/drawing/2014/main" val="611210712"/>
                    </a:ext>
                  </a:extLst>
                </a:gridCol>
                <a:gridCol w="2924262">
                  <a:extLst>
                    <a:ext uri="{9D8B030D-6E8A-4147-A177-3AD203B41FA5}">
                      <a16:colId xmlns:a16="http://schemas.microsoft.com/office/drawing/2014/main" val="4276710217"/>
                    </a:ext>
                  </a:extLst>
                </a:gridCol>
                <a:gridCol w="2730483">
                  <a:extLst>
                    <a:ext uri="{9D8B030D-6E8A-4147-A177-3AD203B41FA5}">
                      <a16:colId xmlns:a16="http://schemas.microsoft.com/office/drawing/2014/main" val="3421087103"/>
                    </a:ext>
                  </a:extLst>
                </a:gridCol>
              </a:tblGrid>
              <a:tr h="685800">
                <a:tc>
                  <a:txBody>
                    <a:bodyPr/>
                    <a:lstStyle/>
                    <a:p>
                      <a:pPr algn="ctr"/>
                      <a:r>
                        <a:rPr lang="en-US" sz="3600" b="1" dirty="0" err="1"/>
                        <a:t>Tế</a:t>
                      </a:r>
                      <a:r>
                        <a:rPr lang="en-US" sz="3600" b="1" dirty="0"/>
                        <a:t> </a:t>
                      </a:r>
                      <a:r>
                        <a:rPr lang="en-US" sz="3600" b="1" dirty="0" err="1"/>
                        <a:t>bào</a:t>
                      </a:r>
                      <a:r>
                        <a:rPr lang="en-US" sz="3600" b="1" dirty="0"/>
                        <a:t> </a:t>
                      </a:r>
                      <a:r>
                        <a:rPr lang="en-US" sz="3600" b="1" dirty="0" err="1"/>
                        <a:t>lưỡng</a:t>
                      </a:r>
                      <a:r>
                        <a:rPr lang="en-US" sz="3600" b="1" dirty="0"/>
                        <a:t> </a:t>
                      </a:r>
                      <a:r>
                        <a:rPr lang="en-US" sz="3600" b="1" dirty="0" err="1"/>
                        <a:t>bội</a:t>
                      </a:r>
                      <a:r>
                        <a:rPr lang="en-US" sz="3600" b="1" dirty="0"/>
                        <a:t> (2n)</a:t>
                      </a:r>
                    </a:p>
                  </a:txBody>
                  <a:tcPr marL="137160" marR="137160" marT="68580" marB="68580" anchor="ctr">
                    <a:solidFill>
                      <a:schemeClr val="bg2">
                        <a:lumMod val="20000"/>
                        <a:lumOff val="80000"/>
                      </a:schemeClr>
                    </a:solidFill>
                  </a:tcPr>
                </a:tc>
                <a:tc gridSpan="4">
                  <a:txBody>
                    <a:bodyPr/>
                    <a:lstStyle/>
                    <a:p>
                      <a:pPr algn="ctr"/>
                      <a:r>
                        <a:rPr lang="en-US" sz="3600" b="1" dirty="0" err="1"/>
                        <a:t>Tế</a:t>
                      </a:r>
                      <a:r>
                        <a:rPr lang="en-US" sz="3600" b="1" dirty="0"/>
                        <a:t> </a:t>
                      </a:r>
                      <a:r>
                        <a:rPr lang="en-US" sz="3600" b="1" dirty="0" err="1"/>
                        <a:t>bào</a:t>
                      </a:r>
                      <a:r>
                        <a:rPr lang="en-US" sz="3600" b="1" dirty="0"/>
                        <a:t> </a:t>
                      </a:r>
                      <a:r>
                        <a:rPr lang="en-US" sz="3600" b="1" dirty="0" err="1"/>
                        <a:t>đột</a:t>
                      </a:r>
                      <a:r>
                        <a:rPr lang="en-US" sz="3600" b="1" dirty="0"/>
                        <a:t> </a:t>
                      </a:r>
                      <a:r>
                        <a:rPr lang="en-US" sz="3600" b="1" dirty="0" err="1"/>
                        <a:t>biến</a:t>
                      </a:r>
                      <a:r>
                        <a:rPr lang="en-US" sz="3600" b="1" dirty="0"/>
                        <a:t> </a:t>
                      </a:r>
                      <a:r>
                        <a:rPr lang="en-US" sz="3600" b="1" dirty="0" err="1"/>
                        <a:t>số</a:t>
                      </a:r>
                      <a:r>
                        <a:rPr lang="en-US" sz="3600" b="1" dirty="0"/>
                        <a:t> </a:t>
                      </a:r>
                      <a:r>
                        <a:rPr lang="en-US" sz="3600" b="1" dirty="0" err="1"/>
                        <a:t>lượng</a:t>
                      </a:r>
                      <a:r>
                        <a:rPr lang="en-US" sz="3600" b="1" dirty="0"/>
                        <a:t> NST</a:t>
                      </a:r>
                    </a:p>
                  </a:txBody>
                  <a:tcPr marL="137160" marR="137160" marT="68580" marB="68580" anchor="ctr">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9769696"/>
                  </a:ext>
                </a:extLst>
              </a:tr>
              <a:tr h="2963018">
                <a:tc>
                  <a:txBody>
                    <a:bodyPr/>
                    <a:lstStyle/>
                    <a:p>
                      <a:pPr algn="ctr"/>
                      <a:endParaRPr lang="en-US" sz="3600" b="1" dirty="0"/>
                    </a:p>
                  </a:txBody>
                  <a:tcPr marL="137160" marR="137160" marT="68580" marB="68580" anchor="ctr"/>
                </a:tc>
                <a:tc>
                  <a:txBody>
                    <a:bodyPr/>
                    <a:lstStyle/>
                    <a:p>
                      <a:pPr algn="ctr"/>
                      <a:endParaRPr lang="en-US" sz="3600" b="1" dirty="0"/>
                    </a:p>
                  </a:txBody>
                  <a:tcPr marL="137160" marR="137160" marT="68580" marB="68580" anchor="ctr"/>
                </a:tc>
                <a:tc>
                  <a:txBody>
                    <a:bodyPr/>
                    <a:lstStyle/>
                    <a:p>
                      <a:pPr algn="ctr"/>
                      <a:endParaRPr lang="en-US" sz="3600" b="1" dirty="0"/>
                    </a:p>
                  </a:txBody>
                  <a:tcPr marL="137160" marR="137160" marT="68580" marB="68580" anchor="ctr"/>
                </a:tc>
                <a:tc>
                  <a:txBody>
                    <a:bodyPr/>
                    <a:lstStyle/>
                    <a:p>
                      <a:pPr algn="ctr"/>
                      <a:endParaRPr lang="en-US" sz="3600" b="1"/>
                    </a:p>
                  </a:txBody>
                  <a:tcPr marL="137160" marR="137160" marT="68580" marB="68580" anchor="ctr"/>
                </a:tc>
                <a:tc>
                  <a:txBody>
                    <a:bodyPr/>
                    <a:lstStyle/>
                    <a:p>
                      <a:pPr algn="ctr"/>
                      <a:endParaRPr lang="en-US" sz="3600" b="1" dirty="0"/>
                    </a:p>
                  </a:txBody>
                  <a:tcPr marL="137160" marR="137160" marT="68580" marB="68580" anchor="ctr"/>
                </a:tc>
                <a:extLst>
                  <a:ext uri="{0D108BD9-81ED-4DB2-BD59-A6C34878D82A}">
                    <a16:rowId xmlns:a16="http://schemas.microsoft.com/office/drawing/2014/main" val="2355979789"/>
                  </a:ext>
                </a:extLst>
              </a:tr>
            </a:tbl>
          </a:graphicData>
        </a:graphic>
      </p:graphicFrame>
      <p:grpSp>
        <p:nvGrpSpPr>
          <p:cNvPr id="11" name="Group 10">
            <a:extLst>
              <a:ext uri="{FF2B5EF4-FFF2-40B4-BE49-F238E27FC236}">
                <a16:creationId xmlns:a16="http://schemas.microsoft.com/office/drawing/2014/main" id="{12440B2D-E26B-A28D-9973-5E22E770AC50}"/>
              </a:ext>
            </a:extLst>
          </p:cNvPr>
          <p:cNvGrpSpPr/>
          <p:nvPr/>
        </p:nvGrpSpPr>
        <p:grpSpPr>
          <a:xfrm>
            <a:off x="1949919" y="4381500"/>
            <a:ext cx="2461305" cy="2461305"/>
            <a:chOff x="485250" y="3166741"/>
            <a:chExt cx="1640870" cy="1640870"/>
          </a:xfrm>
        </p:grpSpPr>
        <p:sp>
          <p:nvSpPr>
            <p:cNvPr id="12" name="Flowchart: Connector 11">
              <a:extLst>
                <a:ext uri="{FF2B5EF4-FFF2-40B4-BE49-F238E27FC236}">
                  <a16:creationId xmlns:a16="http://schemas.microsoft.com/office/drawing/2014/main" id="{B85ABB13-961D-0529-2A88-7A29A04073A9}"/>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13" name="Picture 2" descr="Meiosis | Concise Medical Knowledge">
              <a:extLst>
                <a:ext uri="{FF2B5EF4-FFF2-40B4-BE49-F238E27FC236}">
                  <a16:creationId xmlns:a16="http://schemas.microsoft.com/office/drawing/2014/main" id="{A423362A-DDCF-4C76-4574-9A6E39AB4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eiosis | Concise Medical Knowledge">
              <a:extLst>
                <a:ext uri="{FF2B5EF4-FFF2-40B4-BE49-F238E27FC236}">
                  <a16:creationId xmlns:a16="http://schemas.microsoft.com/office/drawing/2014/main" id="{A7DB3D7F-1075-66A3-584A-AAA817FB2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eiosis | Concise Medical Knowledge">
              <a:extLst>
                <a:ext uri="{FF2B5EF4-FFF2-40B4-BE49-F238E27FC236}">
                  <a16:creationId xmlns:a16="http://schemas.microsoft.com/office/drawing/2014/main" id="{161BBA4A-8CAA-274A-786C-442206F901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eiosis | Concise Medical Knowledge">
              <a:extLst>
                <a:ext uri="{FF2B5EF4-FFF2-40B4-BE49-F238E27FC236}">
                  <a16:creationId xmlns:a16="http://schemas.microsoft.com/office/drawing/2014/main" id="{374F32D9-B1BF-CFF4-4684-094280D78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C5048770-0464-59D3-8E98-1746FAA802AB}"/>
              </a:ext>
            </a:extLst>
          </p:cNvPr>
          <p:cNvGrpSpPr/>
          <p:nvPr/>
        </p:nvGrpSpPr>
        <p:grpSpPr>
          <a:xfrm>
            <a:off x="6073896" y="4381500"/>
            <a:ext cx="2461305" cy="2461305"/>
            <a:chOff x="485250" y="3166741"/>
            <a:chExt cx="1640870" cy="1640870"/>
          </a:xfrm>
        </p:grpSpPr>
        <p:sp>
          <p:nvSpPr>
            <p:cNvPr id="20" name="Flowchart: Connector 19">
              <a:extLst>
                <a:ext uri="{FF2B5EF4-FFF2-40B4-BE49-F238E27FC236}">
                  <a16:creationId xmlns:a16="http://schemas.microsoft.com/office/drawing/2014/main" id="{6C66842F-C6A9-906E-BE9E-F1B0736D299B}"/>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21" name="Picture 2" descr="Meiosis | Concise Medical Knowledge">
              <a:extLst>
                <a:ext uri="{FF2B5EF4-FFF2-40B4-BE49-F238E27FC236}">
                  <a16:creationId xmlns:a16="http://schemas.microsoft.com/office/drawing/2014/main" id="{1474A96B-B72D-42A0-5A6C-CA3073C73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eiosis | Concise Medical Knowledge">
              <a:extLst>
                <a:ext uri="{FF2B5EF4-FFF2-40B4-BE49-F238E27FC236}">
                  <a16:creationId xmlns:a16="http://schemas.microsoft.com/office/drawing/2014/main" id="{BB86EA3A-C859-925E-E78C-EA34B01EF1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eiosis | Concise Medical Knowledge">
              <a:extLst>
                <a:ext uri="{FF2B5EF4-FFF2-40B4-BE49-F238E27FC236}">
                  <a16:creationId xmlns:a16="http://schemas.microsoft.com/office/drawing/2014/main" id="{68666AE2-64DF-75F1-006E-33883E4EA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eiosis | Concise Medical Knowledge">
              <a:extLst>
                <a:ext uri="{FF2B5EF4-FFF2-40B4-BE49-F238E27FC236}">
                  <a16:creationId xmlns:a16="http://schemas.microsoft.com/office/drawing/2014/main" id="{A9F39FAE-CE41-DBB3-E449-6DEB256C1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eiosis | Concise Medical Knowledge">
              <a:extLst>
                <a:ext uri="{FF2B5EF4-FFF2-40B4-BE49-F238E27FC236}">
                  <a16:creationId xmlns:a16="http://schemas.microsoft.com/office/drawing/2014/main" id="{AB0D2FD0-5DAE-DAA7-846F-D381F8AAD3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6706FA12-BBFD-63D0-C688-3DAAB9672E06}"/>
              </a:ext>
            </a:extLst>
          </p:cNvPr>
          <p:cNvGrpSpPr/>
          <p:nvPr/>
        </p:nvGrpSpPr>
        <p:grpSpPr>
          <a:xfrm>
            <a:off x="9253900" y="4381500"/>
            <a:ext cx="2461305" cy="2461305"/>
            <a:chOff x="485250" y="3166741"/>
            <a:chExt cx="1640870" cy="1640870"/>
          </a:xfrm>
        </p:grpSpPr>
        <p:sp>
          <p:nvSpPr>
            <p:cNvPr id="29" name="Flowchart: Connector 28">
              <a:extLst>
                <a:ext uri="{FF2B5EF4-FFF2-40B4-BE49-F238E27FC236}">
                  <a16:creationId xmlns:a16="http://schemas.microsoft.com/office/drawing/2014/main" id="{14B9B073-FE4C-1823-3D52-9A00A2193949}"/>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0" name="Picture 2" descr="Meiosis | Concise Medical Knowledge">
              <a:extLst>
                <a:ext uri="{FF2B5EF4-FFF2-40B4-BE49-F238E27FC236}">
                  <a16:creationId xmlns:a16="http://schemas.microsoft.com/office/drawing/2014/main" id="{11F095FE-3230-D3AF-7092-711DF5361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Meiosis | Concise Medical Knowledge">
              <a:extLst>
                <a:ext uri="{FF2B5EF4-FFF2-40B4-BE49-F238E27FC236}">
                  <a16:creationId xmlns:a16="http://schemas.microsoft.com/office/drawing/2014/main" id="{47A1748D-2F07-29C9-CEFD-936CCFB355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eiosis | Concise Medical Knowledge">
              <a:extLst>
                <a:ext uri="{FF2B5EF4-FFF2-40B4-BE49-F238E27FC236}">
                  <a16:creationId xmlns:a16="http://schemas.microsoft.com/office/drawing/2014/main" id="{43247029-888A-3590-42C1-FA59EC4D9E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D1C12664-E7D0-D72E-3B6A-6D3FA74B012C}"/>
              </a:ext>
            </a:extLst>
          </p:cNvPr>
          <p:cNvGrpSpPr/>
          <p:nvPr/>
        </p:nvGrpSpPr>
        <p:grpSpPr>
          <a:xfrm>
            <a:off x="12288304" y="4381500"/>
            <a:ext cx="2461305" cy="2461305"/>
            <a:chOff x="485250" y="3166741"/>
            <a:chExt cx="1640870" cy="1640870"/>
          </a:xfrm>
        </p:grpSpPr>
        <p:sp>
          <p:nvSpPr>
            <p:cNvPr id="34" name="Flowchart: Connector 33">
              <a:extLst>
                <a:ext uri="{FF2B5EF4-FFF2-40B4-BE49-F238E27FC236}">
                  <a16:creationId xmlns:a16="http://schemas.microsoft.com/office/drawing/2014/main" id="{415A074F-682B-F394-4A72-3C60C7740271}"/>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5" name="Picture 2" descr="Meiosis | Concise Medical Knowledge">
              <a:extLst>
                <a:ext uri="{FF2B5EF4-FFF2-40B4-BE49-F238E27FC236}">
                  <a16:creationId xmlns:a16="http://schemas.microsoft.com/office/drawing/2014/main" id="{34E677A2-3A23-AF53-0882-12D00DC1FB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eiosis | Concise Medical Knowledge">
              <a:extLst>
                <a:ext uri="{FF2B5EF4-FFF2-40B4-BE49-F238E27FC236}">
                  <a16:creationId xmlns:a16="http://schemas.microsoft.com/office/drawing/2014/main" id="{834C3C47-B76F-187E-18AD-81C4D610A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Meiosis | Concise Medical Knowledge">
              <a:extLst>
                <a:ext uri="{FF2B5EF4-FFF2-40B4-BE49-F238E27FC236}">
                  <a16:creationId xmlns:a16="http://schemas.microsoft.com/office/drawing/2014/main" id="{C0DD8443-E3E1-0EFE-6AAA-E2961BC731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Meiosis | Concise Medical Knowledge">
              <a:extLst>
                <a:ext uri="{FF2B5EF4-FFF2-40B4-BE49-F238E27FC236}">
                  <a16:creationId xmlns:a16="http://schemas.microsoft.com/office/drawing/2014/main" id="{70CA2EED-5907-7656-7B30-3A86A73E42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Meiosis | Concise Medical Knowledge">
              <a:extLst>
                <a:ext uri="{FF2B5EF4-FFF2-40B4-BE49-F238E27FC236}">
                  <a16:creationId xmlns:a16="http://schemas.microsoft.com/office/drawing/2014/main" id="{BB0561CD-11C9-2549-2C77-DD84A3764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Meiosis | Concise Medical Knowledge">
              <a:extLst>
                <a:ext uri="{FF2B5EF4-FFF2-40B4-BE49-F238E27FC236}">
                  <a16:creationId xmlns:a16="http://schemas.microsoft.com/office/drawing/2014/main" id="{4FD63011-78DD-EABA-01A7-F308C423C1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ED4E4607-2039-4E3A-E934-AF7B6AD8E380}"/>
              </a:ext>
            </a:extLst>
          </p:cNvPr>
          <p:cNvGrpSpPr/>
          <p:nvPr/>
        </p:nvGrpSpPr>
        <p:grpSpPr>
          <a:xfrm>
            <a:off x="15140895" y="4381500"/>
            <a:ext cx="2461305" cy="2461305"/>
            <a:chOff x="485250" y="3166741"/>
            <a:chExt cx="1640870" cy="1640870"/>
          </a:xfrm>
        </p:grpSpPr>
        <p:sp>
          <p:nvSpPr>
            <p:cNvPr id="42" name="Flowchart: Connector 41">
              <a:extLst>
                <a:ext uri="{FF2B5EF4-FFF2-40B4-BE49-F238E27FC236}">
                  <a16:creationId xmlns:a16="http://schemas.microsoft.com/office/drawing/2014/main" id="{F92A51A7-E796-474A-A3C1-A3F329823B0E}"/>
                </a:ext>
              </a:extLst>
            </p:cNvPr>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43" name="Picture 2" descr="Meiosis | Concise Medical Knowledge">
              <a:extLst>
                <a:ext uri="{FF2B5EF4-FFF2-40B4-BE49-F238E27FC236}">
                  <a16:creationId xmlns:a16="http://schemas.microsoft.com/office/drawing/2014/main" id="{8E210979-6EE7-9B34-605C-2B9FC30C1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Meiosis | Concise Medical Knowledge">
              <a:extLst>
                <a:ext uri="{FF2B5EF4-FFF2-40B4-BE49-F238E27FC236}">
                  <a16:creationId xmlns:a16="http://schemas.microsoft.com/office/drawing/2014/main" id="{EB507A32-8E73-5188-4592-F66AB0CA65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eiosis | Concise Medical Knowledge">
              <a:extLst>
                <a:ext uri="{FF2B5EF4-FFF2-40B4-BE49-F238E27FC236}">
                  <a16:creationId xmlns:a16="http://schemas.microsoft.com/office/drawing/2014/main" id="{0333E352-71B0-916E-7FF9-816F0D0F96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200128" y="4252714"/>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Meiosis | Concise Medical Knowledge">
              <a:extLst>
                <a:ext uri="{FF2B5EF4-FFF2-40B4-BE49-F238E27FC236}">
                  <a16:creationId xmlns:a16="http://schemas.microsoft.com/office/drawing/2014/main" id="{53B8CCF1-CDAB-B9A7-A178-0A082BDC2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586649" y="4004756"/>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Meiosis | Concise Medical Knowledge">
              <a:extLst>
                <a:ext uri="{FF2B5EF4-FFF2-40B4-BE49-F238E27FC236}">
                  <a16:creationId xmlns:a16="http://schemas.microsoft.com/office/drawing/2014/main" id="{657D23F8-5004-DAD1-FAD6-8A8C94813C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24" t="46177" r="57025" b="41022"/>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eiosis | Concise Medical Knowledge">
              <a:extLst>
                <a:ext uri="{FF2B5EF4-FFF2-40B4-BE49-F238E27FC236}">
                  <a16:creationId xmlns:a16="http://schemas.microsoft.com/office/drawing/2014/main" id="{5AD92EB8-5E9A-3092-65E1-5F7E4A4FFF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59796" r="10016" b="26462"/>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Meiosis | Concise Medical Knowledge">
              <a:extLst>
                <a:ext uri="{FF2B5EF4-FFF2-40B4-BE49-F238E27FC236}">
                  <a16:creationId xmlns:a16="http://schemas.microsoft.com/office/drawing/2014/main" id="{B07ED0BD-D1B5-A6FF-F457-00CA570445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6" t="40900" r="51527" b="48384"/>
            <a:stretch/>
          </p:blipFill>
          <p:spPr bwMode="auto">
            <a:xfrm>
              <a:off x="1571495" y="3522874"/>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Meiosis | Concise Medical Knowledge">
              <a:extLst>
                <a:ext uri="{FF2B5EF4-FFF2-40B4-BE49-F238E27FC236}">
                  <a16:creationId xmlns:a16="http://schemas.microsoft.com/office/drawing/2014/main" id="{BD433653-A5BE-00A0-2334-F0852394DA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685" t="32966" r="9805" b="53047"/>
            <a:stretch/>
          </p:blipFill>
          <p:spPr bwMode="auto">
            <a:xfrm rot="4471386">
              <a:off x="1114280" y="3981818"/>
              <a:ext cx="185869" cy="496619"/>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31E42D75-AB6C-DA0D-2F62-E6DC5A94A5AC}"/>
              </a:ext>
            </a:extLst>
          </p:cNvPr>
          <p:cNvSpPr txBox="1"/>
          <p:nvPr/>
        </p:nvSpPr>
        <p:spPr>
          <a:xfrm>
            <a:off x="6875838" y="7128932"/>
            <a:ext cx="1371993" cy="646331"/>
          </a:xfrm>
          <a:prstGeom prst="rect">
            <a:avLst/>
          </a:prstGeom>
          <a:noFill/>
        </p:spPr>
        <p:txBody>
          <a:bodyPr wrap="square" rtlCol="0">
            <a:spAutoFit/>
          </a:bodyPr>
          <a:lstStyle/>
          <a:p>
            <a:pPr algn="ctr"/>
            <a:r>
              <a:rPr lang="en-US" sz="3600" b="1">
                <a:solidFill>
                  <a:prstClr val="black"/>
                </a:solidFill>
              </a:rPr>
              <a:t>a) </a:t>
            </a:r>
          </a:p>
        </p:txBody>
      </p:sp>
      <p:sp>
        <p:nvSpPr>
          <p:cNvPr id="52" name="TextBox 51">
            <a:extLst>
              <a:ext uri="{FF2B5EF4-FFF2-40B4-BE49-F238E27FC236}">
                <a16:creationId xmlns:a16="http://schemas.microsoft.com/office/drawing/2014/main" id="{8BBBB730-ABA8-F4EC-9622-C2E51DBC7D82}"/>
              </a:ext>
            </a:extLst>
          </p:cNvPr>
          <p:cNvSpPr txBox="1"/>
          <p:nvPr/>
        </p:nvSpPr>
        <p:spPr>
          <a:xfrm>
            <a:off x="10040176" y="7158917"/>
            <a:ext cx="1529249" cy="646331"/>
          </a:xfrm>
          <a:prstGeom prst="rect">
            <a:avLst/>
          </a:prstGeom>
          <a:noFill/>
        </p:spPr>
        <p:txBody>
          <a:bodyPr wrap="square" rtlCol="0">
            <a:spAutoFit/>
          </a:bodyPr>
          <a:lstStyle/>
          <a:p>
            <a:pPr algn="ctr"/>
            <a:r>
              <a:rPr lang="en-US" sz="3600" b="1">
                <a:solidFill>
                  <a:prstClr val="black"/>
                </a:solidFill>
              </a:rPr>
              <a:t>b) </a:t>
            </a:r>
          </a:p>
        </p:txBody>
      </p:sp>
      <p:sp>
        <p:nvSpPr>
          <p:cNvPr id="53" name="TextBox 52">
            <a:extLst>
              <a:ext uri="{FF2B5EF4-FFF2-40B4-BE49-F238E27FC236}">
                <a16:creationId xmlns:a16="http://schemas.microsoft.com/office/drawing/2014/main" id="{FF23E50F-82DD-E559-2643-3BDF6DCD760A}"/>
              </a:ext>
            </a:extLst>
          </p:cNvPr>
          <p:cNvSpPr txBox="1"/>
          <p:nvPr/>
        </p:nvSpPr>
        <p:spPr>
          <a:xfrm>
            <a:off x="13023632" y="7164016"/>
            <a:ext cx="1529249" cy="646331"/>
          </a:xfrm>
          <a:prstGeom prst="rect">
            <a:avLst/>
          </a:prstGeom>
          <a:noFill/>
        </p:spPr>
        <p:txBody>
          <a:bodyPr wrap="square" rtlCol="0">
            <a:spAutoFit/>
          </a:bodyPr>
          <a:lstStyle/>
          <a:p>
            <a:pPr algn="ctr"/>
            <a:r>
              <a:rPr lang="en-US" sz="3600" b="1">
                <a:solidFill>
                  <a:prstClr val="black"/>
                </a:solidFill>
              </a:rPr>
              <a:t>c) </a:t>
            </a:r>
          </a:p>
        </p:txBody>
      </p:sp>
      <p:sp>
        <p:nvSpPr>
          <p:cNvPr id="54" name="TextBox 53">
            <a:extLst>
              <a:ext uri="{FF2B5EF4-FFF2-40B4-BE49-F238E27FC236}">
                <a16:creationId xmlns:a16="http://schemas.microsoft.com/office/drawing/2014/main" id="{6EE3905D-116D-4ECF-B2BA-80195E327897}"/>
              </a:ext>
            </a:extLst>
          </p:cNvPr>
          <p:cNvSpPr txBox="1"/>
          <p:nvPr/>
        </p:nvSpPr>
        <p:spPr>
          <a:xfrm>
            <a:off x="15876223" y="7158917"/>
            <a:ext cx="1529249" cy="646331"/>
          </a:xfrm>
          <a:prstGeom prst="rect">
            <a:avLst/>
          </a:prstGeom>
          <a:noFill/>
        </p:spPr>
        <p:txBody>
          <a:bodyPr wrap="square" rtlCol="0">
            <a:spAutoFit/>
          </a:bodyPr>
          <a:lstStyle/>
          <a:p>
            <a:pPr algn="ctr"/>
            <a:r>
              <a:rPr lang="en-US" sz="3600" b="1">
                <a:solidFill>
                  <a:prstClr val="black"/>
                </a:solidFill>
              </a:rPr>
              <a:t>d) </a:t>
            </a:r>
          </a:p>
        </p:txBody>
      </p:sp>
      <p:sp>
        <p:nvSpPr>
          <p:cNvPr id="4" name="Left Brace 3">
            <a:extLst>
              <a:ext uri="{FF2B5EF4-FFF2-40B4-BE49-F238E27FC236}">
                <a16:creationId xmlns:a16="http://schemas.microsoft.com/office/drawing/2014/main" id="{55CC1F08-0FC6-40E6-E29A-31158348D362}"/>
              </a:ext>
            </a:extLst>
          </p:cNvPr>
          <p:cNvSpPr/>
          <p:nvPr/>
        </p:nvSpPr>
        <p:spPr>
          <a:xfrm rot="16200000">
            <a:off x="8836232" y="6145100"/>
            <a:ext cx="615545" cy="4028174"/>
          </a:xfrm>
          <a:prstGeom prst="leftBrace">
            <a:avLst/>
          </a:prstGeom>
          <a:ln w="28575">
            <a:solidFill>
              <a:srgbClr val="0089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sp>
        <p:nvSpPr>
          <p:cNvPr id="6" name="Left Brace 5">
            <a:extLst>
              <a:ext uri="{FF2B5EF4-FFF2-40B4-BE49-F238E27FC236}">
                <a16:creationId xmlns:a16="http://schemas.microsoft.com/office/drawing/2014/main" id="{DAB43810-86F8-1349-F0F1-694AD96CA3DB}"/>
              </a:ext>
            </a:extLst>
          </p:cNvPr>
          <p:cNvSpPr/>
          <p:nvPr/>
        </p:nvSpPr>
        <p:spPr>
          <a:xfrm rot="16200000">
            <a:off x="14555660" y="6145100"/>
            <a:ext cx="615545" cy="4028174"/>
          </a:xfrm>
          <a:prstGeom prst="leftBrace">
            <a:avLst/>
          </a:prstGeom>
          <a:ln w="28575">
            <a:solidFill>
              <a:srgbClr val="763CE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sp>
        <p:nvSpPr>
          <p:cNvPr id="7" name="TextBox 6">
            <a:extLst>
              <a:ext uri="{FF2B5EF4-FFF2-40B4-BE49-F238E27FC236}">
                <a16:creationId xmlns:a16="http://schemas.microsoft.com/office/drawing/2014/main" id="{B245CFC6-541F-553A-FD9A-9851571D3E53}"/>
              </a:ext>
            </a:extLst>
          </p:cNvPr>
          <p:cNvSpPr txBox="1"/>
          <p:nvPr/>
        </p:nvSpPr>
        <p:spPr>
          <a:xfrm>
            <a:off x="7573849" y="8579831"/>
            <a:ext cx="3037715" cy="646331"/>
          </a:xfrm>
          <a:prstGeom prst="rect">
            <a:avLst/>
          </a:prstGeom>
          <a:noFill/>
        </p:spPr>
        <p:txBody>
          <a:bodyPr wrap="square" rtlCol="0">
            <a:spAutoFit/>
          </a:bodyPr>
          <a:lstStyle/>
          <a:p>
            <a:pPr algn="ctr"/>
            <a:r>
              <a:rPr lang="en-US" sz="3600" b="1">
                <a:solidFill>
                  <a:srgbClr val="008965"/>
                </a:solidFill>
              </a:rPr>
              <a:t>Lệch bội</a:t>
            </a:r>
          </a:p>
        </p:txBody>
      </p:sp>
      <p:sp>
        <p:nvSpPr>
          <p:cNvPr id="28" name="TextBox 27">
            <a:extLst>
              <a:ext uri="{FF2B5EF4-FFF2-40B4-BE49-F238E27FC236}">
                <a16:creationId xmlns:a16="http://schemas.microsoft.com/office/drawing/2014/main" id="{5524F799-C2EE-3202-BECB-0607D26AC7D8}"/>
              </a:ext>
            </a:extLst>
          </p:cNvPr>
          <p:cNvSpPr txBox="1"/>
          <p:nvPr/>
        </p:nvSpPr>
        <p:spPr>
          <a:xfrm>
            <a:off x="13344574" y="8579831"/>
            <a:ext cx="3037715" cy="646331"/>
          </a:xfrm>
          <a:prstGeom prst="rect">
            <a:avLst/>
          </a:prstGeom>
          <a:noFill/>
        </p:spPr>
        <p:txBody>
          <a:bodyPr wrap="square" rtlCol="0">
            <a:spAutoFit/>
          </a:bodyPr>
          <a:lstStyle/>
          <a:p>
            <a:pPr algn="ctr"/>
            <a:r>
              <a:rPr lang="en-US" sz="3600" b="1">
                <a:solidFill>
                  <a:srgbClr val="763CEB"/>
                </a:solidFill>
              </a:rPr>
              <a:t>Đa bội</a:t>
            </a:r>
          </a:p>
        </p:txBody>
      </p:sp>
    </p:spTree>
    <p:extLst>
      <p:ext uri="{BB962C8B-B14F-4D97-AF65-F5344CB8AC3E}">
        <p14:creationId xmlns:p14="http://schemas.microsoft.com/office/powerpoint/2010/main" val="349575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28"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6473716" y="2150469"/>
            <a:ext cx="11164767" cy="7543800"/>
            <a:chOff x="10261284" y="2897764"/>
            <a:chExt cx="6174165" cy="4171755"/>
          </a:xfrm>
        </p:grpSpPr>
        <p:grpSp>
          <p:nvGrpSpPr>
            <p:cNvPr id="13" name="Group 12"/>
            <p:cNvGrpSpPr/>
            <p:nvPr/>
          </p:nvGrpSpPr>
          <p:grpSpPr>
            <a:xfrm>
              <a:off x="10283105" y="2976844"/>
              <a:ext cx="6152344" cy="4092675"/>
              <a:chOff x="9940205" y="2405344"/>
              <a:chExt cx="6152344" cy="4092675"/>
            </a:xfrm>
          </p:grpSpPr>
          <p:sp>
            <p:nvSpPr>
              <p:cNvPr id="20" name="TextBox 19"/>
              <p:cNvSpPr txBox="1"/>
              <p:nvPr/>
            </p:nvSpPr>
            <p:spPr>
              <a:xfrm rot="5400000">
                <a:off x="13947603" y="4353072"/>
                <a:ext cx="4034590" cy="255303"/>
              </a:xfrm>
              <a:prstGeom prst="rect">
                <a:avLst/>
              </a:prstGeom>
              <a:solidFill>
                <a:schemeClr val="bg1"/>
              </a:solidFill>
              <a:ln>
                <a:solidFill>
                  <a:schemeClr val="bg1"/>
                </a:solidFill>
              </a:ln>
            </p:spPr>
            <p:txBody>
              <a:bodyPr wrap="square" rtlCol="0">
                <a:spAutoFit/>
              </a:bodyPr>
              <a:lstStyle/>
              <a:p>
                <a:pPr algn="ctr"/>
                <a:r>
                  <a:rPr lang="en-US" sz="2400" dirty="0" err="1">
                    <a:solidFill>
                      <a:prstClr val="black"/>
                    </a:solidFill>
                  </a:rPr>
                  <a:t>Hợp</a:t>
                </a:r>
                <a:r>
                  <a:rPr lang="en-US" sz="2400" dirty="0">
                    <a:solidFill>
                      <a:prstClr val="black"/>
                    </a:solidFill>
                  </a:rPr>
                  <a:t> </a:t>
                </a:r>
                <a:r>
                  <a:rPr lang="en-US" sz="2400" dirty="0" err="1">
                    <a:solidFill>
                      <a:prstClr val="black"/>
                    </a:solidFill>
                  </a:rPr>
                  <a:t>tử</a:t>
                </a:r>
                <a:r>
                  <a:rPr lang="en-US" sz="2400" dirty="0">
                    <a:solidFill>
                      <a:prstClr val="black"/>
                    </a:solidFill>
                  </a:rPr>
                  <a:t> </a:t>
                </a:r>
                <a:r>
                  <a:rPr lang="en-US" sz="2400" dirty="0" err="1">
                    <a:solidFill>
                      <a:prstClr val="black"/>
                    </a:solidFill>
                  </a:rPr>
                  <a:t>đột</a:t>
                </a:r>
                <a:r>
                  <a:rPr lang="en-US" sz="2400" dirty="0">
                    <a:solidFill>
                      <a:prstClr val="black"/>
                    </a:solidFill>
                  </a:rPr>
                  <a:t> </a:t>
                </a:r>
                <a:r>
                  <a:rPr lang="en-US" sz="2400" dirty="0" err="1">
                    <a:solidFill>
                      <a:prstClr val="black"/>
                    </a:solidFill>
                  </a:rPr>
                  <a:t>biến</a:t>
                </a:r>
                <a:r>
                  <a:rPr lang="en-US" sz="2400" dirty="0">
                    <a:solidFill>
                      <a:prstClr val="black"/>
                    </a:solidFill>
                  </a:rPr>
                  <a:t> 3n</a:t>
                </a:r>
              </a:p>
            </p:txBody>
          </p:sp>
          <p:pic>
            <p:nvPicPr>
              <p:cNvPr id="2058" name="Picture 10" descr="https://ressources.unisciel.fr/intro_biologie_evolution/res/fig3_40_1.png"/>
              <p:cNvPicPr>
                <a:picLocks noChangeAspect="1" noChangeArrowheads="1"/>
              </p:cNvPicPr>
              <p:nvPr/>
            </p:nvPicPr>
            <p:blipFill rotWithShape="1">
              <a:blip r:embed="rId2">
                <a:extLst>
                  <a:ext uri="{28A0092B-C50C-407E-A947-70E740481C1C}">
                    <a14:useLocalDpi xmlns:a14="http://schemas.microsoft.com/office/drawing/2010/main" val="0"/>
                  </a:ext>
                </a:extLst>
              </a:blip>
              <a:srcRect r="18466"/>
              <a:stretch/>
            </p:blipFill>
            <p:spPr bwMode="auto">
              <a:xfrm>
                <a:off x="9940205" y="2405344"/>
                <a:ext cx="5452196" cy="3332880"/>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Brace 9"/>
              <p:cNvSpPr/>
              <p:nvPr/>
            </p:nvSpPr>
            <p:spPr>
              <a:xfrm>
                <a:off x="15392401" y="3566827"/>
                <a:ext cx="342900" cy="1692212"/>
              </a:xfrm>
              <a:prstGeom prst="rightBrace">
                <a:avLst>
                  <a:gd name="adj1" fmla="val 3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19" name="TextBox 18"/>
            <p:cNvSpPr txBox="1"/>
            <p:nvPr/>
          </p:nvSpPr>
          <p:spPr>
            <a:xfrm>
              <a:off x="11988996" y="3146806"/>
              <a:ext cx="1763866" cy="286197"/>
            </a:xfrm>
            <a:prstGeom prst="rect">
              <a:avLst/>
            </a:prstGeom>
            <a:solidFill>
              <a:schemeClr val="bg1"/>
            </a:solidFill>
            <a:ln>
              <a:solidFill>
                <a:schemeClr val="bg1"/>
              </a:solidFill>
            </a:ln>
          </p:spPr>
          <p:txBody>
            <a:bodyPr wrap="square" rtlCol="0">
              <a:spAutoFit/>
            </a:bodyPr>
            <a:lstStyle/>
            <a:p>
              <a:pPr algn="ctr"/>
              <a:r>
                <a:rPr lang="en-US" sz="2400" dirty="0" err="1">
                  <a:solidFill>
                    <a:prstClr val="black"/>
                  </a:solidFill>
                </a:rPr>
                <a:t>Giảm</a:t>
              </a:r>
              <a:r>
                <a:rPr lang="en-US" sz="2400" dirty="0">
                  <a:solidFill>
                    <a:prstClr val="black"/>
                  </a:solidFill>
                </a:rPr>
                <a:t> </a:t>
              </a:r>
              <a:r>
                <a:rPr lang="en-US" sz="2400" dirty="0" err="1">
                  <a:solidFill>
                    <a:prstClr val="black"/>
                  </a:solidFill>
                </a:rPr>
                <a:t>phân</a:t>
              </a:r>
              <a:r>
                <a:rPr lang="en-US" sz="2400" dirty="0">
                  <a:solidFill>
                    <a:prstClr val="black"/>
                  </a:solidFill>
                </a:rPr>
                <a:t> II</a:t>
              </a:r>
            </a:p>
          </p:txBody>
        </p:sp>
        <p:sp>
          <p:nvSpPr>
            <p:cNvPr id="3" name="TextBox 2"/>
            <p:cNvSpPr txBox="1"/>
            <p:nvPr/>
          </p:nvSpPr>
          <p:spPr>
            <a:xfrm>
              <a:off x="10261284" y="3944449"/>
              <a:ext cx="1763866" cy="286197"/>
            </a:xfrm>
            <a:prstGeom prst="rect">
              <a:avLst/>
            </a:prstGeom>
            <a:solidFill>
              <a:schemeClr val="bg1"/>
            </a:solidFill>
            <a:ln>
              <a:solidFill>
                <a:schemeClr val="bg1"/>
              </a:solidFill>
            </a:ln>
          </p:spPr>
          <p:txBody>
            <a:bodyPr wrap="square" rtlCol="0">
              <a:spAutoFit/>
            </a:bodyPr>
            <a:lstStyle/>
            <a:p>
              <a:pPr algn="ctr"/>
              <a:r>
                <a:rPr lang="en-US" sz="2400" dirty="0" err="1">
                  <a:solidFill>
                    <a:prstClr val="black"/>
                  </a:solidFill>
                </a:rPr>
                <a:t>Giảm</a:t>
              </a:r>
              <a:r>
                <a:rPr lang="en-US" sz="2400" dirty="0">
                  <a:solidFill>
                    <a:prstClr val="black"/>
                  </a:solidFill>
                </a:rPr>
                <a:t> </a:t>
              </a:r>
              <a:r>
                <a:rPr lang="en-US" sz="2400" dirty="0" err="1">
                  <a:solidFill>
                    <a:prstClr val="black"/>
                  </a:solidFill>
                </a:rPr>
                <a:t>phân</a:t>
              </a:r>
              <a:r>
                <a:rPr lang="en-US" sz="2400" dirty="0">
                  <a:solidFill>
                    <a:prstClr val="black"/>
                  </a:solidFill>
                </a:rPr>
                <a:t> I</a:t>
              </a:r>
            </a:p>
          </p:txBody>
        </p:sp>
        <p:sp>
          <p:nvSpPr>
            <p:cNvPr id="29" name="TextBox 28"/>
            <p:cNvSpPr txBox="1"/>
            <p:nvPr/>
          </p:nvSpPr>
          <p:spPr>
            <a:xfrm>
              <a:off x="14102941" y="2897764"/>
              <a:ext cx="1763866" cy="324356"/>
            </a:xfrm>
            <a:prstGeom prst="rect">
              <a:avLst/>
            </a:prstGeom>
            <a:solidFill>
              <a:schemeClr val="bg1"/>
            </a:solidFill>
            <a:ln>
              <a:solidFill>
                <a:schemeClr val="bg1"/>
              </a:solidFill>
            </a:ln>
          </p:spPr>
          <p:txBody>
            <a:bodyPr wrap="square" rtlCol="0">
              <a:spAutoFit/>
            </a:bodyPr>
            <a:lstStyle/>
            <a:p>
              <a:pPr algn="ctr"/>
              <a:r>
                <a:rPr lang="en-US" sz="2800" dirty="0" err="1">
                  <a:solidFill>
                    <a:prstClr val="black"/>
                  </a:solidFill>
                </a:rPr>
                <a:t>Hợp</a:t>
              </a:r>
              <a:r>
                <a:rPr lang="en-US" sz="2800" dirty="0">
                  <a:solidFill>
                    <a:prstClr val="black"/>
                  </a:solidFill>
                </a:rPr>
                <a:t> </a:t>
              </a:r>
              <a:r>
                <a:rPr lang="en-US" sz="2800" dirty="0" err="1">
                  <a:solidFill>
                    <a:prstClr val="black"/>
                  </a:solidFill>
                </a:rPr>
                <a:t>tử</a:t>
              </a:r>
              <a:endParaRPr lang="en-US" sz="2800" dirty="0">
                <a:solidFill>
                  <a:prstClr val="black"/>
                </a:solidFill>
              </a:endParaRPr>
            </a:p>
          </p:txBody>
        </p:sp>
        <p:sp>
          <p:nvSpPr>
            <p:cNvPr id="30" name="TextBox 29"/>
            <p:cNvSpPr txBox="1"/>
            <p:nvPr/>
          </p:nvSpPr>
          <p:spPr>
            <a:xfrm>
              <a:off x="12025150" y="4567778"/>
              <a:ext cx="2021969" cy="204242"/>
            </a:xfrm>
            <a:prstGeom prst="rect">
              <a:avLst/>
            </a:prstGeom>
            <a:solidFill>
              <a:schemeClr val="bg1"/>
            </a:solidFill>
            <a:ln>
              <a:solidFill>
                <a:schemeClr val="bg1"/>
              </a:solidFill>
            </a:ln>
          </p:spPr>
          <p:txBody>
            <a:bodyPr wrap="square" rtlCol="0">
              <a:spAutoFit/>
            </a:bodyPr>
            <a:lstStyle/>
            <a:p>
              <a:pPr algn="ctr"/>
              <a:r>
                <a:rPr lang="en-US" dirty="0" err="1">
                  <a:solidFill>
                    <a:prstClr val="black"/>
                  </a:solidFill>
                </a:rPr>
                <a:t>Nhiễm</a:t>
              </a:r>
              <a:r>
                <a:rPr lang="en-US" dirty="0">
                  <a:solidFill>
                    <a:prstClr val="black"/>
                  </a:solidFill>
                </a:rPr>
                <a:t> </a:t>
              </a:r>
              <a:r>
                <a:rPr lang="en-US" dirty="0" err="1">
                  <a:solidFill>
                    <a:prstClr val="black"/>
                  </a:solidFill>
                </a:rPr>
                <a:t>sắc</a:t>
              </a:r>
              <a:r>
                <a:rPr lang="en-US" dirty="0">
                  <a:solidFill>
                    <a:prstClr val="black"/>
                  </a:solidFill>
                </a:rPr>
                <a:t> </a:t>
              </a:r>
              <a:r>
                <a:rPr lang="en-US" dirty="0" err="1">
                  <a:solidFill>
                    <a:prstClr val="black"/>
                  </a:solidFill>
                </a:rPr>
                <a:t>thể</a:t>
              </a:r>
              <a:r>
                <a:rPr lang="en-US" dirty="0">
                  <a:solidFill>
                    <a:prstClr val="black"/>
                  </a:solidFill>
                </a:rPr>
                <a:t> </a:t>
              </a:r>
              <a:r>
                <a:rPr lang="en-US" dirty="0" err="1">
                  <a:solidFill>
                    <a:prstClr val="black"/>
                  </a:solidFill>
                </a:rPr>
                <a:t>không</a:t>
              </a:r>
              <a:r>
                <a:rPr lang="en-US" dirty="0">
                  <a:solidFill>
                    <a:prstClr val="black"/>
                  </a:solidFill>
                </a:rPr>
                <a:t> </a:t>
              </a:r>
              <a:r>
                <a:rPr lang="en-US" dirty="0" err="1">
                  <a:solidFill>
                    <a:prstClr val="black"/>
                  </a:solidFill>
                </a:rPr>
                <a:t>phân</a:t>
              </a:r>
              <a:r>
                <a:rPr lang="en-US" dirty="0">
                  <a:solidFill>
                    <a:prstClr val="black"/>
                  </a:solidFill>
                </a:rPr>
                <a:t> li</a:t>
              </a:r>
            </a:p>
          </p:txBody>
        </p:sp>
        <p:sp>
          <p:nvSpPr>
            <p:cNvPr id="32" name="TextBox 31"/>
            <p:cNvSpPr txBox="1"/>
            <p:nvPr/>
          </p:nvSpPr>
          <p:spPr>
            <a:xfrm>
              <a:off x="11969183" y="6080958"/>
              <a:ext cx="1771938" cy="209877"/>
            </a:xfrm>
            <a:prstGeom prst="rect">
              <a:avLst/>
            </a:prstGeom>
            <a:solidFill>
              <a:schemeClr val="bg1"/>
            </a:solidFill>
            <a:ln>
              <a:solidFill>
                <a:schemeClr val="bg1"/>
              </a:solidFill>
            </a:ln>
          </p:spPr>
          <p:txBody>
            <a:bodyPr wrap="square" rtlCol="0">
              <a:spAutoFit/>
            </a:bodyPr>
            <a:lstStyle/>
            <a:p>
              <a:pPr algn="ctr"/>
              <a:endParaRPr lang="en-US" sz="1600" dirty="0">
                <a:solidFill>
                  <a:prstClr val="black"/>
                </a:solidFill>
              </a:endParaRPr>
            </a:p>
          </p:txBody>
        </p:sp>
      </p:grpSp>
      <p:sp>
        <p:nvSpPr>
          <p:cNvPr id="17" name="Title 3">
            <a:extLst>
              <a:ext uri="{FF2B5EF4-FFF2-40B4-BE49-F238E27FC236}">
                <a16:creationId xmlns:a16="http://schemas.microsoft.com/office/drawing/2014/main" id="{5C4F71A2-2E36-AAB8-77AD-47D286AC1D68}"/>
              </a:ext>
            </a:extLst>
          </p:cNvPr>
          <p:cNvSpPr txBox="1">
            <a:spLocks/>
          </p:cNvSpPr>
          <p:nvPr/>
        </p:nvSpPr>
        <p:spPr>
          <a:xfrm>
            <a:off x="1172978" y="264414"/>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297700" y="1250029"/>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0" y="45492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9" name="Rectangle: Rounded Corners 8">
            <a:extLst>
              <a:ext uri="{FF2B5EF4-FFF2-40B4-BE49-F238E27FC236}">
                <a16:creationId xmlns:a16="http://schemas.microsoft.com/office/drawing/2014/main" id="{1BC33448-EBD3-9326-BA0A-9BC34730D164}"/>
              </a:ext>
            </a:extLst>
          </p:cNvPr>
          <p:cNvSpPr/>
          <p:nvPr/>
        </p:nvSpPr>
        <p:spPr>
          <a:xfrm>
            <a:off x="813935" y="3010910"/>
            <a:ext cx="5680804" cy="5598123"/>
          </a:xfrm>
          <a:prstGeom prst="roundRect">
            <a:avLst>
              <a:gd name="adj" fmla="val 5073"/>
            </a:avLst>
          </a:prstGeom>
          <a:solidFill>
            <a:schemeClr val="bg1"/>
          </a:solidFill>
          <a:ln w="28575" cap="flat">
            <a:solidFill>
              <a:schemeClr val="bg1">
                <a:lumMod val="65000"/>
              </a:schemeClr>
            </a:solidFill>
            <a:prstDash val="sysDash"/>
            <a:miter/>
          </a:ln>
        </p:spPr>
        <p:txBody>
          <a:bodyPr rtlCol="0" anchor="ctr"/>
          <a:lstStyle/>
          <a:p>
            <a:endParaRPr lang="en-US" sz="2700" dirty="0">
              <a:solidFill>
                <a:prstClr val="black"/>
              </a:solidFill>
            </a:endParaRPr>
          </a:p>
        </p:txBody>
      </p:sp>
      <p:sp>
        <p:nvSpPr>
          <p:cNvPr id="11" name="TextBox 10">
            <a:extLst>
              <a:ext uri="{FF2B5EF4-FFF2-40B4-BE49-F238E27FC236}">
                <a16:creationId xmlns:a16="http://schemas.microsoft.com/office/drawing/2014/main" id="{58356FDA-2F5C-0691-81A7-2F8522C2A286}"/>
              </a:ext>
            </a:extLst>
          </p:cNvPr>
          <p:cNvSpPr txBox="1"/>
          <p:nvPr/>
        </p:nvSpPr>
        <p:spPr>
          <a:xfrm>
            <a:off x="971776" y="3383213"/>
            <a:ext cx="5380313" cy="5078313"/>
          </a:xfrm>
          <a:prstGeom prst="rect">
            <a:avLst/>
          </a:prstGeom>
          <a:noFill/>
        </p:spPr>
        <p:txBody>
          <a:bodyPr wrap="square">
            <a:spAutoFit/>
          </a:bodyPr>
          <a:lstStyle>
            <a:defPPr>
              <a:defRPr lang="ru-RU"/>
            </a:defPPr>
            <a:lvl1pPr algn="just">
              <a:lnSpc>
                <a:spcPct val="125000"/>
              </a:lnSpc>
              <a:defRPr sz="2400" b="1"/>
            </a:lvl1pPr>
          </a:lstStyle>
          <a:p>
            <a:pPr>
              <a:lnSpc>
                <a:spcPct val="150000"/>
              </a:lnSpc>
            </a:pPr>
            <a:r>
              <a:rPr lang="vi-VN" sz="3600" b="0" i="1" dirty="0">
                <a:solidFill>
                  <a:prstClr val="black"/>
                </a:solidFill>
              </a:rPr>
              <a:t>Sự bất thường này xảy ra do thừa một bộ nhiễm sắc thể, nó có thể xảy ra trong quá trình thụ tinh hoặc quá trình tạo trứng hoặc tinh trùng. </a:t>
            </a:r>
            <a:endParaRPr lang="en-US" sz="3600" b="0" i="1" dirty="0">
              <a:solidFill>
                <a:prstClr val="black"/>
              </a:solidFill>
            </a:endParaRPr>
          </a:p>
        </p:txBody>
      </p:sp>
      <p:sp>
        <p:nvSpPr>
          <p:cNvPr id="16" name="Rectangle: Rounded Corners 15">
            <a:extLst>
              <a:ext uri="{FF2B5EF4-FFF2-40B4-BE49-F238E27FC236}">
                <a16:creationId xmlns:a16="http://schemas.microsoft.com/office/drawing/2014/main" id="{5CF7B976-0178-F1FF-8F41-1D1E2AB7BC97}"/>
              </a:ext>
            </a:extLst>
          </p:cNvPr>
          <p:cNvSpPr/>
          <p:nvPr/>
        </p:nvSpPr>
        <p:spPr>
          <a:xfrm>
            <a:off x="1793023" y="2494764"/>
            <a:ext cx="3177767" cy="821531"/>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en-US" sz="3600" b="1" dirty="0" err="1">
                <a:solidFill>
                  <a:prstClr val="white"/>
                </a:solidFill>
              </a:rPr>
              <a:t>Thể</a:t>
            </a:r>
            <a:r>
              <a:rPr lang="en-US" sz="3600" b="1" dirty="0">
                <a:solidFill>
                  <a:prstClr val="white"/>
                </a:solidFill>
              </a:rPr>
              <a:t> </a:t>
            </a:r>
            <a:r>
              <a:rPr lang="en-US" sz="3600" b="1" dirty="0" err="1">
                <a:solidFill>
                  <a:prstClr val="white"/>
                </a:solidFill>
              </a:rPr>
              <a:t>đa</a:t>
            </a:r>
            <a:r>
              <a:rPr lang="en-US" sz="3600" b="1" dirty="0">
                <a:solidFill>
                  <a:prstClr val="white"/>
                </a:solidFill>
              </a:rPr>
              <a:t> </a:t>
            </a:r>
            <a:r>
              <a:rPr lang="en-US" sz="3600" b="1" dirty="0" err="1">
                <a:solidFill>
                  <a:prstClr val="white"/>
                </a:solidFill>
              </a:rPr>
              <a:t>bội</a:t>
            </a:r>
            <a:endParaRPr lang="en-US" sz="3600" b="1" dirty="0">
              <a:solidFill>
                <a:prstClr val="white"/>
              </a:solidFill>
            </a:endParaRPr>
          </a:p>
        </p:txBody>
      </p:sp>
    </p:spTree>
    <p:extLst>
      <p:ext uri="{BB962C8B-B14F-4D97-AF65-F5344CB8AC3E}">
        <p14:creationId xmlns:p14="http://schemas.microsoft.com/office/powerpoint/2010/main" val="76633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5" dur="500"/>
                                        <p:tgtEl>
                                          <p:spTgt spid="11">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build="p"/>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C4F71A2-2E36-AAB8-77AD-47D286AC1D68}"/>
              </a:ext>
            </a:extLst>
          </p:cNvPr>
          <p:cNvSpPr txBox="1">
            <a:spLocks/>
          </p:cNvSpPr>
          <p:nvPr/>
        </p:nvSpPr>
        <p:spPr>
          <a:xfrm>
            <a:off x="1163932" y="232900"/>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defRPr/>
            </a:pPr>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1362552" y="141337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 name="Rectangle: Rounded Corners 1">
            <a:extLst>
              <a:ext uri="{FF2B5EF4-FFF2-40B4-BE49-F238E27FC236}">
                <a16:creationId xmlns:a16="http://schemas.microsoft.com/office/drawing/2014/main" id="{36BD1148-AA9A-2217-4B75-2AA4D234EF2E}"/>
              </a:ext>
            </a:extLst>
          </p:cNvPr>
          <p:cNvSpPr/>
          <p:nvPr/>
        </p:nvSpPr>
        <p:spPr>
          <a:xfrm>
            <a:off x="1333499" y="1831698"/>
            <a:ext cx="7420455" cy="696397"/>
          </a:xfrm>
          <a:prstGeom prst="roundRect">
            <a:avLst>
              <a:gd name="adj" fmla="val 50000"/>
            </a:avLst>
          </a:prstGeom>
          <a:solidFill>
            <a:srgbClr val="763CEB"/>
          </a:solidFill>
          <a:ln w="12700" cap="flat">
            <a:noFill/>
            <a:prstDash val="solid"/>
            <a:miter/>
          </a:ln>
        </p:spPr>
        <p:txBody>
          <a:bodyPr rtlCol="0" anchor="ctr"/>
          <a:lstStyle/>
          <a:p>
            <a:pPr algn="ctr">
              <a:defRPr/>
            </a:pPr>
            <a:r>
              <a:rPr lang="en-US" sz="2800" b="1" dirty="0">
                <a:solidFill>
                  <a:prstClr val="white"/>
                </a:solidFill>
              </a:rPr>
              <a:t>Ý </a:t>
            </a:r>
            <a:r>
              <a:rPr lang="en-US" sz="2800" b="1" dirty="0" err="1">
                <a:solidFill>
                  <a:prstClr val="white"/>
                </a:solidFill>
              </a:rPr>
              <a:t>nghĩa</a:t>
            </a:r>
            <a:r>
              <a:rPr lang="en-US" sz="2800" b="1" dirty="0">
                <a:solidFill>
                  <a:prstClr val="white"/>
                </a:solidFill>
              </a:rPr>
              <a:t> </a:t>
            </a:r>
            <a:r>
              <a:rPr lang="en-US" sz="2800" b="1" dirty="0" err="1">
                <a:solidFill>
                  <a:prstClr val="white"/>
                </a:solidFill>
              </a:rPr>
              <a:t>của</a:t>
            </a:r>
            <a:r>
              <a:rPr lang="en-US" sz="2800" b="1" dirty="0">
                <a:solidFill>
                  <a:prstClr val="white"/>
                </a:solidFill>
              </a:rPr>
              <a:t> </a:t>
            </a:r>
            <a:r>
              <a:rPr lang="en-US" sz="2800" b="1" dirty="0" err="1">
                <a:solidFill>
                  <a:prstClr val="white"/>
                </a:solidFill>
              </a:rPr>
              <a:t>đột</a:t>
            </a:r>
            <a:r>
              <a:rPr lang="en-US" sz="2800" b="1" dirty="0">
                <a:solidFill>
                  <a:prstClr val="white"/>
                </a:solidFill>
              </a:rPr>
              <a:t> </a:t>
            </a:r>
            <a:r>
              <a:rPr lang="en-US" sz="2800" b="1" dirty="0" err="1">
                <a:solidFill>
                  <a:prstClr val="white"/>
                </a:solidFill>
              </a:rPr>
              <a:t>biến</a:t>
            </a:r>
            <a:r>
              <a:rPr lang="en-US" sz="2800" b="1" dirty="0">
                <a:solidFill>
                  <a:prstClr val="white"/>
                </a:solidFill>
              </a:rPr>
              <a:t> </a:t>
            </a:r>
            <a:r>
              <a:rPr lang="en-US" sz="2800" b="1" dirty="0" err="1">
                <a:solidFill>
                  <a:prstClr val="white"/>
                </a:solidFill>
              </a:rPr>
              <a:t>nhiễm</a:t>
            </a:r>
            <a:r>
              <a:rPr lang="en-US" sz="2800" b="1" dirty="0">
                <a:solidFill>
                  <a:prstClr val="white"/>
                </a:solidFill>
              </a:rPr>
              <a:t> </a:t>
            </a:r>
            <a:r>
              <a:rPr lang="en-US" sz="2800" b="1" dirty="0" err="1">
                <a:solidFill>
                  <a:prstClr val="white"/>
                </a:solidFill>
              </a:rPr>
              <a:t>sắc</a:t>
            </a:r>
            <a:r>
              <a:rPr lang="en-US" sz="2800" b="1" dirty="0">
                <a:solidFill>
                  <a:prstClr val="white"/>
                </a:solidFill>
              </a:rPr>
              <a:t> </a:t>
            </a:r>
            <a:r>
              <a:rPr lang="en-US" sz="2800" b="1" dirty="0" err="1">
                <a:solidFill>
                  <a:prstClr val="white"/>
                </a:solidFill>
              </a:rPr>
              <a:t>thể</a:t>
            </a:r>
            <a:endParaRPr lang="en-US" sz="2800" b="1" dirty="0">
              <a:solidFill>
                <a:prstClr val="white"/>
              </a:solidFill>
            </a:endParaRPr>
          </a:p>
        </p:txBody>
      </p:sp>
      <p:sp>
        <p:nvSpPr>
          <p:cNvPr id="12" name="Arrow: Pentagon 21">
            <a:extLst>
              <a:ext uri="{FF2B5EF4-FFF2-40B4-BE49-F238E27FC236}">
                <a16:creationId xmlns:a16="http://schemas.microsoft.com/office/drawing/2014/main" id="{201B79B0-A285-F849-0261-E8A34F1C557D}"/>
              </a:ext>
            </a:extLst>
          </p:cNvPr>
          <p:cNvSpPr/>
          <p:nvPr/>
        </p:nvSpPr>
        <p:spPr>
          <a:xfrm>
            <a:off x="-9046" y="423406"/>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pic>
        <p:nvPicPr>
          <p:cNvPr id="4098" name="Picture 2" descr="Chuối tiêu – món ăn và vị thuốc - Trung tâm y tế Q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298" y="5400111"/>
            <a:ext cx="6938705" cy="43589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do plants with seedless fruit reprodu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979" y="5584257"/>
            <a:ext cx="6938706" cy="39030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E38367B-E47E-4271-8C22-D1316A61D54B}"/>
              </a:ext>
            </a:extLst>
          </p:cNvPr>
          <p:cNvSpPr/>
          <p:nvPr/>
        </p:nvSpPr>
        <p:spPr>
          <a:xfrm>
            <a:off x="1333499" y="2942830"/>
            <a:ext cx="15621001" cy="259782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defRPr/>
            </a:pPr>
            <a:r>
              <a:rPr lang="vi-VN" sz="2800" b="1" i="1" dirty="0">
                <a:solidFill>
                  <a:srgbClr val="FF0000"/>
                </a:solidFill>
              </a:rPr>
              <a:t>Giống chuối 2n </a:t>
            </a:r>
            <a:r>
              <a:rPr lang="vi-VN" sz="2800" i="1" dirty="0">
                <a:solidFill>
                  <a:prstClr val="black"/>
                </a:solidFill>
              </a:rPr>
              <a:t>có số lượng nhiễm sắc thể tiêu biểu cho loài chuối, trong khi </a:t>
            </a:r>
            <a:r>
              <a:rPr lang="vi-VN" sz="2800" b="1" i="1" dirty="0">
                <a:solidFill>
                  <a:srgbClr val="00B050"/>
                </a:solidFill>
              </a:rPr>
              <a:t>giống chuối 3n </a:t>
            </a:r>
            <a:r>
              <a:rPr lang="vi-VN" sz="2800" i="1" dirty="0">
                <a:solidFill>
                  <a:prstClr val="black"/>
                </a:solidFill>
              </a:rPr>
              <a:t>có một bộ phận số nhiễm sắc thể gấp ba lần</a:t>
            </a:r>
            <a:r>
              <a:rPr lang="en-US" sz="2800" i="1" dirty="0">
                <a:solidFill>
                  <a:prstClr val="black"/>
                </a:solidFill>
              </a:rPr>
              <a:t>, </a:t>
            </a:r>
            <a:r>
              <a:rPr lang="en-US" sz="2800" i="1" dirty="0" err="1">
                <a:solidFill>
                  <a:prstClr val="black"/>
                </a:solidFill>
              </a:rPr>
              <a:t>tạo</a:t>
            </a:r>
            <a:r>
              <a:rPr lang="en-US" sz="2800" i="1" dirty="0">
                <a:solidFill>
                  <a:prstClr val="black"/>
                </a:solidFill>
              </a:rPr>
              <a:t> ra </a:t>
            </a:r>
            <a:r>
              <a:rPr lang="en-US" sz="2800" i="1" dirty="0" err="1">
                <a:solidFill>
                  <a:prstClr val="black"/>
                </a:solidFill>
              </a:rPr>
              <a:t>một</a:t>
            </a:r>
            <a:r>
              <a:rPr lang="en-US" sz="2800" i="1" dirty="0">
                <a:solidFill>
                  <a:prstClr val="black"/>
                </a:solidFill>
              </a:rPr>
              <a:t> </a:t>
            </a:r>
            <a:r>
              <a:rPr lang="en-US" sz="2800" i="1" dirty="0" err="1">
                <a:solidFill>
                  <a:prstClr val="black"/>
                </a:solidFill>
              </a:rPr>
              <a:t>đặc</a:t>
            </a:r>
            <a:r>
              <a:rPr lang="en-US" sz="2800" i="1" dirty="0">
                <a:solidFill>
                  <a:prstClr val="black"/>
                </a:solidFill>
              </a:rPr>
              <a:t> </a:t>
            </a:r>
            <a:r>
              <a:rPr lang="en-US" sz="2800" i="1" dirty="0" err="1">
                <a:solidFill>
                  <a:prstClr val="black"/>
                </a:solidFill>
              </a:rPr>
              <a:t>điểm</a:t>
            </a:r>
            <a:r>
              <a:rPr lang="en-US" sz="2800" i="1" dirty="0">
                <a:solidFill>
                  <a:prstClr val="black"/>
                </a:solidFill>
              </a:rPr>
              <a:t> </a:t>
            </a:r>
            <a:r>
              <a:rPr lang="en-US" sz="2800" i="1" dirty="0" err="1">
                <a:solidFill>
                  <a:prstClr val="black"/>
                </a:solidFill>
              </a:rPr>
              <a:t>tính</a:t>
            </a:r>
            <a:r>
              <a:rPr lang="en-US" sz="2800" i="1" dirty="0">
                <a:solidFill>
                  <a:prstClr val="black"/>
                </a:solidFill>
              </a:rPr>
              <a:t> </a:t>
            </a:r>
            <a:r>
              <a:rPr lang="en-US" sz="2800" i="1" dirty="0" err="1">
                <a:solidFill>
                  <a:prstClr val="black"/>
                </a:solidFill>
              </a:rPr>
              <a:t>trạng</a:t>
            </a:r>
            <a:r>
              <a:rPr lang="en-US" sz="2800" i="1" dirty="0">
                <a:solidFill>
                  <a:prstClr val="black"/>
                </a:solidFill>
              </a:rPr>
              <a:t> </a:t>
            </a:r>
            <a:r>
              <a:rPr lang="en-US" sz="2800" i="1" dirty="0" err="1">
                <a:solidFill>
                  <a:prstClr val="black"/>
                </a:solidFill>
              </a:rPr>
              <a:t>mới</a:t>
            </a:r>
            <a:r>
              <a:rPr lang="en-US" sz="2800" i="1" dirty="0">
                <a:solidFill>
                  <a:prstClr val="black"/>
                </a:solidFill>
              </a:rPr>
              <a:t> </a:t>
            </a:r>
            <a:r>
              <a:rPr lang="en-US" sz="2800" i="1" dirty="0" err="1">
                <a:solidFill>
                  <a:prstClr val="black"/>
                </a:solidFill>
              </a:rPr>
              <a:t>là</a:t>
            </a:r>
            <a:r>
              <a:rPr lang="en-US" sz="2800" i="1" dirty="0">
                <a:solidFill>
                  <a:prstClr val="black"/>
                </a:solidFill>
              </a:rPr>
              <a:t> </a:t>
            </a:r>
            <a:r>
              <a:rPr lang="en-US" sz="2800" i="1" dirty="0" err="1">
                <a:solidFill>
                  <a:prstClr val="black"/>
                </a:solidFill>
              </a:rPr>
              <a:t>không</a:t>
            </a:r>
            <a:r>
              <a:rPr lang="en-US" sz="2800" i="1" dirty="0">
                <a:solidFill>
                  <a:prstClr val="black"/>
                </a:solidFill>
              </a:rPr>
              <a:t> </a:t>
            </a:r>
            <a:r>
              <a:rPr lang="en-US" sz="2800" i="1" dirty="0" err="1">
                <a:solidFill>
                  <a:prstClr val="black"/>
                </a:solidFill>
              </a:rPr>
              <a:t>hạt</a:t>
            </a:r>
            <a:r>
              <a:rPr lang="vi-VN" sz="2800" i="1" dirty="0">
                <a:solidFill>
                  <a:prstClr val="black"/>
                </a:solidFill>
              </a:rPr>
              <a:t>. Điều này dẫn đến sự khác biệt trong cỡ trái,</a:t>
            </a:r>
            <a:r>
              <a:rPr lang="en-US" sz="2800" i="1" dirty="0">
                <a:solidFill>
                  <a:prstClr val="black"/>
                </a:solidFill>
              </a:rPr>
              <a:t> </a:t>
            </a:r>
            <a:r>
              <a:rPr lang="en-US" sz="2800" i="1" dirty="0" err="1">
                <a:solidFill>
                  <a:prstClr val="black"/>
                </a:solidFill>
              </a:rPr>
              <a:t>tính</a:t>
            </a:r>
            <a:r>
              <a:rPr lang="en-US" sz="2800" i="1" dirty="0">
                <a:solidFill>
                  <a:prstClr val="black"/>
                </a:solidFill>
              </a:rPr>
              <a:t> </a:t>
            </a:r>
            <a:r>
              <a:rPr lang="en-US" sz="2800" i="1" dirty="0" err="1">
                <a:solidFill>
                  <a:prstClr val="black"/>
                </a:solidFill>
              </a:rPr>
              <a:t>trạng</a:t>
            </a:r>
            <a:r>
              <a:rPr lang="en-US" sz="2800" i="1" dirty="0">
                <a:solidFill>
                  <a:prstClr val="black"/>
                </a:solidFill>
              </a:rPr>
              <a:t>,</a:t>
            </a:r>
            <a:r>
              <a:rPr lang="vi-VN" sz="2800" i="1" dirty="0">
                <a:solidFill>
                  <a:prstClr val="black"/>
                </a:solidFill>
              </a:rPr>
              <a:t> mức độ sinh sản và tính khả năng chịu đựng môi trường khác nhau giữa hai giống này.</a:t>
            </a:r>
            <a:endParaRPr lang="en-US" sz="2800" i="1" dirty="0">
              <a:solidFill>
                <a:prstClr val="black"/>
              </a:solidFill>
            </a:endParaRPr>
          </a:p>
        </p:txBody>
      </p:sp>
      <p:sp>
        <p:nvSpPr>
          <p:cNvPr id="4" name="TextBox 3">
            <a:extLst>
              <a:ext uri="{FF2B5EF4-FFF2-40B4-BE49-F238E27FC236}">
                <a16:creationId xmlns:a16="http://schemas.microsoft.com/office/drawing/2014/main" id="{16908B6A-FA2F-414D-A7AF-0099C174F2D6}"/>
              </a:ext>
            </a:extLst>
          </p:cNvPr>
          <p:cNvSpPr txBox="1"/>
          <p:nvPr/>
        </p:nvSpPr>
        <p:spPr>
          <a:xfrm>
            <a:off x="1192029" y="9530880"/>
            <a:ext cx="7315200" cy="523220"/>
          </a:xfrm>
          <a:prstGeom prst="rect">
            <a:avLst/>
          </a:prstGeom>
          <a:noFill/>
        </p:spPr>
        <p:txBody>
          <a:bodyPr wrap="square" rtlCol="0">
            <a:spAutoFit/>
          </a:bodyPr>
          <a:lstStyle/>
          <a:p>
            <a:pPr algn="ctr"/>
            <a:r>
              <a:rPr lang="en-US" sz="2800" b="1" dirty="0" err="1">
                <a:solidFill>
                  <a:prstClr val="black"/>
                </a:solidFill>
              </a:rPr>
              <a:t>Hình</a:t>
            </a:r>
            <a:r>
              <a:rPr lang="en-US" sz="2800" b="1"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chuối</a:t>
            </a:r>
            <a:r>
              <a:rPr lang="en-US" sz="2800" dirty="0">
                <a:solidFill>
                  <a:prstClr val="black"/>
                </a:solidFill>
              </a:rPr>
              <a:t> 2n</a:t>
            </a:r>
            <a:endParaRPr lang="en-US" sz="2800" b="1" dirty="0">
              <a:solidFill>
                <a:prstClr val="black"/>
              </a:solidFill>
            </a:endParaRPr>
          </a:p>
        </p:txBody>
      </p:sp>
      <p:sp>
        <p:nvSpPr>
          <p:cNvPr id="13" name="TextBox 12">
            <a:extLst>
              <a:ext uri="{FF2B5EF4-FFF2-40B4-BE49-F238E27FC236}">
                <a16:creationId xmlns:a16="http://schemas.microsoft.com/office/drawing/2014/main" id="{6C575026-4704-4CFF-ADB3-19CDCCC12355}"/>
              </a:ext>
            </a:extLst>
          </p:cNvPr>
          <p:cNvSpPr txBox="1"/>
          <p:nvPr/>
        </p:nvSpPr>
        <p:spPr>
          <a:xfrm>
            <a:off x="9955031" y="9530880"/>
            <a:ext cx="7315200" cy="523220"/>
          </a:xfrm>
          <a:prstGeom prst="rect">
            <a:avLst/>
          </a:prstGeom>
          <a:noFill/>
        </p:spPr>
        <p:txBody>
          <a:bodyPr wrap="square" rtlCol="0">
            <a:spAutoFit/>
          </a:bodyPr>
          <a:lstStyle/>
          <a:p>
            <a:pPr algn="ctr"/>
            <a:r>
              <a:rPr lang="en-US" sz="2800" b="1" dirty="0" err="1">
                <a:solidFill>
                  <a:prstClr val="black"/>
                </a:solidFill>
              </a:rPr>
              <a:t>Hình</a:t>
            </a:r>
            <a:r>
              <a:rPr lang="en-US" sz="2800" b="1"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chuối</a:t>
            </a:r>
            <a:r>
              <a:rPr lang="en-US" sz="2800" dirty="0">
                <a:solidFill>
                  <a:prstClr val="black"/>
                </a:solidFill>
              </a:rPr>
              <a:t> 3n</a:t>
            </a:r>
            <a:endParaRPr lang="en-US" sz="2800" b="1" dirty="0">
              <a:solidFill>
                <a:prstClr val="black"/>
              </a:solidFill>
            </a:endParaRPr>
          </a:p>
        </p:txBody>
      </p:sp>
    </p:spTree>
    <p:extLst>
      <p:ext uri="{BB962C8B-B14F-4D97-AF65-F5344CB8AC3E}">
        <p14:creationId xmlns:p14="http://schemas.microsoft.com/office/powerpoint/2010/main" val="311772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838254" y="593588"/>
            <a:ext cx="10382892" cy="547266"/>
          </a:xfrm>
          <a:prstGeom prst="rect">
            <a:avLst/>
          </a:prstGeom>
        </p:spPr>
        <p:txBody>
          <a:bodyPr wrap="square" lIns="0" tIns="0" rIns="0" bIns="0" rtlCol="0" anchor="t">
            <a:spAutoFit/>
          </a:bodyPr>
          <a:lstStyle/>
          <a:p>
            <a:pPr algn="ctr">
              <a:lnSpc>
                <a:spcPts val="3779"/>
              </a:lnSpc>
            </a:pPr>
            <a:r>
              <a:rPr lang="en-US" sz="5400" dirty="0">
                <a:solidFill>
                  <a:srgbClr val="C00000"/>
                </a:solidFill>
                <a:latin typeface="Alatsi"/>
                <a:ea typeface="Alatsi"/>
                <a:cs typeface="Alatsi"/>
                <a:sym typeface="Alatsi"/>
              </a:rPr>
              <a:t>1II. ĐỘT BIẾN NHIỄM SẮC THỂ</a:t>
            </a:r>
          </a:p>
        </p:txBody>
      </p:sp>
      <p:sp>
        <p:nvSpPr>
          <p:cNvPr id="4" name="AutoShape 4"/>
          <p:cNvSpPr/>
          <p:nvPr/>
        </p:nvSpPr>
        <p:spPr>
          <a:xfrm>
            <a:off x="153" y="824866"/>
            <a:ext cx="3838101" cy="0"/>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9" name="Group 9"/>
          <p:cNvGrpSpPr/>
          <p:nvPr/>
        </p:nvGrpSpPr>
        <p:grpSpPr>
          <a:xfrm>
            <a:off x="1086727" y="-11748"/>
            <a:ext cx="1449213" cy="1673225"/>
            <a:chOff x="0" y="0"/>
            <a:chExt cx="703982" cy="812800"/>
          </a:xfrm>
        </p:grpSpPr>
        <p:sp>
          <p:nvSpPr>
            <p:cNvPr id="10" name="Freeform 10"/>
            <p:cNvSpPr/>
            <p:nvPr/>
          </p:nvSpPr>
          <p:spPr>
            <a:xfrm>
              <a:off x="0" y="0"/>
              <a:ext cx="703982" cy="812800"/>
            </a:xfrm>
            <a:custGeom>
              <a:avLst/>
              <a:gdLst/>
              <a:ahLst/>
              <a:cxnLst/>
              <a:rect l="l" t="t" r="r" b="b"/>
              <a:pathLst>
                <a:path w="703982" h="812800">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11" name="TextBox 11"/>
            <p:cNvSpPr txBox="1"/>
            <p:nvPr/>
          </p:nvSpPr>
          <p:spPr>
            <a:xfrm>
              <a:off x="0" y="-47625"/>
              <a:ext cx="703982" cy="733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2827895" y="7809217"/>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8" name="AutoShape 4"/>
          <p:cNvSpPr/>
          <p:nvPr/>
        </p:nvSpPr>
        <p:spPr>
          <a:xfrm>
            <a:off x="14221146" y="833096"/>
            <a:ext cx="4066854" cy="11993"/>
          </a:xfrm>
          <a:prstGeom prst="line">
            <a:avLst/>
          </a:prstGeom>
          <a:ln w="114300" cap="flat">
            <a:gradFill>
              <a:gsLst>
                <a:gs pos="0">
                  <a:srgbClr val="5DE0E6">
                    <a:alpha val="100000"/>
                  </a:srgbClr>
                </a:gs>
                <a:gs pos="100000">
                  <a:srgbClr val="004AAD">
                    <a:alpha val="100000"/>
                  </a:srgbClr>
                </a:gs>
              </a:gsLst>
              <a:lin ang="0"/>
            </a:gradFill>
            <a:prstDash val="solid"/>
            <a:headEnd type="none" w="sm" len="sm"/>
            <a:tailEnd type="none" w="sm" len="sm"/>
          </a:ln>
        </p:spPr>
        <p:txBody>
          <a:bodyPr/>
          <a:lstStyle/>
          <a:p>
            <a:endParaRPr lang="vi-VN"/>
          </a:p>
        </p:txBody>
      </p:sp>
      <p:grpSp>
        <p:nvGrpSpPr>
          <p:cNvPr id="31" name="Group 30"/>
          <p:cNvGrpSpPr/>
          <p:nvPr/>
        </p:nvGrpSpPr>
        <p:grpSpPr>
          <a:xfrm>
            <a:off x="1701132" y="2411454"/>
            <a:ext cx="14885736" cy="6028823"/>
            <a:chOff x="512383" y="3204136"/>
            <a:chExt cx="7401824" cy="5829300"/>
          </a:xfrm>
        </p:grpSpPr>
        <p:sp>
          <p:nvSpPr>
            <p:cNvPr id="32" name="Rounded Rectangle 31"/>
            <p:cNvSpPr/>
            <p:nvPr/>
          </p:nvSpPr>
          <p:spPr>
            <a:xfrm>
              <a:off x="626683" y="3511918"/>
              <a:ext cx="7287524" cy="5521518"/>
            </a:xfrm>
            <a:prstGeom prst="roundRect">
              <a:avLst>
                <a:gd name="adj" fmla="val 6979"/>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ndParaRPr>
            </a:p>
          </p:txBody>
        </p:sp>
        <p:sp>
          <p:nvSpPr>
            <p:cNvPr id="33" name="Rounded Rectangle 32"/>
            <p:cNvSpPr/>
            <p:nvPr/>
          </p:nvSpPr>
          <p:spPr>
            <a:xfrm>
              <a:off x="512383" y="3204136"/>
              <a:ext cx="7173224" cy="5600700"/>
            </a:xfrm>
            <a:prstGeom prst="roundRect">
              <a:avLst>
                <a:gd name="adj" fmla="val 6979"/>
              </a:avLst>
            </a:prstGeom>
            <a:solidFill>
              <a:sysClr val="window" lastClr="FFFFFF"/>
            </a:solidFill>
            <a:ln w="12700" cap="flat">
              <a:solidFill>
                <a:sysClr val="windowText" lastClr="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ndParaRPr>
            </a:p>
          </p:txBody>
        </p:sp>
      </p:grpSp>
      <p:sp>
        <p:nvSpPr>
          <p:cNvPr id="34" name="Rectangle 33"/>
          <p:cNvSpPr/>
          <p:nvPr/>
        </p:nvSpPr>
        <p:spPr>
          <a:xfrm>
            <a:off x="2133845" y="2763866"/>
            <a:ext cx="13560574" cy="5171737"/>
          </a:xfrm>
          <a:prstGeom prst="rect">
            <a:avLst/>
          </a:prstGeom>
        </p:spPr>
        <p:txBody>
          <a:bodyPr wrap="square">
            <a:spAutoFit/>
          </a:bodyPr>
          <a:lstStyle/>
          <a:p>
            <a:pPr marL="457200" indent="-457200" algn="just">
              <a:lnSpc>
                <a:spcPct val="150000"/>
              </a:lnSpc>
              <a:buFont typeface="Wingdings" panose="05000000000000000000" pitchFamily="2" charset="2"/>
              <a:buChar char="v"/>
              <a:defRPr/>
            </a:pPr>
            <a:r>
              <a:rPr lang="vi-VN" sz="3200" i="1" kern="0" dirty="0">
                <a:solidFill>
                  <a:prstClr val="black"/>
                </a:solidFill>
                <a:latin typeface="Arial" panose="020B0604020202020204"/>
              </a:rPr>
              <a:t>Đột biến nhiễm sắc thể là những biến đổi của nhiễm sắc thể liên quan đến cấu trúc và số lượng nhiễm sắc thể.</a:t>
            </a:r>
          </a:p>
          <a:p>
            <a:pPr algn="just">
              <a:lnSpc>
                <a:spcPct val="150000"/>
              </a:lnSpc>
              <a:defRPr/>
            </a:pPr>
            <a:endParaRPr lang="vi-VN" sz="3200" i="1" kern="0" dirty="0">
              <a:solidFill>
                <a:prstClr val="black"/>
              </a:solidFill>
              <a:latin typeface="Arial" panose="020B0604020202020204"/>
            </a:endParaRPr>
          </a:p>
          <a:p>
            <a:pPr marL="457200" indent="-457200" algn="just">
              <a:lnSpc>
                <a:spcPct val="150000"/>
              </a:lnSpc>
              <a:buFont typeface="Wingdings" panose="05000000000000000000" pitchFamily="2" charset="2"/>
              <a:buChar char="v"/>
              <a:defRPr/>
            </a:pPr>
            <a:r>
              <a:rPr lang="vi-VN" sz="3200" i="1" kern="0" dirty="0">
                <a:solidFill>
                  <a:prstClr val="black"/>
                </a:solidFill>
                <a:latin typeface="Arial" panose="020B0604020202020204"/>
              </a:rPr>
              <a:t>Các dạng đột biến nhiễm sắc thể thường gây hại cho cơ thể sinh vật, một số trường hợp có lợi và được ứng dụng trong thực tiễn. Đột biến nhiễm sắc thể tạo nguồn nguyên liệu cho quả trình chọn giống và tiến </a:t>
            </a:r>
            <a:r>
              <a:rPr lang="vi-VN" sz="3200" i="1" kern="0" dirty="0" err="1">
                <a:solidFill>
                  <a:prstClr val="black"/>
                </a:solidFill>
                <a:latin typeface="Arial" panose="020B0604020202020204"/>
              </a:rPr>
              <a:t>hoá</a:t>
            </a:r>
            <a:r>
              <a:rPr lang="vi-VN" sz="3200" i="1" kern="0" dirty="0">
                <a:solidFill>
                  <a:prstClr val="black"/>
                </a:solidFill>
                <a:latin typeface="Arial" panose="020B0604020202020204"/>
              </a:rPr>
              <a:t> của sinh vật.</a:t>
            </a:r>
            <a:endParaRPr lang="en-US" sz="3200" i="1" kern="0" dirty="0">
              <a:solidFill>
                <a:prstClr val="black"/>
              </a:solidFill>
              <a:latin typeface="Arial" panose="020B0604020202020204"/>
            </a:endParaRPr>
          </a:p>
        </p:txBody>
      </p:sp>
      <p:pic>
        <p:nvPicPr>
          <p:cNvPr id="5" name="Picture 2" descr="giphy.gif ?cid=6c09b952f4ifh6kbnbdq4lyhh0hy6r9sid085h1ft5hfz8gt&amp;ep=v1_internal_gif_by_id&amp;rid=giphy. gif&amp;c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791524" y="185356"/>
            <a:ext cx="3936322" cy="295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6017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9D9B6FE-A90D-E2F9-BB73-076937B509AA}"/>
              </a:ext>
            </a:extLst>
          </p:cNvPr>
          <p:cNvSpPr/>
          <p:nvPr/>
        </p:nvSpPr>
        <p:spPr>
          <a:xfrm>
            <a:off x="9393476" y="1230291"/>
            <a:ext cx="8086082" cy="7674226"/>
          </a:xfrm>
          <a:prstGeom prst="roundRect">
            <a:avLst>
              <a:gd name="adj" fmla="val 7507"/>
            </a:avLst>
          </a:prstGeom>
          <a:noFill/>
          <a:ln w="38100" cap="flat">
            <a:solidFill>
              <a:schemeClr val="accent1"/>
            </a:solidFill>
            <a:prstDash val="solid"/>
            <a:miter/>
          </a:ln>
        </p:spPr>
        <p:txBody>
          <a:bodyPr rtlCol="0" anchor="ctr"/>
          <a:lstStyle/>
          <a:p>
            <a:pPr>
              <a:defRPr/>
            </a:pPr>
            <a:endParaRPr lang="en-US" sz="2700" dirty="0">
              <a:solidFill>
                <a:prstClr val="black"/>
              </a:solidFill>
            </a:endParaRPr>
          </a:p>
        </p:txBody>
      </p:sp>
      <p:sp>
        <p:nvSpPr>
          <p:cNvPr id="19" name="Rectangle: Rounded Corners 18">
            <a:extLst>
              <a:ext uri="{FF2B5EF4-FFF2-40B4-BE49-F238E27FC236}">
                <a16:creationId xmlns:a16="http://schemas.microsoft.com/office/drawing/2014/main" id="{872F3ED1-A4C6-C502-962B-B5AA5DFFBD57}"/>
              </a:ext>
            </a:extLst>
          </p:cNvPr>
          <p:cNvSpPr/>
          <p:nvPr/>
        </p:nvSpPr>
        <p:spPr>
          <a:xfrm>
            <a:off x="8930665" y="912438"/>
            <a:ext cx="1480992" cy="923715"/>
          </a:xfrm>
          <a:prstGeom prst="roundRect">
            <a:avLst/>
          </a:prstGeom>
          <a:solidFill>
            <a:schemeClr val="bg1"/>
          </a:solidFill>
          <a:ln w="12700" cap="flat">
            <a:noFill/>
            <a:prstDash val="solid"/>
            <a:miter/>
          </a:ln>
        </p:spPr>
        <p:txBody>
          <a:bodyPr rtlCol="0" anchor="ctr"/>
          <a:lstStyle/>
          <a:p>
            <a:pPr>
              <a:defRPr/>
            </a:pPr>
            <a:endParaRPr lang="en-US" sz="2700" dirty="0">
              <a:solidFill>
                <a:prstClr val="black"/>
              </a:solidFill>
            </a:endParaRPr>
          </a:p>
        </p:txBody>
      </p:sp>
      <p:pic>
        <p:nvPicPr>
          <p:cNvPr id="22" name="Picture 2" descr="Play button click color icon Royalty Free Vector Image">
            <a:extLst>
              <a:ext uri="{FF2B5EF4-FFF2-40B4-BE49-F238E27FC236}">
                <a16:creationId xmlns:a16="http://schemas.microsoft.com/office/drawing/2014/main" id="{8EE0FCA9-5939-2729-9F2A-9132CFD969C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67" t="9816" r="25500" b="17792"/>
          <a:stretch/>
        </p:blipFill>
        <p:spPr bwMode="auto">
          <a:xfrm>
            <a:off x="9592787" y="638475"/>
            <a:ext cx="1029239" cy="1721883"/>
          </a:xfrm>
          <a:prstGeom prst="rect">
            <a:avLst/>
          </a:prstGeom>
          <a:noFill/>
          <a:extLst>
            <a:ext uri="{909E8E84-426E-40DD-AFC4-6F175D3DCCD1}">
              <a14:hiddenFill xmlns:a14="http://schemas.microsoft.com/office/drawing/2010/main">
                <a:solidFill>
                  <a:srgbClr val="FFFFFF"/>
                </a:solidFill>
              </a14:hiddenFill>
            </a:ext>
          </a:extLst>
        </p:spPr>
      </p:pic>
      <p:sp>
        <p:nvSpPr>
          <p:cNvPr id="23" name="Flowchart: Connector 22">
            <a:extLst>
              <a:ext uri="{FF2B5EF4-FFF2-40B4-BE49-F238E27FC236}">
                <a16:creationId xmlns:a16="http://schemas.microsoft.com/office/drawing/2014/main" id="{2ABEBB97-6DE5-D0E8-AEA6-E37C551FEA22}"/>
              </a:ext>
            </a:extLst>
          </p:cNvPr>
          <p:cNvSpPr/>
          <p:nvPr/>
        </p:nvSpPr>
        <p:spPr>
          <a:xfrm>
            <a:off x="10476334" y="1019923"/>
            <a:ext cx="420735" cy="420735"/>
          </a:xfrm>
          <a:prstGeom prst="flowChartConnector">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4" name="Flowchart: Connector 23">
            <a:extLst>
              <a:ext uri="{FF2B5EF4-FFF2-40B4-BE49-F238E27FC236}">
                <a16:creationId xmlns:a16="http://schemas.microsoft.com/office/drawing/2014/main" id="{A20244DE-9306-643E-504E-84092A828971}"/>
              </a:ext>
            </a:extLst>
          </p:cNvPr>
          <p:cNvSpPr/>
          <p:nvPr/>
        </p:nvSpPr>
        <p:spPr>
          <a:xfrm>
            <a:off x="9183108" y="1657243"/>
            <a:ext cx="420735" cy="420735"/>
          </a:xfrm>
          <a:prstGeom prst="flowChartConnector">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9" name="TextBox 28">
            <a:extLst>
              <a:ext uri="{FF2B5EF4-FFF2-40B4-BE49-F238E27FC236}">
                <a16:creationId xmlns:a16="http://schemas.microsoft.com/office/drawing/2014/main" id="{4C2081FA-E36F-5121-D09D-C22D17494F03}"/>
              </a:ext>
            </a:extLst>
          </p:cNvPr>
          <p:cNvSpPr txBox="1"/>
          <p:nvPr/>
        </p:nvSpPr>
        <p:spPr>
          <a:xfrm>
            <a:off x="9592786" y="2427969"/>
            <a:ext cx="7685286" cy="6254020"/>
          </a:xfrm>
          <a:prstGeom prst="rect">
            <a:avLst/>
          </a:prstGeom>
          <a:noFill/>
        </p:spPr>
        <p:txBody>
          <a:bodyPr wrap="square">
            <a:spAutoFit/>
          </a:bodyPr>
          <a:lstStyle/>
          <a:p>
            <a:pPr algn="just">
              <a:lnSpc>
                <a:spcPct val="130000"/>
              </a:lnSpc>
              <a:defRPr/>
            </a:pPr>
            <a:r>
              <a:rPr lang="vi-VN" sz="4400" b="1" dirty="0">
                <a:solidFill>
                  <a:prstClr val="black"/>
                </a:solidFill>
              </a:rPr>
              <a:t>Hiện nay, các nhà khoa học đã tạo được nhiều giống cây ăn quả không hạt có hàm lượng dinh dưỡng và giá trị thương mại cao</a:t>
            </a:r>
            <a:r>
              <a:rPr lang="en-US" sz="4400" b="1" dirty="0">
                <a:solidFill>
                  <a:prstClr val="black"/>
                </a:solidFill>
              </a:rPr>
              <a:t> </a:t>
            </a:r>
            <a:r>
              <a:rPr lang="en-US" sz="4400" b="1" dirty="0" err="1">
                <a:solidFill>
                  <a:prstClr val="black"/>
                </a:solidFill>
              </a:rPr>
              <a:t>nhờ</a:t>
            </a:r>
            <a:r>
              <a:rPr lang="en-US" sz="4400" b="1" dirty="0">
                <a:solidFill>
                  <a:prstClr val="black"/>
                </a:solidFill>
              </a:rPr>
              <a:t> </a:t>
            </a:r>
            <a:r>
              <a:rPr lang="en-US" sz="4400" b="1" dirty="0" err="1">
                <a:solidFill>
                  <a:prstClr val="black"/>
                </a:solidFill>
              </a:rPr>
              <a:t>tạo</a:t>
            </a:r>
            <a:r>
              <a:rPr lang="en-US" sz="4400" b="1" dirty="0">
                <a:solidFill>
                  <a:prstClr val="black"/>
                </a:solidFill>
              </a:rPr>
              <a:t> </a:t>
            </a:r>
            <a:r>
              <a:rPr lang="en-US" sz="4400" b="1" dirty="0" err="1">
                <a:solidFill>
                  <a:prstClr val="black"/>
                </a:solidFill>
              </a:rPr>
              <a:t>giống</a:t>
            </a:r>
            <a:r>
              <a:rPr lang="en-US" sz="4400" b="1" dirty="0">
                <a:solidFill>
                  <a:prstClr val="black"/>
                </a:solidFill>
              </a:rPr>
              <a:t> </a:t>
            </a:r>
            <a:r>
              <a:rPr lang="en-US" sz="4400" b="1" dirty="0" err="1">
                <a:solidFill>
                  <a:prstClr val="black"/>
                </a:solidFill>
              </a:rPr>
              <a:t>mới</a:t>
            </a:r>
            <a:r>
              <a:rPr lang="en-US" sz="4400" b="1" dirty="0">
                <a:solidFill>
                  <a:prstClr val="black"/>
                </a:solidFill>
              </a:rPr>
              <a:t> </a:t>
            </a:r>
            <a:r>
              <a:rPr lang="en-US" sz="4400" b="1" dirty="0" err="1">
                <a:solidFill>
                  <a:prstClr val="black"/>
                </a:solidFill>
              </a:rPr>
              <a:t>bằng</a:t>
            </a:r>
            <a:r>
              <a:rPr lang="en-US" sz="4400" b="1" dirty="0">
                <a:solidFill>
                  <a:prstClr val="black"/>
                </a:solidFill>
              </a:rPr>
              <a:t> </a:t>
            </a:r>
            <a:r>
              <a:rPr lang="en-US" sz="4400" b="1" dirty="0" err="1">
                <a:solidFill>
                  <a:prstClr val="black"/>
                </a:solidFill>
              </a:rPr>
              <a:t>đột</a:t>
            </a:r>
            <a:r>
              <a:rPr lang="en-US" sz="4400" b="1" dirty="0">
                <a:solidFill>
                  <a:prstClr val="black"/>
                </a:solidFill>
              </a:rPr>
              <a:t> </a:t>
            </a:r>
            <a:r>
              <a:rPr lang="en-US" sz="4400" b="1" dirty="0" err="1">
                <a:solidFill>
                  <a:prstClr val="black"/>
                </a:solidFill>
              </a:rPr>
              <a:t>biến</a:t>
            </a:r>
            <a:r>
              <a:rPr lang="en-US" sz="4400" b="1" dirty="0">
                <a:solidFill>
                  <a:prstClr val="black"/>
                </a:solidFill>
              </a:rPr>
              <a:t> </a:t>
            </a:r>
            <a:r>
              <a:rPr lang="en-US" sz="4400" b="1" dirty="0" err="1">
                <a:solidFill>
                  <a:prstClr val="black"/>
                </a:solidFill>
              </a:rPr>
              <a:t>đa</a:t>
            </a:r>
            <a:r>
              <a:rPr lang="en-US" sz="4400" b="1" dirty="0">
                <a:solidFill>
                  <a:prstClr val="black"/>
                </a:solidFill>
              </a:rPr>
              <a:t> </a:t>
            </a:r>
            <a:r>
              <a:rPr lang="en-US" sz="4400" b="1" dirty="0" err="1">
                <a:solidFill>
                  <a:prstClr val="black"/>
                </a:solidFill>
              </a:rPr>
              <a:t>bội</a:t>
            </a:r>
            <a:r>
              <a:rPr lang="en-US" sz="4400" b="1" dirty="0">
                <a:solidFill>
                  <a:prstClr val="black"/>
                </a:solidFill>
              </a:rPr>
              <a:t> </a:t>
            </a:r>
            <a:r>
              <a:rPr lang="en-US" sz="4400" b="1" dirty="0" err="1">
                <a:solidFill>
                  <a:prstClr val="black"/>
                </a:solidFill>
              </a:rPr>
              <a:t>lẻ</a:t>
            </a:r>
            <a:r>
              <a:rPr lang="en-US" sz="4400" b="1" dirty="0">
                <a:solidFill>
                  <a:prstClr val="black"/>
                </a:solidFill>
              </a:rPr>
              <a:t> </a:t>
            </a:r>
          </a:p>
        </p:txBody>
      </p:sp>
      <p:pic>
        <p:nvPicPr>
          <p:cNvPr id="1028" name="Picture 4" descr="Mini Seedless Watermelon 1ct – GroceriesToGo Aruba">
            <a:extLst>
              <a:ext uri="{FF2B5EF4-FFF2-40B4-BE49-F238E27FC236}">
                <a16:creationId xmlns:a16="http://schemas.microsoft.com/office/drawing/2014/main" id="{8D42C3D3-D21F-FB6F-3195-D6138DCB6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8" y="662659"/>
            <a:ext cx="8961683" cy="896168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8768AF0C-ED50-80DD-CE8D-C39BCCC3E174}"/>
              </a:ext>
            </a:extLst>
          </p:cNvPr>
          <p:cNvSpPr/>
          <p:nvPr/>
        </p:nvSpPr>
        <p:spPr>
          <a:xfrm>
            <a:off x="0" y="9811568"/>
            <a:ext cx="18288000" cy="475433"/>
          </a:xfrm>
          <a:prstGeom prst="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31" name="Arrow: Pentagon 30">
            <a:extLst>
              <a:ext uri="{FF2B5EF4-FFF2-40B4-BE49-F238E27FC236}">
                <a16:creationId xmlns:a16="http://schemas.microsoft.com/office/drawing/2014/main" id="{59FE16C0-CF0D-01AC-6F06-FAFA188E7B39}"/>
              </a:ext>
            </a:extLst>
          </p:cNvPr>
          <p:cNvSpPr/>
          <p:nvPr/>
        </p:nvSpPr>
        <p:spPr>
          <a:xfrm rot="5400000">
            <a:off x="583421" y="47686"/>
            <a:ext cx="1290263" cy="119489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34" name="Title 1">
            <a:extLst>
              <a:ext uri="{FF2B5EF4-FFF2-40B4-BE49-F238E27FC236}">
                <a16:creationId xmlns:a16="http://schemas.microsoft.com/office/drawing/2014/main" id="{1E38EE8B-1608-4FFC-96B5-595AB97B845A}"/>
              </a:ext>
            </a:extLst>
          </p:cNvPr>
          <p:cNvSpPr>
            <a:spLocks noGrp="1"/>
          </p:cNvSpPr>
          <p:nvPr>
            <p:ph type="title"/>
          </p:nvPr>
        </p:nvSpPr>
        <p:spPr>
          <a:xfrm>
            <a:off x="10688259" y="1440659"/>
            <a:ext cx="3939177" cy="1038752"/>
          </a:xfrm>
        </p:spPr>
        <p:txBody>
          <a:bodyPr>
            <a:normAutofit/>
          </a:bodyPr>
          <a:lstStyle/>
          <a:p>
            <a:r>
              <a:rPr lang="en-US" sz="5400" dirty="0" err="1"/>
              <a:t>Vận</a:t>
            </a:r>
            <a:r>
              <a:rPr lang="en-US" sz="5400" dirty="0"/>
              <a:t> </a:t>
            </a:r>
            <a:r>
              <a:rPr lang="en-US" sz="5400" dirty="0" err="1"/>
              <a:t>dụng</a:t>
            </a:r>
            <a:endParaRPr lang="ru-RU" sz="5400" dirty="0"/>
          </a:p>
        </p:txBody>
      </p:sp>
    </p:spTree>
    <p:extLst>
      <p:ext uri="{BB962C8B-B14F-4D97-AF65-F5344CB8AC3E}">
        <p14:creationId xmlns:p14="http://schemas.microsoft.com/office/powerpoint/2010/main" val="12764645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LUYỆN TẬP</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extLst>
      <p:ext uri="{BB962C8B-B14F-4D97-AF65-F5344CB8AC3E}">
        <p14:creationId xmlns:p14="http://schemas.microsoft.com/office/powerpoint/2010/main" val="4247838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561C13-88E7-4A32-02C0-6362D1A1460A}"/>
              </a:ext>
            </a:extLst>
          </p:cNvPr>
          <p:cNvSpPr/>
          <p:nvPr/>
        </p:nvSpPr>
        <p:spPr>
          <a:xfrm>
            <a:off x="1102328" y="330308"/>
            <a:ext cx="16030050" cy="1455399"/>
          </a:xfrm>
          <a:prstGeom prst="rect">
            <a:avLst/>
          </a:prstGeom>
          <a:solidFill>
            <a:srgbClr val="F0E9FD"/>
          </a:solid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8" name="TextBox 7">
            <a:extLst>
              <a:ext uri="{FF2B5EF4-FFF2-40B4-BE49-F238E27FC236}">
                <a16:creationId xmlns:a16="http://schemas.microsoft.com/office/drawing/2014/main" id="{0956A436-687A-15C0-4688-74616CB14D89}"/>
              </a:ext>
            </a:extLst>
          </p:cNvPr>
          <p:cNvSpPr txBox="1"/>
          <p:nvPr/>
        </p:nvSpPr>
        <p:spPr>
          <a:xfrm>
            <a:off x="1398947" y="330308"/>
            <a:ext cx="15587762" cy="1409297"/>
          </a:xfrm>
          <a:prstGeom prst="rect">
            <a:avLst/>
          </a:prstGeom>
          <a:noFill/>
        </p:spPr>
        <p:txBody>
          <a:bodyPr wrap="square">
            <a:spAutoFit/>
          </a:bodyPr>
          <a:lstStyle>
            <a:defPPr>
              <a:defRPr lang="ru-RU"/>
            </a:defPPr>
            <a:lvl1pPr algn="just">
              <a:lnSpc>
                <a:spcPct val="125000"/>
              </a:lnSpc>
              <a:defRPr sz="2400" b="1"/>
            </a:lvl1pPr>
          </a:lstStyle>
          <a:p>
            <a:pPr algn="l">
              <a:defRPr/>
            </a:pPr>
            <a:r>
              <a:rPr lang="vi-VN" sz="3600" dirty="0">
                <a:solidFill>
                  <a:prstClr val="black"/>
                </a:solidFill>
              </a:rPr>
              <a:t>– Trong các đột biến ở Hình sau, cho biết đột biến nào có lợi, đột biến nào có hại đối với con người.</a:t>
            </a:r>
          </a:p>
        </p:txBody>
      </p:sp>
      <p:sp>
        <p:nvSpPr>
          <p:cNvPr id="6" name="Rectangle: Rounded Corners 5">
            <a:extLst>
              <a:ext uri="{FF2B5EF4-FFF2-40B4-BE49-F238E27FC236}">
                <a16:creationId xmlns:a16="http://schemas.microsoft.com/office/drawing/2014/main" id="{4004730F-1411-FDE2-5934-5B8F786FD4EB}"/>
              </a:ext>
            </a:extLst>
          </p:cNvPr>
          <p:cNvSpPr/>
          <p:nvPr/>
        </p:nvSpPr>
        <p:spPr>
          <a:xfrm>
            <a:off x="521024" y="2015330"/>
            <a:ext cx="4037162" cy="7941363"/>
          </a:xfrm>
          <a:prstGeom prst="roundRect">
            <a:avLst>
              <a:gd name="adj" fmla="val 7265"/>
            </a:avLst>
          </a:prstGeom>
          <a:no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7" name="Rectangle: Rounded Corners 6">
            <a:extLst>
              <a:ext uri="{FF2B5EF4-FFF2-40B4-BE49-F238E27FC236}">
                <a16:creationId xmlns:a16="http://schemas.microsoft.com/office/drawing/2014/main" id="{D5ECE46C-B625-DE46-E4FD-490111389AAA}"/>
              </a:ext>
            </a:extLst>
          </p:cNvPr>
          <p:cNvSpPr/>
          <p:nvPr/>
        </p:nvSpPr>
        <p:spPr>
          <a:xfrm>
            <a:off x="4855798" y="2015329"/>
            <a:ext cx="4037162" cy="7941365"/>
          </a:xfrm>
          <a:prstGeom prst="roundRect">
            <a:avLst>
              <a:gd name="adj" fmla="val 7265"/>
            </a:avLst>
          </a:prstGeom>
          <a:no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10" name="Rectangle: Rounded Corners 9">
            <a:extLst>
              <a:ext uri="{FF2B5EF4-FFF2-40B4-BE49-F238E27FC236}">
                <a16:creationId xmlns:a16="http://schemas.microsoft.com/office/drawing/2014/main" id="{1161AC34-5275-24E6-8C4F-71CE75903F20}"/>
              </a:ext>
            </a:extLst>
          </p:cNvPr>
          <p:cNvSpPr/>
          <p:nvPr/>
        </p:nvSpPr>
        <p:spPr>
          <a:xfrm>
            <a:off x="9190571" y="2015330"/>
            <a:ext cx="4037162" cy="7941363"/>
          </a:xfrm>
          <a:prstGeom prst="roundRect">
            <a:avLst>
              <a:gd name="adj" fmla="val 7265"/>
            </a:avLst>
          </a:prstGeom>
          <a:no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12" name="Rectangle: Rounded Corners 11">
            <a:extLst>
              <a:ext uri="{FF2B5EF4-FFF2-40B4-BE49-F238E27FC236}">
                <a16:creationId xmlns:a16="http://schemas.microsoft.com/office/drawing/2014/main" id="{F0629CD3-1FD1-9B89-4D56-F4BF8F4EDF88}"/>
              </a:ext>
            </a:extLst>
          </p:cNvPr>
          <p:cNvSpPr/>
          <p:nvPr/>
        </p:nvSpPr>
        <p:spPr>
          <a:xfrm>
            <a:off x="13525344" y="2015330"/>
            <a:ext cx="4339116" cy="7941363"/>
          </a:xfrm>
          <a:prstGeom prst="roundRect">
            <a:avLst>
              <a:gd name="adj" fmla="val 7265"/>
            </a:avLst>
          </a:prstGeom>
          <a:noFill/>
          <a:ln w="28575" cap="flat">
            <a:solidFill>
              <a:srgbClr val="7030A0"/>
            </a:solidFill>
            <a:prstDash val="solid"/>
            <a:miter/>
          </a:ln>
        </p:spPr>
        <p:txBody>
          <a:bodyPr rtlCol="0" anchor="ctr"/>
          <a:lstStyle/>
          <a:p>
            <a:pPr>
              <a:defRPr/>
            </a:pPr>
            <a:endParaRPr lang="en-US" sz="2700" dirty="0">
              <a:solidFill>
                <a:prstClr val="black"/>
              </a:solidFill>
            </a:endParaRPr>
          </a:p>
        </p:txBody>
      </p:sp>
      <p:pic>
        <p:nvPicPr>
          <p:cNvPr id="24578" name="Picture 2" descr="Trái cây không hạt được tạo ra như thế nào?">
            <a:extLst>
              <a:ext uri="{FF2B5EF4-FFF2-40B4-BE49-F238E27FC236}">
                <a16:creationId xmlns:a16="http://schemas.microsoft.com/office/drawing/2014/main" id="{8234D090-3A50-E681-116E-EB46B0E3C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2313" y="2473508"/>
            <a:ext cx="3746475" cy="270856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RAU SẠCH - CÀ CHUA -">
            <a:extLst>
              <a:ext uri="{FF2B5EF4-FFF2-40B4-BE49-F238E27FC236}">
                <a16:creationId xmlns:a16="http://schemas.microsoft.com/office/drawing/2014/main" id="{00DC1D68-B214-AB80-4C13-D5F1A7CAF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84" t="6000" r="10212" b="20313"/>
          <a:stretch/>
        </p:blipFill>
        <p:spPr bwMode="auto">
          <a:xfrm>
            <a:off x="681593" y="2473508"/>
            <a:ext cx="3658121" cy="3667196"/>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Cri du chat hi-res stock photography and images - Alamy">
            <a:extLst>
              <a:ext uri="{FF2B5EF4-FFF2-40B4-BE49-F238E27FC236}">
                <a16:creationId xmlns:a16="http://schemas.microsoft.com/office/drawing/2014/main" id="{71CFBBF6-0414-D467-6910-FAB86AE5C9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28" t="27648" r="62654" b="12557"/>
          <a:stretch/>
        </p:blipFill>
        <p:spPr bwMode="auto">
          <a:xfrm>
            <a:off x="5259535" y="3732107"/>
            <a:ext cx="1140554" cy="375559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ri du chat hi-res stock photography and images - Alamy">
            <a:extLst>
              <a:ext uri="{FF2B5EF4-FFF2-40B4-BE49-F238E27FC236}">
                <a16:creationId xmlns:a16="http://schemas.microsoft.com/office/drawing/2014/main" id="{F61A6B5D-06B1-2E4B-CB9D-1C389BB5D8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701" t="28712" r="21018" b="12474"/>
          <a:stretch/>
        </p:blipFill>
        <p:spPr bwMode="auto">
          <a:xfrm>
            <a:off x="7472307" y="3732107"/>
            <a:ext cx="1091685" cy="375559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5EE63DD6-8BEB-45AE-BBBE-D12C450065E1}"/>
              </a:ext>
            </a:extLst>
          </p:cNvPr>
          <p:cNvGrpSpPr/>
          <p:nvPr/>
        </p:nvGrpSpPr>
        <p:grpSpPr>
          <a:xfrm>
            <a:off x="13713839" y="2347676"/>
            <a:ext cx="3943097" cy="4964687"/>
            <a:chOff x="9356165" y="1774104"/>
            <a:chExt cx="2628731" cy="3309791"/>
          </a:xfrm>
        </p:grpSpPr>
        <p:pic>
          <p:nvPicPr>
            <p:cNvPr id="24586" name="Picture 10" descr="Mắc hội chứng Klinefelter có con được không? Hướng xử lý thế nào?">
              <a:extLst>
                <a:ext uri="{FF2B5EF4-FFF2-40B4-BE49-F238E27FC236}">
                  <a16:creationId xmlns:a16="http://schemas.microsoft.com/office/drawing/2014/main" id="{330E6A3A-E587-84B3-7405-4D9ECCD8B7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000" t="2640" r="24666" b="2228"/>
            <a:stretch/>
          </p:blipFill>
          <p:spPr bwMode="auto">
            <a:xfrm>
              <a:off x="9554573" y="1774104"/>
              <a:ext cx="1484139" cy="33097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A9D05C3-D148-714D-7694-9F78FE70B97A}"/>
                </a:ext>
              </a:extLst>
            </p:cNvPr>
            <p:cNvSpPr txBox="1"/>
            <p:nvPr/>
          </p:nvSpPr>
          <p:spPr>
            <a:xfrm>
              <a:off x="10568239" y="2027562"/>
              <a:ext cx="1416657" cy="261610"/>
            </a:xfrm>
            <a:prstGeom prst="rect">
              <a:avLst/>
            </a:prstGeom>
            <a:solidFill>
              <a:schemeClr val="bg1"/>
            </a:solidFill>
          </p:spPr>
          <p:txBody>
            <a:bodyPr wrap="square" rtlCol="0">
              <a:spAutoFit/>
            </a:bodyPr>
            <a:lstStyle/>
            <a:p>
              <a:pPr>
                <a:defRPr/>
              </a:pPr>
              <a:r>
                <a:rPr lang="en-US" sz="1950">
                  <a:solidFill>
                    <a:prstClr val="black"/>
                  </a:solidFill>
                </a:rPr>
                <a:t>Râu ít phát triển</a:t>
              </a:r>
            </a:p>
          </p:txBody>
        </p:sp>
        <p:sp>
          <p:nvSpPr>
            <p:cNvPr id="14" name="TextBox 13">
              <a:extLst>
                <a:ext uri="{FF2B5EF4-FFF2-40B4-BE49-F238E27FC236}">
                  <a16:creationId xmlns:a16="http://schemas.microsoft.com/office/drawing/2014/main" id="{4E26D679-25E9-6151-6A69-E6AAE5154690}"/>
                </a:ext>
              </a:extLst>
            </p:cNvPr>
            <p:cNvSpPr txBox="1"/>
            <p:nvPr/>
          </p:nvSpPr>
          <p:spPr>
            <a:xfrm>
              <a:off x="10861860" y="2558445"/>
              <a:ext cx="1123036" cy="461665"/>
            </a:xfrm>
            <a:prstGeom prst="rect">
              <a:avLst/>
            </a:prstGeom>
            <a:solidFill>
              <a:schemeClr val="bg1"/>
            </a:solidFill>
          </p:spPr>
          <p:txBody>
            <a:bodyPr wrap="square" rtlCol="0">
              <a:spAutoFit/>
            </a:bodyPr>
            <a:lstStyle/>
            <a:p>
              <a:pPr>
                <a:defRPr/>
              </a:pPr>
              <a:r>
                <a:rPr lang="en-US" sz="1950">
                  <a:solidFill>
                    <a:prstClr val="black"/>
                  </a:solidFill>
                </a:rPr>
                <a:t>Tuyến vú phát triển</a:t>
              </a:r>
            </a:p>
          </p:txBody>
        </p:sp>
        <p:sp>
          <p:nvSpPr>
            <p:cNvPr id="15" name="TextBox 14">
              <a:extLst>
                <a:ext uri="{FF2B5EF4-FFF2-40B4-BE49-F238E27FC236}">
                  <a16:creationId xmlns:a16="http://schemas.microsoft.com/office/drawing/2014/main" id="{DDDEFD32-22C5-9C3A-DFD0-FEFDB4560EEF}"/>
                </a:ext>
              </a:extLst>
            </p:cNvPr>
            <p:cNvSpPr txBox="1"/>
            <p:nvPr/>
          </p:nvSpPr>
          <p:spPr>
            <a:xfrm>
              <a:off x="10706068" y="4248687"/>
              <a:ext cx="1123035" cy="261610"/>
            </a:xfrm>
            <a:prstGeom prst="rect">
              <a:avLst/>
            </a:prstGeom>
            <a:solidFill>
              <a:schemeClr val="bg1"/>
            </a:solidFill>
          </p:spPr>
          <p:txBody>
            <a:bodyPr wrap="square" rtlCol="0">
              <a:spAutoFit/>
            </a:bodyPr>
            <a:lstStyle/>
            <a:p>
              <a:pPr>
                <a:defRPr/>
              </a:pPr>
              <a:r>
                <a:rPr lang="en-US" sz="1950">
                  <a:solidFill>
                    <a:prstClr val="black"/>
                  </a:solidFill>
                </a:rPr>
                <a:t>Chân dài</a:t>
              </a:r>
            </a:p>
          </p:txBody>
        </p:sp>
        <p:sp>
          <p:nvSpPr>
            <p:cNvPr id="19" name="TextBox 18">
              <a:extLst>
                <a:ext uri="{FF2B5EF4-FFF2-40B4-BE49-F238E27FC236}">
                  <a16:creationId xmlns:a16="http://schemas.microsoft.com/office/drawing/2014/main" id="{E7393E80-9654-17A4-E6E8-9B111DF98241}"/>
                </a:ext>
              </a:extLst>
            </p:cNvPr>
            <p:cNvSpPr txBox="1"/>
            <p:nvPr/>
          </p:nvSpPr>
          <p:spPr>
            <a:xfrm>
              <a:off x="9356165" y="3813010"/>
              <a:ext cx="659610" cy="661719"/>
            </a:xfrm>
            <a:prstGeom prst="rect">
              <a:avLst/>
            </a:prstGeom>
            <a:solidFill>
              <a:schemeClr val="bg1"/>
            </a:solidFill>
          </p:spPr>
          <p:txBody>
            <a:bodyPr wrap="square" rtlCol="0">
              <a:spAutoFit/>
            </a:bodyPr>
            <a:lstStyle/>
            <a:p>
              <a:pPr algn="r">
                <a:defRPr/>
              </a:pPr>
              <a:r>
                <a:rPr lang="en-US" sz="1950">
                  <a:solidFill>
                    <a:prstClr val="black"/>
                  </a:solidFill>
                </a:rPr>
                <a:t>Tinh hoàn teo</a:t>
              </a:r>
            </a:p>
          </p:txBody>
        </p:sp>
        <p:sp>
          <p:nvSpPr>
            <p:cNvPr id="20" name="Rectangle 19">
              <a:extLst>
                <a:ext uri="{FF2B5EF4-FFF2-40B4-BE49-F238E27FC236}">
                  <a16:creationId xmlns:a16="http://schemas.microsoft.com/office/drawing/2014/main" id="{76371C30-7A37-6B1D-4076-61B2738551CB}"/>
                </a:ext>
              </a:extLst>
            </p:cNvPr>
            <p:cNvSpPr/>
            <p:nvPr/>
          </p:nvSpPr>
          <p:spPr>
            <a:xfrm>
              <a:off x="9417223" y="1897990"/>
              <a:ext cx="416784" cy="1105800"/>
            </a:xfrm>
            <a:prstGeom prst="rect">
              <a:avLst/>
            </a:prstGeom>
            <a:solidFill>
              <a:schemeClr val="bg1"/>
            </a:solidFill>
            <a:ln w="12700" cap="flat">
              <a:noFill/>
              <a:prstDash val="solid"/>
              <a:miter/>
            </a:ln>
          </p:spPr>
          <p:txBody>
            <a:bodyPr rtlCol="0" anchor="ctr"/>
            <a:lstStyle/>
            <a:p>
              <a:pPr>
                <a:defRPr/>
              </a:pPr>
              <a:endParaRPr lang="en-US" sz="2700" dirty="0">
                <a:solidFill>
                  <a:prstClr val="black"/>
                </a:solidFill>
              </a:endParaRPr>
            </a:p>
          </p:txBody>
        </p:sp>
      </p:grpSp>
      <p:sp>
        <p:nvSpPr>
          <p:cNvPr id="23" name="TextBox 22">
            <a:extLst>
              <a:ext uri="{FF2B5EF4-FFF2-40B4-BE49-F238E27FC236}">
                <a16:creationId xmlns:a16="http://schemas.microsoft.com/office/drawing/2014/main" id="{8A451716-13DA-C977-1651-6834B9F9C736}"/>
              </a:ext>
            </a:extLst>
          </p:cNvPr>
          <p:cNvSpPr txBox="1"/>
          <p:nvPr/>
        </p:nvSpPr>
        <p:spPr>
          <a:xfrm>
            <a:off x="454395" y="7570394"/>
            <a:ext cx="3961050" cy="1200329"/>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sz="3000">
                <a:solidFill>
                  <a:prstClr val="black"/>
                </a:solidFill>
              </a:rPr>
              <a:t>a) Cà chua 3n quả to, không hạt</a:t>
            </a:r>
          </a:p>
        </p:txBody>
      </p:sp>
      <p:sp>
        <p:nvSpPr>
          <p:cNvPr id="24" name="TextBox 23">
            <a:extLst>
              <a:ext uri="{FF2B5EF4-FFF2-40B4-BE49-F238E27FC236}">
                <a16:creationId xmlns:a16="http://schemas.microsoft.com/office/drawing/2014/main" id="{41CE64A2-EE48-743D-92D5-EC1309074D2B}"/>
              </a:ext>
            </a:extLst>
          </p:cNvPr>
          <p:cNvSpPr txBox="1"/>
          <p:nvPr/>
        </p:nvSpPr>
        <p:spPr>
          <a:xfrm>
            <a:off x="5096305" y="2121788"/>
            <a:ext cx="1520807" cy="1615827"/>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10000"/>
              </a:lnSpc>
              <a:defRPr/>
            </a:pPr>
            <a:r>
              <a:rPr lang="en-US" sz="3000" b="0">
                <a:solidFill>
                  <a:prstClr val="black"/>
                </a:solidFill>
              </a:rPr>
              <a:t>NST bình thường</a:t>
            </a:r>
          </a:p>
        </p:txBody>
      </p:sp>
      <p:sp>
        <p:nvSpPr>
          <p:cNvPr id="25" name="TextBox 24">
            <a:extLst>
              <a:ext uri="{FF2B5EF4-FFF2-40B4-BE49-F238E27FC236}">
                <a16:creationId xmlns:a16="http://schemas.microsoft.com/office/drawing/2014/main" id="{0F4E45C9-327F-1E1E-174D-520B4474C1C7}"/>
              </a:ext>
            </a:extLst>
          </p:cNvPr>
          <p:cNvSpPr txBox="1"/>
          <p:nvPr/>
        </p:nvSpPr>
        <p:spPr>
          <a:xfrm>
            <a:off x="7007235" y="2121786"/>
            <a:ext cx="1682817" cy="1615827"/>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10000"/>
              </a:lnSpc>
              <a:defRPr/>
            </a:pPr>
            <a:r>
              <a:rPr lang="en-US" sz="3000" b="0">
                <a:solidFill>
                  <a:prstClr val="black"/>
                </a:solidFill>
              </a:rPr>
              <a:t>NST đột biến cấu trúc</a:t>
            </a:r>
          </a:p>
        </p:txBody>
      </p:sp>
      <p:sp>
        <p:nvSpPr>
          <p:cNvPr id="26" name="TextBox 25">
            <a:extLst>
              <a:ext uri="{FF2B5EF4-FFF2-40B4-BE49-F238E27FC236}">
                <a16:creationId xmlns:a16="http://schemas.microsoft.com/office/drawing/2014/main" id="{6C5BEF83-3C96-C226-E165-919D6FEF895E}"/>
              </a:ext>
            </a:extLst>
          </p:cNvPr>
          <p:cNvSpPr txBox="1"/>
          <p:nvPr/>
        </p:nvSpPr>
        <p:spPr>
          <a:xfrm>
            <a:off x="4893851" y="7570394"/>
            <a:ext cx="3999107" cy="2308324"/>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sz="3000">
                <a:solidFill>
                  <a:prstClr val="black"/>
                </a:solidFill>
              </a:rPr>
              <a:t>b) Cặp NST số 5 của người bình thường và của người bị hội chứng mèo kêu</a:t>
            </a:r>
          </a:p>
        </p:txBody>
      </p:sp>
      <p:sp>
        <p:nvSpPr>
          <p:cNvPr id="27" name="TextBox 26">
            <a:extLst>
              <a:ext uri="{FF2B5EF4-FFF2-40B4-BE49-F238E27FC236}">
                <a16:creationId xmlns:a16="http://schemas.microsoft.com/office/drawing/2014/main" id="{88866B17-AAFF-CBD6-54FF-556B67ABD36D}"/>
              </a:ext>
            </a:extLst>
          </p:cNvPr>
          <p:cNvSpPr txBox="1"/>
          <p:nvPr/>
        </p:nvSpPr>
        <p:spPr>
          <a:xfrm>
            <a:off x="9209597" y="7570392"/>
            <a:ext cx="3999107" cy="1200329"/>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sz="3000">
                <a:solidFill>
                  <a:prstClr val="black"/>
                </a:solidFill>
              </a:rPr>
              <a:t>c) Chuối tam bội không hạt</a:t>
            </a:r>
          </a:p>
        </p:txBody>
      </p:sp>
      <p:sp>
        <p:nvSpPr>
          <p:cNvPr id="28" name="TextBox 27">
            <a:extLst>
              <a:ext uri="{FF2B5EF4-FFF2-40B4-BE49-F238E27FC236}">
                <a16:creationId xmlns:a16="http://schemas.microsoft.com/office/drawing/2014/main" id="{309479BB-3840-07F7-7F41-1AD80087C26E}"/>
              </a:ext>
            </a:extLst>
          </p:cNvPr>
          <p:cNvSpPr txBox="1"/>
          <p:nvPr/>
        </p:nvSpPr>
        <p:spPr>
          <a:xfrm>
            <a:off x="13506315" y="7482722"/>
            <a:ext cx="4358145" cy="2308324"/>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sz="3000">
                <a:solidFill>
                  <a:prstClr val="black"/>
                </a:solidFill>
              </a:rPr>
              <a:t>d) Hội chứng Kinefelter (</a:t>
            </a:r>
            <a:r>
              <a:rPr lang="en-US" sz="3000" b="0">
                <a:solidFill>
                  <a:prstClr val="black"/>
                </a:solidFill>
              </a:rPr>
              <a:t>44A + XXY</a:t>
            </a:r>
            <a:r>
              <a:rPr lang="en-US" sz="3000">
                <a:solidFill>
                  <a:prstClr val="black"/>
                </a:solidFill>
              </a:rPr>
              <a:t>). Cơ thể có nhiều dị dạng, vô sinh</a:t>
            </a:r>
          </a:p>
        </p:txBody>
      </p:sp>
    </p:spTree>
    <p:extLst>
      <p:ext uri="{BB962C8B-B14F-4D97-AF65-F5344CB8AC3E}">
        <p14:creationId xmlns:p14="http://schemas.microsoft.com/office/powerpoint/2010/main" val="11036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561C13-88E7-4A32-02C0-6362D1A1460A}"/>
              </a:ext>
            </a:extLst>
          </p:cNvPr>
          <p:cNvSpPr/>
          <p:nvPr/>
        </p:nvSpPr>
        <p:spPr>
          <a:xfrm>
            <a:off x="1102328" y="330308"/>
            <a:ext cx="16030050" cy="1455399"/>
          </a:xfrm>
          <a:prstGeom prst="rect">
            <a:avLst/>
          </a:prstGeom>
          <a:solidFill>
            <a:srgbClr val="F0E9FD"/>
          </a:solidFill>
          <a:ln w="28575" cap="flat">
            <a:solidFill>
              <a:srgbClr val="7030A0"/>
            </a:solidFill>
            <a:prstDash val="solid"/>
            <a:miter/>
          </a:ln>
        </p:spPr>
        <p:txBody>
          <a:bodyPr rtlCol="0" anchor="ctr"/>
          <a:lstStyle/>
          <a:p>
            <a:pPr>
              <a:defRPr/>
            </a:pPr>
            <a:endParaRPr lang="en-US" sz="2700" dirty="0">
              <a:solidFill>
                <a:prstClr val="black"/>
              </a:solidFill>
            </a:endParaRPr>
          </a:p>
        </p:txBody>
      </p:sp>
      <p:sp>
        <p:nvSpPr>
          <p:cNvPr id="8" name="TextBox 7">
            <a:extLst>
              <a:ext uri="{FF2B5EF4-FFF2-40B4-BE49-F238E27FC236}">
                <a16:creationId xmlns:a16="http://schemas.microsoft.com/office/drawing/2014/main" id="{0956A436-687A-15C0-4688-74616CB14D89}"/>
              </a:ext>
            </a:extLst>
          </p:cNvPr>
          <p:cNvSpPr txBox="1"/>
          <p:nvPr/>
        </p:nvSpPr>
        <p:spPr>
          <a:xfrm>
            <a:off x="1398947" y="330308"/>
            <a:ext cx="15587762" cy="1409297"/>
          </a:xfrm>
          <a:prstGeom prst="rect">
            <a:avLst/>
          </a:prstGeom>
          <a:noFill/>
        </p:spPr>
        <p:txBody>
          <a:bodyPr wrap="square">
            <a:spAutoFit/>
          </a:bodyPr>
          <a:lstStyle>
            <a:defPPr>
              <a:defRPr lang="ru-RU"/>
            </a:defPPr>
            <a:lvl1pPr algn="just">
              <a:lnSpc>
                <a:spcPct val="125000"/>
              </a:lnSpc>
              <a:defRPr sz="2400" b="1"/>
            </a:lvl1pPr>
          </a:lstStyle>
          <a:p>
            <a:pPr algn="l">
              <a:defRPr/>
            </a:pPr>
            <a:r>
              <a:rPr lang="vi-VN" sz="3600" dirty="0">
                <a:solidFill>
                  <a:prstClr val="black"/>
                </a:solidFill>
              </a:rPr>
              <a:t>– Trong các đột biến ở Hình, cho biết đột biến nào có lợi, đột biến nào có hại đối với con người.</a:t>
            </a:r>
          </a:p>
        </p:txBody>
      </p:sp>
      <p:cxnSp>
        <p:nvCxnSpPr>
          <p:cNvPr id="3" name="Straight Connector 2">
            <a:extLst>
              <a:ext uri="{FF2B5EF4-FFF2-40B4-BE49-F238E27FC236}">
                <a16:creationId xmlns:a16="http://schemas.microsoft.com/office/drawing/2014/main" id="{DF030F55-A845-A222-E3DB-A1639F63D9A7}"/>
              </a:ext>
            </a:extLst>
          </p:cNvPr>
          <p:cNvCxnSpPr>
            <a:cxnSpLocks/>
          </p:cNvCxnSpPr>
          <p:nvPr/>
        </p:nvCxnSpPr>
        <p:spPr>
          <a:xfrm>
            <a:off x="3946505" y="1933253"/>
            <a:ext cx="1133463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C76E3DA-A594-D921-D8E7-43519A236916}"/>
              </a:ext>
            </a:extLst>
          </p:cNvPr>
          <p:cNvCxnSpPr>
            <a:cxnSpLocks/>
          </p:cNvCxnSpPr>
          <p:nvPr/>
        </p:nvCxnSpPr>
        <p:spPr>
          <a:xfrm>
            <a:off x="3946503" y="6005978"/>
            <a:ext cx="1133463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91C5B0F-1419-7CFF-DE08-5402F247ADCF}"/>
              </a:ext>
            </a:extLst>
          </p:cNvPr>
          <p:cNvCxnSpPr>
            <a:cxnSpLocks/>
          </p:cNvCxnSpPr>
          <p:nvPr/>
        </p:nvCxnSpPr>
        <p:spPr>
          <a:xfrm>
            <a:off x="5974455" y="1924838"/>
            <a:ext cx="0" cy="80318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619418C-BEF5-0A7F-5E4B-75274F104934}"/>
              </a:ext>
            </a:extLst>
          </p:cNvPr>
          <p:cNvSpPr/>
          <p:nvPr/>
        </p:nvSpPr>
        <p:spPr>
          <a:xfrm>
            <a:off x="3946503" y="2366610"/>
            <a:ext cx="1865967" cy="3197595"/>
          </a:xfrm>
          <a:prstGeom prst="rect">
            <a:avLst/>
          </a:prstGeom>
          <a:noFill/>
          <a:ln w="12700" cap="flat">
            <a:noFill/>
            <a:prstDash val="solid"/>
            <a:miter/>
          </a:ln>
        </p:spPr>
        <p:txBody>
          <a:bodyPr rtlCol="0" anchor="ctr"/>
          <a:lstStyle/>
          <a:p>
            <a:pPr algn="ctr">
              <a:lnSpc>
                <a:spcPct val="120000"/>
              </a:lnSpc>
              <a:defRPr/>
            </a:pPr>
            <a:r>
              <a:rPr lang="en-US" sz="3600" b="1">
                <a:solidFill>
                  <a:srgbClr val="008965"/>
                </a:solidFill>
              </a:rPr>
              <a:t>Đột biến có lợi</a:t>
            </a:r>
            <a:endParaRPr lang="en-US" sz="3600" b="1" dirty="0">
              <a:solidFill>
                <a:srgbClr val="008965"/>
              </a:solidFill>
            </a:endParaRPr>
          </a:p>
        </p:txBody>
      </p:sp>
      <p:sp>
        <p:nvSpPr>
          <p:cNvPr id="22" name="Rectangle 21">
            <a:extLst>
              <a:ext uri="{FF2B5EF4-FFF2-40B4-BE49-F238E27FC236}">
                <a16:creationId xmlns:a16="http://schemas.microsoft.com/office/drawing/2014/main" id="{90306E15-BDAC-7D21-BA80-82383E82EC42}"/>
              </a:ext>
            </a:extLst>
          </p:cNvPr>
          <p:cNvSpPr/>
          <p:nvPr/>
        </p:nvSpPr>
        <p:spPr>
          <a:xfrm>
            <a:off x="3946503" y="6329943"/>
            <a:ext cx="1865967" cy="3197595"/>
          </a:xfrm>
          <a:prstGeom prst="rect">
            <a:avLst/>
          </a:prstGeom>
          <a:noFill/>
          <a:ln w="12700" cap="flat">
            <a:noFill/>
            <a:prstDash val="solid"/>
            <a:miter/>
          </a:ln>
        </p:spPr>
        <p:txBody>
          <a:bodyPr rtlCol="0" anchor="ctr"/>
          <a:lstStyle/>
          <a:p>
            <a:pPr algn="ctr">
              <a:lnSpc>
                <a:spcPct val="120000"/>
              </a:lnSpc>
              <a:defRPr/>
            </a:pPr>
            <a:r>
              <a:rPr lang="en-US" sz="3600" b="1">
                <a:solidFill>
                  <a:srgbClr val="FF0000"/>
                </a:solidFill>
              </a:rPr>
              <a:t>Đột biến có hại</a:t>
            </a:r>
            <a:endParaRPr lang="en-US" sz="3600" b="1" dirty="0">
              <a:solidFill>
                <a:srgbClr val="FF0000"/>
              </a:solidFill>
            </a:endParaRPr>
          </a:p>
        </p:txBody>
      </p:sp>
      <p:pic>
        <p:nvPicPr>
          <p:cNvPr id="34" name="Picture 33">
            <a:extLst>
              <a:ext uri="{FF2B5EF4-FFF2-40B4-BE49-F238E27FC236}">
                <a16:creationId xmlns:a16="http://schemas.microsoft.com/office/drawing/2014/main" id="{86A8838E-D8EE-35F1-1083-FB9CCBC75040}"/>
              </a:ext>
            </a:extLst>
          </p:cNvPr>
          <p:cNvPicPr>
            <a:picLocks noChangeAspect="1"/>
          </p:cNvPicPr>
          <p:nvPr/>
        </p:nvPicPr>
        <p:blipFill rotWithShape="1">
          <a:blip r:embed="rId2"/>
          <a:srcRect l="3465" t="3720" r="4310" b="3501"/>
          <a:stretch/>
        </p:blipFill>
        <p:spPr>
          <a:xfrm>
            <a:off x="6664466" y="2185698"/>
            <a:ext cx="2776857" cy="3567837"/>
          </a:xfrm>
          <a:prstGeom prst="rect">
            <a:avLst/>
          </a:prstGeom>
        </p:spPr>
      </p:pic>
      <p:pic>
        <p:nvPicPr>
          <p:cNvPr id="45" name="Picture 44">
            <a:extLst>
              <a:ext uri="{FF2B5EF4-FFF2-40B4-BE49-F238E27FC236}">
                <a16:creationId xmlns:a16="http://schemas.microsoft.com/office/drawing/2014/main" id="{9174A660-AC18-3DA0-3666-9BE914527BFC}"/>
              </a:ext>
            </a:extLst>
          </p:cNvPr>
          <p:cNvPicPr>
            <a:picLocks noChangeAspect="1"/>
          </p:cNvPicPr>
          <p:nvPr/>
        </p:nvPicPr>
        <p:blipFill rotWithShape="1">
          <a:blip r:embed="rId3"/>
          <a:srcRect t="2657"/>
          <a:stretch/>
        </p:blipFill>
        <p:spPr>
          <a:xfrm>
            <a:off x="11468768" y="2053161"/>
            <a:ext cx="3061848" cy="3824493"/>
          </a:xfrm>
          <a:prstGeom prst="rect">
            <a:avLst/>
          </a:prstGeom>
        </p:spPr>
      </p:pic>
      <p:cxnSp>
        <p:nvCxnSpPr>
          <p:cNvPr id="48" name="Straight Connector 47">
            <a:extLst>
              <a:ext uri="{FF2B5EF4-FFF2-40B4-BE49-F238E27FC236}">
                <a16:creationId xmlns:a16="http://schemas.microsoft.com/office/drawing/2014/main" id="{06F1106C-5C70-4F42-ABC8-A23FD3C15E94}"/>
              </a:ext>
            </a:extLst>
          </p:cNvPr>
          <p:cNvCxnSpPr>
            <a:cxnSpLocks/>
          </p:cNvCxnSpPr>
          <p:nvPr/>
        </p:nvCxnSpPr>
        <p:spPr>
          <a:xfrm>
            <a:off x="15264309" y="1924838"/>
            <a:ext cx="0" cy="80318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6176D0-0C41-276E-05A9-87AC8C4E9716}"/>
              </a:ext>
            </a:extLst>
          </p:cNvPr>
          <p:cNvCxnSpPr>
            <a:cxnSpLocks/>
          </p:cNvCxnSpPr>
          <p:nvPr/>
        </p:nvCxnSpPr>
        <p:spPr>
          <a:xfrm>
            <a:off x="3921263" y="9929313"/>
            <a:ext cx="1135987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9A1B659C-20D9-88EC-65A2-79B46DB2F1C0}"/>
              </a:ext>
            </a:extLst>
          </p:cNvPr>
          <p:cNvPicPr>
            <a:picLocks noChangeAspect="1"/>
          </p:cNvPicPr>
          <p:nvPr/>
        </p:nvPicPr>
        <p:blipFill>
          <a:blip r:embed="rId4"/>
          <a:stretch>
            <a:fillRect/>
          </a:stretch>
        </p:blipFill>
        <p:spPr>
          <a:xfrm>
            <a:off x="6203761" y="6183582"/>
            <a:ext cx="4367243" cy="3718353"/>
          </a:xfrm>
          <a:prstGeom prst="rect">
            <a:avLst/>
          </a:prstGeom>
        </p:spPr>
      </p:pic>
      <p:pic>
        <p:nvPicPr>
          <p:cNvPr id="24605" name="Picture 24604">
            <a:extLst>
              <a:ext uri="{FF2B5EF4-FFF2-40B4-BE49-F238E27FC236}">
                <a16:creationId xmlns:a16="http://schemas.microsoft.com/office/drawing/2014/main" id="{B01919C2-8E6B-2F96-C882-D69F8E0B3F9D}"/>
              </a:ext>
            </a:extLst>
          </p:cNvPr>
          <p:cNvPicPr>
            <a:picLocks noChangeAspect="1"/>
          </p:cNvPicPr>
          <p:nvPr/>
        </p:nvPicPr>
        <p:blipFill>
          <a:blip r:embed="rId5"/>
          <a:stretch>
            <a:fillRect/>
          </a:stretch>
        </p:blipFill>
        <p:spPr>
          <a:xfrm>
            <a:off x="12313547" y="6130097"/>
            <a:ext cx="1718129" cy="2164602"/>
          </a:xfrm>
          <a:prstGeom prst="rect">
            <a:avLst/>
          </a:prstGeom>
        </p:spPr>
      </p:pic>
      <p:sp>
        <p:nvSpPr>
          <p:cNvPr id="24606" name="TextBox 24605">
            <a:extLst>
              <a:ext uri="{FF2B5EF4-FFF2-40B4-BE49-F238E27FC236}">
                <a16:creationId xmlns:a16="http://schemas.microsoft.com/office/drawing/2014/main" id="{74D0B31D-2AB4-65BC-86BE-FFBCA1DEBC8D}"/>
              </a:ext>
            </a:extLst>
          </p:cNvPr>
          <p:cNvSpPr txBox="1"/>
          <p:nvPr/>
        </p:nvSpPr>
        <p:spPr>
          <a:xfrm>
            <a:off x="11043611" y="8338604"/>
            <a:ext cx="3912162" cy="1421928"/>
          </a:xfrm>
          <a:prstGeom prst="rect">
            <a:avLst/>
          </a:prstGeom>
          <a:noFill/>
        </p:spPr>
        <p:txBody>
          <a:bodyPr wrap="square">
            <a:spAutoFit/>
          </a:bodyPr>
          <a:lstStyle>
            <a:defPPr>
              <a:defRPr lang="ru-RU"/>
            </a:defPPr>
            <a:lvl1pPr indent="0">
              <a:lnSpc>
                <a:spcPct val="125000"/>
              </a:lnSpc>
              <a:buFont typeface="Wingdings" panose="05000000000000000000" pitchFamily="2" charset="2"/>
              <a:buNone/>
              <a:defRPr sz="2400" b="1">
                <a:solidFill>
                  <a:srgbClr val="FF0000"/>
                </a:solidFill>
              </a:defRPr>
            </a:lvl1pPr>
          </a:lstStyle>
          <a:p>
            <a:pPr algn="ctr">
              <a:lnSpc>
                <a:spcPct val="120000"/>
              </a:lnSpc>
              <a:defRPr/>
            </a:pPr>
            <a:r>
              <a:rPr lang="en-US">
                <a:solidFill>
                  <a:prstClr val="black"/>
                </a:solidFill>
              </a:rPr>
              <a:t>d) Hội chứng Kinefelter (</a:t>
            </a:r>
            <a:r>
              <a:rPr lang="en-US" b="0">
                <a:solidFill>
                  <a:prstClr val="black"/>
                </a:solidFill>
              </a:rPr>
              <a:t>44A + XXY</a:t>
            </a:r>
            <a:r>
              <a:rPr lang="en-US">
                <a:solidFill>
                  <a:prstClr val="black"/>
                </a:solidFill>
              </a:rPr>
              <a:t>). Cơ thể có nhiều dị dạng, vô sinh</a:t>
            </a:r>
          </a:p>
        </p:txBody>
      </p:sp>
      <p:cxnSp>
        <p:nvCxnSpPr>
          <p:cNvPr id="24612" name="Straight Connector 24611">
            <a:extLst>
              <a:ext uri="{FF2B5EF4-FFF2-40B4-BE49-F238E27FC236}">
                <a16:creationId xmlns:a16="http://schemas.microsoft.com/office/drawing/2014/main" id="{25105AEE-37BD-9271-B074-08C25385B86F}"/>
              </a:ext>
            </a:extLst>
          </p:cNvPr>
          <p:cNvCxnSpPr>
            <a:cxnSpLocks/>
          </p:cNvCxnSpPr>
          <p:nvPr/>
        </p:nvCxnSpPr>
        <p:spPr>
          <a:xfrm>
            <a:off x="3946505" y="1916423"/>
            <a:ext cx="0" cy="80318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5371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681593" y="1077083"/>
            <a:ext cx="17191281" cy="8683997"/>
          </a:xfrm>
          <a:prstGeom prst="roundRect">
            <a:avLst>
              <a:gd name="adj" fmla="val 2086"/>
            </a:avLst>
          </a:prstGeom>
          <a:solidFill>
            <a:schemeClr val="bg1"/>
          </a:solidFill>
          <a:ln w="38100">
            <a:solidFill>
              <a:srgbClr val="497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grpSp>
        <p:nvGrpSpPr>
          <p:cNvPr id="3" name="Group 2"/>
          <p:cNvGrpSpPr/>
          <p:nvPr/>
        </p:nvGrpSpPr>
        <p:grpSpPr>
          <a:xfrm>
            <a:off x="400050" y="369680"/>
            <a:ext cx="7210356" cy="1371600"/>
            <a:chOff x="3620120" y="976704"/>
            <a:chExt cx="4806904" cy="914400"/>
          </a:xfrm>
        </p:grpSpPr>
        <p:sp>
          <p:nvSpPr>
            <p:cNvPr id="4" name="Rectangle: Rounded Corners 3"/>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5" name="Oval 4"/>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pic>
          <p:nvPicPr>
            <p:cNvPr id="6" name="Picture 5" descr="Vector Illustration of Green Light Bulb Icon | Freestock icon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6380" y="1204838"/>
              <a:ext cx="3671091" cy="492443"/>
            </a:xfrm>
            <a:prstGeom prst="rect">
              <a:avLst/>
            </a:prstGeom>
            <a:noFill/>
          </p:spPr>
          <p:txBody>
            <a:bodyPr wrap="none" rtlCol="0">
              <a:spAutoFit/>
            </a:bodyPr>
            <a:lstStyle/>
            <a:p>
              <a:pPr defTabSz="1371600">
                <a:defRPr/>
              </a:pPr>
              <a:r>
                <a:rPr lang="en-US" sz="4200" b="1">
                  <a:solidFill>
                    <a:prstClr val="white"/>
                  </a:solidFill>
                  <a:latin typeface="Arial" panose="020B0604020202020204"/>
                </a:rPr>
                <a:t>KIẾN THỨC CỐT LÕI</a:t>
              </a:r>
            </a:p>
          </p:txBody>
        </p:sp>
      </p:grpSp>
      <p:sp>
        <p:nvSpPr>
          <p:cNvPr id="8" name="Rectangle 7"/>
          <p:cNvSpPr/>
          <p:nvPr/>
        </p:nvSpPr>
        <p:spPr>
          <a:xfrm>
            <a:off x="1141026" y="5487988"/>
            <a:ext cx="16362045" cy="3448050"/>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9" name="Rectangle 8"/>
          <p:cNvSpPr/>
          <p:nvPr/>
        </p:nvSpPr>
        <p:spPr>
          <a:xfrm>
            <a:off x="1141026" y="2213293"/>
            <a:ext cx="16362045" cy="2767965"/>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0" name="Oval 9"/>
          <p:cNvSpPr/>
          <p:nvPr/>
        </p:nvSpPr>
        <p:spPr>
          <a:xfrm>
            <a:off x="1393273" y="2681067"/>
            <a:ext cx="237932" cy="237932"/>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1" name="Oval 10"/>
          <p:cNvSpPr/>
          <p:nvPr/>
        </p:nvSpPr>
        <p:spPr>
          <a:xfrm>
            <a:off x="1393273" y="5989003"/>
            <a:ext cx="237932" cy="2379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4" name="TextBox 13"/>
          <p:cNvSpPr txBox="1"/>
          <p:nvPr/>
        </p:nvSpPr>
        <p:spPr>
          <a:xfrm>
            <a:off x="1679231" y="2427151"/>
            <a:ext cx="15478307" cy="2258952"/>
          </a:xfrm>
          <a:prstGeom prst="rect">
            <a:avLst/>
          </a:prstGeom>
          <a:noFill/>
        </p:spPr>
        <p:txBody>
          <a:bodyPr wrap="square" rtlCol="0">
            <a:spAutoFit/>
          </a:bodyPr>
          <a:lstStyle>
            <a:defPPr>
              <a:defRPr lang="en-US"/>
            </a:defPPr>
            <a:lvl1pPr marR="0" lvl="0" indent="0"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gn="just" defTabSz="1371600"/>
            <a:r>
              <a:rPr lang="vi-VN" sz="4200" dirty="0"/>
              <a:t>Nhiễm sắc thể </a:t>
            </a:r>
            <a:r>
              <a:rPr lang="vi-VN" sz="4200" b="0" dirty="0"/>
              <a:t>là cấu trúc mang thông tin di truyền của tế bào, được cấu tạo gồm DNA và </a:t>
            </a:r>
            <a:r>
              <a:rPr lang="vi-VN" sz="4200" b="0" dirty="0" err="1"/>
              <a:t>protein</a:t>
            </a:r>
            <a:r>
              <a:rPr lang="vi-VN" sz="4200" b="0" dirty="0"/>
              <a:t> loại </a:t>
            </a:r>
            <a:r>
              <a:rPr lang="vi-VN" sz="4200" b="0" dirty="0" err="1"/>
              <a:t>histone</a:t>
            </a:r>
            <a:r>
              <a:rPr lang="vi-VN" sz="4200" b="0" dirty="0"/>
              <a:t>. Mỗi loài sinh vật chứa bộ nhiễm sắc thể đặc trưng về số lượng và hình dạng.</a:t>
            </a:r>
          </a:p>
        </p:txBody>
      </p:sp>
      <p:sp>
        <p:nvSpPr>
          <p:cNvPr id="16" name="TextBox 15"/>
          <p:cNvSpPr txBox="1"/>
          <p:nvPr/>
        </p:nvSpPr>
        <p:spPr>
          <a:xfrm>
            <a:off x="1725625" y="5697255"/>
            <a:ext cx="15385517" cy="3745513"/>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r>
              <a:rPr lang="vi-VN" sz="4200" dirty="0"/>
              <a:t>Bộ nhiễm sắc thể </a:t>
            </a:r>
            <a:r>
              <a:rPr lang="vi-VN" sz="4200" b="0" dirty="0"/>
              <a:t>được chia thành bộ nhiễm sắc thể lưỡng bội (chứa hai nhiễm sắc thể ở mỗi cập nhiễm sắc thể tương đồng) và đơn bội (chỉ chứa một nhiễm sắc thể của mỗi cặp nhiễm sắc thể tương đồng).</a:t>
            </a:r>
          </a:p>
          <a:p>
            <a:pPr defTabSz="1371600"/>
            <a:endParaRPr lang="vi-VN" sz="4200" b="0" dirty="0"/>
          </a:p>
        </p:txBody>
      </p:sp>
      <p:pic>
        <p:nvPicPr>
          <p:cNvPr id="19" name="Picture 4" descr="Handwriting - Free education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6680" y="-377190"/>
            <a:ext cx="2941320" cy="29413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681593" y="1077083"/>
            <a:ext cx="17191281" cy="8683997"/>
          </a:xfrm>
          <a:prstGeom prst="roundRect">
            <a:avLst>
              <a:gd name="adj" fmla="val 2086"/>
            </a:avLst>
          </a:prstGeom>
          <a:solidFill>
            <a:schemeClr val="bg1"/>
          </a:solidFill>
          <a:ln w="38100">
            <a:solidFill>
              <a:srgbClr val="497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grpSp>
        <p:nvGrpSpPr>
          <p:cNvPr id="3" name="Group 2"/>
          <p:cNvGrpSpPr/>
          <p:nvPr/>
        </p:nvGrpSpPr>
        <p:grpSpPr>
          <a:xfrm>
            <a:off x="400050" y="369680"/>
            <a:ext cx="7210356" cy="1371600"/>
            <a:chOff x="3620120" y="976704"/>
            <a:chExt cx="4806904" cy="914400"/>
          </a:xfrm>
        </p:grpSpPr>
        <p:sp>
          <p:nvSpPr>
            <p:cNvPr id="4" name="Rectangle: Rounded Corners 3"/>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5" name="Oval 4"/>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pic>
          <p:nvPicPr>
            <p:cNvPr id="6" name="Picture 5" descr="Vector Illustration of Green Light Bulb Icon | Freestock icon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6380" y="1204838"/>
              <a:ext cx="3671091" cy="492443"/>
            </a:xfrm>
            <a:prstGeom prst="rect">
              <a:avLst/>
            </a:prstGeom>
            <a:noFill/>
          </p:spPr>
          <p:txBody>
            <a:bodyPr wrap="none" rtlCol="0">
              <a:spAutoFit/>
            </a:bodyPr>
            <a:lstStyle/>
            <a:p>
              <a:pPr defTabSz="1371600">
                <a:defRPr/>
              </a:pPr>
              <a:r>
                <a:rPr lang="en-US" sz="4200" b="1">
                  <a:solidFill>
                    <a:prstClr val="white"/>
                  </a:solidFill>
                  <a:latin typeface="Arial" panose="020B0604020202020204"/>
                </a:rPr>
                <a:t>KIẾN THỨC CỐT LÕI</a:t>
              </a:r>
            </a:p>
          </p:txBody>
        </p:sp>
      </p:grpSp>
      <p:sp>
        <p:nvSpPr>
          <p:cNvPr id="8" name="Rectangle 7"/>
          <p:cNvSpPr/>
          <p:nvPr/>
        </p:nvSpPr>
        <p:spPr>
          <a:xfrm>
            <a:off x="1141026" y="4294472"/>
            <a:ext cx="16362045" cy="2220628"/>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9" name="Rectangle 8"/>
          <p:cNvSpPr/>
          <p:nvPr/>
        </p:nvSpPr>
        <p:spPr>
          <a:xfrm>
            <a:off x="1141026" y="2007257"/>
            <a:ext cx="16362045" cy="1937635"/>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0" name="Oval 9"/>
          <p:cNvSpPr/>
          <p:nvPr/>
        </p:nvSpPr>
        <p:spPr>
          <a:xfrm>
            <a:off x="1393273" y="2425616"/>
            <a:ext cx="237932" cy="237932"/>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1" name="Oval 10"/>
          <p:cNvSpPr/>
          <p:nvPr/>
        </p:nvSpPr>
        <p:spPr>
          <a:xfrm>
            <a:off x="1439669" y="4981210"/>
            <a:ext cx="237932" cy="2379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4" name="TextBox 13"/>
          <p:cNvSpPr txBox="1"/>
          <p:nvPr/>
        </p:nvSpPr>
        <p:spPr>
          <a:xfrm>
            <a:off x="1679231" y="2171700"/>
            <a:ext cx="15478307" cy="1515671"/>
          </a:xfrm>
          <a:prstGeom prst="rect">
            <a:avLst/>
          </a:prstGeom>
          <a:noFill/>
        </p:spPr>
        <p:txBody>
          <a:bodyPr wrap="square" rtlCol="0">
            <a:spAutoFit/>
          </a:bodyPr>
          <a:lstStyle>
            <a:defPPr>
              <a:defRPr lang="en-US"/>
            </a:defPPr>
            <a:lvl1pPr marR="0" lvl="0" indent="0"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gn="just" defTabSz="1371600"/>
            <a:r>
              <a:rPr lang="vi-VN" sz="4200" dirty="0"/>
              <a:t>Nhiễm sắc thể có hình dạng đặc trưng </a:t>
            </a:r>
            <a:r>
              <a:rPr lang="vi-VN" sz="4200" b="0" dirty="0"/>
              <a:t>như tâm cân, tâm lệch, tâm mút.</a:t>
            </a:r>
          </a:p>
        </p:txBody>
      </p:sp>
      <p:sp>
        <p:nvSpPr>
          <p:cNvPr id="16" name="TextBox 15"/>
          <p:cNvSpPr txBox="1"/>
          <p:nvPr/>
        </p:nvSpPr>
        <p:spPr>
          <a:xfrm>
            <a:off x="1772021" y="4677358"/>
            <a:ext cx="15385517" cy="1515671"/>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r>
              <a:rPr lang="vi-VN" sz="4200" dirty="0"/>
              <a:t>Tâm động </a:t>
            </a:r>
            <a:r>
              <a:rPr lang="vi-VN" sz="4200" b="0" dirty="0"/>
              <a:t>là vị trí liên kết nhiễm sắc thể với thoi phân bào, tâm động chia nhiễm sắc thể thành hai cánh.</a:t>
            </a:r>
          </a:p>
        </p:txBody>
      </p:sp>
      <p:pic>
        <p:nvPicPr>
          <p:cNvPr id="19" name="Picture 4" descr="Handwriting - Free education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6680" y="-377190"/>
            <a:ext cx="2941320" cy="294132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BF9EEA6-64EC-CAC6-59FD-C1F5AC3A5B9C}"/>
              </a:ext>
            </a:extLst>
          </p:cNvPr>
          <p:cNvSpPr/>
          <p:nvPr/>
        </p:nvSpPr>
        <p:spPr>
          <a:xfrm>
            <a:off x="1141026" y="6819900"/>
            <a:ext cx="16362045" cy="2468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3" name="Oval 12">
            <a:extLst>
              <a:ext uri="{FF2B5EF4-FFF2-40B4-BE49-F238E27FC236}">
                <a16:creationId xmlns:a16="http://schemas.microsoft.com/office/drawing/2014/main" id="{25F8AAA4-F072-C85F-B972-9AB9667F864B}"/>
              </a:ext>
            </a:extLst>
          </p:cNvPr>
          <p:cNvSpPr/>
          <p:nvPr/>
        </p:nvSpPr>
        <p:spPr>
          <a:xfrm>
            <a:off x="1439669" y="7261910"/>
            <a:ext cx="237932" cy="2379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5" name="TextBox 14">
            <a:extLst>
              <a:ext uri="{FF2B5EF4-FFF2-40B4-BE49-F238E27FC236}">
                <a16:creationId xmlns:a16="http://schemas.microsoft.com/office/drawing/2014/main" id="{9B9F4E61-480A-0B0F-0FA1-7337D912223F}"/>
              </a:ext>
            </a:extLst>
          </p:cNvPr>
          <p:cNvSpPr txBox="1"/>
          <p:nvPr/>
        </p:nvSpPr>
        <p:spPr>
          <a:xfrm>
            <a:off x="1864440" y="6962744"/>
            <a:ext cx="15327806" cy="2155783"/>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r>
              <a:rPr lang="vi-VN" sz="4000" dirty="0"/>
              <a:t>Nhiễm sắc thể gồm hai dạng, </a:t>
            </a:r>
            <a:r>
              <a:rPr lang="vi-VN" sz="4000" b="0" dirty="0"/>
              <a:t>nhiễm sắc thể đơn và nhiễm sắc thể kép. Một nhiễm sắc thể kép gồm hai </a:t>
            </a:r>
            <a:r>
              <a:rPr lang="vi-VN" sz="4000" b="0" dirty="0" err="1"/>
              <a:t>chromatid</a:t>
            </a:r>
            <a:r>
              <a:rPr lang="vi-VN" sz="4000" b="0" dirty="0"/>
              <a:t> dính nhau tại tâm động.</a:t>
            </a:r>
          </a:p>
        </p:txBody>
      </p:sp>
    </p:spTree>
    <p:extLst>
      <p:ext uri="{BB962C8B-B14F-4D97-AF65-F5344CB8AC3E}">
        <p14:creationId xmlns:p14="http://schemas.microsoft.com/office/powerpoint/2010/main" val="3353613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685800" y="1172789"/>
            <a:ext cx="16972024" cy="8057186"/>
            <a:chOff x="0" y="-38100"/>
            <a:chExt cx="4371494" cy="1970640"/>
          </a:xfrm>
        </p:grpSpPr>
        <p:sp>
          <p:nvSpPr>
            <p:cNvPr id="3" name="Freeform 3"/>
            <p:cNvSpPr/>
            <p:nvPr/>
          </p:nvSpPr>
          <p:spPr>
            <a:xfrm>
              <a:off x="0" y="0"/>
              <a:ext cx="4371494" cy="1932540"/>
            </a:xfrm>
            <a:custGeom>
              <a:avLst/>
              <a:gdLst/>
              <a:ahLst/>
              <a:cxnLst/>
              <a:rect l="l" t="t" r="r" b="b"/>
              <a:pathLst>
                <a:path w="4274726" h="1874238">
                  <a:moveTo>
                    <a:pt x="24327" y="0"/>
                  </a:moveTo>
                  <a:lnTo>
                    <a:pt x="4250399" y="0"/>
                  </a:lnTo>
                  <a:cubicBezTo>
                    <a:pt x="4263834" y="0"/>
                    <a:pt x="4274726" y="10891"/>
                    <a:pt x="4274726" y="24327"/>
                  </a:cubicBezTo>
                  <a:lnTo>
                    <a:pt x="4274726" y="1849911"/>
                  </a:lnTo>
                  <a:cubicBezTo>
                    <a:pt x="4274726" y="1856363"/>
                    <a:pt x="4272163" y="1862550"/>
                    <a:pt x="4267601" y="1867112"/>
                  </a:cubicBezTo>
                  <a:cubicBezTo>
                    <a:pt x="4263039" y="1871675"/>
                    <a:pt x="4256851" y="1874238"/>
                    <a:pt x="4250399" y="1874238"/>
                  </a:cubicBezTo>
                  <a:lnTo>
                    <a:pt x="24327" y="1874238"/>
                  </a:lnTo>
                  <a:cubicBezTo>
                    <a:pt x="10891" y="1874238"/>
                    <a:pt x="0" y="1863346"/>
                    <a:pt x="0" y="1849911"/>
                  </a:cubicBezTo>
                  <a:lnTo>
                    <a:pt x="0" y="24327"/>
                  </a:lnTo>
                  <a:cubicBezTo>
                    <a:pt x="0" y="10891"/>
                    <a:pt x="10891" y="0"/>
                    <a:pt x="24327" y="0"/>
                  </a:cubicBezTo>
                  <a:close/>
                </a:path>
              </a:pathLst>
            </a:custGeom>
            <a:solidFill>
              <a:schemeClr val="accent6">
                <a:lumMod val="20000"/>
                <a:lumOff val="80000"/>
              </a:schemeClr>
            </a:solidFill>
            <a:ln w="857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38100"/>
              <a:ext cx="4274726" cy="191233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A70E6E33-B84C-431E-AA41-2CCE02276558}"/>
              </a:ext>
            </a:extLst>
          </p:cNvPr>
          <p:cNvSpPr txBox="1"/>
          <p:nvPr/>
        </p:nvSpPr>
        <p:spPr>
          <a:xfrm>
            <a:off x="1230791" y="1831229"/>
            <a:ext cx="15534089" cy="6740307"/>
          </a:xfrm>
          <a:prstGeom prst="rect">
            <a:avLst/>
          </a:prstGeom>
          <a:noFill/>
        </p:spPr>
        <p:txBody>
          <a:bodyPr wrap="square" rtlCol="0">
            <a:spAutoFit/>
          </a:bodyPr>
          <a:lstStyle/>
          <a:p>
            <a:pPr marL="457200" lvl="0" indent="-457200" algn="just">
              <a:lnSpc>
                <a:spcPct val="150000"/>
              </a:lnSpc>
              <a:buFont typeface="Wingdings" panose="05000000000000000000" pitchFamily="2" charset="2"/>
              <a:buChar char="ü"/>
              <a:defRPr/>
            </a:pPr>
            <a:r>
              <a:rPr lang="vi-VN" sz="3200" dirty="0">
                <a:solidFill>
                  <a:prstClr val="black"/>
                </a:solidFill>
              </a:rPr>
              <a:t>- Nêu được khái niệm nhiễm sắc thể. Lấy được ví dụ chứng minh mỗi loài có bộ nhiễm sắc thể đặc trưng.</a:t>
            </a:r>
          </a:p>
          <a:p>
            <a:pPr marL="457200" lvl="0" indent="-457200" algn="just">
              <a:lnSpc>
                <a:spcPct val="150000"/>
              </a:lnSpc>
              <a:buFont typeface="Wingdings" panose="05000000000000000000" pitchFamily="2" charset="2"/>
              <a:buChar char="ü"/>
              <a:defRPr/>
            </a:pPr>
            <a:r>
              <a:rPr lang="vi-VN" sz="3200" dirty="0">
                <a:solidFill>
                  <a:prstClr val="black"/>
                </a:solidFill>
              </a:rPr>
              <a:t>– Phân biệt được bộ nhiễm sắc thể lưỡng bội, đơn bội. Lấy được ví dụ minh hoạ.</a:t>
            </a:r>
          </a:p>
          <a:p>
            <a:pPr marL="457200" lvl="0" indent="-457200" algn="just">
              <a:lnSpc>
                <a:spcPct val="150000"/>
              </a:lnSpc>
              <a:buFont typeface="Wingdings" panose="05000000000000000000" pitchFamily="2" charset="2"/>
              <a:buChar char="ü"/>
              <a:defRPr/>
            </a:pPr>
            <a:r>
              <a:rPr lang="vi-VN" sz="3200" dirty="0">
                <a:solidFill>
                  <a:prstClr val="black"/>
                </a:solidFill>
              </a:rPr>
              <a:t>Mô tả được hình dạng nhiễm sắc thể thông qua hình vẽ nhiễm sắc thể ở kì giữa với tâm động, các cánh.</a:t>
            </a:r>
          </a:p>
          <a:p>
            <a:pPr marL="457200" lvl="0" indent="-457200" algn="just">
              <a:lnSpc>
                <a:spcPct val="150000"/>
              </a:lnSpc>
              <a:buFont typeface="Wingdings" panose="05000000000000000000" pitchFamily="2" charset="2"/>
              <a:buChar char="ü"/>
              <a:defRPr/>
            </a:pPr>
            <a:r>
              <a:rPr lang="vi-VN" sz="3200" dirty="0">
                <a:solidFill>
                  <a:prstClr val="black"/>
                </a:solidFill>
              </a:rPr>
              <a:t>Dựa vào hình ảnh (hoặc mô hình, học liệu điện tử) mô tả được cấu trúc nhiễm sắc thể có lõi là DNA và cách sắp xếp của gene trên nhiễm sắc thể.</a:t>
            </a:r>
          </a:p>
          <a:p>
            <a:pPr marL="457200" lvl="0" indent="-457200" algn="just">
              <a:lnSpc>
                <a:spcPct val="150000"/>
              </a:lnSpc>
              <a:buFont typeface="Wingdings" panose="05000000000000000000" pitchFamily="2" charset="2"/>
              <a:buChar char="ü"/>
              <a:defRPr/>
            </a:pPr>
            <a:r>
              <a:rPr lang="vi-VN" sz="3200" dirty="0">
                <a:solidFill>
                  <a:prstClr val="black"/>
                </a:solidFill>
              </a:rPr>
              <a:t>- Nêu được khái niệm đột biến nhiễm sắc thể. Lấy được ví dụ minh hoạ. Trình bày được ý nghĩa và tác hại của đột biến nhiễm sắc thể.</a:t>
            </a:r>
            <a:endParaRPr kumimoji="0" lang="en-US" sz="3200" b="0" i="0" u="none" strike="noStrike" kern="1200" cap="none" spc="0" normalizeH="0" baseline="0" noProof="0" dirty="0">
              <a:ln>
                <a:noFill/>
              </a:ln>
              <a:solidFill>
                <a:prstClr val="black"/>
              </a:solidFill>
              <a:effectLst/>
              <a:uLnTx/>
              <a:uFillTx/>
              <a:latin typeface="Calibri"/>
            </a:endParaRPr>
          </a:p>
        </p:txBody>
      </p:sp>
      <p:sp>
        <p:nvSpPr>
          <p:cNvPr id="10" name="TextBox 9">
            <a:extLst>
              <a:ext uri="{FF2B5EF4-FFF2-40B4-BE49-F238E27FC236}">
                <a16:creationId xmlns:a16="http://schemas.microsoft.com/office/drawing/2014/main" id="{24BCD69D-9ECE-4F36-9742-64EC21B54B51}"/>
              </a:ext>
            </a:extLst>
          </p:cNvPr>
          <p:cNvSpPr txBox="1"/>
          <p:nvPr/>
        </p:nvSpPr>
        <p:spPr>
          <a:xfrm>
            <a:off x="5873635" y="788068"/>
            <a:ext cx="6248400" cy="769441"/>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MỤC</a:t>
            </a:r>
            <a:r>
              <a:rPr kumimoji="0" lang="en-US" sz="4400" b="1" i="0" u="none" strike="noStrike" kern="1200" cap="none" spc="0" normalizeH="0" noProof="0" dirty="0">
                <a:ln>
                  <a:noFill/>
                </a:ln>
                <a:solidFill>
                  <a:prstClr val="white"/>
                </a:solidFill>
                <a:effectLst/>
                <a:uLnTx/>
                <a:uFillTx/>
                <a:latin typeface="Calibri"/>
                <a:ea typeface="+mn-ea"/>
                <a:cs typeface="+mn-cs"/>
              </a:rPr>
              <a:t> TIÊU</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3020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 calcmode="lin" valueType="num">
                                      <p:cBhvr additive="base">
                                        <p:cTn id="2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 calcmode="lin" valueType="num">
                                      <p:cBhvr additive="base">
                                        <p:cTn id="3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 calcmode="lin" valueType="num">
                                      <p:cBhvr additive="base">
                                        <p:cTn id="3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681593" y="1077083"/>
            <a:ext cx="17191281" cy="8683997"/>
          </a:xfrm>
          <a:prstGeom prst="roundRect">
            <a:avLst>
              <a:gd name="adj" fmla="val 2086"/>
            </a:avLst>
          </a:prstGeom>
          <a:solidFill>
            <a:schemeClr val="bg1"/>
          </a:solidFill>
          <a:ln w="38100">
            <a:solidFill>
              <a:srgbClr val="497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grpSp>
        <p:nvGrpSpPr>
          <p:cNvPr id="3" name="Group 2"/>
          <p:cNvGrpSpPr/>
          <p:nvPr/>
        </p:nvGrpSpPr>
        <p:grpSpPr>
          <a:xfrm>
            <a:off x="400050" y="369680"/>
            <a:ext cx="7210356" cy="1371600"/>
            <a:chOff x="3620120" y="976704"/>
            <a:chExt cx="4806904" cy="914400"/>
          </a:xfrm>
        </p:grpSpPr>
        <p:sp>
          <p:nvSpPr>
            <p:cNvPr id="4" name="Rectangle: Rounded Corners 3"/>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5" name="Oval 4"/>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pic>
          <p:nvPicPr>
            <p:cNvPr id="6" name="Picture 5" descr="Vector Illustration of Green Light Bulb Icon | Freestock icon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6380" y="1204838"/>
              <a:ext cx="3671091" cy="492443"/>
            </a:xfrm>
            <a:prstGeom prst="rect">
              <a:avLst/>
            </a:prstGeom>
            <a:noFill/>
          </p:spPr>
          <p:txBody>
            <a:bodyPr wrap="none" rtlCol="0">
              <a:spAutoFit/>
            </a:bodyPr>
            <a:lstStyle/>
            <a:p>
              <a:pPr defTabSz="1371600">
                <a:defRPr/>
              </a:pPr>
              <a:r>
                <a:rPr lang="en-US" sz="4200" b="1">
                  <a:solidFill>
                    <a:prstClr val="white"/>
                  </a:solidFill>
                  <a:latin typeface="Arial" panose="020B0604020202020204"/>
                </a:rPr>
                <a:t>KIẾN THỨC CỐT LÕI</a:t>
              </a:r>
            </a:p>
          </p:txBody>
        </p:sp>
      </p:grpSp>
      <p:sp>
        <p:nvSpPr>
          <p:cNvPr id="9" name="Rectangle 8"/>
          <p:cNvSpPr/>
          <p:nvPr/>
        </p:nvSpPr>
        <p:spPr>
          <a:xfrm>
            <a:off x="1141026" y="2367665"/>
            <a:ext cx="16362045" cy="1937635"/>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0" name="Oval 9"/>
          <p:cNvSpPr/>
          <p:nvPr/>
        </p:nvSpPr>
        <p:spPr>
          <a:xfrm>
            <a:off x="1393273" y="2786024"/>
            <a:ext cx="237932" cy="237932"/>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4" name="TextBox 13"/>
          <p:cNvSpPr txBox="1"/>
          <p:nvPr/>
        </p:nvSpPr>
        <p:spPr>
          <a:xfrm>
            <a:off x="1679231" y="2532108"/>
            <a:ext cx="15478307" cy="1515671"/>
          </a:xfrm>
          <a:prstGeom prst="rect">
            <a:avLst/>
          </a:prstGeom>
          <a:noFill/>
        </p:spPr>
        <p:txBody>
          <a:bodyPr wrap="square" rtlCol="0">
            <a:spAutoFit/>
          </a:bodyPr>
          <a:lstStyle>
            <a:defPPr>
              <a:defRPr lang="en-US"/>
            </a:defPPr>
            <a:lvl1pPr marR="0" lvl="0" indent="0"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gn="just" defTabSz="1371600"/>
            <a:r>
              <a:rPr lang="vi-VN" sz="4200" dirty="0"/>
              <a:t>Đột biến nhiễm sắc thể </a:t>
            </a:r>
            <a:r>
              <a:rPr lang="vi-VN" sz="4200" b="0" dirty="0"/>
              <a:t>là những biến đổi của nhiễm sắc thể liên quan đến cấu trúc và số lượng nhiễm sắc thể</a:t>
            </a:r>
          </a:p>
        </p:txBody>
      </p:sp>
      <p:pic>
        <p:nvPicPr>
          <p:cNvPr id="19" name="Picture 4" descr="Handwriting - Free education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6680" y="-377190"/>
            <a:ext cx="2941320" cy="294132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BF9EEA6-64EC-CAC6-59FD-C1F5AC3A5B9C}"/>
              </a:ext>
            </a:extLst>
          </p:cNvPr>
          <p:cNvSpPr/>
          <p:nvPr/>
        </p:nvSpPr>
        <p:spPr>
          <a:xfrm>
            <a:off x="1141026" y="5060945"/>
            <a:ext cx="16362045" cy="38163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3" name="Oval 12">
            <a:extLst>
              <a:ext uri="{FF2B5EF4-FFF2-40B4-BE49-F238E27FC236}">
                <a16:creationId xmlns:a16="http://schemas.microsoft.com/office/drawing/2014/main" id="{25F8AAA4-F072-C85F-B972-9AB9667F864B}"/>
              </a:ext>
            </a:extLst>
          </p:cNvPr>
          <p:cNvSpPr/>
          <p:nvPr/>
        </p:nvSpPr>
        <p:spPr>
          <a:xfrm>
            <a:off x="1439669" y="5976066"/>
            <a:ext cx="237932" cy="2379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a:endParaRPr>
          </a:p>
        </p:txBody>
      </p:sp>
      <p:sp>
        <p:nvSpPr>
          <p:cNvPr id="15" name="TextBox 14">
            <a:extLst>
              <a:ext uri="{FF2B5EF4-FFF2-40B4-BE49-F238E27FC236}">
                <a16:creationId xmlns:a16="http://schemas.microsoft.com/office/drawing/2014/main" id="{9B9F4E61-480A-0B0F-0FA1-7337D912223F}"/>
              </a:ext>
            </a:extLst>
          </p:cNvPr>
          <p:cNvSpPr txBox="1"/>
          <p:nvPr/>
        </p:nvSpPr>
        <p:spPr>
          <a:xfrm>
            <a:off x="1864440" y="5537288"/>
            <a:ext cx="15327806" cy="2863669"/>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r>
              <a:rPr lang="vi-VN" sz="4000" b="0" dirty="0"/>
              <a:t>Các dạng đột biến nhiễm sắc thể thường gây hại cho cơ thể sinh vật, một số trường hợp có lợi và được ứng dụng trong thực tiễn. Đột biến nhiễm sắc thể tạo nguồn nguyên liệu cho quá trình chọn giống và tiến </a:t>
            </a:r>
            <a:r>
              <a:rPr lang="vi-VN" sz="4000" b="0" dirty="0" err="1"/>
              <a:t>hoá</a:t>
            </a:r>
            <a:r>
              <a:rPr lang="vi-VN" sz="4000" b="0" dirty="0"/>
              <a:t> của sinh vật.</a:t>
            </a:r>
          </a:p>
        </p:txBody>
      </p:sp>
    </p:spTree>
    <p:extLst>
      <p:ext uri="{BB962C8B-B14F-4D97-AF65-F5344CB8AC3E}">
        <p14:creationId xmlns:p14="http://schemas.microsoft.com/office/powerpoint/2010/main" val="26599664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ÔN TẬP</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extLst>
      <p:ext uri="{BB962C8B-B14F-4D97-AF65-F5344CB8AC3E}">
        <p14:creationId xmlns:p14="http://schemas.microsoft.com/office/powerpoint/2010/main" val="3582353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ây, Đại Lộ, Đường Bộ, Tối Hed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60385" y="306062"/>
            <a:ext cx="8455998" cy="1230337"/>
          </a:xfrm>
          <a:prstGeom prst="rect">
            <a:avLst/>
          </a:prstGeom>
          <a:noFill/>
        </p:spPr>
        <p:txBody>
          <a:bodyPr wrap="square" lIns="0" tIns="0" rIns="0" bIns="0" rtlCol="0">
            <a:spAutoFit/>
          </a:bodyPr>
          <a:lstStyle/>
          <a:p>
            <a:pPr algn="ctr" defTabSz="1370717">
              <a:defRPr/>
            </a:pPr>
            <a:r>
              <a:rPr lang="en-US" sz="7995" b="1" dirty="0">
                <a:solidFill>
                  <a:srgbClr val="FF0000"/>
                </a:solidFill>
                <a:latin typeface="Arial" panose="020B0604020202020204" pitchFamily="34" charset="0"/>
                <a:cs typeface="Arial" panose="020B0604020202020204" pitchFamily="34" charset="0"/>
                <a:sym typeface="Arial" panose="020B0604020202020204"/>
              </a:rPr>
              <a:t>LUẬT CHƠI</a:t>
            </a:r>
          </a:p>
        </p:txBody>
      </p:sp>
      <p:sp>
        <p:nvSpPr>
          <p:cNvPr id="4" name="TextBox 3"/>
          <p:cNvSpPr txBox="1"/>
          <p:nvPr/>
        </p:nvSpPr>
        <p:spPr>
          <a:xfrm>
            <a:off x="797538" y="1667610"/>
            <a:ext cx="16636644" cy="1230337"/>
          </a:xfrm>
          <a:prstGeom prst="rect">
            <a:avLst/>
          </a:prstGeom>
          <a:solidFill>
            <a:schemeClr val="bg2"/>
          </a:solidFill>
        </p:spPr>
        <p:txBody>
          <a:bodyPr wrap="square" lIns="0" tIns="0" rIns="0" bIns="0" rtlCol="0">
            <a:spAutoFit/>
          </a:bodyPr>
          <a:lstStyle/>
          <a:p>
            <a:pPr algn="ctr" defTabSz="1370717">
              <a:defRPr/>
            </a:pPr>
            <a:r>
              <a:rPr lang="vi-VN" sz="7995" b="1" dirty="0">
                <a:solidFill>
                  <a:prstClr val="black"/>
                </a:solidFill>
                <a:cs typeface="Arial" panose="020B0604020202020204" pitchFamily="34" charset="0"/>
                <a:sym typeface="Arial" panose="020B0604020202020204"/>
              </a:rPr>
              <a:t>Trò chơi</a:t>
            </a:r>
            <a:r>
              <a:rPr lang="en-US" sz="7995" b="1" dirty="0">
                <a:solidFill>
                  <a:prstClr val="black"/>
                </a:solidFill>
                <a:latin typeface="Arial" panose="020B0604020202020204" pitchFamily="34" charset="0"/>
                <a:cs typeface="Arial" panose="020B0604020202020204" pitchFamily="34" charset="0"/>
                <a:sym typeface="Arial" panose="020B0604020202020204"/>
              </a:rPr>
              <a:t>: </a:t>
            </a:r>
            <a:r>
              <a:rPr lang="vi-VN" sz="7995" b="1" dirty="0">
                <a:solidFill>
                  <a:prstClr val="black"/>
                </a:solidFill>
                <a:cs typeface="Arial" panose="020B0604020202020204" pitchFamily="34" charset="0"/>
                <a:sym typeface="Arial" panose="020B0604020202020204"/>
              </a:rPr>
              <a:t> VÒNG QUAY MAY MẮN</a:t>
            </a:r>
            <a:endParaRPr lang="en-US" sz="7995" b="1" dirty="0">
              <a:solidFill>
                <a:prstClr val="black"/>
              </a:solidFill>
              <a:latin typeface="Arial" panose="020B0604020202020204" pitchFamily="34" charset="0"/>
              <a:cs typeface="Arial" panose="020B0604020202020204" pitchFamily="34" charset="0"/>
              <a:sym typeface="Arial" panose="020B0604020202020204"/>
            </a:endParaRPr>
          </a:p>
        </p:txBody>
      </p:sp>
      <p:sp>
        <p:nvSpPr>
          <p:cNvPr id="3" name="Rectangle 2"/>
          <p:cNvSpPr/>
          <p:nvPr/>
        </p:nvSpPr>
        <p:spPr>
          <a:xfrm>
            <a:off x="1157783" y="3619385"/>
            <a:ext cx="13064897" cy="5253737"/>
          </a:xfrm>
          <a:prstGeom prst="rect">
            <a:avLst/>
          </a:prstGeom>
          <a:solidFill>
            <a:srgbClr val="00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39">
              <a:buClr>
                <a:srgbClr val="000000"/>
              </a:buClr>
              <a:defRPr/>
            </a:pPr>
            <a:endParaRPr lang="en-US" sz="2798" kern="0">
              <a:solidFill>
                <a:prstClr val="white"/>
              </a:solidFill>
              <a:latin typeface="Arial" panose="020B0604020202020204" pitchFamily="34" charset="0"/>
              <a:cs typeface="Arial" panose="020B0604020202020204" pitchFamily="34" charset="0"/>
              <a:sym typeface="Arial" panose="020B0604020202020204"/>
            </a:endParaRPr>
          </a:p>
        </p:txBody>
      </p:sp>
      <p:sp>
        <p:nvSpPr>
          <p:cNvPr id="5" name="TextBox 4"/>
          <p:cNvSpPr txBox="1"/>
          <p:nvPr/>
        </p:nvSpPr>
        <p:spPr>
          <a:xfrm>
            <a:off x="1157783" y="3830864"/>
            <a:ext cx="13064897" cy="5170646"/>
          </a:xfrm>
          <a:prstGeom prst="rect">
            <a:avLst/>
          </a:prstGeom>
          <a:noFill/>
        </p:spPr>
        <p:txBody>
          <a:bodyPr wrap="square" lIns="0" tIns="0" rIns="0" bIns="0" rtlCol="0">
            <a:spAutoFit/>
          </a:bodyPr>
          <a:lstStyle/>
          <a:p>
            <a:pPr defTabSz="1370717">
              <a:defRPr/>
            </a:pP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Lớp</a:t>
            </a:r>
            <a:r>
              <a:rPr lang="en-US" sz="4800" b="1" dirty="0">
                <a:solidFill>
                  <a:prstClr val="white"/>
                </a:solidFill>
                <a:latin typeface="Arial" panose="020B0604020202020204" pitchFamily="34" charset="0"/>
                <a:cs typeface="Arial" panose="020B0604020202020204" pitchFamily="34" charset="0"/>
                <a:sym typeface="Arial" panose="020B0604020202020204"/>
              </a:rPr>
              <a:t> chia </a:t>
            </a:r>
            <a:r>
              <a:rPr lang="en-US" sz="4800" b="1" dirty="0" err="1">
                <a:solidFill>
                  <a:prstClr val="white"/>
                </a:solidFill>
                <a:latin typeface="Arial" panose="020B0604020202020204" pitchFamily="34" charset="0"/>
                <a:cs typeface="Arial" panose="020B0604020202020204" pitchFamily="34" charset="0"/>
                <a:sym typeface="Arial" panose="020B0604020202020204"/>
              </a:rPr>
              <a:t>thành</a:t>
            </a:r>
            <a:r>
              <a:rPr lang="en-US" sz="4800" b="1" dirty="0">
                <a:solidFill>
                  <a:prstClr val="white"/>
                </a:solidFill>
                <a:latin typeface="Arial" panose="020B0604020202020204" pitchFamily="34" charset="0"/>
                <a:cs typeface="Arial" panose="020B0604020202020204" pitchFamily="34" charset="0"/>
                <a:sym typeface="Arial" panose="020B0604020202020204"/>
              </a:rPr>
              <a:t> 4 </a:t>
            </a:r>
            <a:r>
              <a:rPr lang="en-US" sz="4800" b="1" dirty="0" err="1">
                <a:solidFill>
                  <a:prstClr val="white"/>
                </a:solidFill>
                <a:latin typeface="Arial" panose="020B0604020202020204" pitchFamily="34" charset="0"/>
                <a:cs typeface="Arial" panose="020B0604020202020204" pitchFamily="34" charset="0"/>
                <a:sym typeface="Arial" panose="020B0604020202020204"/>
              </a:rPr>
              <a:t>nhóm</a:t>
            </a:r>
            <a:r>
              <a:rPr lang="en-US" sz="4800" b="1" dirty="0">
                <a:solidFill>
                  <a:prstClr val="white"/>
                </a:solidFill>
                <a:latin typeface="Arial" panose="020B0604020202020204" pitchFamily="34" charset="0"/>
                <a:cs typeface="Arial" panose="020B0604020202020204" pitchFamily="34" charset="0"/>
                <a:sym typeface="Arial" panose="020B0604020202020204"/>
              </a:rPr>
              <a:t>.</a:t>
            </a:r>
          </a:p>
          <a:p>
            <a:pPr defTabSz="1370717">
              <a:defRPr/>
            </a:pP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vi-VN" sz="4800" b="1" dirty="0">
                <a:solidFill>
                  <a:prstClr val="white"/>
                </a:solidFill>
                <a:cs typeface="Arial" panose="020B0604020202020204" pitchFamily="34" charset="0"/>
                <a:sym typeface="Arial" panose="020B0604020202020204"/>
              </a:rPr>
              <a:t>Có tất cả </a:t>
            </a:r>
            <a:r>
              <a:rPr lang="en-US" sz="4800" b="1" dirty="0">
                <a:solidFill>
                  <a:prstClr val="white"/>
                </a:solidFill>
                <a:latin typeface="Arial" panose="020B0604020202020204" pitchFamily="34" charset="0"/>
                <a:cs typeface="Arial" panose="020B0604020202020204" pitchFamily="34" charset="0"/>
                <a:sym typeface="Arial" panose="020B0604020202020204"/>
              </a:rPr>
              <a:t>4</a:t>
            </a:r>
            <a:r>
              <a:rPr lang="vi-VN" sz="4800" b="1" dirty="0">
                <a:solidFill>
                  <a:prstClr val="white"/>
                </a:solidFill>
                <a:cs typeface="Arial" panose="020B0604020202020204" pitchFamily="34" charset="0"/>
                <a:sym typeface="Arial" panose="020B0604020202020204"/>
              </a:rPr>
              <a:t> câu hỏi, mỗi nhóm lần lượt trả lời </a:t>
            </a:r>
            <a:r>
              <a:rPr lang="en-US" sz="4800" b="1" dirty="0">
                <a:solidFill>
                  <a:prstClr val="white"/>
                </a:solidFill>
                <a:latin typeface="Arial" panose="020B0604020202020204" pitchFamily="34" charset="0"/>
                <a:cs typeface="Arial" panose="020B0604020202020204" pitchFamily="34" charset="0"/>
                <a:sym typeface="Arial" panose="020B0604020202020204"/>
              </a:rPr>
              <a:t>1</a:t>
            </a:r>
            <a:r>
              <a:rPr lang="vi-VN" sz="4800" b="1" dirty="0">
                <a:solidFill>
                  <a:prstClr val="white"/>
                </a:solidFill>
                <a:cs typeface="Arial" panose="020B0604020202020204" pitchFamily="34" charset="0"/>
                <a:sym typeface="Arial" panose="020B0604020202020204"/>
              </a:rPr>
              <a:t> từng câu hỏi.</a:t>
            </a:r>
          </a:p>
          <a:p>
            <a:pPr defTabSz="1370717">
              <a:defRPr/>
            </a:pPr>
            <a:r>
              <a:rPr lang="vi-VN" sz="4800" b="1" dirty="0">
                <a:solidFill>
                  <a:prstClr val="white"/>
                </a:solidFill>
                <a:cs typeface="Arial" panose="020B0604020202020204" pitchFamily="34" charset="0"/>
                <a:sym typeface="Arial" panose="020B0604020202020204"/>
              </a:rPr>
              <a:t>- Quay vòng quay, rơi vào ô nào nếu trả lời đúng câu hỏi </a:t>
            </a:r>
            <a:r>
              <a:rPr lang="en-US" sz="4800" b="1" dirty="0" err="1">
                <a:solidFill>
                  <a:prstClr val="white"/>
                </a:solidFill>
                <a:latin typeface="Arial" panose="020B0604020202020204" pitchFamily="34" charset="0"/>
                <a:cs typeface="Arial" panose="020B0604020202020204" pitchFamily="34" charset="0"/>
                <a:sym typeface="Arial" panose="020B0604020202020204"/>
              </a:rPr>
              <a:t>cả</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nhóm</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sẽ</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nhận</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được</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phần</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thưởng</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tương</a:t>
            </a:r>
            <a:r>
              <a:rPr lang="en-US" sz="4800" b="1" dirty="0">
                <a:solidFill>
                  <a:prstClr val="white"/>
                </a:solidFill>
                <a:latin typeface="Arial" panose="020B0604020202020204" pitchFamily="34" charset="0"/>
                <a:cs typeface="Arial" panose="020B0604020202020204" pitchFamily="34" charset="0"/>
                <a:sym typeface="Arial" panose="020B0604020202020204"/>
              </a:rPr>
              <a:t> </a:t>
            </a:r>
            <a:r>
              <a:rPr lang="en-US" sz="4800" b="1" dirty="0" err="1">
                <a:solidFill>
                  <a:prstClr val="white"/>
                </a:solidFill>
                <a:latin typeface="Arial" panose="020B0604020202020204" pitchFamily="34" charset="0"/>
                <a:cs typeface="Arial" panose="020B0604020202020204" pitchFamily="34" charset="0"/>
                <a:sym typeface="Arial" panose="020B0604020202020204"/>
              </a:rPr>
              <a:t>ứng</a:t>
            </a:r>
            <a:r>
              <a:rPr lang="vi-VN" sz="4800" b="1" dirty="0">
                <a:solidFill>
                  <a:prstClr val="white"/>
                </a:solidFill>
                <a:cs typeface="Arial" panose="020B0604020202020204" pitchFamily="34" charset="0"/>
                <a:sym typeface="Arial" panose="020B0604020202020204"/>
              </a:rPr>
              <a:t>, trả lời sai, nhường quyền trả lời cho nhóm khác.</a:t>
            </a:r>
          </a:p>
        </p:txBody>
      </p:sp>
    </p:spTree>
    <p:extLst>
      <p:ext uri="{BB962C8B-B14F-4D97-AF65-F5344CB8AC3E}">
        <p14:creationId xmlns:p14="http://schemas.microsoft.com/office/powerpoint/2010/main" val="407207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6000">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14:bounceEnd="56000">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6000">
                                      <p:stCondLst>
                                        <p:cond delay="0"/>
                                      </p:stCondLst>
                                      <p:iterate type="lt">
                                        <p:tmPct val="10000"/>
                                      </p:iterate>
                                      <p:childTnLst>
                                        <p:set>
                                          <p:cBhvr>
                                            <p:cTn id="10" dur="1" fill="hold">
                                              <p:stCondLst>
                                                <p:cond delay="0"/>
                                              </p:stCondLst>
                                            </p:cTn>
                                            <p:tgtEl>
                                              <p:spTgt spid="4">
                                                <p:bg/>
                                              </p:spTgt>
                                            </p:tgtEl>
                                            <p:attrNameLst>
                                              <p:attrName>style.visibility</p:attrName>
                                            </p:attrNameLst>
                                          </p:cBhvr>
                                          <p:to>
                                            <p:strVal val="visible"/>
                                          </p:to>
                                        </p:set>
                                        <p:anim calcmode="lin" valueType="num" p14:bounceEnd="56000">
                                          <p:cBhvr additive="base">
                                            <p:cTn id="11" dur="500" fill="hold"/>
                                            <p:tgtEl>
                                              <p:spTgt spid="4">
                                                <p:bg/>
                                              </p:spTgt>
                                            </p:tgtEl>
                                            <p:attrNameLst>
                                              <p:attrName>ppt_x</p:attrName>
                                            </p:attrNameLst>
                                          </p:cBhvr>
                                          <p:tavLst>
                                            <p:tav tm="0">
                                              <p:val>
                                                <p:strVal val="0-#ppt_w/2"/>
                                              </p:val>
                                            </p:tav>
                                            <p:tav tm="100000">
                                              <p:val>
                                                <p:strVal val="#ppt_x"/>
                                              </p:val>
                                            </p:tav>
                                          </p:tavLst>
                                        </p:anim>
                                        <p:anim calcmode="lin" valueType="num" p14:bounceEnd="56000">
                                          <p:cBhvr additive="base">
                                            <p:cTn id="12" dur="500" fill="hold"/>
                                            <p:tgtEl>
                                              <p:spTgt spid="4">
                                                <p:bg/>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6000">
                                      <p:stCondLst>
                                        <p:cond delay="0"/>
                                      </p:stCondLst>
                                      <p:iterate type="lt">
                                        <p:tmPct val="10000"/>
                                      </p:iterate>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14:bounceEnd="56000">
                                          <p:cBhvr additive="base">
                                            <p:cTn id="15" dur="500" fill="hold"/>
                                            <p:tgtEl>
                                              <p:spTgt spid="4">
                                                <p:txEl>
                                                  <p:pRg st="0" end="0"/>
                                                </p:txEl>
                                              </p:spTgt>
                                            </p:tgtEl>
                                            <p:attrNameLst>
                                              <p:attrName>ppt_x</p:attrName>
                                            </p:attrNameLst>
                                          </p:cBhvr>
                                          <p:tavLst>
                                            <p:tav tm="0">
                                              <p:val>
                                                <p:strVal val="0-#ppt_w/2"/>
                                              </p:val>
                                            </p:tav>
                                            <p:tav tm="100000">
                                              <p:val>
                                                <p:strVal val="#ppt_x"/>
                                              </p:val>
                                            </p:tav>
                                          </p:tavLst>
                                        </p:anim>
                                        <p:anim calcmode="lin" valueType="num" p14:bounceEnd="56000">
                                          <p:cBhvr additive="base">
                                            <p:cTn id="16" dur="500" fill="hold"/>
                                            <p:tgtEl>
                                              <p:spTgt spid="4">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6000">
                                      <p:stCondLst>
                                        <p:cond delay="0"/>
                                      </p:stCondLst>
                                      <p:iterate type="lt">
                                        <p:tmPct val="10000"/>
                                      </p:iterate>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14:bounceEnd="56000">
                                          <p:cBhvr additive="base">
                                            <p:cTn id="19" dur="500" fill="hold"/>
                                            <p:tgtEl>
                                              <p:spTgt spid="5">
                                                <p:txEl>
                                                  <p:pRg st="0" end="0"/>
                                                </p:txEl>
                                              </p:spTgt>
                                            </p:tgtEl>
                                            <p:attrNameLst>
                                              <p:attrName>ppt_x</p:attrName>
                                            </p:attrNameLst>
                                          </p:cBhvr>
                                          <p:tavLst>
                                            <p:tav tm="0">
                                              <p:val>
                                                <p:strVal val="0-#ppt_w/2"/>
                                              </p:val>
                                            </p:tav>
                                            <p:tav tm="100000">
                                              <p:val>
                                                <p:strVal val="#ppt_x"/>
                                              </p:val>
                                            </p:tav>
                                          </p:tavLst>
                                        </p:anim>
                                        <p:anim calcmode="lin" valueType="num" p14:bounceEnd="56000">
                                          <p:cBhvr additive="base">
                                            <p:cTn id="20" dur="500" fill="hold"/>
                                            <p:tgtEl>
                                              <p:spTgt spid="5">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14:presetBounceEnd="56000">
                                      <p:stCondLst>
                                        <p:cond delay="0"/>
                                      </p:stCondLst>
                                      <p:iterate type="lt">
                                        <p:tmPct val="10000"/>
                                      </p:iterate>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14:bounceEnd="56000">
                                          <p:cBhvr additive="base">
                                            <p:cTn id="23" dur="500" fill="hold"/>
                                            <p:tgtEl>
                                              <p:spTgt spid="5">
                                                <p:txEl>
                                                  <p:pRg st="1" end="1"/>
                                                </p:txEl>
                                              </p:spTgt>
                                            </p:tgtEl>
                                            <p:attrNameLst>
                                              <p:attrName>ppt_x</p:attrName>
                                            </p:attrNameLst>
                                          </p:cBhvr>
                                          <p:tavLst>
                                            <p:tav tm="0">
                                              <p:val>
                                                <p:strVal val="0-#ppt_w/2"/>
                                              </p:val>
                                            </p:tav>
                                            <p:tav tm="100000">
                                              <p:val>
                                                <p:strVal val="#ppt_x"/>
                                              </p:val>
                                            </p:tav>
                                          </p:tavLst>
                                        </p:anim>
                                        <p:anim calcmode="lin" valueType="num" p14:bounceEnd="56000">
                                          <p:cBhvr additive="base">
                                            <p:cTn id="24" dur="500" fill="hold"/>
                                            <p:tgtEl>
                                              <p:spTgt spid="5">
                                                <p:txEl>
                                                  <p:pRg st="1" end="1"/>
                                                </p:txEl>
                                              </p:spTgt>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14:presetBounceEnd="56000">
                                      <p:stCondLst>
                                        <p:cond delay="0"/>
                                      </p:stCondLst>
                                      <p:iterate type="lt">
                                        <p:tmPct val="10000"/>
                                      </p:iterate>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14:bounceEnd="56000">
                                          <p:cBhvr additive="base">
                                            <p:cTn id="27" dur="500" fill="hold"/>
                                            <p:tgtEl>
                                              <p:spTgt spid="5">
                                                <p:txEl>
                                                  <p:pRg st="2" end="2"/>
                                                </p:txEl>
                                              </p:spTgt>
                                            </p:tgtEl>
                                            <p:attrNameLst>
                                              <p:attrName>ppt_x</p:attrName>
                                            </p:attrNameLst>
                                          </p:cBhvr>
                                          <p:tavLst>
                                            <p:tav tm="0">
                                              <p:val>
                                                <p:strVal val="0-#ppt_w/2"/>
                                              </p:val>
                                            </p:tav>
                                            <p:tav tm="100000">
                                              <p:val>
                                                <p:strVal val="#ppt_x"/>
                                              </p:val>
                                            </p:tav>
                                          </p:tavLst>
                                        </p:anim>
                                        <p:anim calcmode="lin" valueType="num" p14:bounceEnd="56000">
                                          <p:cBhvr additive="base">
                                            <p:cTn id="28"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4" grpId="0" build="allAtOnce" animBg="1"/>
          <p:bldP spid="5"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iterate type="lt">
                                        <p:tmPct val="10000"/>
                                      </p:iterate>
                                      <p:childTnLst>
                                        <p:set>
                                          <p:cBhvr>
                                            <p:cTn id="10" dur="1" fill="hold">
                                              <p:stCondLst>
                                                <p:cond delay="0"/>
                                              </p:stCondLst>
                                            </p:cTn>
                                            <p:tgtEl>
                                              <p:spTgt spid="4">
                                                <p:bg/>
                                              </p:spTgt>
                                            </p:tgtEl>
                                            <p:attrNameLst>
                                              <p:attrName>style.visibility</p:attrName>
                                            </p:attrNameLst>
                                          </p:cBhvr>
                                          <p:to>
                                            <p:strVal val="visible"/>
                                          </p:to>
                                        </p:set>
                                        <p:anim calcmode="lin" valueType="num">
                                          <p:cBhvr additive="base">
                                            <p:cTn id="11"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bg/>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iterate type="lt">
                                        <p:tmPct val="10000"/>
                                      </p:iterate>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iterate type="lt">
                                        <p:tmPct val="10000"/>
                                      </p:iterate>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iterate type="lt">
                                        <p:tmPct val="10000"/>
                                      </p:iterate>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iterate type="lt">
                                        <p:tmPct val="10000"/>
                                      </p:iterate>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4" grpId="0" build="allAtOnce" animBg="1"/>
          <p:bldP spid="5" grpId="0" build="allAtOnce"/>
        </p:bldLst>
      </p:timing>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BB8CBC6-A12B-B53C-4C76-F0F648EBD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166"/>
            <a:ext cx="18288000" cy="1047749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vong quay"/>
          <p:cNvGrpSpPr/>
          <p:nvPr/>
        </p:nvGrpSpPr>
        <p:grpSpPr>
          <a:xfrm>
            <a:off x="8739083" y="718921"/>
            <a:ext cx="7561218" cy="755331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11"/>
              <a:ext cx="2025648" cy="641213"/>
            </a:xfrm>
            <a:prstGeom prst="rect">
              <a:avLst/>
            </a:prstGeom>
            <a:noFill/>
          </p:spPr>
          <p:txBody>
            <a:bodyPr wrap="square" rtlCol="0">
              <a:spAutoFit/>
            </a:bodyPr>
            <a:lstStyle/>
            <a:p>
              <a:pPr algn="ctr" defTabSz="1371669">
                <a:defRPr/>
              </a:pPr>
              <a:r>
                <a:rPr lang="en-GB" sz="48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BÚt</a:t>
              </a: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 bi</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0" name="TextBox 9"/>
            <p:cNvSpPr txBox="1"/>
            <p:nvPr/>
          </p:nvSpPr>
          <p:spPr>
            <a:xfrm rot="12232592">
              <a:off x="5742638" y="2202594"/>
              <a:ext cx="2025648" cy="641213"/>
            </a:xfrm>
            <a:prstGeom prst="rect">
              <a:avLst/>
            </a:prstGeom>
            <a:noFill/>
          </p:spPr>
          <p:txBody>
            <a:bodyPr wrap="square" rtlCol="0">
              <a:spAutoFit/>
            </a:bodyPr>
            <a:lstStyle/>
            <a:p>
              <a:pPr algn="ctr" defTabSz="1371669">
                <a:defRPr/>
              </a:pPr>
              <a:r>
                <a:rPr lang="en-GB" sz="4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Điểm</a:t>
              </a: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1" name="TextBox 10"/>
            <p:cNvSpPr txBox="1"/>
            <p:nvPr/>
          </p:nvSpPr>
          <p:spPr>
            <a:xfrm rot="17590276">
              <a:off x="8020995" y="1284083"/>
              <a:ext cx="2025648" cy="641213"/>
            </a:xfrm>
            <a:prstGeom prst="rect">
              <a:avLst/>
            </a:prstGeom>
            <a:noFill/>
          </p:spPr>
          <p:txBody>
            <a:bodyPr wrap="square" rtlCol="0">
              <a:spAutoFit/>
            </a:bodyPr>
            <a:lstStyle/>
            <a:p>
              <a:pPr algn="ctr" defTabSz="1371669">
                <a:defRPr/>
              </a:pPr>
              <a:r>
                <a:rPr lang="en-GB" sz="4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Vở</a:t>
              </a: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GB" sz="4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ghi</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2" name="TextBox 11"/>
            <p:cNvSpPr txBox="1"/>
            <p:nvPr/>
          </p:nvSpPr>
          <p:spPr>
            <a:xfrm rot="20155085">
              <a:off x="8917980" y="2207199"/>
              <a:ext cx="2025648" cy="641213"/>
            </a:xfrm>
            <a:prstGeom prst="rect">
              <a:avLst/>
            </a:prstGeom>
            <a:noFill/>
          </p:spPr>
          <p:txBody>
            <a:bodyPr wrap="square" rtlCol="0">
              <a:spAutoFit/>
            </a:bodyPr>
            <a:lstStyle/>
            <a:p>
              <a:pPr algn="ctr" defTabSz="1371669">
                <a:defRPr/>
              </a:pPr>
              <a:r>
                <a:rPr lang="en-GB" sz="48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Vở</a:t>
              </a: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GB" sz="48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ghi</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7" name="TextBox 16"/>
            <p:cNvSpPr txBox="1"/>
            <p:nvPr/>
          </p:nvSpPr>
          <p:spPr>
            <a:xfrm rot="9501114">
              <a:off x="5697322" y="3328649"/>
              <a:ext cx="2025648" cy="1068688"/>
            </a:xfrm>
            <a:prstGeom prst="rect">
              <a:avLst/>
            </a:prstGeom>
            <a:noFill/>
          </p:spPr>
          <p:txBody>
            <a:bodyPr wrap="square" rtlCol="0">
              <a:spAutoFit/>
            </a:bodyPr>
            <a:lstStyle/>
            <a:p>
              <a:pPr algn="ctr" defTabSz="1371669">
                <a:defRPr/>
              </a:pPr>
              <a:r>
                <a:rPr lang="en-GB" sz="42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Không</a:t>
              </a:r>
              <a:r>
                <a:rPr lang="en-GB" sz="4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GB" sz="42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có</a:t>
              </a:r>
              <a:r>
                <a:rPr lang="en-GB" sz="4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GB" sz="42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gì</a:t>
              </a:r>
              <a:endParaRPr lang="vi-VN" sz="4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9" name="TextBox 18"/>
            <p:cNvSpPr txBox="1"/>
            <p:nvPr/>
          </p:nvSpPr>
          <p:spPr>
            <a:xfrm rot="6703311">
              <a:off x="6660977" y="4510719"/>
              <a:ext cx="2025648" cy="641213"/>
            </a:xfrm>
            <a:prstGeom prst="rect">
              <a:avLst/>
            </a:prstGeom>
            <a:noFill/>
          </p:spPr>
          <p:txBody>
            <a:bodyPr wrap="square" rtlCol="0">
              <a:spAutoFit/>
            </a:bodyPr>
            <a:lstStyle/>
            <a:p>
              <a:pPr algn="ctr" defTabSz="1371669">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Snack</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0" name="TextBox 19"/>
            <p:cNvSpPr txBox="1"/>
            <p:nvPr/>
          </p:nvSpPr>
          <p:spPr>
            <a:xfrm rot="3829829">
              <a:off x="8019635" y="4517958"/>
              <a:ext cx="2025648" cy="641213"/>
            </a:xfrm>
            <a:prstGeom prst="rect">
              <a:avLst/>
            </a:prstGeom>
            <a:noFill/>
          </p:spPr>
          <p:txBody>
            <a:bodyPr wrap="square" rtlCol="0">
              <a:spAutoFit/>
            </a:bodyPr>
            <a:lstStyle/>
            <a:p>
              <a:pPr algn="ctr" defTabSz="1371669">
                <a:defRPr/>
              </a:pPr>
              <a:r>
                <a:rPr lang="en-GB" sz="48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Kẹo</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1" name="TextBox 20"/>
            <p:cNvSpPr txBox="1"/>
            <p:nvPr/>
          </p:nvSpPr>
          <p:spPr>
            <a:xfrm rot="1321648">
              <a:off x="8940448" y="3573898"/>
              <a:ext cx="2025648" cy="641213"/>
            </a:xfrm>
            <a:prstGeom prst="rect">
              <a:avLst/>
            </a:prstGeom>
            <a:noFill/>
          </p:spPr>
          <p:txBody>
            <a:bodyPr wrap="square" rtlCol="0">
              <a:spAutoFit/>
            </a:bodyPr>
            <a:lstStyle/>
            <a:p>
              <a:pPr algn="ctr" defTabSz="1371669">
                <a:defRPr/>
              </a:pPr>
              <a:r>
                <a:rPr lang="en-GB" sz="4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Bút</a:t>
              </a: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 bi</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grpSp>
      <p:sp>
        <p:nvSpPr>
          <p:cNvPr id="23" name="Isosceles Triangle 22"/>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25" name="quay dung"/>
          <p:cNvSpPr/>
          <p:nvPr/>
        </p:nvSpPr>
        <p:spPr>
          <a:xfrm>
            <a:off x="13930290" y="8816475"/>
            <a:ext cx="4054962" cy="1273296"/>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ounded Rectangle 25">
            <a:hlinkClick r:id="rId6" action="ppaction://hlinksldjump"/>
          </p:cNvPr>
          <p:cNvSpPr/>
          <p:nvPr/>
        </p:nvSpPr>
        <p:spPr>
          <a:xfrm>
            <a:off x="1288754" y="3672743"/>
            <a:ext cx="2006010" cy="200601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7" name="Rounded Rectangle 26">
            <a:hlinkClick r:id="rId7" action="ppaction://hlinksldjump"/>
          </p:cNvPr>
          <p:cNvSpPr/>
          <p:nvPr/>
        </p:nvSpPr>
        <p:spPr>
          <a:xfrm>
            <a:off x="3535046" y="3672743"/>
            <a:ext cx="2006010" cy="200601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8" name="Rounded Rectangle 27">
            <a:hlinkClick r:id="rId8" action="ppaction://hlinksldjump"/>
          </p:cNvPr>
          <p:cNvSpPr/>
          <p:nvPr/>
        </p:nvSpPr>
        <p:spPr>
          <a:xfrm>
            <a:off x="3535046" y="6020486"/>
            <a:ext cx="2006010" cy="200601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35" name="Rounded Rectangle 34">
            <a:hlinkClick r:id="rId9" action="ppaction://hlinksldjump"/>
          </p:cNvPr>
          <p:cNvSpPr/>
          <p:nvPr/>
        </p:nvSpPr>
        <p:spPr>
          <a:xfrm>
            <a:off x="1308690" y="6029166"/>
            <a:ext cx="2006010" cy="200601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41" name="Rectangle 40"/>
          <p:cNvSpPr/>
          <p:nvPr/>
        </p:nvSpPr>
        <p:spPr>
          <a:xfrm>
            <a:off x="608908" y="143970"/>
            <a:ext cx="7674785" cy="2908452"/>
          </a:xfrm>
          <a:prstGeom prst="rect">
            <a:avLst/>
          </a:prstGeom>
          <a:noFill/>
        </p:spPr>
        <p:txBody>
          <a:bodyPr wrap="none" lIns="137124" tIns="68562" rIns="137124" bIns="68562">
            <a:spAutoFit/>
          </a:bodyPr>
          <a:lstStyle/>
          <a:p>
            <a:pPr algn="ctr" defTabSz="1371669">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VÒNG QUAY </a:t>
            </a:r>
          </a:p>
          <a:p>
            <a:pPr algn="ctr" defTabSz="1371669">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panose="020B0604020202020204"/>
              </a:rPr>
              <a:t>MAY 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311" y="1269308"/>
            <a:ext cx="742757" cy="657056"/>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5887" y="1812080"/>
            <a:ext cx="742757" cy="657056"/>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9188" y="1021493"/>
            <a:ext cx="742757" cy="657056"/>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65790" y="718919"/>
            <a:ext cx="1071284" cy="1785473"/>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68688" y="3596423"/>
            <a:ext cx="2030793" cy="173214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569817" y="-1040329"/>
            <a:ext cx="914162" cy="914162"/>
          </a:xfrm>
          <a:prstGeom prst="rect">
            <a:avLst/>
          </a:prstGeom>
        </p:spPr>
      </p:pic>
      <p:sp>
        <p:nvSpPr>
          <p:cNvPr id="31" name="Isosceles Triangle 30"/>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32" name="Isosceles Triangle 31"/>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33" name="Isosceles Triangle 32"/>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34" name="Isosceles Triangle 33"/>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42" name="Isosceles Triangle 41"/>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43" name="Isosceles Triangle 42"/>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48" name="Isosceles Triangle 47"/>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49" name="Isosceles Triangle 48"/>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0" name="Isosceles Triangle 49"/>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1" name="Isosceles Triangle 50"/>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2" name="Isosceles Triangle 51"/>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3" name="Isosceles Triangle 52"/>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4" name="Isosceles Triangle 53"/>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5" name="Isosceles Triangle 54"/>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6" name="Isosceles Triangle 55"/>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7" name="Isosceles Triangle 56"/>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8" name="Isosceles Triangle 57"/>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9" name="Isosceles Triangle 58"/>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60" name="Isosceles Triangle 59"/>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61" name="Isosceles Triangle 60"/>
          <p:cNvSpPr/>
          <p:nvPr/>
        </p:nvSpPr>
        <p:spPr>
          <a:xfrm rot="16200000">
            <a:off x="16258956" y="3496403"/>
            <a:ext cx="908337" cy="197959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24" name="Heart 23">
            <a:hlinkClick r:id="" action="ppaction://noaction"/>
          </p:cNvPr>
          <p:cNvSpPr/>
          <p:nvPr/>
        </p:nvSpPr>
        <p:spPr>
          <a:xfrm rot="5400000">
            <a:off x="17025380" y="3880006"/>
            <a:ext cx="1175352" cy="117535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a:solidFill>
                <a:prstClr val="white"/>
              </a:solidFill>
              <a:sym typeface="Arial" panose="020B0604020202020204"/>
            </a:endParaRPr>
          </a:p>
        </p:txBody>
      </p:sp>
      <p:sp>
        <p:nvSpPr>
          <p:cNvPr id="5" name="Arrow: Right 4">
            <a:hlinkClick r:id="" action="ppaction://noaction"/>
          </p:cNvPr>
          <p:cNvSpPr/>
          <p:nvPr/>
        </p:nvSpPr>
        <p:spPr>
          <a:xfrm>
            <a:off x="1460689" y="8368229"/>
            <a:ext cx="2399675" cy="177480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defRPr/>
            </a:pPr>
            <a:endParaRPr lang="vi-VN" sz="2700" dirty="0">
              <a:solidFill>
                <a:prstClr val="white"/>
              </a:solidFill>
              <a:sym typeface="Arial" panose="020B0604020202020204"/>
            </a:endParaRPr>
          </a:p>
        </p:txBody>
      </p:sp>
      <p:sp>
        <p:nvSpPr>
          <p:cNvPr id="62" name="Rounded Rectangle 61">
            <a:hlinkClick r:id="rId14" action="ppaction://hlinksldjump"/>
          </p:cNvPr>
          <p:cNvSpPr/>
          <p:nvPr/>
        </p:nvSpPr>
        <p:spPr>
          <a:xfrm>
            <a:off x="5761401" y="6020486"/>
            <a:ext cx="2006010" cy="200601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63" name="Rounded Rectangle 62">
            <a:hlinkClick r:id="rId15" action="ppaction://hlinksldjump"/>
          </p:cNvPr>
          <p:cNvSpPr/>
          <p:nvPr/>
        </p:nvSpPr>
        <p:spPr>
          <a:xfrm>
            <a:off x="5863760" y="3672743"/>
            <a:ext cx="2006010" cy="200601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Tree>
    <p:extLst>
      <p:ext uri="{BB962C8B-B14F-4D97-AF65-F5344CB8AC3E}">
        <p14:creationId xmlns:p14="http://schemas.microsoft.com/office/powerpoint/2010/main" val="349862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2"/>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2"/>
                                        </p:tgtEl>
                                        <p:attrNameLst>
                                          <p:attrName>fillcolor</p:attrName>
                                        </p:attrNameLst>
                                      </p:cBhvr>
                                      <p:to>
                                        <a:srgbClr val="000000"/>
                                      </p:to>
                                    </p:animClr>
                                    <p:set>
                                      <p:cBhvr>
                                        <p:cTn id="192" dur="500" fill="hold"/>
                                        <p:tgtEl>
                                          <p:spTgt spid="62"/>
                                        </p:tgtEl>
                                        <p:attrNameLst>
                                          <p:attrName>fill.type</p:attrName>
                                        </p:attrNameLst>
                                      </p:cBhvr>
                                      <p:to>
                                        <p:strVal val="solid"/>
                                      </p:to>
                                    </p:set>
                                    <p:set>
                                      <p:cBhvr>
                                        <p:cTn id="193"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194" restart="whenNotActive" fill="hold" evtFilter="cancelBubble" nodeType="interactiveSeq">
                <p:stCondLst>
                  <p:cond evt="onClick" delay="0">
                    <p:tgtEl>
                      <p:spTgt spid="63"/>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63"/>
                                        </p:tgtEl>
                                        <p:attrNameLst>
                                          <p:attrName>fillcolor</p:attrName>
                                        </p:attrNameLst>
                                      </p:cBhvr>
                                      <p:to>
                                        <a:srgbClr val="000000"/>
                                      </p:to>
                                    </p:animClr>
                                    <p:set>
                                      <p:cBhvr>
                                        <p:cTn id="199" dur="500" fill="hold"/>
                                        <p:tgtEl>
                                          <p:spTgt spid="63"/>
                                        </p:tgtEl>
                                        <p:attrNameLst>
                                          <p:attrName>fill.type</p:attrName>
                                        </p:attrNameLst>
                                      </p:cBhvr>
                                      <p:to>
                                        <p:strVal val="solid"/>
                                      </p:to>
                                    </p:set>
                                    <p:set>
                                      <p:cBhvr>
                                        <p:cTn id="200"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dirty="0">
                <a:solidFill>
                  <a:prstClr val="black"/>
                </a:solidFill>
                <a:latin typeface="Calibri" panose="020F0502020204030204"/>
              </a:rPr>
              <a:t>Câu 1. </a:t>
            </a:r>
            <a:r>
              <a:rPr lang="vi-VN" sz="7200" dirty="0">
                <a:solidFill>
                  <a:prstClr val="black"/>
                </a:solidFill>
                <a:latin typeface="Calibri" panose="020F0502020204030204"/>
              </a:rPr>
              <a:t>NST là gì?</a:t>
            </a:r>
            <a:endParaRPr lang="en-US" sz="7200" dirty="0">
              <a:solidFill>
                <a:prstClr val="black"/>
              </a:solidFill>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A</a:t>
            </a:r>
            <a:r>
              <a:rPr lang="vi-VN" sz="4200" dirty="0">
                <a:solidFill>
                  <a:prstClr val="black"/>
                </a:solidFill>
                <a:latin typeface="Calibri" panose="020F0502020204030204"/>
              </a:rPr>
              <a:t>. NST là cấu trúc nằm trong nhân tế bào.</a:t>
            </a:r>
            <a:endParaRPr lang="en-US" sz="4200" dirty="0">
              <a:solidFill>
                <a:prstClr val="black"/>
              </a:solidFill>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buClr>
                <a:srgbClr val="000000"/>
              </a:buClr>
              <a:defRPr/>
            </a:pPr>
            <a:r>
              <a:rPr lang="en-US" sz="3600" dirty="0">
                <a:solidFill>
                  <a:prstClr val="black"/>
                </a:solidFill>
              </a:rPr>
              <a:t>C</a:t>
            </a:r>
            <a:r>
              <a:rPr lang="vi-VN" sz="3600" dirty="0">
                <a:solidFill>
                  <a:prstClr val="black"/>
                </a:solidFill>
                <a:latin typeface="Calibri" panose="020F0502020204030204"/>
              </a:rPr>
              <a:t>. NST là cấu trúc nằm trong nhân tế bào, dễ bắt màu khi được nhuộm.</a:t>
            </a:r>
            <a:endParaRPr lang="en-US" sz="3600" dirty="0">
              <a:solidFill>
                <a:prstClr val="black"/>
              </a:solidFill>
              <a:sym typeface="Arial" panose="020B0604020202020204"/>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buClr>
                <a:srgbClr val="000000"/>
              </a:buClr>
            </a:pPr>
            <a:r>
              <a:rPr lang="vi-VN" sz="3600" dirty="0">
                <a:solidFill>
                  <a:prstClr val="black"/>
                </a:solidFill>
                <a:latin typeface="Calibri" panose="020F0502020204030204"/>
              </a:rPr>
              <a:t>B. NST là cấu trúc nằm ngoài nhân tế bào, dễ bắt màu khi được nhuộm.</a:t>
            </a:r>
            <a:endParaRPr lang="en-US" sz="3600" dirty="0">
              <a:solidFill>
                <a:prstClr val="black"/>
              </a:solidFill>
              <a:sym typeface="Love Ya Like A Sister"/>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prstClr val="black"/>
                </a:solidFill>
              </a:rPr>
              <a:t>D</a:t>
            </a:r>
            <a:r>
              <a:rPr lang="vi-VN" sz="3600" dirty="0">
                <a:solidFill>
                  <a:prstClr val="black"/>
                </a:solidFill>
                <a:latin typeface="Calibri" panose="020F0502020204030204"/>
              </a:rPr>
              <a:t>. NST là cấu trúc nằm ngoài nhân tế bào.</a:t>
            </a:r>
            <a:endParaRPr lang="en-US" sz="3600" dirty="0">
              <a:solidFill>
                <a:prstClr val="black"/>
              </a:solidFill>
            </a:endParaRPr>
          </a:p>
        </p:txBody>
      </p:sp>
      <p:sp>
        <p:nvSpPr>
          <p:cNvPr id="57" name="Cloud 56">
            <a:hlinkClick r:id="rId4" action="ppaction://hlinksldjump"/>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spTree>
    <p:extLst>
      <p:ext uri="{BB962C8B-B14F-4D97-AF65-F5344CB8AC3E}">
        <p14:creationId xmlns:p14="http://schemas.microsoft.com/office/powerpoint/2010/main" val="338451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4"/>
                                        </p:tgtEl>
                                        <p:attrNameLst>
                                          <p:attrName>fillcolor</p:attrName>
                                        </p:attrNameLst>
                                      </p:cBhvr>
                                      <p:to>
                                        <a:srgbClr val="92D050"/>
                                      </p:to>
                                    </p:animClr>
                                    <p:set>
                                      <p:cBhvr>
                                        <p:cTn id="7" dur="2000" fill="hold"/>
                                        <p:tgtEl>
                                          <p:spTgt spid="44"/>
                                        </p:tgtEl>
                                        <p:attrNameLst>
                                          <p:attrName>fill.type</p:attrName>
                                        </p:attrNameLst>
                                      </p:cBhvr>
                                      <p:to>
                                        <p:strVal val="solid"/>
                                      </p:to>
                                    </p:set>
                                    <p:set>
                                      <p:cBhvr>
                                        <p:cTn id="8" dur="2000" fill="hold"/>
                                        <p:tgtEl>
                                          <p:spTgt spid="4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prstClr val="black"/>
                </a:solidFill>
              </a:rPr>
              <a:t>Câu</a:t>
            </a:r>
            <a:r>
              <a:rPr lang="en-US" sz="5400" b="1" dirty="0">
                <a:solidFill>
                  <a:prstClr val="black"/>
                </a:solidFill>
              </a:rPr>
              <a:t> 2. </a:t>
            </a:r>
            <a:r>
              <a:rPr lang="vi-VN" sz="5400" dirty="0">
                <a:solidFill>
                  <a:prstClr val="black"/>
                </a:solidFill>
                <a:latin typeface="Calibri" panose="020F0502020204030204"/>
              </a:rPr>
              <a:t>Cấu trúc hiển vi của NST được mô tả ở kỳ nào của quá trình phân bào?</a:t>
            </a:r>
            <a:endParaRPr lang="en-US" sz="5400" dirty="0">
              <a:solidFill>
                <a:prstClr val="black"/>
              </a:solidFill>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vi-VN" sz="4800" dirty="0">
                <a:solidFill>
                  <a:prstClr val="black"/>
                </a:solidFill>
                <a:latin typeface="Calibri" panose="020F0502020204030204"/>
              </a:rPr>
              <a:t>A. Kỳ đầu. </a:t>
            </a:r>
            <a:endParaRPr lang="vi-VN" sz="4800" dirty="0">
              <a:solidFill>
                <a:prstClr val="black"/>
              </a:solidFill>
              <a:latin typeface="Calibri" panose="020F0502020204030204"/>
              <a:sym typeface="Arial" panose="020B0604020202020204"/>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vi-VN" sz="4800" dirty="0">
                <a:solidFill>
                  <a:prstClr val="black"/>
                </a:solidFill>
                <a:latin typeface="Calibri" panose="020F0502020204030204"/>
              </a:rPr>
              <a:t>C. Kỳ sau. </a:t>
            </a:r>
            <a:endParaRPr lang="vi-VN" sz="4800" dirty="0">
              <a:solidFill>
                <a:prstClr val="black"/>
              </a:solidFill>
              <a:latin typeface="Calibri" panose="020F0502020204030204"/>
              <a:sym typeface="Arial" panose="020B0604020202020204"/>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vi-VN" sz="4800" dirty="0">
                <a:solidFill>
                  <a:prstClr val="black"/>
                </a:solidFill>
                <a:latin typeface="Calibri" panose="020F0502020204030204"/>
              </a:rPr>
              <a:t>B. Kỳ giữa. </a:t>
            </a:r>
            <a:endParaRPr lang="vi-VN" sz="4800" dirty="0">
              <a:solidFill>
                <a:prstClr val="black"/>
              </a:solidFill>
              <a:latin typeface="Calibri" panose="020F0502020204030204"/>
              <a:sym typeface="Arial" panose="020B0604020202020204"/>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vi-VN" sz="4800" dirty="0">
                <a:solidFill>
                  <a:prstClr val="black"/>
                </a:solidFill>
                <a:latin typeface="Calibri" panose="020F0502020204030204"/>
              </a:rPr>
              <a:t>D. Kỳ cuối.</a:t>
            </a:r>
            <a:endParaRPr lang="en-US" sz="4800" dirty="0">
              <a:solidFill>
                <a:prstClr val="black"/>
              </a:solidFill>
              <a:sym typeface="Catamaran"/>
            </a:endParaRPr>
          </a:p>
        </p:txBody>
      </p:sp>
      <p:sp>
        <p:nvSpPr>
          <p:cNvPr id="2" name="Cloud 1">
            <a:hlinkClick r:id="rId4" action="ppaction://hlinksldjump"/>
            <a:extLst>
              <a:ext uri="{FF2B5EF4-FFF2-40B4-BE49-F238E27FC236}">
                <a16:creationId xmlns:a16="http://schemas.microsoft.com/office/drawing/2014/main" id="{BF1372C6-6CBF-785B-29E9-60AC0369AB1E}"/>
              </a:ext>
            </a:extLst>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spTree>
    <p:extLst>
      <p:ext uri="{BB962C8B-B14F-4D97-AF65-F5344CB8AC3E}">
        <p14:creationId xmlns:p14="http://schemas.microsoft.com/office/powerpoint/2010/main" val="14994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3"/>
                                        </p:tgtEl>
                                        <p:attrNameLst>
                                          <p:attrName>fillcolor</p:attrName>
                                        </p:attrNameLst>
                                      </p:cBhvr>
                                      <p:to>
                                        <a:srgbClr val="92D050"/>
                                      </p:to>
                                    </p:animClr>
                                    <p:set>
                                      <p:cBhvr>
                                        <p:cTn id="34" dur="2000" fill="hold"/>
                                        <p:tgtEl>
                                          <p:spTgt spid="43"/>
                                        </p:tgtEl>
                                        <p:attrNameLst>
                                          <p:attrName>fill.type</p:attrName>
                                        </p:attrNameLst>
                                      </p:cBhvr>
                                      <p:to>
                                        <p:strVal val="solid"/>
                                      </p:to>
                                    </p:set>
                                    <p:set>
                                      <p:cBhvr>
                                        <p:cTn id="35" dur="2000" fill="hold"/>
                                        <p:tgtEl>
                                          <p:spTgt spid="4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42"/>
                                        </p:tgtEl>
                                        <p:attrNameLst>
                                          <p:attrName>fillcolor</p:attrName>
                                        </p:attrNameLst>
                                      </p:cBhvr>
                                      <p:to>
                                        <a:srgbClr val="00B050"/>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8" restart="whenNotActive" fill="hold" evtFilter="cancelBubble" nodeType="interactiveSeq">
                <p:stCondLst>
                  <p:cond evt="onClick" delay="0">
                    <p:tgtEl>
                      <p:spTgt spid="43"/>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43"/>
                                        </p:tgtEl>
                                        <p:attrNameLst>
                                          <p:attrName>fillcolor</p:attrName>
                                        </p:attrNameLst>
                                      </p:cBhvr>
                                      <p:to>
                                        <a:srgbClr val="FFF2CC"/>
                                      </p:to>
                                    </p:animClr>
                                    <p:set>
                                      <p:cBhvr>
                                        <p:cTn id="63" dur="250" fill="hold"/>
                                        <p:tgtEl>
                                          <p:spTgt spid="43"/>
                                        </p:tgtEl>
                                        <p:attrNameLst>
                                          <p:attrName>fill.type</p:attrName>
                                        </p:attrNameLst>
                                      </p:cBhvr>
                                      <p:to>
                                        <p:strVal val="solid"/>
                                      </p:to>
                                    </p:set>
                                    <p:set>
                                      <p:cBhvr>
                                        <p:cTn id="64" dur="250" fill="hold"/>
                                        <p:tgtEl>
                                          <p:spTgt spid="43"/>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43"/>
                                        </p:tgtEl>
                                        <p:attrNameLst>
                                          <p:attrName>fillcolor</p:attrName>
                                        </p:attrNameLst>
                                      </p:cBhvr>
                                      <p:to>
                                        <a:srgbClr val="FFFF00"/>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4"/>
                                        </p:tgtEl>
                                        <p:attrNameLst>
                                          <p:attrName>fillcolor</p:attrName>
                                        </p:attrNameLst>
                                      </p:cBhvr>
                                      <p:to>
                                        <a:srgbClr val="FFF2CC"/>
                                      </p:to>
                                    </p:animClr>
                                    <p:set>
                                      <p:cBhvr>
                                        <p:cTn id="74" dur="250" fill="hold"/>
                                        <p:tgtEl>
                                          <p:spTgt spid="44"/>
                                        </p:tgtEl>
                                        <p:attrNameLst>
                                          <p:attrName>fill.type</p:attrName>
                                        </p:attrNameLst>
                                      </p:cBhvr>
                                      <p:to>
                                        <p:strVal val="solid"/>
                                      </p:to>
                                    </p:set>
                                    <p:set>
                                      <p:cBhvr>
                                        <p:cTn id="75" dur="250" fill="hold"/>
                                        <p:tgtEl>
                                          <p:spTgt spid="4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1" presetClass="emph" presetSubtype="2" fill="hold" nodeType="withEffect">
                                  <p:stCondLst>
                                    <p:cond delay="1000"/>
                                  </p:stCondLst>
                                  <p:childTnLst>
                                    <p:animClr clrSpc="rgb" dir="cw">
                                      <p:cBhvr>
                                        <p:cTn id="77" dur="250" fill="hold"/>
                                        <p:tgtEl>
                                          <p:spTgt spid="44"/>
                                        </p:tgtEl>
                                        <p:attrNameLst>
                                          <p:attrName>fillcolor</p:attrName>
                                        </p:attrNameLst>
                                      </p:cBhvr>
                                      <p:to>
                                        <a:srgbClr val="FFFF00"/>
                                      </p:to>
                                    </p:animClr>
                                    <p:set>
                                      <p:cBhvr>
                                        <p:cTn id="78" dur="250" fill="hold"/>
                                        <p:tgtEl>
                                          <p:spTgt spid="44"/>
                                        </p:tgtEl>
                                        <p:attrNameLst>
                                          <p:attrName>fill.type</p:attrName>
                                        </p:attrNameLst>
                                      </p:cBhvr>
                                      <p:to>
                                        <p:strVal val="solid"/>
                                      </p:to>
                                    </p:set>
                                    <p:set>
                                      <p:cBhvr>
                                        <p:cTn id="7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5400" b="1" dirty="0" err="1">
                <a:solidFill>
                  <a:prstClr val="black"/>
                </a:solidFill>
              </a:rPr>
              <a:t>Câu</a:t>
            </a:r>
            <a:r>
              <a:rPr lang="en-US" sz="5400" b="1" dirty="0">
                <a:solidFill>
                  <a:prstClr val="black"/>
                </a:solidFill>
              </a:rPr>
              <a:t> 3. </a:t>
            </a:r>
            <a:r>
              <a:rPr lang="vi-VN" sz="5400" dirty="0">
                <a:solidFill>
                  <a:prstClr val="black"/>
                </a:solidFill>
                <a:latin typeface="Calibri" panose="020F0502020204030204"/>
              </a:rPr>
              <a:t>Thành phần hoá học chủ yếu của NST là</a:t>
            </a:r>
            <a:endParaRPr lang="vi-VN" sz="5400" dirty="0">
              <a:solidFill>
                <a:prstClr val="black"/>
              </a:solidFill>
              <a:latin typeface="Calibri" panose="020F0502020204030204"/>
              <a:sym typeface="Arial" panose="020B0604020202020204"/>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en-US" sz="3600" dirty="0">
                <a:solidFill>
                  <a:prstClr val="black"/>
                </a:solidFill>
              </a:rPr>
              <a:t>A</a:t>
            </a:r>
            <a:r>
              <a:rPr lang="vi-VN" sz="3600" dirty="0">
                <a:solidFill>
                  <a:prstClr val="black"/>
                </a:solidFill>
                <a:latin typeface="Calibri" panose="020F0502020204030204"/>
              </a:rPr>
              <a:t>. protein và sợi nhiễm sắc</a:t>
            </a:r>
            <a:endParaRPr lang="vi-VN" sz="3600" dirty="0">
              <a:solidFill>
                <a:prstClr val="black"/>
              </a:solidFill>
              <a:latin typeface="Calibri" panose="020F0502020204030204"/>
              <a:sym typeface="Arial" panose="020B0604020202020204"/>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prstClr val="black"/>
                </a:solidFill>
                <a:latin typeface="Calibri" panose="020F0502020204030204"/>
              </a:rPr>
              <a:t>C. protein histone và DNA.</a:t>
            </a:r>
            <a:endParaRPr lang="en-US" sz="3600" dirty="0">
              <a:solidFill>
                <a:prstClr val="black"/>
              </a:solidFill>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prstClr val="black"/>
                </a:solidFill>
                <a:latin typeface="Calibri" panose="020F0502020204030204"/>
              </a:rPr>
              <a:t>B. protein histone và acid nucleic.</a:t>
            </a:r>
            <a:endParaRPr lang="en-US" sz="3600" dirty="0">
              <a:solidFill>
                <a:prstClr val="black"/>
              </a:solidFill>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prstClr val="black"/>
                </a:solidFill>
              </a:rPr>
              <a:t>D</a:t>
            </a:r>
            <a:r>
              <a:rPr lang="vi-VN" sz="3600" dirty="0">
                <a:solidFill>
                  <a:prstClr val="black"/>
                </a:solidFill>
                <a:latin typeface="Calibri" panose="020F0502020204030204"/>
              </a:rPr>
              <a:t>. protein albumin và acid nucleic.</a:t>
            </a:r>
            <a:endParaRPr lang="en-US" sz="3600" dirty="0">
              <a:solidFill>
                <a:prstClr val="black"/>
              </a:solidFill>
            </a:endParaRPr>
          </a:p>
        </p:txBody>
      </p:sp>
      <p:sp>
        <p:nvSpPr>
          <p:cNvPr id="2" name="Cloud 1">
            <a:hlinkClick r:id="rId4" action="ppaction://hlinksldjump"/>
            <a:extLst>
              <a:ext uri="{FF2B5EF4-FFF2-40B4-BE49-F238E27FC236}">
                <a16:creationId xmlns:a16="http://schemas.microsoft.com/office/drawing/2014/main" id="{349BC653-4AC3-39FB-EC46-10D6C9D1CE72}"/>
              </a:ext>
            </a:extLst>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spTree>
    <p:extLst>
      <p:ext uri="{BB962C8B-B14F-4D97-AF65-F5344CB8AC3E}">
        <p14:creationId xmlns:p14="http://schemas.microsoft.com/office/powerpoint/2010/main" val="264131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2"/>
                                        </p:tgtEl>
                                        <p:attrNameLst>
                                          <p:attrName>fillcolor</p:attrName>
                                        </p:attrNameLst>
                                      </p:cBhvr>
                                      <p:to>
                                        <a:srgbClr val="92D050"/>
                                      </p:to>
                                    </p:animClr>
                                    <p:set>
                                      <p:cBhvr>
                                        <p:cTn id="19" dur="2000" fill="hold"/>
                                        <p:tgtEl>
                                          <p:spTgt spid="42"/>
                                        </p:tgtEl>
                                        <p:attrNameLst>
                                          <p:attrName>fill.type</p:attrName>
                                        </p:attrNameLst>
                                      </p:cBhvr>
                                      <p:to>
                                        <p:strVal val="solid"/>
                                      </p:to>
                                    </p:set>
                                    <p:set>
                                      <p:cBhvr>
                                        <p:cTn id="20" dur="2000" fill="hold"/>
                                        <p:tgtEl>
                                          <p:spTgt spid="42"/>
                                        </p:tgtEl>
                                        <p:attrNameLst>
                                          <p:attrName>fill.on</p:attrName>
                                        </p:attrNameLst>
                                      </p:cBhvr>
                                      <p:to>
                                        <p:strVal val="true"/>
                                      </p:to>
                                    </p:set>
                                  </p:childTnLst>
                                </p:cTn>
                              </p:par>
                              <p:par>
                                <p:cTn id="21" presetID="42" presetClass="entr" presetSubtype="0" fill="hold" grpId="0" nodeType="withEffect">
                                  <p:stCondLst>
                                    <p:cond delay="150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anim calcmode="lin" valueType="num">
                                      <p:cBhvr>
                                        <p:cTn id="29" dur="500" fill="hold"/>
                                        <p:tgtEl>
                                          <p:spTgt spid="44"/>
                                        </p:tgtEl>
                                        <p:attrNameLst>
                                          <p:attrName>ppt_x</p:attrName>
                                        </p:attrNameLst>
                                      </p:cBhvr>
                                      <p:tavLst>
                                        <p:tav tm="0">
                                          <p:val>
                                            <p:strVal val="#ppt_x"/>
                                          </p:val>
                                        </p:tav>
                                        <p:tav tm="100000">
                                          <p:val>
                                            <p:strVal val="#ppt_x"/>
                                          </p:val>
                                        </p:tav>
                                      </p:tavLst>
                                    </p:anim>
                                    <p:anim calcmode="lin" valueType="num">
                                      <p:cBhvr>
                                        <p:cTn id="30"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26"/>
                                        </p:tgtEl>
                                        <p:attrNameLst>
                                          <p:attrName>fillcolor</p:attrName>
                                        </p:attrNameLst>
                                      </p:cBhvr>
                                      <p:to>
                                        <a:srgbClr val="FFF2CC"/>
                                      </p:to>
                                    </p:animClr>
                                    <p:set>
                                      <p:cBhvr>
                                        <p:cTn id="36" dur="250" fill="hold"/>
                                        <p:tgtEl>
                                          <p:spTgt spid="26"/>
                                        </p:tgtEl>
                                        <p:attrNameLst>
                                          <p:attrName>fill.type</p:attrName>
                                        </p:attrNameLst>
                                      </p:cBhvr>
                                      <p:to>
                                        <p:strVal val="solid"/>
                                      </p:to>
                                    </p:set>
                                    <p:set>
                                      <p:cBhvr>
                                        <p:cTn id="37" dur="250" fill="hold"/>
                                        <p:tgtEl>
                                          <p:spTgt spid="2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8" presetID="1" presetClass="emph" presetSubtype="2" fill="hold" nodeType="withEffect">
                                  <p:stCondLst>
                                    <p:cond delay="1000"/>
                                  </p:stCondLst>
                                  <p:childTnLst>
                                    <p:animClr clrSpc="rgb" dir="cw">
                                      <p:cBhvr>
                                        <p:cTn id="39" dur="250" fill="hold"/>
                                        <p:tgtEl>
                                          <p:spTgt spid="26"/>
                                        </p:tgtEl>
                                        <p:attrNameLst>
                                          <p:attrName>fillcolor</p:attrName>
                                        </p:attrNameLst>
                                      </p:cBhvr>
                                      <p:to>
                                        <a:srgbClr val="00B050"/>
                                      </p:to>
                                    </p:animClr>
                                    <p:set>
                                      <p:cBhvr>
                                        <p:cTn id="40" dur="250" fill="hold"/>
                                        <p:tgtEl>
                                          <p:spTgt spid="26"/>
                                        </p:tgtEl>
                                        <p:attrNameLst>
                                          <p:attrName>fill.type</p:attrName>
                                        </p:attrNameLst>
                                      </p:cBhvr>
                                      <p:to>
                                        <p:strVal val="solid"/>
                                      </p:to>
                                    </p:set>
                                    <p:set>
                                      <p:cBhvr>
                                        <p:cTn id="41"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4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43"/>
                                        </p:tgtEl>
                                        <p:attrNameLst>
                                          <p:attrName>fillcolor</p:attrName>
                                        </p:attrNameLst>
                                      </p:cBhvr>
                                      <p:to>
                                        <a:srgbClr val="FFF2CC"/>
                                      </p:to>
                                    </p:animClr>
                                    <p:set>
                                      <p:cBhvr>
                                        <p:cTn id="47" dur="250" fill="hold"/>
                                        <p:tgtEl>
                                          <p:spTgt spid="43"/>
                                        </p:tgtEl>
                                        <p:attrNameLst>
                                          <p:attrName>fill.type</p:attrName>
                                        </p:attrNameLst>
                                      </p:cBhvr>
                                      <p:to>
                                        <p:strVal val="solid"/>
                                      </p:to>
                                    </p:set>
                                    <p:set>
                                      <p:cBhvr>
                                        <p:cTn id="48" dur="250" fill="hold"/>
                                        <p:tgtEl>
                                          <p:spTgt spid="4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1" presetClass="emph" presetSubtype="2" fill="hold" nodeType="withEffect">
                                  <p:stCondLst>
                                    <p:cond delay="1000"/>
                                  </p:stCondLst>
                                  <p:childTnLst>
                                    <p:animClr clrSpc="rgb" dir="cw">
                                      <p:cBhvr>
                                        <p:cTn id="50" dur="250" fill="hold"/>
                                        <p:tgtEl>
                                          <p:spTgt spid="43"/>
                                        </p:tgtEl>
                                        <p:attrNameLst>
                                          <p:attrName>fillcolor</p:attrName>
                                        </p:attrNameLst>
                                      </p:cBhvr>
                                      <p:to>
                                        <a:srgbClr val="FFFF00"/>
                                      </p:to>
                                    </p:animClr>
                                    <p:set>
                                      <p:cBhvr>
                                        <p:cTn id="51" dur="250" fill="hold"/>
                                        <p:tgtEl>
                                          <p:spTgt spid="43"/>
                                        </p:tgtEl>
                                        <p:attrNameLst>
                                          <p:attrName>fill.type</p:attrName>
                                        </p:attrNameLst>
                                      </p:cBhvr>
                                      <p:to>
                                        <p:strVal val="solid"/>
                                      </p:to>
                                    </p:set>
                                    <p:set>
                                      <p:cBhvr>
                                        <p:cTn id="5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53" restart="whenNotActive" fill="hold" evtFilter="cancelBubble" nodeType="interactiveSeq">
                <p:stCondLst>
                  <p:cond evt="onClick" delay="0">
                    <p:tgtEl>
                      <p:spTgt spid="4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4"/>
                                        </p:tgtEl>
                                        <p:attrNameLst>
                                          <p:attrName>fillcolor</p:attrName>
                                        </p:attrNameLst>
                                      </p:cBhvr>
                                      <p:to>
                                        <a:srgbClr val="FFF2CC"/>
                                      </p:to>
                                    </p:animClr>
                                    <p:set>
                                      <p:cBhvr>
                                        <p:cTn id="58" dur="250" fill="hold"/>
                                        <p:tgtEl>
                                          <p:spTgt spid="44"/>
                                        </p:tgtEl>
                                        <p:attrNameLst>
                                          <p:attrName>fill.type</p:attrName>
                                        </p:attrNameLst>
                                      </p:cBhvr>
                                      <p:to>
                                        <p:strVal val="solid"/>
                                      </p:to>
                                    </p:set>
                                    <p:set>
                                      <p:cBhvr>
                                        <p:cTn id="59" dur="250" fill="hold"/>
                                        <p:tgtEl>
                                          <p:spTgt spid="4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1000"/>
                                  </p:stCondLst>
                                  <p:childTnLst>
                                    <p:animClr clrSpc="rgb" dir="cw">
                                      <p:cBhvr>
                                        <p:cTn id="61" dur="250" fill="hold"/>
                                        <p:tgtEl>
                                          <p:spTgt spid="44"/>
                                        </p:tgtEl>
                                        <p:attrNameLst>
                                          <p:attrName>fillcolor</p:attrName>
                                        </p:attrNameLst>
                                      </p:cBhvr>
                                      <p:to>
                                        <a:srgbClr val="FFFF00"/>
                                      </p:to>
                                    </p:animClr>
                                    <p:set>
                                      <p:cBhvr>
                                        <p:cTn id="62" dur="250" fill="hold"/>
                                        <p:tgtEl>
                                          <p:spTgt spid="44"/>
                                        </p:tgtEl>
                                        <p:attrNameLst>
                                          <p:attrName>fill.type</p:attrName>
                                        </p:attrNameLst>
                                      </p:cBhvr>
                                      <p:to>
                                        <p:strVal val="solid"/>
                                      </p:to>
                                    </p:set>
                                    <p:set>
                                      <p:cBhvr>
                                        <p:cTn id="6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3" grpId="0" animBg="1"/>
      <p:bldP spid="4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prstClr val="black"/>
                </a:solidFill>
                <a:sym typeface="Arial" panose="020B0604020202020204"/>
              </a:rPr>
              <a:t>Câu</a:t>
            </a:r>
            <a:r>
              <a:rPr lang="en-US" sz="6000" b="1" dirty="0">
                <a:solidFill>
                  <a:prstClr val="black"/>
                </a:solidFill>
                <a:sym typeface="Arial" panose="020B0604020202020204"/>
              </a:rPr>
              <a:t> 4. </a:t>
            </a:r>
            <a:r>
              <a:rPr lang="vi-VN" sz="6000" dirty="0">
                <a:solidFill>
                  <a:prstClr val="black"/>
                </a:solidFill>
                <a:latin typeface="Calibri" panose="020F0502020204030204"/>
              </a:rPr>
              <a:t>Cặp NST tương đồng là cặp gồm</a:t>
            </a:r>
            <a:endParaRPr lang="en-US" sz="6000" dirty="0">
              <a:solidFill>
                <a:prstClr val="black"/>
              </a:solidFill>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A. </a:t>
            </a:r>
            <a:r>
              <a:rPr lang="vi-VN" sz="4200" dirty="0">
                <a:solidFill>
                  <a:prstClr val="black"/>
                </a:solidFill>
                <a:latin typeface="Calibri" panose="020F0502020204030204"/>
              </a:rPr>
              <a:t>hai NST giống hệt nhau về hình thái và kích thước.</a:t>
            </a:r>
            <a:endParaRPr lang="en-US" sz="4200" dirty="0">
              <a:solidFill>
                <a:prstClr val="black"/>
              </a:solidFill>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en-US" sz="4200" dirty="0">
                <a:solidFill>
                  <a:prstClr val="black"/>
                </a:solidFill>
              </a:rPr>
              <a:t>C</a:t>
            </a:r>
            <a:r>
              <a:rPr lang="vi-VN" sz="4200" dirty="0">
                <a:solidFill>
                  <a:prstClr val="black"/>
                </a:solidFill>
                <a:latin typeface="Calibri" panose="020F0502020204030204"/>
              </a:rPr>
              <a:t>. hai chromatide giống hệt nhau, dính nhau ở tâm động.</a:t>
            </a:r>
            <a:endParaRPr lang="vi-VN" sz="4200" dirty="0">
              <a:solidFill>
                <a:prstClr val="black"/>
              </a:solidFill>
              <a:latin typeface="Calibri" panose="020F0502020204030204"/>
              <a:sym typeface="Arial" panose="020B0604020202020204"/>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69">
              <a:defRPr/>
            </a:pPr>
            <a:r>
              <a:rPr lang="en-US" sz="4200" dirty="0">
                <a:solidFill>
                  <a:prstClr val="black"/>
                </a:solidFill>
              </a:rPr>
              <a:t>B</a:t>
            </a:r>
            <a:r>
              <a:rPr lang="vi-VN" sz="4200" dirty="0">
                <a:solidFill>
                  <a:prstClr val="black"/>
                </a:solidFill>
                <a:latin typeface="Calibri" panose="020F0502020204030204"/>
              </a:rPr>
              <a:t>. hai NST có cùng 1 nguồn gốc từ bố hoặc mẹ.</a:t>
            </a:r>
            <a:endParaRPr lang="en-US" sz="4200" dirty="0">
              <a:solidFill>
                <a:prstClr val="black"/>
              </a:solidFill>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D. </a:t>
            </a:r>
            <a:r>
              <a:rPr lang="vi-VN" sz="4200" dirty="0">
                <a:solidFill>
                  <a:prstClr val="black"/>
                </a:solidFill>
                <a:latin typeface="Calibri" panose="020F0502020204030204"/>
              </a:rPr>
              <a:t>hai chromatide có nguồn gốc khác nhau.</a:t>
            </a:r>
            <a:endParaRPr lang="en-US" sz="4200" dirty="0">
              <a:solidFill>
                <a:prstClr val="black"/>
              </a:solidFill>
            </a:endParaRPr>
          </a:p>
        </p:txBody>
      </p:sp>
      <p:sp>
        <p:nvSpPr>
          <p:cNvPr id="2" name="Cloud 1">
            <a:hlinkClick r:id="rId4" action="ppaction://hlinksldjump"/>
            <a:extLst>
              <a:ext uri="{FF2B5EF4-FFF2-40B4-BE49-F238E27FC236}">
                <a16:creationId xmlns:a16="http://schemas.microsoft.com/office/drawing/2014/main" id="{5B0A8C64-2034-7AB0-8470-04B61E4914AB}"/>
              </a:ext>
            </a:extLst>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spTree>
    <p:extLst>
      <p:ext uri="{BB962C8B-B14F-4D97-AF65-F5344CB8AC3E}">
        <p14:creationId xmlns:p14="http://schemas.microsoft.com/office/powerpoint/2010/main" val="320989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6"/>
                                        </p:tgtEl>
                                        <p:attrNameLst>
                                          <p:attrName>fillcolor</p:attrName>
                                        </p:attrNameLst>
                                      </p:cBhvr>
                                      <p:to>
                                        <a:schemeClr val="accent2"/>
                                      </p:to>
                                    </p:animClr>
                                    <p:set>
                                      <p:cBhvr>
                                        <p:cTn id="34" dur="2000" fill="hold"/>
                                        <p:tgtEl>
                                          <p:spTgt spid="26"/>
                                        </p:tgtEl>
                                        <p:attrNameLst>
                                          <p:attrName>fill.type</p:attrName>
                                        </p:attrNameLst>
                                      </p:cBhvr>
                                      <p:to>
                                        <p:strVal val="solid"/>
                                      </p:to>
                                    </p:set>
                                    <p:set>
                                      <p:cBhvr>
                                        <p:cTn id="35" dur="2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42"/>
                                        </p:tgtEl>
                                        <p:attrNameLst>
                                          <p:attrName>fillcolor</p:attrName>
                                        </p:attrNameLst>
                                      </p:cBhvr>
                                      <p:to>
                                        <a:srgbClr val="FFFF00"/>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8" restart="whenNotActive" fill="hold" evtFilter="cancelBubble" nodeType="interactiveSeq">
                <p:stCondLst>
                  <p:cond evt="onClick" delay="0">
                    <p:tgtEl>
                      <p:spTgt spid="43"/>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43"/>
                                        </p:tgtEl>
                                        <p:attrNameLst>
                                          <p:attrName>fillcolor</p:attrName>
                                        </p:attrNameLst>
                                      </p:cBhvr>
                                      <p:to>
                                        <a:srgbClr val="FFF2CC"/>
                                      </p:to>
                                    </p:animClr>
                                    <p:set>
                                      <p:cBhvr>
                                        <p:cTn id="63" dur="250" fill="hold"/>
                                        <p:tgtEl>
                                          <p:spTgt spid="43"/>
                                        </p:tgtEl>
                                        <p:attrNameLst>
                                          <p:attrName>fill.type</p:attrName>
                                        </p:attrNameLst>
                                      </p:cBhvr>
                                      <p:to>
                                        <p:strVal val="solid"/>
                                      </p:to>
                                    </p:set>
                                    <p:set>
                                      <p:cBhvr>
                                        <p:cTn id="64" dur="250" fill="hold"/>
                                        <p:tgtEl>
                                          <p:spTgt spid="43"/>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43"/>
                                        </p:tgtEl>
                                        <p:attrNameLst>
                                          <p:attrName>fillcolor</p:attrName>
                                        </p:attrNameLst>
                                      </p:cBhvr>
                                      <p:to>
                                        <a:srgbClr val="00B050"/>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4"/>
                                        </p:tgtEl>
                                        <p:attrNameLst>
                                          <p:attrName>fillcolor</p:attrName>
                                        </p:attrNameLst>
                                      </p:cBhvr>
                                      <p:to>
                                        <a:srgbClr val="FFF2CC"/>
                                      </p:to>
                                    </p:animClr>
                                    <p:set>
                                      <p:cBhvr>
                                        <p:cTn id="74" dur="250" fill="hold"/>
                                        <p:tgtEl>
                                          <p:spTgt spid="44"/>
                                        </p:tgtEl>
                                        <p:attrNameLst>
                                          <p:attrName>fill.type</p:attrName>
                                        </p:attrNameLst>
                                      </p:cBhvr>
                                      <p:to>
                                        <p:strVal val="solid"/>
                                      </p:to>
                                    </p:set>
                                    <p:set>
                                      <p:cBhvr>
                                        <p:cTn id="75" dur="250" fill="hold"/>
                                        <p:tgtEl>
                                          <p:spTgt spid="4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1" presetClass="emph" presetSubtype="2" fill="hold" nodeType="withEffect">
                                  <p:stCondLst>
                                    <p:cond delay="1000"/>
                                  </p:stCondLst>
                                  <p:childTnLst>
                                    <p:animClr clrSpc="rgb" dir="cw">
                                      <p:cBhvr>
                                        <p:cTn id="77" dur="250" fill="hold"/>
                                        <p:tgtEl>
                                          <p:spTgt spid="44"/>
                                        </p:tgtEl>
                                        <p:attrNameLst>
                                          <p:attrName>fillcolor</p:attrName>
                                        </p:attrNameLst>
                                      </p:cBhvr>
                                      <p:to>
                                        <a:srgbClr val="FFFF00"/>
                                      </p:to>
                                    </p:animClr>
                                    <p:set>
                                      <p:cBhvr>
                                        <p:cTn id="78" dur="250" fill="hold"/>
                                        <p:tgtEl>
                                          <p:spTgt spid="44"/>
                                        </p:tgtEl>
                                        <p:attrNameLst>
                                          <p:attrName>fill.type</p:attrName>
                                        </p:attrNameLst>
                                      </p:cBhvr>
                                      <p:to>
                                        <p:strVal val="solid"/>
                                      </p:to>
                                    </p:set>
                                    <p:set>
                                      <p:cBhvr>
                                        <p:cTn id="7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ây, Đại Lộ, Đường Bộ, Tối He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prstClr val="black"/>
                </a:solidFill>
                <a:sym typeface="Arial" panose="020B0604020202020204"/>
              </a:rPr>
              <a:t>Câu</a:t>
            </a:r>
            <a:r>
              <a:rPr lang="en-US" sz="6000" b="1" dirty="0">
                <a:solidFill>
                  <a:prstClr val="black"/>
                </a:solidFill>
                <a:sym typeface="Arial" panose="020B0604020202020204"/>
              </a:rPr>
              <a:t> 5. </a:t>
            </a:r>
            <a:r>
              <a:rPr lang="vi-VN" sz="6000" dirty="0">
                <a:solidFill>
                  <a:prstClr val="black"/>
                </a:solidFill>
                <a:latin typeface="Calibri" panose="020F0502020204030204"/>
              </a:rPr>
              <a:t>NST thường tồn tại thành từng chiếc trong tế bào nào? </a:t>
            </a:r>
            <a:endParaRPr lang="en-US" sz="6000" dirty="0">
              <a:solidFill>
                <a:prstClr val="black"/>
              </a:solidFill>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A. </a:t>
            </a:r>
            <a:r>
              <a:rPr lang="vi-VN" sz="4200" dirty="0">
                <a:solidFill>
                  <a:prstClr val="black"/>
                </a:solidFill>
                <a:latin typeface="Calibri" panose="020F0502020204030204"/>
              </a:rPr>
              <a:t>Hợp tử</a:t>
            </a:r>
            <a:endParaRPr lang="en-US" sz="4200" dirty="0">
              <a:solidFill>
                <a:prstClr val="black"/>
              </a:solidFill>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C</a:t>
            </a:r>
            <a:r>
              <a:rPr lang="vi-VN" sz="4200" dirty="0">
                <a:solidFill>
                  <a:prstClr val="black"/>
                </a:solidFill>
                <a:latin typeface="Calibri" panose="020F0502020204030204"/>
              </a:rPr>
              <a:t>. Tế bào sinh dưỡng</a:t>
            </a:r>
            <a:endParaRPr lang="en-US" sz="4200" dirty="0">
              <a:solidFill>
                <a:prstClr val="black"/>
              </a:solidFill>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B</a:t>
            </a:r>
            <a:r>
              <a:rPr lang="vi-VN" sz="4200" dirty="0">
                <a:solidFill>
                  <a:prstClr val="black"/>
                </a:solidFill>
                <a:latin typeface="Calibri" panose="020F0502020204030204"/>
              </a:rPr>
              <a:t>. Tế bào sinh dục sơ khai</a:t>
            </a:r>
            <a:endParaRPr lang="en-US" sz="4200" dirty="0">
              <a:solidFill>
                <a:prstClr val="black"/>
              </a:solidFill>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D. </a:t>
            </a:r>
            <a:r>
              <a:rPr lang="vi-VN" sz="4200" dirty="0">
                <a:solidFill>
                  <a:prstClr val="black"/>
                </a:solidFill>
                <a:latin typeface="Calibri" panose="020F0502020204030204"/>
              </a:rPr>
              <a:t>Giao tử</a:t>
            </a:r>
            <a:endParaRPr lang="en-US" sz="4200" dirty="0">
              <a:solidFill>
                <a:prstClr val="black"/>
              </a:solidFill>
            </a:endParaRPr>
          </a:p>
        </p:txBody>
      </p:sp>
      <p:sp>
        <p:nvSpPr>
          <p:cNvPr id="2" name="Cloud 1">
            <a:hlinkClick r:id="rId4" action="ppaction://hlinksldjump"/>
            <a:extLst>
              <a:ext uri="{FF2B5EF4-FFF2-40B4-BE49-F238E27FC236}">
                <a16:creationId xmlns:a16="http://schemas.microsoft.com/office/drawing/2014/main" id="{5B0A8C64-2034-7AB0-8470-04B61E4914AB}"/>
              </a:ext>
            </a:extLst>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spTree>
    <p:extLst>
      <p:ext uri="{BB962C8B-B14F-4D97-AF65-F5344CB8AC3E}">
        <p14:creationId xmlns:p14="http://schemas.microsoft.com/office/powerpoint/2010/main" val="257225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4"/>
                                        </p:tgtEl>
                                        <p:attrNameLst>
                                          <p:attrName>fillcolor</p:attrName>
                                        </p:attrNameLst>
                                      </p:cBhvr>
                                      <p:to>
                                        <a:schemeClr val="accent2"/>
                                      </p:to>
                                    </p:animClr>
                                    <p:set>
                                      <p:cBhvr>
                                        <p:cTn id="34" dur="2000" fill="hold"/>
                                        <p:tgtEl>
                                          <p:spTgt spid="44"/>
                                        </p:tgtEl>
                                        <p:attrNameLst>
                                          <p:attrName>fill.type</p:attrName>
                                        </p:attrNameLst>
                                      </p:cBhvr>
                                      <p:to>
                                        <p:strVal val="solid"/>
                                      </p:to>
                                    </p:set>
                                    <p:set>
                                      <p:cBhvr>
                                        <p:cTn id="35" dur="2000" fill="hold"/>
                                        <p:tgtEl>
                                          <p:spTgt spid="4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42"/>
                                        </p:tgtEl>
                                        <p:attrNameLst>
                                          <p:attrName>fillcolor</p:attrName>
                                        </p:attrNameLst>
                                      </p:cBhvr>
                                      <p:to>
                                        <a:srgbClr val="FFFF00"/>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8" restart="whenNotActive" fill="hold" evtFilter="cancelBubble" nodeType="interactiveSeq">
                <p:stCondLst>
                  <p:cond evt="onClick" delay="0">
                    <p:tgtEl>
                      <p:spTgt spid="43"/>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43"/>
                                        </p:tgtEl>
                                        <p:attrNameLst>
                                          <p:attrName>fillcolor</p:attrName>
                                        </p:attrNameLst>
                                      </p:cBhvr>
                                      <p:to>
                                        <a:srgbClr val="FFF2CC"/>
                                      </p:to>
                                    </p:animClr>
                                    <p:set>
                                      <p:cBhvr>
                                        <p:cTn id="63" dur="250" fill="hold"/>
                                        <p:tgtEl>
                                          <p:spTgt spid="43"/>
                                        </p:tgtEl>
                                        <p:attrNameLst>
                                          <p:attrName>fill.type</p:attrName>
                                        </p:attrNameLst>
                                      </p:cBhvr>
                                      <p:to>
                                        <p:strVal val="solid"/>
                                      </p:to>
                                    </p:set>
                                    <p:set>
                                      <p:cBhvr>
                                        <p:cTn id="64" dur="250" fill="hold"/>
                                        <p:tgtEl>
                                          <p:spTgt spid="43"/>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43"/>
                                        </p:tgtEl>
                                        <p:attrNameLst>
                                          <p:attrName>fillcolor</p:attrName>
                                        </p:attrNameLst>
                                      </p:cBhvr>
                                      <p:to>
                                        <a:srgbClr val="00B050"/>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4"/>
                                        </p:tgtEl>
                                        <p:attrNameLst>
                                          <p:attrName>fillcolor</p:attrName>
                                        </p:attrNameLst>
                                      </p:cBhvr>
                                      <p:to>
                                        <a:srgbClr val="FFF2CC"/>
                                      </p:to>
                                    </p:animClr>
                                    <p:set>
                                      <p:cBhvr>
                                        <p:cTn id="74" dur="250" fill="hold"/>
                                        <p:tgtEl>
                                          <p:spTgt spid="44"/>
                                        </p:tgtEl>
                                        <p:attrNameLst>
                                          <p:attrName>fill.type</p:attrName>
                                        </p:attrNameLst>
                                      </p:cBhvr>
                                      <p:to>
                                        <p:strVal val="solid"/>
                                      </p:to>
                                    </p:set>
                                    <p:set>
                                      <p:cBhvr>
                                        <p:cTn id="75" dur="250" fill="hold"/>
                                        <p:tgtEl>
                                          <p:spTgt spid="4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1" presetClass="emph" presetSubtype="2" fill="hold" nodeType="withEffect">
                                  <p:stCondLst>
                                    <p:cond delay="1000"/>
                                  </p:stCondLst>
                                  <p:childTnLst>
                                    <p:animClr clrSpc="rgb" dir="cw">
                                      <p:cBhvr>
                                        <p:cTn id="77" dur="250" fill="hold"/>
                                        <p:tgtEl>
                                          <p:spTgt spid="44"/>
                                        </p:tgtEl>
                                        <p:attrNameLst>
                                          <p:attrName>fillcolor</p:attrName>
                                        </p:attrNameLst>
                                      </p:cBhvr>
                                      <p:to>
                                        <a:srgbClr val="FFFF00"/>
                                      </p:to>
                                    </p:animClr>
                                    <p:set>
                                      <p:cBhvr>
                                        <p:cTn id="78" dur="250" fill="hold"/>
                                        <p:tgtEl>
                                          <p:spTgt spid="44"/>
                                        </p:tgtEl>
                                        <p:attrNameLst>
                                          <p:attrName>fill.type</p:attrName>
                                        </p:attrNameLst>
                                      </p:cBhvr>
                                      <p:to>
                                        <p:strVal val="solid"/>
                                      </p:to>
                                    </p:set>
                                    <p:set>
                                      <p:cBhvr>
                                        <p:cTn id="7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ây, Đại Lộ, Đường Bộ, Tối Hed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7" y="0"/>
            <a:ext cx="18341226"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1251013" y="301069"/>
            <a:ext cx="15785981" cy="24062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solidFill>
                  <a:prstClr val="black"/>
                </a:solidFill>
                <a:sym typeface="Arial" panose="020B0604020202020204"/>
              </a:rPr>
              <a:t>Câu</a:t>
            </a:r>
            <a:r>
              <a:rPr lang="en-US" sz="4200" b="1" dirty="0">
                <a:solidFill>
                  <a:prstClr val="black"/>
                </a:solidFill>
                <a:sym typeface="Arial" panose="020B0604020202020204"/>
              </a:rPr>
              <a:t> 6. </a:t>
            </a:r>
            <a:r>
              <a:rPr lang="vi-VN" sz="4200" dirty="0">
                <a:solidFill>
                  <a:prstClr val="black"/>
                </a:solidFill>
                <a:latin typeface="Calibri" panose="020F0502020204030204"/>
              </a:rPr>
              <a:t>Quan sát trường hợp minh họa sau đây và hãy xác định đột biến này thuộc dạng nào? </a:t>
            </a:r>
            <a:endParaRPr lang="en-US" sz="4200" dirty="0">
              <a:solidFill>
                <a:prstClr val="black"/>
              </a:solidFill>
            </a:endParaRPr>
          </a:p>
          <a:p>
            <a:pPr algn="ctr"/>
            <a:r>
              <a:rPr lang="vi-VN" sz="4200" dirty="0">
                <a:solidFill>
                  <a:prstClr val="black"/>
                </a:solidFill>
                <a:latin typeface="Calibri" panose="020F0502020204030204"/>
              </a:rPr>
              <a:t>ABCDEFGH                       ABCDEFG </a:t>
            </a:r>
            <a:endParaRPr lang="en-US" sz="4200" dirty="0">
              <a:solidFill>
                <a:prstClr val="black"/>
              </a:solidFill>
            </a:endParaRPr>
          </a:p>
          <a:p>
            <a:pPr algn="ctr"/>
            <a:endParaRPr lang="en-US" sz="4200" dirty="0">
              <a:solidFill>
                <a:prstClr val="black"/>
              </a:solidFill>
            </a:endParaRPr>
          </a:p>
        </p:txBody>
      </p:sp>
      <p:sp>
        <p:nvSpPr>
          <p:cNvPr id="26" name="Rectangle 25"/>
          <p:cNvSpPr/>
          <p:nvPr/>
        </p:nvSpPr>
        <p:spPr>
          <a:xfrm>
            <a:off x="1667282" y="2924600"/>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A. </a:t>
            </a:r>
            <a:r>
              <a:rPr lang="vi-VN" sz="4200" dirty="0">
                <a:solidFill>
                  <a:prstClr val="black"/>
                </a:solidFill>
                <a:latin typeface="Calibri" panose="020F0502020204030204"/>
              </a:rPr>
              <a:t>Chuyển đoạn NST.</a:t>
            </a:r>
            <a:endParaRPr lang="en-US" sz="4200" dirty="0">
              <a:solidFill>
                <a:prstClr val="black"/>
              </a:solidFill>
            </a:endParaRPr>
          </a:p>
        </p:txBody>
      </p:sp>
      <p:sp>
        <p:nvSpPr>
          <p:cNvPr id="42" name="Rectangle 41"/>
          <p:cNvSpPr/>
          <p:nvPr/>
        </p:nvSpPr>
        <p:spPr>
          <a:xfrm>
            <a:off x="9195913" y="2930881"/>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C</a:t>
            </a:r>
            <a:r>
              <a:rPr lang="vi-VN" sz="4200" dirty="0">
                <a:solidFill>
                  <a:prstClr val="black"/>
                </a:solidFill>
                <a:latin typeface="Calibri" panose="020F0502020204030204"/>
              </a:rPr>
              <a:t>. Lặp đoạn NST. </a:t>
            </a:r>
            <a:endParaRPr lang="en-US" sz="4200" dirty="0">
              <a:solidFill>
                <a:prstClr val="black"/>
              </a:solidFill>
            </a:endParaRPr>
          </a:p>
        </p:txBody>
      </p:sp>
      <p:sp>
        <p:nvSpPr>
          <p:cNvPr id="43" name="Rectangle 42"/>
          <p:cNvSpPr/>
          <p:nvPr/>
        </p:nvSpPr>
        <p:spPr>
          <a:xfrm>
            <a:off x="1667282" y="425801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B</a:t>
            </a:r>
            <a:r>
              <a:rPr lang="vi-VN" sz="4200" dirty="0">
                <a:solidFill>
                  <a:prstClr val="black"/>
                </a:solidFill>
                <a:latin typeface="Calibri" panose="020F0502020204030204"/>
              </a:rPr>
              <a:t>. Mất đoạn NST.  </a:t>
            </a:r>
            <a:endParaRPr lang="en-US" sz="4200" dirty="0">
              <a:solidFill>
                <a:prstClr val="black"/>
              </a:solidFill>
            </a:endParaRPr>
          </a:p>
        </p:txBody>
      </p:sp>
      <p:sp>
        <p:nvSpPr>
          <p:cNvPr id="44" name="Rectangle 43"/>
          <p:cNvSpPr/>
          <p:nvPr/>
        </p:nvSpPr>
        <p:spPr>
          <a:xfrm>
            <a:off x="9195913" y="4264292"/>
            <a:ext cx="7358282" cy="1155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prstClr val="black"/>
                </a:solidFill>
              </a:rPr>
              <a:t>D. </a:t>
            </a:r>
            <a:r>
              <a:rPr lang="vi-VN" sz="4200" dirty="0">
                <a:solidFill>
                  <a:prstClr val="black"/>
                </a:solidFill>
                <a:latin typeface="Calibri" panose="020F0502020204030204"/>
              </a:rPr>
              <a:t>Đảo đoạn NST   </a:t>
            </a:r>
            <a:endParaRPr lang="en-US" sz="4200" dirty="0">
              <a:solidFill>
                <a:prstClr val="black"/>
              </a:solidFill>
            </a:endParaRPr>
          </a:p>
        </p:txBody>
      </p:sp>
      <p:sp>
        <p:nvSpPr>
          <p:cNvPr id="2" name="Cloud 1">
            <a:hlinkClick r:id="rId3" action="ppaction://hlinksldjump"/>
            <a:extLst>
              <a:ext uri="{FF2B5EF4-FFF2-40B4-BE49-F238E27FC236}">
                <a16:creationId xmlns:a16="http://schemas.microsoft.com/office/drawing/2014/main" id="{5B0A8C64-2034-7AB0-8470-04B61E4914AB}"/>
              </a:ext>
            </a:extLst>
          </p:cNvPr>
          <p:cNvSpPr/>
          <p:nvPr/>
        </p:nvSpPr>
        <p:spPr>
          <a:xfrm>
            <a:off x="7001803" y="7053251"/>
            <a:ext cx="3537896" cy="165691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r>
              <a:rPr lang="en-US" sz="3600" dirty="0">
                <a:solidFill>
                  <a:prstClr val="white">
                    <a:lumMod val="50000"/>
                  </a:prstClr>
                </a:solidFill>
                <a:latin typeface="Arial" panose="020B0604020202020204" pitchFamily="34" charset="0"/>
                <a:sym typeface="Arial" panose="020B0604020202020204"/>
              </a:rPr>
              <a:t>QUAY VỀ</a:t>
            </a:r>
            <a:endParaRPr lang="vi-VN" sz="3600" dirty="0">
              <a:solidFill>
                <a:prstClr val="white">
                  <a:lumMod val="50000"/>
                </a:prstClr>
              </a:solidFill>
              <a:sym typeface="Arial" panose="020B0604020202020204"/>
            </a:endParaRPr>
          </a:p>
        </p:txBody>
      </p:sp>
      <p:cxnSp>
        <p:nvCxnSpPr>
          <p:cNvPr id="14" name="Straight Connector 13"/>
          <p:cNvCxnSpPr>
            <a:cxnSpLocks noChangeShapeType="1"/>
          </p:cNvCxnSpPr>
          <p:nvPr/>
        </p:nvCxnSpPr>
        <p:spPr bwMode="auto">
          <a:xfrm>
            <a:off x="8681562" y="1883093"/>
            <a:ext cx="1234440" cy="0"/>
          </a:xfrm>
          <a:prstGeom prst="line">
            <a:avLst/>
          </a:prstGeom>
          <a:noFill/>
          <a:ln w="44450">
            <a:solidFill>
              <a:srgbClr val="00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7746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3"/>
                                        </p:tgtEl>
                                        <p:attrNameLst>
                                          <p:attrName>fillcolor</p:attrName>
                                        </p:attrNameLst>
                                      </p:cBhvr>
                                      <p:to>
                                        <a:schemeClr val="accent2"/>
                                      </p:to>
                                    </p:animClr>
                                    <p:set>
                                      <p:cBhvr>
                                        <p:cTn id="7" dur="2000" fill="hold"/>
                                        <p:tgtEl>
                                          <p:spTgt spid="43"/>
                                        </p:tgtEl>
                                        <p:attrNameLst>
                                          <p:attrName>fill.type</p:attrName>
                                        </p:attrNameLst>
                                      </p:cBhvr>
                                      <p:to>
                                        <p:strVal val="solid"/>
                                      </p:to>
                                    </p:set>
                                    <p:set>
                                      <p:cBhvr>
                                        <p:cTn id="8" dur="2000" fill="hold"/>
                                        <p:tgtEl>
                                          <p:spTgt spid="4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5254367" y="1203339"/>
            <a:ext cx="8918456" cy="9514"/>
          </a:xfrm>
          <a:prstGeom prst="line">
            <a:avLst/>
          </a:prstGeom>
          <a:ln w="19050" cap="flat">
            <a:solidFill>
              <a:srgbClr val="283728"/>
            </a:solidFill>
            <a:prstDash val="solid"/>
            <a:headEnd type="none" w="sm" len="sm"/>
            <a:tailEnd type="none" w="sm" len="sm"/>
          </a:ln>
        </p:spPr>
        <p:txBody>
          <a:bodyPr/>
          <a:lstStyle/>
          <a:p>
            <a:endParaRPr lang="vi-VN"/>
          </a:p>
        </p:txBody>
      </p:sp>
      <p:grpSp>
        <p:nvGrpSpPr>
          <p:cNvPr id="3" name="Group 3"/>
          <p:cNvGrpSpPr/>
          <p:nvPr/>
        </p:nvGrpSpPr>
        <p:grpSpPr>
          <a:xfrm>
            <a:off x="10629698" y="486029"/>
            <a:ext cx="7658302" cy="10287000"/>
            <a:chOff x="0" y="0"/>
            <a:chExt cx="10211069" cy="13716000"/>
          </a:xfrm>
        </p:grpSpPr>
        <p:pic>
          <p:nvPicPr>
            <p:cNvPr id="4" name="Picture 4"/>
            <p:cNvPicPr>
              <a:picLocks noChangeAspect="1"/>
            </p:cNvPicPr>
            <p:nvPr/>
          </p:nvPicPr>
          <p:blipFill>
            <a:blip r:embed="rId2"/>
            <a:srcRect l="21666" t="-17162" r="21666" b="-17162"/>
            <a:stretch>
              <a:fillRect/>
            </a:stretch>
          </p:blipFill>
          <p:spPr>
            <a:xfrm>
              <a:off x="0" y="0"/>
              <a:ext cx="10211069" cy="13716000"/>
            </a:xfrm>
            <a:prstGeom prst="rect">
              <a:avLst/>
            </a:prstGeom>
          </p:spPr>
        </p:pic>
      </p:grpSp>
      <p:sp>
        <p:nvSpPr>
          <p:cNvPr id="5" name="Freeform 5"/>
          <p:cNvSpPr/>
          <p:nvPr/>
        </p:nvSpPr>
        <p:spPr>
          <a:xfrm>
            <a:off x="952029" y="6408447"/>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6" name="Group 6"/>
          <p:cNvGrpSpPr/>
          <p:nvPr/>
        </p:nvGrpSpPr>
        <p:grpSpPr>
          <a:xfrm>
            <a:off x="0" y="0"/>
            <a:ext cx="747070" cy="791145"/>
            <a:chOff x="0" y="0"/>
            <a:chExt cx="196759" cy="208368"/>
          </a:xfrm>
        </p:grpSpPr>
        <p:sp>
          <p:nvSpPr>
            <p:cNvPr id="7" name="Freeform 7"/>
            <p:cNvSpPr/>
            <p:nvPr/>
          </p:nvSpPr>
          <p:spPr>
            <a:xfrm>
              <a:off x="0" y="0"/>
              <a:ext cx="196759" cy="208368"/>
            </a:xfrm>
            <a:custGeom>
              <a:avLst/>
              <a:gdLst/>
              <a:ahLst/>
              <a:cxnLst/>
              <a:rect l="l" t="t" r="r" b="b"/>
              <a:pathLst>
                <a:path w="196759" h="208368">
                  <a:moveTo>
                    <a:pt x="0" y="0"/>
                  </a:moveTo>
                  <a:lnTo>
                    <a:pt x="196759" y="0"/>
                  </a:lnTo>
                  <a:lnTo>
                    <a:pt x="196759" y="208368"/>
                  </a:lnTo>
                  <a:lnTo>
                    <a:pt x="0" y="208368"/>
                  </a:ln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8" name="TextBox 8"/>
            <p:cNvSpPr txBox="1"/>
            <p:nvPr/>
          </p:nvSpPr>
          <p:spPr>
            <a:xfrm>
              <a:off x="0" y="-47625"/>
              <a:ext cx="196759" cy="255993"/>
            </a:xfrm>
            <a:prstGeom prst="rect">
              <a:avLst/>
            </a:prstGeom>
          </p:spPr>
          <p:txBody>
            <a:bodyPr lIns="50800" tIns="50800" rIns="50800" bIns="50800" rtlCol="0" anchor="ctr"/>
            <a:lstStyle/>
            <a:p>
              <a:pPr algn="ctr">
                <a:lnSpc>
                  <a:spcPts val="3079"/>
                </a:lnSpc>
              </a:pPr>
              <a:endParaRPr/>
            </a:p>
          </p:txBody>
        </p:sp>
      </p:grpSp>
      <p:sp>
        <p:nvSpPr>
          <p:cNvPr id="9" name="TextBox 9"/>
          <p:cNvSpPr txBox="1"/>
          <p:nvPr/>
        </p:nvSpPr>
        <p:spPr>
          <a:xfrm>
            <a:off x="242031" y="3301826"/>
            <a:ext cx="10024672" cy="2215991"/>
          </a:xfrm>
          <a:prstGeom prst="rect">
            <a:avLst/>
          </a:prstGeom>
        </p:spPr>
        <p:txBody>
          <a:bodyPr wrap="square" lIns="0" tIns="0" rIns="0" bIns="0" rtlCol="0" anchor="t">
            <a:spAutoFit/>
          </a:bodyPr>
          <a:lstStyle/>
          <a:p>
            <a:pPr algn="ctr"/>
            <a:r>
              <a:rPr lang="en-US" sz="7200" dirty="0">
                <a:solidFill>
                  <a:schemeClr val="accent5">
                    <a:lumMod val="50000"/>
                  </a:schemeClr>
                </a:solidFill>
                <a:latin typeface="#9Slide03 Maven Pro Black" panose="00000A00000000000000" pitchFamily="2" charset="-93"/>
                <a:ea typeface="Adirek Sans Heavy"/>
                <a:cs typeface="Adirek Sans Heavy"/>
                <a:sym typeface="Adirek Sans Heavy"/>
              </a:rPr>
              <a:t>BỘ NHIỄM SẮC THỂ </a:t>
            </a:r>
          </a:p>
          <a:p>
            <a:pPr algn="ctr"/>
            <a:r>
              <a:rPr lang="en-US" sz="7200" dirty="0">
                <a:solidFill>
                  <a:schemeClr val="accent5">
                    <a:lumMod val="50000"/>
                  </a:schemeClr>
                </a:solidFill>
                <a:latin typeface="#9Slide03 Maven Pro Black" panose="00000A00000000000000" pitchFamily="2" charset="-93"/>
                <a:ea typeface="Adirek Sans Heavy"/>
                <a:cs typeface="Adirek Sans Heavy"/>
                <a:sym typeface="Adirek Sans Heavy"/>
              </a:rPr>
              <a:t>Ở SINH VẬT</a:t>
            </a:r>
          </a:p>
        </p:txBody>
      </p:sp>
      <p:sp>
        <p:nvSpPr>
          <p:cNvPr id="11" name="TextBox 11"/>
          <p:cNvSpPr txBox="1"/>
          <p:nvPr/>
        </p:nvSpPr>
        <p:spPr>
          <a:xfrm>
            <a:off x="1724276" y="6475174"/>
            <a:ext cx="6698767" cy="314638"/>
          </a:xfrm>
          <a:prstGeom prst="rect">
            <a:avLst/>
          </a:prstGeom>
        </p:spPr>
        <p:txBody>
          <a:bodyPr wrap="square" lIns="0" tIns="0" rIns="0" bIns="0" rtlCol="0" anchor="t">
            <a:spAutoFit/>
          </a:bodyPr>
          <a:lstStyle/>
          <a:p>
            <a:pPr>
              <a:lnSpc>
                <a:spcPts val="2304"/>
              </a:lnSpc>
            </a:pPr>
            <a:r>
              <a:rPr lang="en-US" sz="3200" b="1" dirty="0" err="1">
                <a:latin typeface="Arial" panose="020B0604020202020204" pitchFamily="34" charset="0"/>
                <a:ea typeface="Adirek Sans Bold"/>
                <a:cs typeface="Arial" panose="020B0604020202020204" pitchFamily="34" charset="0"/>
                <a:sym typeface="Adirek Sans Bold"/>
              </a:rPr>
              <a:t>Trình</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bày</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khái</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niệm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nhiễm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sắc</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thể</a:t>
            </a:r>
            <a:endParaRPr lang="en-US" sz="3200" b="1" dirty="0">
              <a:latin typeface="Arial" panose="020B0604020202020204" pitchFamily="34" charset="0"/>
              <a:ea typeface="Adirek Sans Bold"/>
              <a:cs typeface="Arial" panose="020B0604020202020204" pitchFamily="34" charset="0"/>
              <a:sym typeface="Adirek Sans Bold"/>
            </a:endParaRPr>
          </a:p>
        </p:txBody>
      </p:sp>
      <p:sp>
        <p:nvSpPr>
          <p:cNvPr id="12" name="TextBox 12"/>
          <p:cNvSpPr txBox="1"/>
          <p:nvPr/>
        </p:nvSpPr>
        <p:spPr>
          <a:xfrm>
            <a:off x="228600" y="1114371"/>
            <a:ext cx="5152414" cy="356636"/>
          </a:xfrm>
          <a:prstGeom prst="rect">
            <a:avLst/>
          </a:prstGeom>
        </p:spPr>
        <p:txBody>
          <a:bodyPr wrap="square" lIns="0" tIns="0" rIns="0" bIns="0" rtlCol="0" anchor="t">
            <a:spAutoFit/>
          </a:bodyPr>
          <a:lstStyle/>
          <a:p>
            <a:pPr algn="l">
              <a:lnSpc>
                <a:spcPts val="2304"/>
              </a:lnSpc>
            </a:pPr>
            <a:r>
              <a:rPr lang="en-US" sz="4000" b="1" dirty="0">
                <a:solidFill>
                  <a:srgbClr val="283728"/>
                </a:solidFill>
                <a:ea typeface="Adirek Sans Bold"/>
                <a:cs typeface="Adirek Sans Bold"/>
                <a:sym typeface="Adirek Sans Bold"/>
              </a:rPr>
              <a:t>KHOA HỌC TỰ NHIÊN 9</a:t>
            </a:r>
          </a:p>
        </p:txBody>
      </p:sp>
      <p:sp>
        <p:nvSpPr>
          <p:cNvPr id="13" name="Freeform 5">
            <a:extLst>
              <a:ext uri="{FF2B5EF4-FFF2-40B4-BE49-F238E27FC236}">
                <a16:creationId xmlns:a16="http://schemas.microsoft.com/office/drawing/2014/main" id="{BA758B63-AF36-C9E2-5122-4EFB8912A5D3}"/>
              </a:ext>
            </a:extLst>
          </p:cNvPr>
          <p:cNvSpPr/>
          <p:nvPr/>
        </p:nvSpPr>
        <p:spPr>
          <a:xfrm>
            <a:off x="952029" y="7911798"/>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4" name="TextBox 11">
            <a:extLst>
              <a:ext uri="{FF2B5EF4-FFF2-40B4-BE49-F238E27FC236}">
                <a16:creationId xmlns:a16="http://schemas.microsoft.com/office/drawing/2014/main" id="{B15F59A2-F393-AA04-CCF6-770E6544117F}"/>
              </a:ext>
            </a:extLst>
          </p:cNvPr>
          <p:cNvSpPr txBox="1"/>
          <p:nvPr/>
        </p:nvSpPr>
        <p:spPr>
          <a:xfrm>
            <a:off x="1724276" y="7731666"/>
            <a:ext cx="6927367" cy="984885"/>
          </a:xfrm>
          <a:prstGeom prst="rect">
            <a:avLst/>
          </a:prstGeom>
        </p:spPr>
        <p:txBody>
          <a:bodyPr wrap="square" lIns="0" tIns="0" rIns="0" bIns="0" rtlCol="0" anchor="t">
            <a:spAutoFit/>
          </a:bodyPr>
          <a:lstStyle/>
          <a:p>
            <a:r>
              <a:rPr lang="en-US" sz="3200" b="1" dirty="0" err="1">
                <a:latin typeface="Arial" panose="020B0604020202020204" pitchFamily="34" charset="0"/>
                <a:ea typeface="Adirek Sans Bold"/>
                <a:cs typeface="Arial" panose="020B0604020202020204" pitchFamily="34" charset="0"/>
                <a:sym typeface="Adirek Sans Bold"/>
              </a:rPr>
              <a:t>Phân</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biệt</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bộ</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nhiễm</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sắc</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thể</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đơn</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bội</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lưỡng</a:t>
            </a:r>
            <a:r>
              <a:rPr lang="en-US" sz="3200" b="1" dirty="0">
                <a:latin typeface="Arial" panose="020B0604020202020204" pitchFamily="34" charset="0"/>
                <a:ea typeface="Adirek Sans Bold"/>
                <a:cs typeface="Arial" panose="020B0604020202020204" pitchFamily="34" charset="0"/>
                <a:sym typeface="Adirek Sans Bold"/>
              </a:rPr>
              <a:t> </a:t>
            </a:r>
            <a:r>
              <a:rPr lang="en-US" sz="3200" b="1" dirty="0" err="1">
                <a:latin typeface="Arial" panose="020B0604020202020204" pitchFamily="34" charset="0"/>
                <a:ea typeface="Adirek Sans Bold"/>
                <a:cs typeface="Arial" panose="020B0604020202020204" pitchFamily="34" charset="0"/>
                <a:sym typeface="Adirek Sans Bold"/>
              </a:rPr>
              <a:t>bội</a:t>
            </a:r>
            <a:endParaRPr lang="en-US" sz="3200" b="1" dirty="0">
              <a:latin typeface="Arial" panose="020B0604020202020204" pitchFamily="34" charset="0"/>
              <a:ea typeface="Adirek Sans Bold"/>
              <a:cs typeface="Arial" panose="020B0604020202020204" pitchFamily="34" charset="0"/>
              <a:sym typeface="Adirek Sans Bold"/>
            </a:endParaRPr>
          </a:p>
        </p:txBody>
      </p:sp>
      <p:sp>
        <p:nvSpPr>
          <p:cNvPr id="15" name="TextBox 9">
            <a:extLst>
              <a:ext uri="{FF2B5EF4-FFF2-40B4-BE49-F238E27FC236}">
                <a16:creationId xmlns:a16="http://schemas.microsoft.com/office/drawing/2014/main" id="{E99ED367-F460-F7AC-C3A9-CD262CAE0F18}"/>
              </a:ext>
            </a:extLst>
          </p:cNvPr>
          <p:cNvSpPr txBox="1"/>
          <p:nvPr/>
        </p:nvSpPr>
        <p:spPr>
          <a:xfrm>
            <a:off x="175624" y="1819984"/>
            <a:ext cx="10024672" cy="923330"/>
          </a:xfrm>
          <a:prstGeom prst="rect">
            <a:avLst/>
          </a:prstGeom>
        </p:spPr>
        <p:txBody>
          <a:bodyPr wrap="square" lIns="0" tIns="0" rIns="0" bIns="0" rtlCol="0" anchor="t">
            <a:spAutoFit/>
          </a:bodyPr>
          <a:lstStyle/>
          <a:p>
            <a:pPr algn="ctr"/>
            <a:r>
              <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rPr>
              <a:t>PHẦN 1</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66" y="2683"/>
            <a:ext cx="18278477" cy="10281644"/>
          </a:xfrm>
          <a:prstGeom prst="rect">
            <a:avLst/>
          </a:prstGeom>
        </p:spPr>
      </p:pic>
      <p:pic>
        <p:nvPicPr>
          <p:cNvPr id="28" name="Picture 27"/>
          <p:cNvPicPr>
            <a:picLocks noChangeAspect="1"/>
          </p:cNvPicPr>
          <p:nvPr/>
        </p:nvPicPr>
        <p:blipFill>
          <a:blip r:embed="rId3"/>
          <a:stretch>
            <a:fillRect/>
          </a:stretch>
        </p:blipFill>
        <p:spPr>
          <a:xfrm>
            <a:off x="-279360" y="-454283"/>
            <a:ext cx="15092555" cy="10071756"/>
          </a:xfrm>
          <a:prstGeom prst="rect">
            <a:avLst/>
          </a:prstGeom>
        </p:spPr>
      </p:pic>
      <p:pic>
        <p:nvPicPr>
          <p:cNvPr id="26" name="Picture 25"/>
          <p:cNvPicPr>
            <a:picLocks noChangeAspect="1"/>
          </p:cNvPicPr>
          <p:nvPr/>
        </p:nvPicPr>
        <p:blipFill>
          <a:blip r:embed="rId4"/>
          <a:stretch>
            <a:fillRect/>
          </a:stretch>
        </p:blipFill>
        <p:spPr>
          <a:xfrm>
            <a:off x="6034767" y="446105"/>
            <a:ext cx="11940051" cy="6892188"/>
          </a:xfrm>
          <a:prstGeom prst="rect">
            <a:avLst/>
          </a:prstGeom>
        </p:spPr>
      </p:pic>
      <p:pic>
        <p:nvPicPr>
          <p:cNvPr id="7" name="Graphic 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37514" y="5462717"/>
            <a:ext cx="4060304" cy="4821611"/>
          </a:xfrm>
          <a:prstGeom prst="rect">
            <a:avLst/>
          </a:prstGeom>
        </p:spPr>
      </p:pic>
      <p:pic>
        <p:nvPicPr>
          <p:cNvPr id="11" name="Graphic 1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957" y="5069192"/>
            <a:ext cx="4563191" cy="3896820"/>
          </a:xfrm>
          <a:prstGeom prst="rect">
            <a:avLst/>
          </a:prstGeom>
        </p:spPr>
      </p:pic>
      <p:pic>
        <p:nvPicPr>
          <p:cNvPr id="9" name="Graphic 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6" y="8950625"/>
            <a:ext cx="13094816" cy="1333703"/>
          </a:xfrm>
          <a:prstGeom prst="rect">
            <a:avLst/>
          </a:prstGeom>
        </p:spPr>
      </p:pic>
      <p:pic>
        <p:nvPicPr>
          <p:cNvPr id="23" name="Graphic 2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02025" y="8940240"/>
            <a:ext cx="1332743" cy="651885"/>
          </a:xfrm>
          <a:prstGeom prst="rect">
            <a:avLst/>
          </a:prstGeom>
        </p:spPr>
      </p:pic>
      <p:pic>
        <p:nvPicPr>
          <p:cNvPr id="13" name="Graphic 1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76216" y="2403262"/>
            <a:ext cx="3389801" cy="3071099"/>
          </a:xfrm>
          <a:prstGeom prst="rect">
            <a:avLst/>
          </a:prstGeom>
        </p:spPr>
      </p:pic>
      <p:pic>
        <p:nvPicPr>
          <p:cNvPr id="17" name="Graphic 16"/>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7394" y="5200487"/>
            <a:ext cx="2853807" cy="3795419"/>
          </a:xfrm>
          <a:prstGeom prst="rect">
            <a:avLst/>
          </a:prstGeom>
        </p:spPr>
      </p:pic>
      <p:pic>
        <p:nvPicPr>
          <p:cNvPr id="15" name="Graphic 14"/>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8366" y="7588564"/>
            <a:ext cx="782264" cy="767777"/>
          </a:xfrm>
          <a:prstGeom prst="rect">
            <a:avLst/>
          </a:prstGeom>
        </p:spPr>
      </p:pic>
      <p:pic>
        <p:nvPicPr>
          <p:cNvPr id="19" name="Graphic 18"/>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43131" y="9299710"/>
            <a:ext cx="3071103" cy="680858"/>
          </a:xfrm>
          <a:prstGeom prst="rect">
            <a:avLst/>
          </a:prstGeom>
        </p:spPr>
      </p:pic>
      <p:pic>
        <p:nvPicPr>
          <p:cNvPr id="21" name="Graphic 20"/>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78366" y="7646853"/>
            <a:ext cx="1550036" cy="1303770"/>
          </a:xfrm>
          <a:prstGeom prst="rect">
            <a:avLst/>
          </a:prstGeom>
        </p:spPr>
      </p:pic>
      <p:sp>
        <p:nvSpPr>
          <p:cNvPr id="2" name="TextBox 1"/>
          <p:cNvSpPr txBox="1"/>
          <p:nvPr/>
        </p:nvSpPr>
        <p:spPr>
          <a:xfrm>
            <a:off x="7911767" y="931220"/>
            <a:ext cx="8201678" cy="1107996"/>
          </a:xfrm>
          <a:prstGeom prst="rect">
            <a:avLst/>
          </a:prstGeom>
          <a:noFill/>
        </p:spPr>
        <p:txBody>
          <a:bodyPr wrap="square" rtlCol="0">
            <a:spAutoFit/>
          </a:bodyPr>
          <a:lstStyle/>
          <a:p>
            <a:pPr algn="ctr" defTabSz="1370648">
              <a:defRPr/>
            </a:pPr>
            <a:r>
              <a:rPr lang="en-US" sz="6600" b="1" dirty="0">
                <a:solidFill>
                  <a:srgbClr val="FFFCF3"/>
                </a:solidFill>
                <a:latin typeface="Arial" panose="020B0604020202020204"/>
                <a:cs typeface="#9Slide03 Arima Madurai Black" panose="00000A00000000000000" pitchFamily="2" charset="0"/>
                <a:sym typeface="Arial" panose="020B0604020202020204"/>
              </a:rPr>
              <a:t>DẶN DÒ VỀ NHÀ</a:t>
            </a:r>
          </a:p>
        </p:txBody>
      </p:sp>
      <p:sp>
        <p:nvSpPr>
          <p:cNvPr id="3" name="TextBox 2"/>
          <p:cNvSpPr txBox="1"/>
          <p:nvPr/>
        </p:nvSpPr>
        <p:spPr>
          <a:xfrm>
            <a:off x="6636186" y="2058442"/>
            <a:ext cx="11104047" cy="4206023"/>
          </a:xfrm>
          <a:prstGeom prst="rect">
            <a:avLst/>
          </a:prstGeom>
          <a:noFill/>
        </p:spPr>
        <p:txBody>
          <a:bodyPr wrap="square" rtlCol="0">
            <a:spAutoFit/>
          </a:bodyPr>
          <a:lstStyle/>
          <a:p>
            <a:pPr marL="514350" indent="-514350" defTabSz="1370648">
              <a:lnSpc>
                <a:spcPct val="130000"/>
              </a:lnSpc>
              <a:buFontTx/>
              <a:buAutoNum type="arabicPeriod"/>
              <a:defRPr/>
            </a:pPr>
            <a:r>
              <a:rPr lang="en-US" sz="4200" b="1" dirty="0" err="1">
                <a:solidFill>
                  <a:srgbClr val="FFFFFF"/>
                </a:solidFill>
                <a:latin typeface="Arial" panose="020B0604020202020204"/>
                <a:cs typeface="#9Slide03 Arima Madurai Black" panose="00000A00000000000000" pitchFamily="2" charset="0"/>
                <a:sym typeface="Arial" panose="020B0604020202020204"/>
              </a:rPr>
              <a:t>Đọc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lại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và</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hoàn</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thành</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các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tập</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trong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vở</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giao</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tập</a:t>
            </a:r>
            <a:endParaRPr lang="en-US" sz="4200" b="1" dirty="0">
              <a:solidFill>
                <a:srgbClr val="FFFFFF"/>
              </a:solidFill>
              <a:latin typeface="Arial" panose="020B0604020202020204"/>
              <a:cs typeface="#9Slide03 Arima Madurai Black" panose="00000A00000000000000" pitchFamily="2" charset="0"/>
              <a:sym typeface="Arial" panose="020B0604020202020204"/>
            </a:endParaRPr>
          </a:p>
          <a:p>
            <a:pPr marL="514350" indent="-514350" defTabSz="1370648">
              <a:lnSpc>
                <a:spcPct val="130000"/>
              </a:lnSpc>
              <a:buFontTx/>
              <a:buAutoNum type="arabicPeriod"/>
              <a:defRPr/>
            </a:pPr>
            <a:r>
              <a:rPr lang="en-US" sz="4200" b="1" dirty="0" err="1">
                <a:solidFill>
                  <a:srgbClr val="FFFFFF"/>
                </a:solidFill>
                <a:latin typeface="Arial" panose="020B0604020202020204"/>
                <a:cs typeface="#9Slide03 Arima Madurai Black" panose="00000A00000000000000" pitchFamily="2" charset="0"/>
                <a:sym typeface="Arial" panose="020B0604020202020204"/>
              </a:rPr>
              <a:t>Tìm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hiểu</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thêm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những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ứng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dụng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của</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đột</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biến</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nhiễm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sắc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thể</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trong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đời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sống</a:t>
            </a:r>
            <a:endParaRPr lang="en-US" sz="4200" b="1" dirty="0">
              <a:solidFill>
                <a:srgbClr val="FFFFFF"/>
              </a:solidFill>
              <a:latin typeface="Arial" panose="020B0604020202020204"/>
              <a:cs typeface="#9Slide03 Arima Madurai Black" panose="00000A00000000000000" pitchFamily="2" charset="0"/>
              <a:sym typeface="Arial" panose="020B0604020202020204"/>
            </a:endParaRPr>
          </a:p>
          <a:p>
            <a:pPr marL="514350" indent="-514350" defTabSz="1370648">
              <a:lnSpc>
                <a:spcPct val="130000"/>
              </a:lnSpc>
              <a:buFontTx/>
              <a:buAutoNum type="arabicPeriod"/>
              <a:defRPr/>
            </a:pPr>
            <a:r>
              <a:rPr lang="en-US" sz="4200" b="1" dirty="0" err="1">
                <a:solidFill>
                  <a:srgbClr val="FFFFFF"/>
                </a:solidFill>
                <a:latin typeface="Arial" panose="020B0604020202020204"/>
                <a:cs typeface="#9Slide03 Arima Madurai Black" panose="00000A00000000000000" pitchFamily="2" charset="0"/>
                <a:sym typeface="Arial" panose="020B0604020202020204"/>
              </a:rPr>
              <a:t>Đọc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và</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tìm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hiểu</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trước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mới</a:t>
            </a:r>
            <a:endParaRPr lang="en-US" sz="4200" b="1" dirty="0">
              <a:solidFill>
                <a:srgbClr val="FFFFFF"/>
              </a:solidFill>
              <a:latin typeface="Arial" panose="020B0604020202020204"/>
              <a:cs typeface="#9Slide03 Arima Madurai Black" panose="00000A00000000000000" pitchFamily="2" charset="0"/>
              <a:sym typeface="Arial" panose="020B0604020202020204"/>
            </a:endParaRPr>
          </a:p>
        </p:txBody>
      </p:sp>
      <p:pic>
        <p:nvPicPr>
          <p:cNvPr id="6" name="Picture 5"/>
          <p:cNvPicPr>
            <a:picLocks noChangeAspect="1"/>
          </p:cNvPicPr>
          <p:nvPr/>
        </p:nvPicPr>
        <p:blipFill>
          <a:blip r:embed="rId23"/>
          <a:stretch>
            <a:fillRect/>
          </a:stretch>
        </p:blipFill>
        <p:spPr>
          <a:xfrm>
            <a:off x="4766" y="10593582"/>
            <a:ext cx="18278477" cy="3232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944216" y="3256500"/>
            <a:ext cx="9691995" cy="2575494"/>
          </a:xfrm>
        </p:spPr>
        <p:txBody>
          <a:bodyPr/>
          <a:lstStyle/>
          <a:p>
            <a:pPr algn="r">
              <a:lnSpc>
                <a:spcPct val="120000"/>
              </a:lnSpc>
            </a:pPr>
            <a:r>
              <a:rPr lang="en-US" sz="7200" dirty="0"/>
              <a:t>CÁM ƠN CÁC EM ĐÃ THEO DÕI BÀI HỌC</a:t>
            </a:r>
          </a:p>
        </p:txBody>
      </p:sp>
      <p:sp>
        <p:nvSpPr>
          <p:cNvPr id="3" name="Subtitle 2">
            <a:extLst>
              <a:ext uri="{FF2B5EF4-FFF2-40B4-BE49-F238E27FC236}">
                <a16:creationId xmlns:a16="http://schemas.microsoft.com/office/drawing/2014/main" id="{B787DFD8-D262-D485-B1F2-817C5A0928C5}"/>
              </a:ext>
            </a:extLst>
          </p:cNvPr>
          <p:cNvSpPr>
            <a:spLocks noGrp="1"/>
          </p:cNvSpPr>
          <p:nvPr>
            <p:ph type="subTitle" idx="1"/>
          </p:nvPr>
        </p:nvSpPr>
        <p:spPr>
          <a:xfrm>
            <a:off x="4632053" y="5882483"/>
            <a:ext cx="5869523" cy="728099"/>
          </a:xfrm>
        </p:spPr>
        <p:txBody>
          <a:bodyPr/>
          <a:lstStyle/>
          <a:p>
            <a:pPr algn="r"/>
            <a:r>
              <a:rPr lang="en-US" b="1" i="1">
                <a:latin typeface="Times New Roman" panose="02020603050405020304" pitchFamily="18" charset="0"/>
                <a:cs typeface="Times New Roman" panose="02020603050405020304" pitchFamily="18" charset="0"/>
              </a:rPr>
              <a:t>Khoa học tự nhiên 9</a:t>
            </a:r>
            <a:endParaRPr lang="en-US" b="1" i="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ACA8BCD-DDD1-FB7B-FF26-124FB9EE308B}"/>
              </a:ext>
            </a:extLst>
          </p:cNvPr>
          <p:cNvGrpSpPr/>
          <p:nvPr/>
        </p:nvGrpSpPr>
        <p:grpSpPr>
          <a:xfrm>
            <a:off x="722460" y="1089580"/>
            <a:ext cx="4235238" cy="1014342"/>
            <a:chOff x="945350" y="611792"/>
            <a:chExt cx="3435496" cy="676228"/>
          </a:xfrm>
        </p:grpSpPr>
        <p:sp>
          <p:nvSpPr>
            <p:cNvPr id="5" name="Rectangle: Rounded Corners 4">
              <a:extLst>
                <a:ext uri="{FF2B5EF4-FFF2-40B4-BE49-F238E27FC236}">
                  <a16:creationId xmlns:a16="http://schemas.microsoft.com/office/drawing/2014/main" id="{BECF3C4F-409D-D19D-F858-7D204CF82024}"/>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3962E0F-BE2E-7BC9-1A03-82B98E1FCA1A}"/>
                </a:ext>
              </a:extLst>
            </p:cNvPr>
            <p:cNvSpPr txBox="1"/>
            <p:nvPr/>
          </p:nvSpPr>
          <p:spPr>
            <a:xfrm rot="21296516">
              <a:off x="1770901" y="651120"/>
              <a:ext cx="2609945" cy="492443"/>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7" name="Group 6">
            <a:extLst>
              <a:ext uri="{FF2B5EF4-FFF2-40B4-BE49-F238E27FC236}">
                <a16:creationId xmlns:a16="http://schemas.microsoft.com/office/drawing/2014/main" id="{E882C0CA-6D80-7D01-DEC7-E1568969C475}"/>
              </a:ext>
            </a:extLst>
          </p:cNvPr>
          <p:cNvGrpSpPr/>
          <p:nvPr/>
        </p:nvGrpSpPr>
        <p:grpSpPr>
          <a:xfrm>
            <a:off x="308442" y="1116372"/>
            <a:ext cx="1371600" cy="1371600"/>
            <a:chOff x="5532121" y="2971800"/>
            <a:chExt cx="914400" cy="914400"/>
          </a:xfrm>
        </p:grpSpPr>
        <p:sp>
          <p:nvSpPr>
            <p:cNvPr id="8" name="Oval 7">
              <a:extLst>
                <a:ext uri="{FF2B5EF4-FFF2-40B4-BE49-F238E27FC236}">
                  <a16:creationId xmlns:a16="http://schemas.microsoft.com/office/drawing/2014/main" id="{821BEFAA-3325-516A-B058-A3FC185C6EFA}"/>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DB8E058F-C38C-BCDD-9620-690262A1F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a:extLst>
                <a:ext uri="{FF2B5EF4-FFF2-40B4-BE49-F238E27FC236}">
                  <a16:creationId xmlns:a16="http://schemas.microsoft.com/office/drawing/2014/main" id="{A9A9B542-A1EB-7301-018F-08E43C935808}"/>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D2220D2-8189-1EDD-9A71-4DC91FB0A3F2}"/>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EC47AA5-4DB5-5BBD-2175-F7271C9BFF8B}"/>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E886DC4-02AB-1740-B50C-F8E2B7A89C9B}"/>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11AECA1F-67DA-2F31-A641-FB8C6AE0DB1A}"/>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2" descr="28 Collection Of Boy Reading Book Clipart Png - Read A Book Clipart,  Transparent Png - kindpng">
            <a:extLst>
              <a:ext uri="{FF2B5EF4-FFF2-40B4-BE49-F238E27FC236}">
                <a16:creationId xmlns:a16="http://schemas.microsoft.com/office/drawing/2014/main" id="{6245D36A-E9EA-CBEA-864D-A5DF47C028E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12819603" y="4544247"/>
            <a:ext cx="5965767" cy="601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962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 id="{8E8E6382-84E0-47AA-A2A2-8ED603AAB26E}" vid="{692203AD-8BB8-47BB-AF1A-2D7F125D9E27}"/>
    </a:ext>
  </a:extLst>
</a:theme>
</file>

<file path=ppt/theme/theme8.xml><?xml version="1.0" encoding="utf-8"?>
<a:theme xmlns:a="http://schemas.openxmlformats.org/drawingml/2006/main" name="2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732</TotalTime>
  <Words>5289</Words>
  <Application>Microsoft Office PowerPoint</Application>
  <PresentationFormat>Custom</PresentationFormat>
  <Paragraphs>556</Paragraphs>
  <Slides>91</Slides>
  <Notes>18</Notes>
  <HiddenSlides>0</HiddenSlides>
  <MMClips>11</MMClips>
  <ScaleCrop>false</ScaleCrop>
  <HeadingPairs>
    <vt:vector size="6" baseType="variant">
      <vt:variant>
        <vt:lpstr>Fonts Used</vt:lpstr>
      </vt:variant>
      <vt:variant>
        <vt:i4>24</vt:i4>
      </vt:variant>
      <vt:variant>
        <vt:lpstr>Theme</vt:lpstr>
      </vt:variant>
      <vt:variant>
        <vt:i4>8</vt:i4>
      </vt:variant>
      <vt:variant>
        <vt:lpstr>Slide Titles</vt:lpstr>
      </vt:variant>
      <vt:variant>
        <vt:i4>91</vt:i4>
      </vt:variant>
    </vt:vector>
  </HeadingPairs>
  <TitlesOfParts>
    <vt:vector size="123" baseType="lpstr">
      <vt:lpstr>Saira Bold</vt:lpstr>
      <vt:lpstr>Tahoma</vt:lpstr>
      <vt:lpstr>Times New Roman</vt:lpstr>
      <vt:lpstr>#9Slide03 Maven Pro Black</vt:lpstr>
      <vt:lpstr>Calibri</vt:lpstr>
      <vt:lpstr>Titan One</vt:lpstr>
      <vt:lpstr>Century Gothic</vt:lpstr>
      <vt:lpstr>Catamaran</vt:lpstr>
      <vt:lpstr>Paytone One</vt:lpstr>
      <vt:lpstr>Segoe UI Black</vt:lpstr>
      <vt:lpstr>Love Ya Like A Sister</vt:lpstr>
      <vt:lpstr>Bebas Neue</vt:lpstr>
      <vt:lpstr>Roboto Bold</vt:lpstr>
      <vt:lpstr>Wingdings</vt:lpstr>
      <vt:lpstr>Myriad Pro SemiCond</vt:lpstr>
      <vt:lpstr>Nunito</vt:lpstr>
      <vt:lpstr>Calibri Light</vt:lpstr>
      <vt:lpstr>Arial</vt:lpstr>
      <vt:lpstr>Aptos Display</vt:lpstr>
      <vt:lpstr>Oswald</vt:lpstr>
      <vt:lpstr>Alatsi</vt:lpstr>
      <vt:lpstr>Aptos</vt:lpstr>
      <vt:lpstr>Adirek Sans Bold</vt:lpstr>
      <vt:lpstr>Verdana</vt:lpstr>
      <vt:lpstr>Office Theme</vt:lpstr>
      <vt:lpstr>2_Office Theme</vt:lpstr>
      <vt:lpstr>7_Office Theme</vt:lpstr>
      <vt:lpstr>3_Office Theme</vt:lpstr>
      <vt:lpstr>1_Office Theme</vt:lpstr>
      <vt:lpstr>4_Office Theme</vt:lpstr>
      <vt:lpstr>5_Office Theme</vt:lpstr>
      <vt:lpstr>2_Save the Elephant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THEO DÕI BÀI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Thesis defense</dc:title>
  <cp:lastModifiedBy>baongochuynh230102@gmail.com</cp:lastModifiedBy>
  <cp:revision>145</cp:revision>
  <dcterms:created xsi:type="dcterms:W3CDTF">2006-08-16T00:00:00Z</dcterms:created>
  <dcterms:modified xsi:type="dcterms:W3CDTF">2024-07-25T07:20:10Z</dcterms:modified>
  <dc:identifier>DAGL1u8hdLc</dc:identifier>
</cp:coreProperties>
</file>