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media/audio10.wav" ContentType="audio/wav"/>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56" r:id="rId3"/>
    <p:sldMasterId id="2147483861" r:id="rId4"/>
    <p:sldMasterId id="2147483867" r:id="rId5"/>
    <p:sldMasterId id="2147483879" r:id="rId6"/>
  </p:sldMasterIdLst>
  <p:notesMasterIdLst>
    <p:notesMasterId r:id="rId41"/>
  </p:notesMasterIdLst>
  <p:sldIdLst>
    <p:sldId id="300" r:id="rId7"/>
    <p:sldId id="478" r:id="rId8"/>
    <p:sldId id="256" r:id="rId9"/>
    <p:sldId id="277" r:id="rId10"/>
    <p:sldId id="273" r:id="rId11"/>
    <p:sldId id="296" r:id="rId12"/>
    <p:sldId id="407" r:id="rId13"/>
    <p:sldId id="297" r:id="rId14"/>
    <p:sldId id="467" r:id="rId15"/>
    <p:sldId id="465" r:id="rId16"/>
    <p:sldId id="479" r:id="rId17"/>
    <p:sldId id="480" r:id="rId18"/>
    <p:sldId id="477" r:id="rId19"/>
    <p:sldId id="468" r:id="rId20"/>
    <p:sldId id="469" r:id="rId21"/>
    <p:sldId id="473" r:id="rId22"/>
    <p:sldId id="472" r:id="rId23"/>
    <p:sldId id="474" r:id="rId24"/>
    <p:sldId id="476" r:id="rId25"/>
    <p:sldId id="484" r:id="rId26"/>
    <p:sldId id="471" r:id="rId27"/>
    <p:sldId id="475" r:id="rId28"/>
    <p:sldId id="312" r:id="rId29"/>
    <p:sldId id="257" r:id="rId30"/>
    <p:sldId id="275" r:id="rId31"/>
    <p:sldId id="271" r:id="rId32"/>
    <p:sldId id="318" r:id="rId33"/>
    <p:sldId id="280" r:id="rId34"/>
    <p:sldId id="282" r:id="rId35"/>
    <p:sldId id="281" r:id="rId36"/>
    <p:sldId id="483" r:id="rId37"/>
    <p:sldId id="481" r:id="rId38"/>
    <p:sldId id="482" r:id="rId39"/>
    <p:sldId id="293" r:id="rId40"/>
  </p:sldIdLst>
  <p:sldSz cx="18288000" cy="10287000"/>
  <p:notesSz cx="6858000" cy="9144000"/>
  <p:embeddedFontLst>
    <p:embeddedFont>
      <p:font typeface="Aharoni" panose="02010803020104030203" pitchFamily="2" charset="-79"/>
      <p:bold r:id="rId42"/>
    </p:embeddedFont>
    <p:embeddedFont>
      <p:font typeface="Arial Black" panose="020B0A04020102020204" pitchFamily="34" charset="0"/>
      <p:bold r:id="rId43"/>
    </p:embeddedFont>
    <p:embeddedFont>
      <p:font typeface="Assistant" pitchFamily="2" charset="-79"/>
      <p:regular r:id="rId44"/>
      <p:bold r:id="rId45"/>
    </p:embeddedFont>
    <p:embeddedFont>
      <p:font typeface="Avenir Next LT Pro" panose="020B0504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ambria" panose="02040503050406030204" pitchFamily="18" charset="0"/>
      <p:regular r:id="rId56"/>
      <p:bold r:id="rId57"/>
      <p:italic r:id="rId58"/>
      <p:boldItalic r:id="rId59"/>
    </p:embeddedFont>
    <p:embeddedFont>
      <p:font typeface="Cambria Math" panose="02040503050406030204" pitchFamily="18" charset="0"/>
      <p:regular r:id="rId60"/>
    </p:embeddedFont>
    <p:embeddedFont>
      <p:font typeface="Segoe UI Black" panose="020B0A02040204020203" pitchFamily="34" charset="0"/>
      <p:bold r:id="rId61"/>
      <p:boldItalic r:id="rId62"/>
    </p:embeddedFont>
    <p:embeddedFont>
      <p:font typeface="Tahoma" panose="020B0604030504040204" pitchFamily="3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DCE7"/>
    <a:srgbClr val="A3FFCD"/>
    <a:srgbClr val="00A249"/>
    <a:srgbClr val="DEF1CB"/>
    <a:srgbClr val="BEE4C8"/>
    <a:srgbClr val="D5C1DD"/>
    <a:srgbClr val="C6ACD1"/>
    <a:srgbClr val="D1740D"/>
    <a:srgbClr val="0070C0"/>
    <a:srgbClr val="FAD7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6" autoAdjust="0"/>
    <p:restoredTop sz="93447" autoAdjust="0"/>
  </p:normalViewPr>
  <p:slideViewPr>
    <p:cSldViewPr>
      <p:cViewPr>
        <p:scale>
          <a:sx n="25" d="100"/>
          <a:sy n="25" d="100"/>
        </p:scale>
        <p:origin x="150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102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0F195-6C5B-438D-A6BD-F1B4047917E4}"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BAE27-2C89-4FFB-B05D-072F7AC0EC33}" type="slidenum">
              <a:rPr lang="en-US" smtClean="0"/>
              <a:t>‹#›</a:t>
            </a:fld>
            <a:endParaRPr lang="en-US"/>
          </a:p>
        </p:txBody>
      </p:sp>
    </p:spTree>
    <p:extLst>
      <p:ext uri="{BB962C8B-B14F-4D97-AF65-F5344CB8AC3E}">
        <p14:creationId xmlns:p14="http://schemas.microsoft.com/office/powerpoint/2010/main" val="347381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84337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8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324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62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01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0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F75ABEE5-8EE8-4012-933F-67BBEED8C331}"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382356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980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F75ABEE5-8EE8-4012-933F-67BBEED8C331}" type="slidenum">
              <a:rPr lang="vi-VN" smtClean="0">
                <a:solidFill>
                  <a:prstClr val="black"/>
                </a:solidFill>
              </a:rPr>
              <a:pPr>
                <a:defRPr/>
              </a:pPr>
              <a:t>13</a:t>
            </a:fld>
            <a:endParaRPr lang="vi-VN">
              <a:solidFill>
                <a:prstClr val="black"/>
              </a:solidFill>
            </a:endParaRPr>
          </a:p>
        </p:txBody>
      </p:sp>
    </p:spTree>
    <p:extLst>
      <p:ext uri="{BB962C8B-B14F-4D97-AF65-F5344CB8AC3E}">
        <p14:creationId xmlns:p14="http://schemas.microsoft.com/office/powerpoint/2010/main" val="212441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8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81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57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80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3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dirty="0">
              <a:solidFill>
                <a:srgbClr val="000000">
                  <a:tint val="75000"/>
                </a:srgbClr>
              </a:solidFill>
            </a:endParaRPr>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7" name="Freeform: Shape 6">
            <a:extLst>
              <a:ext uri="{FF2B5EF4-FFF2-40B4-BE49-F238E27FC236}">
                <a16:creationId xmlns:a16="http://schemas.microsoft.com/office/drawing/2014/main" id="{8A7BA06D-B3FF-4E91-8639-B4569AE3AA23}"/>
              </a:ext>
            </a:extLst>
          </p:cNvPr>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2938763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257300" y="2738437"/>
            <a:ext cx="15773400" cy="578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dirty="0">
              <a:solidFill>
                <a:srgbClr val="000000">
                  <a:tint val="75000"/>
                </a:srgbClr>
              </a:solidFill>
            </a:endParaRP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85305" y="8576858"/>
            <a:ext cx="2657414" cy="1710143"/>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Tree>
    <p:extLst>
      <p:ext uri="{BB962C8B-B14F-4D97-AF65-F5344CB8AC3E}">
        <p14:creationId xmlns:p14="http://schemas.microsoft.com/office/powerpoint/2010/main" val="835014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9" name="Freeform: Shape 8">
            <a:extLst>
              <a:ext uri="{FF2B5EF4-FFF2-40B4-BE49-F238E27FC236}">
                <a16:creationId xmlns:a16="http://schemas.microsoft.com/office/drawing/2014/main" id="{FEDBDD32-D3EE-4848-A112-BA814D4631CD}"/>
              </a:ext>
            </a:extLst>
          </p:cNvPr>
          <p:cNvSpPr/>
          <p:nvPr/>
        </p:nvSpPr>
        <p:spPr>
          <a:xfrm>
            <a:off x="15313043" y="2"/>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833566" y="1597244"/>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72692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89266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91042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86791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3784261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6489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51774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33523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solidFill>
                  <a:srgbClr val="000000">
                    <a:tint val="75000"/>
                  </a:srgbClr>
                </a:solidFill>
              </a:rPr>
              <a:pPr/>
              <a:t>8/15/2024</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583399" y="7261791"/>
            <a:ext cx="2606102" cy="1439304"/>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sz="270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5741650" y="3"/>
            <a:ext cx="1273992" cy="53650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386879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54700" y="3638462"/>
            <a:ext cx="14778600" cy="1828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2999"/>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title" idx="2" hasCustomPrompt="1"/>
          </p:nvPr>
        </p:nvSpPr>
        <p:spPr>
          <a:xfrm>
            <a:off x="7680900" y="1403762"/>
            <a:ext cx="2926200" cy="21948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20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 name="Google Shape;16;p3"/>
          <p:cNvSpPr txBox="1">
            <a:spLocks noGrp="1"/>
          </p:cNvSpPr>
          <p:nvPr>
            <p:ph type="subTitle" idx="1"/>
          </p:nvPr>
        </p:nvSpPr>
        <p:spPr>
          <a:xfrm>
            <a:off x="4572000" y="5610254"/>
            <a:ext cx="9144000" cy="91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 name="Google Shape;17;p3"/>
          <p:cNvPicPr preferRelativeResize="0"/>
          <p:nvPr/>
        </p:nvPicPr>
        <p:blipFill>
          <a:blip r:embed="rId2">
            <a:alphaModFix/>
          </a:blip>
          <a:stretch>
            <a:fillRect/>
          </a:stretch>
        </p:blipFill>
        <p:spPr>
          <a:xfrm>
            <a:off x="0" y="7048500"/>
            <a:ext cx="18288000" cy="3238500"/>
          </a:xfrm>
          <a:prstGeom prst="rect">
            <a:avLst/>
          </a:prstGeom>
          <a:noFill/>
          <a:ln>
            <a:noFill/>
          </a:ln>
        </p:spPr>
      </p:pic>
      <p:pic>
        <p:nvPicPr>
          <p:cNvPr id="18" name="Google Shape;18;p3"/>
          <p:cNvPicPr preferRelativeResize="0"/>
          <p:nvPr/>
        </p:nvPicPr>
        <p:blipFill>
          <a:blip r:embed="rId3">
            <a:alphaModFix/>
          </a:blip>
          <a:stretch>
            <a:fillRect/>
          </a:stretch>
        </p:blipFill>
        <p:spPr>
          <a:xfrm>
            <a:off x="4263701" y="6796601"/>
            <a:ext cx="1052351" cy="2279501"/>
          </a:xfrm>
          <a:prstGeom prst="rect">
            <a:avLst/>
          </a:prstGeom>
          <a:noFill/>
          <a:ln>
            <a:noFill/>
          </a:ln>
        </p:spPr>
      </p:pic>
    </p:spTree>
    <p:extLst>
      <p:ext uri="{BB962C8B-B14F-4D97-AF65-F5344CB8AC3E}">
        <p14:creationId xmlns:p14="http://schemas.microsoft.com/office/powerpoint/2010/main" val="2718598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89000" y="1723451"/>
            <a:ext cx="9510000" cy="3109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30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5" name="Google Shape;45;p9"/>
          <p:cNvSpPr txBox="1">
            <a:spLocks noGrp="1"/>
          </p:cNvSpPr>
          <p:nvPr>
            <p:ph type="subTitle" idx="1"/>
          </p:nvPr>
        </p:nvSpPr>
        <p:spPr>
          <a:xfrm>
            <a:off x="4389000" y="5143500"/>
            <a:ext cx="9510000" cy="142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9524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3999682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1440000" y="3485550"/>
            <a:ext cx="4023600" cy="1055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5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77" name="Google Shape;77;p17"/>
          <p:cNvSpPr txBox="1">
            <a:spLocks noGrp="1"/>
          </p:cNvSpPr>
          <p:nvPr>
            <p:ph type="title" idx="2" hasCustomPrompt="1"/>
          </p:nvPr>
        </p:nvSpPr>
        <p:spPr>
          <a:xfrm>
            <a:off x="2353500" y="2754150"/>
            <a:ext cx="2196600" cy="731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8" name="Google Shape;78;p17"/>
          <p:cNvSpPr txBox="1">
            <a:spLocks noGrp="1"/>
          </p:cNvSpPr>
          <p:nvPr>
            <p:ph type="subTitle" idx="1"/>
          </p:nvPr>
        </p:nvSpPr>
        <p:spPr>
          <a:xfrm>
            <a:off x="1440000" y="4511837"/>
            <a:ext cx="4023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3"/>
          </p:nvPr>
        </p:nvSpPr>
        <p:spPr>
          <a:xfrm>
            <a:off x="7132200" y="3485550"/>
            <a:ext cx="4023600" cy="1055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5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0" name="Google Shape;80;p17"/>
          <p:cNvSpPr txBox="1">
            <a:spLocks noGrp="1"/>
          </p:cNvSpPr>
          <p:nvPr>
            <p:ph type="title" idx="4" hasCustomPrompt="1"/>
          </p:nvPr>
        </p:nvSpPr>
        <p:spPr>
          <a:xfrm>
            <a:off x="8045700" y="2754150"/>
            <a:ext cx="2196600" cy="731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1" name="Google Shape;81;p17"/>
          <p:cNvSpPr txBox="1">
            <a:spLocks noGrp="1"/>
          </p:cNvSpPr>
          <p:nvPr>
            <p:ph type="subTitle" idx="5"/>
          </p:nvPr>
        </p:nvSpPr>
        <p:spPr>
          <a:xfrm>
            <a:off x="7132200" y="4511837"/>
            <a:ext cx="4023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17"/>
          <p:cNvSpPr txBox="1">
            <a:spLocks noGrp="1"/>
          </p:cNvSpPr>
          <p:nvPr>
            <p:ph type="title" idx="6"/>
          </p:nvPr>
        </p:nvSpPr>
        <p:spPr>
          <a:xfrm>
            <a:off x="12824400" y="3485550"/>
            <a:ext cx="4023600" cy="1055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5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3" name="Google Shape;83;p17"/>
          <p:cNvSpPr txBox="1">
            <a:spLocks noGrp="1"/>
          </p:cNvSpPr>
          <p:nvPr>
            <p:ph type="title" idx="7" hasCustomPrompt="1"/>
          </p:nvPr>
        </p:nvSpPr>
        <p:spPr>
          <a:xfrm>
            <a:off x="13737900" y="2754150"/>
            <a:ext cx="2196600" cy="731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4" name="Google Shape;84;p17"/>
          <p:cNvSpPr txBox="1">
            <a:spLocks noGrp="1"/>
          </p:cNvSpPr>
          <p:nvPr>
            <p:ph type="subTitle" idx="8"/>
          </p:nvPr>
        </p:nvSpPr>
        <p:spPr>
          <a:xfrm>
            <a:off x="12824400" y="4511837"/>
            <a:ext cx="4023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9"/>
          </p:nvPr>
        </p:nvSpPr>
        <p:spPr>
          <a:xfrm>
            <a:off x="1440000" y="6906600"/>
            <a:ext cx="4023600" cy="1055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5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6" name="Google Shape;86;p17"/>
          <p:cNvSpPr txBox="1">
            <a:spLocks noGrp="1"/>
          </p:cNvSpPr>
          <p:nvPr>
            <p:ph type="title" idx="13" hasCustomPrompt="1"/>
          </p:nvPr>
        </p:nvSpPr>
        <p:spPr>
          <a:xfrm>
            <a:off x="2353500" y="6175200"/>
            <a:ext cx="2196600" cy="731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7" name="Google Shape;87;p17"/>
          <p:cNvSpPr txBox="1">
            <a:spLocks noGrp="1"/>
          </p:cNvSpPr>
          <p:nvPr>
            <p:ph type="subTitle" idx="14"/>
          </p:nvPr>
        </p:nvSpPr>
        <p:spPr>
          <a:xfrm>
            <a:off x="1440000" y="7932887"/>
            <a:ext cx="4023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idx="15"/>
          </p:nvPr>
        </p:nvSpPr>
        <p:spPr>
          <a:xfrm>
            <a:off x="7132200" y="6906600"/>
            <a:ext cx="4023600" cy="10554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50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89" name="Google Shape;89;p17"/>
          <p:cNvSpPr txBox="1">
            <a:spLocks noGrp="1"/>
          </p:cNvSpPr>
          <p:nvPr>
            <p:ph type="title" idx="16" hasCustomPrompt="1"/>
          </p:nvPr>
        </p:nvSpPr>
        <p:spPr>
          <a:xfrm>
            <a:off x="8045700" y="6175200"/>
            <a:ext cx="2196600" cy="731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90" name="Google Shape;90;p17"/>
          <p:cNvSpPr txBox="1">
            <a:spLocks noGrp="1"/>
          </p:cNvSpPr>
          <p:nvPr>
            <p:ph type="subTitle" idx="17"/>
          </p:nvPr>
        </p:nvSpPr>
        <p:spPr>
          <a:xfrm>
            <a:off x="7132200" y="7932887"/>
            <a:ext cx="4023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7"/>
          <p:cNvSpPr txBox="1">
            <a:spLocks noGrp="1"/>
          </p:cNvSpPr>
          <p:nvPr>
            <p:ph type="title" idx="18"/>
          </p:nvPr>
        </p:nvSpPr>
        <p:spPr>
          <a:xfrm>
            <a:off x="1440000" y="842203"/>
            <a:ext cx="15408000" cy="9144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92" name="Google Shape;92;p17"/>
          <p:cNvPicPr preferRelativeResize="0"/>
          <p:nvPr/>
        </p:nvPicPr>
        <p:blipFill rotWithShape="1">
          <a:blip r:embed="rId2">
            <a:alphaModFix/>
          </a:blip>
          <a:srcRect l="77940" b="47254"/>
          <a:stretch/>
        </p:blipFill>
        <p:spPr>
          <a:xfrm flipH="1">
            <a:off x="14253802" y="8578800"/>
            <a:ext cx="4034198" cy="1708200"/>
          </a:xfrm>
          <a:prstGeom prst="rect">
            <a:avLst/>
          </a:prstGeom>
          <a:noFill/>
          <a:ln>
            <a:noFill/>
          </a:ln>
        </p:spPr>
      </p:pic>
      <p:pic>
        <p:nvPicPr>
          <p:cNvPr id="93" name="Google Shape;93;p17"/>
          <p:cNvPicPr preferRelativeResize="0"/>
          <p:nvPr/>
        </p:nvPicPr>
        <p:blipFill>
          <a:blip r:embed="rId3">
            <a:alphaModFix/>
          </a:blip>
          <a:stretch>
            <a:fillRect/>
          </a:stretch>
        </p:blipFill>
        <p:spPr>
          <a:xfrm flipH="1">
            <a:off x="-60195" y="222482"/>
            <a:ext cx="1806527" cy="1223501"/>
          </a:xfrm>
          <a:prstGeom prst="rect">
            <a:avLst/>
          </a:prstGeom>
          <a:noFill/>
          <a:ln>
            <a:noFill/>
          </a:ln>
        </p:spPr>
      </p:pic>
    </p:spTree>
    <p:extLst>
      <p:ext uri="{BB962C8B-B14F-4D97-AF65-F5344CB8AC3E}">
        <p14:creationId xmlns:p14="http://schemas.microsoft.com/office/powerpoint/2010/main" val="2670503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1"/>
        <p:cNvGrpSpPr/>
        <p:nvPr/>
      </p:nvGrpSpPr>
      <p:grpSpPr>
        <a:xfrm>
          <a:off x="0" y="0"/>
          <a:ext cx="0" cy="0"/>
          <a:chOff x="0" y="0"/>
          <a:chExt cx="0" cy="0"/>
        </a:xfrm>
      </p:grpSpPr>
      <p:sp>
        <p:nvSpPr>
          <p:cNvPr id="102" name="Google Shape;102;p19"/>
          <p:cNvSpPr txBox="1">
            <a:spLocks noGrp="1"/>
          </p:cNvSpPr>
          <p:nvPr>
            <p:ph type="subTitle" idx="1"/>
          </p:nvPr>
        </p:nvSpPr>
        <p:spPr>
          <a:xfrm>
            <a:off x="1440000" y="5590200"/>
            <a:ext cx="7681200" cy="182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p:nvPr>
        </p:nvSpPr>
        <p:spPr>
          <a:xfrm>
            <a:off x="1440000" y="3223200"/>
            <a:ext cx="8412600" cy="20118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104" name="Google Shape;104;p19"/>
          <p:cNvPicPr preferRelativeResize="0"/>
          <p:nvPr/>
        </p:nvPicPr>
        <p:blipFill>
          <a:blip r:embed="rId2">
            <a:alphaModFix/>
          </a:blip>
          <a:stretch>
            <a:fillRect/>
          </a:stretch>
        </p:blipFill>
        <p:spPr>
          <a:xfrm rot="7200004" flipH="1">
            <a:off x="104135" y="1747175"/>
            <a:ext cx="1828799" cy="1747520"/>
          </a:xfrm>
          <a:prstGeom prst="rect">
            <a:avLst/>
          </a:prstGeom>
          <a:noFill/>
          <a:ln>
            <a:noFill/>
          </a:ln>
        </p:spPr>
      </p:pic>
    </p:spTree>
    <p:extLst>
      <p:ext uri="{BB962C8B-B14F-4D97-AF65-F5344CB8AC3E}">
        <p14:creationId xmlns:p14="http://schemas.microsoft.com/office/powerpoint/2010/main" val="349841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5"/>
        <p:cNvGrpSpPr/>
        <p:nvPr/>
      </p:nvGrpSpPr>
      <p:grpSpPr>
        <a:xfrm>
          <a:off x="0" y="0"/>
          <a:ext cx="0" cy="0"/>
          <a:chOff x="0" y="0"/>
          <a:chExt cx="0" cy="0"/>
        </a:xfrm>
      </p:grpSpPr>
      <p:sp>
        <p:nvSpPr>
          <p:cNvPr id="106" name="Google Shape;106;p20"/>
          <p:cNvSpPr txBox="1">
            <a:spLocks noGrp="1"/>
          </p:cNvSpPr>
          <p:nvPr>
            <p:ph type="subTitle" idx="1"/>
          </p:nvPr>
        </p:nvSpPr>
        <p:spPr>
          <a:xfrm>
            <a:off x="9144000" y="3789300"/>
            <a:ext cx="5518200" cy="270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title"/>
          </p:nvPr>
        </p:nvSpPr>
        <p:spPr>
          <a:xfrm>
            <a:off x="9144000" y="851051"/>
            <a:ext cx="7704000" cy="9144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881965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1440018" y="5143500"/>
            <a:ext cx="3291600" cy="914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43" name="Google Shape;143;p27"/>
          <p:cNvSpPr txBox="1">
            <a:spLocks noGrp="1"/>
          </p:cNvSpPr>
          <p:nvPr>
            <p:ph type="subTitle" idx="1"/>
          </p:nvPr>
        </p:nvSpPr>
        <p:spPr>
          <a:xfrm>
            <a:off x="1440018" y="6057900"/>
            <a:ext cx="3291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7"/>
          <p:cNvSpPr txBox="1">
            <a:spLocks noGrp="1"/>
          </p:cNvSpPr>
          <p:nvPr>
            <p:ph type="title" idx="2"/>
          </p:nvPr>
        </p:nvSpPr>
        <p:spPr>
          <a:xfrm>
            <a:off x="9517622" y="5143500"/>
            <a:ext cx="3291600" cy="914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45" name="Google Shape;145;p27"/>
          <p:cNvSpPr txBox="1">
            <a:spLocks noGrp="1"/>
          </p:cNvSpPr>
          <p:nvPr>
            <p:ph type="subTitle" idx="3"/>
          </p:nvPr>
        </p:nvSpPr>
        <p:spPr>
          <a:xfrm>
            <a:off x="9517613" y="6057900"/>
            <a:ext cx="3291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7"/>
          <p:cNvSpPr txBox="1">
            <a:spLocks noGrp="1"/>
          </p:cNvSpPr>
          <p:nvPr>
            <p:ph type="title" idx="4"/>
          </p:nvPr>
        </p:nvSpPr>
        <p:spPr>
          <a:xfrm>
            <a:off x="5478821" y="5143500"/>
            <a:ext cx="3291600" cy="914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47" name="Google Shape;147;p27"/>
          <p:cNvSpPr txBox="1">
            <a:spLocks noGrp="1"/>
          </p:cNvSpPr>
          <p:nvPr>
            <p:ph type="subTitle" idx="5"/>
          </p:nvPr>
        </p:nvSpPr>
        <p:spPr>
          <a:xfrm>
            <a:off x="5478816" y="6057900"/>
            <a:ext cx="3291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7"/>
          <p:cNvSpPr txBox="1">
            <a:spLocks noGrp="1"/>
          </p:cNvSpPr>
          <p:nvPr>
            <p:ph type="title" idx="6"/>
          </p:nvPr>
        </p:nvSpPr>
        <p:spPr>
          <a:xfrm>
            <a:off x="13556424" y="5143500"/>
            <a:ext cx="3291600" cy="914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49" name="Google Shape;149;p27"/>
          <p:cNvSpPr txBox="1">
            <a:spLocks noGrp="1"/>
          </p:cNvSpPr>
          <p:nvPr>
            <p:ph type="subTitle" idx="7"/>
          </p:nvPr>
        </p:nvSpPr>
        <p:spPr>
          <a:xfrm>
            <a:off x="13556411" y="6057900"/>
            <a:ext cx="3291600" cy="969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7"/>
          <p:cNvSpPr txBox="1">
            <a:spLocks noGrp="1"/>
          </p:cNvSpPr>
          <p:nvPr>
            <p:ph type="title" idx="8"/>
          </p:nvPr>
        </p:nvSpPr>
        <p:spPr>
          <a:xfrm>
            <a:off x="1440000" y="820310"/>
            <a:ext cx="15408000" cy="10974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151" name="Google Shape;151;p27"/>
          <p:cNvPicPr preferRelativeResize="0"/>
          <p:nvPr/>
        </p:nvPicPr>
        <p:blipFill>
          <a:blip r:embed="rId2">
            <a:alphaModFix/>
          </a:blip>
          <a:stretch>
            <a:fillRect/>
          </a:stretch>
        </p:blipFill>
        <p:spPr>
          <a:xfrm flipH="1">
            <a:off x="-60195" y="222482"/>
            <a:ext cx="1806527" cy="1223501"/>
          </a:xfrm>
          <a:prstGeom prst="rect">
            <a:avLst/>
          </a:prstGeom>
          <a:noFill/>
          <a:ln>
            <a:noFill/>
          </a:ln>
        </p:spPr>
      </p:pic>
    </p:spTree>
    <p:extLst>
      <p:ext uri="{BB962C8B-B14F-4D97-AF65-F5344CB8AC3E}">
        <p14:creationId xmlns:p14="http://schemas.microsoft.com/office/powerpoint/2010/main" val="261290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9"/>
        <p:cNvGrpSpPr/>
        <p:nvPr/>
      </p:nvGrpSpPr>
      <p:grpSpPr>
        <a:xfrm>
          <a:off x="0" y="0"/>
          <a:ext cx="0" cy="0"/>
          <a:chOff x="0" y="0"/>
          <a:chExt cx="0" cy="0"/>
        </a:xfrm>
      </p:grpSpPr>
      <p:pic>
        <p:nvPicPr>
          <p:cNvPr id="210" name="Google Shape;210;p34"/>
          <p:cNvPicPr preferRelativeResize="0"/>
          <p:nvPr/>
        </p:nvPicPr>
        <p:blipFill>
          <a:blip r:embed="rId2">
            <a:alphaModFix/>
          </a:blip>
          <a:stretch>
            <a:fillRect/>
          </a:stretch>
        </p:blipFill>
        <p:spPr>
          <a:xfrm>
            <a:off x="0" y="7048500"/>
            <a:ext cx="18288000" cy="3238500"/>
          </a:xfrm>
          <a:prstGeom prst="rect">
            <a:avLst/>
          </a:prstGeom>
          <a:noFill/>
          <a:ln>
            <a:noFill/>
          </a:ln>
        </p:spPr>
      </p:pic>
    </p:spTree>
    <p:extLst>
      <p:ext uri="{BB962C8B-B14F-4D97-AF65-F5344CB8AC3E}">
        <p14:creationId xmlns:p14="http://schemas.microsoft.com/office/powerpoint/2010/main" val="1046857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1"/>
        <p:cNvGrpSpPr/>
        <p:nvPr/>
      </p:nvGrpSpPr>
      <p:grpSpPr>
        <a:xfrm>
          <a:off x="0" y="0"/>
          <a:ext cx="0" cy="0"/>
          <a:chOff x="0" y="0"/>
          <a:chExt cx="0" cy="0"/>
        </a:xfrm>
      </p:grpSpPr>
      <p:pic>
        <p:nvPicPr>
          <p:cNvPr id="212" name="Google Shape;212;p35"/>
          <p:cNvPicPr preferRelativeResize="0"/>
          <p:nvPr/>
        </p:nvPicPr>
        <p:blipFill>
          <a:blip r:embed="rId2">
            <a:alphaModFix/>
          </a:blip>
          <a:stretch>
            <a:fillRect/>
          </a:stretch>
        </p:blipFill>
        <p:spPr>
          <a:xfrm>
            <a:off x="0" y="6896122"/>
            <a:ext cx="18288000" cy="3390878"/>
          </a:xfrm>
          <a:prstGeom prst="rect">
            <a:avLst/>
          </a:prstGeom>
          <a:noFill/>
          <a:ln>
            <a:noFill/>
          </a:ln>
        </p:spPr>
      </p:pic>
    </p:spTree>
    <p:extLst>
      <p:ext uri="{BB962C8B-B14F-4D97-AF65-F5344CB8AC3E}">
        <p14:creationId xmlns:p14="http://schemas.microsoft.com/office/powerpoint/2010/main" val="2782711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3"/>
        <p:cNvGrpSpPr/>
        <p:nvPr/>
      </p:nvGrpSpPr>
      <p:grpSpPr>
        <a:xfrm>
          <a:off x="0" y="0"/>
          <a:ext cx="0" cy="0"/>
          <a:chOff x="0" y="0"/>
          <a:chExt cx="0" cy="0"/>
        </a:xfrm>
      </p:grpSpPr>
      <p:pic>
        <p:nvPicPr>
          <p:cNvPr id="214" name="Google Shape;214;p36"/>
          <p:cNvPicPr preferRelativeResize="0"/>
          <p:nvPr/>
        </p:nvPicPr>
        <p:blipFill>
          <a:blip r:embed="rId2">
            <a:alphaModFix/>
          </a:blip>
          <a:stretch>
            <a:fillRect/>
          </a:stretch>
        </p:blipFill>
        <p:spPr>
          <a:xfrm>
            <a:off x="-101" y="6743700"/>
            <a:ext cx="18288000" cy="3543300"/>
          </a:xfrm>
          <a:prstGeom prst="rect">
            <a:avLst/>
          </a:prstGeom>
          <a:noFill/>
          <a:ln>
            <a:noFill/>
          </a:ln>
        </p:spPr>
      </p:pic>
    </p:spTree>
    <p:extLst>
      <p:ext uri="{BB962C8B-B14F-4D97-AF65-F5344CB8AC3E}">
        <p14:creationId xmlns:p14="http://schemas.microsoft.com/office/powerpoint/2010/main" val="3181419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34"/>
        <p:cNvGrpSpPr/>
        <p:nvPr/>
      </p:nvGrpSpPr>
      <p:grpSpPr>
        <a:xfrm>
          <a:off x="0" y="0"/>
          <a:ext cx="0" cy="0"/>
          <a:chOff x="0" y="0"/>
          <a:chExt cx="0" cy="0"/>
        </a:xfrm>
      </p:grpSpPr>
      <p:sp>
        <p:nvSpPr>
          <p:cNvPr id="435" name="Google Shape;435;p13"/>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6" name="Google Shape;436;p13"/>
          <p:cNvSpPr txBox="1">
            <a:spLocks noGrp="1"/>
          </p:cNvSpPr>
          <p:nvPr>
            <p:ph type="title" idx="2"/>
          </p:nvPr>
        </p:nvSpPr>
        <p:spPr>
          <a:xfrm>
            <a:off x="1440000" y="36705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13"/>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38" name="Google Shape;438;p13"/>
          <p:cNvSpPr txBox="1">
            <a:spLocks noGrp="1"/>
          </p:cNvSpPr>
          <p:nvPr>
            <p:ph type="title" idx="3"/>
          </p:nvPr>
        </p:nvSpPr>
        <p:spPr>
          <a:xfrm>
            <a:off x="6838538" y="36705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13"/>
          <p:cNvSpPr txBox="1">
            <a:spLocks noGrp="1"/>
          </p:cNvSpPr>
          <p:nvPr>
            <p:ph type="subTitle" idx="4"/>
          </p:nvPr>
        </p:nvSpPr>
        <p:spPr>
          <a:xfrm>
            <a:off x="6838538" y="46911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40" name="Google Shape;440;p13"/>
          <p:cNvSpPr txBox="1">
            <a:spLocks noGrp="1"/>
          </p:cNvSpPr>
          <p:nvPr>
            <p:ph type="title" idx="5"/>
          </p:nvPr>
        </p:nvSpPr>
        <p:spPr>
          <a:xfrm>
            <a:off x="1440000" y="7036751"/>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13"/>
          <p:cNvSpPr txBox="1">
            <a:spLocks noGrp="1"/>
          </p:cNvSpPr>
          <p:nvPr>
            <p:ph type="subTitle" idx="6"/>
          </p:nvPr>
        </p:nvSpPr>
        <p:spPr>
          <a:xfrm>
            <a:off x="1440000" y="80574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42" name="Google Shape;442;p13"/>
          <p:cNvSpPr txBox="1">
            <a:spLocks noGrp="1"/>
          </p:cNvSpPr>
          <p:nvPr>
            <p:ph type="title" idx="7"/>
          </p:nvPr>
        </p:nvSpPr>
        <p:spPr>
          <a:xfrm>
            <a:off x="6838538" y="7036751"/>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3" name="Google Shape;443;p13"/>
          <p:cNvSpPr txBox="1">
            <a:spLocks noGrp="1"/>
          </p:cNvSpPr>
          <p:nvPr>
            <p:ph type="subTitle" idx="8"/>
          </p:nvPr>
        </p:nvSpPr>
        <p:spPr>
          <a:xfrm>
            <a:off x="6838538" y="80574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44" name="Google Shape;444;p13"/>
          <p:cNvSpPr txBox="1">
            <a:spLocks noGrp="1"/>
          </p:cNvSpPr>
          <p:nvPr>
            <p:ph type="title" idx="9"/>
          </p:nvPr>
        </p:nvSpPr>
        <p:spPr>
          <a:xfrm>
            <a:off x="12237096" y="36705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5" name="Google Shape;445;p13"/>
          <p:cNvSpPr txBox="1">
            <a:spLocks noGrp="1"/>
          </p:cNvSpPr>
          <p:nvPr>
            <p:ph type="subTitle" idx="13"/>
          </p:nvPr>
        </p:nvSpPr>
        <p:spPr>
          <a:xfrm>
            <a:off x="12237096" y="46911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46" name="Google Shape;446;p13"/>
          <p:cNvSpPr txBox="1">
            <a:spLocks noGrp="1"/>
          </p:cNvSpPr>
          <p:nvPr>
            <p:ph type="title" idx="14"/>
          </p:nvPr>
        </p:nvSpPr>
        <p:spPr>
          <a:xfrm>
            <a:off x="12237096" y="7036751"/>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7" name="Google Shape;447;p13"/>
          <p:cNvSpPr txBox="1">
            <a:spLocks noGrp="1"/>
          </p:cNvSpPr>
          <p:nvPr>
            <p:ph type="subTitle" idx="15"/>
          </p:nvPr>
        </p:nvSpPr>
        <p:spPr>
          <a:xfrm>
            <a:off x="12237096" y="80574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48" name="Google Shape;448;p13"/>
          <p:cNvSpPr txBox="1">
            <a:spLocks noGrp="1"/>
          </p:cNvSpPr>
          <p:nvPr>
            <p:ph type="title" idx="16" hasCustomPrompt="1"/>
          </p:nvPr>
        </p:nvSpPr>
        <p:spPr>
          <a:xfrm>
            <a:off x="3047400" y="2793060"/>
            <a:ext cx="1396200" cy="561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49" name="Google Shape;449;p13"/>
          <p:cNvSpPr txBox="1">
            <a:spLocks noGrp="1"/>
          </p:cNvSpPr>
          <p:nvPr>
            <p:ph type="title" idx="17" hasCustomPrompt="1"/>
          </p:nvPr>
        </p:nvSpPr>
        <p:spPr>
          <a:xfrm>
            <a:off x="8445938" y="2793060"/>
            <a:ext cx="1396200" cy="5610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50" name="Google Shape;450;p13"/>
          <p:cNvSpPr txBox="1">
            <a:spLocks noGrp="1"/>
          </p:cNvSpPr>
          <p:nvPr>
            <p:ph type="title" idx="18" hasCustomPrompt="1"/>
          </p:nvPr>
        </p:nvSpPr>
        <p:spPr>
          <a:xfrm>
            <a:off x="13844496" y="2792760"/>
            <a:ext cx="1396200" cy="5610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51" name="Google Shape;451;p13"/>
          <p:cNvSpPr txBox="1">
            <a:spLocks noGrp="1"/>
          </p:cNvSpPr>
          <p:nvPr>
            <p:ph type="title" idx="19" hasCustomPrompt="1"/>
          </p:nvPr>
        </p:nvSpPr>
        <p:spPr>
          <a:xfrm>
            <a:off x="3047400" y="6172578"/>
            <a:ext cx="1396200" cy="561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52" name="Google Shape;452;p13"/>
          <p:cNvSpPr txBox="1">
            <a:spLocks noGrp="1"/>
          </p:cNvSpPr>
          <p:nvPr>
            <p:ph type="title" idx="20" hasCustomPrompt="1"/>
          </p:nvPr>
        </p:nvSpPr>
        <p:spPr>
          <a:xfrm>
            <a:off x="8445938" y="6172578"/>
            <a:ext cx="1396200" cy="561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53" name="Google Shape;453;p13"/>
          <p:cNvSpPr txBox="1">
            <a:spLocks noGrp="1"/>
          </p:cNvSpPr>
          <p:nvPr>
            <p:ph type="title" idx="21" hasCustomPrompt="1"/>
          </p:nvPr>
        </p:nvSpPr>
        <p:spPr>
          <a:xfrm>
            <a:off x="13844496" y="6172578"/>
            <a:ext cx="1396200" cy="5610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1800"/>
              <a:buNone/>
              <a:defRPr sz="42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r>
              <a:t>xx%</a:t>
            </a:r>
          </a:p>
        </p:txBody>
      </p:sp>
      <p:sp>
        <p:nvSpPr>
          <p:cNvPr id="454" name="Google Shape;454;p13"/>
          <p:cNvSpPr/>
          <p:nvPr/>
        </p:nvSpPr>
        <p:spPr>
          <a:xfrm>
            <a:off x="16188382" y="630998"/>
            <a:ext cx="1736942" cy="1663512"/>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1" kern="0">
              <a:solidFill>
                <a:srgbClr val="000000"/>
              </a:solidFill>
              <a:cs typeface="Arial"/>
              <a:sym typeface="Arial"/>
            </a:endParaRPr>
          </a:p>
        </p:txBody>
      </p:sp>
      <p:grpSp>
        <p:nvGrpSpPr>
          <p:cNvPr id="455" name="Google Shape;455;p13"/>
          <p:cNvGrpSpPr/>
          <p:nvPr/>
        </p:nvGrpSpPr>
        <p:grpSpPr>
          <a:xfrm rot="-5400000" flipH="1">
            <a:off x="143335" y="934060"/>
            <a:ext cx="2593304" cy="1827734"/>
            <a:chOff x="2458950" y="370151"/>
            <a:chExt cx="697050" cy="491274"/>
          </a:xfrm>
        </p:grpSpPr>
        <p:sp>
          <p:nvSpPr>
            <p:cNvPr id="456" name="Google Shape;456;p13"/>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57" name="Google Shape;457;p13"/>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58" name="Google Shape;458;p13"/>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59" name="Google Shape;459;p13"/>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0" name="Google Shape;460;p13"/>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1" name="Google Shape;461;p13"/>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2" name="Google Shape;462;p13"/>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grpSp>
      <p:grpSp>
        <p:nvGrpSpPr>
          <p:cNvPr id="463" name="Google Shape;463;p13"/>
          <p:cNvGrpSpPr/>
          <p:nvPr/>
        </p:nvGrpSpPr>
        <p:grpSpPr>
          <a:xfrm rot="-8999975">
            <a:off x="16983143" y="8718476"/>
            <a:ext cx="591959" cy="980832"/>
            <a:chOff x="3330825" y="1367375"/>
            <a:chExt cx="280075" cy="464025"/>
          </a:xfrm>
        </p:grpSpPr>
        <p:sp>
          <p:nvSpPr>
            <p:cNvPr id="464" name="Google Shape;464;p13"/>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5" name="Google Shape;465;p13"/>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6" name="Google Shape;466;p13"/>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7" name="Google Shape;467;p13"/>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8" name="Google Shape;468;p13"/>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69" name="Google Shape;469;p13"/>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70" name="Google Shape;470;p13"/>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sp>
          <p:nvSpPr>
            <p:cNvPr id="471" name="Google Shape;471;p13"/>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1" kern="0">
                <a:solidFill>
                  <a:srgbClr val="000000"/>
                </a:solidFill>
                <a:cs typeface="Arial"/>
                <a:sym typeface="Arial"/>
              </a:endParaRPr>
            </a:p>
          </p:txBody>
        </p:sp>
      </p:grpSp>
    </p:spTree>
    <p:extLst>
      <p:ext uri="{BB962C8B-B14F-4D97-AF65-F5344CB8AC3E}">
        <p14:creationId xmlns:p14="http://schemas.microsoft.com/office/powerpoint/2010/main" val="294553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7985488" y="2437490"/>
            <a:ext cx="10302515" cy="7639109"/>
          </a:xfrm>
          <a:prstGeom prst="rect">
            <a:avLst/>
          </a:prstGeom>
        </p:spPr>
      </p:pic>
    </p:spTree>
    <p:extLst>
      <p:ext uri="{BB962C8B-B14F-4D97-AF65-F5344CB8AC3E}">
        <p14:creationId xmlns:p14="http://schemas.microsoft.com/office/powerpoint/2010/main" val="23346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81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15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906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423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54176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225553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191791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27959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477487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84338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052380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347102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010831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226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86966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4384439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9678455" y="5107529"/>
            <a:ext cx="8609546" cy="5201957"/>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9698416" y="1"/>
            <a:ext cx="8609546" cy="5201957"/>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700"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20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2570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Tree>
    <p:extLst>
      <p:ext uri="{BB962C8B-B14F-4D97-AF65-F5344CB8AC3E}">
        <p14:creationId xmlns:p14="http://schemas.microsoft.com/office/powerpoint/2010/main" val="3432579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61159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3500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44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prstTxWarp prst="textNoShape">
              <a:avLst/>
            </a:prstTxWarp>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2890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694881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129853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1611951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pPr lvl="0"/>
            <a:endParaRPr lang="en-US" sz="2700"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prstTxWarp prst="textNoShape">
              <a:avLst/>
            </a:prstTxWarp>
            <a:noAutofit/>
          </a:bodyPr>
          <a:lstStyle/>
          <a:p>
            <a:pPr lvl="0"/>
            <a:endParaRPr lang="en-US" sz="2700"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8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54967" y="-4176"/>
            <a:ext cx="2601615" cy="7750970"/>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484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1488186"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084314"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12556998" y="5925312"/>
            <a:ext cx="4155948" cy="3310128"/>
          </a:xfrm>
          <a:noFill/>
        </p:spPr>
        <p:txBody>
          <a:bodyPr lIns="91440" rIns="91440" anchor="t">
            <a:noAutofit/>
          </a:bodyPr>
          <a:lstStyle>
            <a:lvl1pPr marL="521208" indent="-52120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2633751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987829" y="5161904"/>
            <a:ext cx="3300171" cy="3300171"/>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904888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4"/>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078066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54967" y="-4176"/>
            <a:ext cx="2601615" cy="7750970"/>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520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8800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1448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408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791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6.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cap="none" spc="0" baseline="0">
                <a:solidFill>
                  <a:schemeClr val="tx1">
                    <a:tint val="75000"/>
                  </a:schemeClr>
                </a:solidFill>
                <a:latin typeface="+mn-lt"/>
              </a:defRPr>
            </a:lvl1pPr>
          </a:lstStyle>
          <a:p>
            <a:fld id="{82EDB8D0-98ED-4B86-9D5F-E61ADC70144D}" type="datetimeFigureOut">
              <a:rPr lang="en-US" smtClean="0">
                <a:solidFill>
                  <a:srgbClr val="000000">
                    <a:tint val="75000"/>
                  </a:srgbClr>
                </a:solidFill>
              </a:rPr>
              <a:pPr/>
              <a:t>8/15/2024</a:t>
            </a:fld>
            <a:endParaRPr lang="en-US" dirty="0">
              <a:solidFill>
                <a:srgbClr val="000000">
                  <a:tint val="75000"/>
                </a:srgbClr>
              </a:solidFill>
            </a:endParaRP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cap="none" spc="0" baseline="0">
                <a:solidFill>
                  <a:schemeClr val="tx1">
                    <a:tint val="75000"/>
                  </a:schemeClr>
                </a:solidFill>
                <a:latin typeface="+mn-lt"/>
              </a:defRPr>
            </a:lvl1pPr>
          </a:lstStyle>
          <a:p>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cap="none" spc="0" baseline="0">
                <a:solidFill>
                  <a:schemeClr val="tx1">
                    <a:tint val="75000"/>
                  </a:schemeClr>
                </a:solidFill>
                <a:latin typeface="+mn-lt"/>
              </a:defRPr>
            </a:lvl1pPr>
          </a:lstStyle>
          <a:p>
            <a:fld id="{4854181D-6920-4594-9A5D-6CE56DC9F8B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83195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820310"/>
            <a:ext cx="15408000" cy="10974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1pPr>
            <a:lvl2pPr lvl="1"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2pPr>
            <a:lvl3pPr lvl="2"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3pPr>
            <a:lvl4pPr lvl="3"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4pPr>
            <a:lvl5pPr lvl="4"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5pPr>
            <a:lvl6pPr lvl="5"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6pPr>
            <a:lvl7pPr lvl="6"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7pPr>
            <a:lvl8pPr lvl="7"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8pPr>
            <a:lvl9pPr lvl="8"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9pPr>
          </a:lstStyle>
          <a:p>
            <a:endParaRPr/>
          </a:p>
        </p:txBody>
      </p:sp>
      <p:sp>
        <p:nvSpPr>
          <p:cNvPr id="7" name="Google Shape;7;p1"/>
          <p:cNvSpPr txBox="1">
            <a:spLocks noGrp="1"/>
          </p:cNvSpPr>
          <p:nvPr>
            <p:ph type="body" idx="1"/>
          </p:nvPr>
        </p:nvSpPr>
        <p:spPr>
          <a:xfrm>
            <a:off x="1440000" y="2304950"/>
            <a:ext cx="15408000" cy="68328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071358472"/>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7681966" y="-106834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8/15/2024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AB76AA5C-79BF-7971-C409-E604894AAD86}"/>
              </a:ext>
            </a:extLst>
          </p:cNvPr>
          <p:cNvSpPr/>
          <p:nvPr userDrawn="1"/>
        </p:nvSpPr>
        <p:spPr>
          <a:xfrm>
            <a:off x="6972301" y="-1943100"/>
            <a:ext cx="4414157" cy="170361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D8BE0CB4-1E40-850B-AC8D-E19CBB232348}"/>
              </a:ext>
            </a:extLst>
          </p:cNvPr>
          <p:cNvSpPr/>
          <p:nvPr userDrawn="1"/>
        </p:nvSpPr>
        <p:spPr>
          <a:xfrm>
            <a:off x="5429250" y="11178267"/>
            <a:ext cx="8870622" cy="3423558"/>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93728857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t>8/15/2024</a:t>
            </a:fld>
            <a:endParaRPr lang="en-US"/>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307163581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9871532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208" indent="-52120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20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20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20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370.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5.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5.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1.png"/><Relationship Id="rId3" Type="http://schemas.openxmlformats.org/officeDocument/2006/relationships/slideLayout" Target="../slideLayouts/slideLayout46.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60.png"/><Relationship Id="rId4" Type="http://schemas.openxmlformats.org/officeDocument/2006/relationships/notesSlide" Target="../notesSlides/notesSlide6.xml"/><Relationship Id="rId9" Type="http://schemas.openxmlformats.org/officeDocument/2006/relationships/image" Target="../media/image59.gif"/></Relationships>
</file>

<file path=ppt/slides/_rels/slide2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1.wav"/><Relationship Id="rId12"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63.emf"/><Relationship Id="rId5" Type="http://schemas.openxmlformats.org/officeDocument/2006/relationships/audio" Target="../media/audio8.wav"/><Relationship Id="rId15" Type="http://schemas.openxmlformats.org/officeDocument/2006/relationships/slide" Target="slide30.xml"/><Relationship Id="rId10" Type="http://schemas.openxmlformats.org/officeDocument/2006/relationships/image" Target="../media/image62.emf"/><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8.wav"/><Relationship Id="rId7"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audio" Target="../media/audio10.wav"/><Relationship Id="rId11" Type="http://schemas.openxmlformats.org/officeDocument/2006/relationships/slide" Target="slide28.xml"/><Relationship Id="rId5" Type="http://schemas.openxmlformats.org/officeDocument/2006/relationships/audio" Target="../media/audio9.wav"/><Relationship Id="rId10" Type="http://schemas.openxmlformats.org/officeDocument/2006/relationships/image" Target="../media/image64.emf"/><Relationship Id="rId4" Type="http://schemas.openxmlformats.org/officeDocument/2006/relationships/audio" Target="../media/audio1.wav"/><Relationship Id="rId9" Type="http://schemas.openxmlformats.org/officeDocument/2006/relationships/image" Target="../media/image63.emf"/></Relationships>
</file>

<file path=ppt/slides/_rels/slide28.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1.wav"/><Relationship Id="rId12"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63.emf"/><Relationship Id="rId5" Type="http://schemas.openxmlformats.org/officeDocument/2006/relationships/audio" Target="../media/audio8.wav"/><Relationship Id="rId15" Type="http://schemas.openxmlformats.org/officeDocument/2006/relationships/slide" Target="slide29.xml"/><Relationship Id="rId10" Type="http://schemas.openxmlformats.org/officeDocument/2006/relationships/image" Target="../media/image62.emf"/><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8.wav"/><Relationship Id="rId7"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audio" Target="../media/audio10.wav"/><Relationship Id="rId11" Type="http://schemas.openxmlformats.org/officeDocument/2006/relationships/image" Target="../media/image64.emf"/><Relationship Id="rId5" Type="http://schemas.openxmlformats.org/officeDocument/2006/relationships/audio" Target="../media/audio9.wav"/><Relationship Id="rId10" Type="http://schemas.openxmlformats.org/officeDocument/2006/relationships/image" Target="../media/image63.emf"/><Relationship Id="rId4" Type="http://schemas.openxmlformats.org/officeDocument/2006/relationships/audio" Target="../media/audio1.wav"/><Relationship Id="rId9"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1.wav"/><Relationship Id="rId12"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63.emf"/><Relationship Id="rId5" Type="http://schemas.openxmlformats.org/officeDocument/2006/relationships/audio" Target="../media/audio8.wav"/><Relationship Id="rId15" Type="http://schemas.openxmlformats.org/officeDocument/2006/relationships/slide" Target="slide30.xml"/><Relationship Id="rId10" Type="http://schemas.openxmlformats.org/officeDocument/2006/relationships/image" Target="../media/image62.emf"/><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audio" Target="../media/audio1.wav"/><Relationship Id="rId12"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63.emf"/><Relationship Id="rId5" Type="http://schemas.openxmlformats.org/officeDocument/2006/relationships/audio" Target="../media/audio8.wav"/><Relationship Id="rId15" Type="http://schemas.openxmlformats.org/officeDocument/2006/relationships/slide" Target="slide30.xml"/><Relationship Id="rId10" Type="http://schemas.openxmlformats.org/officeDocument/2006/relationships/image" Target="../media/image62.emf"/><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8.wav"/><Relationship Id="rId7"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64.emf"/><Relationship Id="rId4" Type="http://schemas.openxmlformats.org/officeDocument/2006/relationships/audio" Target="../media/audio1.wav"/><Relationship Id="rId9" Type="http://schemas.openxmlformats.org/officeDocument/2006/relationships/image" Target="../media/image63.emf"/></Relationships>
</file>

<file path=ppt/slides/_rels/slide3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8.wav"/><Relationship Id="rId7" Type="http://schemas.openxmlformats.org/officeDocument/2006/relationships/audio" Target="../media/audio4.wav"/><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audio" Target="../media/audio10.wav"/><Relationship Id="rId11" Type="http://schemas.openxmlformats.org/officeDocument/2006/relationships/image" Target="../media/image680.png"/><Relationship Id="rId5" Type="http://schemas.openxmlformats.org/officeDocument/2006/relationships/audio" Target="../media/audio9.wav"/><Relationship Id="rId10" Type="http://schemas.openxmlformats.org/officeDocument/2006/relationships/image" Target="../media/image64.emf"/><Relationship Id="rId4" Type="http://schemas.openxmlformats.org/officeDocument/2006/relationships/audio" Target="../media/audio1.wav"/><Relationship Id="rId9" Type="http://schemas.openxmlformats.org/officeDocument/2006/relationships/image" Target="../media/image63.emf"/></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5.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6.jpeg"/><Relationship Id="rId4" Type="http://schemas.openxmlformats.org/officeDocument/2006/relationships/image" Target="../media/image3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rting Red Rectangle"/>
          <p:cNvSpPr/>
          <p:nvPr/>
        </p:nvSpPr>
        <p:spPr>
          <a:xfrm>
            <a:off x="0" y="0"/>
            <a:ext cx="3652092" cy="1028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9" name="Stating Yellow Rectangle"/>
          <p:cNvSpPr/>
          <p:nvPr/>
        </p:nvSpPr>
        <p:spPr>
          <a:xfrm>
            <a:off x="3652092" y="0"/>
            <a:ext cx="3652092" cy="1028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0" name="Starting Blue Rectangle"/>
          <p:cNvSpPr/>
          <p:nvPr/>
        </p:nvSpPr>
        <p:spPr>
          <a:xfrm>
            <a:off x="7304184" y="0"/>
            <a:ext cx="365209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1" name="Starting Light Orange Rectangle"/>
          <p:cNvSpPr/>
          <p:nvPr/>
        </p:nvSpPr>
        <p:spPr>
          <a:xfrm>
            <a:off x="10956276" y="0"/>
            <a:ext cx="3652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2" name="Starting Sky Blue Rectangle"/>
          <p:cNvSpPr/>
          <p:nvPr/>
        </p:nvSpPr>
        <p:spPr>
          <a:xfrm>
            <a:off x="14608368" y="0"/>
            <a:ext cx="3679632"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4" name="First Half Right Rectangle"/>
          <p:cNvSpPr/>
          <p:nvPr/>
        </p:nvSpPr>
        <p:spPr>
          <a:xfrm>
            <a:off x="-1" y="2"/>
            <a:ext cx="18701658" cy="10559144"/>
          </a:xfrm>
          <a:custGeom>
            <a:avLst/>
            <a:gdLst>
              <a:gd name="connsiteX0" fmla="*/ 0 w 7304184"/>
              <a:gd name="connsiteY0" fmla="*/ 6858000 h 6858000"/>
              <a:gd name="connsiteX1" fmla="*/ 0 w 7304184"/>
              <a:gd name="connsiteY1" fmla="*/ 0 h 6858000"/>
              <a:gd name="connsiteX2" fmla="*/ 7304184 w 7304184"/>
              <a:gd name="connsiteY2" fmla="*/ 6858000 h 6858000"/>
              <a:gd name="connsiteX3" fmla="*/ 0 w 7304184"/>
              <a:gd name="connsiteY3" fmla="*/ 6858000 h 6858000"/>
              <a:gd name="connsiteX0" fmla="*/ 0 w 6923184"/>
              <a:gd name="connsiteY0" fmla="*/ 6858000 h 6858000"/>
              <a:gd name="connsiteX1" fmla="*/ 0 w 6923184"/>
              <a:gd name="connsiteY1" fmla="*/ 0 h 6858000"/>
              <a:gd name="connsiteX2" fmla="*/ 6923184 w 6923184"/>
              <a:gd name="connsiteY2" fmla="*/ 12700 h 6858000"/>
              <a:gd name="connsiteX3" fmla="*/ 0 w 6923184"/>
              <a:gd name="connsiteY3" fmla="*/ 6858000 h 6858000"/>
              <a:gd name="connsiteX0" fmla="*/ 0 w 6935884"/>
              <a:gd name="connsiteY0" fmla="*/ 6858000 h 6858000"/>
              <a:gd name="connsiteX1" fmla="*/ 0 w 6935884"/>
              <a:gd name="connsiteY1" fmla="*/ 0 h 6858000"/>
              <a:gd name="connsiteX2" fmla="*/ 6935884 w 6935884"/>
              <a:gd name="connsiteY2" fmla="*/ 0 h 6858000"/>
              <a:gd name="connsiteX3" fmla="*/ 0 w 6935884"/>
              <a:gd name="connsiteY3" fmla="*/ 6858000 h 6858000"/>
              <a:gd name="connsiteX0" fmla="*/ 0 w 12146513"/>
              <a:gd name="connsiteY0" fmla="*/ 6858000 h 6858000"/>
              <a:gd name="connsiteX1" fmla="*/ 0 w 12146513"/>
              <a:gd name="connsiteY1" fmla="*/ 0 h 6858000"/>
              <a:gd name="connsiteX2" fmla="*/ 12146513 w 12146513"/>
              <a:gd name="connsiteY2" fmla="*/ 0 h 6858000"/>
              <a:gd name="connsiteX3" fmla="*/ 0 w 12146513"/>
              <a:gd name="connsiteY3" fmla="*/ 6858000 h 6858000"/>
              <a:gd name="connsiteX0" fmla="*/ 0 w 12146513"/>
              <a:gd name="connsiteY0" fmla="*/ 6916057 h 6916057"/>
              <a:gd name="connsiteX1" fmla="*/ 0 w 12146513"/>
              <a:gd name="connsiteY1" fmla="*/ 0 h 6916057"/>
              <a:gd name="connsiteX2" fmla="*/ 12146513 w 12146513"/>
              <a:gd name="connsiteY2" fmla="*/ 0 h 6916057"/>
              <a:gd name="connsiteX3" fmla="*/ 0 w 12146513"/>
              <a:gd name="connsiteY3" fmla="*/ 6916057 h 6916057"/>
            </a:gdLst>
            <a:ahLst/>
            <a:cxnLst>
              <a:cxn ang="0">
                <a:pos x="connsiteX0" y="connsiteY0"/>
              </a:cxn>
              <a:cxn ang="0">
                <a:pos x="connsiteX1" y="connsiteY1"/>
              </a:cxn>
              <a:cxn ang="0">
                <a:pos x="connsiteX2" y="connsiteY2"/>
              </a:cxn>
              <a:cxn ang="0">
                <a:pos x="connsiteX3" y="connsiteY3"/>
              </a:cxn>
            </a:cxnLst>
            <a:rect l="l" t="t" r="r" b="b"/>
            <a:pathLst>
              <a:path w="12146513" h="6916057">
                <a:moveTo>
                  <a:pt x="0" y="6916057"/>
                </a:moveTo>
                <a:lnTo>
                  <a:pt x="0" y="0"/>
                </a:lnTo>
                <a:lnTo>
                  <a:pt x="12146513" y="0"/>
                </a:lnTo>
                <a:lnTo>
                  <a:pt x="0" y="6916057"/>
                </a:lnTo>
                <a:close/>
              </a:path>
            </a:pathLst>
          </a:custGeom>
          <a:solidFill>
            <a:srgbClr val="FBF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5" name="Second Half Right Rectangle"/>
          <p:cNvSpPr/>
          <p:nvPr/>
        </p:nvSpPr>
        <p:spPr>
          <a:xfrm>
            <a:off x="1" y="-96883"/>
            <a:ext cx="18483942" cy="10412190"/>
          </a:xfrm>
          <a:custGeom>
            <a:avLst/>
            <a:gdLst>
              <a:gd name="connsiteX0" fmla="*/ 0 w 7304184"/>
              <a:gd name="connsiteY0" fmla="*/ 6858000 h 6858000"/>
              <a:gd name="connsiteX1" fmla="*/ 0 w 7304184"/>
              <a:gd name="connsiteY1" fmla="*/ 0 h 6858000"/>
              <a:gd name="connsiteX2" fmla="*/ 7304184 w 7304184"/>
              <a:gd name="connsiteY2" fmla="*/ 6858000 h 6858000"/>
              <a:gd name="connsiteX3" fmla="*/ 0 w 7304184"/>
              <a:gd name="connsiteY3" fmla="*/ 6858000 h 6858000"/>
              <a:gd name="connsiteX0" fmla="*/ 0 w 6923184"/>
              <a:gd name="connsiteY0" fmla="*/ 6858000 h 6858000"/>
              <a:gd name="connsiteX1" fmla="*/ 0 w 6923184"/>
              <a:gd name="connsiteY1" fmla="*/ 0 h 6858000"/>
              <a:gd name="connsiteX2" fmla="*/ 6923184 w 6923184"/>
              <a:gd name="connsiteY2" fmla="*/ 12700 h 6858000"/>
              <a:gd name="connsiteX3" fmla="*/ 0 w 6923184"/>
              <a:gd name="connsiteY3" fmla="*/ 6858000 h 6858000"/>
              <a:gd name="connsiteX0" fmla="*/ 0 w 6935884"/>
              <a:gd name="connsiteY0" fmla="*/ 6858000 h 6858000"/>
              <a:gd name="connsiteX1" fmla="*/ 0 w 6935884"/>
              <a:gd name="connsiteY1" fmla="*/ 0 h 6858000"/>
              <a:gd name="connsiteX2" fmla="*/ 6935884 w 6935884"/>
              <a:gd name="connsiteY2" fmla="*/ 0 h 6858000"/>
              <a:gd name="connsiteX3" fmla="*/ 0 w 6935884"/>
              <a:gd name="connsiteY3" fmla="*/ 6858000 h 6858000"/>
              <a:gd name="connsiteX0" fmla="*/ 0 w 11988800"/>
              <a:gd name="connsiteY0" fmla="*/ 6858000 h 6858000"/>
              <a:gd name="connsiteX1" fmla="*/ 11988800 w 11988800"/>
              <a:gd name="connsiteY1" fmla="*/ 6692900 h 6858000"/>
              <a:gd name="connsiteX2" fmla="*/ 6935884 w 11988800"/>
              <a:gd name="connsiteY2" fmla="*/ 0 h 6858000"/>
              <a:gd name="connsiteX3" fmla="*/ 0 w 11988800"/>
              <a:gd name="connsiteY3" fmla="*/ 6858000 h 6858000"/>
              <a:gd name="connsiteX0" fmla="*/ 0 w 12028584"/>
              <a:gd name="connsiteY0" fmla="*/ 7035800 h 7035800"/>
              <a:gd name="connsiteX1" fmla="*/ 11988800 w 12028584"/>
              <a:gd name="connsiteY1" fmla="*/ 6870700 h 7035800"/>
              <a:gd name="connsiteX2" fmla="*/ 12028584 w 12028584"/>
              <a:gd name="connsiteY2" fmla="*/ 0 h 7035800"/>
              <a:gd name="connsiteX3" fmla="*/ 0 w 12028584"/>
              <a:gd name="connsiteY3" fmla="*/ 7035800 h 7035800"/>
              <a:gd name="connsiteX0" fmla="*/ 0 w 12028584"/>
              <a:gd name="connsiteY0" fmla="*/ 7035800 h 7035800"/>
              <a:gd name="connsiteX1" fmla="*/ 12026900 w 12028584"/>
              <a:gd name="connsiteY1" fmla="*/ 6870700 h 7035800"/>
              <a:gd name="connsiteX2" fmla="*/ 12028584 w 12028584"/>
              <a:gd name="connsiteY2" fmla="*/ 0 h 7035800"/>
              <a:gd name="connsiteX3" fmla="*/ 0 w 12028584"/>
              <a:gd name="connsiteY3" fmla="*/ 7035800 h 7035800"/>
              <a:gd name="connsiteX0" fmla="*/ 0 w 12159213"/>
              <a:gd name="connsiteY0" fmla="*/ 6905172 h 6905172"/>
              <a:gd name="connsiteX1" fmla="*/ 12157529 w 12159213"/>
              <a:gd name="connsiteY1" fmla="*/ 6870700 h 6905172"/>
              <a:gd name="connsiteX2" fmla="*/ 12159213 w 12159213"/>
              <a:gd name="connsiteY2" fmla="*/ 0 h 6905172"/>
              <a:gd name="connsiteX3" fmla="*/ 0 w 12159213"/>
              <a:gd name="connsiteY3" fmla="*/ 6905172 h 6905172"/>
              <a:gd name="connsiteX0" fmla="*/ 0 w 12159213"/>
              <a:gd name="connsiteY0" fmla="*/ 6905172 h 6905172"/>
              <a:gd name="connsiteX1" fmla="*/ 12113986 w 12159213"/>
              <a:gd name="connsiteY1" fmla="*/ 6899728 h 6905172"/>
              <a:gd name="connsiteX2" fmla="*/ 12159213 w 12159213"/>
              <a:gd name="connsiteY2" fmla="*/ 0 h 6905172"/>
              <a:gd name="connsiteX3" fmla="*/ 0 w 12159213"/>
              <a:gd name="connsiteY3" fmla="*/ 6905172 h 6905172"/>
            </a:gdLst>
            <a:ahLst/>
            <a:cxnLst>
              <a:cxn ang="0">
                <a:pos x="connsiteX0" y="connsiteY0"/>
              </a:cxn>
              <a:cxn ang="0">
                <a:pos x="connsiteX1" y="connsiteY1"/>
              </a:cxn>
              <a:cxn ang="0">
                <a:pos x="connsiteX2" y="connsiteY2"/>
              </a:cxn>
              <a:cxn ang="0">
                <a:pos x="connsiteX3" y="connsiteY3"/>
              </a:cxn>
            </a:cxnLst>
            <a:rect l="l" t="t" r="r" b="b"/>
            <a:pathLst>
              <a:path w="12159213" h="6905172">
                <a:moveTo>
                  <a:pt x="0" y="6905172"/>
                </a:moveTo>
                <a:lnTo>
                  <a:pt x="12113986" y="6899728"/>
                </a:lnTo>
                <a:cubicBezTo>
                  <a:pt x="12114547" y="4609495"/>
                  <a:pt x="12158652" y="2290233"/>
                  <a:pt x="12159213" y="0"/>
                </a:cubicBezTo>
                <a:lnTo>
                  <a:pt x="0" y="6905172"/>
                </a:lnTo>
                <a:close/>
              </a:path>
            </a:pathLst>
          </a:custGeom>
          <a:solidFill>
            <a:srgbClr val="FBF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16" name="Light Gray Large Oval"/>
          <p:cNvSpPr/>
          <p:nvPr/>
        </p:nvSpPr>
        <p:spPr>
          <a:xfrm>
            <a:off x="7053234" y="3042558"/>
            <a:ext cx="4201888" cy="4201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28" name="Oval Connectors 1"/>
          <p:cNvSpPr/>
          <p:nvPr/>
        </p:nvSpPr>
        <p:spPr>
          <a:xfrm>
            <a:off x="11128537" y="5109212"/>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31" name="Oval Connectors 2"/>
          <p:cNvSpPr/>
          <p:nvPr/>
        </p:nvSpPr>
        <p:spPr>
          <a:xfrm>
            <a:off x="6444149" y="5109212"/>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34" name="Oval Connectors 3"/>
          <p:cNvSpPr/>
          <p:nvPr/>
        </p:nvSpPr>
        <p:spPr>
          <a:xfrm rot="16200000">
            <a:off x="8776575" y="2823210"/>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36" name="Oval Connectors 4"/>
          <p:cNvSpPr/>
          <p:nvPr/>
        </p:nvSpPr>
        <p:spPr>
          <a:xfrm rot="16200000">
            <a:off x="8762805" y="7437360"/>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2" name="Oval Connectors 5"/>
          <p:cNvSpPr/>
          <p:nvPr/>
        </p:nvSpPr>
        <p:spPr>
          <a:xfrm rot="2634354">
            <a:off x="10424193" y="6773062"/>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3" name="Oval Connectors 6"/>
          <p:cNvSpPr/>
          <p:nvPr/>
        </p:nvSpPr>
        <p:spPr>
          <a:xfrm rot="2634354">
            <a:off x="7151235" y="3455856"/>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6" name="Oval Connectors 7"/>
          <p:cNvSpPr/>
          <p:nvPr/>
        </p:nvSpPr>
        <p:spPr>
          <a:xfrm rot="18916410">
            <a:off x="10402249" y="3439802"/>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7" name="Oval Connectors 8"/>
          <p:cNvSpPr/>
          <p:nvPr/>
        </p:nvSpPr>
        <p:spPr>
          <a:xfrm rot="18916410">
            <a:off x="7118535" y="6682056"/>
            <a:ext cx="734854"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8" name="Orange Cicle"/>
          <p:cNvSpPr/>
          <p:nvPr/>
        </p:nvSpPr>
        <p:spPr>
          <a:xfrm>
            <a:off x="7673749" y="3672569"/>
            <a:ext cx="2941866" cy="2941866"/>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0" name="Blue Circle"/>
          <p:cNvSpPr/>
          <p:nvPr/>
        </p:nvSpPr>
        <p:spPr>
          <a:xfrm>
            <a:off x="8340470" y="4329792"/>
            <a:ext cx="1627416" cy="1627416"/>
          </a:xfrm>
          <a:prstGeom prst="ellipse">
            <a:avLst/>
          </a:prstGeom>
          <a:noFill/>
          <a:ln w="152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grpSp>
        <p:nvGrpSpPr>
          <p:cNvPr id="61" name="Half Large Blue Circle"/>
          <p:cNvGrpSpPr/>
          <p:nvPr/>
        </p:nvGrpSpPr>
        <p:grpSpPr>
          <a:xfrm>
            <a:off x="7039628" y="3028950"/>
            <a:ext cx="4229100" cy="4229100"/>
            <a:chOff x="8373953" y="495298"/>
            <a:chExt cx="2819400" cy="2819400"/>
          </a:xfrm>
          <a:solidFill>
            <a:srgbClr val="000000">
              <a:alpha val="0"/>
            </a:srgbClr>
          </a:solidFill>
        </p:grpSpPr>
        <p:sp>
          <p:nvSpPr>
            <p:cNvPr id="53" name="Donut 52"/>
            <p:cNvSpPr/>
            <p:nvPr/>
          </p:nvSpPr>
          <p:spPr>
            <a:xfrm>
              <a:off x="8373953" y="495298"/>
              <a:ext cx="2819400" cy="2819400"/>
            </a:xfrm>
            <a:prstGeom prst="donut">
              <a:avLst>
                <a:gd name="adj" fmla="val 179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sp>
          <p:nvSpPr>
            <p:cNvPr id="60" name="Freeform 59"/>
            <p:cNvSpPr/>
            <p:nvPr/>
          </p:nvSpPr>
          <p:spPr>
            <a:xfrm>
              <a:off x="8373953" y="570558"/>
              <a:ext cx="2819400" cy="2744140"/>
            </a:xfrm>
            <a:custGeom>
              <a:avLst/>
              <a:gdLst>
                <a:gd name="connsiteX0" fmla="*/ 1861367 w 2819400"/>
                <a:gd name="connsiteY0" fmla="*/ 0 h 2744140"/>
                <a:gd name="connsiteX1" fmla="*/ 1958419 w 2819400"/>
                <a:gd name="connsiteY1" fmla="*/ 35521 h 2744140"/>
                <a:gd name="connsiteX2" fmla="*/ 2819400 w 2819400"/>
                <a:gd name="connsiteY2" fmla="*/ 1334440 h 2744140"/>
                <a:gd name="connsiteX3" fmla="*/ 1409700 w 2819400"/>
                <a:gd name="connsiteY3" fmla="*/ 2744140 h 2744140"/>
                <a:gd name="connsiteX4" fmla="*/ 0 w 2819400"/>
                <a:gd name="connsiteY4" fmla="*/ 1334440 h 2744140"/>
                <a:gd name="connsiteX5" fmla="*/ 3759 w 2819400"/>
                <a:gd name="connsiteY5" fmla="*/ 1259996 h 2744140"/>
                <a:gd name="connsiteX6" fmla="*/ 513720 w 2819400"/>
                <a:gd name="connsiteY6" fmla="*/ 1439959 h 2744140"/>
                <a:gd name="connsiteX7" fmla="*/ 525380 w 2819400"/>
                <a:gd name="connsiteY7" fmla="*/ 1516357 h 2744140"/>
                <a:gd name="connsiteX8" fmla="*/ 1409700 w 2819400"/>
                <a:gd name="connsiteY8" fmla="*/ 2237099 h 2744140"/>
                <a:gd name="connsiteX9" fmla="*/ 2312359 w 2819400"/>
                <a:gd name="connsiteY9" fmla="*/ 1334440 h 2744140"/>
                <a:gd name="connsiteX10" fmla="*/ 1761056 w 2819400"/>
                <a:gd name="connsiteY10" fmla="*/ 502717 h 2744140"/>
                <a:gd name="connsiteX11" fmla="*/ 1691571 w 2819400"/>
                <a:gd name="connsiteY11" fmla="*/ 481147 h 274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400" h="2744140">
                  <a:moveTo>
                    <a:pt x="1861367" y="0"/>
                  </a:moveTo>
                  <a:lnTo>
                    <a:pt x="1958419" y="35521"/>
                  </a:lnTo>
                  <a:cubicBezTo>
                    <a:pt x="2464382" y="249525"/>
                    <a:pt x="2819400" y="750523"/>
                    <a:pt x="2819400" y="1334440"/>
                  </a:cubicBezTo>
                  <a:cubicBezTo>
                    <a:pt x="2819400" y="2112996"/>
                    <a:pt x="2188256" y="2744140"/>
                    <a:pt x="1409700" y="2744140"/>
                  </a:cubicBezTo>
                  <a:cubicBezTo>
                    <a:pt x="631144" y="2744140"/>
                    <a:pt x="0" y="2112996"/>
                    <a:pt x="0" y="1334440"/>
                  </a:cubicBezTo>
                  <a:lnTo>
                    <a:pt x="3759" y="1259996"/>
                  </a:lnTo>
                  <a:lnTo>
                    <a:pt x="513720" y="1439959"/>
                  </a:lnTo>
                  <a:lnTo>
                    <a:pt x="525380" y="1516357"/>
                  </a:lnTo>
                  <a:cubicBezTo>
                    <a:pt x="609549" y="1927684"/>
                    <a:pt x="973491" y="2237099"/>
                    <a:pt x="1409700" y="2237099"/>
                  </a:cubicBezTo>
                  <a:cubicBezTo>
                    <a:pt x="1908225" y="2237099"/>
                    <a:pt x="2312359" y="1832965"/>
                    <a:pt x="2312359" y="1334440"/>
                  </a:cubicBezTo>
                  <a:cubicBezTo>
                    <a:pt x="2312359" y="960546"/>
                    <a:pt x="2085034" y="639748"/>
                    <a:pt x="1761056" y="502717"/>
                  </a:cubicBezTo>
                  <a:lnTo>
                    <a:pt x="1691571" y="4811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grpSp>
      <p:grpSp>
        <p:nvGrpSpPr>
          <p:cNvPr id="8" name="Half Red Circle"/>
          <p:cNvGrpSpPr/>
          <p:nvPr/>
        </p:nvGrpSpPr>
        <p:grpSpPr>
          <a:xfrm>
            <a:off x="7207514" y="3168728"/>
            <a:ext cx="3930540" cy="3930540"/>
            <a:chOff x="4805009" y="2112485"/>
            <a:chExt cx="2620360" cy="2620360"/>
          </a:xfrm>
          <a:solidFill>
            <a:srgbClr val="000000">
              <a:alpha val="0"/>
            </a:srgbClr>
          </a:solidFill>
        </p:grpSpPr>
        <p:sp>
          <p:nvSpPr>
            <p:cNvPr id="6" name="Donut 5"/>
            <p:cNvSpPr/>
            <p:nvPr/>
          </p:nvSpPr>
          <p:spPr>
            <a:xfrm>
              <a:off x="4805009" y="2112485"/>
              <a:ext cx="2620360" cy="2620360"/>
            </a:xfrm>
            <a:prstGeom prst="donut">
              <a:avLst>
                <a:gd name="adj" fmla="val 92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sp>
          <p:nvSpPr>
            <p:cNvPr id="35" name="Freeform 34"/>
            <p:cNvSpPr/>
            <p:nvPr/>
          </p:nvSpPr>
          <p:spPr>
            <a:xfrm>
              <a:off x="5275918" y="2454732"/>
              <a:ext cx="2110829" cy="2253318"/>
            </a:xfrm>
            <a:custGeom>
              <a:avLst/>
              <a:gdLst>
                <a:gd name="connsiteX0" fmla="*/ 1708710 w 2110829"/>
                <a:gd name="connsiteY0" fmla="*/ 0 h 2253318"/>
                <a:gd name="connsiteX1" fmla="*/ 1727086 w 2110829"/>
                <a:gd name="connsiteY1" fmla="*/ 16701 h 2253318"/>
                <a:gd name="connsiteX2" fmla="*/ 2110829 w 2110829"/>
                <a:gd name="connsiteY2" fmla="*/ 943138 h 2253318"/>
                <a:gd name="connsiteX3" fmla="*/ 800649 w 2110829"/>
                <a:gd name="connsiteY3" fmla="*/ 2253318 h 2253318"/>
                <a:gd name="connsiteX4" fmla="*/ 68115 w 2110829"/>
                <a:gd name="connsiteY4" fmla="*/ 2029560 h 2253318"/>
                <a:gd name="connsiteX5" fmla="*/ 0 w 2110829"/>
                <a:gd name="connsiteY5" fmla="*/ 1978624 h 2253318"/>
                <a:gd name="connsiteX6" fmla="*/ 159950 w 2110829"/>
                <a:gd name="connsiteY6" fmla="*/ 1793409 h 2253318"/>
                <a:gd name="connsiteX7" fmla="*/ 203253 w 2110829"/>
                <a:gd name="connsiteY7" fmla="*/ 1829137 h 2253318"/>
                <a:gd name="connsiteX8" fmla="*/ 800649 w 2110829"/>
                <a:gd name="connsiteY8" fmla="*/ 2011616 h 2253318"/>
                <a:gd name="connsiteX9" fmla="*/ 1869127 w 2110829"/>
                <a:gd name="connsiteY9" fmla="*/ 943138 h 2253318"/>
                <a:gd name="connsiteX10" fmla="*/ 1556177 w 2110829"/>
                <a:gd name="connsiteY10" fmla="*/ 187610 h 2253318"/>
                <a:gd name="connsiteX11" fmla="*/ 1550639 w 2110829"/>
                <a:gd name="connsiteY11" fmla="*/ 183041 h 22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0829" h="2253318">
                  <a:moveTo>
                    <a:pt x="1708710" y="0"/>
                  </a:moveTo>
                  <a:lnTo>
                    <a:pt x="1727086" y="16701"/>
                  </a:lnTo>
                  <a:cubicBezTo>
                    <a:pt x="1964182" y="253797"/>
                    <a:pt x="2110829" y="581342"/>
                    <a:pt x="2110829" y="943138"/>
                  </a:cubicBezTo>
                  <a:cubicBezTo>
                    <a:pt x="2110829" y="1666730"/>
                    <a:pt x="1524241" y="2253318"/>
                    <a:pt x="800649" y="2253318"/>
                  </a:cubicBezTo>
                  <a:cubicBezTo>
                    <a:pt x="529302" y="2253318"/>
                    <a:pt x="277221" y="2170829"/>
                    <a:pt x="68115" y="2029560"/>
                  </a:cubicBezTo>
                  <a:lnTo>
                    <a:pt x="0" y="1978624"/>
                  </a:lnTo>
                  <a:lnTo>
                    <a:pt x="159950" y="1793409"/>
                  </a:lnTo>
                  <a:lnTo>
                    <a:pt x="203253" y="1829137"/>
                  </a:lnTo>
                  <a:cubicBezTo>
                    <a:pt x="373783" y="1944345"/>
                    <a:pt x="579360" y="2011616"/>
                    <a:pt x="800649" y="2011616"/>
                  </a:cubicBezTo>
                  <a:cubicBezTo>
                    <a:pt x="1390753" y="2011616"/>
                    <a:pt x="1869127" y="1533242"/>
                    <a:pt x="1869127" y="943138"/>
                  </a:cubicBezTo>
                  <a:cubicBezTo>
                    <a:pt x="1869127" y="648086"/>
                    <a:pt x="1749533" y="380967"/>
                    <a:pt x="1556177" y="187610"/>
                  </a:cubicBezTo>
                  <a:lnTo>
                    <a:pt x="1550639" y="183041"/>
                  </a:lnTo>
                  <a:close/>
                </a:path>
              </a:pathLst>
            </a:custGeom>
            <a:solidFill>
              <a:srgbClr val="F8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black"/>
                </a:solidFill>
                <a:latin typeface="#9Slide03 Play"/>
              </a:endParaRPr>
            </a:p>
          </p:txBody>
        </p:sp>
      </p:grpSp>
      <p:grpSp>
        <p:nvGrpSpPr>
          <p:cNvPr id="7" name="Half Large Teal Color Circle"/>
          <p:cNvGrpSpPr/>
          <p:nvPr/>
        </p:nvGrpSpPr>
        <p:grpSpPr>
          <a:xfrm>
            <a:off x="4977767" y="933475"/>
            <a:ext cx="8401050" cy="8401050"/>
            <a:chOff x="3360964" y="666280"/>
            <a:chExt cx="5600700" cy="5600700"/>
          </a:xfrm>
          <a:solidFill>
            <a:srgbClr val="000000">
              <a:alpha val="0"/>
            </a:srgbClr>
          </a:solidFill>
        </p:grpSpPr>
        <p:sp>
          <p:nvSpPr>
            <p:cNvPr id="32" name="Donut 31"/>
            <p:cNvSpPr/>
            <p:nvPr/>
          </p:nvSpPr>
          <p:spPr>
            <a:xfrm>
              <a:off x="3360964" y="666280"/>
              <a:ext cx="5600700" cy="5600700"/>
            </a:xfrm>
            <a:prstGeom prst="donut">
              <a:avLst>
                <a:gd name="adj" fmla="val 253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sp>
          <p:nvSpPr>
            <p:cNvPr id="33" name="Freeform 32"/>
            <p:cNvSpPr/>
            <p:nvPr/>
          </p:nvSpPr>
          <p:spPr>
            <a:xfrm>
              <a:off x="4288342" y="1183656"/>
              <a:ext cx="4669878" cy="5078744"/>
            </a:xfrm>
            <a:custGeom>
              <a:avLst/>
              <a:gdLst>
                <a:gd name="connsiteX0" fmla="*/ 3493670 w 4669878"/>
                <a:gd name="connsiteY0" fmla="*/ 0 h 5078744"/>
                <a:gd name="connsiteX1" fmla="*/ 3650811 w 4669878"/>
                <a:gd name="connsiteY1" fmla="*/ 117508 h 5078744"/>
                <a:gd name="connsiteX2" fmla="*/ 4669878 w 4669878"/>
                <a:gd name="connsiteY2" fmla="*/ 2278394 h 5078744"/>
                <a:gd name="connsiteX3" fmla="*/ 1869528 w 4669878"/>
                <a:gd name="connsiteY3" fmla="*/ 5078744 h 5078744"/>
                <a:gd name="connsiteX4" fmla="*/ 88245 w 4669878"/>
                <a:gd name="connsiteY4" fmla="*/ 4439281 h 5078744"/>
                <a:gd name="connsiteX5" fmla="*/ 0 w 4669878"/>
                <a:gd name="connsiteY5" fmla="*/ 4359078 h 5078744"/>
                <a:gd name="connsiteX6" fmla="*/ 888649 w 4669878"/>
                <a:gd name="connsiteY6" fmla="*/ 3250304 h 5078744"/>
                <a:gd name="connsiteX7" fmla="*/ 892920 w 4669878"/>
                <a:gd name="connsiteY7" fmla="*/ 3255003 h 5078744"/>
                <a:gd name="connsiteX8" fmla="*/ 1869528 w 4669878"/>
                <a:gd name="connsiteY8" fmla="*/ 3659527 h 5078744"/>
                <a:gd name="connsiteX9" fmla="*/ 3250661 w 4669878"/>
                <a:gd name="connsiteY9" fmla="*/ 2278394 h 5078744"/>
                <a:gd name="connsiteX10" fmla="*/ 2641733 w 4669878"/>
                <a:gd name="connsiteY10" fmla="*/ 1133137 h 5078744"/>
                <a:gd name="connsiteX11" fmla="*/ 2603911 w 4669878"/>
                <a:gd name="connsiteY11" fmla="*/ 1110159 h 507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9878" h="5078744">
                  <a:moveTo>
                    <a:pt x="3493670" y="0"/>
                  </a:moveTo>
                  <a:lnTo>
                    <a:pt x="3650811" y="117508"/>
                  </a:lnTo>
                  <a:cubicBezTo>
                    <a:pt x="4273181" y="631133"/>
                    <a:pt x="4669878" y="1408437"/>
                    <a:pt x="4669878" y="2278394"/>
                  </a:cubicBezTo>
                  <a:cubicBezTo>
                    <a:pt x="4669878" y="3824985"/>
                    <a:pt x="3416119" y="5078744"/>
                    <a:pt x="1869528" y="5078744"/>
                  </a:cubicBezTo>
                  <a:cubicBezTo>
                    <a:pt x="1192895" y="5078744"/>
                    <a:pt x="572311" y="4838767"/>
                    <a:pt x="88245" y="4439281"/>
                  </a:cubicBezTo>
                  <a:lnTo>
                    <a:pt x="0" y="4359078"/>
                  </a:lnTo>
                  <a:lnTo>
                    <a:pt x="888649" y="3250304"/>
                  </a:lnTo>
                  <a:lnTo>
                    <a:pt x="892920" y="3255003"/>
                  </a:lnTo>
                  <a:cubicBezTo>
                    <a:pt x="1142856" y="3504939"/>
                    <a:pt x="1488139" y="3659527"/>
                    <a:pt x="1869528" y="3659527"/>
                  </a:cubicBezTo>
                  <a:cubicBezTo>
                    <a:pt x="2632307" y="3659527"/>
                    <a:pt x="3250661" y="3041173"/>
                    <a:pt x="3250661" y="2278394"/>
                  </a:cubicBezTo>
                  <a:cubicBezTo>
                    <a:pt x="3250661" y="1801657"/>
                    <a:pt x="3009117" y="1381336"/>
                    <a:pt x="2641733" y="1133137"/>
                  </a:cubicBezTo>
                  <a:lnTo>
                    <a:pt x="2603911" y="1110159"/>
                  </a:lnTo>
                  <a:close/>
                </a:path>
              </a:pathLst>
            </a:custGeom>
            <a:solidFill>
              <a:srgbClr val="50A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grpSp>
      <p:grpSp>
        <p:nvGrpSpPr>
          <p:cNvPr id="18" name="Half Large Gray Circle"/>
          <p:cNvGrpSpPr/>
          <p:nvPr/>
        </p:nvGrpSpPr>
        <p:grpSpPr>
          <a:xfrm>
            <a:off x="5619981" y="1550901"/>
            <a:ext cx="7116622" cy="7141410"/>
            <a:chOff x="3746653" y="1033933"/>
            <a:chExt cx="4744414" cy="4760940"/>
          </a:xfrm>
          <a:solidFill>
            <a:srgbClr val="000000">
              <a:alpha val="0"/>
            </a:srgbClr>
          </a:solidFill>
        </p:grpSpPr>
        <p:sp>
          <p:nvSpPr>
            <p:cNvPr id="37" name="Donut 36"/>
            <p:cNvSpPr/>
            <p:nvPr/>
          </p:nvSpPr>
          <p:spPr>
            <a:xfrm>
              <a:off x="3746653" y="1033933"/>
              <a:ext cx="4744414" cy="4744414"/>
            </a:xfrm>
            <a:prstGeom prst="donut">
              <a:avLst>
                <a:gd name="adj" fmla="val 120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sp>
          <p:nvSpPr>
            <p:cNvPr id="38" name="Freeform 37"/>
            <p:cNvSpPr/>
            <p:nvPr/>
          </p:nvSpPr>
          <p:spPr>
            <a:xfrm>
              <a:off x="4776095" y="1721284"/>
              <a:ext cx="3714972" cy="4073589"/>
            </a:xfrm>
            <a:custGeom>
              <a:avLst/>
              <a:gdLst>
                <a:gd name="connsiteX0" fmla="*/ 2993787 w 3714972"/>
                <a:gd name="connsiteY0" fmla="*/ 0 h 4073589"/>
                <a:gd name="connsiteX1" fmla="*/ 3020169 w 3714972"/>
                <a:gd name="connsiteY1" fmla="*/ 23978 h 4073589"/>
                <a:gd name="connsiteX2" fmla="*/ 3714972 w 3714972"/>
                <a:gd name="connsiteY2" fmla="*/ 1701382 h 4073589"/>
                <a:gd name="connsiteX3" fmla="*/ 1342765 w 3714972"/>
                <a:gd name="connsiteY3" fmla="*/ 4073589 h 4073589"/>
                <a:gd name="connsiteX4" fmla="*/ 16442 w 3714972"/>
                <a:gd name="connsiteY4" fmla="*/ 3668454 h 4073589"/>
                <a:gd name="connsiteX5" fmla="*/ 0 w 3714972"/>
                <a:gd name="connsiteY5" fmla="*/ 3656159 h 4073589"/>
                <a:gd name="connsiteX6" fmla="*/ 363696 w 3714972"/>
                <a:gd name="connsiteY6" fmla="*/ 3211996 h 4073589"/>
                <a:gd name="connsiteX7" fmla="*/ 484198 w 3714972"/>
                <a:gd name="connsiteY7" fmla="*/ 3285202 h 4073589"/>
                <a:gd name="connsiteX8" fmla="*/ 1342765 w 3714972"/>
                <a:gd name="connsiteY8" fmla="*/ 3502599 h 4073589"/>
                <a:gd name="connsiteX9" fmla="*/ 3143982 w 3714972"/>
                <a:gd name="connsiteY9" fmla="*/ 1701382 h 4073589"/>
                <a:gd name="connsiteX10" fmla="*/ 2732672 w 3714972"/>
                <a:gd name="connsiteY10" fmla="*/ 555641 h 4073589"/>
                <a:gd name="connsiteX11" fmla="*/ 2630690 w 3714972"/>
                <a:gd name="connsiteY11" fmla="*/ 443432 h 407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972" h="4073589">
                  <a:moveTo>
                    <a:pt x="2993787" y="0"/>
                  </a:moveTo>
                  <a:lnTo>
                    <a:pt x="3020169" y="23978"/>
                  </a:lnTo>
                  <a:cubicBezTo>
                    <a:pt x="3449454" y="453263"/>
                    <a:pt x="3714972" y="1046315"/>
                    <a:pt x="3714972" y="1701382"/>
                  </a:cubicBezTo>
                  <a:cubicBezTo>
                    <a:pt x="3714972" y="3011516"/>
                    <a:pt x="2652899" y="4073589"/>
                    <a:pt x="1342765" y="4073589"/>
                  </a:cubicBezTo>
                  <a:cubicBezTo>
                    <a:pt x="851465" y="4073589"/>
                    <a:pt x="395048" y="3924235"/>
                    <a:pt x="16442" y="3668454"/>
                  </a:cubicBezTo>
                  <a:lnTo>
                    <a:pt x="0" y="3656159"/>
                  </a:lnTo>
                  <a:lnTo>
                    <a:pt x="363696" y="3211996"/>
                  </a:lnTo>
                  <a:lnTo>
                    <a:pt x="484198" y="3285202"/>
                  </a:lnTo>
                  <a:cubicBezTo>
                    <a:pt x="739419" y="3423846"/>
                    <a:pt x="1031895" y="3502599"/>
                    <a:pt x="1342765" y="3502599"/>
                  </a:cubicBezTo>
                  <a:cubicBezTo>
                    <a:pt x="2337550" y="3502599"/>
                    <a:pt x="3143982" y="2696167"/>
                    <a:pt x="3143982" y="1701382"/>
                  </a:cubicBezTo>
                  <a:cubicBezTo>
                    <a:pt x="3143982" y="1266164"/>
                    <a:pt x="2989626" y="866997"/>
                    <a:pt x="2732672" y="555641"/>
                  </a:cubicBezTo>
                  <a:lnTo>
                    <a:pt x="2630690" y="443432"/>
                  </a:lnTo>
                  <a:close/>
                </a:path>
              </a:pathLst>
            </a:custGeom>
            <a:solidFill>
              <a:srgbClr val="6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grpSp>
      <p:grpSp>
        <p:nvGrpSpPr>
          <p:cNvPr id="21" name="Half Large Yellow Circle"/>
          <p:cNvGrpSpPr/>
          <p:nvPr/>
        </p:nvGrpSpPr>
        <p:grpSpPr>
          <a:xfrm>
            <a:off x="6076032" y="2123593"/>
            <a:ext cx="6108400" cy="6111834"/>
            <a:chOff x="4050687" y="1415727"/>
            <a:chExt cx="4072266" cy="4074556"/>
          </a:xfrm>
          <a:solidFill>
            <a:srgbClr val="000000">
              <a:alpha val="0"/>
            </a:srgbClr>
          </a:solidFill>
        </p:grpSpPr>
        <p:sp>
          <p:nvSpPr>
            <p:cNvPr id="41" name="Donut 40"/>
            <p:cNvSpPr/>
            <p:nvPr/>
          </p:nvSpPr>
          <p:spPr>
            <a:xfrm>
              <a:off x="4050687" y="1415727"/>
              <a:ext cx="4072266" cy="4072266"/>
            </a:xfrm>
            <a:prstGeom prst="donut">
              <a:avLst>
                <a:gd name="adj" fmla="val 171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sp>
          <p:nvSpPr>
            <p:cNvPr id="44" name="Freeform 43"/>
            <p:cNvSpPr/>
            <p:nvPr/>
          </p:nvSpPr>
          <p:spPr>
            <a:xfrm>
              <a:off x="4514418" y="1586203"/>
              <a:ext cx="3605100" cy="3904080"/>
            </a:xfrm>
            <a:custGeom>
              <a:avLst/>
              <a:gdLst>
                <a:gd name="connsiteX0" fmla="*/ 2378494 w 3605100"/>
                <a:gd name="connsiteY0" fmla="*/ 0 h 3904080"/>
                <a:gd name="connsiteX1" fmla="*/ 2539509 w 3605100"/>
                <a:gd name="connsiteY1" fmla="*/ 77564 h 3904080"/>
                <a:gd name="connsiteX2" fmla="*/ 3605100 w 3605100"/>
                <a:gd name="connsiteY2" fmla="*/ 1867947 h 3904080"/>
                <a:gd name="connsiteX3" fmla="*/ 1568967 w 3605100"/>
                <a:gd name="connsiteY3" fmla="*/ 3904080 h 3904080"/>
                <a:gd name="connsiteX4" fmla="*/ 129204 w 3605100"/>
                <a:gd name="connsiteY4" fmla="*/ 3307711 h 3904080"/>
                <a:gd name="connsiteX5" fmla="*/ 0 w 3605100"/>
                <a:gd name="connsiteY5" fmla="*/ 3165551 h 3904080"/>
                <a:gd name="connsiteX6" fmla="*/ 437948 w 3605100"/>
                <a:gd name="connsiteY6" fmla="*/ 2582683 h 3904080"/>
                <a:gd name="connsiteX7" fmla="*/ 458579 w 3605100"/>
                <a:gd name="connsiteY7" fmla="*/ 2616641 h 3904080"/>
                <a:gd name="connsiteX8" fmla="*/ 1568967 w 3605100"/>
                <a:gd name="connsiteY8" fmla="*/ 3207030 h 3904080"/>
                <a:gd name="connsiteX9" fmla="*/ 2908050 w 3605100"/>
                <a:gd name="connsiteY9" fmla="*/ 1867947 h 3904080"/>
                <a:gd name="connsiteX10" fmla="*/ 1967169 w 3605100"/>
                <a:gd name="connsiteY10" fmla="*/ 589067 h 3904080"/>
                <a:gd name="connsiteX11" fmla="*/ 1940953 w 3605100"/>
                <a:gd name="connsiteY11" fmla="*/ 582326 h 390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5100" h="3904080">
                  <a:moveTo>
                    <a:pt x="2378494" y="0"/>
                  </a:moveTo>
                  <a:lnTo>
                    <a:pt x="2539509" y="77564"/>
                  </a:lnTo>
                  <a:cubicBezTo>
                    <a:pt x="3174223" y="422362"/>
                    <a:pt x="3605100" y="1094836"/>
                    <a:pt x="3605100" y="1867947"/>
                  </a:cubicBezTo>
                  <a:cubicBezTo>
                    <a:pt x="3605100" y="2992472"/>
                    <a:pt x="2693492" y="3904080"/>
                    <a:pt x="1568967" y="3904080"/>
                  </a:cubicBezTo>
                  <a:cubicBezTo>
                    <a:pt x="1006705" y="3904080"/>
                    <a:pt x="497672" y="3676178"/>
                    <a:pt x="129204" y="3307711"/>
                  </a:cubicBezTo>
                  <a:lnTo>
                    <a:pt x="0" y="3165551"/>
                  </a:lnTo>
                  <a:lnTo>
                    <a:pt x="437948" y="2582683"/>
                  </a:lnTo>
                  <a:lnTo>
                    <a:pt x="458579" y="2616641"/>
                  </a:lnTo>
                  <a:cubicBezTo>
                    <a:pt x="699222" y="2972840"/>
                    <a:pt x="1106745" y="3207030"/>
                    <a:pt x="1568967" y="3207030"/>
                  </a:cubicBezTo>
                  <a:cubicBezTo>
                    <a:pt x="2308522" y="3207030"/>
                    <a:pt x="2908050" y="2607502"/>
                    <a:pt x="2908050" y="1867947"/>
                  </a:cubicBezTo>
                  <a:cubicBezTo>
                    <a:pt x="2908050" y="1267059"/>
                    <a:pt x="2512268" y="758610"/>
                    <a:pt x="1967169" y="589067"/>
                  </a:cubicBezTo>
                  <a:lnTo>
                    <a:pt x="1940953" y="582326"/>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black"/>
                </a:solidFill>
                <a:latin typeface="#9Slide03 Play"/>
              </a:endParaRPr>
            </a:p>
          </p:txBody>
        </p:sp>
      </p:grpSp>
      <p:sp>
        <p:nvSpPr>
          <p:cNvPr id="22" name="Red Diamond"/>
          <p:cNvSpPr/>
          <p:nvPr/>
        </p:nvSpPr>
        <p:spPr>
          <a:xfrm>
            <a:off x="-4270825" y="-8865197"/>
            <a:ext cx="28936906" cy="28936906"/>
          </a:xfrm>
          <a:prstGeom prst="diamond">
            <a:avLst/>
          </a:prstGeom>
          <a:solidFill>
            <a:srgbClr val="F864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9" name="Teal Diamond"/>
          <p:cNvSpPr/>
          <p:nvPr/>
        </p:nvSpPr>
        <p:spPr>
          <a:xfrm>
            <a:off x="-4270825" y="-8896433"/>
            <a:ext cx="28936906" cy="28936906"/>
          </a:xfrm>
          <a:prstGeom prst="diamond">
            <a:avLst/>
          </a:prstGeom>
          <a:solidFill>
            <a:srgbClr val="50AA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1" name="Yellow Diamond"/>
          <p:cNvSpPr/>
          <p:nvPr/>
        </p:nvSpPr>
        <p:spPr>
          <a:xfrm>
            <a:off x="-4310697" y="-8890709"/>
            <a:ext cx="28936906" cy="28936906"/>
          </a:xfrm>
          <a:prstGeom prst="diamond">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2" name="Gray Diamond"/>
          <p:cNvSpPr/>
          <p:nvPr/>
        </p:nvSpPr>
        <p:spPr>
          <a:xfrm>
            <a:off x="-4197577" y="-8811191"/>
            <a:ext cx="28936906" cy="28936906"/>
          </a:xfrm>
          <a:prstGeom prst="diamond">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4" name="Small Gray Circle"/>
          <p:cNvSpPr/>
          <p:nvPr/>
        </p:nvSpPr>
        <p:spPr>
          <a:xfrm>
            <a:off x="8762421" y="6399159"/>
            <a:ext cx="702946" cy="702946"/>
          </a:xfrm>
          <a:prstGeom prst="ellips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45" name="Second Time Oval Connectors 1"/>
          <p:cNvSpPr/>
          <p:nvPr/>
        </p:nvSpPr>
        <p:spPr>
          <a:xfrm>
            <a:off x="9119888" y="4497298"/>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7" name="Second Time Oval Connectors 2"/>
          <p:cNvSpPr/>
          <p:nvPr/>
        </p:nvSpPr>
        <p:spPr>
          <a:xfrm>
            <a:off x="9104206" y="557202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8" name="Second Time Oval Connectors 3"/>
          <p:cNvSpPr/>
          <p:nvPr/>
        </p:nvSpPr>
        <p:spPr>
          <a:xfrm rot="18465980">
            <a:off x="9554344" y="536108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59" name="Second Time Oval Connectors 4"/>
          <p:cNvSpPr/>
          <p:nvPr/>
        </p:nvSpPr>
        <p:spPr>
          <a:xfrm rot="18441997">
            <a:off x="8689040" y="4695944"/>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62" name="Second Time Oval Connectors 5"/>
          <p:cNvSpPr/>
          <p:nvPr/>
        </p:nvSpPr>
        <p:spPr>
          <a:xfrm rot="13474794">
            <a:off x="9517964" y="4662862"/>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sp>
        <p:nvSpPr>
          <p:cNvPr id="63" name="Second Time Oval Connectors 6"/>
          <p:cNvSpPr/>
          <p:nvPr/>
        </p:nvSpPr>
        <p:spPr>
          <a:xfrm rot="13474794">
            <a:off x="8686222" y="538335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3 Play"/>
            </a:endParaRPr>
          </a:p>
        </p:txBody>
      </p:sp>
      <p:cxnSp>
        <p:nvCxnSpPr>
          <p:cNvPr id="67" name="Line in Center of Channel Name and URL"/>
          <p:cNvCxnSpPr/>
          <p:nvPr/>
        </p:nvCxnSpPr>
        <p:spPr>
          <a:xfrm>
            <a:off x="7020300" y="6974104"/>
            <a:ext cx="4187188"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8" name="Channel Name"/>
          <p:cNvSpPr txBox="1"/>
          <p:nvPr/>
        </p:nvSpPr>
        <p:spPr>
          <a:xfrm>
            <a:off x="1815785" y="3046752"/>
            <a:ext cx="14725014" cy="2862322"/>
          </a:xfrm>
          <a:prstGeom prst="rect">
            <a:avLst/>
          </a:prstGeom>
          <a:noFill/>
        </p:spPr>
        <p:txBody>
          <a:bodyPr wrap="square" rtlCol="0">
            <a:spAutoFit/>
          </a:bodyPr>
          <a:lstStyle/>
          <a:p>
            <a:pPr algn="ctr" defTabSz="1371600">
              <a:defRPr/>
            </a:pPr>
            <a:r>
              <a:rPr lang="vi-VN" sz="9000" b="1" dirty="0">
                <a:solidFill>
                  <a:srgbClr val="F86472"/>
                </a:solidFill>
                <a:latin typeface="Tahoma" panose="020B0604030504040204" pitchFamily="34" charset="0"/>
                <a:ea typeface="Tahoma" panose="020B0604030504040204" pitchFamily="34" charset="0"/>
                <a:cs typeface="Tahoma" panose="020B0604030504040204" pitchFamily="34" charset="0"/>
              </a:rPr>
              <a:t>KÍNH CHÀO THẦY CÔ</a:t>
            </a:r>
          </a:p>
          <a:p>
            <a:pPr algn="ctr" defTabSz="1371600">
              <a:defRPr/>
            </a:pPr>
            <a:r>
              <a:rPr lang="vi-VN" sz="9000" b="1" dirty="0">
                <a:solidFill>
                  <a:srgbClr val="F86472"/>
                </a:solidFill>
                <a:latin typeface="Tahoma" panose="020B0604030504040204" pitchFamily="34" charset="0"/>
                <a:ea typeface="Tahoma" panose="020B0604030504040204" pitchFamily="34" charset="0"/>
                <a:cs typeface="Tahoma" panose="020B0604030504040204" pitchFamily="34" charset="0"/>
              </a:rPr>
              <a:t>CÙNG CÁC EM HỌC SINH</a:t>
            </a:r>
          </a:p>
        </p:txBody>
      </p:sp>
    </p:spTree>
    <p:extLst>
      <p:ext uri="{BB962C8B-B14F-4D97-AF65-F5344CB8AC3E}">
        <p14:creationId xmlns:p14="http://schemas.microsoft.com/office/powerpoint/2010/main" val="187057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ppt_x"/>
                                          </p:val>
                                        </p:tav>
                                        <p:tav tm="100000">
                                          <p:val>
                                            <p:strVal val="#ppt_x"/>
                                          </p:val>
                                        </p:tav>
                                      </p:tavLst>
                                    </p:anim>
                                    <p:anim calcmode="lin" valueType="num">
                                      <p:cBhvr additive="base">
                                        <p:cTn id="8" dur="2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50" fill="hold"/>
                                        <p:tgtEl>
                                          <p:spTgt spid="10"/>
                                        </p:tgtEl>
                                        <p:attrNameLst>
                                          <p:attrName>ppt_x</p:attrName>
                                        </p:attrNameLst>
                                      </p:cBhvr>
                                      <p:tavLst>
                                        <p:tav tm="0">
                                          <p:val>
                                            <p:strVal val="#ppt_x"/>
                                          </p:val>
                                        </p:tav>
                                        <p:tav tm="100000">
                                          <p:val>
                                            <p:strVal val="#ppt_x"/>
                                          </p:val>
                                        </p:tav>
                                      </p:tavLst>
                                    </p:anim>
                                    <p:anim calcmode="lin" valueType="num">
                                      <p:cBhvr additive="base">
                                        <p:cTn id="16" dur="2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ppt_x"/>
                                          </p:val>
                                        </p:tav>
                                        <p:tav tm="100000">
                                          <p:val>
                                            <p:strVal val="#ppt_x"/>
                                          </p:val>
                                        </p:tav>
                                      </p:tavLst>
                                    </p:anim>
                                    <p:anim calcmode="lin" valueType="num">
                                      <p:cBhvr additive="base">
                                        <p:cTn id="20" dur="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fill="hold"/>
                                        <p:tgtEl>
                                          <p:spTgt spid="4"/>
                                        </p:tgtEl>
                                        <p:attrNameLst>
                                          <p:attrName>ppt_x</p:attrName>
                                        </p:attrNameLst>
                                      </p:cBhvr>
                                      <p:tavLst>
                                        <p:tav tm="0">
                                          <p:val>
                                            <p:strVal val="#ppt_x"/>
                                          </p:val>
                                        </p:tav>
                                        <p:tav tm="100000">
                                          <p:val>
                                            <p:strVal val="#ppt_x"/>
                                          </p:val>
                                        </p:tav>
                                      </p:tavLst>
                                    </p:anim>
                                    <p:anim calcmode="lin" valueType="num">
                                      <p:cBhvr additive="base">
                                        <p:cTn id="24" dur="25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3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6" fill="hold" grpId="0" nodeType="withEffect">
                                  <p:stCondLst>
                                    <p:cond delay="35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7" presetClass="emph" presetSubtype="2" fill="hold" nodeType="withEffect">
                                  <p:stCondLst>
                                    <p:cond delay="750"/>
                                  </p:stCondLst>
                                  <p:childTnLst>
                                    <p:animClr clrSpc="rgb" dir="cw">
                                      <p:cBhvr>
                                        <p:cTn id="39" dur="500" fill="hold"/>
                                        <p:tgtEl>
                                          <p:spTgt spid="16"/>
                                        </p:tgtEl>
                                        <p:attrNameLst>
                                          <p:attrName>stroke.color</p:attrName>
                                        </p:attrNameLst>
                                      </p:cBhvr>
                                      <p:to>
                                        <a:srgbClr val="2F5496"/>
                                      </p:to>
                                    </p:animClr>
                                    <p:set>
                                      <p:cBhvr>
                                        <p:cTn id="40" dur="500" fill="hold"/>
                                        <p:tgtEl>
                                          <p:spTgt spid="16"/>
                                        </p:tgtEl>
                                        <p:attrNameLst>
                                          <p:attrName>stroke.on</p:attrName>
                                        </p:attrNameLst>
                                      </p:cBhvr>
                                      <p:to>
                                        <p:strVal val="true"/>
                                      </p:to>
                                    </p:set>
                                  </p:childTnLst>
                                </p:cTn>
                              </p:par>
                              <p:par>
                                <p:cTn id="41" presetID="1" presetClass="entr" presetSubtype="0" fill="hold" grpId="0" nodeType="withEffect">
                                  <p:stCondLst>
                                    <p:cond delay="75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750"/>
                                  </p:stCondLst>
                                  <p:childTnLst>
                                    <p:set>
                                      <p:cBhvr>
                                        <p:cTn id="44" dur="1" fill="hold">
                                          <p:stCondLst>
                                            <p:cond delay="0"/>
                                          </p:stCondLst>
                                        </p:cTn>
                                        <p:tgtEl>
                                          <p:spTgt spid="31"/>
                                        </p:tgtEl>
                                        <p:attrNameLst>
                                          <p:attrName>style.visibility</p:attrName>
                                        </p:attrNameLst>
                                      </p:cBhvr>
                                      <p:to>
                                        <p:strVal val="visible"/>
                                      </p:to>
                                    </p:set>
                                  </p:childTnLst>
                                </p:cTn>
                              </p:par>
                              <p:par>
                                <p:cTn id="45" presetID="17" presetClass="entr" presetSubtype="8" fill="hold" grpId="1" nodeType="withEffect">
                                  <p:stCondLst>
                                    <p:cond delay="75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ppt_x</p:attrName>
                                        </p:attrNameLst>
                                      </p:cBhvr>
                                      <p:tavLst>
                                        <p:tav tm="0">
                                          <p:val>
                                            <p:strVal val="#ppt_x-#ppt_w/2"/>
                                          </p:val>
                                        </p:tav>
                                        <p:tav tm="100000">
                                          <p:val>
                                            <p:strVal val="#ppt_x"/>
                                          </p:val>
                                        </p:tav>
                                      </p:tavLst>
                                    </p:anim>
                                    <p:anim calcmode="lin" valueType="num">
                                      <p:cBhvr>
                                        <p:cTn id="48" dur="500" fill="hold"/>
                                        <p:tgtEl>
                                          <p:spTgt spid="28"/>
                                        </p:tgtEl>
                                        <p:attrNameLst>
                                          <p:attrName>ppt_y</p:attrName>
                                        </p:attrNameLst>
                                      </p:cBhvr>
                                      <p:tavLst>
                                        <p:tav tm="0">
                                          <p:val>
                                            <p:strVal val="#ppt_y"/>
                                          </p:val>
                                        </p:tav>
                                        <p:tav tm="100000">
                                          <p:val>
                                            <p:strVal val="#ppt_y"/>
                                          </p:val>
                                        </p:tav>
                                      </p:tavLst>
                                    </p:anim>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childTnLst>
                                </p:cTn>
                              </p:par>
                              <p:par>
                                <p:cTn id="51" presetID="17" presetClass="entr" presetSubtype="2" fill="hold" grpId="1" nodeType="withEffect">
                                  <p:stCondLst>
                                    <p:cond delay="75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ppt_x</p:attrName>
                                        </p:attrNameLst>
                                      </p:cBhvr>
                                      <p:tavLst>
                                        <p:tav tm="0">
                                          <p:val>
                                            <p:strVal val="#ppt_x+#ppt_w/2"/>
                                          </p:val>
                                        </p:tav>
                                        <p:tav tm="100000">
                                          <p:val>
                                            <p:strVal val="#ppt_x"/>
                                          </p:val>
                                        </p:tav>
                                      </p:tavLst>
                                    </p:anim>
                                    <p:anim calcmode="lin" valueType="num">
                                      <p:cBhvr>
                                        <p:cTn id="54" dur="500" fill="hold"/>
                                        <p:tgtEl>
                                          <p:spTgt spid="31"/>
                                        </p:tgtEl>
                                        <p:attrNameLst>
                                          <p:attrName>ppt_y</p:attrName>
                                        </p:attrNameLst>
                                      </p:cBhvr>
                                      <p:tavLst>
                                        <p:tav tm="0">
                                          <p:val>
                                            <p:strVal val="#ppt_y"/>
                                          </p:val>
                                        </p:tav>
                                        <p:tav tm="100000">
                                          <p:val>
                                            <p:strVal val="#ppt_y"/>
                                          </p:val>
                                        </p:tav>
                                      </p:tavLst>
                                    </p:anim>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childTnLst>
                                </p:cTn>
                              </p:par>
                              <p:par>
                                <p:cTn id="57" presetID="1" presetClass="entr" presetSubtype="0" fill="hold" grpId="0" nodeType="withEffect">
                                  <p:stCondLst>
                                    <p:cond delay="750"/>
                                  </p:stCondLst>
                                  <p:childTnLst>
                                    <p:set>
                                      <p:cBhvr>
                                        <p:cTn id="58" dur="1" fill="hold">
                                          <p:stCondLst>
                                            <p:cond delay="0"/>
                                          </p:stCondLst>
                                        </p:cTn>
                                        <p:tgtEl>
                                          <p:spTgt spid="34"/>
                                        </p:tgtEl>
                                        <p:attrNameLst>
                                          <p:attrName>style.visibility</p:attrName>
                                        </p:attrNameLst>
                                      </p:cBhvr>
                                      <p:to>
                                        <p:strVal val="visible"/>
                                      </p:to>
                                    </p:set>
                                  </p:childTnLst>
                                </p:cTn>
                              </p:par>
                              <p:par>
                                <p:cTn id="59" presetID="17" presetClass="entr" presetSubtype="4" fill="hold" grpId="1" nodeType="withEffect">
                                  <p:stCondLst>
                                    <p:cond delay="75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ppt_x</p:attrName>
                                        </p:attrNameLst>
                                      </p:cBhvr>
                                      <p:tavLst>
                                        <p:tav tm="0">
                                          <p:val>
                                            <p:strVal val="#ppt_x"/>
                                          </p:val>
                                        </p:tav>
                                        <p:tav tm="100000">
                                          <p:val>
                                            <p:strVal val="#ppt_x"/>
                                          </p:val>
                                        </p:tav>
                                      </p:tavLst>
                                    </p:anim>
                                    <p:anim calcmode="lin" valueType="num">
                                      <p:cBhvr>
                                        <p:cTn id="62" dur="500" fill="hold"/>
                                        <p:tgtEl>
                                          <p:spTgt spid="34"/>
                                        </p:tgtEl>
                                        <p:attrNameLst>
                                          <p:attrName>ppt_y</p:attrName>
                                        </p:attrNameLst>
                                      </p:cBhvr>
                                      <p:tavLst>
                                        <p:tav tm="0">
                                          <p:val>
                                            <p:strVal val="#ppt_y+#ppt_h/2"/>
                                          </p:val>
                                        </p:tav>
                                        <p:tav tm="100000">
                                          <p:val>
                                            <p:strVal val="#ppt_y"/>
                                          </p:val>
                                        </p:tav>
                                      </p:tavLst>
                                    </p:anim>
                                    <p:anim calcmode="lin" valueType="num">
                                      <p:cBhvr>
                                        <p:cTn id="63" dur="500" fill="hold"/>
                                        <p:tgtEl>
                                          <p:spTgt spid="34"/>
                                        </p:tgtEl>
                                        <p:attrNameLst>
                                          <p:attrName>ppt_w</p:attrName>
                                        </p:attrNameLst>
                                      </p:cBhvr>
                                      <p:tavLst>
                                        <p:tav tm="0">
                                          <p:val>
                                            <p:strVal val="#ppt_w"/>
                                          </p:val>
                                        </p:tav>
                                        <p:tav tm="100000">
                                          <p:val>
                                            <p:strVal val="#ppt_w"/>
                                          </p:val>
                                        </p:tav>
                                      </p:tavLst>
                                    </p:anim>
                                    <p:anim calcmode="lin" valueType="num">
                                      <p:cBhvr>
                                        <p:cTn id="64" dur="500" fill="hold"/>
                                        <p:tgtEl>
                                          <p:spTgt spid="34"/>
                                        </p:tgtEl>
                                        <p:attrNameLst>
                                          <p:attrName>ppt_h</p:attrName>
                                        </p:attrNameLst>
                                      </p:cBhvr>
                                      <p:tavLst>
                                        <p:tav tm="0">
                                          <p:val>
                                            <p:fltVal val="0"/>
                                          </p:val>
                                        </p:tav>
                                        <p:tav tm="100000">
                                          <p:val>
                                            <p:strVal val="#ppt_h"/>
                                          </p:val>
                                        </p:tav>
                                      </p:tavLst>
                                    </p:anim>
                                  </p:childTnLst>
                                </p:cTn>
                              </p:par>
                              <p:par>
                                <p:cTn id="65" presetID="1" presetClass="entr" presetSubtype="0" fill="hold" grpId="0" nodeType="withEffect">
                                  <p:stCondLst>
                                    <p:cond delay="750"/>
                                  </p:stCondLst>
                                  <p:childTnLst>
                                    <p:set>
                                      <p:cBhvr>
                                        <p:cTn id="66" dur="1" fill="hold">
                                          <p:stCondLst>
                                            <p:cond delay="0"/>
                                          </p:stCondLst>
                                        </p:cTn>
                                        <p:tgtEl>
                                          <p:spTgt spid="36"/>
                                        </p:tgtEl>
                                        <p:attrNameLst>
                                          <p:attrName>style.visibility</p:attrName>
                                        </p:attrNameLst>
                                      </p:cBhvr>
                                      <p:to>
                                        <p:strVal val="visible"/>
                                      </p:to>
                                    </p:set>
                                  </p:childTnLst>
                                </p:cTn>
                              </p:par>
                              <p:par>
                                <p:cTn id="67" presetID="17" presetClass="entr" presetSubtype="1" fill="hold" grpId="1" nodeType="withEffect">
                                  <p:stCondLst>
                                    <p:cond delay="75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ppt_x</p:attrName>
                                        </p:attrNameLst>
                                      </p:cBhvr>
                                      <p:tavLst>
                                        <p:tav tm="0">
                                          <p:val>
                                            <p:strVal val="#ppt_x"/>
                                          </p:val>
                                        </p:tav>
                                        <p:tav tm="100000">
                                          <p:val>
                                            <p:strVal val="#ppt_x"/>
                                          </p:val>
                                        </p:tav>
                                      </p:tavLst>
                                    </p:anim>
                                    <p:anim calcmode="lin" valueType="num">
                                      <p:cBhvr>
                                        <p:cTn id="70" dur="500" fill="hold"/>
                                        <p:tgtEl>
                                          <p:spTgt spid="36"/>
                                        </p:tgtEl>
                                        <p:attrNameLst>
                                          <p:attrName>ppt_y</p:attrName>
                                        </p:attrNameLst>
                                      </p:cBhvr>
                                      <p:tavLst>
                                        <p:tav tm="0">
                                          <p:val>
                                            <p:strVal val="#ppt_y-#ppt_h/2"/>
                                          </p:val>
                                        </p:tav>
                                        <p:tav tm="100000">
                                          <p:val>
                                            <p:strVal val="#ppt_y"/>
                                          </p:val>
                                        </p:tav>
                                      </p:tavLst>
                                    </p:anim>
                                    <p:anim calcmode="lin" valueType="num">
                                      <p:cBhvr>
                                        <p:cTn id="71" dur="500" fill="hold"/>
                                        <p:tgtEl>
                                          <p:spTgt spid="36"/>
                                        </p:tgtEl>
                                        <p:attrNameLst>
                                          <p:attrName>ppt_w</p:attrName>
                                        </p:attrNameLst>
                                      </p:cBhvr>
                                      <p:tavLst>
                                        <p:tav tm="0">
                                          <p:val>
                                            <p:strVal val="#ppt_w"/>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childTnLst>
                                </p:cTn>
                              </p:par>
                              <p:par>
                                <p:cTn id="73" presetID="1" presetClass="entr" presetSubtype="0" fill="hold" grpId="0" nodeType="withEffect">
                                  <p:stCondLst>
                                    <p:cond delay="750"/>
                                  </p:stCondLst>
                                  <p:childTnLst>
                                    <p:set>
                                      <p:cBhvr>
                                        <p:cTn id="74" dur="1" fill="hold">
                                          <p:stCondLst>
                                            <p:cond delay="0"/>
                                          </p:stCondLst>
                                        </p:cTn>
                                        <p:tgtEl>
                                          <p:spTgt spid="42"/>
                                        </p:tgtEl>
                                        <p:attrNameLst>
                                          <p:attrName>style.visibility</p:attrName>
                                        </p:attrNameLst>
                                      </p:cBhvr>
                                      <p:to>
                                        <p:strVal val="visible"/>
                                      </p:to>
                                    </p:set>
                                  </p:childTnLst>
                                </p:cTn>
                              </p:par>
                              <p:par>
                                <p:cTn id="75" presetID="53" presetClass="entr" presetSubtype="16" fill="hold" grpId="1" nodeType="withEffect">
                                  <p:stCondLst>
                                    <p:cond delay="75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childTnLst>
                                </p:cTn>
                              </p:par>
                              <p:par>
                                <p:cTn id="80" presetID="1" presetClass="entr" presetSubtype="0" fill="hold" grpId="0" nodeType="withEffect">
                                  <p:stCondLst>
                                    <p:cond delay="750"/>
                                  </p:stCondLst>
                                  <p:childTnLst>
                                    <p:set>
                                      <p:cBhvr>
                                        <p:cTn id="81" dur="1" fill="hold">
                                          <p:stCondLst>
                                            <p:cond delay="0"/>
                                          </p:stCondLst>
                                        </p:cTn>
                                        <p:tgtEl>
                                          <p:spTgt spid="43"/>
                                        </p:tgtEl>
                                        <p:attrNameLst>
                                          <p:attrName>style.visibility</p:attrName>
                                        </p:attrNameLst>
                                      </p:cBhvr>
                                      <p:to>
                                        <p:strVal val="visible"/>
                                      </p:to>
                                    </p:set>
                                  </p:childTnLst>
                                </p:cTn>
                              </p:par>
                              <p:par>
                                <p:cTn id="82" presetID="53" presetClass="entr" presetSubtype="16" fill="hold" grpId="1" nodeType="withEffect">
                                  <p:stCondLst>
                                    <p:cond delay="750"/>
                                  </p:stCondLst>
                                  <p:childTnLst>
                                    <p:set>
                                      <p:cBhvr>
                                        <p:cTn id="83" dur="1" fill="hold">
                                          <p:stCondLst>
                                            <p:cond delay="0"/>
                                          </p:stCondLst>
                                        </p:cTn>
                                        <p:tgtEl>
                                          <p:spTgt spid="43"/>
                                        </p:tgtEl>
                                        <p:attrNameLst>
                                          <p:attrName>style.visibility</p:attrName>
                                        </p:attrNameLst>
                                      </p:cBhvr>
                                      <p:to>
                                        <p:strVal val="visible"/>
                                      </p:to>
                                    </p:set>
                                    <p:anim calcmode="lin" valueType="num">
                                      <p:cBhvr>
                                        <p:cTn id="84" dur="500" fill="hold"/>
                                        <p:tgtEl>
                                          <p:spTgt spid="43"/>
                                        </p:tgtEl>
                                        <p:attrNameLst>
                                          <p:attrName>ppt_w</p:attrName>
                                        </p:attrNameLst>
                                      </p:cBhvr>
                                      <p:tavLst>
                                        <p:tav tm="0">
                                          <p:val>
                                            <p:fltVal val="0"/>
                                          </p:val>
                                        </p:tav>
                                        <p:tav tm="100000">
                                          <p:val>
                                            <p:strVal val="#ppt_w"/>
                                          </p:val>
                                        </p:tav>
                                      </p:tavLst>
                                    </p:anim>
                                    <p:anim calcmode="lin" valueType="num">
                                      <p:cBhvr>
                                        <p:cTn id="85" dur="500" fill="hold"/>
                                        <p:tgtEl>
                                          <p:spTgt spid="43"/>
                                        </p:tgtEl>
                                        <p:attrNameLst>
                                          <p:attrName>ppt_h</p:attrName>
                                        </p:attrNameLst>
                                      </p:cBhvr>
                                      <p:tavLst>
                                        <p:tav tm="0">
                                          <p:val>
                                            <p:fltVal val="0"/>
                                          </p:val>
                                        </p:tav>
                                        <p:tav tm="100000">
                                          <p:val>
                                            <p:strVal val="#ppt_h"/>
                                          </p:val>
                                        </p:tav>
                                      </p:tavLst>
                                    </p:anim>
                                    <p:animEffect transition="in" filter="fade">
                                      <p:cBhvr>
                                        <p:cTn id="86" dur="500"/>
                                        <p:tgtEl>
                                          <p:spTgt spid="43"/>
                                        </p:tgtEl>
                                      </p:cBhvr>
                                    </p:animEffect>
                                  </p:childTnLst>
                                </p:cTn>
                              </p:par>
                              <p:par>
                                <p:cTn id="87" presetID="1" presetClass="entr" presetSubtype="0" fill="hold" grpId="0" nodeType="withEffect">
                                  <p:stCondLst>
                                    <p:cond delay="750"/>
                                  </p:stCondLst>
                                  <p:childTnLst>
                                    <p:set>
                                      <p:cBhvr>
                                        <p:cTn id="88" dur="1" fill="hold">
                                          <p:stCondLst>
                                            <p:cond delay="0"/>
                                          </p:stCondLst>
                                        </p:cTn>
                                        <p:tgtEl>
                                          <p:spTgt spid="46"/>
                                        </p:tgtEl>
                                        <p:attrNameLst>
                                          <p:attrName>style.visibility</p:attrName>
                                        </p:attrNameLst>
                                      </p:cBhvr>
                                      <p:to>
                                        <p:strVal val="visible"/>
                                      </p:to>
                                    </p:set>
                                  </p:childTnLst>
                                </p:cTn>
                              </p:par>
                              <p:par>
                                <p:cTn id="89" presetID="53" presetClass="entr" presetSubtype="16" fill="hold" grpId="1" nodeType="withEffect">
                                  <p:stCondLst>
                                    <p:cond delay="75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par>
                                <p:cTn id="94" presetID="1" presetClass="entr" presetSubtype="0" fill="hold" grpId="0" nodeType="withEffect">
                                  <p:stCondLst>
                                    <p:cond delay="750"/>
                                  </p:stCondLst>
                                  <p:childTnLst>
                                    <p:set>
                                      <p:cBhvr>
                                        <p:cTn id="95" dur="1" fill="hold">
                                          <p:stCondLst>
                                            <p:cond delay="0"/>
                                          </p:stCondLst>
                                        </p:cTn>
                                        <p:tgtEl>
                                          <p:spTgt spid="47"/>
                                        </p:tgtEl>
                                        <p:attrNameLst>
                                          <p:attrName>style.visibility</p:attrName>
                                        </p:attrNameLst>
                                      </p:cBhvr>
                                      <p:to>
                                        <p:strVal val="visible"/>
                                      </p:to>
                                    </p:set>
                                  </p:childTnLst>
                                </p:cTn>
                              </p:par>
                              <p:par>
                                <p:cTn id="96" presetID="53" presetClass="entr" presetSubtype="16" fill="hold" grpId="1" nodeType="withEffect">
                                  <p:stCondLst>
                                    <p:cond delay="75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75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500" fill="hold"/>
                                        <p:tgtEl>
                                          <p:spTgt spid="48"/>
                                        </p:tgtEl>
                                        <p:attrNameLst>
                                          <p:attrName>ppt_w</p:attrName>
                                        </p:attrNameLst>
                                      </p:cBhvr>
                                      <p:tavLst>
                                        <p:tav tm="0">
                                          <p:val>
                                            <p:fltVal val="0"/>
                                          </p:val>
                                        </p:tav>
                                        <p:tav tm="100000">
                                          <p:val>
                                            <p:strVal val="#ppt_w"/>
                                          </p:val>
                                        </p:tav>
                                      </p:tavLst>
                                    </p:anim>
                                    <p:anim calcmode="lin" valueType="num">
                                      <p:cBhvr>
                                        <p:cTn id="104" dur="500" fill="hold"/>
                                        <p:tgtEl>
                                          <p:spTgt spid="48"/>
                                        </p:tgtEl>
                                        <p:attrNameLst>
                                          <p:attrName>ppt_h</p:attrName>
                                        </p:attrNameLst>
                                      </p:cBhvr>
                                      <p:tavLst>
                                        <p:tav tm="0">
                                          <p:val>
                                            <p:fltVal val="0"/>
                                          </p:val>
                                        </p:tav>
                                        <p:tav tm="100000">
                                          <p:val>
                                            <p:strVal val="#ppt_h"/>
                                          </p:val>
                                        </p:tav>
                                      </p:tavLst>
                                    </p:anim>
                                    <p:animEffect transition="in" filter="fade">
                                      <p:cBhvr>
                                        <p:cTn id="105" dur="500"/>
                                        <p:tgtEl>
                                          <p:spTgt spid="48"/>
                                        </p:tgtEl>
                                      </p:cBhvr>
                                    </p:animEffect>
                                  </p:childTnLst>
                                </p:cTn>
                              </p:par>
                              <p:par>
                                <p:cTn id="106" presetID="53" presetClass="entr" presetSubtype="16" fill="hold" grpId="0" nodeType="withEffect">
                                  <p:stCondLst>
                                    <p:cond delay="1000"/>
                                  </p:stCondLst>
                                  <p:childTnLst>
                                    <p:set>
                                      <p:cBhvr>
                                        <p:cTn id="107" dur="1" fill="hold">
                                          <p:stCondLst>
                                            <p:cond delay="0"/>
                                          </p:stCondLst>
                                        </p:cTn>
                                        <p:tgtEl>
                                          <p:spTgt spid="50"/>
                                        </p:tgtEl>
                                        <p:attrNameLst>
                                          <p:attrName>style.visibility</p:attrName>
                                        </p:attrNameLst>
                                      </p:cBhvr>
                                      <p:to>
                                        <p:strVal val="visible"/>
                                      </p:to>
                                    </p:set>
                                    <p:anim calcmode="lin" valueType="num">
                                      <p:cBhvr>
                                        <p:cTn id="108" dur="1000" fill="hold"/>
                                        <p:tgtEl>
                                          <p:spTgt spid="50"/>
                                        </p:tgtEl>
                                        <p:attrNameLst>
                                          <p:attrName>ppt_w</p:attrName>
                                        </p:attrNameLst>
                                      </p:cBhvr>
                                      <p:tavLst>
                                        <p:tav tm="0">
                                          <p:val>
                                            <p:fltVal val="0"/>
                                          </p:val>
                                        </p:tav>
                                        <p:tav tm="100000">
                                          <p:val>
                                            <p:strVal val="#ppt_w"/>
                                          </p:val>
                                        </p:tav>
                                      </p:tavLst>
                                    </p:anim>
                                    <p:anim calcmode="lin" valueType="num">
                                      <p:cBhvr>
                                        <p:cTn id="109" dur="1000" fill="hold"/>
                                        <p:tgtEl>
                                          <p:spTgt spid="50"/>
                                        </p:tgtEl>
                                        <p:attrNameLst>
                                          <p:attrName>ppt_h</p:attrName>
                                        </p:attrNameLst>
                                      </p:cBhvr>
                                      <p:tavLst>
                                        <p:tav tm="0">
                                          <p:val>
                                            <p:fltVal val="0"/>
                                          </p:val>
                                        </p:tav>
                                        <p:tav tm="100000">
                                          <p:val>
                                            <p:strVal val="#ppt_h"/>
                                          </p:val>
                                        </p:tav>
                                      </p:tavLst>
                                    </p:anim>
                                    <p:animEffect transition="in" filter="fade">
                                      <p:cBhvr>
                                        <p:cTn id="110" dur="1000"/>
                                        <p:tgtEl>
                                          <p:spTgt spid="50"/>
                                        </p:tgtEl>
                                      </p:cBhvr>
                                    </p:animEffect>
                                  </p:childTnLst>
                                </p:cTn>
                              </p:par>
                              <p:par>
                                <p:cTn id="111" presetID="16" presetClass="exit" presetSubtype="21" fill="hold" grpId="2" nodeType="withEffect">
                                  <p:stCondLst>
                                    <p:cond delay="1250"/>
                                  </p:stCondLst>
                                  <p:childTnLst>
                                    <p:animEffect transition="out" filter="barn(inVertical)">
                                      <p:cBhvr>
                                        <p:cTn id="112" dur="500"/>
                                        <p:tgtEl>
                                          <p:spTgt spid="28"/>
                                        </p:tgtEl>
                                      </p:cBhvr>
                                    </p:animEffect>
                                    <p:set>
                                      <p:cBhvr>
                                        <p:cTn id="113" dur="1" fill="hold">
                                          <p:stCondLst>
                                            <p:cond delay="499"/>
                                          </p:stCondLst>
                                        </p:cTn>
                                        <p:tgtEl>
                                          <p:spTgt spid="28"/>
                                        </p:tgtEl>
                                        <p:attrNameLst>
                                          <p:attrName>style.visibility</p:attrName>
                                        </p:attrNameLst>
                                      </p:cBhvr>
                                      <p:to>
                                        <p:strVal val="hidden"/>
                                      </p:to>
                                    </p:set>
                                  </p:childTnLst>
                                </p:cTn>
                              </p:par>
                              <p:par>
                                <p:cTn id="114" presetID="16" presetClass="exit" presetSubtype="21" fill="hold" grpId="2" nodeType="withEffect">
                                  <p:stCondLst>
                                    <p:cond delay="1250"/>
                                  </p:stCondLst>
                                  <p:childTnLst>
                                    <p:animEffect transition="out" filter="barn(inVertical)">
                                      <p:cBhvr>
                                        <p:cTn id="115" dur="500"/>
                                        <p:tgtEl>
                                          <p:spTgt spid="31"/>
                                        </p:tgtEl>
                                      </p:cBhvr>
                                    </p:animEffect>
                                    <p:set>
                                      <p:cBhvr>
                                        <p:cTn id="116" dur="1" fill="hold">
                                          <p:stCondLst>
                                            <p:cond delay="499"/>
                                          </p:stCondLst>
                                        </p:cTn>
                                        <p:tgtEl>
                                          <p:spTgt spid="31"/>
                                        </p:tgtEl>
                                        <p:attrNameLst>
                                          <p:attrName>style.visibility</p:attrName>
                                        </p:attrNameLst>
                                      </p:cBhvr>
                                      <p:to>
                                        <p:strVal val="hidden"/>
                                      </p:to>
                                    </p:set>
                                  </p:childTnLst>
                                </p:cTn>
                              </p:par>
                              <p:par>
                                <p:cTn id="117" presetID="16" presetClass="exit" presetSubtype="21" fill="hold" grpId="2" nodeType="withEffect">
                                  <p:stCondLst>
                                    <p:cond delay="1250"/>
                                  </p:stCondLst>
                                  <p:childTnLst>
                                    <p:animEffect transition="out" filter="barn(inVertic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16" presetClass="exit" presetSubtype="21" fill="hold" grpId="2" nodeType="withEffect">
                                  <p:stCondLst>
                                    <p:cond delay="1250"/>
                                  </p:stCondLst>
                                  <p:childTnLst>
                                    <p:animEffect transition="out" filter="barn(inVertical)">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par>
                                <p:cTn id="123" presetID="16" presetClass="exit" presetSubtype="21" fill="hold" grpId="2" nodeType="withEffect">
                                  <p:stCondLst>
                                    <p:cond delay="1250"/>
                                  </p:stCondLst>
                                  <p:childTnLst>
                                    <p:animEffect transition="out" filter="barn(inVertical)">
                                      <p:cBhvr>
                                        <p:cTn id="124" dur="500"/>
                                        <p:tgtEl>
                                          <p:spTgt spid="47"/>
                                        </p:tgtEl>
                                      </p:cBhvr>
                                    </p:animEffect>
                                    <p:set>
                                      <p:cBhvr>
                                        <p:cTn id="125" dur="1" fill="hold">
                                          <p:stCondLst>
                                            <p:cond delay="499"/>
                                          </p:stCondLst>
                                        </p:cTn>
                                        <p:tgtEl>
                                          <p:spTgt spid="47"/>
                                        </p:tgtEl>
                                        <p:attrNameLst>
                                          <p:attrName>style.visibility</p:attrName>
                                        </p:attrNameLst>
                                      </p:cBhvr>
                                      <p:to>
                                        <p:strVal val="hidden"/>
                                      </p:to>
                                    </p:set>
                                  </p:childTnLst>
                                </p:cTn>
                              </p:par>
                              <p:par>
                                <p:cTn id="126" presetID="16" presetClass="exit" presetSubtype="21" fill="hold" grpId="2" nodeType="withEffect">
                                  <p:stCondLst>
                                    <p:cond delay="1250"/>
                                  </p:stCondLst>
                                  <p:childTnLst>
                                    <p:animEffect transition="out" filter="barn(inVertical)">
                                      <p:cBhvr>
                                        <p:cTn id="127" dur="500"/>
                                        <p:tgtEl>
                                          <p:spTgt spid="36"/>
                                        </p:tgtEl>
                                      </p:cBhvr>
                                    </p:animEffect>
                                    <p:set>
                                      <p:cBhvr>
                                        <p:cTn id="128" dur="1" fill="hold">
                                          <p:stCondLst>
                                            <p:cond delay="499"/>
                                          </p:stCondLst>
                                        </p:cTn>
                                        <p:tgtEl>
                                          <p:spTgt spid="36"/>
                                        </p:tgtEl>
                                        <p:attrNameLst>
                                          <p:attrName>style.visibility</p:attrName>
                                        </p:attrNameLst>
                                      </p:cBhvr>
                                      <p:to>
                                        <p:strVal val="hidden"/>
                                      </p:to>
                                    </p:set>
                                  </p:childTnLst>
                                </p:cTn>
                              </p:par>
                              <p:par>
                                <p:cTn id="129" presetID="16" presetClass="exit" presetSubtype="21" fill="hold" grpId="2" nodeType="withEffect">
                                  <p:stCondLst>
                                    <p:cond delay="1250"/>
                                  </p:stCondLst>
                                  <p:childTnLst>
                                    <p:animEffect transition="out" filter="barn(inVertical)">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6" presetClass="exit" presetSubtype="21" fill="hold" grpId="2" nodeType="withEffect">
                                  <p:stCondLst>
                                    <p:cond delay="1250"/>
                                  </p:stCondLst>
                                  <p:childTnLst>
                                    <p:animEffect transition="out" filter="barn(inVertical)">
                                      <p:cBhvr>
                                        <p:cTn id="133" dur="500"/>
                                        <p:tgtEl>
                                          <p:spTgt spid="46"/>
                                        </p:tgtEl>
                                      </p:cBhvr>
                                    </p:animEffect>
                                    <p:set>
                                      <p:cBhvr>
                                        <p:cTn id="134" dur="1" fill="hold">
                                          <p:stCondLst>
                                            <p:cond delay="499"/>
                                          </p:stCondLst>
                                        </p:cTn>
                                        <p:tgtEl>
                                          <p:spTgt spid="46"/>
                                        </p:tgtEl>
                                        <p:attrNameLst>
                                          <p:attrName>style.visibility</p:attrName>
                                        </p:attrNameLst>
                                      </p:cBhvr>
                                      <p:to>
                                        <p:strVal val="hidden"/>
                                      </p:to>
                                    </p:set>
                                  </p:childTnLst>
                                </p:cTn>
                              </p:par>
                              <p:par>
                                <p:cTn id="135" presetID="10" presetClass="exit" presetSubtype="0" fill="hold" grpId="1" nodeType="withEffect">
                                  <p:stCondLst>
                                    <p:cond delay="150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21" presetClass="entr" presetSubtype="1" fill="hold" nodeType="withEffect">
                                  <p:stCondLst>
                                    <p:cond delay="150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750"/>
                                        <p:tgtEl>
                                          <p:spTgt spid="61"/>
                                        </p:tgtEl>
                                      </p:cBhvr>
                                    </p:animEffect>
                                  </p:childTnLst>
                                </p:cTn>
                              </p:par>
                              <p:par>
                                <p:cTn id="141" presetID="8" presetClass="emph" presetSubtype="0" fill="hold" nodeType="withEffect">
                                  <p:stCondLst>
                                    <p:cond delay="1800"/>
                                  </p:stCondLst>
                                  <p:childTnLst>
                                    <p:animRot by="21600000">
                                      <p:cBhvr>
                                        <p:cTn id="142" dur="800" fill="hold"/>
                                        <p:tgtEl>
                                          <p:spTgt spid="61"/>
                                        </p:tgtEl>
                                        <p:attrNameLst>
                                          <p:attrName>r</p:attrName>
                                        </p:attrNameLst>
                                      </p:cBhvr>
                                    </p:animRot>
                                  </p:childTnLst>
                                </p:cTn>
                              </p:par>
                              <p:par>
                                <p:cTn id="143" presetID="21" presetClass="entr" presetSubtype="1" fill="hold" nodeType="withEffect">
                                  <p:stCondLst>
                                    <p:cond delay="1800"/>
                                  </p:stCondLst>
                                  <p:childTnLst>
                                    <p:set>
                                      <p:cBhvr>
                                        <p:cTn id="144" dur="1" fill="hold">
                                          <p:stCondLst>
                                            <p:cond delay="0"/>
                                          </p:stCondLst>
                                        </p:cTn>
                                        <p:tgtEl>
                                          <p:spTgt spid="8"/>
                                        </p:tgtEl>
                                        <p:attrNameLst>
                                          <p:attrName>style.visibility</p:attrName>
                                        </p:attrNameLst>
                                      </p:cBhvr>
                                      <p:to>
                                        <p:strVal val="visible"/>
                                      </p:to>
                                    </p:set>
                                    <p:animEffect transition="in" filter="wheel(1)">
                                      <p:cBhvr>
                                        <p:cTn id="145" dur="800"/>
                                        <p:tgtEl>
                                          <p:spTgt spid="8"/>
                                        </p:tgtEl>
                                      </p:cBhvr>
                                    </p:animEffect>
                                  </p:childTnLst>
                                </p:cTn>
                              </p:par>
                              <p:par>
                                <p:cTn id="146" presetID="8" presetClass="emph" presetSubtype="0" fill="hold" nodeType="withEffect">
                                  <p:stCondLst>
                                    <p:cond delay="2000"/>
                                  </p:stCondLst>
                                  <p:childTnLst>
                                    <p:animRot by="21600000">
                                      <p:cBhvr>
                                        <p:cTn id="147" dur="750" fill="hold"/>
                                        <p:tgtEl>
                                          <p:spTgt spid="8"/>
                                        </p:tgtEl>
                                        <p:attrNameLst>
                                          <p:attrName>r</p:attrName>
                                        </p:attrNameLst>
                                      </p:cBhvr>
                                    </p:animRot>
                                  </p:childTnLst>
                                </p:cTn>
                              </p:par>
                              <p:par>
                                <p:cTn id="148" presetID="21" presetClass="exit" presetSubtype="1" fill="hold" nodeType="withEffect">
                                  <p:stCondLst>
                                    <p:cond delay="2250"/>
                                  </p:stCondLst>
                                  <p:childTnLst>
                                    <p:animEffect transition="out" filter="wheel(1)">
                                      <p:cBhvr>
                                        <p:cTn id="149" dur="750"/>
                                        <p:tgtEl>
                                          <p:spTgt spid="61"/>
                                        </p:tgtEl>
                                      </p:cBhvr>
                                    </p:animEffect>
                                    <p:set>
                                      <p:cBhvr>
                                        <p:cTn id="150" dur="1" fill="hold">
                                          <p:stCondLst>
                                            <p:cond delay="749"/>
                                          </p:stCondLst>
                                        </p:cTn>
                                        <p:tgtEl>
                                          <p:spTgt spid="61"/>
                                        </p:tgtEl>
                                        <p:attrNameLst>
                                          <p:attrName>style.visibility</p:attrName>
                                        </p:attrNameLst>
                                      </p:cBhvr>
                                      <p:to>
                                        <p:strVal val="hidden"/>
                                      </p:to>
                                    </p:set>
                                  </p:childTnLst>
                                </p:cTn>
                              </p:par>
                              <p:par>
                                <p:cTn id="151" presetID="21" presetClass="exit" presetSubtype="1" fill="hold" nodeType="withEffect">
                                  <p:stCondLst>
                                    <p:cond delay="2750"/>
                                  </p:stCondLst>
                                  <p:childTnLst>
                                    <p:animEffect transition="out" filter="wheel(1)">
                                      <p:cBhvr>
                                        <p:cTn id="152" dur="500"/>
                                        <p:tgtEl>
                                          <p:spTgt spid="8"/>
                                        </p:tgtEl>
                                      </p:cBhvr>
                                    </p:animEffect>
                                    <p:set>
                                      <p:cBhvr>
                                        <p:cTn id="153" dur="1" fill="hold">
                                          <p:stCondLst>
                                            <p:cond delay="499"/>
                                          </p:stCondLst>
                                        </p:cTn>
                                        <p:tgtEl>
                                          <p:spTgt spid="8"/>
                                        </p:tgtEl>
                                        <p:attrNameLst>
                                          <p:attrName>style.visibility</p:attrName>
                                        </p:attrNameLst>
                                      </p:cBhvr>
                                      <p:to>
                                        <p:strVal val="hidden"/>
                                      </p:to>
                                    </p:set>
                                  </p:childTnLst>
                                </p:cTn>
                              </p:par>
                              <p:par>
                                <p:cTn id="154" presetID="20" presetClass="exit" presetSubtype="0" fill="hold" grpId="1" nodeType="withEffect">
                                  <p:stCondLst>
                                    <p:cond delay="2000"/>
                                  </p:stCondLst>
                                  <p:childTnLst>
                                    <p:animEffect transition="out" filter="wedge">
                                      <p:cBhvr>
                                        <p:cTn id="155" dur="500"/>
                                        <p:tgtEl>
                                          <p:spTgt spid="50"/>
                                        </p:tgtEl>
                                      </p:cBhvr>
                                    </p:animEffect>
                                    <p:set>
                                      <p:cBhvr>
                                        <p:cTn id="156" dur="1" fill="hold">
                                          <p:stCondLst>
                                            <p:cond delay="499"/>
                                          </p:stCondLst>
                                        </p:cTn>
                                        <p:tgtEl>
                                          <p:spTgt spid="50"/>
                                        </p:tgtEl>
                                        <p:attrNameLst>
                                          <p:attrName>style.visibility</p:attrName>
                                        </p:attrNameLst>
                                      </p:cBhvr>
                                      <p:to>
                                        <p:strVal val="hidden"/>
                                      </p:to>
                                    </p:set>
                                  </p:childTnLst>
                                </p:cTn>
                              </p:par>
                              <p:par>
                                <p:cTn id="157" presetID="21" presetClass="exit" presetSubtype="1" fill="hold" grpId="1" nodeType="withEffect">
                                  <p:stCondLst>
                                    <p:cond delay="1750"/>
                                  </p:stCondLst>
                                  <p:childTnLst>
                                    <p:animEffect transition="out" filter="wheel(1)">
                                      <p:cBhvr>
                                        <p:cTn id="158" dur="500"/>
                                        <p:tgtEl>
                                          <p:spTgt spid="48"/>
                                        </p:tgtEl>
                                      </p:cBhvr>
                                    </p:animEffect>
                                    <p:set>
                                      <p:cBhvr>
                                        <p:cTn id="159" dur="1" fill="hold">
                                          <p:stCondLst>
                                            <p:cond delay="499"/>
                                          </p:stCondLst>
                                        </p:cTn>
                                        <p:tgtEl>
                                          <p:spTgt spid="48"/>
                                        </p:tgtEl>
                                        <p:attrNameLst>
                                          <p:attrName>style.visibility</p:attrName>
                                        </p:attrNameLst>
                                      </p:cBhvr>
                                      <p:to>
                                        <p:strVal val="hidden"/>
                                      </p:to>
                                    </p:set>
                                  </p:childTnLst>
                                </p:cTn>
                              </p:par>
                              <p:par>
                                <p:cTn id="160" presetID="21" presetClass="entr" presetSubtype="1" fill="hold" nodeType="withEffect">
                                  <p:stCondLst>
                                    <p:cond delay="1750"/>
                                  </p:stCondLst>
                                  <p:childTnLst>
                                    <p:set>
                                      <p:cBhvr>
                                        <p:cTn id="161" dur="1" fill="hold">
                                          <p:stCondLst>
                                            <p:cond delay="0"/>
                                          </p:stCondLst>
                                        </p:cTn>
                                        <p:tgtEl>
                                          <p:spTgt spid="7"/>
                                        </p:tgtEl>
                                        <p:attrNameLst>
                                          <p:attrName>style.visibility</p:attrName>
                                        </p:attrNameLst>
                                      </p:cBhvr>
                                      <p:to>
                                        <p:strVal val="visible"/>
                                      </p:to>
                                    </p:set>
                                    <p:animEffect transition="in" filter="wheel(1)">
                                      <p:cBhvr>
                                        <p:cTn id="162" dur="750"/>
                                        <p:tgtEl>
                                          <p:spTgt spid="7"/>
                                        </p:tgtEl>
                                      </p:cBhvr>
                                    </p:animEffect>
                                  </p:childTnLst>
                                </p:cTn>
                              </p:par>
                              <p:par>
                                <p:cTn id="163" presetID="8" presetClass="emph" presetSubtype="0" fill="hold" nodeType="withEffect">
                                  <p:stCondLst>
                                    <p:cond delay="2000"/>
                                  </p:stCondLst>
                                  <p:childTnLst>
                                    <p:animRot by="21600000">
                                      <p:cBhvr>
                                        <p:cTn id="164" dur="750" fill="hold"/>
                                        <p:tgtEl>
                                          <p:spTgt spid="7"/>
                                        </p:tgtEl>
                                        <p:attrNameLst>
                                          <p:attrName>r</p:attrName>
                                        </p:attrNameLst>
                                      </p:cBhvr>
                                    </p:animRot>
                                  </p:childTnLst>
                                </p:cTn>
                              </p:par>
                              <p:par>
                                <p:cTn id="165" presetID="21" presetClass="entr" presetSubtype="1" fill="hold" nodeType="withEffect">
                                  <p:stCondLst>
                                    <p:cond delay="2000"/>
                                  </p:stCondLst>
                                  <p:childTnLst>
                                    <p:set>
                                      <p:cBhvr>
                                        <p:cTn id="166" dur="1" fill="hold">
                                          <p:stCondLst>
                                            <p:cond delay="0"/>
                                          </p:stCondLst>
                                        </p:cTn>
                                        <p:tgtEl>
                                          <p:spTgt spid="18"/>
                                        </p:tgtEl>
                                        <p:attrNameLst>
                                          <p:attrName>style.visibility</p:attrName>
                                        </p:attrNameLst>
                                      </p:cBhvr>
                                      <p:to>
                                        <p:strVal val="visible"/>
                                      </p:to>
                                    </p:set>
                                    <p:animEffect transition="in" filter="wheel(1)">
                                      <p:cBhvr>
                                        <p:cTn id="167" dur="750"/>
                                        <p:tgtEl>
                                          <p:spTgt spid="18"/>
                                        </p:tgtEl>
                                      </p:cBhvr>
                                    </p:animEffect>
                                  </p:childTnLst>
                                </p:cTn>
                              </p:par>
                              <p:par>
                                <p:cTn id="168" presetID="8" presetClass="emph" presetSubtype="0" fill="hold" nodeType="withEffect">
                                  <p:stCondLst>
                                    <p:cond delay="2250"/>
                                  </p:stCondLst>
                                  <p:childTnLst>
                                    <p:animRot by="21600000">
                                      <p:cBhvr>
                                        <p:cTn id="169" dur="750" fill="hold"/>
                                        <p:tgtEl>
                                          <p:spTgt spid="18"/>
                                        </p:tgtEl>
                                        <p:attrNameLst>
                                          <p:attrName>r</p:attrName>
                                        </p:attrNameLst>
                                      </p:cBhvr>
                                    </p:animRot>
                                  </p:childTnLst>
                                </p:cTn>
                              </p:par>
                              <p:par>
                                <p:cTn id="170" presetID="21" presetClass="exit" presetSubtype="1" fill="hold" nodeType="withEffect">
                                  <p:stCondLst>
                                    <p:cond delay="2250"/>
                                  </p:stCondLst>
                                  <p:childTnLst>
                                    <p:animEffect transition="out" filter="wheel(1)">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21" presetClass="exit" presetSubtype="1" fill="hold" nodeType="withEffect">
                                  <p:stCondLst>
                                    <p:cond delay="2500"/>
                                  </p:stCondLst>
                                  <p:childTnLst>
                                    <p:animEffect transition="out" filter="wheel(1)">
                                      <p:cBhvr>
                                        <p:cTn id="174" dur="500"/>
                                        <p:tgtEl>
                                          <p:spTgt spid="18"/>
                                        </p:tgtEl>
                                      </p:cBhvr>
                                    </p:animEffect>
                                    <p:set>
                                      <p:cBhvr>
                                        <p:cTn id="175" dur="1" fill="hold">
                                          <p:stCondLst>
                                            <p:cond delay="499"/>
                                          </p:stCondLst>
                                        </p:cTn>
                                        <p:tgtEl>
                                          <p:spTgt spid="18"/>
                                        </p:tgtEl>
                                        <p:attrNameLst>
                                          <p:attrName>style.visibility</p:attrName>
                                        </p:attrNameLst>
                                      </p:cBhvr>
                                      <p:to>
                                        <p:strVal val="hidden"/>
                                      </p:to>
                                    </p:set>
                                  </p:childTnLst>
                                </p:cTn>
                              </p:par>
                              <p:par>
                                <p:cTn id="176" presetID="21" presetClass="entr" presetSubtype="1" fill="hold" nodeType="withEffect">
                                  <p:stCondLst>
                                    <p:cond delay="2250"/>
                                  </p:stCondLst>
                                  <p:childTnLst>
                                    <p:set>
                                      <p:cBhvr>
                                        <p:cTn id="177" dur="1" fill="hold">
                                          <p:stCondLst>
                                            <p:cond delay="0"/>
                                          </p:stCondLst>
                                        </p:cTn>
                                        <p:tgtEl>
                                          <p:spTgt spid="21"/>
                                        </p:tgtEl>
                                        <p:attrNameLst>
                                          <p:attrName>style.visibility</p:attrName>
                                        </p:attrNameLst>
                                      </p:cBhvr>
                                      <p:to>
                                        <p:strVal val="visible"/>
                                      </p:to>
                                    </p:set>
                                    <p:animEffect transition="in" filter="wheel(1)">
                                      <p:cBhvr>
                                        <p:cTn id="178" dur="750"/>
                                        <p:tgtEl>
                                          <p:spTgt spid="21"/>
                                        </p:tgtEl>
                                      </p:cBhvr>
                                    </p:animEffect>
                                  </p:childTnLst>
                                </p:cTn>
                              </p:par>
                              <p:par>
                                <p:cTn id="179" presetID="8" presetClass="emph" presetSubtype="0" fill="hold" nodeType="withEffect">
                                  <p:stCondLst>
                                    <p:cond delay="2500"/>
                                  </p:stCondLst>
                                  <p:childTnLst>
                                    <p:animRot by="21600000">
                                      <p:cBhvr>
                                        <p:cTn id="180" dur="750" fill="hold"/>
                                        <p:tgtEl>
                                          <p:spTgt spid="21"/>
                                        </p:tgtEl>
                                        <p:attrNameLst>
                                          <p:attrName>r</p:attrName>
                                        </p:attrNameLst>
                                      </p:cBhvr>
                                    </p:animRot>
                                  </p:childTnLst>
                                </p:cTn>
                              </p:par>
                              <p:par>
                                <p:cTn id="181" presetID="21" presetClass="exit" presetSubtype="1" fill="hold" nodeType="withEffect">
                                  <p:stCondLst>
                                    <p:cond delay="2750"/>
                                  </p:stCondLst>
                                  <p:childTnLst>
                                    <p:animEffect transition="out" filter="wheel(1)">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par>
                                <p:cTn id="184" presetID="23" presetClass="entr" presetSubtype="16" fill="hold" grpId="0" nodeType="withEffect">
                                  <p:stCondLst>
                                    <p:cond delay="2750"/>
                                  </p:stCondLst>
                                  <p:childTnLst>
                                    <p:set>
                                      <p:cBhvr>
                                        <p:cTn id="185" dur="1" fill="hold">
                                          <p:stCondLst>
                                            <p:cond delay="0"/>
                                          </p:stCondLst>
                                        </p:cTn>
                                        <p:tgtEl>
                                          <p:spTgt spid="22"/>
                                        </p:tgtEl>
                                        <p:attrNameLst>
                                          <p:attrName>style.visibility</p:attrName>
                                        </p:attrNameLst>
                                      </p:cBhvr>
                                      <p:to>
                                        <p:strVal val="visible"/>
                                      </p:to>
                                    </p:set>
                                    <p:anim calcmode="lin" valueType="num">
                                      <p:cBhvr>
                                        <p:cTn id="186" dur="1750" fill="hold"/>
                                        <p:tgtEl>
                                          <p:spTgt spid="22"/>
                                        </p:tgtEl>
                                        <p:attrNameLst>
                                          <p:attrName>ppt_w</p:attrName>
                                        </p:attrNameLst>
                                      </p:cBhvr>
                                      <p:tavLst>
                                        <p:tav tm="0">
                                          <p:val>
                                            <p:fltVal val="0"/>
                                          </p:val>
                                        </p:tav>
                                        <p:tav tm="100000">
                                          <p:val>
                                            <p:strVal val="#ppt_w"/>
                                          </p:val>
                                        </p:tav>
                                      </p:tavLst>
                                    </p:anim>
                                    <p:anim calcmode="lin" valueType="num">
                                      <p:cBhvr>
                                        <p:cTn id="187" dur="1750" fill="hold"/>
                                        <p:tgtEl>
                                          <p:spTgt spid="22"/>
                                        </p:tgtEl>
                                        <p:attrNameLst>
                                          <p:attrName>ppt_h</p:attrName>
                                        </p:attrNameLst>
                                      </p:cBhvr>
                                      <p:tavLst>
                                        <p:tav tm="0">
                                          <p:val>
                                            <p:fltVal val="0"/>
                                          </p:val>
                                        </p:tav>
                                        <p:tav tm="100000">
                                          <p:val>
                                            <p:strVal val="#ppt_h"/>
                                          </p:val>
                                        </p:tav>
                                      </p:tavLst>
                                    </p:anim>
                                  </p:childTnLst>
                                </p:cTn>
                              </p:par>
                              <p:par>
                                <p:cTn id="188" presetID="1" presetClass="exit" presetSubtype="0" fill="hold" grpId="1" nodeType="withEffect">
                                  <p:stCondLst>
                                    <p:cond delay="4500"/>
                                  </p:stCondLst>
                                  <p:childTnLst>
                                    <p:set>
                                      <p:cBhvr>
                                        <p:cTn id="189" dur="1" fill="hold">
                                          <p:stCondLst>
                                            <p:cond delay="0"/>
                                          </p:stCondLst>
                                        </p:cTn>
                                        <p:tgtEl>
                                          <p:spTgt spid="22"/>
                                        </p:tgtEl>
                                        <p:attrNameLst>
                                          <p:attrName>style.visibility</p:attrName>
                                        </p:attrNameLst>
                                      </p:cBhvr>
                                      <p:to>
                                        <p:strVal val="hidden"/>
                                      </p:to>
                                    </p:set>
                                  </p:childTnLst>
                                </p:cTn>
                              </p:par>
                              <p:par>
                                <p:cTn id="190" presetID="23" presetClass="entr" presetSubtype="16" fill="hold" grpId="0" nodeType="withEffect">
                                  <p:stCondLst>
                                    <p:cond delay="3250"/>
                                  </p:stCondLst>
                                  <p:childTnLst>
                                    <p:set>
                                      <p:cBhvr>
                                        <p:cTn id="191" dur="1" fill="hold">
                                          <p:stCondLst>
                                            <p:cond delay="0"/>
                                          </p:stCondLst>
                                        </p:cTn>
                                        <p:tgtEl>
                                          <p:spTgt spid="49"/>
                                        </p:tgtEl>
                                        <p:attrNameLst>
                                          <p:attrName>style.visibility</p:attrName>
                                        </p:attrNameLst>
                                      </p:cBhvr>
                                      <p:to>
                                        <p:strVal val="visible"/>
                                      </p:to>
                                    </p:set>
                                    <p:anim calcmode="lin" valueType="num">
                                      <p:cBhvr>
                                        <p:cTn id="192" dur="1750" fill="hold"/>
                                        <p:tgtEl>
                                          <p:spTgt spid="49"/>
                                        </p:tgtEl>
                                        <p:attrNameLst>
                                          <p:attrName>ppt_w</p:attrName>
                                        </p:attrNameLst>
                                      </p:cBhvr>
                                      <p:tavLst>
                                        <p:tav tm="0">
                                          <p:val>
                                            <p:fltVal val="0"/>
                                          </p:val>
                                        </p:tav>
                                        <p:tav tm="100000">
                                          <p:val>
                                            <p:strVal val="#ppt_w"/>
                                          </p:val>
                                        </p:tav>
                                      </p:tavLst>
                                    </p:anim>
                                    <p:anim calcmode="lin" valueType="num">
                                      <p:cBhvr>
                                        <p:cTn id="193" dur="1750" fill="hold"/>
                                        <p:tgtEl>
                                          <p:spTgt spid="49"/>
                                        </p:tgtEl>
                                        <p:attrNameLst>
                                          <p:attrName>ppt_h</p:attrName>
                                        </p:attrNameLst>
                                      </p:cBhvr>
                                      <p:tavLst>
                                        <p:tav tm="0">
                                          <p:val>
                                            <p:fltVal val="0"/>
                                          </p:val>
                                        </p:tav>
                                        <p:tav tm="100000">
                                          <p:val>
                                            <p:strVal val="#ppt_h"/>
                                          </p:val>
                                        </p:tav>
                                      </p:tavLst>
                                    </p:anim>
                                  </p:childTnLst>
                                </p:cTn>
                              </p:par>
                              <p:par>
                                <p:cTn id="194" presetID="1" presetClass="exit" presetSubtype="0" fill="hold" grpId="1" nodeType="withEffect">
                                  <p:stCondLst>
                                    <p:cond delay="5000"/>
                                  </p:stCondLst>
                                  <p:childTnLst>
                                    <p:set>
                                      <p:cBhvr>
                                        <p:cTn id="195" dur="1" fill="hold">
                                          <p:stCondLst>
                                            <p:cond delay="0"/>
                                          </p:stCondLst>
                                        </p:cTn>
                                        <p:tgtEl>
                                          <p:spTgt spid="49"/>
                                        </p:tgtEl>
                                        <p:attrNameLst>
                                          <p:attrName>style.visibility</p:attrName>
                                        </p:attrNameLst>
                                      </p:cBhvr>
                                      <p:to>
                                        <p:strVal val="hidden"/>
                                      </p:to>
                                    </p:set>
                                  </p:childTnLst>
                                </p:cTn>
                              </p:par>
                              <p:par>
                                <p:cTn id="196" presetID="23" presetClass="entr" presetSubtype="16" fill="hold" grpId="0" nodeType="withEffect">
                                  <p:stCondLst>
                                    <p:cond delay="3750"/>
                                  </p:stCondLst>
                                  <p:childTnLst>
                                    <p:set>
                                      <p:cBhvr>
                                        <p:cTn id="197" dur="1" fill="hold">
                                          <p:stCondLst>
                                            <p:cond delay="0"/>
                                          </p:stCondLst>
                                        </p:cTn>
                                        <p:tgtEl>
                                          <p:spTgt spid="51"/>
                                        </p:tgtEl>
                                        <p:attrNameLst>
                                          <p:attrName>style.visibility</p:attrName>
                                        </p:attrNameLst>
                                      </p:cBhvr>
                                      <p:to>
                                        <p:strVal val="visible"/>
                                      </p:to>
                                    </p:set>
                                    <p:anim calcmode="lin" valueType="num">
                                      <p:cBhvr>
                                        <p:cTn id="198" dur="1750" fill="hold"/>
                                        <p:tgtEl>
                                          <p:spTgt spid="51"/>
                                        </p:tgtEl>
                                        <p:attrNameLst>
                                          <p:attrName>ppt_w</p:attrName>
                                        </p:attrNameLst>
                                      </p:cBhvr>
                                      <p:tavLst>
                                        <p:tav tm="0">
                                          <p:val>
                                            <p:fltVal val="0"/>
                                          </p:val>
                                        </p:tav>
                                        <p:tav tm="100000">
                                          <p:val>
                                            <p:strVal val="#ppt_w"/>
                                          </p:val>
                                        </p:tav>
                                      </p:tavLst>
                                    </p:anim>
                                    <p:anim calcmode="lin" valueType="num">
                                      <p:cBhvr>
                                        <p:cTn id="199" dur="1750" fill="hold"/>
                                        <p:tgtEl>
                                          <p:spTgt spid="51"/>
                                        </p:tgtEl>
                                        <p:attrNameLst>
                                          <p:attrName>ppt_h</p:attrName>
                                        </p:attrNameLst>
                                      </p:cBhvr>
                                      <p:tavLst>
                                        <p:tav tm="0">
                                          <p:val>
                                            <p:fltVal val="0"/>
                                          </p:val>
                                        </p:tav>
                                        <p:tav tm="100000">
                                          <p:val>
                                            <p:strVal val="#ppt_h"/>
                                          </p:val>
                                        </p:tav>
                                      </p:tavLst>
                                    </p:anim>
                                  </p:childTnLst>
                                </p:cTn>
                              </p:par>
                              <p:par>
                                <p:cTn id="200" presetID="1" presetClass="exit" presetSubtype="0" fill="hold" grpId="1" nodeType="withEffect">
                                  <p:stCondLst>
                                    <p:cond delay="5500"/>
                                  </p:stCondLst>
                                  <p:childTnLst>
                                    <p:set>
                                      <p:cBhvr>
                                        <p:cTn id="201" dur="1" fill="hold">
                                          <p:stCondLst>
                                            <p:cond delay="0"/>
                                          </p:stCondLst>
                                        </p:cTn>
                                        <p:tgtEl>
                                          <p:spTgt spid="51"/>
                                        </p:tgtEl>
                                        <p:attrNameLst>
                                          <p:attrName>style.visibility</p:attrName>
                                        </p:attrNameLst>
                                      </p:cBhvr>
                                      <p:to>
                                        <p:strVal val="hidden"/>
                                      </p:to>
                                    </p:set>
                                  </p:childTnLst>
                                </p:cTn>
                              </p:par>
                              <p:par>
                                <p:cTn id="202" presetID="23" presetClass="entr" presetSubtype="16" fill="hold" grpId="0" nodeType="withEffect">
                                  <p:stCondLst>
                                    <p:cond delay="4250"/>
                                  </p:stCondLst>
                                  <p:childTnLst>
                                    <p:set>
                                      <p:cBhvr>
                                        <p:cTn id="203" dur="1" fill="hold">
                                          <p:stCondLst>
                                            <p:cond delay="0"/>
                                          </p:stCondLst>
                                        </p:cTn>
                                        <p:tgtEl>
                                          <p:spTgt spid="52"/>
                                        </p:tgtEl>
                                        <p:attrNameLst>
                                          <p:attrName>style.visibility</p:attrName>
                                        </p:attrNameLst>
                                      </p:cBhvr>
                                      <p:to>
                                        <p:strVal val="visible"/>
                                      </p:to>
                                    </p:set>
                                    <p:anim calcmode="lin" valueType="num">
                                      <p:cBhvr>
                                        <p:cTn id="204" dur="1750" fill="hold"/>
                                        <p:tgtEl>
                                          <p:spTgt spid="52"/>
                                        </p:tgtEl>
                                        <p:attrNameLst>
                                          <p:attrName>ppt_w</p:attrName>
                                        </p:attrNameLst>
                                      </p:cBhvr>
                                      <p:tavLst>
                                        <p:tav tm="0">
                                          <p:val>
                                            <p:fltVal val="0"/>
                                          </p:val>
                                        </p:tav>
                                        <p:tav tm="100000">
                                          <p:val>
                                            <p:strVal val="#ppt_w"/>
                                          </p:val>
                                        </p:tav>
                                      </p:tavLst>
                                    </p:anim>
                                    <p:anim calcmode="lin" valueType="num">
                                      <p:cBhvr>
                                        <p:cTn id="205" dur="1750" fill="hold"/>
                                        <p:tgtEl>
                                          <p:spTgt spid="52"/>
                                        </p:tgtEl>
                                        <p:attrNameLst>
                                          <p:attrName>ppt_h</p:attrName>
                                        </p:attrNameLst>
                                      </p:cBhvr>
                                      <p:tavLst>
                                        <p:tav tm="0">
                                          <p:val>
                                            <p:fltVal val="0"/>
                                          </p:val>
                                        </p:tav>
                                        <p:tav tm="100000">
                                          <p:val>
                                            <p:strVal val="#ppt_h"/>
                                          </p:val>
                                        </p:tav>
                                      </p:tavLst>
                                    </p:anim>
                                  </p:childTnLst>
                                </p:cTn>
                              </p:par>
                              <p:par>
                                <p:cTn id="206" presetID="1" presetClass="exit" presetSubtype="0" fill="hold" grpId="1" nodeType="withEffect">
                                  <p:stCondLst>
                                    <p:cond delay="6000"/>
                                  </p:stCondLst>
                                  <p:childTnLst>
                                    <p:set>
                                      <p:cBhvr>
                                        <p:cTn id="207" dur="1" fill="hold">
                                          <p:stCondLst>
                                            <p:cond delay="0"/>
                                          </p:stCondLst>
                                        </p:cTn>
                                        <p:tgtEl>
                                          <p:spTgt spid="52"/>
                                        </p:tgtEl>
                                        <p:attrNameLst>
                                          <p:attrName>style.visibility</p:attrName>
                                        </p:attrNameLst>
                                      </p:cBhvr>
                                      <p:to>
                                        <p:strVal val="hidden"/>
                                      </p:to>
                                    </p:set>
                                  </p:childTnLst>
                                </p:cTn>
                              </p:par>
                              <p:par>
                                <p:cTn id="208" presetID="53" presetClass="entr" presetSubtype="16" fill="hold" grpId="0" nodeType="withEffect">
                                  <p:stCondLst>
                                    <p:cond delay="2500"/>
                                  </p:stCondLst>
                                  <p:childTnLst>
                                    <p:set>
                                      <p:cBhvr>
                                        <p:cTn id="209" dur="1" fill="hold">
                                          <p:stCondLst>
                                            <p:cond delay="0"/>
                                          </p:stCondLst>
                                        </p:cTn>
                                        <p:tgtEl>
                                          <p:spTgt spid="54"/>
                                        </p:tgtEl>
                                        <p:attrNameLst>
                                          <p:attrName>style.visibility</p:attrName>
                                        </p:attrNameLst>
                                      </p:cBhvr>
                                      <p:to>
                                        <p:strVal val="visible"/>
                                      </p:to>
                                    </p:set>
                                    <p:anim calcmode="lin" valueType="num">
                                      <p:cBhvr>
                                        <p:cTn id="210" dur="1000" fill="hold"/>
                                        <p:tgtEl>
                                          <p:spTgt spid="54"/>
                                        </p:tgtEl>
                                        <p:attrNameLst>
                                          <p:attrName>ppt_w</p:attrName>
                                        </p:attrNameLst>
                                      </p:cBhvr>
                                      <p:tavLst>
                                        <p:tav tm="0">
                                          <p:val>
                                            <p:fltVal val="0"/>
                                          </p:val>
                                        </p:tav>
                                        <p:tav tm="100000">
                                          <p:val>
                                            <p:strVal val="#ppt_w"/>
                                          </p:val>
                                        </p:tav>
                                      </p:tavLst>
                                    </p:anim>
                                    <p:anim calcmode="lin" valueType="num">
                                      <p:cBhvr>
                                        <p:cTn id="211" dur="1000" fill="hold"/>
                                        <p:tgtEl>
                                          <p:spTgt spid="54"/>
                                        </p:tgtEl>
                                        <p:attrNameLst>
                                          <p:attrName>ppt_h</p:attrName>
                                        </p:attrNameLst>
                                      </p:cBhvr>
                                      <p:tavLst>
                                        <p:tav tm="0">
                                          <p:val>
                                            <p:fltVal val="0"/>
                                          </p:val>
                                        </p:tav>
                                        <p:tav tm="100000">
                                          <p:val>
                                            <p:strVal val="#ppt_h"/>
                                          </p:val>
                                        </p:tav>
                                      </p:tavLst>
                                    </p:anim>
                                    <p:animEffect transition="in" filter="fade">
                                      <p:cBhvr>
                                        <p:cTn id="212" dur="1000"/>
                                        <p:tgtEl>
                                          <p:spTgt spid="54"/>
                                        </p:tgtEl>
                                      </p:cBhvr>
                                    </p:animEffect>
                                  </p:childTnLst>
                                </p:cTn>
                              </p:par>
                              <p:par>
                                <p:cTn id="213" presetID="53" presetClass="entr" presetSubtype="16" fill="hold" grpId="0" nodeType="withEffect">
                                  <p:stCondLst>
                                    <p:cond delay="2500"/>
                                  </p:stCondLst>
                                  <p:childTnLst>
                                    <p:set>
                                      <p:cBhvr>
                                        <p:cTn id="214" dur="1" fill="hold">
                                          <p:stCondLst>
                                            <p:cond delay="0"/>
                                          </p:stCondLst>
                                        </p:cTn>
                                        <p:tgtEl>
                                          <p:spTgt spid="62"/>
                                        </p:tgtEl>
                                        <p:attrNameLst>
                                          <p:attrName>style.visibility</p:attrName>
                                        </p:attrNameLst>
                                      </p:cBhvr>
                                      <p:to>
                                        <p:strVal val="visible"/>
                                      </p:to>
                                    </p:set>
                                    <p:anim calcmode="lin" valueType="num">
                                      <p:cBhvr>
                                        <p:cTn id="215" dur="1000" fill="hold"/>
                                        <p:tgtEl>
                                          <p:spTgt spid="62"/>
                                        </p:tgtEl>
                                        <p:attrNameLst>
                                          <p:attrName>ppt_w</p:attrName>
                                        </p:attrNameLst>
                                      </p:cBhvr>
                                      <p:tavLst>
                                        <p:tav tm="0">
                                          <p:val>
                                            <p:fltVal val="0"/>
                                          </p:val>
                                        </p:tav>
                                        <p:tav tm="100000">
                                          <p:val>
                                            <p:strVal val="#ppt_w"/>
                                          </p:val>
                                        </p:tav>
                                      </p:tavLst>
                                    </p:anim>
                                    <p:anim calcmode="lin" valueType="num">
                                      <p:cBhvr>
                                        <p:cTn id="216" dur="1000" fill="hold"/>
                                        <p:tgtEl>
                                          <p:spTgt spid="62"/>
                                        </p:tgtEl>
                                        <p:attrNameLst>
                                          <p:attrName>ppt_h</p:attrName>
                                        </p:attrNameLst>
                                      </p:cBhvr>
                                      <p:tavLst>
                                        <p:tav tm="0">
                                          <p:val>
                                            <p:fltVal val="0"/>
                                          </p:val>
                                        </p:tav>
                                        <p:tav tm="100000">
                                          <p:val>
                                            <p:strVal val="#ppt_h"/>
                                          </p:val>
                                        </p:tav>
                                      </p:tavLst>
                                    </p:anim>
                                    <p:animEffect transition="in" filter="fade">
                                      <p:cBhvr>
                                        <p:cTn id="217" dur="1000"/>
                                        <p:tgtEl>
                                          <p:spTgt spid="62"/>
                                        </p:tgtEl>
                                      </p:cBhvr>
                                    </p:animEffect>
                                  </p:childTnLst>
                                </p:cTn>
                              </p:par>
                              <p:par>
                                <p:cTn id="218" presetID="53" presetClass="entr" presetSubtype="16" fill="hold" grpId="0" nodeType="withEffect">
                                  <p:stCondLst>
                                    <p:cond delay="2500"/>
                                  </p:stCondLst>
                                  <p:childTnLst>
                                    <p:set>
                                      <p:cBhvr>
                                        <p:cTn id="219" dur="1" fill="hold">
                                          <p:stCondLst>
                                            <p:cond delay="0"/>
                                          </p:stCondLst>
                                        </p:cTn>
                                        <p:tgtEl>
                                          <p:spTgt spid="45"/>
                                        </p:tgtEl>
                                        <p:attrNameLst>
                                          <p:attrName>style.visibility</p:attrName>
                                        </p:attrNameLst>
                                      </p:cBhvr>
                                      <p:to>
                                        <p:strVal val="visible"/>
                                      </p:to>
                                    </p:set>
                                    <p:anim calcmode="lin" valueType="num">
                                      <p:cBhvr>
                                        <p:cTn id="220" dur="1000" fill="hold"/>
                                        <p:tgtEl>
                                          <p:spTgt spid="45"/>
                                        </p:tgtEl>
                                        <p:attrNameLst>
                                          <p:attrName>ppt_w</p:attrName>
                                        </p:attrNameLst>
                                      </p:cBhvr>
                                      <p:tavLst>
                                        <p:tav tm="0">
                                          <p:val>
                                            <p:fltVal val="0"/>
                                          </p:val>
                                        </p:tav>
                                        <p:tav tm="100000">
                                          <p:val>
                                            <p:strVal val="#ppt_w"/>
                                          </p:val>
                                        </p:tav>
                                      </p:tavLst>
                                    </p:anim>
                                    <p:anim calcmode="lin" valueType="num">
                                      <p:cBhvr>
                                        <p:cTn id="221" dur="1000" fill="hold"/>
                                        <p:tgtEl>
                                          <p:spTgt spid="45"/>
                                        </p:tgtEl>
                                        <p:attrNameLst>
                                          <p:attrName>ppt_h</p:attrName>
                                        </p:attrNameLst>
                                      </p:cBhvr>
                                      <p:tavLst>
                                        <p:tav tm="0">
                                          <p:val>
                                            <p:fltVal val="0"/>
                                          </p:val>
                                        </p:tav>
                                        <p:tav tm="100000">
                                          <p:val>
                                            <p:strVal val="#ppt_h"/>
                                          </p:val>
                                        </p:tav>
                                      </p:tavLst>
                                    </p:anim>
                                    <p:animEffect transition="in" filter="fade">
                                      <p:cBhvr>
                                        <p:cTn id="222" dur="1000"/>
                                        <p:tgtEl>
                                          <p:spTgt spid="45"/>
                                        </p:tgtEl>
                                      </p:cBhvr>
                                    </p:animEffect>
                                  </p:childTnLst>
                                </p:cTn>
                              </p:par>
                              <p:par>
                                <p:cTn id="223" presetID="53" presetClass="entr" presetSubtype="16" fill="hold" grpId="0" nodeType="withEffect">
                                  <p:stCondLst>
                                    <p:cond delay="2500"/>
                                  </p:stCondLst>
                                  <p:childTnLst>
                                    <p:set>
                                      <p:cBhvr>
                                        <p:cTn id="224" dur="1" fill="hold">
                                          <p:stCondLst>
                                            <p:cond delay="0"/>
                                          </p:stCondLst>
                                        </p:cTn>
                                        <p:tgtEl>
                                          <p:spTgt spid="59"/>
                                        </p:tgtEl>
                                        <p:attrNameLst>
                                          <p:attrName>style.visibility</p:attrName>
                                        </p:attrNameLst>
                                      </p:cBhvr>
                                      <p:to>
                                        <p:strVal val="visible"/>
                                      </p:to>
                                    </p:set>
                                    <p:anim calcmode="lin" valueType="num">
                                      <p:cBhvr>
                                        <p:cTn id="225" dur="1000" fill="hold"/>
                                        <p:tgtEl>
                                          <p:spTgt spid="59"/>
                                        </p:tgtEl>
                                        <p:attrNameLst>
                                          <p:attrName>ppt_w</p:attrName>
                                        </p:attrNameLst>
                                      </p:cBhvr>
                                      <p:tavLst>
                                        <p:tav tm="0">
                                          <p:val>
                                            <p:fltVal val="0"/>
                                          </p:val>
                                        </p:tav>
                                        <p:tav tm="100000">
                                          <p:val>
                                            <p:strVal val="#ppt_w"/>
                                          </p:val>
                                        </p:tav>
                                      </p:tavLst>
                                    </p:anim>
                                    <p:anim calcmode="lin" valueType="num">
                                      <p:cBhvr>
                                        <p:cTn id="226" dur="1000" fill="hold"/>
                                        <p:tgtEl>
                                          <p:spTgt spid="59"/>
                                        </p:tgtEl>
                                        <p:attrNameLst>
                                          <p:attrName>ppt_h</p:attrName>
                                        </p:attrNameLst>
                                      </p:cBhvr>
                                      <p:tavLst>
                                        <p:tav tm="0">
                                          <p:val>
                                            <p:fltVal val="0"/>
                                          </p:val>
                                        </p:tav>
                                        <p:tav tm="100000">
                                          <p:val>
                                            <p:strVal val="#ppt_h"/>
                                          </p:val>
                                        </p:tav>
                                      </p:tavLst>
                                    </p:anim>
                                    <p:animEffect transition="in" filter="fade">
                                      <p:cBhvr>
                                        <p:cTn id="227" dur="1000"/>
                                        <p:tgtEl>
                                          <p:spTgt spid="59"/>
                                        </p:tgtEl>
                                      </p:cBhvr>
                                    </p:animEffect>
                                  </p:childTnLst>
                                </p:cTn>
                              </p:par>
                              <p:par>
                                <p:cTn id="228" presetID="53" presetClass="entr" presetSubtype="16" fill="hold" grpId="0" nodeType="withEffect">
                                  <p:stCondLst>
                                    <p:cond delay="2500"/>
                                  </p:stCondLst>
                                  <p:childTnLst>
                                    <p:set>
                                      <p:cBhvr>
                                        <p:cTn id="229" dur="1" fill="hold">
                                          <p:stCondLst>
                                            <p:cond delay="0"/>
                                          </p:stCondLst>
                                        </p:cTn>
                                        <p:tgtEl>
                                          <p:spTgt spid="63"/>
                                        </p:tgtEl>
                                        <p:attrNameLst>
                                          <p:attrName>style.visibility</p:attrName>
                                        </p:attrNameLst>
                                      </p:cBhvr>
                                      <p:to>
                                        <p:strVal val="visible"/>
                                      </p:to>
                                    </p:set>
                                    <p:anim calcmode="lin" valueType="num">
                                      <p:cBhvr>
                                        <p:cTn id="230" dur="1000" fill="hold"/>
                                        <p:tgtEl>
                                          <p:spTgt spid="63"/>
                                        </p:tgtEl>
                                        <p:attrNameLst>
                                          <p:attrName>ppt_w</p:attrName>
                                        </p:attrNameLst>
                                      </p:cBhvr>
                                      <p:tavLst>
                                        <p:tav tm="0">
                                          <p:val>
                                            <p:fltVal val="0"/>
                                          </p:val>
                                        </p:tav>
                                        <p:tav tm="100000">
                                          <p:val>
                                            <p:strVal val="#ppt_w"/>
                                          </p:val>
                                        </p:tav>
                                      </p:tavLst>
                                    </p:anim>
                                    <p:anim calcmode="lin" valueType="num">
                                      <p:cBhvr>
                                        <p:cTn id="231" dur="1000" fill="hold"/>
                                        <p:tgtEl>
                                          <p:spTgt spid="63"/>
                                        </p:tgtEl>
                                        <p:attrNameLst>
                                          <p:attrName>ppt_h</p:attrName>
                                        </p:attrNameLst>
                                      </p:cBhvr>
                                      <p:tavLst>
                                        <p:tav tm="0">
                                          <p:val>
                                            <p:fltVal val="0"/>
                                          </p:val>
                                        </p:tav>
                                        <p:tav tm="100000">
                                          <p:val>
                                            <p:strVal val="#ppt_h"/>
                                          </p:val>
                                        </p:tav>
                                      </p:tavLst>
                                    </p:anim>
                                    <p:animEffect transition="in" filter="fade">
                                      <p:cBhvr>
                                        <p:cTn id="232" dur="1000"/>
                                        <p:tgtEl>
                                          <p:spTgt spid="63"/>
                                        </p:tgtEl>
                                      </p:cBhvr>
                                    </p:animEffect>
                                  </p:childTnLst>
                                </p:cTn>
                              </p:par>
                              <p:par>
                                <p:cTn id="233" presetID="53" presetClass="entr" presetSubtype="16" fill="hold" grpId="0" nodeType="withEffect">
                                  <p:stCondLst>
                                    <p:cond delay="2500"/>
                                  </p:stCondLst>
                                  <p:childTnLst>
                                    <p:set>
                                      <p:cBhvr>
                                        <p:cTn id="234" dur="1" fill="hold">
                                          <p:stCondLst>
                                            <p:cond delay="0"/>
                                          </p:stCondLst>
                                        </p:cTn>
                                        <p:tgtEl>
                                          <p:spTgt spid="57"/>
                                        </p:tgtEl>
                                        <p:attrNameLst>
                                          <p:attrName>style.visibility</p:attrName>
                                        </p:attrNameLst>
                                      </p:cBhvr>
                                      <p:to>
                                        <p:strVal val="visible"/>
                                      </p:to>
                                    </p:set>
                                    <p:anim calcmode="lin" valueType="num">
                                      <p:cBhvr>
                                        <p:cTn id="235" dur="1000" fill="hold"/>
                                        <p:tgtEl>
                                          <p:spTgt spid="57"/>
                                        </p:tgtEl>
                                        <p:attrNameLst>
                                          <p:attrName>ppt_w</p:attrName>
                                        </p:attrNameLst>
                                      </p:cBhvr>
                                      <p:tavLst>
                                        <p:tav tm="0">
                                          <p:val>
                                            <p:fltVal val="0"/>
                                          </p:val>
                                        </p:tav>
                                        <p:tav tm="100000">
                                          <p:val>
                                            <p:strVal val="#ppt_w"/>
                                          </p:val>
                                        </p:tav>
                                      </p:tavLst>
                                    </p:anim>
                                    <p:anim calcmode="lin" valueType="num">
                                      <p:cBhvr>
                                        <p:cTn id="236" dur="1000" fill="hold"/>
                                        <p:tgtEl>
                                          <p:spTgt spid="57"/>
                                        </p:tgtEl>
                                        <p:attrNameLst>
                                          <p:attrName>ppt_h</p:attrName>
                                        </p:attrNameLst>
                                      </p:cBhvr>
                                      <p:tavLst>
                                        <p:tav tm="0">
                                          <p:val>
                                            <p:fltVal val="0"/>
                                          </p:val>
                                        </p:tav>
                                        <p:tav tm="100000">
                                          <p:val>
                                            <p:strVal val="#ppt_h"/>
                                          </p:val>
                                        </p:tav>
                                      </p:tavLst>
                                    </p:anim>
                                    <p:animEffect transition="in" filter="fade">
                                      <p:cBhvr>
                                        <p:cTn id="237" dur="1000"/>
                                        <p:tgtEl>
                                          <p:spTgt spid="57"/>
                                        </p:tgtEl>
                                      </p:cBhvr>
                                    </p:animEffect>
                                  </p:childTnLst>
                                </p:cTn>
                              </p:par>
                              <p:par>
                                <p:cTn id="238" presetID="53" presetClass="entr" presetSubtype="16" fill="hold" grpId="0" nodeType="withEffect">
                                  <p:stCondLst>
                                    <p:cond delay="2500"/>
                                  </p:stCondLst>
                                  <p:childTnLst>
                                    <p:set>
                                      <p:cBhvr>
                                        <p:cTn id="239" dur="1" fill="hold">
                                          <p:stCondLst>
                                            <p:cond delay="0"/>
                                          </p:stCondLst>
                                        </p:cTn>
                                        <p:tgtEl>
                                          <p:spTgt spid="58"/>
                                        </p:tgtEl>
                                        <p:attrNameLst>
                                          <p:attrName>style.visibility</p:attrName>
                                        </p:attrNameLst>
                                      </p:cBhvr>
                                      <p:to>
                                        <p:strVal val="visible"/>
                                      </p:to>
                                    </p:set>
                                    <p:anim calcmode="lin" valueType="num">
                                      <p:cBhvr>
                                        <p:cTn id="240" dur="1000" fill="hold"/>
                                        <p:tgtEl>
                                          <p:spTgt spid="58"/>
                                        </p:tgtEl>
                                        <p:attrNameLst>
                                          <p:attrName>ppt_w</p:attrName>
                                        </p:attrNameLst>
                                      </p:cBhvr>
                                      <p:tavLst>
                                        <p:tav tm="0">
                                          <p:val>
                                            <p:fltVal val="0"/>
                                          </p:val>
                                        </p:tav>
                                        <p:tav tm="100000">
                                          <p:val>
                                            <p:strVal val="#ppt_w"/>
                                          </p:val>
                                        </p:tav>
                                      </p:tavLst>
                                    </p:anim>
                                    <p:anim calcmode="lin" valueType="num">
                                      <p:cBhvr>
                                        <p:cTn id="241" dur="1000" fill="hold"/>
                                        <p:tgtEl>
                                          <p:spTgt spid="58"/>
                                        </p:tgtEl>
                                        <p:attrNameLst>
                                          <p:attrName>ppt_h</p:attrName>
                                        </p:attrNameLst>
                                      </p:cBhvr>
                                      <p:tavLst>
                                        <p:tav tm="0">
                                          <p:val>
                                            <p:fltVal val="0"/>
                                          </p:val>
                                        </p:tav>
                                        <p:tav tm="100000">
                                          <p:val>
                                            <p:strVal val="#ppt_h"/>
                                          </p:val>
                                        </p:tav>
                                      </p:tavLst>
                                    </p:anim>
                                    <p:animEffect transition="in" filter="fade">
                                      <p:cBhvr>
                                        <p:cTn id="242" dur="1000"/>
                                        <p:tgtEl>
                                          <p:spTgt spid="58"/>
                                        </p:tgtEl>
                                      </p:cBhvr>
                                    </p:animEffect>
                                  </p:childTnLst>
                                </p:cTn>
                              </p:par>
                              <p:par>
                                <p:cTn id="243" presetID="21" presetClass="exit" presetSubtype="1" fill="hold" grpId="1" nodeType="withEffect">
                                  <p:stCondLst>
                                    <p:cond delay="3500"/>
                                  </p:stCondLst>
                                  <p:childTnLst>
                                    <p:animEffect transition="out" filter="wheel(1)">
                                      <p:cBhvr>
                                        <p:cTn id="244" dur="500"/>
                                        <p:tgtEl>
                                          <p:spTgt spid="54"/>
                                        </p:tgtEl>
                                      </p:cBhvr>
                                    </p:animEffect>
                                    <p:set>
                                      <p:cBhvr>
                                        <p:cTn id="245" dur="1" fill="hold">
                                          <p:stCondLst>
                                            <p:cond delay="499"/>
                                          </p:stCondLst>
                                        </p:cTn>
                                        <p:tgtEl>
                                          <p:spTgt spid="54"/>
                                        </p:tgtEl>
                                        <p:attrNameLst>
                                          <p:attrName>style.visibility</p:attrName>
                                        </p:attrNameLst>
                                      </p:cBhvr>
                                      <p:to>
                                        <p:strVal val="hidden"/>
                                      </p:to>
                                    </p:set>
                                  </p:childTnLst>
                                </p:cTn>
                              </p:par>
                              <p:par>
                                <p:cTn id="246" presetID="53" presetClass="exit" presetSubtype="32" fill="hold" grpId="1" nodeType="withEffect">
                                  <p:stCondLst>
                                    <p:cond delay="3500"/>
                                  </p:stCondLst>
                                  <p:childTnLst>
                                    <p:anim calcmode="lin" valueType="num">
                                      <p:cBhvr>
                                        <p:cTn id="247" dur="500"/>
                                        <p:tgtEl>
                                          <p:spTgt spid="45"/>
                                        </p:tgtEl>
                                        <p:attrNameLst>
                                          <p:attrName>ppt_w</p:attrName>
                                        </p:attrNameLst>
                                      </p:cBhvr>
                                      <p:tavLst>
                                        <p:tav tm="0">
                                          <p:val>
                                            <p:strVal val="ppt_w"/>
                                          </p:val>
                                        </p:tav>
                                        <p:tav tm="100000">
                                          <p:val>
                                            <p:fltVal val="0"/>
                                          </p:val>
                                        </p:tav>
                                      </p:tavLst>
                                    </p:anim>
                                    <p:anim calcmode="lin" valueType="num">
                                      <p:cBhvr>
                                        <p:cTn id="248" dur="500"/>
                                        <p:tgtEl>
                                          <p:spTgt spid="45"/>
                                        </p:tgtEl>
                                        <p:attrNameLst>
                                          <p:attrName>ppt_h</p:attrName>
                                        </p:attrNameLst>
                                      </p:cBhvr>
                                      <p:tavLst>
                                        <p:tav tm="0">
                                          <p:val>
                                            <p:strVal val="ppt_h"/>
                                          </p:val>
                                        </p:tav>
                                        <p:tav tm="100000">
                                          <p:val>
                                            <p:fltVal val="0"/>
                                          </p:val>
                                        </p:tav>
                                      </p:tavLst>
                                    </p:anim>
                                    <p:animEffect transition="out" filter="fade">
                                      <p:cBhvr>
                                        <p:cTn id="249" dur="500"/>
                                        <p:tgtEl>
                                          <p:spTgt spid="45"/>
                                        </p:tgtEl>
                                      </p:cBhvr>
                                    </p:animEffect>
                                    <p:set>
                                      <p:cBhvr>
                                        <p:cTn id="250" dur="1" fill="hold">
                                          <p:stCondLst>
                                            <p:cond delay="499"/>
                                          </p:stCondLst>
                                        </p:cTn>
                                        <p:tgtEl>
                                          <p:spTgt spid="45"/>
                                        </p:tgtEl>
                                        <p:attrNameLst>
                                          <p:attrName>style.visibility</p:attrName>
                                        </p:attrNameLst>
                                      </p:cBhvr>
                                      <p:to>
                                        <p:strVal val="hidden"/>
                                      </p:to>
                                    </p:set>
                                  </p:childTnLst>
                                </p:cTn>
                              </p:par>
                              <p:par>
                                <p:cTn id="251" presetID="53" presetClass="exit" presetSubtype="32" fill="hold" grpId="1" nodeType="withEffect">
                                  <p:stCondLst>
                                    <p:cond delay="3500"/>
                                  </p:stCondLst>
                                  <p:childTnLst>
                                    <p:anim calcmode="lin" valueType="num">
                                      <p:cBhvr>
                                        <p:cTn id="252" dur="500"/>
                                        <p:tgtEl>
                                          <p:spTgt spid="62"/>
                                        </p:tgtEl>
                                        <p:attrNameLst>
                                          <p:attrName>ppt_w</p:attrName>
                                        </p:attrNameLst>
                                      </p:cBhvr>
                                      <p:tavLst>
                                        <p:tav tm="0">
                                          <p:val>
                                            <p:strVal val="ppt_w"/>
                                          </p:val>
                                        </p:tav>
                                        <p:tav tm="100000">
                                          <p:val>
                                            <p:fltVal val="0"/>
                                          </p:val>
                                        </p:tav>
                                      </p:tavLst>
                                    </p:anim>
                                    <p:anim calcmode="lin" valueType="num">
                                      <p:cBhvr>
                                        <p:cTn id="253" dur="500"/>
                                        <p:tgtEl>
                                          <p:spTgt spid="62"/>
                                        </p:tgtEl>
                                        <p:attrNameLst>
                                          <p:attrName>ppt_h</p:attrName>
                                        </p:attrNameLst>
                                      </p:cBhvr>
                                      <p:tavLst>
                                        <p:tav tm="0">
                                          <p:val>
                                            <p:strVal val="ppt_h"/>
                                          </p:val>
                                        </p:tav>
                                        <p:tav tm="100000">
                                          <p:val>
                                            <p:fltVal val="0"/>
                                          </p:val>
                                        </p:tav>
                                      </p:tavLst>
                                    </p:anim>
                                    <p:animEffect transition="out" filter="fade">
                                      <p:cBhvr>
                                        <p:cTn id="254" dur="500"/>
                                        <p:tgtEl>
                                          <p:spTgt spid="62"/>
                                        </p:tgtEl>
                                      </p:cBhvr>
                                    </p:animEffect>
                                    <p:set>
                                      <p:cBhvr>
                                        <p:cTn id="255" dur="1" fill="hold">
                                          <p:stCondLst>
                                            <p:cond delay="499"/>
                                          </p:stCondLst>
                                        </p:cTn>
                                        <p:tgtEl>
                                          <p:spTgt spid="62"/>
                                        </p:tgtEl>
                                        <p:attrNameLst>
                                          <p:attrName>style.visibility</p:attrName>
                                        </p:attrNameLst>
                                      </p:cBhvr>
                                      <p:to>
                                        <p:strVal val="hidden"/>
                                      </p:to>
                                    </p:set>
                                  </p:childTnLst>
                                </p:cTn>
                              </p:par>
                              <p:par>
                                <p:cTn id="256" presetID="53" presetClass="exit" presetSubtype="32" fill="hold" grpId="1" nodeType="withEffect">
                                  <p:stCondLst>
                                    <p:cond delay="3500"/>
                                  </p:stCondLst>
                                  <p:childTnLst>
                                    <p:anim calcmode="lin" valueType="num">
                                      <p:cBhvr>
                                        <p:cTn id="257" dur="500"/>
                                        <p:tgtEl>
                                          <p:spTgt spid="58"/>
                                        </p:tgtEl>
                                        <p:attrNameLst>
                                          <p:attrName>ppt_w</p:attrName>
                                        </p:attrNameLst>
                                      </p:cBhvr>
                                      <p:tavLst>
                                        <p:tav tm="0">
                                          <p:val>
                                            <p:strVal val="ppt_w"/>
                                          </p:val>
                                        </p:tav>
                                        <p:tav tm="100000">
                                          <p:val>
                                            <p:fltVal val="0"/>
                                          </p:val>
                                        </p:tav>
                                      </p:tavLst>
                                    </p:anim>
                                    <p:anim calcmode="lin" valueType="num">
                                      <p:cBhvr>
                                        <p:cTn id="258" dur="500"/>
                                        <p:tgtEl>
                                          <p:spTgt spid="58"/>
                                        </p:tgtEl>
                                        <p:attrNameLst>
                                          <p:attrName>ppt_h</p:attrName>
                                        </p:attrNameLst>
                                      </p:cBhvr>
                                      <p:tavLst>
                                        <p:tav tm="0">
                                          <p:val>
                                            <p:strVal val="ppt_h"/>
                                          </p:val>
                                        </p:tav>
                                        <p:tav tm="100000">
                                          <p:val>
                                            <p:fltVal val="0"/>
                                          </p:val>
                                        </p:tav>
                                      </p:tavLst>
                                    </p:anim>
                                    <p:animEffect transition="out" filter="fade">
                                      <p:cBhvr>
                                        <p:cTn id="259" dur="500"/>
                                        <p:tgtEl>
                                          <p:spTgt spid="58"/>
                                        </p:tgtEl>
                                      </p:cBhvr>
                                    </p:animEffect>
                                    <p:set>
                                      <p:cBhvr>
                                        <p:cTn id="260" dur="1" fill="hold">
                                          <p:stCondLst>
                                            <p:cond delay="499"/>
                                          </p:stCondLst>
                                        </p:cTn>
                                        <p:tgtEl>
                                          <p:spTgt spid="58"/>
                                        </p:tgtEl>
                                        <p:attrNameLst>
                                          <p:attrName>style.visibility</p:attrName>
                                        </p:attrNameLst>
                                      </p:cBhvr>
                                      <p:to>
                                        <p:strVal val="hidden"/>
                                      </p:to>
                                    </p:set>
                                  </p:childTnLst>
                                </p:cTn>
                              </p:par>
                              <p:par>
                                <p:cTn id="261" presetID="53" presetClass="exit" presetSubtype="32" fill="hold" grpId="1" nodeType="withEffect">
                                  <p:stCondLst>
                                    <p:cond delay="3500"/>
                                  </p:stCondLst>
                                  <p:childTnLst>
                                    <p:anim calcmode="lin" valueType="num">
                                      <p:cBhvr>
                                        <p:cTn id="262" dur="500"/>
                                        <p:tgtEl>
                                          <p:spTgt spid="57"/>
                                        </p:tgtEl>
                                        <p:attrNameLst>
                                          <p:attrName>ppt_w</p:attrName>
                                        </p:attrNameLst>
                                      </p:cBhvr>
                                      <p:tavLst>
                                        <p:tav tm="0">
                                          <p:val>
                                            <p:strVal val="ppt_w"/>
                                          </p:val>
                                        </p:tav>
                                        <p:tav tm="100000">
                                          <p:val>
                                            <p:fltVal val="0"/>
                                          </p:val>
                                        </p:tav>
                                      </p:tavLst>
                                    </p:anim>
                                    <p:anim calcmode="lin" valueType="num">
                                      <p:cBhvr>
                                        <p:cTn id="263" dur="500"/>
                                        <p:tgtEl>
                                          <p:spTgt spid="57"/>
                                        </p:tgtEl>
                                        <p:attrNameLst>
                                          <p:attrName>ppt_h</p:attrName>
                                        </p:attrNameLst>
                                      </p:cBhvr>
                                      <p:tavLst>
                                        <p:tav tm="0">
                                          <p:val>
                                            <p:strVal val="ppt_h"/>
                                          </p:val>
                                        </p:tav>
                                        <p:tav tm="100000">
                                          <p:val>
                                            <p:fltVal val="0"/>
                                          </p:val>
                                        </p:tav>
                                      </p:tavLst>
                                    </p:anim>
                                    <p:animEffect transition="out" filter="fade">
                                      <p:cBhvr>
                                        <p:cTn id="264" dur="500"/>
                                        <p:tgtEl>
                                          <p:spTgt spid="57"/>
                                        </p:tgtEl>
                                      </p:cBhvr>
                                    </p:animEffect>
                                    <p:set>
                                      <p:cBhvr>
                                        <p:cTn id="265" dur="1" fill="hold">
                                          <p:stCondLst>
                                            <p:cond delay="499"/>
                                          </p:stCondLst>
                                        </p:cTn>
                                        <p:tgtEl>
                                          <p:spTgt spid="57"/>
                                        </p:tgtEl>
                                        <p:attrNameLst>
                                          <p:attrName>style.visibility</p:attrName>
                                        </p:attrNameLst>
                                      </p:cBhvr>
                                      <p:to>
                                        <p:strVal val="hidden"/>
                                      </p:to>
                                    </p:set>
                                  </p:childTnLst>
                                </p:cTn>
                              </p:par>
                              <p:par>
                                <p:cTn id="266" presetID="53" presetClass="exit" presetSubtype="32" fill="hold" grpId="1" nodeType="withEffect">
                                  <p:stCondLst>
                                    <p:cond delay="3500"/>
                                  </p:stCondLst>
                                  <p:childTnLst>
                                    <p:anim calcmode="lin" valueType="num">
                                      <p:cBhvr>
                                        <p:cTn id="267" dur="500"/>
                                        <p:tgtEl>
                                          <p:spTgt spid="63"/>
                                        </p:tgtEl>
                                        <p:attrNameLst>
                                          <p:attrName>ppt_w</p:attrName>
                                        </p:attrNameLst>
                                      </p:cBhvr>
                                      <p:tavLst>
                                        <p:tav tm="0">
                                          <p:val>
                                            <p:strVal val="ppt_w"/>
                                          </p:val>
                                        </p:tav>
                                        <p:tav tm="100000">
                                          <p:val>
                                            <p:fltVal val="0"/>
                                          </p:val>
                                        </p:tav>
                                      </p:tavLst>
                                    </p:anim>
                                    <p:anim calcmode="lin" valueType="num">
                                      <p:cBhvr>
                                        <p:cTn id="268" dur="500"/>
                                        <p:tgtEl>
                                          <p:spTgt spid="63"/>
                                        </p:tgtEl>
                                        <p:attrNameLst>
                                          <p:attrName>ppt_h</p:attrName>
                                        </p:attrNameLst>
                                      </p:cBhvr>
                                      <p:tavLst>
                                        <p:tav tm="0">
                                          <p:val>
                                            <p:strVal val="ppt_h"/>
                                          </p:val>
                                        </p:tav>
                                        <p:tav tm="100000">
                                          <p:val>
                                            <p:fltVal val="0"/>
                                          </p:val>
                                        </p:tav>
                                      </p:tavLst>
                                    </p:anim>
                                    <p:animEffect transition="out" filter="fade">
                                      <p:cBhvr>
                                        <p:cTn id="269" dur="500"/>
                                        <p:tgtEl>
                                          <p:spTgt spid="63"/>
                                        </p:tgtEl>
                                      </p:cBhvr>
                                    </p:animEffect>
                                    <p:set>
                                      <p:cBhvr>
                                        <p:cTn id="270" dur="1" fill="hold">
                                          <p:stCondLst>
                                            <p:cond delay="499"/>
                                          </p:stCondLst>
                                        </p:cTn>
                                        <p:tgtEl>
                                          <p:spTgt spid="63"/>
                                        </p:tgtEl>
                                        <p:attrNameLst>
                                          <p:attrName>style.visibility</p:attrName>
                                        </p:attrNameLst>
                                      </p:cBhvr>
                                      <p:to>
                                        <p:strVal val="hidden"/>
                                      </p:to>
                                    </p:set>
                                  </p:childTnLst>
                                </p:cTn>
                              </p:par>
                              <p:par>
                                <p:cTn id="271" presetID="53" presetClass="exit" presetSubtype="32" fill="hold" grpId="1" nodeType="withEffect">
                                  <p:stCondLst>
                                    <p:cond delay="3500"/>
                                  </p:stCondLst>
                                  <p:childTnLst>
                                    <p:anim calcmode="lin" valueType="num">
                                      <p:cBhvr>
                                        <p:cTn id="272" dur="500"/>
                                        <p:tgtEl>
                                          <p:spTgt spid="59"/>
                                        </p:tgtEl>
                                        <p:attrNameLst>
                                          <p:attrName>ppt_w</p:attrName>
                                        </p:attrNameLst>
                                      </p:cBhvr>
                                      <p:tavLst>
                                        <p:tav tm="0">
                                          <p:val>
                                            <p:strVal val="ppt_w"/>
                                          </p:val>
                                        </p:tav>
                                        <p:tav tm="100000">
                                          <p:val>
                                            <p:fltVal val="0"/>
                                          </p:val>
                                        </p:tav>
                                      </p:tavLst>
                                    </p:anim>
                                    <p:anim calcmode="lin" valueType="num">
                                      <p:cBhvr>
                                        <p:cTn id="273" dur="500"/>
                                        <p:tgtEl>
                                          <p:spTgt spid="59"/>
                                        </p:tgtEl>
                                        <p:attrNameLst>
                                          <p:attrName>ppt_h</p:attrName>
                                        </p:attrNameLst>
                                      </p:cBhvr>
                                      <p:tavLst>
                                        <p:tav tm="0">
                                          <p:val>
                                            <p:strVal val="ppt_h"/>
                                          </p:val>
                                        </p:tav>
                                        <p:tav tm="100000">
                                          <p:val>
                                            <p:fltVal val="0"/>
                                          </p:val>
                                        </p:tav>
                                      </p:tavLst>
                                    </p:anim>
                                    <p:animEffect transition="out" filter="fade">
                                      <p:cBhvr>
                                        <p:cTn id="274" dur="500"/>
                                        <p:tgtEl>
                                          <p:spTgt spid="59"/>
                                        </p:tgtEl>
                                      </p:cBhvr>
                                    </p:animEffect>
                                    <p:set>
                                      <p:cBhvr>
                                        <p:cTn id="275" dur="1" fill="hold">
                                          <p:stCondLst>
                                            <p:cond delay="499"/>
                                          </p:stCondLst>
                                        </p:cTn>
                                        <p:tgtEl>
                                          <p:spTgt spid="59"/>
                                        </p:tgtEl>
                                        <p:attrNameLst>
                                          <p:attrName>style.visibility</p:attrName>
                                        </p:attrNameLst>
                                      </p:cBhvr>
                                      <p:to>
                                        <p:strVal val="hidden"/>
                                      </p:to>
                                    </p:set>
                                  </p:childTnLst>
                                </p:cTn>
                              </p:par>
                              <p:par>
                                <p:cTn id="276" presetID="2" presetClass="entr" presetSubtype="8" fill="hold" nodeType="withEffect">
                                  <p:stCondLst>
                                    <p:cond delay="3750"/>
                                  </p:stCondLst>
                                  <p:childTnLst>
                                    <p:set>
                                      <p:cBhvr>
                                        <p:cTn id="277" dur="1" fill="hold">
                                          <p:stCondLst>
                                            <p:cond delay="0"/>
                                          </p:stCondLst>
                                        </p:cTn>
                                        <p:tgtEl>
                                          <p:spTgt spid="67"/>
                                        </p:tgtEl>
                                        <p:attrNameLst>
                                          <p:attrName>style.visibility</p:attrName>
                                        </p:attrNameLst>
                                      </p:cBhvr>
                                      <p:to>
                                        <p:strVal val="visible"/>
                                      </p:to>
                                    </p:set>
                                    <p:anim calcmode="lin" valueType="num">
                                      <p:cBhvr additive="base">
                                        <p:cTn id="278" dur="500" fill="hold"/>
                                        <p:tgtEl>
                                          <p:spTgt spid="67"/>
                                        </p:tgtEl>
                                        <p:attrNameLst>
                                          <p:attrName>ppt_x</p:attrName>
                                        </p:attrNameLst>
                                      </p:cBhvr>
                                      <p:tavLst>
                                        <p:tav tm="0">
                                          <p:val>
                                            <p:strVal val="0-#ppt_w/2"/>
                                          </p:val>
                                        </p:tav>
                                        <p:tav tm="100000">
                                          <p:val>
                                            <p:strVal val="#ppt_x"/>
                                          </p:val>
                                        </p:tav>
                                      </p:tavLst>
                                    </p:anim>
                                    <p:anim calcmode="lin" valueType="num">
                                      <p:cBhvr additive="base">
                                        <p:cTn id="279" dur="500" fill="hold"/>
                                        <p:tgtEl>
                                          <p:spTgt spid="67"/>
                                        </p:tgtEl>
                                        <p:attrNameLst>
                                          <p:attrName>ppt_y</p:attrName>
                                        </p:attrNameLst>
                                      </p:cBhvr>
                                      <p:tavLst>
                                        <p:tav tm="0">
                                          <p:val>
                                            <p:strVal val="#ppt_y"/>
                                          </p:val>
                                        </p:tav>
                                        <p:tav tm="100000">
                                          <p:val>
                                            <p:strVal val="#ppt_y"/>
                                          </p:val>
                                        </p:tav>
                                      </p:tavLst>
                                    </p:anim>
                                  </p:childTnLst>
                                </p:cTn>
                              </p:par>
                              <p:par>
                                <p:cTn id="280" presetID="12" presetClass="entr" presetSubtype="4" fill="hold" grpId="0" nodeType="withEffect">
                                  <p:stCondLst>
                                    <p:cond delay="4000"/>
                                  </p:stCondLst>
                                  <p:childTnLst>
                                    <p:set>
                                      <p:cBhvr>
                                        <p:cTn id="281" dur="1" fill="hold">
                                          <p:stCondLst>
                                            <p:cond delay="0"/>
                                          </p:stCondLst>
                                        </p:cTn>
                                        <p:tgtEl>
                                          <p:spTgt spid="68"/>
                                        </p:tgtEl>
                                        <p:attrNameLst>
                                          <p:attrName>style.visibility</p:attrName>
                                        </p:attrNameLst>
                                      </p:cBhvr>
                                      <p:to>
                                        <p:strVal val="visible"/>
                                      </p:to>
                                    </p:set>
                                    <p:anim calcmode="lin" valueType="num">
                                      <p:cBhvr additive="base">
                                        <p:cTn id="282" dur="500"/>
                                        <p:tgtEl>
                                          <p:spTgt spid="68"/>
                                        </p:tgtEl>
                                        <p:attrNameLst>
                                          <p:attrName>ppt_y</p:attrName>
                                        </p:attrNameLst>
                                      </p:cBhvr>
                                      <p:tavLst>
                                        <p:tav tm="0">
                                          <p:val>
                                            <p:strVal val="#ppt_y+#ppt_h*1.125000"/>
                                          </p:val>
                                        </p:tav>
                                        <p:tav tm="100000">
                                          <p:val>
                                            <p:strVal val="#ppt_y"/>
                                          </p:val>
                                        </p:tav>
                                      </p:tavLst>
                                    </p:anim>
                                    <p:animEffect transition="in" filter="wipe(up)">
                                      <p:cBhvr>
                                        <p:cTn id="28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4" grpId="0" animBg="1"/>
      <p:bldP spid="15" grpId="0" animBg="1"/>
      <p:bldP spid="16" grpId="0" animBg="1"/>
      <p:bldP spid="16" grpId="1" animBg="1"/>
      <p:bldP spid="28" grpId="0" animBg="1"/>
      <p:bldP spid="28" grpId="1" animBg="1"/>
      <p:bldP spid="28" grpId="2" animBg="1"/>
      <p:bldP spid="31" grpId="0" animBg="1"/>
      <p:bldP spid="31" grpId="1" animBg="1"/>
      <p:bldP spid="31" grpId="2" animBg="1"/>
      <p:bldP spid="34" grpId="0" animBg="1"/>
      <p:bldP spid="34" grpId="1" animBg="1"/>
      <p:bldP spid="34" grpId="2" animBg="1"/>
      <p:bldP spid="36" grpId="0" animBg="1"/>
      <p:bldP spid="36" grpId="1" animBg="1"/>
      <p:bldP spid="36" grpId="2" animBg="1"/>
      <p:bldP spid="42" grpId="0" animBg="1"/>
      <p:bldP spid="42" grpId="1" animBg="1"/>
      <p:bldP spid="42" grpId="2" animBg="1"/>
      <p:bldP spid="43" grpId="0" animBg="1"/>
      <p:bldP spid="43" grpId="1" animBg="1"/>
      <p:bldP spid="43" grpId="2" animBg="1"/>
      <p:bldP spid="46" grpId="0" animBg="1"/>
      <p:bldP spid="46" grpId="1" animBg="1"/>
      <p:bldP spid="46" grpId="2" animBg="1"/>
      <p:bldP spid="47" grpId="0" animBg="1"/>
      <p:bldP spid="47" grpId="1" animBg="1"/>
      <p:bldP spid="47" grpId="2" animBg="1"/>
      <p:bldP spid="48" grpId="0" animBg="1"/>
      <p:bldP spid="48" grpId="1" animBg="1"/>
      <p:bldP spid="50" grpId="0" animBg="1"/>
      <p:bldP spid="50" grpId="1" animBg="1"/>
      <p:bldP spid="22" grpId="0" animBg="1"/>
      <p:bldP spid="22" grpId="1" animBg="1"/>
      <p:bldP spid="49" grpId="0" animBg="1"/>
      <p:bldP spid="49" grpId="1" animBg="1"/>
      <p:bldP spid="51" grpId="0" animBg="1"/>
      <p:bldP spid="51" grpId="1" animBg="1"/>
      <p:bldP spid="52" grpId="0" animBg="1"/>
      <p:bldP spid="52" grpId="1" animBg="1"/>
      <p:bldP spid="54" grpId="0" animBg="1"/>
      <p:bldP spid="54" grpId="1" animBg="1"/>
      <p:bldP spid="45" grpId="0" animBg="1"/>
      <p:bldP spid="45" grpId="1" animBg="1"/>
      <p:bldP spid="57" grpId="0" animBg="1"/>
      <p:bldP spid="57" grpId="1" animBg="1"/>
      <p:bldP spid="58" grpId="0" animBg="1"/>
      <p:bldP spid="58" grpId="1" animBg="1"/>
      <p:bldP spid="59" grpId="0" animBg="1"/>
      <p:bldP spid="59" grpId="1" animBg="1"/>
      <p:bldP spid="62" grpId="0" animBg="1"/>
      <p:bldP spid="62" grpId="1" animBg="1"/>
      <p:bldP spid="63" grpId="0" animBg="1"/>
      <p:bldP spid="63" grpId="1" animBg="1"/>
      <p:bldP spid="6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arallelogram 4"/>
          <p:cNvSpPr/>
          <p:nvPr/>
        </p:nvSpPr>
        <p:spPr>
          <a:xfrm>
            <a:off x="-865757" y="-66560"/>
            <a:ext cx="15058686" cy="140628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3" name="TextBox 12"/>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Tìm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hiểu</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mối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quan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hệ</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giữa</a:t>
            </a:r>
            <a:r>
              <a:rPr lang="en-US" sz="3200" b="1" dirty="0">
                <a:solidFill>
                  <a:srgbClr val="7030A0"/>
                </a:solidFill>
                <a:latin typeface="Arial" panose="020B0604020202020204" pitchFamily="34" charset="0"/>
                <a:cs typeface="Arial" panose="020B0604020202020204" pitchFamily="34" charset="0"/>
              </a:rPr>
              <a:t> DNA – RNA – protein –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endParaRPr lang="en-US" sz="3200" b="1" dirty="0">
              <a:solidFill>
                <a:srgbClr val="7030A0"/>
              </a:solidFill>
              <a:latin typeface="Arial" panose="020B0604020202020204" pitchFamily="34" charset="0"/>
              <a:cs typeface="Arial" panose="020B0604020202020204" pitchFamily="34" charset="0"/>
            </a:endParaRPr>
          </a:p>
        </p:txBody>
      </p:sp>
      <p:sp>
        <p:nvSpPr>
          <p:cNvPr id="47" name="Rectangle 46"/>
          <p:cNvSpPr/>
          <p:nvPr/>
        </p:nvSpPr>
        <p:spPr>
          <a:xfrm>
            <a:off x="-805732" y="571285"/>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Tái bản</a:t>
            </a:r>
            <a:endParaRPr lang="en-US" sz="3600" dirty="0">
              <a:solidFill>
                <a:srgbClr val="00000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951255" y="2829485"/>
            <a:ext cx="13848414" cy="7060890"/>
            <a:chOff x="609599" y="3519840"/>
            <a:chExt cx="10030254" cy="6079102"/>
          </a:xfrm>
        </p:grpSpPr>
        <p:sp>
          <p:nvSpPr>
            <p:cNvPr id="23" name="Rounded Rectangle 22"/>
            <p:cNvSpPr/>
            <p:nvPr/>
          </p:nvSpPr>
          <p:spPr>
            <a:xfrm>
              <a:off x="2022326" y="3519840"/>
              <a:ext cx="2617948" cy="1649075"/>
            </a:xfrm>
            <a:prstGeom prst="roundRect">
              <a:avLst/>
            </a:prstGeom>
            <a:solidFill>
              <a:srgbClr val="4BACC6">
                <a:lumMod val="60000"/>
                <a:lumOff val="40000"/>
              </a:srgbClr>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Gene</a:t>
              </a:r>
              <a:r>
                <a:rPr kumimoji="0" lang="en-US" sz="3200" b="1" i="0" u="none" strike="noStrike" kern="0" cap="none" spc="0" normalizeH="0" noProof="0" dirty="0">
                  <a:ln>
                    <a:noFill/>
                  </a:ln>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noProof="0" dirty="0">
                  <a:ln>
                    <a:noFill/>
                  </a:ln>
                  <a:effectLst/>
                  <a:uLnTx/>
                  <a:uFillTx/>
                  <a:latin typeface="Arial" panose="020B0604020202020204" pitchFamily="34" charset="0"/>
                  <a:cs typeface="Arial" panose="020B0604020202020204" pitchFamily="34" charset="0"/>
                </a:rPr>
                <a:t>(</a:t>
              </a:r>
              <a:r>
                <a:rPr kumimoji="0" lang="en-US" sz="3200" b="1" i="0" u="none" strike="noStrike" kern="0" cap="none" spc="0" normalizeH="0" noProof="0" dirty="0" err="1">
                  <a:ln>
                    <a:noFill/>
                  </a:ln>
                  <a:effectLst/>
                  <a:uLnTx/>
                  <a:uFillTx/>
                  <a:latin typeface="Arial" panose="020B0604020202020204" pitchFamily="34" charset="0"/>
                  <a:cs typeface="Arial" panose="020B0604020202020204" pitchFamily="34" charset="0"/>
                </a:rPr>
                <a:t>một</a:t>
              </a:r>
              <a:r>
                <a:rPr kumimoji="0" lang="en-US" sz="3200" b="1"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effectLst/>
                  <a:uLnTx/>
                  <a:uFillTx/>
                  <a:latin typeface="Arial" panose="020B0604020202020204" pitchFamily="34" charset="0"/>
                  <a:cs typeface="Arial" panose="020B0604020202020204" pitchFamily="34" charset="0"/>
                </a:rPr>
                <a:t>đoạn</a:t>
              </a:r>
              <a:r>
                <a:rPr kumimoji="0" lang="en-US" sz="3200" b="1"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effectLst/>
                  <a:uLnTx/>
                  <a:uFillTx/>
                  <a:latin typeface="Arial" panose="020B0604020202020204" pitchFamily="34" charset="0"/>
                  <a:cs typeface="Arial" panose="020B0604020202020204" pitchFamily="34" charset="0"/>
                </a:rPr>
                <a:t>của</a:t>
              </a:r>
              <a:r>
                <a:rPr kumimoji="0" lang="en-US" sz="3200" b="1" i="0" u="none" strike="noStrike" kern="0" cap="none" spc="0" normalizeH="0" noProof="0" dirty="0">
                  <a:ln>
                    <a:noFill/>
                  </a:ln>
                  <a:effectLst/>
                  <a:uLnTx/>
                  <a:uFillTx/>
                  <a:latin typeface="Arial" panose="020B0604020202020204" pitchFamily="34" charset="0"/>
                  <a:cs typeface="Arial" panose="020B0604020202020204" pitchFamily="34" charset="0"/>
                </a:rPr>
                <a:t> DNA)</a:t>
              </a:r>
              <a:endPar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4" name="Rounded Rectangle 23"/>
            <p:cNvSpPr/>
            <p:nvPr/>
          </p:nvSpPr>
          <p:spPr>
            <a:xfrm>
              <a:off x="4211277" y="5350257"/>
              <a:ext cx="1827271" cy="1184455"/>
            </a:xfrm>
            <a:prstGeom prst="roundRect">
              <a:avLst/>
            </a:prstGeom>
            <a:solidFill>
              <a:schemeClr val="accent1">
                <a:lumMod val="60000"/>
                <a:lumOff val="40000"/>
              </a:schemeClr>
            </a:solid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a:rPr>
                <a:t>mRNA</a:t>
              </a:r>
            </a:p>
          </p:txBody>
        </p:sp>
        <p:sp>
          <p:nvSpPr>
            <p:cNvPr id="25" name="Rounded Rectangle 24"/>
            <p:cNvSpPr/>
            <p:nvPr/>
          </p:nvSpPr>
          <p:spPr>
            <a:xfrm>
              <a:off x="5266429" y="6838999"/>
              <a:ext cx="3851550" cy="1343437"/>
            </a:xfrm>
            <a:prstGeom prst="roundRect">
              <a:avLst/>
            </a:prstGeom>
            <a:solidFill>
              <a:srgbClr val="FFC000"/>
            </a:solidFill>
            <a:ln w="25400" cap="flat" cmpd="sng" algn="ctr">
              <a:solidFill>
                <a:srgbClr val="D1740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effectLst/>
                  <a:uLnTx/>
                  <a:uFillTx/>
                  <a:latin typeface="Calibri"/>
                </a:rPr>
                <a:t>Chuỗi</a:t>
              </a:r>
              <a:r>
                <a:rPr kumimoji="0" lang="en-US" sz="3600" b="1" i="0" u="none" strike="noStrike" kern="0" cap="none" spc="0" normalizeH="0" noProof="0" dirty="0">
                  <a:ln>
                    <a:noFill/>
                  </a:ln>
                  <a:effectLst/>
                  <a:uLnTx/>
                  <a:uFillTx/>
                  <a:latin typeface="Calibri"/>
                </a:rPr>
                <a:t> polypeptide </a:t>
              </a:r>
              <a:r>
                <a:rPr kumimoji="0" lang="en-US" sz="3600" b="1" i="0" u="none" strike="noStrike" kern="0" cap="none" spc="0" normalizeH="0" noProof="0" dirty="0" err="1">
                  <a:ln>
                    <a:noFill/>
                  </a:ln>
                  <a:effectLst/>
                  <a:uLnTx/>
                  <a:uFillTx/>
                  <a:latin typeface="Calibri"/>
                </a:rPr>
                <a:t>cấu</a:t>
              </a:r>
              <a:r>
                <a:rPr kumimoji="0" lang="en-US" sz="3600" b="1" i="0" u="none" strike="noStrike" kern="0" cap="none" spc="0" normalizeH="0" noProof="0" dirty="0">
                  <a:ln>
                    <a:noFill/>
                  </a:ln>
                  <a:effectLst/>
                  <a:uLnTx/>
                  <a:uFillTx/>
                  <a:latin typeface="Calibri"/>
                </a:rPr>
                <a:t> </a:t>
              </a:r>
              <a:r>
                <a:rPr kumimoji="0" lang="en-US" sz="3600" b="1" i="0" u="none" strike="noStrike" kern="0" cap="none" spc="0" normalizeH="0" noProof="0" dirty="0" err="1">
                  <a:ln>
                    <a:noFill/>
                  </a:ln>
                  <a:effectLst/>
                  <a:uLnTx/>
                  <a:uFillTx/>
                  <a:latin typeface="Calibri"/>
                </a:rPr>
                <a:t>trúc</a:t>
              </a:r>
              <a:r>
                <a:rPr kumimoji="0" lang="en-US" sz="3600" b="1" i="0" u="none" strike="noStrike" kern="0" cap="none" spc="0" normalizeH="0" noProof="0" dirty="0">
                  <a:ln>
                    <a:noFill/>
                  </a:ln>
                  <a:effectLst/>
                  <a:uLnTx/>
                  <a:uFillTx/>
                  <a:latin typeface="Calibri"/>
                </a:rPr>
                <a:t> </a:t>
              </a:r>
              <a:r>
                <a:rPr kumimoji="0" lang="en-US" sz="3600" b="1" i="0" u="none" strike="noStrike" kern="0" cap="none" spc="0" normalizeH="0" noProof="0" dirty="0" err="1">
                  <a:ln>
                    <a:noFill/>
                  </a:ln>
                  <a:effectLst/>
                  <a:uLnTx/>
                  <a:uFillTx/>
                  <a:latin typeface="Calibri"/>
                </a:rPr>
                <a:t>nên</a:t>
              </a:r>
              <a:r>
                <a:rPr kumimoji="0" lang="en-US" sz="3600" b="1" i="0" u="none" strike="noStrike" kern="0" cap="none" spc="0" normalizeH="0" noProof="0" dirty="0">
                  <a:ln>
                    <a:noFill/>
                  </a:ln>
                  <a:effectLst/>
                  <a:uLnTx/>
                  <a:uFillTx/>
                  <a:latin typeface="Calibri"/>
                </a:rPr>
                <a:t> protein</a:t>
              </a:r>
              <a:endParaRPr kumimoji="0" lang="en-US" sz="3600" b="1" i="0" u="none" strike="noStrike" kern="0" cap="none" spc="0" normalizeH="0" baseline="0" noProof="0" dirty="0">
                <a:ln>
                  <a:noFill/>
                </a:ln>
                <a:effectLst/>
                <a:uLnTx/>
                <a:uFillTx/>
                <a:latin typeface="Calibri"/>
              </a:endParaRPr>
            </a:p>
          </p:txBody>
        </p:sp>
        <p:sp>
          <p:nvSpPr>
            <p:cNvPr id="26" name="Arc 25"/>
            <p:cNvSpPr/>
            <p:nvPr/>
          </p:nvSpPr>
          <p:spPr>
            <a:xfrm rot="16200000">
              <a:off x="567229" y="3590902"/>
              <a:ext cx="1779289" cy="1694549"/>
            </a:xfrm>
            <a:prstGeom prst="arc">
              <a:avLst>
                <a:gd name="adj1" fmla="val 8582715"/>
                <a:gd name="adj2" fmla="val 1828624"/>
              </a:avLst>
            </a:prstGeom>
            <a:noFill/>
            <a:ln w="69850" cap="flat" cmpd="sng" algn="ctr">
              <a:solidFill>
                <a:sysClr val="window" lastClr="FFFFFF">
                  <a:lumMod val="50000"/>
                </a:sysClr>
              </a:solidFill>
              <a:prstDash val="solid"/>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prstClr val="black"/>
                </a:solidFill>
                <a:effectLst/>
                <a:uLnTx/>
                <a:uFillTx/>
                <a:latin typeface="Calibri"/>
              </a:endParaRPr>
            </a:p>
          </p:txBody>
        </p:sp>
        <p:sp>
          <p:nvSpPr>
            <p:cNvPr id="27" name="Rounded Rectangle 26"/>
            <p:cNvSpPr/>
            <p:nvPr/>
          </p:nvSpPr>
          <p:spPr>
            <a:xfrm>
              <a:off x="8407553" y="8521321"/>
              <a:ext cx="2232300" cy="1077621"/>
            </a:xfrm>
            <a:prstGeom prst="roundRect">
              <a:avLst/>
            </a:prstGeom>
            <a:solidFill>
              <a:schemeClr val="accent6">
                <a:lumMod val="40000"/>
                <a:lumOff val="60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effectLst/>
                  <a:uLnTx/>
                  <a:uFillTx/>
                  <a:latin typeface="Calibri"/>
                </a:rPr>
                <a:t>Tính</a:t>
              </a:r>
              <a:r>
                <a:rPr kumimoji="0" lang="en-US" sz="3600" b="1" i="0" u="none" strike="noStrike" kern="0" cap="none" spc="0" normalizeH="0" noProof="0" dirty="0">
                  <a:ln>
                    <a:noFill/>
                  </a:ln>
                  <a:effectLst/>
                  <a:uLnTx/>
                  <a:uFillTx/>
                  <a:latin typeface="Calibri"/>
                </a:rPr>
                <a:t> </a:t>
              </a:r>
              <a:r>
                <a:rPr kumimoji="0" lang="en-US" sz="3600" b="1" i="0" u="none" strike="noStrike" kern="0" cap="none" spc="0" normalizeH="0" noProof="0" dirty="0" err="1">
                  <a:ln>
                    <a:noFill/>
                  </a:ln>
                  <a:effectLst/>
                  <a:uLnTx/>
                  <a:uFillTx/>
                  <a:latin typeface="Calibri"/>
                </a:rPr>
                <a:t>trạng</a:t>
              </a:r>
              <a:endParaRPr kumimoji="0" lang="en-US" sz="3600" b="1" i="0" u="none" strike="noStrike" kern="0" cap="none" spc="0" normalizeH="0" baseline="0" noProof="0" dirty="0">
                <a:ln>
                  <a:noFill/>
                </a:ln>
                <a:effectLst/>
                <a:uLnTx/>
                <a:uFillTx/>
                <a:latin typeface="Calibri"/>
              </a:endParaRPr>
            </a:p>
          </p:txBody>
        </p:sp>
        <p:grpSp>
          <p:nvGrpSpPr>
            <p:cNvPr id="28" name="Group 27"/>
            <p:cNvGrpSpPr/>
            <p:nvPr/>
          </p:nvGrpSpPr>
          <p:grpSpPr>
            <a:xfrm>
              <a:off x="4640274" y="4526826"/>
              <a:ext cx="1013782" cy="743761"/>
              <a:chOff x="12916335" y="3976913"/>
              <a:chExt cx="904465" cy="481989"/>
            </a:xfrm>
          </p:grpSpPr>
          <p:cxnSp>
            <p:nvCxnSpPr>
              <p:cNvPr id="36" name="Straight Arrow Connector 35"/>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2916335" y="3986813"/>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038548" y="6162831"/>
              <a:ext cx="1122364" cy="743761"/>
              <a:chOff x="12916335" y="3976913"/>
              <a:chExt cx="904465" cy="481989"/>
            </a:xfrm>
          </p:grpSpPr>
          <p:cxnSp>
            <p:nvCxnSpPr>
              <p:cNvPr id="34" name="Straight Arrow Connector 33"/>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916335" y="3986813"/>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9182505" y="7760453"/>
              <a:ext cx="792389" cy="743761"/>
              <a:chOff x="13182248" y="3976913"/>
              <a:chExt cx="638552" cy="481989"/>
            </a:xfrm>
          </p:grpSpPr>
          <p:cxnSp>
            <p:nvCxnSpPr>
              <p:cNvPr id="32" name="Straight Arrow Connector 31"/>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182248" y="3990837"/>
                <a:ext cx="638552" cy="966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9" name="Pentagon 8"/>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898FC5B8-DA83-10D3-6A9A-5FDE01CA4132}"/>
              </a:ext>
            </a:extLst>
          </p:cNvPr>
          <p:cNvSpPr/>
          <p:nvPr/>
        </p:nvSpPr>
        <p:spPr>
          <a:xfrm>
            <a:off x="5047846" y="248719"/>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Phiên mã</a:t>
            </a:r>
            <a:endParaRPr lang="en-US" sz="3600" dirty="0">
              <a:solidFill>
                <a:srgbClr val="0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450F1D9-B953-16BE-1B6B-12A4D888EE4C}"/>
              </a:ext>
            </a:extLst>
          </p:cNvPr>
          <p:cNvSpPr/>
          <p:nvPr/>
        </p:nvSpPr>
        <p:spPr>
          <a:xfrm>
            <a:off x="6824708" y="2218678"/>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Dịch mã</a:t>
            </a:r>
            <a:endParaRPr lang="en-US" sz="3600" dirty="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9FE901-20B2-8B04-14B2-55F2BD59B9AC}"/>
              </a:ext>
            </a:extLst>
          </p:cNvPr>
          <p:cNvSpPr txBox="1"/>
          <p:nvPr/>
        </p:nvSpPr>
        <p:spPr>
          <a:xfrm>
            <a:off x="218055" y="41053"/>
            <a:ext cx="17656059" cy="1323438"/>
          </a:xfrm>
          <a:prstGeom prst="rect">
            <a:avLst/>
          </a:prstGeom>
          <a:noFill/>
        </p:spPr>
        <p:txBody>
          <a:bodyPr wrap="square" rtlCol="0">
            <a:spAutoFit/>
          </a:bodyPr>
          <a:lstStyle/>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MỐI QUAN HỆ GIỮA </a:t>
            </a:r>
          </a:p>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pic>
        <p:nvPicPr>
          <p:cNvPr id="16" name="Picture 4" descr="Chromosome - Free healthcare and medical icons">
            <a:extLst>
              <a:ext uri="{FF2B5EF4-FFF2-40B4-BE49-F238E27FC236}">
                <a16:creationId xmlns:a16="http://schemas.microsoft.com/office/drawing/2014/main" id="{46C2E2A2-8D8E-E3C5-4E9D-9F6880F1D087}"/>
              </a:ext>
            </a:extLst>
          </p:cNvPr>
          <p:cNvPicPr>
            <a:picLocks noChangeAspect="1" noChangeArrowheads="1"/>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345910" y="8472033"/>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4" descr="Chromosome - Free healthcare and medical icons">
            <a:extLst>
              <a:ext uri="{FF2B5EF4-FFF2-40B4-BE49-F238E27FC236}">
                <a16:creationId xmlns:a16="http://schemas.microsoft.com/office/drawing/2014/main" id="{4517D2BB-4698-010E-61E3-4EF7AADCB2B3}"/>
              </a:ext>
            </a:extLst>
          </p:cNvPr>
          <p:cNvPicPr>
            <a:picLocks noChangeAspect="1" noChangeArrowheads="1"/>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16887993" y="-510167"/>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25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11147116" y="2929809"/>
            <a:ext cx="6325011" cy="6665879"/>
          </a:xfrm>
          <a:prstGeom prst="roundRect">
            <a:avLst>
              <a:gd name="adj" fmla="val 5793"/>
            </a:avLst>
          </a:prstGeom>
          <a:solidFill>
            <a:schemeClr val="accent1">
              <a:lumMod val="40000"/>
              <a:lumOff val="60000"/>
              <a:alpha val="75294"/>
            </a:schemeClr>
          </a:solidFill>
          <a:ln>
            <a:solidFill>
              <a:schemeClr val="accent1">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grpSp>
        <p:nvGrpSpPr>
          <p:cNvPr id="6" name="Group 5"/>
          <p:cNvGrpSpPr/>
          <p:nvPr/>
        </p:nvGrpSpPr>
        <p:grpSpPr>
          <a:xfrm>
            <a:off x="-865757" y="-66560"/>
            <a:ext cx="18739871" cy="1431051"/>
            <a:chOff x="-577171" y="-44373"/>
            <a:chExt cx="12493247" cy="954034"/>
          </a:xfrm>
        </p:grpSpPr>
        <p:sp>
          <p:nvSpPr>
            <p:cNvPr id="5" name="Parallelogram 4"/>
            <p:cNvSpPr/>
            <p:nvPr/>
          </p:nvSpPr>
          <p:spPr>
            <a:xfrm>
              <a:off x="-577171" y="-44373"/>
              <a:ext cx="10039124" cy="93752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2" name="TextBox 11"/>
            <p:cNvSpPr txBox="1"/>
            <p:nvPr/>
          </p:nvSpPr>
          <p:spPr>
            <a:xfrm>
              <a:off x="145370" y="27369"/>
              <a:ext cx="11770706" cy="882292"/>
            </a:xfrm>
            <a:prstGeom prst="rect">
              <a:avLst/>
            </a:prstGeom>
            <a:noFill/>
          </p:spPr>
          <p:txBody>
            <a:bodyPr wrap="square" rtlCol="0">
              <a:spAutoFit/>
            </a:bodyPr>
            <a:lstStyle/>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MỐI QUAN HỆ GIỮA </a:t>
              </a:r>
            </a:p>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grpSp>
      <p:sp>
        <p:nvSpPr>
          <p:cNvPr id="13" name="TextBox 12"/>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Tìm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hiểu</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mối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quan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hệ</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giữa</a:t>
            </a:r>
            <a:r>
              <a:rPr lang="en-US" sz="3200" b="1" dirty="0">
                <a:solidFill>
                  <a:srgbClr val="7030A0"/>
                </a:solidFill>
                <a:latin typeface="Arial" panose="020B0604020202020204" pitchFamily="34" charset="0"/>
                <a:cs typeface="Arial" panose="020B0604020202020204" pitchFamily="34" charset="0"/>
              </a:rPr>
              <a:t> DNA – RNA – protein –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endParaRPr lang="en-US" sz="3200" b="1" dirty="0">
              <a:solidFill>
                <a:srgbClr val="7030A0"/>
              </a:solidFill>
              <a:latin typeface="Arial" panose="020B0604020202020204" pitchFamily="34" charset="0"/>
              <a:cs typeface="Arial" panose="020B0604020202020204" pitchFamily="34" charset="0"/>
            </a:endParaRPr>
          </a:p>
        </p:txBody>
      </p:sp>
      <p:sp>
        <p:nvSpPr>
          <p:cNvPr id="47" name="Rectangle 46"/>
          <p:cNvSpPr/>
          <p:nvPr/>
        </p:nvSpPr>
        <p:spPr>
          <a:xfrm>
            <a:off x="11556284" y="2929809"/>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1" dirty="0">
                <a:solidFill>
                  <a:srgbClr val="FF0000"/>
                </a:solidFill>
                <a:latin typeface="Arial" panose="020B0604020202020204" pitchFamily="34" charset="0"/>
                <a:cs typeface="Arial" panose="020B0604020202020204" pitchFamily="34" charset="0"/>
              </a:rPr>
              <a:t>Gene</a:t>
            </a:r>
            <a:r>
              <a:rPr lang="vi-VN" sz="3600" b="1" i="1" dirty="0">
                <a:solidFill>
                  <a:srgbClr val="000000"/>
                </a:solidFill>
                <a:latin typeface="Arial" panose="020B0604020202020204" pitchFamily="34" charset="0"/>
                <a:cs typeface="Arial" panose="020B0604020202020204" pitchFamily="34" charset="0"/>
              </a:rPr>
              <a:t> </a:t>
            </a:r>
            <a:r>
              <a:rPr lang="vi-VN" sz="3600" i="1" dirty="0">
                <a:solidFill>
                  <a:srgbClr val="000000"/>
                </a:solidFill>
                <a:latin typeface="Arial" panose="020B0604020202020204" pitchFamily="34" charset="0"/>
                <a:cs typeface="Arial" panose="020B0604020202020204" pitchFamily="34" charset="0"/>
              </a:rPr>
              <a:t>mang thông tin di truyền quyết định cấu trúc protein. Protein thể hiện thành tính trạng bằng cách tham gia vào cấu trúc và chức năng của tế bào và cơ thể, cho thấy mối quan hệ giữa gene và protein trong việc biểu hiện </a:t>
            </a:r>
            <a:r>
              <a:rPr lang="vi-VN" sz="3600" b="1" i="1" dirty="0">
                <a:solidFill>
                  <a:srgbClr val="FF0000"/>
                </a:solidFill>
                <a:latin typeface="Arial" panose="020B0604020202020204" pitchFamily="34" charset="0"/>
                <a:cs typeface="Arial" panose="020B0604020202020204" pitchFamily="34" charset="0"/>
              </a:rPr>
              <a:t>tính trạng </a:t>
            </a:r>
            <a:r>
              <a:rPr lang="vi-VN" sz="3600" i="1" dirty="0">
                <a:solidFill>
                  <a:srgbClr val="000000"/>
                </a:solidFill>
                <a:latin typeface="Arial" panose="020B0604020202020204" pitchFamily="34" charset="0"/>
                <a:cs typeface="Arial" panose="020B0604020202020204" pitchFamily="34" charset="0"/>
              </a:rPr>
              <a:t>ở sinh vật. </a:t>
            </a:r>
            <a:endParaRPr lang="en-US" sz="3600" i="1" dirty="0">
              <a:solidFill>
                <a:srgbClr val="00000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44515" y="3035610"/>
            <a:ext cx="10351431" cy="6273760"/>
            <a:chOff x="609599" y="3519840"/>
            <a:chExt cx="10030254" cy="6079102"/>
          </a:xfrm>
        </p:grpSpPr>
        <p:sp>
          <p:nvSpPr>
            <p:cNvPr id="23" name="Rounded Rectangle 22"/>
            <p:cNvSpPr/>
            <p:nvPr/>
          </p:nvSpPr>
          <p:spPr>
            <a:xfrm>
              <a:off x="2022326" y="3519840"/>
              <a:ext cx="2617948" cy="1649075"/>
            </a:xfrm>
            <a:prstGeom prst="roundRect">
              <a:avLst/>
            </a:prstGeom>
            <a:solidFill>
              <a:srgbClr val="4BACC6">
                <a:lumMod val="60000"/>
                <a:lumOff val="40000"/>
              </a:srgbClr>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Gene</a:t>
              </a:r>
              <a:r>
                <a:rPr kumimoji="0" lang="en-US" sz="2400" b="1" i="0" u="none" strike="noStrike" kern="0" cap="none" spc="0" normalizeH="0" noProof="0" dirty="0">
                  <a:ln>
                    <a:noFill/>
                  </a:ln>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noProof="0" dirty="0">
                  <a:ln>
                    <a:noFill/>
                  </a:ln>
                  <a:effectLst/>
                  <a:uLnTx/>
                  <a:uFillTx/>
                  <a:latin typeface="Arial" panose="020B0604020202020204" pitchFamily="34" charset="0"/>
                  <a:cs typeface="Arial" panose="020B0604020202020204" pitchFamily="34" charset="0"/>
                </a:rPr>
                <a:t>(</a:t>
              </a:r>
              <a:r>
                <a:rPr kumimoji="0" lang="en-US" sz="2400" b="1" i="0" u="none" strike="noStrike" kern="0" cap="none" spc="0" normalizeH="0" noProof="0" dirty="0" err="1">
                  <a:ln>
                    <a:noFill/>
                  </a:ln>
                  <a:effectLst/>
                  <a:uLnTx/>
                  <a:uFillTx/>
                  <a:latin typeface="Arial" panose="020B0604020202020204" pitchFamily="34" charset="0"/>
                  <a:cs typeface="Arial" panose="020B0604020202020204" pitchFamily="34" charset="0"/>
                </a:rPr>
                <a:t>một</a:t>
              </a:r>
              <a:r>
                <a:rPr kumimoji="0" lang="en-US" sz="2400" b="1"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2400" b="1" i="0" u="none" strike="noStrike" kern="0" cap="none" spc="0" normalizeH="0" noProof="0" dirty="0" err="1">
                  <a:ln>
                    <a:noFill/>
                  </a:ln>
                  <a:effectLst/>
                  <a:uLnTx/>
                  <a:uFillTx/>
                  <a:latin typeface="Arial" panose="020B0604020202020204" pitchFamily="34" charset="0"/>
                  <a:cs typeface="Arial" panose="020B0604020202020204" pitchFamily="34" charset="0"/>
                </a:rPr>
                <a:t>đoạn</a:t>
              </a:r>
              <a:r>
                <a:rPr kumimoji="0" lang="en-US" sz="2400" b="1"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2400" b="1" i="0" u="none" strike="noStrike" kern="0" cap="none" spc="0" normalizeH="0" noProof="0" dirty="0" err="1">
                  <a:ln>
                    <a:noFill/>
                  </a:ln>
                  <a:effectLst/>
                  <a:uLnTx/>
                  <a:uFillTx/>
                  <a:latin typeface="Arial" panose="020B0604020202020204" pitchFamily="34" charset="0"/>
                  <a:cs typeface="Arial" panose="020B0604020202020204" pitchFamily="34" charset="0"/>
                </a:rPr>
                <a:t>của</a:t>
              </a:r>
              <a:r>
                <a:rPr kumimoji="0" lang="en-US" sz="2400" b="1" i="0" u="none" strike="noStrike" kern="0" cap="none" spc="0" normalizeH="0" noProof="0" dirty="0">
                  <a:ln>
                    <a:noFill/>
                  </a:ln>
                  <a:effectLst/>
                  <a:uLnTx/>
                  <a:uFillTx/>
                  <a:latin typeface="Arial" panose="020B0604020202020204" pitchFamily="34" charset="0"/>
                  <a:cs typeface="Arial" panose="020B0604020202020204" pitchFamily="34" charset="0"/>
                </a:rPr>
                <a:t> DNA)</a:t>
              </a:r>
              <a:endParaRPr kumimoji="0" lang="en-US" sz="2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4" name="Rounded Rectangle 23"/>
            <p:cNvSpPr/>
            <p:nvPr/>
          </p:nvSpPr>
          <p:spPr>
            <a:xfrm>
              <a:off x="4211277" y="5350257"/>
              <a:ext cx="1827271" cy="1184455"/>
            </a:xfrm>
            <a:prstGeom prst="roundRect">
              <a:avLst/>
            </a:prstGeom>
            <a:solidFill>
              <a:schemeClr val="accent1">
                <a:lumMod val="60000"/>
                <a:lumOff val="40000"/>
              </a:schemeClr>
            </a:solid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Calibri"/>
                </a:rPr>
                <a:t>mRNA</a:t>
              </a:r>
            </a:p>
          </p:txBody>
        </p:sp>
        <p:sp>
          <p:nvSpPr>
            <p:cNvPr id="25" name="Rounded Rectangle 24"/>
            <p:cNvSpPr/>
            <p:nvPr/>
          </p:nvSpPr>
          <p:spPr>
            <a:xfrm>
              <a:off x="5266429" y="6838999"/>
              <a:ext cx="3851550" cy="1343437"/>
            </a:xfrm>
            <a:prstGeom prst="roundRect">
              <a:avLst/>
            </a:prstGeom>
            <a:solidFill>
              <a:srgbClr val="FFC000"/>
            </a:solidFill>
            <a:ln w="25400" cap="flat" cmpd="sng" algn="ctr">
              <a:solidFill>
                <a:srgbClr val="D1740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latin typeface="Calibri"/>
                </a:rPr>
                <a:t>Chuỗi</a:t>
              </a:r>
              <a:r>
                <a:rPr kumimoji="0" lang="en-US" sz="2800" b="1" i="0" u="none" strike="noStrike" kern="0" cap="none" spc="0" normalizeH="0" noProof="0" dirty="0">
                  <a:ln>
                    <a:noFill/>
                  </a:ln>
                  <a:effectLst/>
                  <a:uLnTx/>
                  <a:uFillTx/>
                  <a:latin typeface="Calibri"/>
                </a:rPr>
                <a:t> polypeptide </a:t>
              </a:r>
              <a:r>
                <a:rPr kumimoji="0" lang="en-US" sz="2800" b="1" i="0" u="none" strike="noStrike" kern="0" cap="none" spc="0" normalizeH="0" noProof="0" dirty="0" err="1">
                  <a:ln>
                    <a:noFill/>
                  </a:ln>
                  <a:effectLst/>
                  <a:uLnTx/>
                  <a:uFillTx/>
                  <a:latin typeface="Calibri"/>
                </a:rPr>
                <a:t>cấu</a:t>
              </a:r>
              <a:r>
                <a:rPr kumimoji="0" lang="en-US" sz="2800" b="1" i="0" u="none" strike="noStrike" kern="0" cap="none" spc="0" normalizeH="0" noProof="0" dirty="0">
                  <a:ln>
                    <a:noFill/>
                  </a:ln>
                  <a:effectLst/>
                  <a:uLnTx/>
                  <a:uFillTx/>
                  <a:latin typeface="Calibri"/>
                </a:rPr>
                <a:t> </a:t>
              </a:r>
              <a:r>
                <a:rPr kumimoji="0" lang="en-US" sz="2800" b="1" i="0" u="none" strike="noStrike" kern="0" cap="none" spc="0" normalizeH="0" noProof="0" dirty="0" err="1">
                  <a:ln>
                    <a:noFill/>
                  </a:ln>
                  <a:effectLst/>
                  <a:uLnTx/>
                  <a:uFillTx/>
                  <a:latin typeface="Calibri"/>
                </a:rPr>
                <a:t>trúc</a:t>
              </a:r>
              <a:r>
                <a:rPr kumimoji="0" lang="en-US" sz="2800" b="1" i="0" u="none" strike="noStrike" kern="0" cap="none" spc="0" normalizeH="0" noProof="0" dirty="0">
                  <a:ln>
                    <a:noFill/>
                  </a:ln>
                  <a:effectLst/>
                  <a:uLnTx/>
                  <a:uFillTx/>
                  <a:latin typeface="Calibri"/>
                </a:rPr>
                <a:t> </a:t>
              </a:r>
              <a:r>
                <a:rPr kumimoji="0" lang="en-US" sz="2800" b="1" i="0" u="none" strike="noStrike" kern="0" cap="none" spc="0" normalizeH="0" noProof="0" dirty="0" err="1">
                  <a:ln>
                    <a:noFill/>
                  </a:ln>
                  <a:effectLst/>
                  <a:uLnTx/>
                  <a:uFillTx/>
                  <a:latin typeface="Calibri"/>
                </a:rPr>
                <a:t>nên</a:t>
              </a:r>
              <a:r>
                <a:rPr kumimoji="0" lang="en-US" sz="2800" b="1" i="0" u="none" strike="noStrike" kern="0" cap="none" spc="0" normalizeH="0" noProof="0" dirty="0">
                  <a:ln>
                    <a:noFill/>
                  </a:ln>
                  <a:effectLst/>
                  <a:uLnTx/>
                  <a:uFillTx/>
                  <a:latin typeface="Calibri"/>
                </a:rPr>
                <a:t> protein</a:t>
              </a:r>
              <a:endParaRPr kumimoji="0" lang="en-US" sz="2800" b="1" i="0" u="none" strike="noStrike" kern="0" cap="none" spc="0" normalizeH="0" baseline="0" noProof="0" dirty="0">
                <a:ln>
                  <a:noFill/>
                </a:ln>
                <a:effectLst/>
                <a:uLnTx/>
                <a:uFillTx/>
                <a:latin typeface="Calibri"/>
              </a:endParaRPr>
            </a:p>
          </p:txBody>
        </p:sp>
        <p:sp>
          <p:nvSpPr>
            <p:cNvPr id="26" name="Arc 25"/>
            <p:cNvSpPr/>
            <p:nvPr/>
          </p:nvSpPr>
          <p:spPr>
            <a:xfrm rot="16200000">
              <a:off x="567229" y="3590902"/>
              <a:ext cx="1779289" cy="1694549"/>
            </a:xfrm>
            <a:prstGeom prst="arc">
              <a:avLst>
                <a:gd name="adj1" fmla="val 8582715"/>
                <a:gd name="adj2" fmla="val 1828624"/>
              </a:avLst>
            </a:prstGeom>
            <a:noFill/>
            <a:ln w="69850" cap="flat" cmpd="sng" algn="ctr">
              <a:solidFill>
                <a:sysClr val="window" lastClr="FFFFFF">
                  <a:lumMod val="50000"/>
                </a:sysClr>
              </a:solidFill>
              <a:prstDash val="solid"/>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black"/>
                </a:solidFill>
                <a:effectLst/>
                <a:uLnTx/>
                <a:uFillTx/>
                <a:latin typeface="Calibri"/>
              </a:endParaRPr>
            </a:p>
          </p:txBody>
        </p:sp>
        <p:sp>
          <p:nvSpPr>
            <p:cNvPr id="27" name="Rounded Rectangle 26"/>
            <p:cNvSpPr/>
            <p:nvPr/>
          </p:nvSpPr>
          <p:spPr>
            <a:xfrm>
              <a:off x="8407553" y="8521321"/>
              <a:ext cx="2232300" cy="1077621"/>
            </a:xfrm>
            <a:prstGeom prst="roundRect">
              <a:avLst/>
            </a:prstGeom>
            <a:solidFill>
              <a:schemeClr val="accent6">
                <a:lumMod val="40000"/>
                <a:lumOff val="60000"/>
              </a:schemeClr>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latin typeface="Calibri"/>
                </a:rPr>
                <a:t>Tính</a:t>
              </a:r>
              <a:r>
                <a:rPr kumimoji="0" lang="en-US" sz="2800" b="1" i="0" u="none" strike="noStrike" kern="0" cap="none" spc="0" normalizeH="0" noProof="0" dirty="0">
                  <a:ln>
                    <a:noFill/>
                  </a:ln>
                  <a:effectLst/>
                  <a:uLnTx/>
                  <a:uFillTx/>
                  <a:latin typeface="Calibri"/>
                </a:rPr>
                <a:t> </a:t>
              </a:r>
              <a:r>
                <a:rPr kumimoji="0" lang="en-US" sz="2800" b="1" i="0" u="none" strike="noStrike" kern="0" cap="none" spc="0" normalizeH="0" noProof="0" dirty="0" err="1">
                  <a:ln>
                    <a:noFill/>
                  </a:ln>
                  <a:effectLst/>
                  <a:uLnTx/>
                  <a:uFillTx/>
                  <a:latin typeface="Calibri"/>
                </a:rPr>
                <a:t>trạng</a:t>
              </a:r>
              <a:endParaRPr kumimoji="0" lang="en-US" sz="2800" b="1" i="0" u="none" strike="noStrike" kern="0" cap="none" spc="0" normalizeH="0" baseline="0" noProof="0" dirty="0">
                <a:ln>
                  <a:noFill/>
                </a:ln>
                <a:effectLst/>
                <a:uLnTx/>
                <a:uFillTx/>
                <a:latin typeface="Calibri"/>
              </a:endParaRPr>
            </a:p>
          </p:txBody>
        </p:sp>
        <p:grpSp>
          <p:nvGrpSpPr>
            <p:cNvPr id="28" name="Group 27"/>
            <p:cNvGrpSpPr/>
            <p:nvPr/>
          </p:nvGrpSpPr>
          <p:grpSpPr>
            <a:xfrm>
              <a:off x="4640274" y="4526826"/>
              <a:ext cx="1013782" cy="743761"/>
              <a:chOff x="12916335" y="3976913"/>
              <a:chExt cx="904465" cy="481989"/>
            </a:xfrm>
          </p:grpSpPr>
          <p:cxnSp>
            <p:nvCxnSpPr>
              <p:cNvPr id="36" name="Straight Arrow Connector 35"/>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2916335" y="3986813"/>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038548" y="6162831"/>
              <a:ext cx="1122364" cy="743761"/>
              <a:chOff x="12916335" y="3976913"/>
              <a:chExt cx="904465" cy="481989"/>
            </a:xfrm>
          </p:grpSpPr>
          <p:cxnSp>
            <p:nvCxnSpPr>
              <p:cNvPr id="34" name="Straight Arrow Connector 33"/>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916335" y="3986813"/>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9182505" y="7760453"/>
              <a:ext cx="792389" cy="743761"/>
              <a:chOff x="13182248" y="3976913"/>
              <a:chExt cx="638552" cy="481989"/>
            </a:xfrm>
          </p:grpSpPr>
          <p:cxnSp>
            <p:nvCxnSpPr>
              <p:cNvPr id="32" name="Straight Arrow Connector 31"/>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182248" y="3990837"/>
                <a:ext cx="638552" cy="966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10864775" y="2565878"/>
            <a:ext cx="1193007" cy="1172186"/>
            <a:chOff x="8021264" y="2587004"/>
            <a:chExt cx="1193007" cy="1172186"/>
          </a:xfrm>
        </p:grpSpPr>
        <p:sp>
          <p:nvSpPr>
            <p:cNvPr id="40" name="Oval Callout 39"/>
            <p:cNvSpPr/>
            <p:nvPr/>
          </p:nvSpPr>
          <p:spPr>
            <a:xfrm>
              <a:off x="8021264" y="2607220"/>
              <a:ext cx="1193007" cy="1151970"/>
            </a:xfrm>
            <a:prstGeom prst="wedgeEllipseCallout">
              <a:avLst>
                <a:gd name="adj1" fmla="val -3055"/>
                <a:gd name="adj2" fmla="val 65073"/>
              </a:avLst>
            </a:prstGeom>
            <a:solidFill>
              <a:sysClr val="window" lastClr="FFFFFF"/>
            </a:solidFill>
            <a:ln w="5715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a:endParaRPr>
            </a:p>
          </p:txBody>
        </p:sp>
        <p:pic>
          <p:nvPicPr>
            <p:cNvPr id="1026" name="Picture 2" descr="Writing - Free education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2904" y="2587004"/>
              <a:ext cx="989725" cy="98972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Pentagon 8"/>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4" descr="Chromosome - Free healthcare and medical icons">
            <a:extLst>
              <a:ext uri="{FF2B5EF4-FFF2-40B4-BE49-F238E27FC236}">
                <a16:creationId xmlns:a16="http://schemas.microsoft.com/office/drawing/2014/main" id="{48E52A30-D9B3-6ED5-0E4F-C650A8E3FEF5}"/>
              </a:ext>
            </a:extLst>
          </p:cNvPr>
          <p:cNvPicPr>
            <a:picLocks noChangeAspect="1" noChangeArrowheads="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345910" y="8472033"/>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1" name="Picture 4" descr="Chromosome - Free healthcare and medical icons">
            <a:extLst>
              <a:ext uri="{FF2B5EF4-FFF2-40B4-BE49-F238E27FC236}">
                <a16:creationId xmlns:a16="http://schemas.microsoft.com/office/drawing/2014/main" id="{D1B14F95-CA8B-0D71-9D3A-775B4C429BC5}"/>
              </a:ext>
            </a:extLst>
          </p:cNvPr>
          <p:cNvPicPr>
            <a:picLocks noChangeAspect="1" noChangeArrowheads="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16887993" y="-510167"/>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157DC73-8A69-0B45-D0CD-1110FE44A793}"/>
              </a:ext>
            </a:extLst>
          </p:cNvPr>
          <p:cNvSpPr/>
          <p:nvPr/>
        </p:nvSpPr>
        <p:spPr>
          <a:xfrm>
            <a:off x="-1642401" y="589809"/>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Tái </a:t>
            </a:r>
          </a:p>
          <a:p>
            <a:pPr algn="ctr"/>
            <a:r>
              <a:rPr lang="vi-VN" sz="3600" b="1" dirty="0">
                <a:solidFill>
                  <a:srgbClr val="FF0000"/>
                </a:solidFill>
                <a:latin typeface="Arial" panose="020B0604020202020204" pitchFamily="34" charset="0"/>
                <a:cs typeface="Arial" panose="020B0604020202020204" pitchFamily="34" charset="0"/>
              </a:rPr>
              <a:t>bản</a:t>
            </a:r>
            <a:endParaRPr lang="en-US" sz="3600" dirty="0">
              <a:solidFill>
                <a:srgbClr val="00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4849396-93E7-AA3C-967F-15C07D962157}"/>
              </a:ext>
            </a:extLst>
          </p:cNvPr>
          <p:cNvSpPr/>
          <p:nvPr/>
        </p:nvSpPr>
        <p:spPr>
          <a:xfrm>
            <a:off x="2986179" y="447107"/>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Phiên mã</a:t>
            </a:r>
            <a:endParaRPr lang="en-US" sz="3600" dirty="0">
              <a:solidFill>
                <a:srgbClr val="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2B2AD8C-1F24-BC70-784E-15B7A68E15A0}"/>
              </a:ext>
            </a:extLst>
          </p:cNvPr>
          <p:cNvSpPr/>
          <p:nvPr/>
        </p:nvSpPr>
        <p:spPr>
          <a:xfrm>
            <a:off x="4139599" y="2099751"/>
            <a:ext cx="5601299"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Dịch mã</a:t>
            </a:r>
            <a:endParaRPr lang="en-US" sz="3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095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000"/>
                                        <p:tgtEl>
                                          <p:spTgt spid="47"/>
                                        </p:tgtEl>
                                      </p:cBhvr>
                                    </p:animEffect>
                                    <p:anim calcmode="lin" valueType="num">
                                      <p:cBhvr>
                                        <p:cTn id="19" dur="1000" fill="hold"/>
                                        <p:tgtEl>
                                          <p:spTgt spid="47"/>
                                        </p:tgtEl>
                                        <p:attrNameLst>
                                          <p:attrName>ppt_x</p:attrName>
                                        </p:attrNameLst>
                                      </p:cBhvr>
                                      <p:tavLst>
                                        <p:tav tm="0">
                                          <p:val>
                                            <p:strVal val="#ppt_x"/>
                                          </p:val>
                                        </p:tav>
                                        <p:tav tm="100000">
                                          <p:val>
                                            <p:strVal val="#ppt_x"/>
                                          </p:val>
                                        </p:tav>
                                      </p:tavLst>
                                    </p:anim>
                                    <p:anim calcmode="lin" valueType="num">
                                      <p:cBhvr>
                                        <p:cTn id="20" dur="10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Từ ADN tới protein">
            <a:hlinkClick r:id="" action="ppaction://media"/>
            <a:extLst>
              <a:ext uri="{FF2B5EF4-FFF2-40B4-BE49-F238E27FC236}">
                <a16:creationId xmlns:a16="http://schemas.microsoft.com/office/drawing/2014/main" id="{59FA1635-7F39-A58D-BC1D-78B0C0A14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8288000" cy="10287001"/>
          </a:xfrm>
          <a:prstGeom prst="rect">
            <a:avLst/>
          </a:prstGeom>
        </p:spPr>
      </p:pic>
    </p:spTree>
    <p:extLst>
      <p:ext uri="{BB962C8B-B14F-4D97-AF65-F5344CB8AC3E}">
        <p14:creationId xmlns:p14="http://schemas.microsoft.com/office/powerpoint/2010/main" val="280584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5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A9C9940-FE99-1998-1E41-5B2EC531BD24}"/>
              </a:ext>
            </a:extLst>
          </p:cNvPr>
          <p:cNvSpPr/>
          <p:nvPr/>
        </p:nvSpPr>
        <p:spPr>
          <a:xfrm>
            <a:off x="3581400" y="970827"/>
            <a:ext cx="17145001" cy="1938992"/>
          </a:xfrm>
          <a:prstGeom prst="rect">
            <a:avLst/>
          </a:prstGeom>
        </p:spPr>
        <p:txBody>
          <a:bodyPr wrap="square">
            <a:spAutoFit/>
          </a:bodyPr>
          <a:lstStyle/>
          <a:p>
            <a:pPr>
              <a:defRPr/>
            </a:pPr>
            <a:r>
              <a:rPr lang="en-US" sz="6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CƠ SỞ SỰ ĐA DẠNG VỀ </a:t>
            </a:r>
          </a:p>
          <a:p>
            <a:pPr>
              <a:defRPr/>
            </a:pPr>
            <a:r>
              <a:rPr lang="en-US" sz="6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TÍNH TRẠNG CỦA CÁC LOÀI</a:t>
            </a:r>
          </a:p>
        </p:txBody>
      </p:sp>
      <p:sp>
        <p:nvSpPr>
          <p:cNvPr id="34" name="Oval 33">
            <a:extLst>
              <a:ext uri="{FF2B5EF4-FFF2-40B4-BE49-F238E27FC236}">
                <a16:creationId xmlns:a16="http://schemas.microsoft.com/office/drawing/2014/main" id="{69991D95-6335-98BE-C94B-99FC327B289E}"/>
              </a:ext>
            </a:extLst>
          </p:cNvPr>
          <p:cNvSpPr/>
          <p:nvPr/>
        </p:nvSpPr>
        <p:spPr>
          <a:xfrm>
            <a:off x="1059752" y="865214"/>
            <a:ext cx="2091329" cy="2091329"/>
          </a:xfrm>
          <a:prstGeom prst="ellipse">
            <a:avLst/>
          </a:prstGeom>
          <a:solidFill>
            <a:srgbClr val="00823B"/>
          </a:solidFill>
          <a:ln>
            <a:solidFill>
              <a:srgbClr val="008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400" b="1" dirty="0">
                <a:solidFill>
                  <a:srgbClr val="FFFFFF"/>
                </a:solidFill>
                <a:effectLst>
                  <a:outerShdw blurRad="38100" dist="38100" dir="2700000" algn="tl">
                    <a:srgbClr val="000000">
                      <a:alpha val="43137"/>
                    </a:srgbClr>
                  </a:outerShdw>
                </a:effectLst>
              </a:rPr>
              <a:t>2</a:t>
            </a:r>
            <a:endParaRPr lang="vi-VN" sz="14400" b="1" dirty="0">
              <a:solidFill>
                <a:srgbClr val="FFFFFF"/>
              </a:solidFill>
              <a:effectLst>
                <a:outerShdw blurRad="38100" dist="38100" dir="2700000" algn="tl">
                  <a:srgbClr val="000000">
                    <a:alpha val="43137"/>
                  </a:srgbClr>
                </a:outerShdw>
              </a:effectLst>
            </a:endParaRPr>
          </a:p>
        </p:txBody>
      </p:sp>
      <p:cxnSp>
        <p:nvCxnSpPr>
          <p:cNvPr id="35" name="Straight Connector 34">
            <a:extLst>
              <a:ext uri="{FF2B5EF4-FFF2-40B4-BE49-F238E27FC236}">
                <a16:creationId xmlns:a16="http://schemas.microsoft.com/office/drawing/2014/main" id="{80899A7C-AF0B-BF48-2FA0-9F46D586B2C7}"/>
              </a:ext>
            </a:extLst>
          </p:cNvPr>
          <p:cNvCxnSpPr>
            <a:cxnSpLocks/>
          </p:cNvCxnSpPr>
          <p:nvPr/>
        </p:nvCxnSpPr>
        <p:spPr>
          <a:xfrm>
            <a:off x="3581400" y="3144533"/>
            <a:ext cx="8017592" cy="0"/>
          </a:xfrm>
          <a:prstGeom prst="line">
            <a:avLst/>
          </a:prstGeom>
          <a:ln w="57150">
            <a:solidFill>
              <a:srgbClr val="00823B"/>
            </a:solidFill>
          </a:ln>
        </p:spPr>
        <p:style>
          <a:lnRef idx="1">
            <a:schemeClr val="accent1"/>
          </a:lnRef>
          <a:fillRef idx="0">
            <a:schemeClr val="accent1"/>
          </a:fillRef>
          <a:effectRef idx="0">
            <a:schemeClr val="accent1"/>
          </a:effectRef>
          <a:fontRef idx="minor">
            <a:schemeClr val="tx1"/>
          </a:fontRef>
        </p:style>
      </p:cxnSp>
      <p:pic>
        <p:nvPicPr>
          <p:cNvPr id="4102" name="Picture 6" descr=" Nấm men tự nhiên chỉ có 16 cặp nhiễm sắc thể, tại sao các nhà khoa học nói họ tạo ra được tới 1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16" y="3939721"/>
            <a:ext cx="9851786" cy="54281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NA Replication | AncestryDNA® Learning Hu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2102" y="3470292"/>
            <a:ext cx="7571969" cy="62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15880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42" presetClass="entr" presetSubtype="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1000"/>
                                        <p:tgtEl>
                                          <p:spTgt spid="4102"/>
                                        </p:tgtEl>
                                      </p:cBhvr>
                                    </p:animEffect>
                                    <p:anim calcmode="lin" valueType="num">
                                      <p:cBhvr>
                                        <p:cTn id="17" dur="1000" fill="hold"/>
                                        <p:tgtEl>
                                          <p:spTgt spid="4102"/>
                                        </p:tgtEl>
                                        <p:attrNameLst>
                                          <p:attrName>ppt_x</p:attrName>
                                        </p:attrNameLst>
                                      </p:cBhvr>
                                      <p:tavLst>
                                        <p:tav tm="0">
                                          <p:val>
                                            <p:strVal val="#ppt_x"/>
                                          </p:val>
                                        </p:tav>
                                        <p:tav tm="100000">
                                          <p:val>
                                            <p:strVal val="#ppt_x"/>
                                          </p:val>
                                        </p:tav>
                                      </p:tavLst>
                                    </p:anim>
                                    <p:anim calcmode="lin" valueType="num">
                                      <p:cBhvr>
                                        <p:cTn id="18" dur="1000" fill="hold"/>
                                        <p:tgtEl>
                                          <p:spTgt spid="410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4B4EFF-DE64-4BC7-B44C-03B81A8A84A9}"/>
              </a:ext>
            </a:extLst>
          </p:cNvPr>
          <p:cNvGrpSpPr/>
          <p:nvPr/>
        </p:nvGrpSpPr>
        <p:grpSpPr>
          <a:xfrm>
            <a:off x="-865757" y="-148962"/>
            <a:ext cx="18806546" cy="1632168"/>
            <a:chOff x="-865757" y="-148962"/>
            <a:chExt cx="18806546" cy="1632168"/>
          </a:xfrm>
        </p:grpSpPr>
        <p:grpSp>
          <p:nvGrpSpPr>
            <p:cNvPr id="6" name="Group 5"/>
            <p:cNvGrpSpPr/>
            <p:nvPr/>
          </p:nvGrpSpPr>
          <p:grpSpPr>
            <a:xfrm>
              <a:off x="-865757" y="-66560"/>
              <a:ext cx="18806546" cy="1406280"/>
              <a:chOff x="-577171" y="-44373"/>
              <a:chExt cx="12537697" cy="937520"/>
            </a:xfrm>
          </p:grpSpPr>
          <p:sp>
            <p:nvSpPr>
              <p:cNvPr id="5" name="Parallelogram 4"/>
              <p:cNvSpPr/>
              <p:nvPr/>
            </p:nvSpPr>
            <p:spPr>
              <a:xfrm>
                <a:off x="-577171" y="-44373"/>
                <a:ext cx="10039124" cy="93752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2" name="TextBox 11"/>
              <p:cNvSpPr txBox="1"/>
              <p:nvPr/>
            </p:nvSpPr>
            <p:spPr>
              <a:xfrm>
                <a:off x="189820" y="198704"/>
                <a:ext cx="11770706" cy="430887"/>
              </a:xfrm>
              <a:prstGeom prst="rect">
                <a:avLst/>
              </a:prstGeom>
              <a:noFill/>
            </p:spPr>
            <p:txBody>
              <a:bodyPr wrap="square" rtlCol="0">
                <a:spAutoFit/>
              </a:bodyPr>
              <a:lstStyle/>
              <a:p>
                <a:pPr>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CƠ SỞ SỰ ĐA DẠNG VỀ TÍNH TRẠNG CỦA CÁC LOÀI</a:t>
                </a:r>
              </a:p>
            </p:txBody>
          </p:sp>
        </p:gr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CEA48F5E-B918-496E-9612-8E21A9936A69}"/>
              </a:ext>
            </a:extLst>
          </p:cNvPr>
          <p:cNvGrpSpPr/>
          <p:nvPr/>
        </p:nvGrpSpPr>
        <p:grpSpPr>
          <a:xfrm>
            <a:off x="370455" y="1679979"/>
            <a:ext cx="24165945" cy="584775"/>
            <a:chOff x="370455" y="1679979"/>
            <a:chExt cx="24165945" cy="584775"/>
          </a:xfrm>
        </p:grpSpPr>
        <p:sp>
          <p:nvSpPr>
            <p:cNvPr id="13" name="TextBox 12"/>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Trình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bày</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cơ</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sở</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sự</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đa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dạng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về</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của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các</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loài</a:t>
              </a:r>
              <a:endParaRPr lang="en-US" sz="3200" b="1" dirty="0">
                <a:solidFill>
                  <a:srgbClr val="7030A0"/>
                </a:solidFill>
                <a:latin typeface="Arial" panose="020B0604020202020204" pitchFamily="34" charset="0"/>
                <a:cs typeface="Arial" panose="020B0604020202020204" pitchFamily="34" charset="0"/>
              </a:endParaRPr>
            </a:p>
          </p:txBody>
        </p:sp>
        <p:sp>
          <p:nvSpPr>
            <p:cNvPr id="9" name="Pentagon 8"/>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p:cNvGrpSpPr/>
          <p:nvPr/>
        </p:nvGrpSpPr>
        <p:grpSpPr>
          <a:xfrm>
            <a:off x="1396054" y="2732881"/>
            <a:ext cx="15433410" cy="2086173"/>
            <a:chOff x="791526" y="2954923"/>
            <a:chExt cx="17572235" cy="2375284"/>
          </a:xfrm>
        </p:grpSpPr>
        <p:sp>
          <p:nvSpPr>
            <p:cNvPr id="39" name="Rectangle: Rounded Corners 10">
              <a:extLst>
                <a:ext uri="{FF2B5EF4-FFF2-40B4-BE49-F238E27FC236}">
                  <a16:creationId xmlns:a16="http://schemas.microsoft.com/office/drawing/2014/main" id="{7580481B-27AA-7C20-F595-52CF7AF1C92C}"/>
                </a:ext>
              </a:extLst>
            </p:cNvPr>
            <p:cNvSpPr/>
            <p:nvPr/>
          </p:nvSpPr>
          <p:spPr>
            <a:xfrm>
              <a:off x="1143000" y="3484444"/>
              <a:ext cx="17220761" cy="1845763"/>
            </a:xfrm>
            <a:prstGeom prst="roundRect">
              <a:avLst>
                <a:gd name="adj" fmla="val 6602"/>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860CEFF3-1C70-618E-DC69-785C07132AF1}"/>
                </a:ext>
              </a:extLst>
            </p:cNvPr>
            <p:cNvSpPr txBox="1"/>
            <p:nvPr/>
          </p:nvSpPr>
          <p:spPr>
            <a:xfrm>
              <a:off x="1933087" y="3504174"/>
              <a:ext cx="16186799" cy="1659795"/>
            </a:xfrm>
            <a:prstGeom prst="rect">
              <a:avLst/>
            </a:prstGeom>
            <a:noFill/>
          </p:spPr>
          <p:txBody>
            <a:bodyPr wrap="square" rtlCol="0">
              <a:spAutoFit/>
            </a:bodyPr>
            <a:lstStyle/>
            <a:p>
              <a:pPr algn="just">
                <a:lnSpc>
                  <a:spcPct val="130000"/>
                </a:lnSpc>
                <a:defRPr/>
              </a:pPr>
              <a:r>
                <a:rPr lang="vi-VN" sz="3600" b="1" i="1" dirty="0">
                  <a:solidFill>
                    <a:srgbClr val="002060"/>
                  </a:solidFill>
                  <a:latin typeface="Arial" panose="020B0604020202020204" pitchFamily="34" charset="0"/>
                  <a:cs typeface="Arial" panose="020B0604020202020204" pitchFamily="34" charset="0"/>
                </a:rPr>
                <a:t>Đọc đoạn thông tin và quan sát Hình 40.2, hãy cho biết cơ sở nào dẫn đến sự khác nhau về kiểu hình ở các cá thể ruồi giấm</a:t>
              </a:r>
            </a:p>
          </p:txBody>
        </p:sp>
        <p:grpSp>
          <p:nvGrpSpPr>
            <p:cNvPr id="43" name="Group 42">
              <a:extLst>
                <a:ext uri="{FF2B5EF4-FFF2-40B4-BE49-F238E27FC236}">
                  <a16:creationId xmlns:a16="http://schemas.microsoft.com/office/drawing/2014/main" id="{415DEF2D-344D-36FB-5DC1-C96C1EAEEA60}"/>
                </a:ext>
              </a:extLst>
            </p:cNvPr>
            <p:cNvGrpSpPr/>
            <p:nvPr/>
          </p:nvGrpSpPr>
          <p:grpSpPr>
            <a:xfrm>
              <a:off x="791526" y="2954923"/>
              <a:ext cx="1038745" cy="1006411"/>
              <a:chOff x="990600" y="498177"/>
              <a:chExt cx="1524000" cy="1421051"/>
            </a:xfrm>
          </p:grpSpPr>
          <p:sp>
            <p:nvSpPr>
              <p:cNvPr id="45" name="Oval Callout 13">
                <a:extLst>
                  <a:ext uri="{FF2B5EF4-FFF2-40B4-BE49-F238E27FC236}">
                    <a16:creationId xmlns:a16="http://schemas.microsoft.com/office/drawing/2014/main" id="{84C3C871-07BC-79C3-6660-39DA6F497B9E}"/>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0D62F96-FE40-61C8-6309-395058364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grpSp>
      <p:grpSp>
        <p:nvGrpSpPr>
          <p:cNvPr id="11" name="Group 10"/>
          <p:cNvGrpSpPr/>
          <p:nvPr/>
        </p:nvGrpSpPr>
        <p:grpSpPr>
          <a:xfrm>
            <a:off x="1704748" y="4501111"/>
            <a:ext cx="15305319" cy="4987472"/>
            <a:chOff x="7671121" y="3380417"/>
            <a:chExt cx="13834048" cy="4508036"/>
          </a:xfrm>
        </p:grpSpPr>
        <p:pic>
          <p:nvPicPr>
            <p:cNvPr id="2052" name="Picture 4" descr="Scientific Designing of Drosophila melanogaster. Vector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03" t="10471" r="12497" b="51678"/>
            <a:stretch/>
          </p:blipFill>
          <p:spPr bwMode="auto">
            <a:xfrm>
              <a:off x="7671121" y="3380417"/>
              <a:ext cx="7315200" cy="36052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Scientific Designing of Drosophila melanogaster. Vector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03" t="48655" r="12497" b="8729"/>
            <a:stretch/>
          </p:blipFill>
          <p:spPr bwMode="auto">
            <a:xfrm flipH="1">
              <a:off x="13899000" y="3667797"/>
              <a:ext cx="7606169" cy="4220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595240" y="8860236"/>
            <a:ext cx="11856925" cy="523220"/>
            <a:chOff x="4444366" y="9188918"/>
            <a:chExt cx="11856925" cy="523220"/>
          </a:xfrm>
        </p:grpSpPr>
        <p:sp>
          <p:nvSpPr>
            <p:cNvPr id="14" name="Isosceles Triangle 13"/>
            <p:cNvSpPr/>
            <p:nvPr/>
          </p:nvSpPr>
          <p:spPr>
            <a:xfrm>
              <a:off x="4444366" y="9243606"/>
              <a:ext cx="480059" cy="413844"/>
            </a:xfrm>
            <a:prstGeom prst="triangl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p:cNvSpPr txBox="1"/>
            <p:nvPr/>
          </p:nvSpPr>
          <p:spPr>
            <a:xfrm>
              <a:off x="5035493" y="9188918"/>
              <a:ext cx="11265798"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40.2.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ruồi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giấm</a:t>
              </a:r>
              <a:endParaRPr lang="en-US" sz="2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6348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5757" y="-66560"/>
            <a:ext cx="18806546" cy="1406280"/>
            <a:chOff x="-577171" y="-44373"/>
            <a:chExt cx="12537697" cy="937520"/>
          </a:xfrm>
        </p:grpSpPr>
        <p:sp>
          <p:nvSpPr>
            <p:cNvPr id="5" name="Parallelogram 4"/>
            <p:cNvSpPr/>
            <p:nvPr/>
          </p:nvSpPr>
          <p:spPr>
            <a:xfrm>
              <a:off x="-577171" y="-44373"/>
              <a:ext cx="10039124" cy="93752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2" name="TextBox 11"/>
            <p:cNvSpPr txBox="1"/>
            <p:nvPr/>
          </p:nvSpPr>
          <p:spPr>
            <a:xfrm>
              <a:off x="189820" y="198704"/>
              <a:ext cx="11770706" cy="430887"/>
            </a:xfrm>
            <a:prstGeom prst="rect">
              <a:avLst/>
            </a:prstGeom>
            <a:noFill/>
          </p:spPr>
          <p:txBody>
            <a:bodyPr wrap="square" rtlCol="0">
              <a:spAutoFit/>
            </a:bodyPr>
            <a:lstStyle/>
            <a:p>
              <a:pPr>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CƠ SỞ SỰ ĐA DẠNG VỀ TÍNH TRẠNG CỦA CÁC LOÀI</a:t>
              </a:r>
            </a:p>
          </p:txBody>
        </p:sp>
      </p:grpSp>
      <p:sp>
        <p:nvSpPr>
          <p:cNvPr id="13" name="TextBox 12"/>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Trình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bày</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cơ</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sở</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sự</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đa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dạng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về</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của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các</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loài</a:t>
            </a:r>
            <a:endParaRPr lang="en-US" sz="3200" b="1" dirty="0">
              <a:solidFill>
                <a:srgbClr val="7030A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pic>
        <p:nvPicPr>
          <p:cNvPr id="1028" name="Picture 4" descr="https://sachthietbigiaoduc.vn/public/1/Books/5901/10704/HF_24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0075" y="-6716160"/>
            <a:ext cx="6010275"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a:extLst>
              <a:ext uri="{FF2B5EF4-FFF2-40B4-BE49-F238E27FC236}">
                <a16:creationId xmlns:a16="http://schemas.microsoft.com/office/drawing/2014/main" id="{60C8A9AE-6CF1-4EDD-B368-3E30B569C18E}"/>
              </a:ext>
            </a:extLst>
          </p:cNvPr>
          <p:cNvGrpSpPr/>
          <p:nvPr/>
        </p:nvGrpSpPr>
        <p:grpSpPr>
          <a:xfrm>
            <a:off x="7224444" y="6394699"/>
            <a:ext cx="12673285" cy="3724945"/>
            <a:chOff x="6971467" y="2104617"/>
            <a:chExt cx="12673285" cy="3724945"/>
          </a:xfrm>
        </p:grpSpPr>
        <p:grpSp>
          <p:nvGrpSpPr>
            <p:cNvPr id="11" name="Group 10"/>
            <p:cNvGrpSpPr/>
            <p:nvPr/>
          </p:nvGrpSpPr>
          <p:grpSpPr>
            <a:xfrm>
              <a:off x="6971467" y="2104617"/>
              <a:ext cx="11430936" cy="3724945"/>
              <a:chOff x="7671121" y="3380417"/>
              <a:chExt cx="13834048" cy="4508036"/>
            </a:xfrm>
          </p:grpSpPr>
          <p:pic>
            <p:nvPicPr>
              <p:cNvPr id="2052" name="Picture 4" descr="Scientific Designing of Drosophila melanogaster. Vector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03" t="10471" r="12497" b="51678"/>
              <a:stretch/>
            </p:blipFill>
            <p:spPr bwMode="auto">
              <a:xfrm>
                <a:off x="7671121" y="3380417"/>
                <a:ext cx="7315200" cy="36052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Scientific Designing of Drosophila melanogaster. Vector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03" t="48655" r="12497" b="8729"/>
              <a:stretch/>
            </p:blipFill>
            <p:spPr bwMode="auto">
              <a:xfrm flipH="1">
                <a:off x="13899000" y="3667797"/>
                <a:ext cx="7606169" cy="4220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7996847" y="4857822"/>
              <a:ext cx="11647905" cy="461665"/>
              <a:chOff x="4653386" y="9188918"/>
              <a:chExt cx="11647905" cy="461665"/>
            </a:xfrm>
          </p:grpSpPr>
          <p:sp>
            <p:nvSpPr>
              <p:cNvPr id="14" name="Isosceles Triangle 13"/>
              <p:cNvSpPr/>
              <p:nvPr/>
            </p:nvSpPr>
            <p:spPr>
              <a:xfrm>
                <a:off x="4653386" y="9231552"/>
                <a:ext cx="382107" cy="329403"/>
              </a:xfrm>
              <a:prstGeom prst="triangl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35493" y="9188918"/>
                <a:ext cx="11265798"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40.2.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ruồi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giấm</a:t>
                </a:r>
                <a:endParaRPr lang="en-US" sz="2400" b="1" dirty="0">
                  <a:latin typeface="Arial" panose="020B0604020202020204" pitchFamily="34" charset="0"/>
                  <a:cs typeface="Arial" panose="020B0604020202020204" pitchFamily="34" charset="0"/>
                </a:endParaRPr>
              </a:p>
            </p:txBody>
          </p:sp>
        </p:grpSp>
      </p:grpSp>
      <p:sp>
        <p:nvSpPr>
          <p:cNvPr id="4" name="Rounded Rectangle 3"/>
          <p:cNvSpPr/>
          <p:nvPr/>
        </p:nvSpPr>
        <p:spPr>
          <a:xfrm>
            <a:off x="584923" y="3467100"/>
            <a:ext cx="6457831" cy="5344732"/>
          </a:xfrm>
          <a:prstGeom prst="roundRect">
            <a:avLst>
              <a:gd name="adj" fmla="val 9212"/>
            </a:avLst>
          </a:prstGeom>
          <a:noFill/>
          <a:ln w="190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0748" y="3938863"/>
            <a:ext cx="5890892" cy="4401205"/>
          </a:xfrm>
          <a:prstGeom prst="rect">
            <a:avLst/>
          </a:prstGeom>
        </p:spPr>
        <p:txBody>
          <a:bodyPr wrap="square">
            <a:spAutoFit/>
          </a:bodyPr>
          <a:lstStyle/>
          <a:p>
            <a:pPr algn="just"/>
            <a:r>
              <a:rPr lang="vi-VN" sz="2800" i="1" dirty="0">
                <a:solidFill>
                  <a:srgbClr val="000000"/>
                </a:solidFill>
                <a:latin typeface="Arial" panose="020B0604020202020204" pitchFamily="34" charset="0"/>
                <a:cs typeface="Arial" panose="020B0604020202020204" pitchFamily="34" charset="0"/>
              </a:rPr>
              <a:t>Cơ sở dẫn đến sự khác nhau về kiểu hình ở các cá thể ruồi giấm là:</a:t>
            </a:r>
          </a:p>
          <a:p>
            <a:pPr algn="just"/>
            <a:r>
              <a:rPr lang="vi-VN" sz="2800" i="1" dirty="0">
                <a:solidFill>
                  <a:srgbClr val="000000"/>
                </a:solidFill>
                <a:latin typeface="Arial" panose="020B0604020202020204" pitchFamily="34" charset="0"/>
                <a:cs typeface="Arial" panose="020B0604020202020204" pitchFamily="34" charset="0"/>
              </a:rPr>
              <a:t>- Mỗi loài sinh vật có hệ gene đặc trưng.</a:t>
            </a:r>
          </a:p>
          <a:p>
            <a:pPr algn="just"/>
            <a:r>
              <a:rPr lang="vi-VN" sz="2800" i="1" dirty="0">
                <a:solidFill>
                  <a:srgbClr val="000000"/>
                </a:solidFill>
                <a:latin typeface="Arial" panose="020B0604020202020204" pitchFamily="34" charset="0"/>
                <a:cs typeface="Arial" panose="020B0604020202020204" pitchFamily="34" charset="0"/>
              </a:rPr>
              <a:t>- Các cá thể cùng loài có thể mang các allele khác nhau của cùng một gene.</a:t>
            </a:r>
          </a:p>
          <a:p>
            <a:pPr algn="just"/>
            <a:r>
              <a:rPr lang="vi-VN" sz="2800" i="1" dirty="0">
                <a:solidFill>
                  <a:srgbClr val="000000"/>
                </a:solidFill>
                <a:latin typeface="Arial" panose="020B0604020202020204" pitchFamily="34" charset="0"/>
                <a:cs typeface="Arial" panose="020B0604020202020204" pitchFamily="34" charset="0"/>
              </a:rPr>
              <a:t>- Các gene khác nhau quy định các protein khác nhau, từ đó, biểu hiện thành các tính trạng khác nhau.</a:t>
            </a:r>
          </a:p>
        </p:txBody>
      </p:sp>
      <p:pic>
        <p:nvPicPr>
          <p:cNvPr id="6154" name="Picture 10" descr="The difference of homologus and non-homologus chromosome (Heterologus chromosome). Vector used for scientific and medical education."/>
          <p:cNvPicPr>
            <a:picLocks noChangeAspect="1" noChangeArrowheads="1"/>
          </p:cNvPicPr>
          <p:nvPr/>
        </p:nvPicPr>
        <p:blipFill rotWithShape="1">
          <a:blip r:embed="rId4">
            <a:extLst>
              <a:ext uri="{28A0092B-C50C-407E-A947-70E740481C1C}">
                <a14:useLocalDpi xmlns:a14="http://schemas.microsoft.com/office/drawing/2010/main" val="0"/>
              </a:ext>
            </a:extLst>
          </a:blip>
          <a:srcRect l="11645" t="15422" r="10755"/>
          <a:stretch/>
        </p:blipFill>
        <p:spPr bwMode="auto">
          <a:xfrm>
            <a:off x="9486251" y="3186054"/>
            <a:ext cx="6706897" cy="31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962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fade">
                                      <p:cBhvr>
                                        <p:cTn id="27" dur="500"/>
                                        <p:tgtEl>
                                          <p:spTgt spid="61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5757" y="-66560"/>
            <a:ext cx="18806546" cy="1406280"/>
            <a:chOff x="-577171" y="-44373"/>
            <a:chExt cx="12537697" cy="937520"/>
          </a:xfrm>
        </p:grpSpPr>
        <p:sp>
          <p:nvSpPr>
            <p:cNvPr id="5" name="Parallelogram 4"/>
            <p:cNvSpPr/>
            <p:nvPr/>
          </p:nvSpPr>
          <p:spPr>
            <a:xfrm>
              <a:off x="-577171" y="-44373"/>
              <a:ext cx="10039124" cy="93752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2" name="TextBox 11"/>
            <p:cNvSpPr txBox="1"/>
            <p:nvPr/>
          </p:nvSpPr>
          <p:spPr>
            <a:xfrm>
              <a:off x="189820" y="198704"/>
              <a:ext cx="11770706" cy="430887"/>
            </a:xfrm>
            <a:prstGeom prst="rect">
              <a:avLst/>
            </a:prstGeom>
            <a:noFill/>
          </p:spPr>
          <p:txBody>
            <a:bodyPr wrap="square" rtlCol="0">
              <a:spAutoFit/>
            </a:bodyPr>
            <a:lstStyle/>
            <a:p>
              <a:pPr>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CƠ SỞ SỰ ĐA DẠNG VỀ TÍNH TRẠNG CỦA CÁC LOÀI</a:t>
              </a:r>
            </a:p>
          </p:txBody>
        </p:sp>
      </p:grpSp>
      <p:sp>
        <p:nvSpPr>
          <p:cNvPr id="13" name="TextBox 12"/>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Trình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bày</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cơ</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sở</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sự</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đa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dạng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về</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của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các</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loài</a:t>
            </a:r>
            <a:endParaRPr lang="en-US" sz="3200" b="1" dirty="0">
              <a:solidFill>
                <a:srgbClr val="7030A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pic>
        <p:nvPicPr>
          <p:cNvPr id="1028" name="Picture 4" descr="https://sachthietbigiaoduc.vn/public/1/Books/5901/10704/HF_24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0075" y="-6716160"/>
            <a:ext cx="6010275"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Rối loạn chuyển hóa Porphyrin: Bệnh lý di truyền hiếm gặp - You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55" y="2264754"/>
            <a:ext cx="10669914" cy="70243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A3CA2B-1166-5299-65C9-F8E4EC2267F2}"/>
                  </a:ext>
                </a:extLst>
              </p:cNvPr>
              <p:cNvSpPr txBox="1"/>
              <p:nvPr/>
            </p:nvSpPr>
            <p:spPr>
              <a:xfrm>
                <a:off x="11582400" y="3812651"/>
                <a:ext cx="5787335" cy="4975657"/>
              </a:xfrm>
              <a:prstGeom prst="rect">
                <a:avLst/>
              </a:prstGeom>
              <a:solidFill>
                <a:schemeClr val="accent1">
                  <a:lumMod val="60000"/>
                  <a:lumOff val="40000"/>
                </a:schemeClr>
              </a:solidFill>
            </p:spPr>
            <p:txBody>
              <a:bodyPr wrap="square">
                <a:spAutoFit/>
              </a:bodyPr>
              <a:lstStyle/>
              <a:p>
                <a:pPr algn="just">
                  <a:lnSpc>
                    <a:spcPct val="150000"/>
                  </a:lnSpc>
                </a:pPr>
                <a:r>
                  <a:rPr lang="vi-VN" sz="3600" b="1" i="1" dirty="0">
                    <a:solidFill>
                      <a:srgbClr val="333333"/>
                    </a:solidFill>
                    <a:effectLst/>
                    <a:latin typeface="Arial" panose="020B0604020202020204" pitchFamily="34" charset="0"/>
                    <a:cs typeface="Arial" panose="020B0604020202020204" pitchFamily="34" charset="0"/>
                  </a:rPr>
                  <a:t>Gen</a:t>
                </a:r>
                <a:r>
                  <a:rPr lang="vi-VN" sz="3600" b="1" i="1" dirty="0" err="1">
                    <a:solidFill>
                      <a:srgbClr val="333333"/>
                    </a:solidFill>
                    <a:effectLst/>
                    <a:latin typeface="Arial" panose="020B0604020202020204" pitchFamily="34" charset="0"/>
                    <a:cs typeface="Arial" panose="020B0604020202020204" pitchFamily="34" charset="0"/>
                  </a:rPr>
                  <a:t>e</a:t>
                </a:r>
                <a:r>
                  <a:rPr lang="vi-VN" sz="3600" b="1" i="1" dirty="0">
                    <a:solidFill>
                      <a:srgbClr val="333333"/>
                    </a:solidFill>
                    <a:effectLst/>
                    <a:latin typeface="Arial" panose="020B0604020202020204" pitchFamily="34" charset="0"/>
                    <a:cs typeface="Arial" panose="020B0604020202020204" pitchFamily="34" charset="0"/>
                  </a:rPr>
                  <a:t> </a:t>
                </a:r>
                <a:r>
                  <a:rPr lang="vi-VN" sz="3600" b="1" i="1" dirty="0" err="1">
                    <a:solidFill>
                      <a:srgbClr val="333333"/>
                    </a:solidFill>
                    <a:effectLst/>
                    <a:latin typeface="Arial" panose="020B0604020202020204" pitchFamily="34" charset="0"/>
                    <a:cs typeface="Arial" panose="020B0604020202020204" pitchFamily="34" charset="0"/>
                  </a:rPr>
                  <a:t>globin</a:t>
                </a:r>
                <a:endParaRPr lang="vi-VN" sz="3600" b="1" i="1" dirty="0">
                  <a:solidFill>
                    <a:srgbClr val="333333"/>
                  </a:solidFill>
                  <a:effectLst/>
                  <a:latin typeface="Arial" panose="020B0604020202020204" pitchFamily="34" charset="0"/>
                  <a:cs typeface="Arial" panose="020B0604020202020204" pitchFamily="34" charset="0"/>
                </a:endParaRPr>
              </a:p>
              <a:p>
                <a:pPr algn="just">
                  <a:lnSpc>
                    <a:spcPct val="150000"/>
                  </a:lnSpc>
                </a:pPr>
                <a:r>
                  <a:rPr lang="vi-VN" sz="3600" b="0" i="1" dirty="0">
                    <a:solidFill>
                      <a:srgbClr val="333333"/>
                    </a:solidFill>
                    <a:effectLst/>
                    <a:latin typeface="Arial" panose="020B0604020202020204" pitchFamily="34" charset="0"/>
                    <a:cs typeface="Arial" panose="020B0604020202020204" pitchFamily="34" charset="0"/>
                  </a:rPr>
                  <a:t>Ở người, có các </a:t>
                </a:r>
                <a:r>
                  <a:rPr lang="vi-VN" sz="3600" b="0" i="1" dirty="0" err="1">
                    <a:solidFill>
                      <a:srgbClr val="333333"/>
                    </a:solidFill>
                    <a:effectLst/>
                    <a:latin typeface="Arial" panose="020B0604020202020204" pitchFamily="34" charset="0"/>
                    <a:cs typeface="Arial" panose="020B0604020202020204" pitchFamily="34" charset="0"/>
                  </a:rPr>
                  <a:t>gene</a:t>
                </a:r>
                <a:r>
                  <a:rPr lang="vi-VN" sz="3600" b="0" i="1" dirty="0">
                    <a:solidFill>
                      <a:srgbClr val="333333"/>
                    </a:solidFill>
                    <a:effectLst/>
                    <a:latin typeface="Arial" panose="020B0604020202020204" pitchFamily="34" charset="0"/>
                    <a:cs typeface="Arial" panose="020B0604020202020204" pitchFamily="34" charset="0"/>
                  </a:rPr>
                  <a:t> quy định sự tổng hợp chuỗi </a:t>
                </a:r>
                <a:r>
                  <a:rPr lang="vi-VN" sz="3600" b="0" i="1" dirty="0" err="1">
                    <a:solidFill>
                      <a:srgbClr val="333333"/>
                    </a:solidFill>
                    <a:effectLst/>
                    <a:latin typeface="Arial" panose="020B0604020202020204" pitchFamily="34" charset="0"/>
                    <a:cs typeface="Arial" panose="020B0604020202020204" pitchFamily="34" charset="0"/>
                  </a:rPr>
                  <a:t>polypeptide</a:t>
                </a:r>
                <a:r>
                  <a:rPr lang="vi-VN" sz="3600" b="0" i="1" dirty="0">
                    <a:solidFill>
                      <a:srgbClr val="333333"/>
                    </a:solidFill>
                    <a:effectLst/>
                    <a:latin typeface="Arial" panose="020B0604020202020204" pitchFamily="34" charset="0"/>
                    <a:cs typeface="Arial" panose="020B0604020202020204" pitchFamily="34" charset="0"/>
                  </a:rPr>
                  <a:t> </a:t>
                </a:r>
                <a14:m>
                  <m:oMath xmlns:m="http://schemas.openxmlformats.org/officeDocument/2006/math">
                    <m:r>
                      <a:rPr lang="vi-VN" sz="3600" b="0" i="1" smtClean="0">
                        <a:solidFill>
                          <a:srgbClr val="333333"/>
                        </a:solidFill>
                        <a:effectLst/>
                        <a:latin typeface="Cambria Math" panose="02040503050406030204" pitchFamily="18" charset="0"/>
                        <a:ea typeface="Cambria Math" panose="02040503050406030204" pitchFamily="18" charset="0"/>
                        <a:cs typeface="Arial" panose="020B0604020202020204" pitchFamily="34" charset="0"/>
                      </a:rPr>
                      <m:t>𝛼</m:t>
                    </m:r>
                  </m:oMath>
                </a14:m>
                <a:r>
                  <a:rPr lang="vi-VN" sz="3600" b="0" i="1" dirty="0">
                    <a:solidFill>
                      <a:srgbClr val="333333"/>
                    </a:solidFill>
                    <a:effectLst/>
                    <a:latin typeface="Arial" panose="020B0604020202020204" pitchFamily="34" charset="0"/>
                    <a:cs typeface="Arial" panose="020B0604020202020204" pitchFamily="34" charset="0"/>
                  </a:rPr>
                  <a:t> và </a:t>
                </a:r>
                <a14:m>
                  <m:oMath xmlns:m="http://schemas.openxmlformats.org/officeDocument/2006/math">
                    <m:r>
                      <a:rPr lang="vi-VN" sz="3600" i="1">
                        <a:solidFill>
                          <a:srgbClr val="333333"/>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3600" b="0" i="1" dirty="0">
                    <a:solidFill>
                      <a:srgbClr val="333333"/>
                    </a:solidFill>
                    <a:effectLst/>
                    <a:latin typeface="Arial" panose="020B0604020202020204" pitchFamily="34" charset="0"/>
                    <a:cs typeface="Arial" panose="020B0604020202020204" pitchFamily="34" charset="0"/>
                  </a:rPr>
                  <a:t> cấu tạo nên phân tử </a:t>
                </a:r>
                <a:r>
                  <a:rPr lang="vi-VN" sz="3600" b="0" i="1" dirty="0" err="1">
                    <a:solidFill>
                      <a:srgbClr val="333333"/>
                    </a:solidFill>
                    <a:effectLst/>
                    <a:latin typeface="Arial" panose="020B0604020202020204" pitchFamily="34" charset="0"/>
                    <a:cs typeface="Arial" panose="020B0604020202020204" pitchFamily="34" charset="0"/>
                  </a:rPr>
                  <a:t>hemoglobin</a:t>
                </a:r>
                <a:r>
                  <a:rPr lang="vi-VN" sz="3600" b="0" i="1" dirty="0">
                    <a:solidFill>
                      <a:srgbClr val="333333"/>
                    </a:solidFill>
                    <a:effectLst/>
                    <a:latin typeface="Arial" panose="020B0604020202020204" pitchFamily="34" charset="0"/>
                    <a:cs typeface="Arial" panose="020B0604020202020204" pitchFamily="34" charset="0"/>
                  </a:rPr>
                  <a:t> của tế bào hồng cầu</a:t>
                </a:r>
                <a:endParaRPr lang="el-GR" sz="3600" b="0" i="1" dirty="0">
                  <a:solidFill>
                    <a:srgbClr val="333333"/>
                  </a:solidFill>
                  <a:effectLst/>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0A3CA2B-1166-5299-65C9-F8E4EC2267F2}"/>
                  </a:ext>
                </a:extLst>
              </p:cNvPr>
              <p:cNvSpPr txBox="1">
                <a:spLocks noRot="1" noChangeAspect="1" noMove="1" noResize="1" noEditPoints="1" noAdjustHandles="1" noChangeArrowheads="1" noChangeShapeType="1" noTextEdit="1"/>
              </p:cNvSpPr>
              <p:nvPr/>
            </p:nvSpPr>
            <p:spPr>
              <a:xfrm>
                <a:off x="11582400" y="3812651"/>
                <a:ext cx="5787335" cy="4975657"/>
              </a:xfrm>
              <a:prstGeom prst="rect">
                <a:avLst/>
              </a:prstGeom>
              <a:blipFill>
                <a:blip r:embed="rId4"/>
                <a:stretch>
                  <a:fillRect l="-3161" r="-3161" b="-3550"/>
                </a:stretch>
              </a:blipFill>
            </p:spPr>
            <p:txBody>
              <a:bodyPr/>
              <a:lstStyle/>
              <a:p>
                <a:r>
                  <a:rPr lang="vi-VN">
                    <a:noFill/>
                  </a:rPr>
                  <a:t> </a:t>
                </a:r>
              </a:p>
            </p:txBody>
          </p:sp>
        </mc:Fallback>
      </mc:AlternateContent>
    </p:spTree>
    <p:extLst>
      <p:ext uri="{BB962C8B-B14F-4D97-AF65-F5344CB8AC3E}">
        <p14:creationId xmlns:p14="http://schemas.microsoft.com/office/powerpoint/2010/main" val="137276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1000" fill="hold"/>
                                        <p:tgtEl>
                                          <p:spTgt spid="4">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8" name="Picture 12" descr="What is Sickle Cell | Causes &amp; Preval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866900"/>
            <a:ext cx="936542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Sickle cell disease. Blood flow of sickle cell anemia."/>
          <p:cNvPicPr>
            <a:picLocks noChangeAspect="1" noChangeArrowheads="1"/>
          </p:cNvPicPr>
          <p:nvPr/>
        </p:nvPicPr>
        <p:blipFill rotWithShape="1">
          <a:blip r:embed="rId3">
            <a:extLst>
              <a:ext uri="{28A0092B-C50C-407E-A947-70E740481C1C}">
                <a14:useLocalDpi xmlns:a14="http://schemas.microsoft.com/office/drawing/2010/main" val="0"/>
              </a:ext>
            </a:extLst>
          </a:blip>
          <a:srcRect b="30841"/>
          <a:stretch/>
        </p:blipFill>
        <p:spPr bwMode="auto">
          <a:xfrm>
            <a:off x="8677807" y="7467600"/>
            <a:ext cx="9525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ematology course gives Marquette students crucial experience in  identifying Sickle Cell Disease, other blood diseases | Marquette Today"/>
          <p:cNvPicPr>
            <a:picLocks noChangeAspect="1" noChangeArrowheads="1"/>
          </p:cNvPicPr>
          <p:nvPr/>
        </p:nvPicPr>
        <p:blipFill rotWithShape="1">
          <a:blip r:embed="rId4">
            <a:extLst>
              <a:ext uri="{28A0092B-C50C-407E-A947-70E740481C1C}">
                <a14:useLocalDpi xmlns:a14="http://schemas.microsoft.com/office/drawing/2010/main" val="0"/>
              </a:ext>
            </a:extLst>
          </a:blip>
          <a:srcRect l="18845" t="-251" r="18385" b="2343"/>
          <a:stretch/>
        </p:blipFill>
        <p:spPr bwMode="auto">
          <a:xfrm>
            <a:off x="762000" y="3304674"/>
            <a:ext cx="6892763" cy="6721848"/>
          </a:xfrm>
          <a:prstGeom prst="ellipse">
            <a:avLst/>
          </a:prstGeom>
          <a:noFill/>
          <a:extLst>
            <a:ext uri="{909E8E84-426E-40DD-AFC4-6F175D3DCCD1}">
              <a14:hiddenFill xmlns:a14="http://schemas.microsoft.com/office/drawing/2010/main">
                <a:solidFill>
                  <a:srgbClr val="FFFFFF"/>
                </a:solidFill>
              </a14:hiddenFill>
            </a:ext>
          </a:extLst>
        </p:spPr>
      </p:pic>
      <p:pic>
        <p:nvPicPr>
          <p:cNvPr id="9226" name="Picture 10" descr="September is Sickle Cell Awareness Month | NCDHHS"/>
          <p:cNvPicPr>
            <a:picLocks noChangeAspect="1" noChangeArrowheads="1"/>
          </p:cNvPicPr>
          <p:nvPr/>
        </p:nvPicPr>
        <p:blipFill>
          <a:blip r:embed="rId5" cstate="print">
            <a:clrChange>
              <a:clrFrom>
                <a:srgbClr val="E2DEDD"/>
              </a:clrFrom>
              <a:clrTo>
                <a:srgbClr val="E2DEDD">
                  <a:alpha val="0"/>
                </a:srgbClr>
              </a:clrTo>
            </a:clrChange>
            <a:extLst>
              <a:ext uri="{28A0092B-C50C-407E-A947-70E740481C1C}">
                <a14:useLocalDpi xmlns:a14="http://schemas.microsoft.com/office/drawing/2010/main" val="0"/>
              </a:ext>
            </a:extLst>
          </a:blip>
          <a:srcRect/>
          <a:stretch>
            <a:fillRect/>
          </a:stretch>
        </p:blipFill>
        <p:spPr bwMode="auto">
          <a:xfrm>
            <a:off x="0" y="99110"/>
            <a:ext cx="6431179" cy="3215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812FC4-E6B2-F211-C53E-5EDAAB45A418}"/>
              </a:ext>
            </a:extLst>
          </p:cNvPr>
          <p:cNvSpPr txBox="1"/>
          <p:nvPr/>
        </p:nvSpPr>
        <p:spPr>
          <a:xfrm>
            <a:off x="9296400" y="342900"/>
            <a:ext cx="13944600" cy="880819"/>
          </a:xfrm>
          <a:prstGeom prst="rect">
            <a:avLst/>
          </a:prstGeom>
          <a:noFill/>
        </p:spPr>
        <p:txBody>
          <a:bodyPr wrap="square" rtlCol="0">
            <a:spAutoFit/>
          </a:bodyPr>
          <a:lstStyle/>
          <a:p>
            <a:pPr algn="just">
              <a:lnSpc>
                <a:spcPct val="130000"/>
              </a:lnSpc>
              <a:defRPr/>
            </a:pPr>
            <a:r>
              <a:rPr lang="en-US" sz="4400" b="1" dirty="0">
                <a:solidFill>
                  <a:srgbClr val="C00000"/>
                </a:solidFill>
                <a:latin typeface="Cambria" panose="02040503050406030204" pitchFamily="18" charset="0"/>
                <a:ea typeface="Cambria" panose="02040503050406030204" pitchFamily="18" charset="0"/>
                <a:cs typeface="Arial" panose="020B0604020202020204" pitchFamily="34" charset="0"/>
              </a:rPr>
              <a:t>BỆNH HỒNG CẦU HÌNH LIỀM</a:t>
            </a:r>
          </a:p>
        </p:txBody>
      </p:sp>
    </p:spTree>
    <p:extLst>
      <p:ext uri="{BB962C8B-B14F-4D97-AF65-F5344CB8AC3E}">
        <p14:creationId xmlns:p14="http://schemas.microsoft.com/office/powerpoint/2010/main" val="30428296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0">
            <a:extLst>
              <a:ext uri="{FF2B5EF4-FFF2-40B4-BE49-F238E27FC236}">
                <a16:creationId xmlns:a16="http://schemas.microsoft.com/office/drawing/2014/main" id="{7580481B-27AA-7C20-F595-52CF7AF1C92C}"/>
              </a:ext>
            </a:extLst>
          </p:cNvPr>
          <p:cNvSpPr/>
          <p:nvPr/>
        </p:nvSpPr>
        <p:spPr>
          <a:xfrm>
            <a:off x="1581641" y="1133565"/>
            <a:ext cx="15124717" cy="8305857"/>
          </a:xfrm>
          <a:prstGeom prst="roundRect">
            <a:avLst>
              <a:gd name="adj" fmla="val 4792"/>
            </a:avLst>
          </a:prstGeom>
          <a:gradFill flip="none" rotWithShape="1">
            <a:gsLst>
              <a:gs pos="0">
                <a:srgbClr val="A3FFCD"/>
              </a:gs>
              <a:gs pos="73000">
                <a:srgbClr val="DEF1CB"/>
              </a:gs>
              <a:gs pos="100000">
                <a:srgbClr val="D2FADC">
                  <a:shade val="100000"/>
                  <a:satMod val="115000"/>
                </a:srgbClr>
              </a:gs>
            </a:gsLst>
            <a:lin ang="27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860CEFF3-1C70-618E-DC69-785C07132AF1}"/>
              </a:ext>
            </a:extLst>
          </p:cNvPr>
          <p:cNvSpPr txBox="1"/>
          <p:nvPr/>
        </p:nvSpPr>
        <p:spPr>
          <a:xfrm>
            <a:off x="2092246" y="1676819"/>
            <a:ext cx="14164855" cy="7219350"/>
          </a:xfrm>
          <a:prstGeom prst="rect">
            <a:avLst/>
          </a:prstGeom>
          <a:noFill/>
        </p:spPr>
        <p:txBody>
          <a:bodyPr wrap="square" rtlCol="0">
            <a:spAutoFit/>
          </a:bodyPr>
          <a:lstStyle/>
          <a:p>
            <a:pPr algn="just">
              <a:lnSpc>
                <a:spcPct val="130000"/>
              </a:lnSpc>
              <a:defRPr/>
            </a:pPr>
            <a:r>
              <a:rPr lang="en-US" sz="3600" i="1" dirty="0" err="1">
                <a:latin typeface="Arial" panose="020B0604020202020204" pitchFamily="34" charset="0"/>
                <a:cs typeface="Arial" panose="020B0604020202020204" pitchFamily="34" charset="0"/>
              </a:rPr>
              <a:t>Nấm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mốc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Neurospora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crassa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kiểu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dại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có</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khả</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năng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sống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môi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trường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chứa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dưỡng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bản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gồm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muối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vô</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cơ</a:t>
            </a:r>
            <a:r>
              <a:rPr lang="en-US" sz="3600" i="1" dirty="0">
                <a:latin typeface="Arial" panose="020B0604020202020204" pitchFamily="34" charset="0"/>
                <a:cs typeface="Arial" panose="020B0604020202020204" pitchFamily="34" charset="0"/>
              </a:rPr>
              <a:t>, glucose </a:t>
            </a:r>
            <a:r>
              <a:rPr lang="en-US" sz="3600" i="1" dirty="0" err="1">
                <a:latin typeface="Arial" panose="020B0604020202020204" pitchFamily="34" charset="0"/>
                <a:cs typeface="Arial" panose="020B0604020202020204" pitchFamily="34" charset="0"/>
              </a:rPr>
              <a:t>và</a:t>
            </a:r>
            <a:r>
              <a:rPr lang="en-US" sz="3600" i="1" dirty="0">
                <a:latin typeface="Arial" panose="020B0604020202020204" pitchFamily="34" charset="0"/>
                <a:cs typeface="Arial" panose="020B0604020202020204" pitchFamily="34" charset="0"/>
              </a:rPr>
              <a:t> biotin) do </a:t>
            </a:r>
            <a:r>
              <a:rPr lang="en-US" sz="3600" i="1" dirty="0" err="1">
                <a:latin typeface="Arial" panose="020B0604020202020204" pitchFamily="34" charset="0"/>
                <a:cs typeface="Arial" panose="020B0604020202020204" pitchFamily="34" charset="0"/>
              </a:rPr>
              <a:t>chúng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có</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enzyme </a:t>
            </a:r>
            <a:r>
              <a:rPr lang="en-US" sz="3600" i="1" dirty="0" err="1">
                <a:latin typeface="Arial" panose="020B0604020202020204" pitchFamily="34" charset="0"/>
                <a:cs typeface="Arial" panose="020B0604020202020204" pitchFamily="34" charset="0"/>
              </a:rPr>
              <a:t>để</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chuyển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hoá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này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thành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những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cần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thiết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sự</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trưởng</a:t>
            </a:r>
            <a:r>
              <a:rPr lang="en-US" sz="3600" i="1" dirty="0">
                <a:latin typeface="Arial" panose="020B0604020202020204" pitchFamily="34" charset="0"/>
                <a:cs typeface="Arial" panose="020B0604020202020204" pitchFamily="34" charset="0"/>
              </a:rPr>
              <a:t>. </a:t>
            </a:r>
          </a:p>
          <a:p>
            <a:pPr algn="just">
              <a:lnSpc>
                <a:spcPct val="130000"/>
              </a:lnSpc>
              <a:defRPr/>
            </a:pPr>
            <a:r>
              <a:rPr lang="en-US" sz="3600" i="1" dirty="0">
                <a:latin typeface="Arial" panose="020B0604020202020204" pitchFamily="34" charset="0"/>
                <a:cs typeface="Arial" panose="020B0604020202020204" pitchFamily="34" charset="0"/>
              </a:rPr>
              <a:t>Trong </a:t>
            </a:r>
            <a:r>
              <a:rPr lang="en-US" sz="3600" i="1" dirty="0" err="1">
                <a:latin typeface="Arial" panose="020B0604020202020204" pitchFamily="34" charset="0"/>
                <a:cs typeface="Arial" panose="020B0604020202020204" pitchFamily="34" charset="0"/>
              </a:rPr>
              <a:t>khi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đó</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chủng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nấm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mốc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biến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bị</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thiếu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hụt</a:t>
            </a:r>
            <a:r>
              <a:rPr lang="en-US" sz="3600" i="1" dirty="0">
                <a:latin typeface="Arial" panose="020B0604020202020204" pitchFamily="34" charset="0"/>
                <a:cs typeface="Arial" panose="020B0604020202020204" pitchFamily="34" charset="0"/>
              </a:rPr>
              <a:t> enzyme) </a:t>
            </a:r>
            <a:r>
              <a:rPr lang="en-US" sz="3600" i="1" dirty="0" err="1">
                <a:latin typeface="Arial" panose="020B0604020202020204" pitchFamily="34" charset="0"/>
                <a:cs typeface="Arial" panose="020B0604020202020204" pitchFamily="34" charset="0"/>
              </a:rPr>
              <a:t>chỉ</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có</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thể</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sống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nuôi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môi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trường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gồm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dưỡng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bản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bổ</a:t>
            </a:r>
            <a:r>
              <a:rPr lang="en-US" sz="3600" i="1" dirty="0">
                <a:latin typeface="Arial" panose="020B0604020202020204" pitchFamily="34" charset="0"/>
                <a:cs typeface="Arial" panose="020B0604020202020204" pitchFamily="34" charset="0"/>
              </a:rPr>
              <a:t> sung </a:t>
            </a:r>
            <a:r>
              <a:rPr lang="en-US" sz="3600" i="1" dirty="0" err="1">
                <a:latin typeface="Arial" panose="020B0604020202020204" pitchFamily="34" charset="0"/>
                <a:cs typeface="Arial" panose="020B0604020202020204" pitchFamily="34" charset="0"/>
              </a:rPr>
              <a:t>thêm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một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số</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dưỡng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khác</a:t>
            </a:r>
            <a:r>
              <a:rPr lang="en-US" sz="3600" i="1" dirty="0">
                <a:latin typeface="Arial" panose="020B0604020202020204" pitchFamily="34" charset="0"/>
                <a:cs typeface="Arial" panose="020B0604020202020204" pitchFamily="34" charset="0"/>
              </a:rPr>
              <a:t>. </a:t>
            </a:r>
          </a:p>
          <a:p>
            <a:pPr algn="just">
              <a:lnSpc>
                <a:spcPct val="130000"/>
              </a:lnSpc>
              <a:defRPr/>
            </a:pPr>
            <a:r>
              <a:rPr lang="en-US" sz="3600" i="1" dirty="0" err="1">
                <a:latin typeface="Arial" panose="020B0604020202020204" pitchFamily="34" charset="0"/>
                <a:cs typeface="Arial" panose="020B0604020202020204" pitchFamily="34" charset="0"/>
              </a:rPr>
              <a:t>Dựa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vào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mối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quan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hệ</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giữa</a:t>
            </a:r>
            <a:r>
              <a:rPr lang="en-US" sz="3600" i="1" dirty="0">
                <a:latin typeface="Arial" panose="020B0604020202020204" pitchFamily="34" charset="0"/>
                <a:cs typeface="Arial" panose="020B0604020202020204" pitchFamily="34" charset="0"/>
              </a:rPr>
              <a:t> gene </a:t>
            </a:r>
            <a:r>
              <a:rPr lang="en-US" sz="3600" i="1" dirty="0" err="1">
                <a:latin typeface="Arial" panose="020B0604020202020204" pitchFamily="34" charset="0"/>
                <a:cs typeface="Arial" panose="020B0604020202020204" pitchFamily="34" charset="0"/>
              </a:rPr>
              <a:t>và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tính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trạng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hãy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biết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tại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sao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có</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sự</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nhau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về</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khả</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năng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chuyển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hoá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chất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dưỡng</a:t>
            </a:r>
            <a:r>
              <a:rPr lang="en-US" sz="3600" i="1" dirty="0">
                <a:latin typeface="Arial" panose="020B0604020202020204" pitchFamily="34" charset="0"/>
                <a:cs typeface="Arial" panose="020B0604020202020204" pitchFamily="34" charset="0"/>
              </a:rPr>
              <a:t> ở </a:t>
            </a:r>
            <a:r>
              <a:rPr lang="en-US" sz="3600" i="1" dirty="0" err="1">
                <a:latin typeface="Arial" panose="020B0604020202020204" pitchFamily="34" charset="0"/>
                <a:cs typeface="Arial" panose="020B0604020202020204" pitchFamily="34" charset="0"/>
              </a:rPr>
              <a:t>chủng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nấm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mốc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kiểu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dại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chủng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biến</a:t>
            </a:r>
            <a:r>
              <a:rPr lang="en-US" sz="3600" i="1" dirty="0">
                <a:latin typeface="Arial" panose="020B0604020202020204" pitchFamily="34" charset="0"/>
                <a:cs typeface="Arial" panose="020B0604020202020204" pitchFamily="34" charset="0"/>
              </a:rPr>
              <a:t>?</a:t>
            </a:r>
          </a:p>
        </p:txBody>
      </p:sp>
      <p:sp>
        <p:nvSpPr>
          <p:cNvPr id="23" name="Oval Callout 13">
            <a:extLst>
              <a:ext uri="{FF2B5EF4-FFF2-40B4-BE49-F238E27FC236}">
                <a16:creationId xmlns:a16="http://schemas.microsoft.com/office/drawing/2014/main" id="{84C3C871-07BC-79C3-6660-39DA6F497B9E}"/>
              </a:ext>
            </a:extLst>
          </p:cNvPr>
          <p:cNvSpPr/>
          <p:nvPr/>
        </p:nvSpPr>
        <p:spPr>
          <a:xfrm>
            <a:off x="1092331" y="518157"/>
            <a:ext cx="1179723" cy="1143000"/>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402" y="647700"/>
            <a:ext cx="858844" cy="858844"/>
          </a:xfrm>
          <a:prstGeom prst="rect">
            <a:avLst/>
          </a:prstGeom>
        </p:spPr>
      </p:pic>
    </p:spTree>
    <p:extLst>
      <p:ext uri="{BB962C8B-B14F-4D97-AF65-F5344CB8AC3E}">
        <p14:creationId xmlns:p14="http://schemas.microsoft.com/office/powerpoint/2010/main" val="39455388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gene silencing pathways of Neurospora crassa. Quelling occurs... |  Download Scientific Diagram">
            <a:extLst>
              <a:ext uri="{FF2B5EF4-FFF2-40B4-BE49-F238E27FC236}">
                <a16:creationId xmlns:a16="http://schemas.microsoft.com/office/drawing/2014/main" id="{B424CF89-65AF-3FD2-B5AB-3EABE97B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31" y="1216795"/>
            <a:ext cx="9441860" cy="78534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0">
            <a:extLst>
              <a:ext uri="{FF2B5EF4-FFF2-40B4-BE49-F238E27FC236}">
                <a16:creationId xmlns:a16="http://schemas.microsoft.com/office/drawing/2014/main" id="{7580481B-27AA-7C20-F595-52CF7AF1C92C}"/>
              </a:ext>
            </a:extLst>
          </p:cNvPr>
          <p:cNvSpPr/>
          <p:nvPr/>
        </p:nvSpPr>
        <p:spPr>
          <a:xfrm>
            <a:off x="10134600" y="2247900"/>
            <a:ext cx="7562358" cy="6374584"/>
          </a:xfrm>
          <a:prstGeom prst="roundRect">
            <a:avLst>
              <a:gd name="adj" fmla="val 9635"/>
            </a:avLst>
          </a:prstGeom>
          <a:noFill/>
          <a:ln w="254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860CEFF3-1C70-618E-DC69-785C07132AF1}"/>
              </a:ext>
            </a:extLst>
          </p:cNvPr>
          <p:cNvSpPr txBox="1"/>
          <p:nvPr/>
        </p:nvSpPr>
        <p:spPr>
          <a:xfrm>
            <a:off x="10351109" y="2861634"/>
            <a:ext cx="7129339" cy="5147115"/>
          </a:xfrm>
          <a:prstGeom prst="rect">
            <a:avLst/>
          </a:prstGeom>
          <a:noFill/>
        </p:spPr>
        <p:txBody>
          <a:bodyPr wrap="square" rtlCol="0">
            <a:spAutoFit/>
          </a:bodyPr>
          <a:lstStyle/>
          <a:p>
            <a:pPr algn="just">
              <a:lnSpc>
                <a:spcPct val="130000"/>
              </a:lnSpc>
              <a:defRPr/>
            </a:pPr>
            <a:r>
              <a:rPr lang="vi-VN" sz="3200" i="1" dirty="0">
                <a:latin typeface="Arial" panose="020B0604020202020204" pitchFamily="34" charset="0"/>
                <a:cs typeface="Arial" panose="020B0604020202020204" pitchFamily="34" charset="0"/>
              </a:rPr>
              <a:t>Chủng nấm mốc kiểu dại có gene để sản xuất các enzyme cần thiết để chuyển hoá các chất dinh dưỡng cơ bản thành những chất cần thiết cho sự sinh trưởng. Trong khi đó, các chủng đột biến thiếu hụt enzyme này, do đó chỉ có thể sống khi được bổ sung thêm các chất dinh dưỡng cần thiết. </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1656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F2C4"/>
        </a:solidFill>
        <a:effectLst/>
      </p:bgPr>
    </p:bg>
    <p:spTree>
      <p:nvGrpSpPr>
        <p:cNvPr id="1" name=""/>
        <p:cNvGrpSpPr/>
        <p:nvPr/>
      </p:nvGrpSpPr>
      <p:grpSpPr>
        <a:xfrm>
          <a:off x="0" y="0"/>
          <a:ext cx="0" cy="0"/>
          <a:chOff x="0" y="0"/>
          <a:chExt cx="0" cy="0"/>
        </a:xfrm>
      </p:grpSpPr>
      <p:pic>
        <p:nvPicPr>
          <p:cNvPr id="13" name="videoplayback">
            <a:hlinkClick r:id="" action="ppaction://media"/>
            <a:extLst>
              <a:ext uri="{FF2B5EF4-FFF2-40B4-BE49-F238E27FC236}">
                <a16:creationId xmlns:a16="http://schemas.microsoft.com/office/drawing/2014/main" id="{3D7D740C-6A20-5602-A444-203E96C9FC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72575658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gene silencing pathways of Neurospora crassa. Quelling occurs... |  Download Scientific Diagram">
            <a:extLst>
              <a:ext uri="{FF2B5EF4-FFF2-40B4-BE49-F238E27FC236}">
                <a16:creationId xmlns:a16="http://schemas.microsoft.com/office/drawing/2014/main" id="{B424CF89-65AF-3FD2-B5AB-3EABE97B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31" y="1216795"/>
            <a:ext cx="9441860" cy="78534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0">
            <a:extLst>
              <a:ext uri="{FF2B5EF4-FFF2-40B4-BE49-F238E27FC236}">
                <a16:creationId xmlns:a16="http://schemas.microsoft.com/office/drawing/2014/main" id="{7580481B-27AA-7C20-F595-52CF7AF1C92C}"/>
              </a:ext>
            </a:extLst>
          </p:cNvPr>
          <p:cNvSpPr/>
          <p:nvPr/>
        </p:nvSpPr>
        <p:spPr>
          <a:xfrm>
            <a:off x="9689491" y="2705100"/>
            <a:ext cx="7905769" cy="4419600"/>
          </a:xfrm>
          <a:prstGeom prst="roundRect">
            <a:avLst>
              <a:gd name="adj" fmla="val 9635"/>
            </a:avLst>
          </a:prstGeom>
          <a:noFill/>
          <a:ln w="254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860CEFF3-1C70-618E-DC69-785C07132AF1}"/>
              </a:ext>
            </a:extLst>
          </p:cNvPr>
          <p:cNvSpPr txBox="1"/>
          <p:nvPr/>
        </p:nvSpPr>
        <p:spPr>
          <a:xfrm>
            <a:off x="9994292" y="3314700"/>
            <a:ext cx="7129339" cy="3226589"/>
          </a:xfrm>
          <a:prstGeom prst="rect">
            <a:avLst/>
          </a:prstGeom>
          <a:noFill/>
        </p:spPr>
        <p:txBody>
          <a:bodyPr wrap="square" rtlCol="0">
            <a:spAutoFit/>
          </a:bodyPr>
          <a:lstStyle/>
          <a:p>
            <a:pPr algn="just">
              <a:lnSpc>
                <a:spcPct val="130000"/>
              </a:lnSpc>
              <a:defRPr/>
            </a:pPr>
            <a:r>
              <a:rPr lang="vi-VN" sz="3200" i="1" dirty="0">
                <a:latin typeface="Arial" panose="020B0604020202020204" pitchFamily="34" charset="0"/>
                <a:cs typeface="Arial" panose="020B0604020202020204" pitchFamily="34" charset="0"/>
              </a:rPr>
              <a:t>Điều này chứng tỏ mối quan hệ giữa gene và tính trạng, trong đó gene quy định sản xuất enzyme, ảnh hưởng đến khả năng chuyển hoá chất dinh dưỡng của nấm mốc</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18597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5757" y="-66560"/>
            <a:ext cx="18806546" cy="1406280"/>
            <a:chOff x="-577171" y="-44373"/>
            <a:chExt cx="12537697" cy="937520"/>
          </a:xfrm>
        </p:grpSpPr>
        <p:sp>
          <p:nvSpPr>
            <p:cNvPr id="5" name="Parallelogram 4"/>
            <p:cNvSpPr/>
            <p:nvPr/>
          </p:nvSpPr>
          <p:spPr>
            <a:xfrm>
              <a:off x="-577171" y="-44373"/>
              <a:ext cx="10039124" cy="93752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12" name="TextBox 11"/>
            <p:cNvSpPr txBox="1"/>
            <p:nvPr/>
          </p:nvSpPr>
          <p:spPr>
            <a:xfrm>
              <a:off x="189820" y="198704"/>
              <a:ext cx="11770706" cy="430887"/>
            </a:xfrm>
            <a:prstGeom prst="rect">
              <a:avLst/>
            </a:prstGeom>
            <a:noFill/>
          </p:spPr>
          <p:txBody>
            <a:bodyPr wrap="square" rtlCol="0">
              <a:spAutoFit/>
            </a:bodyPr>
            <a:lstStyle/>
            <a:p>
              <a:pPr>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CƠ SỞ SỰ ĐA DẠNG VỀ TÍNH TRẠNG CỦA CÁC LOÀI</a:t>
              </a:r>
            </a:p>
          </p:txBody>
        </p:sp>
      </p:grpSp>
      <p:sp>
        <p:nvSpPr>
          <p:cNvPr id="13" name="TextBox 12"/>
          <p:cNvSpPr txBox="1"/>
          <p:nvPr/>
        </p:nvSpPr>
        <p:spPr>
          <a:xfrm>
            <a:off x="1635279" y="1794080"/>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Trình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bày</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cơ</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sở</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sự</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đa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dạng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về</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của</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các</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loài</a:t>
            </a:r>
            <a:endParaRPr lang="en-US" sz="3200" b="1" dirty="0">
              <a:solidFill>
                <a:srgbClr val="7030A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sp>
        <p:nvSpPr>
          <p:cNvPr id="9" name="Pentagon 8"/>
          <p:cNvSpPr/>
          <p:nvPr/>
        </p:nvSpPr>
        <p:spPr>
          <a:xfrm>
            <a:off x="622886" y="1981266"/>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1124068" y="1981266"/>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1191795" y="8252174"/>
            <a:ext cx="11647905" cy="461665"/>
            <a:chOff x="4653386" y="9188918"/>
            <a:chExt cx="11647905" cy="461665"/>
          </a:xfrm>
        </p:grpSpPr>
        <p:sp>
          <p:nvSpPr>
            <p:cNvPr id="14" name="Isosceles Triangle 13"/>
            <p:cNvSpPr/>
            <p:nvPr/>
          </p:nvSpPr>
          <p:spPr>
            <a:xfrm>
              <a:off x="4653386" y="9231552"/>
              <a:ext cx="382107" cy="329403"/>
            </a:xfrm>
            <a:prstGeom prst="triangl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35493" y="9188918"/>
              <a:ext cx="11265798"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lang="en-US" sz="2400" b="1" dirty="0">
                <a:latin typeface="Arial" panose="020B0604020202020204" pitchFamily="34" charset="0"/>
                <a:cs typeface="Arial" panose="020B0604020202020204" pitchFamily="34" charset="0"/>
              </a:endParaRPr>
            </a:p>
          </p:txBody>
        </p:sp>
      </p:grpSp>
      <p:pic>
        <p:nvPicPr>
          <p:cNvPr id="7171" name="Picture 3" descr="BẢN TIN SỨC KHỎE THÁNG 06/2023]: NHẬN BIẾT ĐẶC ĐIỂM SỨC KHỎE VÀ NĂNG LỰC CÁ  NHÂN QUA CÁC NHÓM MÁU. - insmart"/>
          <p:cNvPicPr>
            <a:picLocks noChangeAspect="1" noChangeArrowheads="1"/>
          </p:cNvPicPr>
          <p:nvPr/>
        </p:nvPicPr>
        <p:blipFill rotWithShape="1">
          <a:blip r:embed="rId2">
            <a:extLst>
              <a:ext uri="{28A0092B-C50C-407E-A947-70E740481C1C}">
                <a14:useLocalDpi xmlns:a14="http://schemas.microsoft.com/office/drawing/2010/main" val="0"/>
              </a:ext>
            </a:extLst>
          </a:blip>
          <a:srcRect t="26438"/>
          <a:stretch/>
        </p:blipFill>
        <p:spPr bwMode="auto">
          <a:xfrm>
            <a:off x="284730" y="3757276"/>
            <a:ext cx="9525000" cy="42012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Vì sao lại có nhiều màu mắt khác nh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393" y="3266468"/>
            <a:ext cx="7308732" cy="46964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1924414-7063-69DF-EE3C-AE37F0783D9C}"/>
              </a:ext>
            </a:extLst>
          </p:cNvPr>
          <p:cNvGrpSpPr/>
          <p:nvPr/>
        </p:nvGrpSpPr>
        <p:grpSpPr>
          <a:xfrm>
            <a:off x="10438293" y="8241964"/>
            <a:ext cx="11647905" cy="476205"/>
            <a:chOff x="13728434" y="9315582"/>
            <a:chExt cx="11647905" cy="476205"/>
          </a:xfrm>
        </p:grpSpPr>
        <p:sp>
          <p:nvSpPr>
            <p:cNvPr id="4" name="Isosceles Triangle 3">
              <a:extLst>
                <a:ext uri="{FF2B5EF4-FFF2-40B4-BE49-F238E27FC236}">
                  <a16:creationId xmlns:a16="http://schemas.microsoft.com/office/drawing/2014/main" id="{983012F7-9D9E-E24A-8B4B-0FC025D0D4E1}"/>
                </a:ext>
              </a:extLst>
            </p:cNvPr>
            <p:cNvSpPr/>
            <p:nvPr/>
          </p:nvSpPr>
          <p:spPr>
            <a:xfrm>
              <a:off x="13728434" y="9315582"/>
              <a:ext cx="382107" cy="329403"/>
            </a:xfrm>
            <a:prstGeom prst="triangl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B3B288-1707-B6E3-64C5-BEA0E39CDCD5}"/>
                </a:ext>
              </a:extLst>
            </p:cNvPr>
            <p:cNvSpPr txBox="1"/>
            <p:nvPr/>
          </p:nvSpPr>
          <p:spPr>
            <a:xfrm>
              <a:off x="14110541" y="9330122"/>
              <a:ext cx="11265798"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14899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11432"/>
            <a:ext cx="18288000" cy="10287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521"/>
          <a:stretch/>
        </p:blipFill>
        <p:spPr>
          <a:xfrm>
            <a:off x="-98190" y="8861105"/>
            <a:ext cx="1495670" cy="1414463"/>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400050" y="369680"/>
            <a:ext cx="7210356" cy="13716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808006" y="6098809"/>
            <a:ext cx="16717994" cy="133069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6" name="Rectangle 5">
            <a:extLst>
              <a:ext uri="{FF2B5EF4-FFF2-40B4-BE49-F238E27FC236}">
                <a16:creationId xmlns:a16="http://schemas.microsoft.com/office/drawing/2014/main" id="{A54BAFC8-8611-2304-D254-C550377CAFF0}"/>
              </a:ext>
            </a:extLst>
          </p:cNvPr>
          <p:cNvSpPr/>
          <p:nvPr/>
        </p:nvSpPr>
        <p:spPr>
          <a:xfrm>
            <a:off x="785003" y="2642274"/>
            <a:ext cx="16717994" cy="3036246"/>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864439" y="2857500"/>
            <a:ext cx="14806170" cy="2612190"/>
          </a:xfrm>
          <a:prstGeom prst="rect">
            <a:avLst/>
          </a:prstGeom>
          <a:noFill/>
        </p:spPr>
        <p:txBody>
          <a:bodyPr wrap="square" rtlCol="0">
            <a:spAutoFit/>
          </a:bodyPr>
          <a:lstStyle/>
          <a:p>
            <a:pPr defTabSz="1371600">
              <a:lnSpc>
                <a:spcPct val="115000"/>
              </a:lnSpc>
              <a:spcBef>
                <a:spcPts val="195"/>
              </a:spcBef>
              <a:defRPr/>
            </a:pPr>
            <a:r>
              <a:rPr lang="vi-VN" sz="3600" dirty="0">
                <a:solidFill>
                  <a:prstClr val="black"/>
                </a:solidFill>
                <a:latin typeface="Arial"/>
                <a:sym typeface="Dosis"/>
              </a:rPr>
              <a:t>Trình tự các nucleotide trên gene quy định trình tự các nucleotide trên phân tử mRNA thông qua quá trình </a:t>
            </a:r>
            <a:r>
              <a:rPr lang="vi-VN" sz="3600" b="1" dirty="0">
                <a:solidFill>
                  <a:srgbClr val="FF0000"/>
                </a:solidFill>
                <a:latin typeface="Arial"/>
                <a:sym typeface="Dosis"/>
              </a:rPr>
              <a:t>phiên mã</a:t>
            </a:r>
            <a:r>
              <a:rPr lang="vi-VN" sz="3600" dirty="0">
                <a:solidFill>
                  <a:prstClr val="black"/>
                </a:solidFill>
                <a:latin typeface="Arial"/>
                <a:sym typeface="Dosis"/>
              </a:rPr>
              <a:t>. </a:t>
            </a:r>
            <a:endParaRPr lang="en-US" sz="3600" dirty="0">
              <a:solidFill>
                <a:prstClr val="black"/>
              </a:solidFill>
              <a:latin typeface="Arial"/>
              <a:sym typeface="Dosis"/>
            </a:endParaRPr>
          </a:p>
          <a:p>
            <a:pPr defTabSz="1371600">
              <a:lnSpc>
                <a:spcPct val="115000"/>
              </a:lnSpc>
              <a:spcBef>
                <a:spcPts val="195"/>
              </a:spcBef>
              <a:defRPr/>
            </a:pPr>
            <a:r>
              <a:rPr lang="vi-VN" sz="3600" dirty="0">
                <a:solidFill>
                  <a:prstClr val="black"/>
                </a:solidFill>
                <a:latin typeface="Arial"/>
                <a:sym typeface="Dosis"/>
              </a:rPr>
              <a:t>Trình tự nucleotide trên phân tử mRNA được </a:t>
            </a:r>
            <a:r>
              <a:rPr lang="vi-VN" sz="3600" b="1" dirty="0">
                <a:solidFill>
                  <a:srgbClr val="FF0000"/>
                </a:solidFill>
                <a:latin typeface="Arial"/>
                <a:sym typeface="Dosis"/>
              </a:rPr>
              <a:t>dịch mã </a:t>
            </a:r>
            <a:r>
              <a:rPr lang="vi-VN" sz="3600" dirty="0">
                <a:solidFill>
                  <a:prstClr val="black"/>
                </a:solidFill>
                <a:latin typeface="Arial"/>
                <a:sym typeface="Dosis"/>
              </a:rPr>
              <a:t>thành trình tự các amino acid trên phân tử protein. </a:t>
            </a:r>
            <a:endParaRPr lang="en-US" sz="3600" dirty="0">
              <a:solidFill>
                <a:prstClr val="black"/>
              </a:solidFill>
              <a:latin typeface="Arial"/>
              <a:sym typeface="Dosis"/>
            </a:endParaRPr>
          </a:p>
        </p:txBody>
      </p:sp>
      <p:sp>
        <p:nvSpPr>
          <p:cNvPr id="29" name="Oval 28">
            <a:extLst>
              <a:ext uri="{FF2B5EF4-FFF2-40B4-BE49-F238E27FC236}">
                <a16:creationId xmlns:a16="http://schemas.microsoft.com/office/drawing/2014/main" id="{76030317-B5A7-1E90-8F15-5274EBFD8143}"/>
              </a:ext>
            </a:extLst>
          </p:cNvPr>
          <p:cNvSpPr/>
          <p:nvPr/>
        </p:nvSpPr>
        <p:spPr>
          <a:xfrm>
            <a:off x="1274183" y="3086100"/>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24" name="Oval 23">
            <a:extLst>
              <a:ext uri="{FF2B5EF4-FFF2-40B4-BE49-F238E27FC236}">
                <a16:creationId xmlns:a16="http://schemas.microsoft.com/office/drawing/2014/main" id="{8F448D3F-5B65-E728-DCB6-4CF94EEDC74E}"/>
              </a:ext>
            </a:extLst>
          </p:cNvPr>
          <p:cNvSpPr/>
          <p:nvPr/>
        </p:nvSpPr>
        <p:spPr>
          <a:xfrm>
            <a:off x="1274605" y="6539860"/>
            <a:ext cx="237932" cy="2379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887442" y="6362700"/>
            <a:ext cx="15149379" cy="675249"/>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defTabSz="1371600">
              <a:spcBef>
                <a:spcPts val="195"/>
              </a:spcBef>
              <a:defRPr/>
            </a:pPr>
            <a:r>
              <a:rPr lang="vi-VN" sz="3600" b="1" dirty="0">
                <a:solidFill>
                  <a:srgbClr val="FF0000"/>
                </a:solidFill>
                <a:sym typeface="Dosis"/>
              </a:rPr>
              <a:t>Protein</a:t>
            </a:r>
            <a:r>
              <a:rPr lang="vi-VN" sz="3600" dirty="0">
                <a:sym typeface="Dosis"/>
              </a:rPr>
              <a:t> biểu hiện thành tính trạng của cơ thể.</a:t>
            </a:r>
            <a:endParaRPr lang="en-US" sz="3600" dirty="0">
              <a:sym typeface="Dosis"/>
            </a:endParaRP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43" t="7043" r="7043" b="7043"/>
          <a:stretch/>
        </p:blipFill>
        <p:spPr bwMode="auto">
          <a:xfrm>
            <a:off x="15965810" y="8172651"/>
            <a:ext cx="1847736" cy="184773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10" b="12162"/>
          <a:stretch/>
        </p:blipFill>
        <p:spPr bwMode="auto">
          <a:xfrm>
            <a:off x="15071144" y="151792"/>
            <a:ext cx="2897679" cy="200977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76030317-B5A7-1E90-8F15-5274EBFD8143}"/>
              </a:ext>
            </a:extLst>
          </p:cNvPr>
          <p:cNvSpPr/>
          <p:nvPr/>
        </p:nvSpPr>
        <p:spPr>
          <a:xfrm>
            <a:off x="1274183" y="4372168"/>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Tree>
    <p:extLst>
      <p:ext uri="{BB962C8B-B14F-4D97-AF65-F5344CB8AC3E}">
        <p14:creationId xmlns:p14="http://schemas.microsoft.com/office/powerpoint/2010/main" val="3197969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8288000" cy="10287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521"/>
          <a:stretch/>
        </p:blipFill>
        <p:spPr>
          <a:xfrm>
            <a:off x="-98190" y="8861105"/>
            <a:ext cx="1495670" cy="1414463"/>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400050" y="369680"/>
            <a:ext cx="7210356" cy="13716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671091" cy="492443"/>
            </a:xfrm>
            <a:prstGeom prst="rect">
              <a:avLst/>
            </a:prstGeom>
            <a:noFill/>
          </p:spPr>
          <p:txBody>
            <a:bodyPr wrap="none" rtlCol="0">
              <a:spAutoFit/>
            </a:bodyPr>
            <a:lstStyle/>
            <a:p>
              <a:pPr defTabSz="1371600">
                <a:defRPr/>
              </a:pPr>
              <a:r>
                <a:rPr lang="en-US" sz="4200" b="1">
                  <a:solidFill>
                    <a:prstClr val="white"/>
                  </a:solidFill>
                  <a:latin typeface="Arial"/>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785003" y="2967528"/>
            <a:ext cx="16717994" cy="44625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24" name="Oval 23">
            <a:extLst>
              <a:ext uri="{FF2B5EF4-FFF2-40B4-BE49-F238E27FC236}">
                <a16:creationId xmlns:a16="http://schemas.microsoft.com/office/drawing/2014/main" id="{8F448D3F-5B65-E728-DCB6-4CF94EEDC74E}"/>
              </a:ext>
            </a:extLst>
          </p:cNvPr>
          <p:cNvSpPr/>
          <p:nvPr/>
        </p:nvSpPr>
        <p:spPr>
          <a:xfrm>
            <a:off x="1274185" y="3686368"/>
            <a:ext cx="237932" cy="2379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864439" y="3314700"/>
            <a:ext cx="15149379" cy="3862596"/>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lnSpc>
                <a:spcPct val="150000"/>
              </a:lnSpc>
              <a:spcBef>
                <a:spcPts val="195"/>
              </a:spcBef>
            </a:pPr>
            <a:r>
              <a:rPr lang="vi-VN" sz="3200" b="1"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Sự đa dạng về tính trạng của các loài dựa trên cơ sở:</a:t>
            </a:r>
          </a:p>
          <a:p>
            <a:pPr algn="just">
              <a:lnSpc>
                <a:spcPct val="150000"/>
              </a:lnSpc>
              <a:spcBef>
                <a:spcPts val="195"/>
              </a:spcBef>
            </a:pPr>
            <a:r>
              <a:rPr lang="en-US"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a:t>
            </a:r>
            <a:r>
              <a:rPr lang="vi-VN"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 Mỗi loài sinh vật có hệ gene đặc trưng.</a:t>
            </a:r>
          </a:p>
          <a:p>
            <a:pPr algn="just">
              <a:lnSpc>
                <a:spcPct val="150000"/>
              </a:lnSpc>
              <a:spcBef>
                <a:spcPts val="195"/>
              </a:spcBef>
            </a:pPr>
            <a:r>
              <a:rPr lang="en-US"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a:t>
            </a:r>
            <a:r>
              <a:rPr lang="vi-VN"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 Các cá thể cùng loài có thể mang các allele khác nhau của cùng một gene.</a:t>
            </a:r>
          </a:p>
          <a:p>
            <a:pPr algn="just">
              <a:lnSpc>
                <a:spcPct val="150000"/>
              </a:lnSpc>
              <a:spcBef>
                <a:spcPts val="195"/>
              </a:spcBef>
            </a:pPr>
            <a:r>
              <a:rPr lang="en-US"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a:t>
            </a:r>
            <a:r>
              <a:rPr lang="vi-VN"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 Các gene khác nhau quy định các prote</a:t>
            </a:r>
            <a:r>
              <a:rPr lang="en-US" sz="3200" dirty="0" err="1">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i</a:t>
            </a:r>
            <a:r>
              <a:rPr lang="vi-VN"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n khác nhau, từ đó, biểu hiện thành các t</a:t>
            </a:r>
            <a:r>
              <a:rPr lang="en-US"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í</a:t>
            </a:r>
            <a:r>
              <a:rPr lang="vi-VN" sz="3200" dirty="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sym typeface="Dosis"/>
              </a:rPr>
              <a:t>nh trạng khác nhau.</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43" t="7043" r="7043" b="7043"/>
          <a:stretch/>
        </p:blipFill>
        <p:spPr bwMode="auto">
          <a:xfrm>
            <a:off x="15965810" y="6419964"/>
            <a:ext cx="1847736" cy="184773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10" b="12162"/>
          <a:stretch/>
        </p:blipFill>
        <p:spPr bwMode="auto">
          <a:xfrm>
            <a:off x="15071144" y="151792"/>
            <a:ext cx="2897679" cy="200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 calcmode="lin" valueType="num">
                                      <p:cBhvr additive="base">
                                        <p:cTn id="25"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77785" y="6097462"/>
            <a:ext cx="350549" cy="350549"/>
          </a:xfrm>
          <a:prstGeom prst="rect">
            <a:avLst/>
          </a:prstGeom>
        </p:spPr>
      </p:pic>
      <p:sp>
        <p:nvSpPr>
          <p:cNvPr id="6" name="Rectangle 5"/>
          <p:cNvSpPr/>
          <p:nvPr/>
        </p:nvSpPr>
        <p:spPr>
          <a:xfrm>
            <a:off x="1312943" y="3996885"/>
            <a:ext cx="15351638" cy="4201150"/>
          </a:xfrm>
          <a:prstGeom prst="rect">
            <a:avLst/>
          </a:prstGeom>
          <a:noFill/>
        </p:spPr>
        <p:txBody>
          <a:bodyPr wrap="none" lIns="137160" tIns="68580" rIns="137160" bIns="68580">
            <a:spAutoFit/>
          </a:bodyPr>
          <a:lstStyle/>
          <a:p>
            <a:pPr algn="ctr" defTabSz="1371600">
              <a:defRPr/>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1371600">
              <a:defRPr/>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3569" y="295692"/>
            <a:ext cx="4773179" cy="3586131"/>
          </a:xfrm>
          <a:prstGeom prst="rect">
            <a:avLst/>
          </a:prstGeom>
          <a:noFill/>
        </p:spPr>
      </p:pic>
    </p:spTree>
    <p:extLst>
      <p:ext uri="{BB962C8B-B14F-4D97-AF65-F5344CB8AC3E}">
        <p14:creationId xmlns:p14="http://schemas.microsoft.com/office/powerpoint/2010/main" val="22671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45"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par>
                                <p:cTn id="12" presetID="16" presetClass="entr" presetSubtype="21" fill="hold" grpId="0" nodeType="with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VỀ ĐÍCH</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34552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05305" y="330431"/>
            <a:ext cx="9511596" cy="346240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5400" b="1" kern="0" dirty="0">
                <a:solidFill>
                  <a:prstClr val="white"/>
                </a:solidFill>
                <a:latin typeface="Times New Roman" panose="02020603050405020304" pitchFamily="18" charset="0"/>
                <a:cs typeface="Times New Roman" panose="02020603050405020304" pitchFamily="18" charset="0"/>
              </a:rPr>
              <a:t>Sự biểu hiện tính trạng của con giống với bố mẹ là do</a:t>
            </a:r>
            <a:endParaRPr lang="en-US" sz="54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631264" y="3840168"/>
            <a:ext cx="11363471" cy="1395879"/>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err="1">
                    <a:solidFill>
                      <a:prstClr val="white"/>
                    </a:solidFill>
                    <a:latin typeface="Times New Roman" panose="02020603050405020304" pitchFamily="18" charset="0"/>
                    <a:cs typeface="Times New Roman" panose="02020603050405020304" pitchFamily="18" charset="0"/>
                  </a:rPr>
                  <a:t>Kiểu</a:t>
                </a:r>
                <a:r>
                  <a:rPr lang="en-US" sz="4200" b="1" kern="0" dirty="0">
                    <a:solidFill>
                      <a:prstClr val="white"/>
                    </a:solidFill>
                    <a:latin typeface="Times New Roman" panose="02020603050405020304" pitchFamily="18" charset="0"/>
                    <a:cs typeface="Times New Roman" panose="02020603050405020304" pitchFamily="18" charset="0"/>
                  </a:rPr>
                  <a:t> gene </a:t>
                </a:r>
                <a:r>
                  <a:rPr lang="en-US" sz="4200" b="1" kern="0" dirty="0" err="1">
                    <a:solidFill>
                      <a:prstClr val="white"/>
                    </a:solidFill>
                    <a:latin typeface="Times New Roman" panose="02020603050405020304" pitchFamily="18" charset="0"/>
                    <a:cs typeface="Times New Roman" panose="02020603050405020304" pitchFamily="18" charset="0"/>
                  </a:rPr>
                  <a:t>của</a:t>
                </a:r>
                <a:r>
                  <a:rPr lang="en-US" sz="4200" b="1" kern="0" dirty="0">
                    <a:solidFill>
                      <a:prstClr val="white"/>
                    </a:solidFill>
                    <a:latin typeface="Times New Roman" panose="02020603050405020304" pitchFamily="18" charset="0"/>
                    <a:cs typeface="Times New Roman" panose="02020603050405020304" pitchFamily="18" charset="0"/>
                  </a:rPr>
                  <a:t> con </a:t>
                </a:r>
                <a:r>
                  <a:rPr lang="en-US" sz="4200" b="1" kern="0" dirty="0" err="1">
                    <a:solidFill>
                      <a:prstClr val="white"/>
                    </a:solidFill>
                    <a:latin typeface="Times New Roman" panose="02020603050405020304" pitchFamily="18" charset="0"/>
                    <a:cs typeface="Times New Roman" panose="02020603050405020304" pitchFamily="18" charset="0"/>
                  </a:rPr>
                  <a:t>giống</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bố</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mẹ</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269864" y="157490"/>
            <a:ext cx="581685" cy="3558248"/>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8" name="Left Bracket 57"/>
          <p:cNvSpPr/>
          <p:nvPr/>
        </p:nvSpPr>
        <p:spPr>
          <a:xfrm flipH="1">
            <a:off x="13685924" y="311611"/>
            <a:ext cx="330977" cy="355824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nvGrpSpPr>
          <p:cNvPr id="121" name="Group 120"/>
          <p:cNvGrpSpPr/>
          <p:nvPr/>
        </p:nvGrpSpPr>
        <p:grpSpPr>
          <a:xfrm>
            <a:off x="3631264" y="5506875"/>
            <a:ext cx="11363471" cy="1395879"/>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Protein </a:t>
                </a:r>
                <a:r>
                  <a:rPr lang="en-US" sz="4200" b="1" kern="0" dirty="0" err="1">
                    <a:solidFill>
                      <a:prstClr val="white"/>
                    </a:solidFill>
                    <a:latin typeface="Times New Roman" panose="02020603050405020304" pitchFamily="18" charset="0"/>
                    <a:cs typeface="Times New Roman" panose="02020603050405020304" pitchFamily="18" charset="0"/>
                  </a:rPr>
                  <a:t>của</a:t>
                </a:r>
                <a:r>
                  <a:rPr lang="en-US" sz="4200" b="1" kern="0" dirty="0">
                    <a:solidFill>
                      <a:prstClr val="white"/>
                    </a:solidFill>
                    <a:latin typeface="Times New Roman" panose="02020603050405020304" pitchFamily="18" charset="0"/>
                    <a:cs typeface="Times New Roman" panose="02020603050405020304" pitchFamily="18" charset="0"/>
                  </a:rPr>
                  <a:t> con </a:t>
                </a:r>
                <a:r>
                  <a:rPr lang="en-US" sz="4200" b="1" kern="0" dirty="0" err="1">
                    <a:solidFill>
                      <a:prstClr val="white"/>
                    </a:solidFill>
                    <a:latin typeface="Times New Roman" panose="02020603050405020304" pitchFamily="18" charset="0"/>
                    <a:cs typeface="Times New Roman" panose="02020603050405020304" pitchFamily="18" charset="0"/>
                  </a:rPr>
                  <a:t>giống</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bố</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mẹ</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631264" y="7135812"/>
            <a:ext cx="11363471" cy="1395882"/>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000" b="1" kern="0" dirty="0" err="1">
                    <a:solidFill>
                      <a:prstClr val="white"/>
                    </a:solidFill>
                    <a:latin typeface="Times New Roman" panose="02020603050405020304" pitchFamily="18" charset="0"/>
                    <a:cs typeface="Times New Roman" panose="02020603050405020304" pitchFamily="18" charset="0"/>
                  </a:rPr>
                  <a:t>Trình</a:t>
                </a:r>
                <a:r>
                  <a:rPr lang="en-US" sz="4000" b="1" kern="0" dirty="0">
                    <a:solidFill>
                      <a:prstClr val="white"/>
                    </a:solidFill>
                    <a:latin typeface="Times New Roman" panose="02020603050405020304" pitchFamily="18" charset="0"/>
                    <a:cs typeface="Times New Roman" panose="02020603050405020304" pitchFamily="18" charset="0"/>
                  </a:rPr>
                  <a:t> </a:t>
                </a:r>
                <a:r>
                  <a:rPr lang="en-US" sz="4000" b="1" kern="0" dirty="0" err="1">
                    <a:solidFill>
                      <a:prstClr val="white"/>
                    </a:solidFill>
                    <a:latin typeface="Times New Roman" panose="02020603050405020304" pitchFamily="18" charset="0"/>
                    <a:cs typeface="Times New Roman" panose="02020603050405020304" pitchFamily="18" charset="0"/>
                  </a:rPr>
                  <a:t>tự</a:t>
                </a:r>
                <a:r>
                  <a:rPr lang="en-US" sz="4000" b="1" kern="0" dirty="0">
                    <a:solidFill>
                      <a:prstClr val="white"/>
                    </a:solidFill>
                    <a:latin typeface="Times New Roman" panose="02020603050405020304" pitchFamily="18" charset="0"/>
                    <a:cs typeface="Times New Roman" panose="02020603050405020304" pitchFamily="18" charset="0"/>
                  </a:rPr>
                  <a:t> nucleotide </a:t>
                </a:r>
                <a:r>
                  <a:rPr lang="en-US" sz="4000" b="1" kern="0" dirty="0" err="1">
                    <a:solidFill>
                      <a:prstClr val="white"/>
                    </a:solidFill>
                    <a:latin typeface="Times New Roman" panose="02020603050405020304" pitchFamily="18" charset="0"/>
                    <a:cs typeface="Times New Roman" panose="02020603050405020304" pitchFamily="18" charset="0"/>
                  </a:rPr>
                  <a:t>của</a:t>
                </a:r>
                <a:r>
                  <a:rPr lang="en-US" sz="4000" b="1" kern="0" dirty="0">
                    <a:solidFill>
                      <a:prstClr val="white"/>
                    </a:solidFill>
                    <a:latin typeface="Times New Roman" panose="02020603050405020304" pitchFamily="18" charset="0"/>
                    <a:cs typeface="Times New Roman" panose="02020603050405020304" pitchFamily="18" charset="0"/>
                  </a:rPr>
                  <a:t> con </a:t>
                </a:r>
                <a:r>
                  <a:rPr lang="en-US" sz="4000" b="1" kern="0" dirty="0" err="1">
                    <a:solidFill>
                      <a:prstClr val="white"/>
                    </a:solidFill>
                    <a:latin typeface="Times New Roman" panose="02020603050405020304" pitchFamily="18" charset="0"/>
                    <a:cs typeface="Times New Roman" panose="02020603050405020304" pitchFamily="18" charset="0"/>
                  </a:rPr>
                  <a:t>giống</a:t>
                </a:r>
                <a:r>
                  <a:rPr lang="en-US" sz="4000" b="1" kern="0" dirty="0">
                    <a:solidFill>
                      <a:prstClr val="white"/>
                    </a:solidFill>
                    <a:latin typeface="Times New Roman" panose="02020603050405020304" pitchFamily="18" charset="0"/>
                    <a:cs typeface="Times New Roman" panose="02020603050405020304" pitchFamily="18" charset="0"/>
                  </a:rPr>
                  <a:t> </a:t>
                </a:r>
                <a:r>
                  <a:rPr lang="en-US" sz="4000" b="1" kern="0" dirty="0" err="1">
                    <a:solidFill>
                      <a:prstClr val="white"/>
                    </a:solidFill>
                    <a:latin typeface="Times New Roman" panose="02020603050405020304" pitchFamily="18" charset="0"/>
                    <a:cs typeface="Times New Roman" panose="02020603050405020304" pitchFamily="18" charset="0"/>
                  </a:rPr>
                  <a:t>bố</a:t>
                </a:r>
                <a:r>
                  <a:rPr lang="en-US" sz="4000" b="1" kern="0" dirty="0">
                    <a:solidFill>
                      <a:prstClr val="white"/>
                    </a:solidFill>
                    <a:latin typeface="Times New Roman" panose="02020603050405020304" pitchFamily="18" charset="0"/>
                    <a:cs typeface="Times New Roman" panose="02020603050405020304" pitchFamily="18" charset="0"/>
                  </a:rPr>
                  <a:t> </a:t>
                </a:r>
                <a:r>
                  <a:rPr lang="en-US" sz="4000" b="1" kern="0" dirty="0" err="1">
                    <a:solidFill>
                      <a:prstClr val="white"/>
                    </a:solidFill>
                    <a:latin typeface="Times New Roman" panose="02020603050405020304" pitchFamily="18" charset="0"/>
                    <a:cs typeface="Times New Roman" panose="02020603050405020304" pitchFamily="18" charset="0"/>
                  </a:rPr>
                  <a:t>mẹ</a:t>
                </a:r>
                <a:endParaRPr lang="en-US" sz="40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3631264" y="8766048"/>
            <a:ext cx="11363471" cy="1395879"/>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Allele </a:t>
                </a:r>
                <a:r>
                  <a:rPr lang="en-US" sz="4200" b="1" kern="0" dirty="0" err="1">
                    <a:solidFill>
                      <a:prstClr val="white"/>
                    </a:solidFill>
                    <a:latin typeface="Times New Roman" panose="02020603050405020304" pitchFamily="18" charset="0"/>
                    <a:cs typeface="Times New Roman" panose="02020603050405020304" pitchFamily="18" charset="0"/>
                  </a:rPr>
                  <a:t>của</a:t>
                </a:r>
                <a:r>
                  <a:rPr lang="en-US" sz="4200" b="1" kern="0" dirty="0">
                    <a:solidFill>
                      <a:prstClr val="white"/>
                    </a:solidFill>
                    <a:latin typeface="Times New Roman" panose="02020603050405020304" pitchFamily="18" charset="0"/>
                    <a:cs typeface="Times New Roman" panose="02020603050405020304" pitchFamily="18" charset="0"/>
                  </a:rPr>
                  <a:t> con </a:t>
                </a:r>
                <a:r>
                  <a:rPr lang="en-US" sz="4200" b="1" kern="0" dirty="0" err="1">
                    <a:solidFill>
                      <a:prstClr val="white"/>
                    </a:solidFill>
                    <a:latin typeface="Times New Roman" panose="02020603050405020304" pitchFamily="18" charset="0"/>
                    <a:cs typeface="Times New Roman" panose="02020603050405020304" pitchFamily="18" charset="0"/>
                  </a:rPr>
                  <a:t>giống</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bố</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mẹ</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3145328" y="7841973"/>
            <a:ext cx="430419" cy="163023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2" name="Group 1"/>
          <p:cNvGrpSpPr/>
          <p:nvPr/>
        </p:nvGrpSpPr>
        <p:grpSpPr>
          <a:xfrm>
            <a:off x="2636195" y="133938"/>
            <a:ext cx="1434590" cy="1434589"/>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6126" y="267725"/>
              <a:ext cx="543237" cy="940385"/>
            </a:xfrm>
            <a:prstGeom prst="rect">
              <a:avLst/>
            </a:prstGeom>
            <a:noFill/>
          </p:spPr>
          <p:txBody>
            <a:bodyPr wrap="none" rtlCol="0">
              <a:spAutoFit/>
            </a:bodyPr>
            <a:lstStyle/>
            <a:p>
              <a:pPr algn="ctr" defTabSz="1371600">
                <a:defRPr/>
              </a:pPr>
              <a:r>
                <a:rPr lang="en-US" sz="7500" b="1" kern="0" dirty="0">
                  <a:solidFill>
                    <a:srgbClr val="008CF5"/>
                  </a:solidFill>
                  <a:latin typeface="Arial" panose="020B0604020202020204" pitchFamily="34" charset="0"/>
                  <a:cs typeface="Arial" panose="020B0604020202020204" pitchFamily="34" charset="0"/>
                </a:rPr>
                <a:t>1</a:t>
              </a:r>
            </a:p>
          </p:txBody>
        </p:sp>
      </p:grpSp>
      <p:sp>
        <p:nvSpPr>
          <p:cNvPr id="62" name="Parallelogram 61"/>
          <p:cNvSpPr/>
          <p:nvPr/>
        </p:nvSpPr>
        <p:spPr>
          <a:xfrm flipH="1">
            <a:off x="15198294" y="9089491"/>
            <a:ext cx="1886496" cy="81480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kern="0" dirty="0">
                <a:solidFill>
                  <a:srgbClr val="FF0000"/>
                </a:solidFill>
                <a:latin typeface="Arial" panose="020B0604020202020204" pitchFamily="34" charset="0"/>
                <a:cs typeface="Arial" panose="020B0604020202020204" pitchFamily="34" charset="0"/>
              </a:rPr>
              <a:t>ĐÁP ÁN</a:t>
            </a:r>
          </a:p>
        </p:txBody>
      </p:sp>
      <p:grpSp>
        <p:nvGrpSpPr>
          <p:cNvPr id="151" name="Group 150"/>
          <p:cNvGrpSpPr/>
          <p:nvPr/>
        </p:nvGrpSpPr>
        <p:grpSpPr>
          <a:xfrm>
            <a:off x="3145328" y="6057198"/>
            <a:ext cx="430419" cy="1784775"/>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50" name="Group 149"/>
          <p:cNvGrpSpPr/>
          <p:nvPr/>
        </p:nvGrpSpPr>
        <p:grpSpPr>
          <a:xfrm>
            <a:off x="3145328" y="4520071"/>
            <a:ext cx="430419" cy="1727633"/>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49" name="Group 148"/>
          <p:cNvGrpSpPr/>
          <p:nvPr/>
        </p:nvGrpSpPr>
        <p:grpSpPr>
          <a:xfrm>
            <a:off x="3145328" y="1568528"/>
            <a:ext cx="430419" cy="2951543"/>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sp>
        <p:nvSpPr>
          <p:cNvPr id="64" name="Parallelogram 63"/>
          <p:cNvSpPr/>
          <p:nvPr/>
        </p:nvSpPr>
        <p:spPr>
          <a:xfrm flipH="1">
            <a:off x="14333580" y="558453"/>
            <a:ext cx="2061243" cy="58521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100" b="1" kern="0" dirty="0">
                <a:solidFill>
                  <a:srgbClr val="FF0000"/>
                </a:solidFill>
                <a:latin typeface="Arial" panose="020B0604020202020204" pitchFamily="34" charset="0"/>
                <a:cs typeface="Arial" panose="020B0604020202020204" pitchFamily="34" charset="0"/>
              </a:rPr>
              <a:t>BẮT ĐẦU</a:t>
            </a:r>
          </a:p>
        </p:txBody>
      </p:sp>
      <p:sp>
        <p:nvSpPr>
          <p:cNvPr id="65" name="Rectangle 64"/>
          <p:cNvSpPr/>
          <p:nvPr/>
        </p:nvSpPr>
        <p:spPr>
          <a:xfrm>
            <a:off x="2421718" y="1853381"/>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30</a:t>
            </a:r>
          </a:p>
        </p:txBody>
      </p:sp>
      <p:grpSp>
        <p:nvGrpSpPr>
          <p:cNvPr id="67" name="Group 66"/>
          <p:cNvGrpSpPr/>
          <p:nvPr/>
        </p:nvGrpSpPr>
        <p:grpSpPr>
          <a:xfrm>
            <a:off x="2421710" y="1839095"/>
            <a:ext cx="1905192" cy="1907018"/>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29</a:t>
              </a:r>
            </a:p>
          </p:txBody>
        </p:sp>
      </p:grpSp>
      <p:grpSp>
        <p:nvGrpSpPr>
          <p:cNvPr id="71" name="Group 70"/>
          <p:cNvGrpSpPr/>
          <p:nvPr/>
        </p:nvGrpSpPr>
        <p:grpSpPr>
          <a:xfrm>
            <a:off x="2421708" y="1839095"/>
            <a:ext cx="1905192" cy="1905827"/>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28</a:t>
              </a:r>
            </a:p>
          </p:txBody>
        </p:sp>
      </p:grpSp>
      <p:grpSp>
        <p:nvGrpSpPr>
          <p:cNvPr id="74" name="Group 73"/>
          <p:cNvGrpSpPr/>
          <p:nvPr/>
        </p:nvGrpSpPr>
        <p:grpSpPr>
          <a:xfrm>
            <a:off x="2421707" y="1838776"/>
            <a:ext cx="1905192" cy="1905827"/>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27</a:t>
              </a:r>
            </a:p>
          </p:txBody>
        </p:sp>
      </p:grpSp>
      <p:grpSp>
        <p:nvGrpSpPr>
          <p:cNvPr id="77" name="Group 76"/>
          <p:cNvGrpSpPr/>
          <p:nvPr/>
        </p:nvGrpSpPr>
        <p:grpSpPr>
          <a:xfrm>
            <a:off x="2421704" y="1838776"/>
            <a:ext cx="1905192" cy="1907018"/>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26</a:t>
              </a:r>
            </a:p>
          </p:txBody>
        </p:sp>
      </p:grpSp>
      <p:grpSp>
        <p:nvGrpSpPr>
          <p:cNvPr id="83" name="Group 82"/>
          <p:cNvGrpSpPr/>
          <p:nvPr/>
        </p:nvGrpSpPr>
        <p:grpSpPr>
          <a:xfrm>
            <a:off x="2421702" y="1838776"/>
            <a:ext cx="1905192" cy="1907018"/>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25</a:t>
              </a:r>
            </a:p>
          </p:txBody>
        </p:sp>
      </p:grpSp>
      <p:grpSp>
        <p:nvGrpSpPr>
          <p:cNvPr id="86" name="Group 85"/>
          <p:cNvGrpSpPr/>
          <p:nvPr/>
        </p:nvGrpSpPr>
        <p:grpSpPr>
          <a:xfrm>
            <a:off x="2421696" y="1838221"/>
            <a:ext cx="1905192" cy="1907018"/>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24</a:t>
              </a:r>
            </a:p>
          </p:txBody>
        </p:sp>
      </p:grpSp>
      <p:grpSp>
        <p:nvGrpSpPr>
          <p:cNvPr id="89" name="Group 88"/>
          <p:cNvGrpSpPr/>
          <p:nvPr/>
        </p:nvGrpSpPr>
        <p:grpSpPr>
          <a:xfrm>
            <a:off x="2421695" y="1838221"/>
            <a:ext cx="1905192" cy="1907018"/>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23</a:t>
              </a:r>
            </a:p>
          </p:txBody>
        </p:sp>
      </p:grpSp>
      <p:grpSp>
        <p:nvGrpSpPr>
          <p:cNvPr id="92" name="Group 91"/>
          <p:cNvGrpSpPr/>
          <p:nvPr/>
        </p:nvGrpSpPr>
        <p:grpSpPr>
          <a:xfrm>
            <a:off x="2421681" y="1837106"/>
            <a:ext cx="1905192" cy="1907018"/>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22</a:t>
              </a:r>
            </a:p>
          </p:txBody>
        </p:sp>
      </p:grpSp>
      <p:grpSp>
        <p:nvGrpSpPr>
          <p:cNvPr id="95" name="Group 94"/>
          <p:cNvGrpSpPr/>
          <p:nvPr/>
        </p:nvGrpSpPr>
        <p:grpSpPr>
          <a:xfrm>
            <a:off x="2421680" y="1836232"/>
            <a:ext cx="1905192" cy="1907018"/>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21</a:t>
              </a:r>
            </a:p>
          </p:txBody>
        </p:sp>
      </p:grpSp>
      <p:grpSp>
        <p:nvGrpSpPr>
          <p:cNvPr id="98" name="Group 97"/>
          <p:cNvGrpSpPr/>
          <p:nvPr/>
        </p:nvGrpSpPr>
        <p:grpSpPr>
          <a:xfrm>
            <a:off x="2421678" y="1835317"/>
            <a:ext cx="1905192" cy="1907018"/>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20</a:t>
              </a:r>
            </a:p>
          </p:txBody>
        </p:sp>
      </p:grpSp>
      <p:grpSp>
        <p:nvGrpSpPr>
          <p:cNvPr id="101" name="Group 100"/>
          <p:cNvGrpSpPr/>
          <p:nvPr/>
        </p:nvGrpSpPr>
        <p:grpSpPr>
          <a:xfrm>
            <a:off x="2417612" y="1835312"/>
            <a:ext cx="1905192" cy="1906935"/>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19</a:t>
              </a:r>
            </a:p>
          </p:txBody>
        </p:sp>
      </p:grpSp>
      <p:grpSp>
        <p:nvGrpSpPr>
          <p:cNvPr id="104" name="Group 103"/>
          <p:cNvGrpSpPr/>
          <p:nvPr/>
        </p:nvGrpSpPr>
        <p:grpSpPr>
          <a:xfrm>
            <a:off x="2411885" y="1852946"/>
            <a:ext cx="1905192" cy="1906935"/>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18</a:t>
              </a:r>
            </a:p>
          </p:txBody>
        </p:sp>
      </p:grpSp>
      <p:grpSp>
        <p:nvGrpSpPr>
          <p:cNvPr id="107" name="Group 106"/>
          <p:cNvGrpSpPr/>
          <p:nvPr/>
        </p:nvGrpSpPr>
        <p:grpSpPr>
          <a:xfrm>
            <a:off x="2411883" y="1859580"/>
            <a:ext cx="1905192" cy="1906935"/>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17</a:t>
              </a:r>
            </a:p>
          </p:txBody>
        </p:sp>
      </p:grpSp>
      <p:grpSp>
        <p:nvGrpSpPr>
          <p:cNvPr id="110" name="Group 109"/>
          <p:cNvGrpSpPr/>
          <p:nvPr/>
        </p:nvGrpSpPr>
        <p:grpSpPr>
          <a:xfrm>
            <a:off x="2411882" y="1849682"/>
            <a:ext cx="1905192" cy="1906935"/>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16</a:t>
              </a:r>
            </a:p>
          </p:txBody>
        </p:sp>
      </p:grpSp>
      <p:grpSp>
        <p:nvGrpSpPr>
          <p:cNvPr id="113" name="Group 112"/>
          <p:cNvGrpSpPr/>
          <p:nvPr/>
        </p:nvGrpSpPr>
        <p:grpSpPr>
          <a:xfrm>
            <a:off x="2411880" y="1851075"/>
            <a:ext cx="1905192" cy="1906935"/>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15</a:t>
              </a:r>
            </a:p>
          </p:txBody>
        </p:sp>
      </p:grpSp>
      <p:grpSp>
        <p:nvGrpSpPr>
          <p:cNvPr id="120" name="Group 119"/>
          <p:cNvGrpSpPr/>
          <p:nvPr/>
        </p:nvGrpSpPr>
        <p:grpSpPr>
          <a:xfrm>
            <a:off x="2411879" y="1844441"/>
            <a:ext cx="1905192" cy="1906935"/>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14</a:t>
              </a:r>
            </a:p>
          </p:txBody>
        </p:sp>
      </p:grpSp>
      <p:grpSp>
        <p:nvGrpSpPr>
          <p:cNvPr id="135" name="Group 134"/>
          <p:cNvGrpSpPr/>
          <p:nvPr/>
        </p:nvGrpSpPr>
        <p:grpSpPr>
          <a:xfrm>
            <a:off x="2411877" y="1842698"/>
            <a:ext cx="1905192" cy="1906935"/>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13</a:t>
              </a:r>
            </a:p>
          </p:txBody>
        </p:sp>
      </p:grpSp>
      <p:grpSp>
        <p:nvGrpSpPr>
          <p:cNvPr id="138" name="Group 137"/>
          <p:cNvGrpSpPr/>
          <p:nvPr/>
        </p:nvGrpSpPr>
        <p:grpSpPr>
          <a:xfrm>
            <a:off x="2411876" y="1855242"/>
            <a:ext cx="1905192" cy="1906935"/>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12</a:t>
              </a:r>
            </a:p>
          </p:txBody>
        </p:sp>
      </p:grpSp>
      <p:grpSp>
        <p:nvGrpSpPr>
          <p:cNvPr id="145" name="Group 144"/>
          <p:cNvGrpSpPr/>
          <p:nvPr/>
        </p:nvGrpSpPr>
        <p:grpSpPr>
          <a:xfrm>
            <a:off x="2411874" y="1845359"/>
            <a:ext cx="1905192" cy="1906935"/>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11</a:t>
              </a:r>
            </a:p>
          </p:txBody>
        </p:sp>
      </p:grpSp>
      <p:grpSp>
        <p:nvGrpSpPr>
          <p:cNvPr id="148" name="Group 147"/>
          <p:cNvGrpSpPr/>
          <p:nvPr/>
        </p:nvGrpSpPr>
        <p:grpSpPr>
          <a:xfrm>
            <a:off x="2411873" y="1849649"/>
            <a:ext cx="1905192" cy="1906935"/>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10</a:t>
              </a:r>
            </a:p>
          </p:txBody>
        </p:sp>
      </p:grpSp>
      <p:grpSp>
        <p:nvGrpSpPr>
          <p:cNvPr id="165" name="Group 164"/>
          <p:cNvGrpSpPr/>
          <p:nvPr/>
        </p:nvGrpSpPr>
        <p:grpSpPr>
          <a:xfrm>
            <a:off x="2414328" y="1859522"/>
            <a:ext cx="1905192" cy="1906935"/>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9</a:t>
              </a:r>
            </a:p>
          </p:txBody>
        </p:sp>
      </p:grpSp>
      <p:grpSp>
        <p:nvGrpSpPr>
          <p:cNvPr id="168" name="Group 167"/>
          <p:cNvGrpSpPr/>
          <p:nvPr/>
        </p:nvGrpSpPr>
        <p:grpSpPr>
          <a:xfrm>
            <a:off x="2411871" y="1847883"/>
            <a:ext cx="1905192" cy="1906935"/>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8</a:t>
              </a:r>
            </a:p>
          </p:txBody>
        </p:sp>
      </p:grpSp>
      <p:grpSp>
        <p:nvGrpSpPr>
          <p:cNvPr id="171" name="Group 170"/>
          <p:cNvGrpSpPr/>
          <p:nvPr/>
        </p:nvGrpSpPr>
        <p:grpSpPr>
          <a:xfrm>
            <a:off x="2414181" y="1860008"/>
            <a:ext cx="1905192" cy="1906935"/>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7</a:t>
              </a:r>
            </a:p>
          </p:txBody>
        </p:sp>
      </p:grpSp>
      <p:grpSp>
        <p:nvGrpSpPr>
          <p:cNvPr id="174" name="Group 173"/>
          <p:cNvGrpSpPr/>
          <p:nvPr/>
        </p:nvGrpSpPr>
        <p:grpSpPr>
          <a:xfrm>
            <a:off x="2414181" y="1860005"/>
            <a:ext cx="1905192" cy="1906935"/>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6</a:t>
              </a:r>
            </a:p>
          </p:txBody>
        </p:sp>
      </p:grpSp>
      <p:grpSp>
        <p:nvGrpSpPr>
          <p:cNvPr id="177" name="Group 176"/>
          <p:cNvGrpSpPr/>
          <p:nvPr/>
        </p:nvGrpSpPr>
        <p:grpSpPr>
          <a:xfrm>
            <a:off x="2414181" y="1855245"/>
            <a:ext cx="1905192" cy="1906935"/>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5</a:t>
              </a:r>
            </a:p>
          </p:txBody>
        </p:sp>
      </p:grpSp>
      <p:grpSp>
        <p:nvGrpSpPr>
          <p:cNvPr id="180" name="Group 179"/>
          <p:cNvGrpSpPr/>
          <p:nvPr/>
        </p:nvGrpSpPr>
        <p:grpSpPr>
          <a:xfrm>
            <a:off x="2411870" y="1852221"/>
            <a:ext cx="1905192" cy="1906935"/>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4</a:t>
              </a:r>
            </a:p>
          </p:txBody>
        </p:sp>
      </p:grpSp>
      <p:grpSp>
        <p:nvGrpSpPr>
          <p:cNvPr id="183" name="Group 182"/>
          <p:cNvGrpSpPr/>
          <p:nvPr/>
        </p:nvGrpSpPr>
        <p:grpSpPr>
          <a:xfrm>
            <a:off x="2411868" y="1850265"/>
            <a:ext cx="1905192" cy="1906935"/>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3</a:t>
              </a:r>
            </a:p>
          </p:txBody>
        </p:sp>
      </p:grpSp>
      <p:grpSp>
        <p:nvGrpSpPr>
          <p:cNvPr id="186" name="Group 185"/>
          <p:cNvGrpSpPr/>
          <p:nvPr/>
        </p:nvGrpSpPr>
        <p:grpSpPr>
          <a:xfrm>
            <a:off x="2409416" y="1851987"/>
            <a:ext cx="1905192" cy="1906935"/>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2</a:t>
              </a:r>
            </a:p>
          </p:txBody>
        </p:sp>
      </p:grpSp>
      <p:grpSp>
        <p:nvGrpSpPr>
          <p:cNvPr id="189" name="Group 188"/>
          <p:cNvGrpSpPr/>
          <p:nvPr/>
        </p:nvGrpSpPr>
        <p:grpSpPr>
          <a:xfrm>
            <a:off x="2415374" y="1852862"/>
            <a:ext cx="1905192" cy="1906935"/>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1</a:t>
              </a:r>
            </a:p>
          </p:txBody>
        </p:sp>
      </p:grpSp>
      <p:grpSp>
        <p:nvGrpSpPr>
          <p:cNvPr id="192" name="Group 191"/>
          <p:cNvGrpSpPr/>
          <p:nvPr/>
        </p:nvGrpSpPr>
        <p:grpSpPr>
          <a:xfrm>
            <a:off x="2409414" y="1850480"/>
            <a:ext cx="1905192" cy="1906935"/>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FF00"/>
                  </a:solidFill>
                  <a:latin typeface="Arial Black" panose="020B0A04020102020204" pitchFamily="34" charset="0"/>
                  <a:cs typeface="Arial" panose="020B0604020202020204" pitchFamily="34" charset="0"/>
                </a:rPr>
                <a:t>0</a:t>
              </a:r>
            </a:p>
          </p:txBody>
        </p:sp>
      </p:grpSp>
      <p:sp>
        <p:nvSpPr>
          <p:cNvPr id="195" name="Left Brace 194"/>
          <p:cNvSpPr/>
          <p:nvPr/>
        </p:nvSpPr>
        <p:spPr>
          <a:xfrm rot="16200000">
            <a:off x="3195343" y="2793806"/>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196" name="Left Brace 195"/>
          <p:cNvSpPr/>
          <p:nvPr/>
        </p:nvSpPr>
        <p:spPr>
          <a:xfrm rot="5400000">
            <a:off x="3195343" y="878198"/>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80" name="Parallelogram 79"/>
          <p:cNvSpPr/>
          <p:nvPr/>
        </p:nvSpPr>
        <p:spPr>
          <a:xfrm>
            <a:off x="3570765" y="6010050"/>
            <a:ext cx="11373723" cy="891543"/>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0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97" name="Picture 196">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
        <p:nvSpPr>
          <p:cNvPr id="4" name="Parallelogram 3">
            <a:hlinkClick r:id="rId15" action="ppaction://hlinksldjump"/>
            <a:extLst>
              <a:ext uri="{FF2B5EF4-FFF2-40B4-BE49-F238E27FC236}">
                <a16:creationId xmlns:a16="http://schemas.microsoft.com/office/drawing/2014/main" id="{8F76813F-01D8-4520-4D83-9CC0EFBA6206}"/>
              </a:ext>
            </a:extLst>
          </p:cNvPr>
          <p:cNvSpPr/>
          <p:nvPr/>
        </p:nvSpPr>
        <p:spPr>
          <a:xfrm flipH="1">
            <a:off x="14437382" y="1510367"/>
            <a:ext cx="215254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5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8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18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28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38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48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58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68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78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88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98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08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18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28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38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48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58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68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78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88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198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08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18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28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38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48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58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68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78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88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298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319448"/>
            <a:ext cx="10014583" cy="549556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500" b="1" i="1" dirty="0">
                <a:solidFill>
                  <a:prstClr val="white"/>
                </a:solidFill>
                <a:latin typeface="Arial" panose="020B0604020202020204" pitchFamily="34" charset="0"/>
                <a:cs typeface="Arial" panose="020B0604020202020204" pitchFamily="34" charset="0"/>
              </a:rPr>
              <a:t>Quá trình tổng hợp </a:t>
            </a:r>
            <a:r>
              <a:rPr lang="vi-VN" sz="4500" b="1" i="1" dirty="0" err="1">
                <a:solidFill>
                  <a:prstClr val="white"/>
                </a:solidFill>
                <a:latin typeface="Arial" panose="020B0604020202020204" pitchFamily="34" charset="0"/>
                <a:cs typeface="Arial" panose="020B0604020202020204" pitchFamily="34" charset="0"/>
              </a:rPr>
              <a:t>Protein</a:t>
            </a:r>
            <a:r>
              <a:rPr lang="vi-VN" sz="4500" b="1" i="1" dirty="0">
                <a:solidFill>
                  <a:prstClr val="white"/>
                </a:solidFill>
                <a:latin typeface="Arial" panose="020B0604020202020204" pitchFamily="34" charset="0"/>
                <a:cs typeface="Arial" panose="020B0604020202020204" pitchFamily="34" charset="0"/>
              </a:rPr>
              <a:t> gọi là</a:t>
            </a:r>
            <a:endParaRPr lang="en-US" sz="4500" b="1" i="1" dirty="0">
              <a:solidFill>
                <a:prstClr val="white"/>
              </a:solidFill>
              <a:latin typeface="Arial" panose="020B0604020202020204" pitchFamily="34" charset="0"/>
              <a:cs typeface="Arial" panose="020B0604020202020204" pitchFamily="34"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sp>
        <p:nvSpPr>
          <p:cNvPr id="58" name="Left Bracket 57"/>
          <p:cNvSpPr/>
          <p:nvPr/>
        </p:nvSpPr>
        <p:spPr>
          <a:xfrm flipH="1">
            <a:off x="14186298" y="271742"/>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sp>
        <p:nvSpPr>
          <p:cNvPr id="35" name="Parallelogram 34"/>
          <p:cNvSpPr/>
          <p:nvPr/>
        </p:nvSpPr>
        <p:spPr>
          <a:xfrm flipH="1">
            <a:off x="15413914" y="9282092"/>
            <a:ext cx="215254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án</a:t>
            </a:r>
            <a:endParaRPr lang="en-US" sz="2800" b="1" dirty="0">
              <a:solidFill>
                <a:srgbClr val="FF0000"/>
              </a:solidFill>
              <a:latin typeface="Arial" panose="020B0604020202020204" pitchFamily="34" charset="0"/>
              <a:cs typeface="Arial" panose="020B0604020202020204" pitchFamily="34" charset="0"/>
            </a:endParaRPr>
          </a:p>
        </p:txBody>
      </p:sp>
      <p:sp>
        <p:nvSpPr>
          <p:cNvPr id="40" name="Parallelogram 39"/>
          <p:cNvSpPr/>
          <p:nvPr/>
        </p:nvSpPr>
        <p:spPr>
          <a:xfrm flipH="1">
            <a:off x="15381556" y="1338667"/>
            <a:ext cx="2184899" cy="67851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200" b="1" dirty="0" err="1">
                <a:solidFill>
                  <a:srgbClr val="FF0000"/>
                </a:solidFill>
                <a:latin typeface="Arial" panose="020B0604020202020204" pitchFamily="34" charset="0"/>
                <a:cs typeface="Arial" panose="020B0604020202020204" pitchFamily="34" charset="0"/>
              </a:rPr>
              <a:t>Bắt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đầu</a:t>
            </a:r>
            <a:endParaRPr lang="en-US" sz="32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defTabSz="1371600">
                <a:defRPr/>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0848549" cy="3762329"/>
            <a:chOff x="620985" y="4161177"/>
            <a:chExt cx="7232366" cy="2508219"/>
          </a:xfrm>
        </p:grpSpPr>
        <p:grpSp>
          <p:nvGrpSpPr>
            <p:cNvPr id="31" name="Group 30"/>
            <p:cNvGrpSpPr/>
            <p:nvPr/>
          </p:nvGrpSpPr>
          <p:grpSpPr>
            <a:xfrm>
              <a:off x="620985" y="4161177"/>
              <a:ext cx="7232366" cy="2508219"/>
              <a:chOff x="620986" y="3695570"/>
              <a:chExt cx="6636236" cy="2508219"/>
            </a:xfrm>
          </p:grpSpPr>
          <p:grpSp>
            <p:nvGrpSpPr>
              <p:cNvPr id="23" name="Group 22"/>
              <p:cNvGrpSpPr/>
              <p:nvPr/>
            </p:nvGrpSpPr>
            <p:grpSpPr>
              <a:xfrm>
                <a:off x="620986" y="3695570"/>
                <a:ext cx="6566662" cy="2508219"/>
                <a:chOff x="1139780" y="2747097"/>
                <a:chExt cx="4091455" cy="2326619"/>
              </a:xfrm>
            </p:grpSpPr>
            <p:sp>
              <p:nvSpPr>
                <p:cNvPr id="18" name="Parallelogram 17"/>
                <p:cNvSpPr/>
                <p:nvPr/>
              </p:nvSpPr>
              <p:spPr>
                <a:xfrm>
                  <a:off x="1139780" y="3102581"/>
                  <a:ext cx="409145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Đáp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án</a:t>
                  </a:r>
                  <a:endParaRPr lang="en-US" sz="3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75" name="Straight Connector 74"/>
              <p:cNvCxnSpPr>
                <a:cxnSpLocks/>
                <a:stCxn id="15" idx="3"/>
                <a:endCxn id="15" idx="1"/>
              </p:cNvCxnSpPr>
              <p:nvPr/>
            </p:nvCxnSpPr>
            <p:spPr>
              <a:xfrm>
                <a:off x="3221801" y="4045191"/>
                <a:ext cx="4035421"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6566661"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stretch>
                <a:fillRect/>
              </a:stretch>
            </p:blipFill>
            <p:spPr>
              <a:xfrm rot="10800000">
                <a:off x="3221801" y="3922541"/>
                <a:ext cx="4035421" cy="245299"/>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E75A03F-2335-4A30-BC66-06FE8C4AFF84}"/>
              </a:ext>
            </a:extLst>
          </p:cNvPr>
          <p:cNvSpPr txBox="1"/>
          <p:nvPr/>
        </p:nvSpPr>
        <p:spPr>
          <a:xfrm>
            <a:off x="3329918" y="7787369"/>
            <a:ext cx="10073712" cy="1107996"/>
          </a:xfrm>
          <a:prstGeom prst="rect">
            <a:avLst/>
          </a:prstGeom>
          <a:noFill/>
        </p:spPr>
        <p:txBody>
          <a:bodyPr wrap="square" rtlCol="0">
            <a:spAutoFit/>
          </a:bodyPr>
          <a:lstStyle/>
          <a:p>
            <a:pPr algn="ctr" defTabSz="1371600">
              <a:defRPr/>
            </a:pPr>
            <a:r>
              <a:rPr lang="en-US" sz="6600" i="1" dirty="0" err="1">
                <a:solidFill>
                  <a:srgbClr val="FFFF00"/>
                </a:solidFill>
                <a:latin typeface="Calibri" panose="020F0502020204030204"/>
              </a:rPr>
              <a:t>Dịch</a:t>
            </a:r>
            <a:r>
              <a:rPr lang="en-US" sz="6600" i="1" dirty="0">
                <a:solidFill>
                  <a:srgbClr val="FFFF00"/>
                </a:solidFill>
                <a:latin typeface="Calibri" panose="020F0502020204030204"/>
              </a:rPr>
              <a:t> </a:t>
            </a:r>
            <a:r>
              <a:rPr lang="en-US" sz="6600" i="1" dirty="0" err="1">
                <a:solidFill>
                  <a:srgbClr val="FFFF00"/>
                </a:solidFill>
                <a:latin typeface="Calibri" panose="020F0502020204030204"/>
              </a:rPr>
              <a:t>mã</a:t>
            </a:r>
            <a:endParaRPr lang="en-US" sz="6600" i="1" dirty="0">
              <a:solidFill>
                <a:srgbClr val="FFFF00"/>
              </a:solidFill>
              <a:latin typeface="Calibri" panose="020F0502020204030204"/>
            </a:endParaRPr>
          </a:p>
        </p:txBody>
      </p:sp>
      <p:sp>
        <p:nvSpPr>
          <p:cNvPr id="9" name="Parallelogram 8">
            <a:hlinkClick r:id="rId11" action="ppaction://hlinksldjump"/>
            <a:extLst>
              <a:ext uri="{FF2B5EF4-FFF2-40B4-BE49-F238E27FC236}">
                <a16:creationId xmlns:a16="http://schemas.microsoft.com/office/drawing/2014/main" id="{E35D3687-3AC2-CC5C-B9E1-6ABEE8F9E664}"/>
              </a:ext>
            </a:extLst>
          </p:cNvPr>
          <p:cNvSpPr/>
          <p:nvPr/>
        </p:nvSpPr>
        <p:spPr>
          <a:xfrm flipH="1">
            <a:off x="15262276" y="296313"/>
            <a:ext cx="215254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0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7"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300" fill="hold"/>
                                        <p:tgtEl>
                                          <p:spTgt spid="19"/>
                                        </p:tgtEl>
                                        <p:attrNameLst>
                                          <p:attrName>ppt_x</p:attrName>
                                        </p:attrNameLst>
                                      </p:cBhvr>
                                      <p:tavLst>
                                        <p:tav tm="0">
                                          <p:val>
                                            <p:strVal val="#ppt_x"/>
                                          </p:val>
                                        </p:tav>
                                        <p:tav tm="100000">
                                          <p:val>
                                            <p:strVal val="#ppt_x"/>
                                          </p:val>
                                        </p:tav>
                                      </p:tavLst>
                                    </p:anim>
                                    <p:anim calcmode="lin" valueType="num">
                                      <p:cBhvr>
                                        <p:cTn id="40" dur="300" fill="hold"/>
                                        <p:tgtEl>
                                          <p:spTgt spid="19"/>
                                        </p:tgtEl>
                                        <p:attrNameLst>
                                          <p:attrName>ppt_y</p:attrName>
                                        </p:attrNameLst>
                                      </p:cBhvr>
                                      <p:tavLst>
                                        <p:tav tm="0">
                                          <p:val>
                                            <p:strVal val="#ppt_y-#ppt_h/2"/>
                                          </p:val>
                                        </p:tav>
                                        <p:tav tm="100000">
                                          <p:val>
                                            <p:strVal val="#ppt_y"/>
                                          </p:val>
                                        </p:tav>
                                      </p:tavLst>
                                    </p:anim>
                                    <p:anim calcmode="lin" valueType="num">
                                      <p:cBhvr>
                                        <p:cTn id="41" dur="300" fill="hold"/>
                                        <p:tgtEl>
                                          <p:spTgt spid="19"/>
                                        </p:tgtEl>
                                        <p:attrNameLst>
                                          <p:attrName>ppt_w</p:attrName>
                                        </p:attrNameLst>
                                      </p:cBhvr>
                                      <p:tavLst>
                                        <p:tav tm="0">
                                          <p:val>
                                            <p:strVal val="#ppt_w"/>
                                          </p:val>
                                        </p:tav>
                                        <p:tav tm="100000">
                                          <p:val>
                                            <p:strVal val="#ppt_w"/>
                                          </p:val>
                                        </p:tav>
                                      </p:tavLst>
                                    </p:anim>
                                    <p:anim calcmode="lin" valueType="num">
                                      <p:cBhvr>
                                        <p:cTn id="42"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menu_toggle_tone.wav"/>
                                        </p:tgtEl>
                                      </p:cMediaNode>
                                    </p:audio>
                                  </p:subTnLst>
                                </p:cTn>
                              </p:par>
                            </p:childTnLst>
                          </p:cTn>
                        </p:par>
                        <p:par>
                          <p:cTn id="43" fill="hold">
                            <p:stCondLst>
                              <p:cond delay="300"/>
                            </p:stCondLst>
                            <p:childTnLst>
                              <p:par>
                                <p:cTn id="44" presetID="17"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300" fill="hold"/>
                                        <p:tgtEl>
                                          <p:spTgt spid="3"/>
                                        </p:tgtEl>
                                        <p:attrNameLst>
                                          <p:attrName>ppt_x</p:attrName>
                                        </p:attrNameLst>
                                      </p:cBhvr>
                                      <p:tavLst>
                                        <p:tav tm="0">
                                          <p:val>
                                            <p:strVal val="#ppt_x"/>
                                          </p:val>
                                        </p:tav>
                                        <p:tav tm="100000">
                                          <p:val>
                                            <p:strVal val="#ppt_x"/>
                                          </p:val>
                                        </p:tav>
                                      </p:tavLst>
                                    </p:anim>
                                    <p:anim calcmode="lin" valueType="num">
                                      <p:cBhvr>
                                        <p:cTn id="47" dur="300" fill="hold"/>
                                        <p:tgtEl>
                                          <p:spTgt spid="3"/>
                                        </p:tgtEl>
                                        <p:attrNameLst>
                                          <p:attrName>ppt_y</p:attrName>
                                        </p:attrNameLst>
                                      </p:cBhvr>
                                      <p:tavLst>
                                        <p:tav tm="0">
                                          <p:val>
                                            <p:strVal val="#ppt_y-#ppt_h/2"/>
                                          </p:val>
                                        </p:tav>
                                        <p:tav tm="100000">
                                          <p:val>
                                            <p:strVal val="#ppt_y"/>
                                          </p:val>
                                        </p:tav>
                                      </p:tavLst>
                                    </p:anim>
                                    <p:anim calcmode="lin" valueType="num">
                                      <p:cBhvr>
                                        <p:cTn id="48" dur="300" fill="hold"/>
                                        <p:tgtEl>
                                          <p:spTgt spid="3"/>
                                        </p:tgtEl>
                                        <p:attrNameLst>
                                          <p:attrName>ppt_w</p:attrName>
                                        </p:attrNameLst>
                                      </p:cBhvr>
                                      <p:tavLst>
                                        <p:tav tm="0">
                                          <p:val>
                                            <p:strVal val="#ppt_w"/>
                                          </p:val>
                                        </p:tav>
                                        <p:tav tm="100000">
                                          <p:val>
                                            <p:strVal val="#ppt_w"/>
                                          </p:val>
                                        </p:tav>
                                      </p:tavLst>
                                    </p:anim>
                                    <p:anim calcmode="lin" valueType="num">
                                      <p:cBhvr>
                                        <p:cTn id="49" dur="300" fill="hold"/>
                                        <p:tgtEl>
                                          <p:spTgt spid="3"/>
                                        </p:tgtEl>
                                        <p:attrNameLst>
                                          <p:attrName>ppt_h</p:attrName>
                                        </p:attrNameLst>
                                      </p:cBhvr>
                                      <p:tavLst>
                                        <p:tav tm="0">
                                          <p:val>
                                            <p:fltVal val="0"/>
                                          </p:val>
                                        </p:tav>
                                        <p:tav tm="100000">
                                          <p:val>
                                            <p:strVal val="#ppt_h"/>
                                          </p:val>
                                        </p:tav>
                                      </p:tavLst>
                                    </p:anim>
                                  </p:childTnLst>
                                </p:cTn>
                              </p:par>
                              <p:par>
                                <p:cTn id="50" presetID="17"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300" fill="hold"/>
                                        <p:tgtEl>
                                          <p:spTgt spid="38"/>
                                        </p:tgtEl>
                                        <p:attrNameLst>
                                          <p:attrName>ppt_x</p:attrName>
                                        </p:attrNameLst>
                                      </p:cBhvr>
                                      <p:tavLst>
                                        <p:tav tm="0">
                                          <p:val>
                                            <p:strVal val="#ppt_x"/>
                                          </p:val>
                                        </p:tav>
                                        <p:tav tm="100000">
                                          <p:val>
                                            <p:strVal val="#ppt_x"/>
                                          </p:val>
                                        </p:tav>
                                      </p:tavLst>
                                    </p:anim>
                                    <p:anim calcmode="lin" valueType="num">
                                      <p:cBhvr>
                                        <p:cTn id="53" dur="300" fill="hold"/>
                                        <p:tgtEl>
                                          <p:spTgt spid="38"/>
                                        </p:tgtEl>
                                        <p:attrNameLst>
                                          <p:attrName>ppt_y</p:attrName>
                                        </p:attrNameLst>
                                      </p:cBhvr>
                                      <p:tavLst>
                                        <p:tav tm="0">
                                          <p:val>
                                            <p:strVal val="#ppt_y+#ppt_h/2"/>
                                          </p:val>
                                        </p:tav>
                                        <p:tav tm="100000">
                                          <p:val>
                                            <p:strVal val="#ppt_y"/>
                                          </p:val>
                                        </p:tav>
                                      </p:tavLst>
                                    </p:anim>
                                    <p:anim calcmode="lin" valueType="num">
                                      <p:cBhvr>
                                        <p:cTn id="54" dur="300" fill="hold"/>
                                        <p:tgtEl>
                                          <p:spTgt spid="38"/>
                                        </p:tgtEl>
                                        <p:attrNameLst>
                                          <p:attrName>ppt_w</p:attrName>
                                        </p:attrNameLst>
                                      </p:cBhvr>
                                      <p:tavLst>
                                        <p:tav tm="0">
                                          <p:val>
                                            <p:strVal val="#ppt_w"/>
                                          </p:val>
                                        </p:tav>
                                        <p:tav tm="100000">
                                          <p:val>
                                            <p:strVal val="#ppt_w"/>
                                          </p:val>
                                        </p:tav>
                                      </p:tavLst>
                                    </p:anim>
                                    <p:anim calcmode="lin" valueType="num">
                                      <p:cBhvr>
                                        <p:cTn id="55" dur="300" fill="hold"/>
                                        <p:tgtEl>
                                          <p:spTgt spid="38"/>
                                        </p:tgtEl>
                                        <p:attrNameLst>
                                          <p:attrName>ppt_h</p:attrName>
                                        </p:attrNameLst>
                                      </p:cBhvr>
                                      <p:tavLst>
                                        <p:tav tm="0">
                                          <p:val>
                                            <p:fltVal val="0"/>
                                          </p:val>
                                        </p:tav>
                                        <p:tav tm="100000">
                                          <p:val>
                                            <p:strVal val="#ppt_h"/>
                                          </p:val>
                                        </p:tav>
                                      </p:tavLst>
                                    </p:anim>
                                  </p:childTnLst>
                                </p:cTn>
                              </p:par>
                            </p:childTnLst>
                          </p:cTn>
                        </p:par>
                        <p:par>
                          <p:cTn id="56" fill="hold">
                            <p:stCondLst>
                              <p:cond delay="600"/>
                            </p:stCondLst>
                            <p:childTnLst>
                              <p:par>
                                <p:cTn id="57" presetID="14" presetClass="entr" presetSubtype="1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60" fill="hold">
                            <p:stCondLst>
                              <p:cond delay="1100"/>
                            </p:stCondLst>
                            <p:childTnLst>
                              <p:par>
                                <p:cTn id="61" presetID="14" presetClass="entr" presetSubtype="10" fill="hold" nodeType="afterEffect">
                                  <p:stCondLst>
                                    <p:cond delay="50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4" fill="hold">
                            <p:stCondLst>
                              <p:cond delay="2100"/>
                            </p:stCondLst>
                            <p:childTnLst>
                              <p:par>
                                <p:cTn id="65" presetID="14" presetClass="entr" presetSubtype="10" fill="hold" nodeType="afterEffect">
                                  <p:stCondLst>
                                    <p:cond delay="500"/>
                                  </p:stCondLst>
                                  <p:childTnLst>
                                    <p:set>
                                      <p:cBhvr>
                                        <p:cTn id="66" dur="1" fill="hold">
                                          <p:stCondLst>
                                            <p:cond delay="0"/>
                                          </p:stCondLst>
                                        </p:cTn>
                                        <p:tgtEl>
                                          <p:spTgt spid="44"/>
                                        </p:tgtEl>
                                        <p:attrNameLst>
                                          <p:attrName>style.visibility</p:attrName>
                                        </p:attrNameLst>
                                      </p:cBhvr>
                                      <p:to>
                                        <p:strVal val="visible"/>
                                      </p:to>
                                    </p:set>
                                    <p:animEffect transition="in" filter="randombar(horizontal)">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8" fill="hold">
                            <p:stCondLst>
                              <p:cond delay="3100"/>
                            </p:stCondLst>
                            <p:childTnLst>
                              <p:par>
                                <p:cTn id="69" presetID="14" presetClass="entr" presetSubtype="10" fill="hold" nodeType="afterEffect">
                                  <p:stCondLst>
                                    <p:cond delay="500"/>
                                  </p:stCondLst>
                                  <p:childTnLst>
                                    <p:set>
                                      <p:cBhvr>
                                        <p:cTn id="70" dur="1" fill="hold">
                                          <p:stCondLst>
                                            <p:cond delay="0"/>
                                          </p:stCondLst>
                                        </p:cTn>
                                        <p:tgtEl>
                                          <p:spTgt spid="47"/>
                                        </p:tgtEl>
                                        <p:attrNameLst>
                                          <p:attrName>style.visibility</p:attrName>
                                        </p:attrNameLst>
                                      </p:cBhvr>
                                      <p:to>
                                        <p:strVal val="visible"/>
                                      </p:to>
                                    </p:set>
                                    <p:animEffect transition="in" filter="randombar(horizontal)">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2" fill="hold">
                            <p:stCondLst>
                              <p:cond delay="4100"/>
                            </p:stCondLst>
                            <p:childTnLst>
                              <p:par>
                                <p:cTn id="73" presetID="14" presetClass="entr" presetSubtype="10" fill="hold" nodeType="afterEffect">
                                  <p:stCondLst>
                                    <p:cond delay="50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6" fill="hold">
                            <p:stCondLst>
                              <p:cond delay="5100"/>
                            </p:stCondLst>
                            <p:childTnLst>
                              <p:par>
                                <p:cTn id="77" presetID="14" presetClass="entr" presetSubtype="10" fill="hold" nodeType="afterEffect">
                                  <p:stCondLst>
                                    <p:cond delay="500"/>
                                  </p:stCondLst>
                                  <p:childTnLst>
                                    <p:set>
                                      <p:cBhvr>
                                        <p:cTn id="78" dur="1" fill="hold">
                                          <p:stCondLst>
                                            <p:cond delay="0"/>
                                          </p:stCondLst>
                                        </p:cTn>
                                        <p:tgtEl>
                                          <p:spTgt spid="62"/>
                                        </p:tgtEl>
                                        <p:attrNameLst>
                                          <p:attrName>style.visibility</p:attrName>
                                        </p:attrNameLst>
                                      </p:cBhvr>
                                      <p:to>
                                        <p:strVal val="visible"/>
                                      </p:to>
                                    </p:set>
                                    <p:animEffect transition="in" filter="randombar(horizontal)">
                                      <p:cBhvr>
                                        <p:cTn id="79"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80" fill="hold">
                            <p:stCondLst>
                              <p:cond delay="6100"/>
                            </p:stCondLst>
                            <p:childTnLst>
                              <p:par>
                                <p:cTn id="81" presetID="14" presetClass="entr" presetSubtype="10" fill="hold" nodeType="afterEffect">
                                  <p:stCondLst>
                                    <p:cond delay="50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subTnLst>
                                    <p:audio>
                                      <p:cMediaNode>
                                        <p:cTn display="0" masterRel="sameClick">
                                          <p:stCondLst>
                                            <p:cond evt="begin" delay="0">
                                              <p:tn val="81"/>
                                            </p:cond>
                                          </p:stCondLst>
                                          <p:endCondLst>
                                            <p:cond evt="onStopAudio" delay="0">
                                              <p:tgtEl>
                                                <p:sldTgt/>
                                              </p:tgtEl>
                                            </p:cond>
                                          </p:endCondLst>
                                        </p:cTn>
                                        <p:tgtEl>
                                          <p:sndTgt r:embed="rId5" name="beep.wav"/>
                                        </p:tgtEl>
                                      </p:cMediaNode>
                                    </p:audio>
                                  </p:subTnLst>
                                </p:cTn>
                              </p:par>
                            </p:childTnLst>
                          </p:cTn>
                        </p:par>
                        <p:par>
                          <p:cTn id="84" fill="hold">
                            <p:stCondLst>
                              <p:cond delay="7100"/>
                            </p:stCondLst>
                            <p:childTnLst>
                              <p:par>
                                <p:cTn id="85" presetID="14" presetClass="entr" presetSubtype="10" fill="hold" nodeType="afterEffect">
                                  <p:stCondLst>
                                    <p:cond delay="500"/>
                                  </p:stCondLst>
                                  <p:childTnLst>
                                    <p:set>
                                      <p:cBhvr>
                                        <p:cTn id="86" dur="1" fill="hold">
                                          <p:stCondLst>
                                            <p:cond delay="0"/>
                                          </p:stCondLst>
                                        </p:cTn>
                                        <p:tgtEl>
                                          <p:spTgt spid="70"/>
                                        </p:tgtEl>
                                        <p:attrNameLst>
                                          <p:attrName>style.visibility</p:attrName>
                                        </p:attrNameLst>
                                      </p:cBhvr>
                                      <p:to>
                                        <p:strVal val="visible"/>
                                      </p:to>
                                    </p:set>
                                    <p:animEffect transition="in" filter="randombar(horizontal)">
                                      <p:cBhvr>
                                        <p:cTn id="87" dur="500"/>
                                        <p:tgtEl>
                                          <p:spTgt spid="70"/>
                                        </p:tgtEl>
                                      </p:cBhvr>
                                    </p:animEffec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8" fill="hold">
                            <p:stCondLst>
                              <p:cond delay="8100"/>
                            </p:stCondLst>
                            <p:childTnLst>
                              <p:par>
                                <p:cTn id="89" presetID="14" presetClass="entr" presetSubtype="10" fill="hold" nodeType="afterEffect">
                                  <p:stCondLst>
                                    <p:cond delay="500"/>
                                  </p:stCondLst>
                                  <p:childTnLst>
                                    <p:set>
                                      <p:cBhvr>
                                        <p:cTn id="90" dur="1" fill="hold">
                                          <p:stCondLst>
                                            <p:cond delay="0"/>
                                          </p:stCondLst>
                                        </p:cTn>
                                        <p:tgtEl>
                                          <p:spTgt spid="73"/>
                                        </p:tgtEl>
                                        <p:attrNameLst>
                                          <p:attrName>style.visibility</p:attrName>
                                        </p:attrNameLst>
                                      </p:cBhvr>
                                      <p:to>
                                        <p:strVal val="visible"/>
                                      </p:to>
                                    </p:set>
                                    <p:animEffect transition="in" filter="randombar(horizontal)">
                                      <p:cBhvr>
                                        <p:cTn id="91" dur="500"/>
                                        <p:tgtEl>
                                          <p:spTgt spid="73"/>
                                        </p:tgtEl>
                                      </p:cBhvr>
                                    </p:animEffec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2" fill="hold">
                            <p:stCondLst>
                              <p:cond delay="9100"/>
                            </p:stCondLst>
                            <p:childTnLst>
                              <p:par>
                                <p:cTn id="93" presetID="14" presetClass="entr" presetSubtype="10" fill="hold" nodeType="afterEffect">
                                  <p:stCondLst>
                                    <p:cond delay="500"/>
                                  </p:stCondLst>
                                  <p:childTnLst>
                                    <p:set>
                                      <p:cBhvr>
                                        <p:cTn id="94" dur="1" fill="hold">
                                          <p:stCondLst>
                                            <p:cond delay="0"/>
                                          </p:stCondLst>
                                        </p:cTn>
                                        <p:tgtEl>
                                          <p:spTgt spid="77"/>
                                        </p:tgtEl>
                                        <p:attrNameLst>
                                          <p:attrName>style.visibility</p:attrName>
                                        </p:attrNameLst>
                                      </p:cBhvr>
                                      <p:to>
                                        <p:strVal val="visible"/>
                                      </p:to>
                                    </p:set>
                                    <p:animEffect transition="in" filter="randombar(horizontal)">
                                      <p:cBhvr>
                                        <p:cTn id="95"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5" name="beep.wav"/>
                                        </p:tgtEl>
                                      </p:cMediaNode>
                                    </p:audio>
                                  </p:subTnLst>
                                </p:cTn>
                              </p:par>
                            </p:childTnLst>
                          </p:cTn>
                        </p:par>
                        <p:par>
                          <p:cTn id="96" fill="hold">
                            <p:stCondLst>
                              <p:cond delay="10100"/>
                            </p:stCondLst>
                            <p:childTnLst>
                              <p:par>
                                <p:cTn id="97" presetID="14" presetClass="entr" presetSubtype="10" fill="hold" nodeType="afterEffect">
                                  <p:stCondLst>
                                    <p:cond delay="50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subTnLst>
                                    <p:audio>
                                      <p:cMediaNode>
                                        <p:cTn display="0" masterRel="sameClick">
                                          <p:stCondLst>
                                            <p:cond evt="begin" delay="0">
                                              <p:tn val="97"/>
                                            </p:cond>
                                          </p:stCondLst>
                                          <p:endCondLst>
                                            <p:cond evt="onStopAudio" delay="0">
                                              <p:tgtEl>
                                                <p:sldTgt/>
                                              </p:tgtEl>
                                            </p:cond>
                                          </p:endCondLst>
                                        </p:cTn>
                                        <p:tgtEl>
                                          <p:sndTgt r:embed="rId5" name="beep.wav"/>
                                        </p:tgtEl>
                                      </p:cMediaNode>
                                    </p:audio>
                                  </p:subTnLst>
                                </p:cTn>
                              </p:par>
                            </p:childTnLst>
                          </p:cTn>
                        </p:par>
                        <p:par>
                          <p:cTn id="100" fill="hold">
                            <p:stCondLst>
                              <p:cond delay="11100"/>
                            </p:stCondLst>
                            <p:childTnLst>
                              <p:par>
                                <p:cTn id="101" presetID="14" presetClass="entr" presetSubtype="10" fill="hold" nodeType="afterEffect">
                                  <p:stCondLst>
                                    <p:cond delay="500"/>
                                  </p:stCondLst>
                                  <p:childTnLst>
                                    <p:set>
                                      <p:cBhvr>
                                        <p:cTn id="102" dur="1" fill="hold">
                                          <p:stCondLst>
                                            <p:cond delay="0"/>
                                          </p:stCondLst>
                                        </p:cTn>
                                        <p:tgtEl>
                                          <p:spTgt spid="84"/>
                                        </p:tgtEl>
                                        <p:attrNameLst>
                                          <p:attrName>style.visibility</p:attrName>
                                        </p:attrNameLst>
                                      </p:cBhvr>
                                      <p:to>
                                        <p:strVal val="visible"/>
                                      </p:to>
                                    </p:set>
                                    <p:animEffect transition="in" filter="randombar(horizont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beep.wav"/>
                                        </p:tgtEl>
                                      </p:cMediaNode>
                                    </p:audio>
                                  </p:subTnLst>
                                </p:cTn>
                              </p:par>
                            </p:childTnLst>
                          </p:cTn>
                        </p:par>
                        <p:par>
                          <p:cTn id="104" fill="hold">
                            <p:stCondLst>
                              <p:cond delay="12100"/>
                            </p:stCondLst>
                            <p:childTnLst>
                              <p:par>
                                <p:cTn id="105" presetID="14" presetClass="entr" presetSubtype="10" fill="hold" nodeType="afterEffect">
                                  <p:stCondLst>
                                    <p:cond delay="50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8" fill="hold">
                            <p:stCondLst>
                              <p:cond delay="13100"/>
                            </p:stCondLst>
                            <p:childTnLst>
                              <p:par>
                                <p:cTn id="109" presetID="14" presetClass="entr" presetSubtype="10" fill="hold" nodeType="afterEffect">
                                  <p:stCondLst>
                                    <p:cond delay="500"/>
                                  </p:stCondLst>
                                  <p:childTnLst>
                                    <p:set>
                                      <p:cBhvr>
                                        <p:cTn id="110" dur="1" fill="hold">
                                          <p:stCondLst>
                                            <p:cond delay="0"/>
                                          </p:stCondLst>
                                        </p:cTn>
                                        <p:tgtEl>
                                          <p:spTgt spid="93"/>
                                        </p:tgtEl>
                                        <p:attrNameLst>
                                          <p:attrName>style.visibility</p:attrName>
                                        </p:attrNameLst>
                                      </p:cBhvr>
                                      <p:to>
                                        <p:strVal val="visible"/>
                                      </p:to>
                                    </p:set>
                                    <p:animEffect transition="in" filter="randombar(horizontal)">
                                      <p:cBhvr>
                                        <p:cTn id="111" dur="500"/>
                                        <p:tgtEl>
                                          <p:spTgt spid="93"/>
                                        </p:tgtEl>
                                      </p:cBhvr>
                                    </p:animEffect>
                                  </p:childTnLst>
                                  <p:subTnLst>
                                    <p:audio>
                                      <p:cMediaNode>
                                        <p:cTn display="0" masterRel="sameClick">
                                          <p:stCondLst>
                                            <p:cond evt="begin" delay="0">
                                              <p:tn val="109"/>
                                            </p:cond>
                                          </p:stCondLst>
                                          <p:endCondLst>
                                            <p:cond evt="onStopAudio" delay="0">
                                              <p:tgtEl>
                                                <p:sldTgt/>
                                              </p:tgtEl>
                                            </p:cond>
                                          </p:endCondLst>
                                        </p:cTn>
                                        <p:tgtEl>
                                          <p:sndTgt r:embed="rId5" name="beep.wav"/>
                                        </p:tgtEl>
                                      </p:cMediaNode>
                                    </p:audio>
                                  </p:subTnLst>
                                </p:cTn>
                              </p:par>
                            </p:childTnLst>
                          </p:cTn>
                        </p:par>
                        <p:par>
                          <p:cTn id="112" fill="hold">
                            <p:stCondLst>
                              <p:cond delay="14100"/>
                            </p:stCondLst>
                            <p:childTnLst>
                              <p:par>
                                <p:cTn id="113" presetID="14" presetClass="entr" presetSubtype="10" fill="hold" nodeType="afterEffect">
                                  <p:stCondLst>
                                    <p:cond delay="500"/>
                                  </p:stCondLst>
                                  <p:childTnLst>
                                    <p:set>
                                      <p:cBhvr>
                                        <p:cTn id="114" dur="1" fill="hold">
                                          <p:stCondLst>
                                            <p:cond delay="0"/>
                                          </p:stCondLst>
                                        </p:cTn>
                                        <p:tgtEl>
                                          <p:spTgt spid="96"/>
                                        </p:tgtEl>
                                        <p:attrNameLst>
                                          <p:attrName>style.visibility</p:attrName>
                                        </p:attrNameLst>
                                      </p:cBhvr>
                                      <p:to>
                                        <p:strVal val="visible"/>
                                      </p:to>
                                    </p:set>
                                    <p:animEffect transition="in" filter="randombar(horizontal)">
                                      <p:cBhvr>
                                        <p:cTn id="115" dur="500"/>
                                        <p:tgtEl>
                                          <p:spTgt spid="96"/>
                                        </p:tgtEl>
                                      </p:cBhvr>
                                    </p:animEffec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6" fill="hold">
                            <p:stCondLst>
                              <p:cond delay="15100"/>
                            </p:stCondLst>
                            <p:childTnLst>
                              <p:par>
                                <p:cTn id="117" presetID="14" presetClass="entr" presetSubtype="10" fill="hold" nodeType="afterEffect">
                                  <p:stCondLst>
                                    <p:cond delay="500"/>
                                  </p:stCondLst>
                                  <p:childTnLst>
                                    <p:set>
                                      <p:cBhvr>
                                        <p:cTn id="118" dur="1" fill="hold">
                                          <p:stCondLst>
                                            <p:cond delay="0"/>
                                          </p:stCondLst>
                                        </p:cTn>
                                        <p:tgtEl>
                                          <p:spTgt spid="102"/>
                                        </p:tgtEl>
                                        <p:attrNameLst>
                                          <p:attrName>style.visibility</p:attrName>
                                        </p:attrNameLst>
                                      </p:cBhvr>
                                      <p:to>
                                        <p:strVal val="visible"/>
                                      </p:to>
                                    </p:set>
                                    <p:animEffect transition="in" filter="randombar(horizontal)">
                                      <p:cBhvr>
                                        <p:cTn id="119" dur="500"/>
                                        <p:tgtEl>
                                          <p:spTgt spid="102"/>
                                        </p:tgtEl>
                                      </p:cBhvr>
                                    </p:animEffect>
                                  </p:childTnLst>
                                  <p:subTnLst>
                                    <p:audio>
                                      <p:cMediaNode>
                                        <p:cTn display="0" masterRel="sameClick">
                                          <p:stCondLst>
                                            <p:cond evt="begin" delay="0">
                                              <p:tn val="117"/>
                                            </p:cond>
                                          </p:stCondLst>
                                          <p:endCondLst>
                                            <p:cond evt="onStopAudio" delay="0">
                                              <p:tgtEl>
                                                <p:sldTgt/>
                                              </p:tgtEl>
                                            </p:cond>
                                          </p:endCondLst>
                                        </p:cTn>
                                        <p:tgtEl>
                                          <p:sndTgt r:embed="rId5" name="beep.wav"/>
                                        </p:tgtEl>
                                      </p:cMediaNode>
                                    </p:audio>
                                  </p:subTnLst>
                                </p:cTn>
                              </p:par>
                            </p:childTnLst>
                          </p:cTn>
                        </p:par>
                        <p:par>
                          <p:cTn id="120" fill="hold">
                            <p:stCondLst>
                              <p:cond delay="16100"/>
                            </p:stCondLst>
                            <p:childTnLst>
                              <p:par>
                                <p:cTn id="121" presetID="14" presetClass="entr" presetSubtype="10" fill="hold" nodeType="afterEffect">
                                  <p:stCondLst>
                                    <p:cond delay="500"/>
                                  </p:stCondLst>
                                  <p:childTnLst>
                                    <p:set>
                                      <p:cBhvr>
                                        <p:cTn id="122" dur="1" fill="hold">
                                          <p:stCondLst>
                                            <p:cond delay="0"/>
                                          </p:stCondLst>
                                        </p:cTn>
                                        <p:tgtEl>
                                          <p:spTgt spid="108"/>
                                        </p:tgtEl>
                                        <p:attrNameLst>
                                          <p:attrName>style.visibility</p:attrName>
                                        </p:attrNameLst>
                                      </p:cBhvr>
                                      <p:to>
                                        <p:strVal val="visible"/>
                                      </p:to>
                                    </p:set>
                                    <p:animEffect transition="in" filter="randombar(horizontal)">
                                      <p:cBhvr>
                                        <p:cTn id="123" dur="500"/>
                                        <p:tgtEl>
                                          <p:spTgt spid="108"/>
                                        </p:tgtEl>
                                      </p:cBhvr>
                                    </p:animEffect>
                                  </p:childTnLst>
                                  <p:subTnLst>
                                    <p:audio>
                                      <p:cMediaNode>
                                        <p:cTn display="0" masterRel="sameClick">
                                          <p:stCondLst>
                                            <p:cond evt="begin" delay="0">
                                              <p:tn val="121"/>
                                            </p:cond>
                                          </p:stCondLst>
                                          <p:endCondLst>
                                            <p:cond evt="onStopAudio" delay="0">
                                              <p:tgtEl>
                                                <p:sldTgt/>
                                              </p:tgtEl>
                                            </p:cond>
                                          </p:endCondLst>
                                        </p:cTn>
                                        <p:tgtEl>
                                          <p:sndTgt r:embed="rId5" name="beep.wav"/>
                                        </p:tgtEl>
                                      </p:cMediaNode>
                                    </p:audio>
                                  </p:subTnLst>
                                </p:cTn>
                              </p:par>
                            </p:childTnLst>
                          </p:cTn>
                        </p:par>
                        <p:par>
                          <p:cTn id="124" fill="hold">
                            <p:stCondLst>
                              <p:cond delay="17100"/>
                            </p:stCondLst>
                            <p:childTnLst>
                              <p:par>
                                <p:cTn id="125" presetID="14" presetClass="entr" presetSubtype="10" fill="hold" nodeType="after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randombar(horizontal)">
                                      <p:cBhvr>
                                        <p:cTn id="127" dur="500"/>
                                        <p:tgtEl>
                                          <p:spTgt spid="114"/>
                                        </p:tgtEl>
                                      </p:cBhvr>
                                    </p:animEffec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8" fill="hold">
                            <p:stCondLst>
                              <p:cond delay="18100"/>
                            </p:stCondLst>
                            <p:childTnLst>
                              <p:par>
                                <p:cTn id="129" presetID="14" presetClass="entr" presetSubtype="10" fill="hold" nodeType="afterEffect">
                                  <p:stCondLst>
                                    <p:cond delay="500"/>
                                  </p:stCondLst>
                                  <p:childTnLst>
                                    <p:set>
                                      <p:cBhvr>
                                        <p:cTn id="130" dur="1" fill="hold">
                                          <p:stCondLst>
                                            <p:cond delay="0"/>
                                          </p:stCondLst>
                                        </p:cTn>
                                        <p:tgtEl>
                                          <p:spTgt spid="117"/>
                                        </p:tgtEl>
                                        <p:attrNameLst>
                                          <p:attrName>style.visibility</p:attrName>
                                        </p:attrNameLst>
                                      </p:cBhvr>
                                      <p:to>
                                        <p:strVal val="visible"/>
                                      </p:to>
                                    </p:set>
                                    <p:animEffect transition="in" filter="randombar(horizontal)">
                                      <p:cBhvr>
                                        <p:cTn id="131"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5" name="beep.wav"/>
                                        </p:tgtEl>
                                      </p:cMediaNode>
                                    </p:audio>
                                  </p:subTnLst>
                                </p:cTn>
                              </p:par>
                            </p:childTnLst>
                          </p:cTn>
                        </p:par>
                        <p:par>
                          <p:cTn id="132" fill="hold">
                            <p:stCondLst>
                              <p:cond delay="19100"/>
                            </p:stCondLst>
                            <p:childTnLst>
                              <p:par>
                                <p:cTn id="133" presetID="14" presetClass="entr" presetSubtype="10" fill="hold" nodeType="afterEffect">
                                  <p:stCondLst>
                                    <p:cond delay="500"/>
                                  </p:stCondLst>
                                  <p:childTnLst>
                                    <p:set>
                                      <p:cBhvr>
                                        <p:cTn id="134" dur="1" fill="hold">
                                          <p:stCondLst>
                                            <p:cond delay="0"/>
                                          </p:stCondLst>
                                        </p:cTn>
                                        <p:tgtEl>
                                          <p:spTgt spid="120"/>
                                        </p:tgtEl>
                                        <p:attrNameLst>
                                          <p:attrName>style.visibility</p:attrName>
                                        </p:attrNameLst>
                                      </p:cBhvr>
                                      <p:to>
                                        <p:strVal val="visible"/>
                                      </p:to>
                                    </p:set>
                                    <p:animEffect transition="in" filter="randombar(horizontal)">
                                      <p:cBhvr>
                                        <p:cTn id="135" dur="500"/>
                                        <p:tgtEl>
                                          <p:spTgt spid="120"/>
                                        </p:tgtEl>
                                      </p:cBhvr>
                                    </p:animEffect>
                                  </p:childTnLst>
                                  <p:subTnLst>
                                    <p:audio>
                                      <p:cMediaNode>
                                        <p:cTn display="0" masterRel="sameClick">
                                          <p:stCondLst>
                                            <p:cond evt="begin" delay="0">
                                              <p:tn val="133"/>
                                            </p:cond>
                                          </p:stCondLst>
                                          <p:endCondLst>
                                            <p:cond evt="onStopAudio" delay="0">
                                              <p:tgtEl>
                                                <p:sldTgt/>
                                              </p:tgtEl>
                                            </p:cond>
                                          </p:endCondLst>
                                        </p:cTn>
                                        <p:tgtEl>
                                          <p:sndTgt r:embed="rId5" name="beep.wav"/>
                                        </p:tgtEl>
                                      </p:cMediaNode>
                                    </p:audio>
                                  </p:subTnLst>
                                </p:cTn>
                              </p:par>
                            </p:childTnLst>
                          </p:cTn>
                        </p:par>
                        <p:par>
                          <p:cTn id="136" fill="hold">
                            <p:stCondLst>
                              <p:cond delay="20100"/>
                            </p:stCondLst>
                            <p:childTnLst>
                              <p:par>
                                <p:cTn id="137" presetID="14" presetClass="entr" presetSubtype="10" fill="hold" nodeType="afterEffect">
                                  <p:stCondLst>
                                    <p:cond delay="500"/>
                                  </p:stCondLst>
                                  <p:childTnLst>
                                    <p:set>
                                      <p:cBhvr>
                                        <p:cTn id="138" dur="1" fill="hold">
                                          <p:stCondLst>
                                            <p:cond delay="0"/>
                                          </p:stCondLst>
                                        </p:cTn>
                                        <p:tgtEl>
                                          <p:spTgt spid="123"/>
                                        </p:tgtEl>
                                        <p:attrNameLst>
                                          <p:attrName>style.visibility</p:attrName>
                                        </p:attrNameLst>
                                      </p:cBhvr>
                                      <p:to>
                                        <p:strVal val="visible"/>
                                      </p:to>
                                    </p:set>
                                    <p:animEffect transition="in" filter="randombar(horizontal)">
                                      <p:cBhvr>
                                        <p:cTn id="139" dur="500"/>
                                        <p:tgtEl>
                                          <p:spTgt spid="123"/>
                                        </p:tgtEl>
                                      </p:cBhvr>
                                    </p:animEffect>
                                  </p:childTnLst>
                                  <p:subTnLst>
                                    <p:audio>
                                      <p:cMediaNode>
                                        <p:cTn display="0" masterRel="sameClick">
                                          <p:stCondLst>
                                            <p:cond evt="begin" delay="0">
                                              <p:tn val="137"/>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35"/>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165"/>
                                        </p:tgtEl>
                                        <p:attrNameLst>
                                          <p:attrName>style.visibility</p:attrName>
                                        </p:attrNameLst>
                                      </p:cBhvr>
                                      <p:to>
                                        <p:strVal val="visible"/>
                                      </p:to>
                                    </p:set>
                                    <p:animEffect transition="in" filter="randombar(horizontal)">
                                      <p:cBhvr>
                                        <p:cTn id="145" dur="500"/>
                                        <p:tgtEl>
                                          <p:spTgt spid="165"/>
                                        </p:tgtEl>
                                      </p:cBhvr>
                                    </p:animEffect>
                                  </p:childTnLst>
                                  <p:subTnLst>
                                    <p:audio>
                                      <p:cMediaNode>
                                        <p:cTn display="0" masterRel="sameClick">
                                          <p:stCondLst>
                                            <p:cond evt="begin" delay="0">
                                              <p:tn val="143"/>
                                            </p:cond>
                                          </p:stCondLst>
                                          <p:endCondLst>
                                            <p:cond evt="onStopAudio" delay="0">
                                              <p:tgtEl>
                                                <p:sldTgt/>
                                              </p:tgtEl>
                                            </p:cond>
                                          </p:endCondLst>
                                        </p:cTn>
                                        <p:tgtEl>
                                          <p:sndTgt r:embed="rId7" name="fins__success-2.wav"/>
                                        </p:tgtEl>
                                      </p:cMediaNode>
                                    </p:audio>
                                  </p:subTnLst>
                                </p:cTn>
                              </p:par>
                              <p:par>
                                <p:cTn id="146" presetID="42" presetClass="entr" presetSubtype="0" fill="hold" grpId="0"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1000"/>
                                        <p:tgtEl>
                                          <p:spTgt spid="4"/>
                                        </p:tgtEl>
                                      </p:cBhvr>
                                    </p:animEffect>
                                    <p:anim calcmode="lin" valueType="num">
                                      <p:cBhvr>
                                        <p:cTn id="149" dur="1000" fill="hold"/>
                                        <p:tgtEl>
                                          <p:spTgt spid="4"/>
                                        </p:tgtEl>
                                        <p:attrNameLst>
                                          <p:attrName>ppt_x</p:attrName>
                                        </p:attrNameLst>
                                      </p:cBhvr>
                                      <p:tavLst>
                                        <p:tav tm="0">
                                          <p:val>
                                            <p:strVal val="#ppt_x"/>
                                          </p:val>
                                        </p:tav>
                                        <p:tav tm="100000">
                                          <p:val>
                                            <p:strVal val="#ppt_x"/>
                                          </p:val>
                                        </p:tav>
                                      </p:tavLst>
                                    </p:anim>
                                    <p:anim calcmode="lin" valueType="num">
                                      <p:cBhvr>
                                        <p:cTn id="1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05304" y="330432"/>
            <a:ext cx="11254287" cy="286663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kern="0" dirty="0" err="1">
                <a:solidFill>
                  <a:prstClr val="white"/>
                </a:solidFill>
                <a:latin typeface="Times New Roman" panose="02020603050405020304" pitchFamily="18" charset="0"/>
                <a:cs typeface="Times New Roman" panose="02020603050405020304" pitchFamily="18" charset="0"/>
              </a:rPr>
              <a:t>Dòng</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thuần</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chủng</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là</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dòng</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có</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đặc</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điểm</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như</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thế</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nào</a:t>
            </a:r>
            <a:r>
              <a:rPr lang="en-US" sz="5400" b="1" kern="0" dirty="0">
                <a:solidFill>
                  <a:prstClr val="white"/>
                </a:solidFill>
                <a:latin typeface="Times New Roman" panose="02020603050405020304" pitchFamily="18" charset="0"/>
                <a:cs typeface="Times New Roman" panose="02020603050405020304" pitchFamily="18" charset="0"/>
              </a:rPr>
              <a:t>?</a:t>
            </a:r>
          </a:p>
        </p:txBody>
      </p:sp>
      <p:grpSp>
        <p:nvGrpSpPr>
          <p:cNvPr id="69" name="Group 68"/>
          <p:cNvGrpSpPr/>
          <p:nvPr/>
        </p:nvGrpSpPr>
        <p:grpSpPr>
          <a:xfrm>
            <a:off x="3631264" y="3840168"/>
            <a:ext cx="11363471" cy="1395879"/>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000" b="1" kern="0" dirty="0" err="1">
                    <a:solidFill>
                      <a:prstClr val="white"/>
                    </a:solidFill>
                    <a:latin typeface="Times New Roman" panose="02020603050405020304" pitchFamily="18" charset="0"/>
                    <a:cs typeface="Times New Roman" panose="02020603050405020304" pitchFamily="18" charset="0"/>
                  </a:rPr>
                  <a:t>Kiểu</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hình</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đời</a:t>
                </a:r>
                <a:r>
                  <a:rPr lang="en-US" sz="3000" b="1" kern="0" dirty="0">
                    <a:solidFill>
                      <a:prstClr val="white"/>
                    </a:solidFill>
                    <a:latin typeface="Times New Roman" panose="02020603050405020304" pitchFamily="18" charset="0"/>
                    <a:cs typeface="Times New Roman" panose="02020603050405020304" pitchFamily="18" charset="0"/>
                  </a:rPr>
                  <a:t> con </a:t>
                </a:r>
                <a:r>
                  <a:rPr lang="en-US" sz="3000" b="1" kern="0" dirty="0" err="1">
                    <a:solidFill>
                      <a:prstClr val="white"/>
                    </a:solidFill>
                    <a:latin typeface="Times New Roman" panose="02020603050405020304" pitchFamily="18" charset="0"/>
                    <a:cs typeface="Times New Roman" panose="02020603050405020304" pitchFamily="18" charset="0"/>
                  </a:rPr>
                  <a:t>khác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bố</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mẹ</a:t>
                </a:r>
                <a:endParaRPr lang="en-US" sz="30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269863" y="157491"/>
            <a:ext cx="583232" cy="3090381"/>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8" name="Left Bracket 57"/>
          <p:cNvSpPr/>
          <p:nvPr/>
        </p:nvSpPr>
        <p:spPr>
          <a:xfrm flipH="1">
            <a:off x="15428619" y="157491"/>
            <a:ext cx="330972" cy="309038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nvGrpSpPr>
          <p:cNvPr id="121" name="Group 120"/>
          <p:cNvGrpSpPr/>
          <p:nvPr/>
        </p:nvGrpSpPr>
        <p:grpSpPr>
          <a:xfrm>
            <a:off x="3631264" y="5506875"/>
            <a:ext cx="11363471" cy="1395879"/>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000" b="1" kern="0" dirty="0" err="1">
                    <a:solidFill>
                      <a:prstClr val="white"/>
                    </a:solidFill>
                    <a:latin typeface="Times New Roman" panose="02020603050405020304" pitchFamily="18" charset="0"/>
                    <a:cs typeface="Times New Roman" panose="02020603050405020304" pitchFamily="18" charset="0"/>
                  </a:rPr>
                  <a:t>Kiểu</a:t>
                </a:r>
                <a:r>
                  <a:rPr lang="en-US" sz="3000" b="1" kern="0" dirty="0">
                    <a:solidFill>
                      <a:prstClr val="white"/>
                    </a:solidFill>
                    <a:latin typeface="Times New Roman" panose="02020603050405020304" pitchFamily="18" charset="0"/>
                    <a:cs typeface="Times New Roman" panose="02020603050405020304" pitchFamily="18" charset="0"/>
                  </a:rPr>
                  <a:t> gen </a:t>
                </a:r>
                <a:r>
                  <a:rPr lang="en-US" sz="3000" b="1" kern="0" dirty="0" err="1">
                    <a:solidFill>
                      <a:prstClr val="white"/>
                    </a:solidFill>
                    <a:latin typeface="Times New Roman" panose="02020603050405020304" pitchFamily="18" charset="0"/>
                    <a:cs typeface="Times New Roman" panose="02020603050405020304" pitchFamily="18" charset="0"/>
                  </a:rPr>
                  <a:t>đời</a:t>
                </a:r>
                <a:r>
                  <a:rPr lang="en-US" sz="3000" b="1" kern="0" dirty="0">
                    <a:solidFill>
                      <a:prstClr val="white"/>
                    </a:solidFill>
                    <a:latin typeface="Times New Roman" panose="02020603050405020304" pitchFamily="18" charset="0"/>
                    <a:cs typeface="Times New Roman" panose="02020603050405020304" pitchFamily="18" charset="0"/>
                  </a:rPr>
                  <a:t> con </a:t>
                </a:r>
                <a:r>
                  <a:rPr lang="en-US" sz="3000" b="1" kern="0" dirty="0" err="1">
                    <a:solidFill>
                      <a:prstClr val="white"/>
                    </a:solidFill>
                    <a:latin typeface="Times New Roman" panose="02020603050405020304" pitchFamily="18" charset="0"/>
                    <a:cs typeface="Times New Roman" panose="02020603050405020304" pitchFamily="18" charset="0"/>
                  </a:rPr>
                  <a:t>giống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bố</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mẹ</a:t>
                </a:r>
                <a:endParaRPr lang="en-US" sz="30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631263" y="7135812"/>
            <a:ext cx="11511408" cy="1395882"/>
            <a:chOff x="1139780" y="2822885"/>
            <a:chExt cx="7696734" cy="1063314"/>
          </a:xfrm>
        </p:grpSpPr>
        <p:grpSp>
          <p:nvGrpSpPr>
            <p:cNvPr id="128" name="Group 127"/>
            <p:cNvGrpSpPr/>
            <p:nvPr/>
          </p:nvGrpSpPr>
          <p:grpSpPr>
            <a:xfrm>
              <a:off x="1139780" y="2822885"/>
              <a:ext cx="7696734" cy="1063314"/>
              <a:chOff x="1139780" y="2790695"/>
              <a:chExt cx="4795564" cy="863213"/>
            </a:xfrm>
          </p:grpSpPr>
          <p:sp>
            <p:nvSpPr>
              <p:cNvPr id="130" name="Parallelogram 129"/>
              <p:cNvSpPr/>
              <p:nvPr/>
            </p:nvSpPr>
            <p:spPr>
              <a:xfrm>
                <a:off x="1139780" y="3102576"/>
                <a:ext cx="4795564" cy="551332"/>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000" b="1" kern="0" dirty="0" err="1">
                    <a:solidFill>
                      <a:prstClr val="white"/>
                    </a:solidFill>
                    <a:latin typeface="Times New Roman" panose="02020603050405020304" pitchFamily="18" charset="0"/>
                    <a:cs typeface="Times New Roman" panose="02020603050405020304" pitchFamily="18" charset="0"/>
                  </a:rPr>
                  <a:t>Đặc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tính</a:t>
                </a:r>
                <a:r>
                  <a:rPr lang="en-US" sz="3000" b="1" kern="0" dirty="0">
                    <a:solidFill>
                      <a:prstClr val="white"/>
                    </a:solidFill>
                    <a:latin typeface="Times New Roman" panose="02020603050405020304" pitchFamily="18" charset="0"/>
                    <a:cs typeface="Times New Roman" panose="02020603050405020304" pitchFamily="18" charset="0"/>
                  </a:rPr>
                  <a:t> di </a:t>
                </a:r>
                <a:r>
                  <a:rPr lang="en-US" sz="3000" b="1" kern="0" dirty="0" err="1">
                    <a:solidFill>
                      <a:prstClr val="white"/>
                    </a:solidFill>
                    <a:latin typeface="Times New Roman" panose="02020603050405020304" pitchFamily="18" charset="0"/>
                    <a:cs typeface="Times New Roman" panose="02020603050405020304" pitchFamily="18" charset="0"/>
                  </a:rPr>
                  <a:t>truyền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nhất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định</a:t>
                </a:r>
                <a:r>
                  <a:rPr lang="en-US" sz="3000" b="1" kern="0" dirty="0">
                    <a:solidFill>
                      <a:prstClr val="white"/>
                    </a:solidFill>
                    <a:latin typeface="Times New Roman" panose="02020603050405020304" pitchFamily="18" charset="0"/>
                    <a:cs typeface="Times New Roman" panose="02020603050405020304" pitchFamily="18" charset="0"/>
                  </a:rPr>
                  <a:t> qua </a:t>
                </a:r>
                <a:r>
                  <a:rPr lang="en-US" sz="3000" b="1" kern="0" dirty="0" err="1">
                    <a:solidFill>
                      <a:prstClr val="white"/>
                    </a:solidFill>
                    <a:latin typeface="Times New Roman" panose="02020603050405020304" pitchFamily="18" charset="0"/>
                    <a:cs typeface="Times New Roman" panose="02020603050405020304" pitchFamily="18" charset="0"/>
                  </a:rPr>
                  <a:t>các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thế</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hệ</a:t>
                </a:r>
                <a:endParaRPr lang="en-US" sz="30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3631263" y="8766048"/>
            <a:ext cx="11005837" cy="1395879"/>
            <a:chOff x="1139780" y="2822887"/>
            <a:chExt cx="7358700" cy="1063311"/>
          </a:xfrm>
        </p:grpSpPr>
        <p:grpSp>
          <p:nvGrpSpPr>
            <p:cNvPr id="154" name="Group 153"/>
            <p:cNvGrpSpPr/>
            <p:nvPr/>
          </p:nvGrpSpPr>
          <p:grpSpPr>
            <a:xfrm>
              <a:off x="1139780" y="2822887"/>
              <a:ext cx="7358700" cy="1063311"/>
              <a:chOff x="1139780" y="2790695"/>
              <a:chExt cx="4584947" cy="863210"/>
            </a:xfrm>
          </p:grpSpPr>
          <p:sp>
            <p:nvSpPr>
              <p:cNvPr id="156" name="Parallelogram 155"/>
              <p:cNvSpPr/>
              <p:nvPr/>
            </p:nvSpPr>
            <p:spPr>
              <a:xfrm>
                <a:off x="1139780" y="3097799"/>
                <a:ext cx="4584947" cy="55610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000" b="1" kern="0" dirty="0" err="1">
                    <a:solidFill>
                      <a:prstClr val="white"/>
                    </a:solidFill>
                    <a:latin typeface="Times New Roman" panose="02020603050405020304" pitchFamily="18" charset="0"/>
                    <a:cs typeface="Times New Roman" panose="02020603050405020304" pitchFamily="18" charset="0"/>
                  </a:rPr>
                  <a:t>Đặc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tính</a:t>
                </a:r>
                <a:r>
                  <a:rPr lang="en-US" sz="3000" b="1" kern="0" dirty="0">
                    <a:solidFill>
                      <a:prstClr val="white"/>
                    </a:solidFill>
                    <a:latin typeface="Times New Roman" panose="02020603050405020304" pitchFamily="18" charset="0"/>
                    <a:cs typeface="Times New Roman" panose="02020603050405020304" pitchFamily="18" charset="0"/>
                  </a:rPr>
                  <a:t> di </a:t>
                </a:r>
                <a:r>
                  <a:rPr lang="en-US" sz="3000" b="1" kern="0" dirty="0" err="1">
                    <a:solidFill>
                      <a:prstClr val="white"/>
                    </a:solidFill>
                    <a:latin typeface="Times New Roman" panose="02020603050405020304" pitchFamily="18" charset="0"/>
                    <a:cs typeface="Times New Roman" panose="02020603050405020304" pitchFamily="18" charset="0"/>
                  </a:rPr>
                  <a:t>truyền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đồng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nhất</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không</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ổn</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định</a:t>
                </a:r>
                <a:r>
                  <a:rPr lang="en-US" sz="3000" b="1" kern="0" dirty="0">
                    <a:solidFill>
                      <a:prstClr val="white"/>
                    </a:solidFill>
                    <a:latin typeface="Times New Roman" panose="02020603050405020304" pitchFamily="18" charset="0"/>
                    <a:cs typeface="Times New Roman" panose="02020603050405020304" pitchFamily="18" charset="0"/>
                  </a:rPr>
                  <a:t> qua </a:t>
                </a:r>
                <a:r>
                  <a:rPr lang="en-US" sz="3000" b="1" kern="0" dirty="0" err="1">
                    <a:solidFill>
                      <a:prstClr val="white"/>
                    </a:solidFill>
                    <a:latin typeface="Times New Roman" panose="02020603050405020304" pitchFamily="18" charset="0"/>
                    <a:cs typeface="Times New Roman" panose="02020603050405020304" pitchFamily="18" charset="0"/>
                  </a:rPr>
                  <a:t>các</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thế</a:t>
                </a:r>
                <a:r>
                  <a:rPr lang="en-US" sz="3000" b="1" kern="0" dirty="0">
                    <a:solidFill>
                      <a:prstClr val="white"/>
                    </a:solidFill>
                    <a:latin typeface="Times New Roman" panose="02020603050405020304" pitchFamily="18" charset="0"/>
                    <a:cs typeface="Times New Roman" panose="02020603050405020304" pitchFamily="18" charset="0"/>
                  </a:rPr>
                  <a:t> </a:t>
                </a:r>
                <a:r>
                  <a:rPr lang="en-US" sz="3000" b="1" kern="0" dirty="0" err="1">
                    <a:solidFill>
                      <a:prstClr val="white"/>
                    </a:solidFill>
                    <a:latin typeface="Times New Roman" panose="02020603050405020304" pitchFamily="18" charset="0"/>
                    <a:cs typeface="Times New Roman" panose="02020603050405020304" pitchFamily="18" charset="0"/>
                  </a:rPr>
                  <a:t>hệ</a:t>
                </a:r>
                <a:endParaRPr lang="en-US" sz="3000" b="1" kern="0" dirty="0">
                  <a:solidFill>
                    <a:prstClr val="white"/>
                  </a:solidFill>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3145328" y="7841973"/>
            <a:ext cx="430419" cy="163023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2" name="Group 1"/>
          <p:cNvGrpSpPr/>
          <p:nvPr/>
        </p:nvGrpSpPr>
        <p:grpSpPr>
          <a:xfrm>
            <a:off x="2636195" y="133938"/>
            <a:ext cx="1434590" cy="1434589"/>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6126" y="267725"/>
              <a:ext cx="543237" cy="940385"/>
            </a:xfrm>
            <a:prstGeom prst="rect">
              <a:avLst/>
            </a:prstGeom>
            <a:noFill/>
          </p:spPr>
          <p:txBody>
            <a:bodyPr wrap="none" rtlCol="0">
              <a:spAutoFit/>
            </a:bodyPr>
            <a:lstStyle/>
            <a:p>
              <a:pPr algn="ctr" defTabSz="1371600">
                <a:defRPr/>
              </a:pPr>
              <a:r>
                <a:rPr lang="en-US" sz="7500" b="1" kern="0" dirty="0">
                  <a:solidFill>
                    <a:srgbClr val="008CF5"/>
                  </a:solidFill>
                  <a:latin typeface="Arial" panose="020B0604020202020204" pitchFamily="34" charset="0"/>
                  <a:cs typeface="Arial" panose="020B0604020202020204" pitchFamily="34" charset="0"/>
                </a:rPr>
                <a:t>3</a:t>
              </a:r>
            </a:p>
          </p:txBody>
        </p:sp>
      </p:grpSp>
      <p:sp>
        <p:nvSpPr>
          <p:cNvPr id="62" name="Parallelogram 61"/>
          <p:cNvSpPr/>
          <p:nvPr/>
        </p:nvSpPr>
        <p:spPr>
          <a:xfrm flipH="1">
            <a:off x="15117678" y="9374334"/>
            <a:ext cx="2061239" cy="61398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b="1" kern="0" dirty="0">
                <a:solidFill>
                  <a:srgbClr val="FF0000"/>
                </a:solidFill>
                <a:latin typeface="Arial" panose="020B0604020202020204" pitchFamily="34" charset="0"/>
                <a:cs typeface="Arial" panose="020B0604020202020204" pitchFamily="34" charset="0"/>
              </a:rPr>
              <a:t>ĐÁP ÁN</a:t>
            </a:r>
          </a:p>
        </p:txBody>
      </p:sp>
      <p:grpSp>
        <p:nvGrpSpPr>
          <p:cNvPr id="151" name="Group 150"/>
          <p:cNvGrpSpPr/>
          <p:nvPr/>
        </p:nvGrpSpPr>
        <p:grpSpPr>
          <a:xfrm>
            <a:off x="3145328" y="6057198"/>
            <a:ext cx="430419" cy="1784775"/>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50" name="Group 149"/>
          <p:cNvGrpSpPr/>
          <p:nvPr/>
        </p:nvGrpSpPr>
        <p:grpSpPr>
          <a:xfrm>
            <a:off x="3145328" y="4520071"/>
            <a:ext cx="430419" cy="1727633"/>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49" name="Group 148"/>
          <p:cNvGrpSpPr/>
          <p:nvPr/>
        </p:nvGrpSpPr>
        <p:grpSpPr>
          <a:xfrm>
            <a:off x="3145328" y="1568528"/>
            <a:ext cx="430419" cy="2951543"/>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sp>
        <p:nvSpPr>
          <p:cNvPr id="64" name="Parallelogram 63"/>
          <p:cNvSpPr/>
          <p:nvPr/>
        </p:nvSpPr>
        <p:spPr>
          <a:xfrm flipH="1">
            <a:off x="15175145" y="638972"/>
            <a:ext cx="2061242" cy="61398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1650" b="1" kern="0" dirty="0">
                <a:solidFill>
                  <a:srgbClr val="FF0000"/>
                </a:solidFill>
                <a:latin typeface="Arial" panose="020B0604020202020204" pitchFamily="34" charset="0"/>
                <a:cs typeface="Arial" panose="020B0604020202020204" pitchFamily="34" charset="0"/>
              </a:rPr>
              <a:t>BẮT ĐẦU</a:t>
            </a:r>
          </a:p>
        </p:txBody>
      </p:sp>
      <p:sp>
        <p:nvSpPr>
          <p:cNvPr id="65" name="Rectangle 64"/>
          <p:cNvSpPr/>
          <p:nvPr/>
        </p:nvSpPr>
        <p:spPr>
          <a:xfrm>
            <a:off x="2421718" y="1853381"/>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30</a:t>
            </a:r>
          </a:p>
        </p:txBody>
      </p:sp>
      <p:grpSp>
        <p:nvGrpSpPr>
          <p:cNvPr id="67" name="Group 66"/>
          <p:cNvGrpSpPr/>
          <p:nvPr/>
        </p:nvGrpSpPr>
        <p:grpSpPr>
          <a:xfrm>
            <a:off x="2421710" y="1839095"/>
            <a:ext cx="1905192" cy="1907018"/>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29</a:t>
              </a:r>
            </a:p>
          </p:txBody>
        </p:sp>
      </p:grpSp>
      <p:grpSp>
        <p:nvGrpSpPr>
          <p:cNvPr id="71" name="Group 70"/>
          <p:cNvGrpSpPr/>
          <p:nvPr/>
        </p:nvGrpSpPr>
        <p:grpSpPr>
          <a:xfrm>
            <a:off x="2421708" y="1839095"/>
            <a:ext cx="1905192" cy="1905827"/>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28</a:t>
              </a:r>
            </a:p>
          </p:txBody>
        </p:sp>
      </p:grpSp>
      <p:grpSp>
        <p:nvGrpSpPr>
          <p:cNvPr id="74" name="Group 73"/>
          <p:cNvGrpSpPr/>
          <p:nvPr/>
        </p:nvGrpSpPr>
        <p:grpSpPr>
          <a:xfrm>
            <a:off x="2421707" y="1838776"/>
            <a:ext cx="1905192" cy="1905827"/>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27</a:t>
              </a:r>
            </a:p>
          </p:txBody>
        </p:sp>
      </p:grpSp>
      <p:grpSp>
        <p:nvGrpSpPr>
          <p:cNvPr id="77" name="Group 76"/>
          <p:cNvGrpSpPr/>
          <p:nvPr/>
        </p:nvGrpSpPr>
        <p:grpSpPr>
          <a:xfrm>
            <a:off x="2421704" y="1838776"/>
            <a:ext cx="1905192" cy="1907018"/>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26</a:t>
              </a:r>
            </a:p>
          </p:txBody>
        </p:sp>
      </p:grpSp>
      <p:grpSp>
        <p:nvGrpSpPr>
          <p:cNvPr id="83" name="Group 82"/>
          <p:cNvGrpSpPr/>
          <p:nvPr/>
        </p:nvGrpSpPr>
        <p:grpSpPr>
          <a:xfrm>
            <a:off x="2421702" y="1838776"/>
            <a:ext cx="1905192" cy="1907018"/>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25</a:t>
              </a:r>
            </a:p>
          </p:txBody>
        </p:sp>
      </p:grpSp>
      <p:grpSp>
        <p:nvGrpSpPr>
          <p:cNvPr id="86" name="Group 85"/>
          <p:cNvGrpSpPr/>
          <p:nvPr/>
        </p:nvGrpSpPr>
        <p:grpSpPr>
          <a:xfrm>
            <a:off x="2421696" y="1838221"/>
            <a:ext cx="1905192" cy="1907018"/>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24</a:t>
              </a:r>
            </a:p>
          </p:txBody>
        </p:sp>
      </p:grpSp>
      <p:grpSp>
        <p:nvGrpSpPr>
          <p:cNvPr id="89" name="Group 88"/>
          <p:cNvGrpSpPr/>
          <p:nvPr/>
        </p:nvGrpSpPr>
        <p:grpSpPr>
          <a:xfrm>
            <a:off x="2421695" y="1838221"/>
            <a:ext cx="1905192" cy="1907018"/>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23</a:t>
              </a:r>
            </a:p>
          </p:txBody>
        </p:sp>
      </p:grpSp>
      <p:grpSp>
        <p:nvGrpSpPr>
          <p:cNvPr id="92" name="Group 91"/>
          <p:cNvGrpSpPr/>
          <p:nvPr/>
        </p:nvGrpSpPr>
        <p:grpSpPr>
          <a:xfrm>
            <a:off x="2421681" y="1837106"/>
            <a:ext cx="1905192" cy="1907018"/>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22</a:t>
              </a:r>
            </a:p>
          </p:txBody>
        </p:sp>
      </p:grpSp>
      <p:grpSp>
        <p:nvGrpSpPr>
          <p:cNvPr id="95" name="Group 94"/>
          <p:cNvGrpSpPr/>
          <p:nvPr/>
        </p:nvGrpSpPr>
        <p:grpSpPr>
          <a:xfrm>
            <a:off x="2421680" y="1836232"/>
            <a:ext cx="1905192" cy="1907018"/>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21</a:t>
              </a:r>
            </a:p>
          </p:txBody>
        </p:sp>
      </p:grpSp>
      <p:grpSp>
        <p:nvGrpSpPr>
          <p:cNvPr id="98" name="Group 97"/>
          <p:cNvGrpSpPr/>
          <p:nvPr/>
        </p:nvGrpSpPr>
        <p:grpSpPr>
          <a:xfrm>
            <a:off x="2421678" y="1835317"/>
            <a:ext cx="1905192" cy="1907018"/>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20</a:t>
              </a:r>
            </a:p>
          </p:txBody>
        </p:sp>
      </p:grpSp>
      <p:grpSp>
        <p:nvGrpSpPr>
          <p:cNvPr id="101" name="Group 100"/>
          <p:cNvGrpSpPr/>
          <p:nvPr/>
        </p:nvGrpSpPr>
        <p:grpSpPr>
          <a:xfrm>
            <a:off x="2417612" y="1835312"/>
            <a:ext cx="1905192" cy="1906935"/>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19</a:t>
              </a:r>
            </a:p>
          </p:txBody>
        </p:sp>
      </p:grpSp>
      <p:grpSp>
        <p:nvGrpSpPr>
          <p:cNvPr id="104" name="Group 103"/>
          <p:cNvGrpSpPr/>
          <p:nvPr/>
        </p:nvGrpSpPr>
        <p:grpSpPr>
          <a:xfrm>
            <a:off x="2411885" y="1852946"/>
            <a:ext cx="1905192" cy="1906935"/>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18</a:t>
              </a:r>
            </a:p>
          </p:txBody>
        </p:sp>
      </p:grpSp>
      <p:grpSp>
        <p:nvGrpSpPr>
          <p:cNvPr id="107" name="Group 106"/>
          <p:cNvGrpSpPr/>
          <p:nvPr/>
        </p:nvGrpSpPr>
        <p:grpSpPr>
          <a:xfrm>
            <a:off x="2411883" y="1859580"/>
            <a:ext cx="1905192" cy="1906935"/>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17</a:t>
              </a:r>
            </a:p>
          </p:txBody>
        </p:sp>
      </p:grpSp>
      <p:grpSp>
        <p:nvGrpSpPr>
          <p:cNvPr id="110" name="Group 109"/>
          <p:cNvGrpSpPr/>
          <p:nvPr/>
        </p:nvGrpSpPr>
        <p:grpSpPr>
          <a:xfrm>
            <a:off x="2411882" y="1849682"/>
            <a:ext cx="1905192" cy="1906935"/>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16</a:t>
              </a:r>
            </a:p>
          </p:txBody>
        </p:sp>
      </p:grpSp>
      <p:grpSp>
        <p:nvGrpSpPr>
          <p:cNvPr id="113" name="Group 112"/>
          <p:cNvGrpSpPr/>
          <p:nvPr/>
        </p:nvGrpSpPr>
        <p:grpSpPr>
          <a:xfrm>
            <a:off x="2411880" y="1851075"/>
            <a:ext cx="1905192" cy="1906935"/>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15</a:t>
              </a:r>
            </a:p>
          </p:txBody>
        </p:sp>
      </p:grpSp>
      <p:grpSp>
        <p:nvGrpSpPr>
          <p:cNvPr id="120" name="Group 119"/>
          <p:cNvGrpSpPr/>
          <p:nvPr/>
        </p:nvGrpSpPr>
        <p:grpSpPr>
          <a:xfrm>
            <a:off x="2411879" y="1844441"/>
            <a:ext cx="1905192" cy="1906935"/>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14</a:t>
              </a:r>
            </a:p>
          </p:txBody>
        </p:sp>
      </p:grpSp>
      <p:grpSp>
        <p:nvGrpSpPr>
          <p:cNvPr id="135" name="Group 134"/>
          <p:cNvGrpSpPr/>
          <p:nvPr/>
        </p:nvGrpSpPr>
        <p:grpSpPr>
          <a:xfrm>
            <a:off x="2411877" y="1842698"/>
            <a:ext cx="1905192" cy="1906935"/>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13</a:t>
              </a:r>
            </a:p>
          </p:txBody>
        </p:sp>
      </p:grpSp>
      <p:grpSp>
        <p:nvGrpSpPr>
          <p:cNvPr id="138" name="Group 137"/>
          <p:cNvGrpSpPr/>
          <p:nvPr/>
        </p:nvGrpSpPr>
        <p:grpSpPr>
          <a:xfrm>
            <a:off x="2411876" y="1855242"/>
            <a:ext cx="1905192" cy="1906935"/>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12</a:t>
              </a:r>
            </a:p>
          </p:txBody>
        </p:sp>
      </p:grpSp>
      <p:grpSp>
        <p:nvGrpSpPr>
          <p:cNvPr id="145" name="Group 144"/>
          <p:cNvGrpSpPr/>
          <p:nvPr/>
        </p:nvGrpSpPr>
        <p:grpSpPr>
          <a:xfrm>
            <a:off x="2411874" y="1845359"/>
            <a:ext cx="1905192" cy="1906935"/>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11</a:t>
              </a:r>
            </a:p>
          </p:txBody>
        </p:sp>
      </p:grpSp>
      <p:grpSp>
        <p:nvGrpSpPr>
          <p:cNvPr id="148" name="Group 147"/>
          <p:cNvGrpSpPr/>
          <p:nvPr/>
        </p:nvGrpSpPr>
        <p:grpSpPr>
          <a:xfrm>
            <a:off x="2411873" y="1849649"/>
            <a:ext cx="1905192" cy="1906935"/>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10</a:t>
              </a:r>
            </a:p>
          </p:txBody>
        </p:sp>
      </p:grpSp>
      <p:grpSp>
        <p:nvGrpSpPr>
          <p:cNvPr id="165" name="Group 164"/>
          <p:cNvGrpSpPr/>
          <p:nvPr/>
        </p:nvGrpSpPr>
        <p:grpSpPr>
          <a:xfrm>
            <a:off x="2414328" y="1859522"/>
            <a:ext cx="1905192" cy="1906935"/>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9</a:t>
              </a:r>
            </a:p>
          </p:txBody>
        </p:sp>
      </p:grpSp>
      <p:grpSp>
        <p:nvGrpSpPr>
          <p:cNvPr id="168" name="Group 167"/>
          <p:cNvGrpSpPr/>
          <p:nvPr/>
        </p:nvGrpSpPr>
        <p:grpSpPr>
          <a:xfrm>
            <a:off x="2411871" y="1847883"/>
            <a:ext cx="1905192" cy="1906935"/>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8</a:t>
              </a:r>
            </a:p>
          </p:txBody>
        </p:sp>
      </p:grpSp>
      <p:grpSp>
        <p:nvGrpSpPr>
          <p:cNvPr id="171" name="Group 170"/>
          <p:cNvGrpSpPr/>
          <p:nvPr/>
        </p:nvGrpSpPr>
        <p:grpSpPr>
          <a:xfrm>
            <a:off x="2414181" y="1860008"/>
            <a:ext cx="1905192" cy="1906935"/>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7</a:t>
              </a:r>
            </a:p>
          </p:txBody>
        </p:sp>
      </p:grpSp>
      <p:grpSp>
        <p:nvGrpSpPr>
          <p:cNvPr id="174" name="Group 173"/>
          <p:cNvGrpSpPr/>
          <p:nvPr/>
        </p:nvGrpSpPr>
        <p:grpSpPr>
          <a:xfrm>
            <a:off x="2414181" y="1860005"/>
            <a:ext cx="1905192" cy="1906935"/>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6</a:t>
              </a:r>
            </a:p>
          </p:txBody>
        </p:sp>
      </p:grpSp>
      <p:grpSp>
        <p:nvGrpSpPr>
          <p:cNvPr id="177" name="Group 176"/>
          <p:cNvGrpSpPr/>
          <p:nvPr/>
        </p:nvGrpSpPr>
        <p:grpSpPr>
          <a:xfrm>
            <a:off x="2414181" y="1855245"/>
            <a:ext cx="1905192" cy="1906935"/>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5</a:t>
              </a:r>
            </a:p>
          </p:txBody>
        </p:sp>
      </p:grpSp>
      <p:grpSp>
        <p:nvGrpSpPr>
          <p:cNvPr id="180" name="Group 179"/>
          <p:cNvGrpSpPr/>
          <p:nvPr/>
        </p:nvGrpSpPr>
        <p:grpSpPr>
          <a:xfrm>
            <a:off x="2411870" y="1852221"/>
            <a:ext cx="1905192" cy="1906935"/>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4</a:t>
              </a:r>
            </a:p>
          </p:txBody>
        </p:sp>
      </p:grpSp>
      <p:grpSp>
        <p:nvGrpSpPr>
          <p:cNvPr id="183" name="Group 182"/>
          <p:cNvGrpSpPr/>
          <p:nvPr/>
        </p:nvGrpSpPr>
        <p:grpSpPr>
          <a:xfrm>
            <a:off x="2411868" y="1850265"/>
            <a:ext cx="1905192" cy="1906935"/>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3</a:t>
              </a:r>
            </a:p>
          </p:txBody>
        </p:sp>
      </p:grpSp>
      <p:grpSp>
        <p:nvGrpSpPr>
          <p:cNvPr id="186" name="Group 185"/>
          <p:cNvGrpSpPr/>
          <p:nvPr/>
        </p:nvGrpSpPr>
        <p:grpSpPr>
          <a:xfrm>
            <a:off x="2409416" y="1851987"/>
            <a:ext cx="1905192" cy="1906935"/>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2</a:t>
              </a:r>
            </a:p>
          </p:txBody>
        </p:sp>
      </p:grpSp>
      <p:grpSp>
        <p:nvGrpSpPr>
          <p:cNvPr id="189" name="Group 188"/>
          <p:cNvGrpSpPr/>
          <p:nvPr/>
        </p:nvGrpSpPr>
        <p:grpSpPr>
          <a:xfrm>
            <a:off x="2415374" y="1852862"/>
            <a:ext cx="1905192" cy="1906935"/>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1</a:t>
              </a:r>
            </a:p>
          </p:txBody>
        </p:sp>
      </p:grpSp>
      <p:grpSp>
        <p:nvGrpSpPr>
          <p:cNvPr id="192" name="Group 191"/>
          <p:cNvGrpSpPr/>
          <p:nvPr/>
        </p:nvGrpSpPr>
        <p:grpSpPr>
          <a:xfrm>
            <a:off x="2409414" y="1850480"/>
            <a:ext cx="1905192" cy="1906935"/>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FF00"/>
                  </a:solidFill>
                  <a:latin typeface="Arial Black" panose="020B0A04020102020204" pitchFamily="34" charset="0"/>
                  <a:cs typeface="Arial" panose="020B0604020202020204" pitchFamily="34" charset="0"/>
                </a:rPr>
                <a:t>0</a:t>
              </a:r>
            </a:p>
          </p:txBody>
        </p:sp>
      </p:grpSp>
      <p:sp>
        <p:nvSpPr>
          <p:cNvPr id="195" name="Left Brace 194"/>
          <p:cNvSpPr/>
          <p:nvPr/>
        </p:nvSpPr>
        <p:spPr>
          <a:xfrm rot="16200000">
            <a:off x="3195343" y="2793806"/>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196" name="Left Brace 195"/>
          <p:cNvSpPr/>
          <p:nvPr/>
        </p:nvSpPr>
        <p:spPr>
          <a:xfrm rot="5400000">
            <a:off x="3195343" y="878198"/>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80" name="Parallelogram 79"/>
          <p:cNvSpPr/>
          <p:nvPr/>
        </p:nvSpPr>
        <p:spPr>
          <a:xfrm>
            <a:off x="3626136" y="7455285"/>
            <a:ext cx="11549009" cy="1073194"/>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0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97" name="Picture 196">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01769" y="8362228"/>
            <a:ext cx="2061243" cy="1973903"/>
          </a:xfrm>
          <a:prstGeom prst="rect">
            <a:avLst/>
          </a:prstGeom>
        </p:spPr>
      </p:pic>
      <p:sp>
        <p:nvSpPr>
          <p:cNvPr id="4" name="Parallelogram 3">
            <a:hlinkClick r:id="rId15" action="ppaction://hlinksldjump"/>
            <a:extLst>
              <a:ext uri="{FF2B5EF4-FFF2-40B4-BE49-F238E27FC236}">
                <a16:creationId xmlns:a16="http://schemas.microsoft.com/office/drawing/2014/main" id="{EFAC4918-DA97-693C-627A-33FE9D54DBA9}"/>
              </a:ext>
            </a:extLst>
          </p:cNvPr>
          <p:cNvSpPr/>
          <p:nvPr/>
        </p:nvSpPr>
        <p:spPr>
          <a:xfrm flipH="1">
            <a:off x="323006" y="471807"/>
            <a:ext cx="215254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2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8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18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28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38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48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58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68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78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88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98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08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18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28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38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48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58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68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78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88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198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08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18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28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38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48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58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68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78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88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298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5400" b="1" i="1" dirty="0">
                <a:solidFill>
                  <a:prstClr val="white"/>
                </a:solidFill>
                <a:latin typeface="Arial" panose="020B0604020202020204" pitchFamily="34" charset="0"/>
                <a:cs typeface="Arial" panose="020B0604020202020204" pitchFamily="34" charset="0"/>
              </a:rPr>
              <a:t>Tính trạng tương phản</a:t>
            </a:r>
            <a:r>
              <a:rPr lang="en-US" sz="5400" b="1" i="1" dirty="0">
                <a:solidFill>
                  <a:prstClr val="white"/>
                </a:solidFill>
                <a:latin typeface="Arial" panose="020B0604020202020204" pitchFamily="34" charset="0"/>
                <a:cs typeface="Arial" panose="020B0604020202020204" pitchFamily="34" charset="0"/>
              </a:rPr>
              <a:t> </a:t>
            </a:r>
            <a:r>
              <a:rPr lang="en-US" sz="5400" b="1" i="1" dirty="0" err="1">
                <a:solidFill>
                  <a:prstClr val="white"/>
                </a:solidFill>
                <a:latin typeface="Arial" panose="020B0604020202020204" pitchFamily="34" charset="0"/>
                <a:cs typeface="Arial" panose="020B0604020202020204" pitchFamily="34" charset="0"/>
              </a:rPr>
              <a:t>là</a:t>
            </a:r>
            <a:r>
              <a:rPr lang="en-US" sz="5400" b="1" i="1" dirty="0">
                <a:solidFill>
                  <a:prstClr val="white"/>
                </a:solidFill>
                <a:latin typeface="Arial" panose="020B0604020202020204" pitchFamily="34" charset="0"/>
                <a:cs typeface="Arial" panose="020B0604020202020204" pitchFamily="34" charset="0"/>
              </a:rPr>
              <a:t> </a:t>
            </a:r>
            <a:r>
              <a:rPr lang="en-US" sz="5400" b="1" i="1" dirty="0" err="1">
                <a:solidFill>
                  <a:prstClr val="white"/>
                </a:solidFill>
                <a:latin typeface="Arial" panose="020B0604020202020204" pitchFamily="34" charset="0"/>
                <a:cs typeface="Arial" panose="020B0604020202020204" pitchFamily="34" charset="0"/>
              </a:rPr>
              <a:t>các</a:t>
            </a:r>
            <a:r>
              <a:rPr lang="en-US" sz="5400" b="1" i="1" dirty="0">
                <a:solidFill>
                  <a:prstClr val="white"/>
                </a:solidFill>
                <a:latin typeface="Arial" panose="020B0604020202020204" pitchFamily="34" charset="0"/>
                <a:cs typeface="Arial" panose="020B0604020202020204" pitchFamily="34" charset="0"/>
              </a:rPr>
              <a:t> </a:t>
            </a:r>
            <a:r>
              <a:rPr lang="en-US" sz="5400" b="1" i="1" dirty="0" err="1">
                <a:solidFill>
                  <a:prstClr val="white"/>
                </a:solidFill>
                <a:latin typeface="Arial" panose="020B0604020202020204" pitchFamily="34" charset="0"/>
                <a:cs typeface="Arial" panose="020B0604020202020204" pitchFamily="34" charset="0"/>
              </a:rPr>
              <a:t>tính</a:t>
            </a:r>
            <a:r>
              <a:rPr lang="en-US" sz="5400" b="1" i="1" dirty="0">
                <a:solidFill>
                  <a:prstClr val="white"/>
                </a:solidFill>
                <a:latin typeface="Arial" panose="020B0604020202020204" pitchFamily="34" charset="0"/>
                <a:cs typeface="Arial" panose="020B0604020202020204" pitchFamily="34" charset="0"/>
              </a:rPr>
              <a:t> </a:t>
            </a:r>
            <a:r>
              <a:rPr lang="en-US" sz="5400" b="1" i="1" dirty="0" err="1">
                <a:solidFill>
                  <a:prstClr val="white"/>
                </a:solidFill>
                <a:latin typeface="Arial" panose="020B0604020202020204" pitchFamily="34" charset="0"/>
                <a:cs typeface="Arial" panose="020B0604020202020204" pitchFamily="34" charset="0"/>
              </a:rPr>
              <a:t>trạng</a:t>
            </a:r>
            <a:r>
              <a:rPr lang="en-US" sz="5400" b="1" i="1" dirty="0">
                <a:solidFill>
                  <a:prstClr val="white"/>
                </a:solidFill>
                <a:latin typeface="Arial" panose="020B0604020202020204" pitchFamily="34" charset="0"/>
                <a:cs typeface="Arial" panose="020B0604020202020204" pitchFamily="34" charset="0"/>
              </a:rPr>
              <a:t>_________________</a:t>
            </a: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sp>
        <p:nvSpPr>
          <p:cNvPr id="35" name="Parallelogram 34"/>
          <p:cNvSpPr/>
          <p:nvPr/>
        </p:nvSpPr>
        <p:spPr>
          <a:xfrm flipH="1">
            <a:off x="15820549" y="9183340"/>
            <a:ext cx="194242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án</a:t>
            </a:r>
            <a:endParaRPr lang="en-US" sz="2800" b="1" dirty="0">
              <a:solidFill>
                <a:srgbClr val="FF0000"/>
              </a:solidFill>
              <a:latin typeface="Arial" panose="020B0604020202020204" pitchFamily="34" charset="0"/>
              <a:cs typeface="Arial" panose="020B0604020202020204" pitchFamily="34" charset="0"/>
            </a:endParaRPr>
          </a:p>
        </p:txBody>
      </p:sp>
      <p:sp>
        <p:nvSpPr>
          <p:cNvPr id="37" name="Parallelogram 36">
            <a:hlinkClick r:id="rId8" action="ppaction://hlinksldjump"/>
          </p:cNvPr>
          <p:cNvSpPr/>
          <p:nvPr/>
        </p:nvSpPr>
        <p:spPr>
          <a:xfrm flipH="1">
            <a:off x="15252873" y="635699"/>
            <a:ext cx="2522865"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
        <p:nvSpPr>
          <p:cNvPr id="40" name="Parallelogram 39"/>
          <p:cNvSpPr/>
          <p:nvPr/>
        </p:nvSpPr>
        <p:spPr>
          <a:xfrm flipH="1">
            <a:off x="15510043" y="1568718"/>
            <a:ext cx="2551450"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200" b="1" dirty="0" err="1">
                <a:solidFill>
                  <a:srgbClr val="FF0000"/>
                </a:solidFill>
                <a:latin typeface="Arial" panose="020B0604020202020204" pitchFamily="34" charset="0"/>
                <a:cs typeface="Arial" panose="020B0604020202020204" pitchFamily="34" charset="0"/>
              </a:rPr>
              <a:t>Bắt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đầu</a:t>
            </a:r>
            <a:endParaRPr lang="en-US" sz="32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defTabSz="1371600">
                <a:defRPr/>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Đáp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án</a:t>
                  </a:r>
                  <a:endParaRPr lang="en-US" sz="3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E75A03F-2335-4A30-BC66-06FE8C4AFF84}"/>
              </a:ext>
            </a:extLst>
          </p:cNvPr>
          <p:cNvSpPr txBox="1"/>
          <p:nvPr/>
        </p:nvSpPr>
        <p:spPr>
          <a:xfrm>
            <a:off x="3613713" y="7299052"/>
            <a:ext cx="10073712" cy="2123658"/>
          </a:xfrm>
          <a:prstGeom prst="rect">
            <a:avLst/>
          </a:prstGeom>
          <a:noFill/>
        </p:spPr>
        <p:txBody>
          <a:bodyPr wrap="square" rtlCol="0">
            <a:spAutoFit/>
          </a:bodyPr>
          <a:lstStyle/>
          <a:p>
            <a:pPr algn="ctr" defTabSz="1371600">
              <a:defRPr/>
            </a:pPr>
            <a:r>
              <a:rPr lang="vi-VN" sz="6600" i="1" dirty="0">
                <a:solidFill>
                  <a:srgbClr val="FFFF00"/>
                </a:solidFill>
                <a:latin typeface="Arial" panose="020B0604020202020204" pitchFamily="34" charset="0"/>
              </a:rPr>
              <a:t>cùng một loại nhưng biểu hiện trái ngược nhau</a:t>
            </a:r>
            <a:endParaRPr lang="en-US" sz="6600" i="1" dirty="0">
              <a:solidFill>
                <a:srgbClr val="FFFF00"/>
              </a:solidFill>
              <a:latin typeface="Calibri" panose="020F0502020204030204"/>
            </a:endParaRPr>
          </a:p>
        </p:txBody>
      </p:sp>
    </p:spTree>
    <p:extLst>
      <p:ext uri="{BB962C8B-B14F-4D97-AF65-F5344CB8AC3E}">
        <p14:creationId xmlns:p14="http://schemas.microsoft.com/office/powerpoint/2010/main" val="2641520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7"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300" fill="hold"/>
                                        <p:tgtEl>
                                          <p:spTgt spid="19"/>
                                        </p:tgtEl>
                                        <p:attrNameLst>
                                          <p:attrName>ppt_x</p:attrName>
                                        </p:attrNameLst>
                                      </p:cBhvr>
                                      <p:tavLst>
                                        <p:tav tm="0">
                                          <p:val>
                                            <p:strVal val="#ppt_x"/>
                                          </p:val>
                                        </p:tav>
                                        <p:tav tm="100000">
                                          <p:val>
                                            <p:strVal val="#ppt_x"/>
                                          </p:val>
                                        </p:tav>
                                      </p:tavLst>
                                    </p:anim>
                                    <p:anim calcmode="lin" valueType="num">
                                      <p:cBhvr>
                                        <p:cTn id="40" dur="300" fill="hold"/>
                                        <p:tgtEl>
                                          <p:spTgt spid="19"/>
                                        </p:tgtEl>
                                        <p:attrNameLst>
                                          <p:attrName>ppt_y</p:attrName>
                                        </p:attrNameLst>
                                      </p:cBhvr>
                                      <p:tavLst>
                                        <p:tav tm="0">
                                          <p:val>
                                            <p:strVal val="#ppt_y-#ppt_h/2"/>
                                          </p:val>
                                        </p:tav>
                                        <p:tav tm="100000">
                                          <p:val>
                                            <p:strVal val="#ppt_y"/>
                                          </p:val>
                                        </p:tav>
                                      </p:tavLst>
                                    </p:anim>
                                    <p:anim calcmode="lin" valueType="num">
                                      <p:cBhvr>
                                        <p:cTn id="41" dur="300" fill="hold"/>
                                        <p:tgtEl>
                                          <p:spTgt spid="19"/>
                                        </p:tgtEl>
                                        <p:attrNameLst>
                                          <p:attrName>ppt_w</p:attrName>
                                        </p:attrNameLst>
                                      </p:cBhvr>
                                      <p:tavLst>
                                        <p:tav tm="0">
                                          <p:val>
                                            <p:strVal val="#ppt_w"/>
                                          </p:val>
                                        </p:tav>
                                        <p:tav tm="100000">
                                          <p:val>
                                            <p:strVal val="#ppt_w"/>
                                          </p:val>
                                        </p:tav>
                                      </p:tavLst>
                                    </p:anim>
                                    <p:anim calcmode="lin" valueType="num">
                                      <p:cBhvr>
                                        <p:cTn id="42"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menu_toggle_tone.wav"/>
                                        </p:tgtEl>
                                      </p:cMediaNode>
                                    </p:audio>
                                  </p:subTnLst>
                                </p:cTn>
                              </p:par>
                            </p:childTnLst>
                          </p:cTn>
                        </p:par>
                        <p:par>
                          <p:cTn id="43" fill="hold">
                            <p:stCondLst>
                              <p:cond delay="300"/>
                            </p:stCondLst>
                            <p:childTnLst>
                              <p:par>
                                <p:cTn id="44" presetID="17"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300" fill="hold"/>
                                        <p:tgtEl>
                                          <p:spTgt spid="3"/>
                                        </p:tgtEl>
                                        <p:attrNameLst>
                                          <p:attrName>ppt_x</p:attrName>
                                        </p:attrNameLst>
                                      </p:cBhvr>
                                      <p:tavLst>
                                        <p:tav tm="0">
                                          <p:val>
                                            <p:strVal val="#ppt_x"/>
                                          </p:val>
                                        </p:tav>
                                        <p:tav tm="100000">
                                          <p:val>
                                            <p:strVal val="#ppt_x"/>
                                          </p:val>
                                        </p:tav>
                                      </p:tavLst>
                                    </p:anim>
                                    <p:anim calcmode="lin" valueType="num">
                                      <p:cBhvr>
                                        <p:cTn id="47" dur="300" fill="hold"/>
                                        <p:tgtEl>
                                          <p:spTgt spid="3"/>
                                        </p:tgtEl>
                                        <p:attrNameLst>
                                          <p:attrName>ppt_y</p:attrName>
                                        </p:attrNameLst>
                                      </p:cBhvr>
                                      <p:tavLst>
                                        <p:tav tm="0">
                                          <p:val>
                                            <p:strVal val="#ppt_y-#ppt_h/2"/>
                                          </p:val>
                                        </p:tav>
                                        <p:tav tm="100000">
                                          <p:val>
                                            <p:strVal val="#ppt_y"/>
                                          </p:val>
                                        </p:tav>
                                      </p:tavLst>
                                    </p:anim>
                                    <p:anim calcmode="lin" valueType="num">
                                      <p:cBhvr>
                                        <p:cTn id="48" dur="300" fill="hold"/>
                                        <p:tgtEl>
                                          <p:spTgt spid="3"/>
                                        </p:tgtEl>
                                        <p:attrNameLst>
                                          <p:attrName>ppt_w</p:attrName>
                                        </p:attrNameLst>
                                      </p:cBhvr>
                                      <p:tavLst>
                                        <p:tav tm="0">
                                          <p:val>
                                            <p:strVal val="#ppt_w"/>
                                          </p:val>
                                        </p:tav>
                                        <p:tav tm="100000">
                                          <p:val>
                                            <p:strVal val="#ppt_w"/>
                                          </p:val>
                                        </p:tav>
                                      </p:tavLst>
                                    </p:anim>
                                    <p:anim calcmode="lin" valueType="num">
                                      <p:cBhvr>
                                        <p:cTn id="49" dur="300" fill="hold"/>
                                        <p:tgtEl>
                                          <p:spTgt spid="3"/>
                                        </p:tgtEl>
                                        <p:attrNameLst>
                                          <p:attrName>ppt_h</p:attrName>
                                        </p:attrNameLst>
                                      </p:cBhvr>
                                      <p:tavLst>
                                        <p:tav tm="0">
                                          <p:val>
                                            <p:fltVal val="0"/>
                                          </p:val>
                                        </p:tav>
                                        <p:tav tm="100000">
                                          <p:val>
                                            <p:strVal val="#ppt_h"/>
                                          </p:val>
                                        </p:tav>
                                      </p:tavLst>
                                    </p:anim>
                                  </p:childTnLst>
                                </p:cTn>
                              </p:par>
                              <p:par>
                                <p:cTn id="50" presetID="17"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300" fill="hold"/>
                                        <p:tgtEl>
                                          <p:spTgt spid="38"/>
                                        </p:tgtEl>
                                        <p:attrNameLst>
                                          <p:attrName>ppt_x</p:attrName>
                                        </p:attrNameLst>
                                      </p:cBhvr>
                                      <p:tavLst>
                                        <p:tav tm="0">
                                          <p:val>
                                            <p:strVal val="#ppt_x"/>
                                          </p:val>
                                        </p:tav>
                                        <p:tav tm="100000">
                                          <p:val>
                                            <p:strVal val="#ppt_x"/>
                                          </p:val>
                                        </p:tav>
                                      </p:tavLst>
                                    </p:anim>
                                    <p:anim calcmode="lin" valueType="num">
                                      <p:cBhvr>
                                        <p:cTn id="53" dur="300" fill="hold"/>
                                        <p:tgtEl>
                                          <p:spTgt spid="38"/>
                                        </p:tgtEl>
                                        <p:attrNameLst>
                                          <p:attrName>ppt_y</p:attrName>
                                        </p:attrNameLst>
                                      </p:cBhvr>
                                      <p:tavLst>
                                        <p:tav tm="0">
                                          <p:val>
                                            <p:strVal val="#ppt_y+#ppt_h/2"/>
                                          </p:val>
                                        </p:tav>
                                        <p:tav tm="100000">
                                          <p:val>
                                            <p:strVal val="#ppt_y"/>
                                          </p:val>
                                        </p:tav>
                                      </p:tavLst>
                                    </p:anim>
                                    <p:anim calcmode="lin" valueType="num">
                                      <p:cBhvr>
                                        <p:cTn id="54" dur="300" fill="hold"/>
                                        <p:tgtEl>
                                          <p:spTgt spid="38"/>
                                        </p:tgtEl>
                                        <p:attrNameLst>
                                          <p:attrName>ppt_w</p:attrName>
                                        </p:attrNameLst>
                                      </p:cBhvr>
                                      <p:tavLst>
                                        <p:tav tm="0">
                                          <p:val>
                                            <p:strVal val="#ppt_w"/>
                                          </p:val>
                                        </p:tav>
                                        <p:tav tm="100000">
                                          <p:val>
                                            <p:strVal val="#ppt_w"/>
                                          </p:val>
                                        </p:tav>
                                      </p:tavLst>
                                    </p:anim>
                                    <p:anim calcmode="lin" valueType="num">
                                      <p:cBhvr>
                                        <p:cTn id="55" dur="300" fill="hold"/>
                                        <p:tgtEl>
                                          <p:spTgt spid="38"/>
                                        </p:tgtEl>
                                        <p:attrNameLst>
                                          <p:attrName>ppt_h</p:attrName>
                                        </p:attrNameLst>
                                      </p:cBhvr>
                                      <p:tavLst>
                                        <p:tav tm="0">
                                          <p:val>
                                            <p:fltVal val="0"/>
                                          </p:val>
                                        </p:tav>
                                        <p:tav tm="100000">
                                          <p:val>
                                            <p:strVal val="#ppt_h"/>
                                          </p:val>
                                        </p:tav>
                                      </p:tavLst>
                                    </p:anim>
                                  </p:childTnLst>
                                </p:cTn>
                              </p:par>
                            </p:childTnLst>
                          </p:cTn>
                        </p:par>
                        <p:par>
                          <p:cTn id="56" fill="hold">
                            <p:stCondLst>
                              <p:cond delay="600"/>
                            </p:stCondLst>
                            <p:childTnLst>
                              <p:par>
                                <p:cTn id="57" presetID="14" presetClass="entr" presetSubtype="1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60" fill="hold">
                            <p:stCondLst>
                              <p:cond delay="1100"/>
                            </p:stCondLst>
                            <p:childTnLst>
                              <p:par>
                                <p:cTn id="61" presetID="14" presetClass="entr" presetSubtype="10" fill="hold" nodeType="afterEffect">
                                  <p:stCondLst>
                                    <p:cond delay="50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4" fill="hold">
                            <p:stCondLst>
                              <p:cond delay="2100"/>
                            </p:stCondLst>
                            <p:childTnLst>
                              <p:par>
                                <p:cTn id="65" presetID="14" presetClass="entr" presetSubtype="10" fill="hold" nodeType="afterEffect">
                                  <p:stCondLst>
                                    <p:cond delay="500"/>
                                  </p:stCondLst>
                                  <p:childTnLst>
                                    <p:set>
                                      <p:cBhvr>
                                        <p:cTn id="66" dur="1" fill="hold">
                                          <p:stCondLst>
                                            <p:cond delay="0"/>
                                          </p:stCondLst>
                                        </p:cTn>
                                        <p:tgtEl>
                                          <p:spTgt spid="44"/>
                                        </p:tgtEl>
                                        <p:attrNameLst>
                                          <p:attrName>style.visibility</p:attrName>
                                        </p:attrNameLst>
                                      </p:cBhvr>
                                      <p:to>
                                        <p:strVal val="visible"/>
                                      </p:to>
                                    </p:set>
                                    <p:animEffect transition="in" filter="randombar(horizontal)">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8" fill="hold">
                            <p:stCondLst>
                              <p:cond delay="3100"/>
                            </p:stCondLst>
                            <p:childTnLst>
                              <p:par>
                                <p:cTn id="69" presetID="14" presetClass="entr" presetSubtype="10" fill="hold" nodeType="afterEffect">
                                  <p:stCondLst>
                                    <p:cond delay="500"/>
                                  </p:stCondLst>
                                  <p:childTnLst>
                                    <p:set>
                                      <p:cBhvr>
                                        <p:cTn id="70" dur="1" fill="hold">
                                          <p:stCondLst>
                                            <p:cond delay="0"/>
                                          </p:stCondLst>
                                        </p:cTn>
                                        <p:tgtEl>
                                          <p:spTgt spid="47"/>
                                        </p:tgtEl>
                                        <p:attrNameLst>
                                          <p:attrName>style.visibility</p:attrName>
                                        </p:attrNameLst>
                                      </p:cBhvr>
                                      <p:to>
                                        <p:strVal val="visible"/>
                                      </p:to>
                                    </p:set>
                                    <p:animEffect transition="in" filter="randombar(horizontal)">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2" fill="hold">
                            <p:stCondLst>
                              <p:cond delay="4100"/>
                            </p:stCondLst>
                            <p:childTnLst>
                              <p:par>
                                <p:cTn id="73" presetID="14" presetClass="entr" presetSubtype="10" fill="hold" nodeType="afterEffect">
                                  <p:stCondLst>
                                    <p:cond delay="50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6" fill="hold">
                            <p:stCondLst>
                              <p:cond delay="5100"/>
                            </p:stCondLst>
                            <p:childTnLst>
                              <p:par>
                                <p:cTn id="77" presetID="14" presetClass="entr" presetSubtype="10" fill="hold" nodeType="afterEffect">
                                  <p:stCondLst>
                                    <p:cond delay="500"/>
                                  </p:stCondLst>
                                  <p:childTnLst>
                                    <p:set>
                                      <p:cBhvr>
                                        <p:cTn id="78" dur="1" fill="hold">
                                          <p:stCondLst>
                                            <p:cond delay="0"/>
                                          </p:stCondLst>
                                        </p:cTn>
                                        <p:tgtEl>
                                          <p:spTgt spid="62"/>
                                        </p:tgtEl>
                                        <p:attrNameLst>
                                          <p:attrName>style.visibility</p:attrName>
                                        </p:attrNameLst>
                                      </p:cBhvr>
                                      <p:to>
                                        <p:strVal val="visible"/>
                                      </p:to>
                                    </p:set>
                                    <p:animEffect transition="in" filter="randombar(horizontal)">
                                      <p:cBhvr>
                                        <p:cTn id="79"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80" fill="hold">
                            <p:stCondLst>
                              <p:cond delay="6100"/>
                            </p:stCondLst>
                            <p:childTnLst>
                              <p:par>
                                <p:cTn id="81" presetID="14" presetClass="entr" presetSubtype="10" fill="hold" nodeType="afterEffect">
                                  <p:stCondLst>
                                    <p:cond delay="50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subTnLst>
                                    <p:audio>
                                      <p:cMediaNode>
                                        <p:cTn display="0" masterRel="sameClick">
                                          <p:stCondLst>
                                            <p:cond evt="begin" delay="0">
                                              <p:tn val="81"/>
                                            </p:cond>
                                          </p:stCondLst>
                                          <p:endCondLst>
                                            <p:cond evt="onStopAudio" delay="0">
                                              <p:tgtEl>
                                                <p:sldTgt/>
                                              </p:tgtEl>
                                            </p:cond>
                                          </p:endCondLst>
                                        </p:cTn>
                                        <p:tgtEl>
                                          <p:sndTgt r:embed="rId5" name="beep.wav"/>
                                        </p:tgtEl>
                                      </p:cMediaNode>
                                    </p:audio>
                                  </p:subTnLst>
                                </p:cTn>
                              </p:par>
                            </p:childTnLst>
                          </p:cTn>
                        </p:par>
                        <p:par>
                          <p:cTn id="84" fill="hold">
                            <p:stCondLst>
                              <p:cond delay="7100"/>
                            </p:stCondLst>
                            <p:childTnLst>
                              <p:par>
                                <p:cTn id="85" presetID="14" presetClass="entr" presetSubtype="10" fill="hold" nodeType="afterEffect">
                                  <p:stCondLst>
                                    <p:cond delay="500"/>
                                  </p:stCondLst>
                                  <p:childTnLst>
                                    <p:set>
                                      <p:cBhvr>
                                        <p:cTn id="86" dur="1" fill="hold">
                                          <p:stCondLst>
                                            <p:cond delay="0"/>
                                          </p:stCondLst>
                                        </p:cTn>
                                        <p:tgtEl>
                                          <p:spTgt spid="70"/>
                                        </p:tgtEl>
                                        <p:attrNameLst>
                                          <p:attrName>style.visibility</p:attrName>
                                        </p:attrNameLst>
                                      </p:cBhvr>
                                      <p:to>
                                        <p:strVal val="visible"/>
                                      </p:to>
                                    </p:set>
                                    <p:animEffect transition="in" filter="randombar(horizontal)">
                                      <p:cBhvr>
                                        <p:cTn id="87" dur="500"/>
                                        <p:tgtEl>
                                          <p:spTgt spid="70"/>
                                        </p:tgtEl>
                                      </p:cBhvr>
                                    </p:animEffec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8" fill="hold">
                            <p:stCondLst>
                              <p:cond delay="8100"/>
                            </p:stCondLst>
                            <p:childTnLst>
                              <p:par>
                                <p:cTn id="89" presetID="14" presetClass="entr" presetSubtype="10" fill="hold" nodeType="afterEffect">
                                  <p:stCondLst>
                                    <p:cond delay="500"/>
                                  </p:stCondLst>
                                  <p:childTnLst>
                                    <p:set>
                                      <p:cBhvr>
                                        <p:cTn id="90" dur="1" fill="hold">
                                          <p:stCondLst>
                                            <p:cond delay="0"/>
                                          </p:stCondLst>
                                        </p:cTn>
                                        <p:tgtEl>
                                          <p:spTgt spid="73"/>
                                        </p:tgtEl>
                                        <p:attrNameLst>
                                          <p:attrName>style.visibility</p:attrName>
                                        </p:attrNameLst>
                                      </p:cBhvr>
                                      <p:to>
                                        <p:strVal val="visible"/>
                                      </p:to>
                                    </p:set>
                                    <p:animEffect transition="in" filter="randombar(horizontal)">
                                      <p:cBhvr>
                                        <p:cTn id="91" dur="500"/>
                                        <p:tgtEl>
                                          <p:spTgt spid="73"/>
                                        </p:tgtEl>
                                      </p:cBhvr>
                                    </p:animEffec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2" fill="hold">
                            <p:stCondLst>
                              <p:cond delay="9100"/>
                            </p:stCondLst>
                            <p:childTnLst>
                              <p:par>
                                <p:cTn id="93" presetID="14" presetClass="entr" presetSubtype="10" fill="hold" nodeType="afterEffect">
                                  <p:stCondLst>
                                    <p:cond delay="500"/>
                                  </p:stCondLst>
                                  <p:childTnLst>
                                    <p:set>
                                      <p:cBhvr>
                                        <p:cTn id="94" dur="1" fill="hold">
                                          <p:stCondLst>
                                            <p:cond delay="0"/>
                                          </p:stCondLst>
                                        </p:cTn>
                                        <p:tgtEl>
                                          <p:spTgt spid="77"/>
                                        </p:tgtEl>
                                        <p:attrNameLst>
                                          <p:attrName>style.visibility</p:attrName>
                                        </p:attrNameLst>
                                      </p:cBhvr>
                                      <p:to>
                                        <p:strVal val="visible"/>
                                      </p:to>
                                    </p:set>
                                    <p:animEffect transition="in" filter="randombar(horizontal)">
                                      <p:cBhvr>
                                        <p:cTn id="95"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5" name="beep.wav"/>
                                        </p:tgtEl>
                                      </p:cMediaNode>
                                    </p:audio>
                                  </p:subTnLst>
                                </p:cTn>
                              </p:par>
                            </p:childTnLst>
                          </p:cTn>
                        </p:par>
                        <p:par>
                          <p:cTn id="96" fill="hold">
                            <p:stCondLst>
                              <p:cond delay="10100"/>
                            </p:stCondLst>
                            <p:childTnLst>
                              <p:par>
                                <p:cTn id="97" presetID="14" presetClass="entr" presetSubtype="10" fill="hold" nodeType="afterEffect">
                                  <p:stCondLst>
                                    <p:cond delay="50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subTnLst>
                                    <p:audio>
                                      <p:cMediaNode>
                                        <p:cTn display="0" masterRel="sameClick">
                                          <p:stCondLst>
                                            <p:cond evt="begin" delay="0">
                                              <p:tn val="97"/>
                                            </p:cond>
                                          </p:stCondLst>
                                          <p:endCondLst>
                                            <p:cond evt="onStopAudio" delay="0">
                                              <p:tgtEl>
                                                <p:sldTgt/>
                                              </p:tgtEl>
                                            </p:cond>
                                          </p:endCondLst>
                                        </p:cTn>
                                        <p:tgtEl>
                                          <p:sndTgt r:embed="rId5" name="beep.wav"/>
                                        </p:tgtEl>
                                      </p:cMediaNode>
                                    </p:audio>
                                  </p:subTnLst>
                                </p:cTn>
                              </p:par>
                            </p:childTnLst>
                          </p:cTn>
                        </p:par>
                        <p:par>
                          <p:cTn id="100" fill="hold">
                            <p:stCondLst>
                              <p:cond delay="11100"/>
                            </p:stCondLst>
                            <p:childTnLst>
                              <p:par>
                                <p:cTn id="101" presetID="14" presetClass="entr" presetSubtype="10" fill="hold" nodeType="afterEffect">
                                  <p:stCondLst>
                                    <p:cond delay="500"/>
                                  </p:stCondLst>
                                  <p:childTnLst>
                                    <p:set>
                                      <p:cBhvr>
                                        <p:cTn id="102" dur="1" fill="hold">
                                          <p:stCondLst>
                                            <p:cond delay="0"/>
                                          </p:stCondLst>
                                        </p:cTn>
                                        <p:tgtEl>
                                          <p:spTgt spid="84"/>
                                        </p:tgtEl>
                                        <p:attrNameLst>
                                          <p:attrName>style.visibility</p:attrName>
                                        </p:attrNameLst>
                                      </p:cBhvr>
                                      <p:to>
                                        <p:strVal val="visible"/>
                                      </p:to>
                                    </p:set>
                                    <p:animEffect transition="in" filter="randombar(horizont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beep.wav"/>
                                        </p:tgtEl>
                                      </p:cMediaNode>
                                    </p:audio>
                                  </p:subTnLst>
                                </p:cTn>
                              </p:par>
                            </p:childTnLst>
                          </p:cTn>
                        </p:par>
                        <p:par>
                          <p:cTn id="104" fill="hold">
                            <p:stCondLst>
                              <p:cond delay="12100"/>
                            </p:stCondLst>
                            <p:childTnLst>
                              <p:par>
                                <p:cTn id="105" presetID="14" presetClass="entr" presetSubtype="10" fill="hold" nodeType="afterEffect">
                                  <p:stCondLst>
                                    <p:cond delay="50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8" fill="hold">
                            <p:stCondLst>
                              <p:cond delay="13100"/>
                            </p:stCondLst>
                            <p:childTnLst>
                              <p:par>
                                <p:cTn id="109" presetID="14" presetClass="entr" presetSubtype="10" fill="hold" nodeType="afterEffect">
                                  <p:stCondLst>
                                    <p:cond delay="500"/>
                                  </p:stCondLst>
                                  <p:childTnLst>
                                    <p:set>
                                      <p:cBhvr>
                                        <p:cTn id="110" dur="1" fill="hold">
                                          <p:stCondLst>
                                            <p:cond delay="0"/>
                                          </p:stCondLst>
                                        </p:cTn>
                                        <p:tgtEl>
                                          <p:spTgt spid="93"/>
                                        </p:tgtEl>
                                        <p:attrNameLst>
                                          <p:attrName>style.visibility</p:attrName>
                                        </p:attrNameLst>
                                      </p:cBhvr>
                                      <p:to>
                                        <p:strVal val="visible"/>
                                      </p:to>
                                    </p:set>
                                    <p:animEffect transition="in" filter="randombar(horizontal)">
                                      <p:cBhvr>
                                        <p:cTn id="111" dur="500"/>
                                        <p:tgtEl>
                                          <p:spTgt spid="93"/>
                                        </p:tgtEl>
                                      </p:cBhvr>
                                    </p:animEffect>
                                  </p:childTnLst>
                                  <p:subTnLst>
                                    <p:audio>
                                      <p:cMediaNode>
                                        <p:cTn display="0" masterRel="sameClick">
                                          <p:stCondLst>
                                            <p:cond evt="begin" delay="0">
                                              <p:tn val="109"/>
                                            </p:cond>
                                          </p:stCondLst>
                                          <p:endCondLst>
                                            <p:cond evt="onStopAudio" delay="0">
                                              <p:tgtEl>
                                                <p:sldTgt/>
                                              </p:tgtEl>
                                            </p:cond>
                                          </p:endCondLst>
                                        </p:cTn>
                                        <p:tgtEl>
                                          <p:sndTgt r:embed="rId5" name="beep.wav"/>
                                        </p:tgtEl>
                                      </p:cMediaNode>
                                    </p:audio>
                                  </p:subTnLst>
                                </p:cTn>
                              </p:par>
                            </p:childTnLst>
                          </p:cTn>
                        </p:par>
                        <p:par>
                          <p:cTn id="112" fill="hold">
                            <p:stCondLst>
                              <p:cond delay="14100"/>
                            </p:stCondLst>
                            <p:childTnLst>
                              <p:par>
                                <p:cTn id="113" presetID="14" presetClass="entr" presetSubtype="10" fill="hold" nodeType="afterEffect">
                                  <p:stCondLst>
                                    <p:cond delay="500"/>
                                  </p:stCondLst>
                                  <p:childTnLst>
                                    <p:set>
                                      <p:cBhvr>
                                        <p:cTn id="114" dur="1" fill="hold">
                                          <p:stCondLst>
                                            <p:cond delay="0"/>
                                          </p:stCondLst>
                                        </p:cTn>
                                        <p:tgtEl>
                                          <p:spTgt spid="96"/>
                                        </p:tgtEl>
                                        <p:attrNameLst>
                                          <p:attrName>style.visibility</p:attrName>
                                        </p:attrNameLst>
                                      </p:cBhvr>
                                      <p:to>
                                        <p:strVal val="visible"/>
                                      </p:to>
                                    </p:set>
                                    <p:animEffect transition="in" filter="randombar(horizontal)">
                                      <p:cBhvr>
                                        <p:cTn id="115" dur="500"/>
                                        <p:tgtEl>
                                          <p:spTgt spid="96"/>
                                        </p:tgtEl>
                                      </p:cBhvr>
                                    </p:animEffec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6" fill="hold">
                            <p:stCondLst>
                              <p:cond delay="15100"/>
                            </p:stCondLst>
                            <p:childTnLst>
                              <p:par>
                                <p:cTn id="117" presetID="14" presetClass="entr" presetSubtype="10" fill="hold" nodeType="afterEffect">
                                  <p:stCondLst>
                                    <p:cond delay="500"/>
                                  </p:stCondLst>
                                  <p:childTnLst>
                                    <p:set>
                                      <p:cBhvr>
                                        <p:cTn id="118" dur="1" fill="hold">
                                          <p:stCondLst>
                                            <p:cond delay="0"/>
                                          </p:stCondLst>
                                        </p:cTn>
                                        <p:tgtEl>
                                          <p:spTgt spid="102"/>
                                        </p:tgtEl>
                                        <p:attrNameLst>
                                          <p:attrName>style.visibility</p:attrName>
                                        </p:attrNameLst>
                                      </p:cBhvr>
                                      <p:to>
                                        <p:strVal val="visible"/>
                                      </p:to>
                                    </p:set>
                                    <p:animEffect transition="in" filter="randombar(horizontal)">
                                      <p:cBhvr>
                                        <p:cTn id="119" dur="500"/>
                                        <p:tgtEl>
                                          <p:spTgt spid="102"/>
                                        </p:tgtEl>
                                      </p:cBhvr>
                                    </p:animEffect>
                                  </p:childTnLst>
                                  <p:subTnLst>
                                    <p:audio>
                                      <p:cMediaNode>
                                        <p:cTn display="0" masterRel="sameClick">
                                          <p:stCondLst>
                                            <p:cond evt="begin" delay="0">
                                              <p:tn val="117"/>
                                            </p:cond>
                                          </p:stCondLst>
                                          <p:endCondLst>
                                            <p:cond evt="onStopAudio" delay="0">
                                              <p:tgtEl>
                                                <p:sldTgt/>
                                              </p:tgtEl>
                                            </p:cond>
                                          </p:endCondLst>
                                        </p:cTn>
                                        <p:tgtEl>
                                          <p:sndTgt r:embed="rId5" name="beep.wav"/>
                                        </p:tgtEl>
                                      </p:cMediaNode>
                                    </p:audio>
                                  </p:subTnLst>
                                </p:cTn>
                              </p:par>
                            </p:childTnLst>
                          </p:cTn>
                        </p:par>
                        <p:par>
                          <p:cTn id="120" fill="hold">
                            <p:stCondLst>
                              <p:cond delay="16100"/>
                            </p:stCondLst>
                            <p:childTnLst>
                              <p:par>
                                <p:cTn id="121" presetID="14" presetClass="entr" presetSubtype="10" fill="hold" nodeType="afterEffect">
                                  <p:stCondLst>
                                    <p:cond delay="500"/>
                                  </p:stCondLst>
                                  <p:childTnLst>
                                    <p:set>
                                      <p:cBhvr>
                                        <p:cTn id="122" dur="1" fill="hold">
                                          <p:stCondLst>
                                            <p:cond delay="0"/>
                                          </p:stCondLst>
                                        </p:cTn>
                                        <p:tgtEl>
                                          <p:spTgt spid="108"/>
                                        </p:tgtEl>
                                        <p:attrNameLst>
                                          <p:attrName>style.visibility</p:attrName>
                                        </p:attrNameLst>
                                      </p:cBhvr>
                                      <p:to>
                                        <p:strVal val="visible"/>
                                      </p:to>
                                    </p:set>
                                    <p:animEffect transition="in" filter="randombar(horizontal)">
                                      <p:cBhvr>
                                        <p:cTn id="123" dur="500"/>
                                        <p:tgtEl>
                                          <p:spTgt spid="108"/>
                                        </p:tgtEl>
                                      </p:cBhvr>
                                    </p:animEffect>
                                  </p:childTnLst>
                                  <p:subTnLst>
                                    <p:audio>
                                      <p:cMediaNode>
                                        <p:cTn display="0" masterRel="sameClick">
                                          <p:stCondLst>
                                            <p:cond evt="begin" delay="0">
                                              <p:tn val="121"/>
                                            </p:cond>
                                          </p:stCondLst>
                                          <p:endCondLst>
                                            <p:cond evt="onStopAudio" delay="0">
                                              <p:tgtEl>
                                                <p:sldTgt/>
                                              </p:tgtEl>
                                            </p:cond>
                                          </p:endCondLst>
                                        </p:cTn>
                                        <p:tgtEl>
                                          <p:sndTgt r:embed="rId5" name="beep.wav"/>
                                        </p:tgtEl>
                                      </p:cMediaNode>
                                    </p:audio>
                                  </p:subTnLst>
                                </p:cTn>
                              </p:par>
                            </p:childTnLst>
                          </p:cTn>
                        </p:par>
                        <p:par>
                          <p:cTn id="124" fill="hold">
                            <p:stCondLst>
                              <p:cond delay="17100"/>
                            </p:stCondLst>
                            <p:childTnLst>
                              <p:par>
                                <p:cTn id="125" presetID="14" presetClass="entr" presetSubtype="10" fill="hold" nodeType="after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randombar(horizontal)">
                                      <p:cBhvr>
                                        <p:cTn id="127" dur="500"/>
                                        <p:tgtEl>
                                          <p:spTgt spid="114"/>
                                        </p:tgtEl>
                                      </p:cBhvr>
                                    </p:animEffec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8" fill="hold">
                            <p:stCondLst>
                              <p:cond delay="18100"/>
                            </p:stCondLst>
                            <p:childTnLst>
                              <p:par>
                                <p:cTn id="129" presetID="14" presetClass="entr" presetSubtype="10" fill="hold" nodeType="afterEffect">
                                  <p:stCondLst>
                                    <p:cond delay="500"/>
                                  </p:stCondLst>
                                  <p:childTnLst>
                                    <p:set>
                                      <p:cBhvr>
                                        <p:cTn id="130" dur="1" fill="hold">
                                          <p:stCondLst>
                                            <p:cond delay="0"/>
                                          </p:stCondLst>
                                        </p:cTn>
                                        <p:tgtEl>
                                          <p:spTgt spid="117"/>
                                        </p:tgtEl>
                                        <p:attrNameLst>
                                          <p:attrName>style.visibility</p:attrName>
                                        </p:attrNameLst>
                                      </p:cBhvr>
                                      <p:to>
                                        <p:strVal val="visible"/>
                                      </p:to>
                                    </p:set>
                                    <p:animEffect transition="in" filter="randombar(horizontal)">
                                      <p:cBhvr>
                                        <p:cTn id="131"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5" name="beep.wav"/>
                                        </p:tgtEl>
                                      </p:cMediaNode>
                                    </p:audio>
                                  </p:subTnLst>
                                </p:cTn>
                              </p:par>
                            </p:childTnLst>
                          </p:cTn>
                        </p:par>
                        <p:par>
                          <p:cTn id="132" fill="hold">
                            <p:stCondLst>
                              <p:cond delay="19100"/>
                            </p:stCondLst>
                            <p:childTnLst>
                              <p:par>
                                <p:cTn id="133" presetID="14" presetClass="entr" presetSubtype="10" fill="hold" nodeType="afterEffect">
                                  <p:stCondLst>
                                    <p:cond delay="500"/>
                                  </p:stCondLst>
                                  <p:childTnLst>
                                    <p:set>
                                      <p:cBhvr>
                                        <p:cTn id="134" dur="1" fill="hold">
                                          <p:stCondLst>
                                            <p:cond delay="0"/>
                                          </p:stCondLst>
                                        </p:cTn>
                                        <p:tgtEl>
                                          <p:spTgt spid="120"/>
                                        </p:tgtEl>
                                        <p:attrNameLst>
                                          <p:attrName>style.visibility</p:attrName>
                                        </p:attrNameLst>
                                      </p:cBhvr>
                                      <p:to>
                                        <p:strVal val="visible"/>
                                      </p:to>
                                    </p:set>
                                    <p:animEffect transition="in" filter="randombar(horizontal)">
                                      <p:cBhvr>
                                        <p:cTn id="135" dur="500"/>
                                        <p:tgtEl>
                                          <p:spTgt spid="120"/>
                                        </p:tgtEl>
                                      </p:cBhvr>
                                    </p:animEffect>
                                  </p:childTnLst>
                                  <p:subTnLst>
                                    <p:audio>
                                      <p:cMediaNode>
                                        <p:cTn display="0" masterRel="sameClick">
                                          <p:stCondLst>
                                            <p:cond evt="begin" delay="0">
                                              <p:tn val="133"/>
                                            </p:cond>
                                          </p:stCondLst>
                                          <p:endCondLst>
                                            <p:cond evt="onStopAudio" delay="0">
                                              <p:tgtEl>
                                                <p:sldTgt/>
                                              </p:tgtEl>
                                            </p:cond>
                                          </p:endCondLst>
                                        </p:cTn>
                                        <p:tgtEl>
                                          <p:sndTgt r:embed="rId5" name="beep.wav"/>
                                        </p:tgtEl>
                                      </p:cMediaNode>
                                    </p:audio>
                                  </p:subTnLst>
                                </p:cTn>
                              </p:par>
                            </p:childTnLst>
                          </p:cTn>
                        </p:par>
                        <p:par>
                          <p:cTn id="136" fill="hold">
                            <p:stCondLst>
                              <p:cond delay="20100"/>
                            </p:stCondLst>
                            <p:childTnLst>
                              <p:par>
                                <p:cTn id="137" presetID="14" presetClass="entr" presetSubtype="10" fill="hold" nodeType="afterEffect">
                                  <p:stCondLst>
                                    <p:cond delay="500"/>
                                  </p:stCondLst>
                                  <p:childTnLst>
                                    <p:set>
                                      <p:cBhvr>
                                        <p:cTn id="138" dur="1" fill="hold">
                                          <p:stCondLst>
                                            <p:cond delay="0"/>
                                          </p:stCondLst>
                                        </p:cTn>
                                        <p:tgtEl>
                                          <p:spTgt spid="123"/>
                                        </p:tgtEl>
                                        <p:attrNameLst>
                                          <p:attrName>style.visibility</p:attrName>
                                        </p:attrNameLst>
                                      </p:cBhvr>
                                      <p:to>
                                        <p:strVal val="visible"/>
                                      </p:to>
                                    </p:set>
                                    <p:animEffect transition="in" filter="randombar(horizontal)">
                                      <p:cBhvr>
                                        <p:cTn id="139" dur="500"/>
                                        <p:tgtEl>
                                          <p:spTgt spid="123"/>
                                        </p:tgtEl>
                                      </p:cBhvr>
                                    </p:animEffect>
                                  </p:childTnLst>
                                  <p:subTnLst>
                                    <p:audio>
                                      <p:cMediaNode>
                                        <p:cTn display="0" masterRel="sameClick">
                                          <p:stCondLst>
                                            <p:cond evt="begin" delay="0">
                                              <p:tn val="137"/>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35"/>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165"/>
                                        </p:tgtEl>
                                        <p:attrNameLst>
                                          <p:attrName>style.visibility</p:attrName>
                                        </p:attrNameLst>
                                      </p:cBhvr>
                                      <p:to>
                                        <p:strVal val="visible"/>
                                      </p:to>
                                    </p:set>
                                    <p:animEffect transition="in" filter="randombar(horizontal)">
                                      <p:cBhvr>
                                        <p:cTn id="145" dur="500"/>
                                        <p:tgtEl>
                                          <p:spTgt spid="165"/>
                                        </p:tgtEl>
                                      </p:cBhvr>
                                    </p:animEffect>
                                  </p:childTnLst>
                                  <p:subTnLst>
                                    <p:audio>
                                      <p:cMediaNode>
                                        <p:cTn display="0" masterRel="sameClick">
                                          <p:stCondLst>
                                            <p:cond evt="begin" delay="0">
                                              <p:tn val="143"/>
                                            </p:cond>
                                          </p:stCondLst>
                                          <p:endCondLst>
                                            <p:cond evt="onStopAudio" delay="0">
                                              <p:tgtEl>
                                                <p:sldTgt/>
                                              </p:tgtEl>
                                            </p:cond>
                                          </p:endCondLst>
                                        </p:cTn>
                                        <p:tgtEl>
                                          <p:sndTgt r:embed="rId7" name="fins__success-2.wav"/>
                                        </p:tgtEl>
                                      </p:cMediaNode>
                                    </p:audio>
                                  </p:subTnLst>
                                </p:cTn>
                              </p:par>
                              <p:par>
                                <p:cTn id="146" presetID="42" presetClass="entr" presetSubtype="0" fill="hold" grpId="0"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1000"/>
                                        <p:tgtEl>
                                          <p:spTgt spid="4"/>
                                        </p:tgtEl>
                                      </p:cBhvr>
                                    </p:animEffect>
                                    <p:anim calcmode="lin" valueType="num">
                                      <p:cBhvr>
                                        <p:cTn id="149" dur="1000" fill="hold"/>
                                        <p:tgtEl>
                                          <p:spTgt spid="4"/>
                                        </p:tgtEl>
                                        <p:attrNameLst>
                                          <p:attrName>ppt_x</p:attrName>
                                        </p:attrNameLst>
                                      </p:cBhvr>
                                      <p:tavLst>
                                        <p:tav tm="0">
                                          <p:val>
                                            <p:strVal val="#ppt_x"/>
                                          </p:val>
                                        </p:tav>
                                        <p:tav tm="100000">
                                          <p:val>
                                            <p:strVal val="#ppt_x"/>
                                          </p:val>
                                        </p:tav>
                                      </p:tavLst>
                                    </p:anim>
                                    <p:anim calcmode="lin" valueType="num">
                                      <p:cBhvr>
                                        <p:cTn id="1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F2C4"/>
        </a:solidFill>
        <a:effectLst/>
      </p:bgPr>
    </p:bg>
    <p:spTree>
      <p:nvGrpSpPr>
        <p:cNvPr id="1" name=""/>
        <p:cNvGrpSpPr/>
        <p:nvPr/>
      </p:nvGrpSpPr>
      <p:grpSpPr>
        <a:xfrm>
          <a:off x="0" y="0"/>
          <a:ext cx="0" cy="0"/>
          <a:chOff x="0" y="0"/>
          <a:chExt cx="0" cy="0"/>
        </a:xfrm>
      </p:grpSpPr>
      <p:sp>
        <p:nvSpPr>
          <p:cNvPr id="65" name="Rectangle 64"/>
          <p:cNvSpPr/>
          <p:nvPr/>
        </p:nvSpPr>
        <p:spPr>
          <a:xfrm>
            <a:off x="-558526" y="3681176"/>
            <a:ext cx="19395782" cy="3049300"/>
          </a:xfrm>
          <a:prstGeom prst="rect">
            <a:avLst/>
          </a:prstGeom>
          <a:solidFill>
            <a:schemeClr val="accent5">
              <a:lumMod val="20000"/>
              <a:lumOff val="80000"/>
              <a:alpha val="33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723626" y="11136144"/>
            <a:ext cx="12750015" cy="4202441"/>
            <a:chOff x="0" y="0"/>
            <a:chExt cx="2001069" cy="1222980"/>
          </a:xfrm>
        </p:grpSpPr>
        <p:sp>
          <p:nvSpPr>
            <p:cNvPr id="3" name="Freeform 3"/>
            <p:cNvSpPr/>
            <p:nvPr/>
          </p:nvSpPr>
          <p:spPr>
            <a:xfrm>
              <a:off x="0" y="0"/>
              <a:ext cx="2001069" cy="1222980"/>
            </a:xfrm>
            <a:custGeom>
              <a:avLst/>
              <a:gdLst/>
              <a:ahLst/>
              <a:cxnLst/>
              <a:rect l="l" t="t" r="r" b="b"/>
              <a:pathLst>
                <a:path w="2001069" h="1222980">
                  <a:moveTo>
                    <a:pt x="2935" y="0"/>
                  </a:moveTo>
                  <a:lnTo>
                    <a:pt x="1998134" y="0"/>
                  </a:lnTo>
                  <a:cubicBezTo>
                    <a:pt x="1999755" y="0"/>
                    <a:pt x="2001069" y="1314"/>
                    <a:pt x="2001069" y="2935"/>
                  </a:cubicBezTo>
                  <a:lnTo>
                    <a:pt x="2001069" y="1220045"/>
                  </a:lnTo>
                  <a:cubicBezTo>
                    <a:pt x="2001069" y="1220823"/>
                    <a:pt x="2000760" y="1221570"/>
                    <a:pt x="2000209" y="1222120"/>
                  </a:cubicBezTo>
                  <a:cubicBezTo>
                    <a:pt x="1999659" y="1222671"/>
                    <a:pt x="1998912" y="1222980"/>
                    <a:pt x="1998134" y="1222980"/>
                  </a:cubicBezTo>
                  <a:lnTo>
                    <a:pt x="2935" y="1222980"/>
                  </a:lnTo>
                  <a:cubicBezTo>
                    <a:pt x="1314" y="1222980"/>
                    <a:pt x="0" y="1221666"/>
                    <a:pt x="0" y="1220045"/>
                  </a:cubicBezTo>
                  <a:lnTo>
                    <a:pt x="0" y="2935"/>
                  </a:lnTo>
                  <a:cubicBezTo>
                    <a:pt x="0" y="1314"/>
                    <a:pt x="1314" y="0"/>
                    <a:pt x="2935" y="0"/>
                  </a:cubicBezTo>
                  <a:close/>
                </a:path>
              </a:pathLst>
            </a:custGeom>
            <a:solidFill>
              <a:srgbClr val="E8F8FD"/>
            </a:solidFill>
            <a:ln w="47625" cap="sq">
              <a:solidFill>
                <a:srgbClr val="000000"/>
              </a:solidFill>
              <a:prstDash val="solid"/>
              <a:miter/>
            </a:ln>
          </p:spPr>
          <p:txBody>
            <a:bodyPr/>
            <a:lstStyle/>
            <a:p>
              <a:endParaRPr lang="vi-VN"/>
            </a:p>
          </p:txBody>
        </p:sp>
        <p:sp>
          <p:nvSpPr>
            <p:cNvPr id="4" name="TextBox 4"/>
            <p:cNvSpPr txBox="1"/>
            <p:nvPr/>
          </p:nvSpPr>
          <p:spPr>
            <a:xfrm>
              <a:off x="0" y="-76200"/>
              <a:ext cx="2001069" cy="1299180"/>
            </a:xfrm>
            <a:prstGeom prst="rect">
              <a:avLst/>
            </a:prstGeom>
          </p:spPr>
          <p:txBody>
            <a:bodyPr lIns="0" tIns="0" rIns="0" bIns="0" rtlCol="0" anchor="ctr"/>
            <a:lstStyle/>
            <a:p>
              <a:pPr marL="0" lvl="0" indent="0" algn="l">
                <a:lnSpc>
                  <a:spcPts val="2799"/>
                </a:lnSpc>
                <a:spcBef>
                  <a:spcPct val="0"/>
                </a:spcBef>
              </a:pPr>
              <a:endParaRPr/>
            </a:p>
          </p:txBody>
        </p:sp>
      </p:grpSp>
      <p:grpSp>
        <p:nvGrpSpPr>
          <p:cNvPr id="5" name="Group 5"/>
          <p:cNvGrpSpPr/>
          <p:nvPr/>
        </p:nvGrpSpPr>
        <p:grpSpPr>
          <a:xfrm>
            <a:off x="3996904" y="384568"/>
            <a:ext cx="9520292" cy="2449389"/>
            <a:chOff x="-69037" y="-41317"/>
            <a:chExt cx="1444688" cy="371691"/>
          </a:xfrm>
        </p:grpSpPr>
        <p:sp>
          <p:nvSpPr>
            <p:cNvPr id="6" name="Freeform 6"/>
            <p:cNvSpPr/>
            <p:nvPr/>
          </p:nvSpPr>
          <p:spPr>
            <a:xfrm>
              <a:off x="-62034" y="-9731"/>
              <a:ext cx="1437685" cy="290658"/>
            </a:xfrm>
            <a:custGeom>
              <a:avLst/>
              <a:gdLst/>
              <a:ahLst/>
              <a:cxnLst/>
              <a:rect l="l" t="t" r="r" b="b"/>
              <a:pathLst>
                <a:path w="1248747" h="252460">
                  <a:moveTo>
                    <a:pt x="5645" y="0"/>
                  </a:moveTo>
                  <a:lnTo>
                    <a:pt x="1243102" y="0"/>
                  </a:lnTo>
                  <a:cubicBezTo>
                    <a:pt x="1244599" y="0"/>
                    <a:pt x="1246035" y="595"/>
                    <a:pt x="1247094" y="1653"/>
                  </a:cubicBezTo>
                  <a:cubicBezTo>
                    <a:pt x="1248152" y="2712"/>
                    <a:pt x="1248747" y="4148"/>
                    <a:pt x="1248747" y="5645"/>
                  </a:cubicBezTo>
                  <a:lnTo>
                    <a:pt x="1248747" y="246815"/>
                  </a:lnTo>
                  <a:cubicBezTo>
                    <a:pt x="1248747" y="249932"/>
                    <a:pt x="1246220" y="252460"/>
                    <a:pt x="1243102" y="252460"/>
                  </a:cubicBezTo>
                  <a:lnTo>
                    <a:pt x="5645" y="252460"/>
                  </a:lnTo>
                  <a:cubicBezTo>
                    <a:pt x="4148" y="252460"/>
                    <a:pt x="2712" y="251865"/>
                    <a:pt x="1653" y="250806"/>
                  </a:cubicBezTo>
                  <a:cubicBezTo>
                    <a:pt x="595" y="249748"/>
                    <a:pt x="0" y="248312"/>
                    <a:pt x="0" y="246815"/>
                  </a:cubicBezTo>
                  <a:lnTo>
                    <a:pt x="0" y="5645"/>
                  </a:lnTo>
                  <a:cubicBezTo>
                    <a:pt x="0" y="4148"/>
                    <a:pt x="595" y="2712"/>
                    <a:pt x="1653" y="1653"/>
                  </a:cubicBezTo>
                  <a:cubicBezTo>
                    <a:pt x="2712" y="595"/>
                    <a:pt x="4148" y="0"/>
                    <a:pt x="5645" y="0"/>
                  </a:cubicBezTo>
                  <a:close/>
                </a:path>
              </a:pathLst>
            </a:custGeom>
            <a:solidFill>
              <a:srgbClr val="73B46D"/>
            </a:solidFill>
            <a:ln w="47625" cap="sq">
              <a:solidFill>
                <a:srgbClr val="000000"/>
              </a:solidFill>
              <a:prstDash val="solid"/>
              <a:miter/>
            </a:ln>
          </p:spPr>
          <p:txBody>
            <a:bodyPr/>
            <a:lstStyle/>
            <a:p>
              <a:endParaRPr lang="vi-VN"/>
            </a:p>
          </p:txBody>
        </p:sp>
        <p:sp>
          <p:nvSpPr>
            <p:cNvPr id="7" name="TextBox 7"/>
            <p:cNvSpPr txBox="1"/>
            <p:nvPr/>
          </p:nvSpPr>
          <p:spPr>
            <a:xfrm>
              <a:off x="-69037" y="-41317"/>
              <a:ext cx="1427130" cy="371691"/>
            </a:xfrm>
            <a:prstGeom prst="rect">
              <a:avLst/>
            </a:prstGeom>
          </p:spPr>
          <p:txBody>
            <a:bodyPr lIns="0" tIns="0" rIns="0" bIns="0" rtlCol="0" anchor="ctr"/>
            <a:lstStyle/>
            <a:p>
              <a:pPr marL="0" lvl="0" indent="0" algn="ctr"/>
              <a:r>
                <a:rPr lang="en-US" sz="6000" b="1" u="none" dirty="0">
                  <a:ln w="0"/>
                  <a:solidFill>
                    <a:schemeClr val="bg1"/>
                  </a:solidFill>
                  <a:effectLst>
                    <a:reflection blurRad="6350" stA="53000" endA="300" endPos="35500" dir="5400000" sy="-90000" algn="bl" rotWithShape="0"/>
                  </a:effectLst>
                  <a:latin typeface="Arial" panose="020B0604020202020204" pitchFamily="34" charset="0"/>
                  <a:cs typeface="Arial" panose="020B0604020202020204" pitchFamily="34" charset="0"/>
                </a:rPr>
                <a:t>CHỦ ĐỀ 11: DI TRUYỀN</a:t>
              </a:r>
            </a:p>
          </p:txBody>
        </p:sp>
      </p:grpSp>
      <p:sp>
        <p:nvSpPr>
          <p:cNvPr id="9" name="Freeform 9"/>
          <p:cNvSpPr/>
          <p:nvPr/>
        </p:nvSpPr>
        <p:spPr>
          <a:xfrm rot="10800000">
            <a:off x="15621000" y="-273587"/>
            <a:ext cx="2544001" cy="11147890"/>
          </a:xfrm>
          <a:custGeom>
            <a:avLst/>
            <a:gdLst/>
            <a:ahLst/>
            <a:cxnLst/>
            <a:rect l="l" t="t" r="r" b="b"/>
            <a:pathLst>
              <a:path w="3202485" h="11147890">
                <a:moveTo>
                  <a:pt x="0" y="0"/>
                </a:moveTo>
                <a:lnTo>
                  <a:pt x="3202485" y="0"/>
                </a:lnTo>
                <a:lnTo>
                  <a:pt x="3202485" y="11147890"/>
                </a:lnTo>
                <a:lnTo>
                  <a:pt x="0" y="11147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rot="-9078110" flipH="1">
            <a:off x="-6905407" y="-2112907"/>
            <a:ext cx="2026642" cy="7054765"/>
          </a:xfrm>
          <a:custGeom>
            <a:avLst/>
            <a:gdLst/>
            <a:ahLst/>
            <a:cxnLst/>
            <a:rect l="l" t="t" r="r" b="b"/>
            <a:pathLst>
              <a:path w="3202485" h="11147890">
                <a:moveTo>
                  <a:pt x="3202485" y="0"/>
                </a:moveTo>
                <a:lnTo>
                  <a:pt x="0" y="0"/>
                </a:lnTo>
                <a:lnTo>
                  <a:pt x="0" y="11147890"/>
                </a:lnTo>
                <a:lnTo>
                  <a:pt x="3202485" y="11147890"/>
                </a:lnTo>
                <a:lnTo>
                  <a:pt x="320248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Freeform 11"/>
          <p:cNvSpPr/>
          <p:nvPr/>
        </p:nvSpPr>
        <p:spPr>
          <a:xfrm rot="2527255">
            <a:off x="3531498" y="9815"/>
            <a:ext cx="930813" cy="1997457"/>
          </a:xfrm>
          <a:custGeom>
            <a:avLst/>
            <a:gdLst/>
            <a:ahLst/>
            <a:cxnLst/>
            <a:rect l="l" t="t" r="r" b="b"/>
            <a:pathLst>
              <a:path w="2082809" h="5114041">
                <a:moveTo>
                  <a:pt x="0" y="0"/>
                </a:moveTo>
                <a:lnTo>
                  <a:pt x="2082810" y="0"/>
                </a:lnTo>
                <a:lnTo>
                  <a:pt x="2082810" y="5114040"/>
                </a:lnTo>
                <a:lnTo>
                  <a:pt x="0" y="5114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2" name="Freeform 12"/>
          <p:cNvSpPr/>
          <p:nvPr/>
        </p:nvSpPr>
        <p:spPr>
          <a:xfrm rot="-3421336">
            <a:off x="1407128" y="7485260"/>
            <a:ext cx="1792466" cy="3584933"/>
          </a:xfrm>
          <a:custGeom>
            <a:avLst/>
            <a:gdLst/>
            <a:ahLst/>
            <a:cxnLst/>
            <a:rect l="l" t="t" r="r" b="b"/>
            <a:pathLst>
              <a:path w="1792466" h="3584933">
                <a:moveTo>
                  <a:pt x="0" y="0"/>
                </a:moveTo>
                <a:lnTo>
                  <a:pt x="1792466" y="0"/>
                </a:lnTo>
                <a:lnTo>
                  <a:pt x="1792466" y="3584933"/>
                </a:lnTo>
                <a:lnTo>
                  <a:pt x="0" y="3584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2764511" y="3824632"/>
            <a:ext cx="12984444" cy="2708434"/>
          </a:xfrm>
          <a:prstGeom prst="rect">
            <a:avLst/>
          </a:prstGeom>
        </p:spPr>
        <p:txBody>
          <a:bodyPr wrap="square" lIns="0" tIns="0" rIns="0" bIns="0" rtlCol="0" anchor="t">
            <a:spAutoFit/>
          </a:bodyPr>
          <a:lstStyle/>
          <a:p>
            <a:pPr marL="0" lvl="0" indent="0" algn="ctr"/>
            <a:r>
              <a:rPr lang="en-US" sz="8800" dirty="0">
                <a:solidFill>
                  <a:srgbClr val="FF0000"/>
                </a:solidFill>
                <a:latin typeface="Segoe UI Black" panose="020B0A02040204020203" pitchFamily="34" charset="0"/>
                <a:ea typeface="Segoe UI Black" panose="020B0A02040204020203" pitchFamily="34" charset="0"/>
              </a:rPr>
              <a:t>TỪ GENE ĐẾN</a:t>
            </a:r>
          </a:p>
          <a:p>
            <a:pPr marL="0" lvl="0" indent="0" algn="ctr"/>
            <a:r>
              <a:rPr lang="en-US" sz="8800" dirty="0">
                <a:solidFill>
                  <a:srgbClr val="FF0000"/>
                </a:solidFill>
                <a:latin typeface="Segoe UI Black" panose="020B0A02040204020203" pitchFamily="34" charset="0"/>
                <a:ea typeface="Segoe UI Black" panose="020B0A02040204020203" pitchFamily="34" charset="0"/>
              </a:rPr>
              <a:t> TÍNH TRẠNG</a:t>
            </a:r>
            <a:endParaRPr lang="en-US" sz="8800" u="none" dirty="0">
              <a:solidFill>
                <a:srgbClr val="FF0000"/>
              </a:solidFill>
              <a:latin typeface="Segoe UI Black" panose="020B0A02040204020203" pitchFamily="34" charset="0"/>
              <a:ea typeface="Segoe UI Black" panose="020B0A02040204020203" pitchFamily="34" charset="0"/>
            </a:endParaRPr>
          </a:p>
        </p:txBody>
      </p:sp>
      <p:grpSp>
        <p:nvGrpSpPr>
          <p:cNvPr id="67" name="Group 66"/>
          <p:cNvGrpSpPr/>
          <p:nvPr/>
        </p:nvGrpSpPr>
        <p:grpSpPr>
          <a:xfrm>
            <a:off x="225632" y="2461207"/>
            <a:ext cx="3574339" cy="3744099"/>
            <a:chOff x="54038" y="2569722"/>
            <a:chExt cx="3080054" cy="3226338"/>
          </a:xfrm>
        </p:grpSpPr>
        <p:grpSp>
          <p:nvGrpSpPr>
            <p:cNvPr id="63" name="Group 62"/>
            <p:cNvGrpSpPr/>
            <p:nvPr/>
          </p:nvGrpSpPr>
          <p:grpSpPr>
            <a:xfrm>
              <a:off x="54038" y="2569722"/>
              <a:ext cx="3080054" cy="3226338"/>
              <a:chOff x="2210742" y="2065517"/>
              <a:chExt cx="2600348" cy="2723849"/>
            </a:xfrm>
          </p:grpSpPr>
          <p:grpSp>
            <p:nvGrpSpPr>
              <p:cNvPr id="61" name="Group 60"/>
              <p:cNvGrpSpPr/>
              <p:nvPr/>
            </p:nvGrpSpPr>
            <p:grpSpPr>
              <a:xfrm>
                <a:off x="2210742" y="2065517"/>
                <a:ext cx="2600348" cy="2723849"/>
                <a:chOff x="2210375" y="2772219"/>
                <a:chExt cx="1925689" cy="2017148"/>
              </a:xfrm>
            </p:grpSpPr>
            <p:cxnSp>
              <p:nvCxnSpPr>
                <p:cNvPr id="16" name="Straight Connector 15"/>
                <p:cNvCxnSpPr/>
                <p:nvPr/>
              </p:nvCxnSpPr>
              <p:spPr>
                <a:xfrm flipV="1">
                  <a:off x="3451137" y="3183103"/>
                  <a:ext cx="0" cy="223938"/>
                </a:xfrm>
                <a:prstGeom prst="line">
                  <a:avLst/>
                </a:prstGeom>
                <a:ln w="177800">
                  <a:gradFill>
                    <a:gsLst>
                      <a:gs pos="72000">
                        <a:srgbClr val="6CDF48"/>
                      </a:gs>
                      <a:gs pos="29000">
                        <a:srgbClr val="39B729"/>
                      </a:gs>
                      <a:gs pos="0">
                        <a:srgbClr val="37B426"/>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18000000">
                  <a:off x="2987822" y="3435182"/>
                  <a:ext cx="949340" cy="949340"/>
                </a:xfrm>
                <a:prstGeom prst="ellipse">
                  <a:avLst/>
                </a:prstGeom>
                <a:solidFill>
                  <a:schemeClr val="bg1">
                    <a:lumMod val="95000"/>
                  </a:schemeClr>
                </a:solidFill>
                <a:ln w="317500">
                  <a:gradFill flip="none" rotWithShape="1">
                    <a:gsLst>
                      <a:gs pos="12000">
                        <a:srgbClr val="2CA418">
                          <a:alpha val="94000"/>
                          <a:lumMod val="96000"/>
                          <a:lumOff val="4000"/>
                        </a:srgbClr>
                      </a:gs>
                      <a:gs pos="2000">
                        <a:srgbClr val="00B050"/>
                      </a:gs>
                      <a:gs pos="94000">
                        <a:srgbClr val="CCFF33"/>
                      </a:gs>
                      <a:gs pos="100000">
                        <a:srgbClr val="F1FEA0"/>
                      </a:gs>
                      <a:gs pos="59000">
                        <a:srgbClr val="B5F04C"/>
                      </a:gs>
                      <a:gs pos="44000">
                        <a:srgbClr val="51D947"/>
                      </a:gs>
                      <a:gs pos="100000">
                        <a:srgbClr val="FFFF6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637953" y="2995109"/>
                  <a:ext cx="732465" cy="299963"/>
                </a:xfrm>
                <a:custGeom>
                  <a:avLst/>
                  <a:gdLst>
                    <a:gd name="connsiteX0" fmla="*/ 3790 w 638412"/>
                    <a:gd name="connsiteY0" fmla="*/ 181776 h 439592"/>
                    <a:gd name="connsiteX1" fmla="*/ 280015 w 638412"/>
                    <a:gd name="connsiteY1" fmla="*/ 162726 h 439592"/>
                    <a:gd name="connsiteX2" fmla="*/ 556240 w 638412"/>
                    <a:gd name="connsiteY2" fmla="*/ 801 h 439592"/>
                    <a:gd name="connsiteX3" fmla="*/ 565765 w 638412"/>
                    <a:gd name="connsiteY3" fmla="*/ 105576 h 439592"/>
                    <a:gd name="connsiteX4" fmla="*/ 632440 w 638412"/>
                    <a:gd name="connsiteY4" fmla="*/ 219876 h 439592"/>
                    <a:gd name="connsiteX5" fmla="*/ 394315 w 638412"/>
                    <a:gd name="connsiteY5" fmla="*/ 277026 h 439592"/>
                    <a:gd name="connsiteX6" fmla="*/ 137140 w 638412"/>
                    <a:gd name="connsiteY6" fmla="*/ 438951 h 439592"/>
                    <a:gd name="connsiteX7" fmla="*/ 3790 w 638412"/>
                    <a:gd name="connsiteY7" fmla="*/ 181776 h 4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12" h="439592">
                      <a:moveTo>
                        <a:pt x="3790" y="181776"/>
                      </a:moveTo>
                      <a:cubicBezTo>
                        <a:pt x="27603" y="135738"/>
                        <a:pt x="187940" y="192888"/>
                        <a:pt x="280015" y="162726"/>
                      </a:cubicBezTo>
                      <a:cubicBezTo>
                        <a:pt x="372090" y="132564"/>
                        <a:pt x="508615" y="10326"/>
                        <a:pt x="556240" y="801"/>
                      </a:cubicBezTo>
                      <a:cubicBezTo>
                        <a:pt x="603865" y="-8724"/>
                        <a:pt x="553065" y="69063"/>
                        <a:pt x="565765" y="105576"/>
                      </a:cubicBezTo>
                      <a:cubicBezTo>
                        <a:pt x="578465" y="142088"/>
                        <a:pt x="661015" y="191301"/>
                        <a:pt x="632440" y="219876"/>
                      </a:cubicBezTo>
                      <a:cubicBezTo>
                        <a:pt x="603865" y="248451"/>
                        <a:pt x="476865" y="240514"/>
                        <a:pt x="394315" y="277026"/>
                      </a:cubicBezTo>
                      <a:cubicBezTo>
                        <a:pt x="311765" y="313538"/>
                        <a:pt x="200640" y="450064"/>
                        <a:pt x="137140" y="438951"/>
                      </a:cubicBezTo>
                      <a:cubicBezTo>
                        <a:pt x="73640" y="427839"/>
                        <a:pt x="-20023" y="227814"/>
                        <a:pt x="3790" y="181776"/>
                      </a:cubicBezTo>
                      <a:close/>
                    </a:path>
                  </a:pathLst>
                </a:custGeom>
                <a:solidFill>
                  <a:srgbClr val="2CA418"/>
                </a:solidFill>
                <a:ln>
                  <a:solidFill>
                    <a:srgbClr val="2CA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05807" y="2772219"/>
                  <a:ext cx="489221" cy="489222"/>
                </a:xfrm>
                <a:prstGeom prst="ellipse">
                  <a:avLst/>
                </a:prstGeom>
                <a:gradFill flip="none" rotWithShape="1">
                  <a:gsLst>
                    <a:gs pos="0">
                      <a:srgbClr val="B5F04C"/>
                    </a:gs>
                    <a:gs pos="46000">
                      <a:srgbClr val="51D947"/>
                    </a:gs>
                    <a:gs pos="76000">
                      <a:srgbClr val="2CA41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10375" y="2976728"/>
                  <a:ext cx="726896" cy="726896"/>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rot="21359062">
                  <a:off x="2521466" y="3630003"/>
                  <a:ext cx="128798" cy="462507"/>
                  <a:chOff x="4119660" y="877867"/>
                  <a:chExt cx="78918" cy="870869"/>
                </a:xfrm>
                <a:solidFill>
                  <a:srgbClr val="009644"/>
                </a:solidFill>
              </p:grpSpPr>
              <p:sp>
                <p:nvSpPr>
                  <p:cNvPr id="47" name="Isosceles Triangle 46"/>
                  <p:cNvSpPr/>
                  <p:nvPr/>
                </p:nvSpPr>
                <p:spPr>
                  <a:xfrm rot="10800000">
                    <a:off x="4119816" y="877867"/>
                    <a:ext cx="78762" cy="455455"/>
                  </a:xfrm>
                  <a:prstGeom prst="triangle">
                    <a:avLst>
                      <a:gd name="adj" fmla="val 53318"/>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151278">
                    <a:off x="4119660" y="1151203"/>
                    <a:ext cx="68883" cy="597533"/>
                  </a:xfrm>
                  <a:prstGeom prst="triangle">
                    <a:avLst>
                      <a:gd name="adj" fmla="val 50043"/>
                    </a:avLst>
                  </a:prstGeom>
                  <a:grp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Oval 50"/>
                <p:cNvSpPr/>
                <p:nvPr/>
              </p:nvSpPr>
              <p:spPr>
                <a:xfrm>
                  <a:off x="2468378" y="3975776"/>
                  <a:ext cx="323232" cy="323232"/>
                </a:xfrm>
                <a:prstGeom prst="ellipse">
                  <a:avLst/>
                </a:prstGeom>
                <a:solidFill>
                  <a:srgbClr val="009644"/>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rot="18308653">
                  <a:off x="2947936" y="4097887"/>
                  <a:ext cx="122003" cy="661433"/>
                  <a:chOff x="4114721" y="876300"/>
                  <a:chExt cx="78762" cy="733918"/>
                </a:xfrm>
                <a:gradFill>
                  <a:gsLst>
                    <a:gs pos="36000">
                      <a:srgbClr val="51D947"/>
                    </a:gs>
                    <a:gs pos="84000">
                      <a:srgbClr val="009644"/>
                    </a:gs>
                  </a:gsLst>
                  <a:path path="circle">
                    <a:fillToRect l="100000" t="100000"/>
                  </a:path>
                </a:gradFill>
              </p:grpSpPr>
              <p:sp>
                <p:nvSpPr>
                  <p:cNvPr id="53" name="Isosceles Triangle 52"/>
                  <p:cNvSpPr/>
                  <p:nvPr/>
                </p:nvSpPr>
                <p:spPr>
                  <a:xfrm rot="10800000">
                    <a:off x="4114721" y="876300"/>
                    <a:ext cx="78762" cy="455455"/>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rot="151278">
                    <a:off x="4122740" y="1204788"/>
                    <a:ext cx="50903"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5534550">
                  <a:off x="3615510" y="4312437"/>
                  <a:ext cx="109919" cy="573642"/>
                  <a:chOff x="4114721" y="876300"/>
                  <a:chExt cx="88225" cy="636505"/>
                </a:xfrm>
                <a:gradFill>
                  <a:gsLst>
                    <a:gs pos="36000">
                      <a:srgbClr val="51D947"/>
                    </a:gs>
                    <a:gs pos="84000">
                      <a:srgbClr val="93E84A"/>
                    </a:gs>
                  </a:gsLst>
                  <a:path path="circle">
                    <a:fillToRect l="100000" t="100000"/>
                  </a:path>
                </a:gradFill>
              </p:grpSpPr>
              <p:sp>
                <p:nvSpPr>
                  <p:cNvPr id="59" name="Isosceles Triangle 58"/>
                  <p:cNvSpPr/>
                  <p:nvPr/>
                </p:nvSpPr>
                <p:spPr>
                  <a:xfrm rot="10443313">
                    <a:off x="4114721" y="876300"/>
                    <a:ext cx="78762" cy="455454"/>
                  </a:xfrm>
                  <a:prstGeom prst="triangle">
                    <a:avLst>
                      <a:gd name="adj" fmla="val 533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rot="21096330">
                    <a:off x="4137252" y="1107375"/>
                    <a:ext cx="65694" cy="405430"/>
                  </a:xfrm>
                  <a:prstGeom prst="triangle">
                    <a:avLst>
                      <a:gd name="adj" fmla="val 49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p:cNvSpPr/>
                <p:nvPr/>
              </p:nvSpPr>
              <p:spPr>
                <a:xfrm>
                  <a:off x="3885614" y="4337701"/>
                  <a:ext cx="250450" cy="250450"/>
                </a:xfrm>
                <a:prstGeom prst="ellipse">
                  <a:avLst/>
                </a:prstGeom>
                <a:gradFill flip="none" rotWithShape="1">
                  <a:gsLst>
                    <a:gs pos="54000">
                      <a:srgbClr val="BAED3B"/>
                    </a:gs>
                    <a:gs pos="32000">
                      <a:srgbClr val="CCFF33"/>
                    </a:gs>
                    <a:gs pos="10000">
                      <a:srgbClr val="F1FEA0"/>
                    </a:gs>
                    <a:gs pos="87000">
                      <a:srgbClr val="51D94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209645" y="4538917"/>
                  <a:ext cx="250450" cy="250450"/>
                </a:xfrm>
                <a:prstGeom prst="ellipse">
                  <a:avLst/>
                </a:prstGeom>
                <a:gradFill flip="none" rotWithShape="1">
                  <a:gsLst>
                    <a:gs pos="39000">
                      <a:srgbClr val="51D947"/>
                    </a:gs>
                    <a:gs pos="100000">
                      <a:srgbClr val="B5F04C"/>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2313459" y="2591425"/>
                <a:ext cx="1000863" cy="514990"/>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BÀI</a:t>
                </a:r>
              </a:p>
            </p:txBody>
          </p:sp>
        </p:grpSp>
        <p:sp>
          <p:nvSpPr>
            <p:cNvPr id="66" name="TextBox 8"/>
            <p:cNvSpPr txBox="1"/>
            <p:nvPr/>
          </p:nvSpPr>
          <p:spPr>
            <a:xfrm>
              <a:off x="934657" y="3771900"/>
              <a:ext cx="2199435" cy="1273032"/>
            </a:xfrm>
            <a:prstGeom prst="rect">
              <a:avLst/>
            </a:prstGeom>
          </p:spPr>
          <p:txBody>
            <a:bodyPr wrap="square" lIns="0" tIns="0" rIns="0" bIns="0" rtlCol="0" anchor="t">
              <a:spAutoFit/>
            </a:bodyPr>
            <a:lstStyle/>
            <a:p>
              <a:pPr marL="0" lvl="0" indent="0" algn="ctr"/>
              <a:r>
                <a:rPr lang="en-US" sz="9600" b="1" u="none"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40</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67881" y="774393"/>
            <a:ext cx="11254287" cy="23164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kern="0" dirty="0">
                <a:solidFill>
                  <a:prstClr val="white"/>
                </a:solidFill>
                <a:latin typeface="Times New Roman" panose="02020603050405020304" pitchFamily="18" charset="0"/>
                <a:cs typeface="Times New Roman" panose="02020603050405020304" pitchFamily="18" charset="0"/>
              </a:rPr>
              <a:t>Thành phần nào sau đây không tham gia trực tiếp trong quá trình dịch mã?</a:t>
            </a:r>
            <a:endParaRPr lang="en-US" sz="4800" b="1" kern="0" dirty="0">
              <a:solidFill>
                <a:prstClr val="white"/>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631264" y="3565842"/>
            <a:ext cx="11363471" cy="1395879"/>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tRNA</a:t>
                </a: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269865" y="619176"/>
            <a:ext cx="434585" cy="2606763"/>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8" name="Left Bracket 57"/>
          <p:cNvSpPr/>
          <p:nvPr/>
        </p:nvSpPr>
        <p:spPr>
          <a:xfrm flipH="1">
            <a:off x="15549083" y="619176"/>
            <a:ext cx="223187" cy="260676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nvGrpSpPr>
          <p:cNvPr id="121" name="Group 120"/>
          <p:cNvGrpSpPr/>
          <p:nvPr/>
        </p:nvGrpSpPr>
        <p:grpSpPr>
          <a:xfrm>
            <a:off x="3631264" y="5232549"/>
            <a:ext cx="11363471" cy="1395879"/>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Acid amin</a:t>
                </a: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631264" y="6861484"/>
            <a:ext cx="11363471" cy="1395883"/>
            <a:chOff x="1139780" y="2822884"/>
            <a:chExt cx="7597820" cy="1063315"/>
          </a:xfrm>
        </p:grpSpPr>
        <p:grpSp>
          <p:nvGrpSpPr>
            <p:cNvPr id="128" name="Group 127"/>
            <p:cNvGrpSpPr/>
            <p:nvPr/>
          </p:nvGrpSpPr>
          <p:grpSpPr>
            <a:xfrm>
              <a:off x="1139780" y="2822884"/>
              <a:ext cx="7597820" cy="1063315"/>
              <a:chOff x="1139780" y="2790695"/>
              <a:chExt cx="4733934" cy="863214"/>
            </a:xfrm>
          </p:grpSpPr>
          <p:sp>
            <p:nvSpPr>
              <p:cNvPr id="130" name="Parallelogram 129"/>
              <p:cNvSpPr/>
              <p:nvPr/>
            </p:nvSpPr>
            <p:spPr>
              <a:xfrm>
                <a:off x="1139780" y="3102579"/>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DNA</a:t>
                </a: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3631264" y="8491722"/>
            <a:ext cx="11363471" cy="1395879"/>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a:solidFill>
                      <a:prstClr val="white"/>
                    </a:solidFill>
                    <a:latin typeface="Times New Roman" panose="02020603050405020304" pitchFamily="18" charset="0"/>
                    <a:cs typeface="Times New Roman" panose="02020603050405020304" pitchFamily="18" charset="0"/>
                  </a:rPr>
                  <a:t>Polyribosome</a:t>
                </a: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3145328" y="7567647"/>
            <a:ext cx="430419" cy="163023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2" name="Group 1"/>
          <p:cNvGrpSpPr/>
          <p:nvPr/>
        </p:nvGrpSpPr>
        <p:grpSpPr>
          <a:xfrm>
            <a:off x="2636195" y="133938"/>
            <a:ext cx="1434590" cy="1434589"/>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6126" y="267725"/>
              <a:ext cx="543237" cy="940385"/>
            </a:xfrm>
            <a:prstGeom prst="rect">
              <a:avLst/>
            </a:prstGeom>
            <a:noFill/>
          </p:spPr>
          <p:txBody>
            <a:bodyPr wrap="none" rtlCol="0">
              <a:spAutoFit/>
            </a:bodyPr>
            <a:lstStyle/>
            <a:p>
              <a:pPr algn="ctr" defTabSz="1371600">
                <a:defRPr/>
              </a:pPr>
              <a:r>
                <a:rPr lang="en-US" sz="7500" b="1" kern="0" dirty="0">
                  <a:solidFill>
                    <a:srgbClr val="008CF5"/>
                  </a:solidFill>
                  <a:latin typeface="Arial" panose="020B0604020202020204" pitchFamily="34" charset="0"/>
                  <a:cs typeface="Arial" panose="020B0604020202020204" pitchFamily="34" charset="0"/>
                </a:rPr>
                <a:t>5</a:t>
              </a:r>
            </a:p>
          </p:txBody>
        </p:sp>
      </p:grpSp>
      <p:sp>
        <p:nvSpPr>
          <p:cNvPr id="62" name="Parallelogram 61"/>
          <p:cNvSpPr/>
          <p:nvPr/>
        </p:nvSpPr>
        <p:spPr>
          <a:xfrm flipH="1">
            <a:off x="15329240" y="9276524"/>
            <a:ext cx="1580364" cy="59944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b="1" kern="0" dirty="0">
                <a:solidFill>
                  <a:srgbClr val="FF0000"/>
                </a:solidFill>
                <a:latin typeface="Arial" panose="020B0604020202020204" pitchFamily="34" charset="0"/>
                <a:cs typeface="Arial" panose="020B0604020202020204" pitchFamily="34" charset="0"/>
              </a:rPr>
              <a:t>ĐÁP ÁN</a:t>
            </a:r>
          </a:p>
        </p:txBody>
      </p:sp>
      <p:grpSp>
        <p:nvGrpSpPr>
          <p:cNvPr id="151" name="Group 150"/>
          <p:cNvGrpSpPr/>
          <p:nvPr/>
        </p:nvGrpSpPr>
        <p:grpSpPr>
          <a:xfrm>
            <a:off x="3145328" y="5782872"/>
            <a:ext cx="430419" cy="1784775"/>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50" name="Group 149"/>
          <p:cNvGrpSpPr/>
          <p:nvPr/>
        </p:nvGrpSpPr>
        <p:grpSpPr>
          <a:xfrm>
            <a:off x="3145328" y="4245745"/>
            <a:ext cx="430419" cy="1727633"/>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49" name="Group 148"/>
          <p:cNvGrpSpPr/>
          <p:nvPr/>
        </p:nvGrpSpPr>
        <p:grpSpPr>
          <a:xfrm>
            <a:off x="3145328" y="1294202"/>
            <a:ext cx="430419" cy="2951543"/>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sp>
        <p:nvSpPr>
          <p:cNvPr id="64" name="Parallelogram 63"/>
          <p:cNvSpPr/>
          <p:nvPr/>
        </p:nvSpPr>
        <p:spPr>
          <a:xfrm flipH="1">
            <a:off x="15598916" y="1922557"/>
            <a:ext cx="2302666" cy="61365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kern="0" dirty="0">
                <a:solidFill>
                  <a:srgbClr val="FF0000"/>
                </a:solidFill>
                <a:latin typeface="Arial" panose="020B0604020202020204" pitchFamily="34" charset="0"/>
                <a:cs typeface="Arial" panose="020B0604020202020204" pitchFamily="34" charset="0"/>
              </a:rPr>
              <a:t>BẮT ĐẦU</a:t>
            </a:r>
          </a:p>
        </p:txBody>
      </p:sp>
      <p:sp>
        <p:nvSpPr>
          <p:cNvPr id="65" name="Rectangle 64"/>
          <p:cNvSpPr/>
          <p:nvPr/>
        </p:nvSpPr>
        <p:spPr>
          <a:xfrm>
            <a:off x="2421718" y="1853381"/>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30</a:t>
            </a:r>
          </a:p>
        </p:txBody>
      </p:sp>
      <p:grpSp>
        <p:nvGrpSpPr>
          <p:cNvPr id="67" name="Group 66"/>
          <p:cNvGrpSpPr/>
          <p:nvPr/>
        </p:nvGrpSpPr>
        <p:grpSpPr>
          <a:xfrm>
            <a:off x="2421710" y="1839095"/>
            <a:ext cx="1905192" cy="1907018"/>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29</a:t>
              </a:r>
            </a:p>
          </p:txBody>
        </p:sp>
      </p:grpSp>
      <p:grpSp>
        <p:nvGrpSpPr>
          <p:cNvPr id="71" name="Group 70"/>
          <p:cNvGrpSpPr/>
          <p:nvPr/>
        </p:nvGrpSpPr>
        <p:grpSpPr>
          <a:xfrm>
            <a:off x="2421708" y="1839095"/>
            <a:ext cx="1905192" cy="1905827"/>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28</a:t>
              </a:r>
            </a:p>
          </p:txBody>
        </p:sp>
      </p:grpSp>
      <p:grpSp>
        <p:nvGrpSpPr>
          <p:cNvPr id="74" name="Group 73"/>
          <p:cNvGrpSpPr/>
          <p:nvPr/>
        </p:nvGrpSpPr>
        <p:grpSpPr>
          <a:xfrm>
            <a:off x="2421707" y="1838776"/>
            <a:ext cx="1905192" cy="1905827"/>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27</a:t>
              </a:r>
            </a:p>
          </p:txBody>
        </p:sp>
      </p:grpSp>
      <p:grpSp>
        <p:nvGrpSpPr>
          <p:cNvPr id="77" name="Group 76"/>
          <p:cNvGrpSpPr/>
          <p:nvPr/>
        </p:nvGrpSpPr>
        <p:grpSpPr>
          <a:xfrm>
            <a:off x="2421704" y="1838776"/>
            <a:ext cx="1905192" cy="1907018"/>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26</a:t>
              </a:r>
            </a:p>
          </p:txBody>
        </p:sp>
      </p:grpSp>
      <p:grpSp>
        <p:nvGrpSpPr>
          <p:cNvPr id="83" name="Group 82"/>
          <p:cNvGrpSpPr/>
          <p:nvPr/>
        </p:nvGrpSpPr>
        <p:grpSpPr>
          <a:xfrm>
            <a:off x="2421702" y="1838776"/>
            <a:ext cx="1905192" cy="1907018"/>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25</a:t>
              </a:r>
            </a:p>
          </p:txBody>
        </p:sp>
      </p:grpSp>
      <p:grpSp>
        <p:nvGrpSpPr>
          <p:cNvPr id="86" name="Group 85"/>
          <p:cNvGrpSpPr/>
          <p:nvPr/>
        </p:nvGrpSpPr>
        <p:grpSpPr>
          <a:xfrm>
            <a:off x="2421696" y="1838221"/>
            <a:ext cx="1905192" cy="1907018"/>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24</a:t>
              </a:r>
            </a:p>
          </p:txBody>
        </p:sp>
      </p:grpSp>
      <p:grpSp>
        <p:nvGrpSpPr>
          <p:cNvPr id="89" name="Group 88"/>
          <p:cNvGrpSpPr/>
          <p:nvPr/>
        </p:nvGrpSpPr>
        <p:grpSpPr>
          <a:xfrm>
            <a:off x="2421695" y="1838221"/>
            <a:ext cx="1905192" cy="1907018"/>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23</a:t>
              </a:r>
            </a:p>
          </p:txBody>
        </p:sp>
      </p:grpSp>
      <p:grpSp>
        <p:nvGrpSpPr>
          <p:cNvPr id="92" name="Group 91"/>
          <p:cNvGrpSpPr/>
          <p:nvPr/>
        </p:nvGrpSpPr>
        <p:grpSpPr>
          <a:xfrm>
            <a:off x="2421681" y="1837106"/>
            <a:ext cx="1905192" cy="1907018"/>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22</a:t>
              </a:r>
            </a:p>
          </p:txBody>
        </p:sp>
      </p:grpSp>
      <p:grpSp>
        <p:nvGrpSpPr>
          <p:cNvPr id="95" name="Group 94"/>
          <p:cNvGrpSpPr/>
          <p:nvPr/>
        </p:nvGrpSpPr>
        <p:grpSpPr>
          <a:xfrm>
            <a:off x="2421680" y="1836232"/>
            <a:ext cx="1905192" cy="1907018"/>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21</a:t>
              </a:r>
            </a:p>
          </p:txBody>
        </p:sp>
      </p:grpSp>
      <p:grpSp>
        <p:nvGrpSpPr>
          <p:cNvPr id="98" name="Group 97"/>
          <p:cNvGrpSpPr/>
          <p:nvPr/>
        </p:nvGrpSpPr>
        <p:grpSpPr>
          <a:xfrm>
            <a:off x="2421678" y="1835317"/>
            <a:ext cx="1905192" cy="1907018"/>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20</a:t>
              </a:r>
            </a:p>
          </p:txBody>
        </p:sp>
      </p:grpSp>
      <p:grpSp>
        <p:nvGrpSpPr>
          <p:cNvPr id="101" name="Group 100"/>
          <p:cNvGrpSpPr/>
          <p:nvPr/>
        </p:nvGrpSpPr>
        <p:grpSpPr>
          <a:xfrm>
            <a:off x="2417612" y="1835312"/>
            <a:ext cx="1905192" cy="1906935"/>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19</a:t>
              </a:r>
            </a:p>
          </p:txBody>
        </p:sp>
      </p:grpSp>
      <p:grpSp>
        <p:nvGrpSpPr>
          <p:cNvPr id="104" name="Group 103"/>
          <p:cNvGrpSpPr/>
          <p:nvPr/>
        </p:nvGrpSpPr>
        <p:grpSpPr>
          <a:xfrm>
            <a:off x="2411885" y="1852946"/>
            <a:ext cx="1905192" cy="1906935"/>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18</a:t>
              </a:r>
            </a:p>
          </p:txBody>
        </p:sp>
      </p:grpSp>
      <p:grpSp>
        <p:nvGrpSpPr>
          <p:cNvPr id="107" name="Group 106"/>
          <p:cNvGrpSpPr/>
          <p:nvPr/>
        </p:nvGrpSpPr>
        <p:grpSpPr>
          <a:xfrm>
            <a:off x="2411883" y="1859580"/>
            <a:ext cx="1905192" cy="1906935"/>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17</a:t>
              </a:r>
            </a:p>
          </p:txBody>
        </p:sp>
      </p:grpSp>
      <p:grpSp>
        <p:nvGrpSpPr>
          <p:cNvPr id="110" name="Group 109"/>
          <p:cNvGrpSpPr/>
          <p:nvPr/>
        </p:nvGrpSpPr>
        <p:grpSpPr>
          <a:xfrm>
            <a:off x="2411882" y="1849682"/>
            <a:ext cx="1905192" cy="1906935"/>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16</a:t>
              </a:r>
            </a:p>
          </p:txBody>
        </p:sp>
      </p:grpSp>
      <p:grpSp>
        <p:nvGrpSpPr>
          <p:cNvPr id="113" name="Group 112"/>
          <p:cNvGrpSpPr/>
          <p:nvPr/>
        </p:nvGrpSpPr>
        <p:grpSpPr>
          <a:xfrm>
            <a:off x="2411880" y="1851075"/>
            <a:ext cx="1905192" cy="1906935"/>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15</a:t>
              </a:r>
            </a:p>
          </p:txBody>
        </p:sp>
      </p:grpSp>
      <p:grpSp>
        <p:nvGrpSpPr>
          <p:cNvPr id="120" name="Group 119"/>
          <p:cNvGrpSpPr/>
          <p:nvPr/>
        </p:nvGrpSpPr>
        <p:grpSpPr>
          <a:xfrm>
            <a:off x="2411879" y="1844441"/>
            <a:ext cx="1905192" cy="1906935"/>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14</a:t>
              </a:r>
            </a:p>
          </p:txBody>
        </p:sp>
      </p:grpSp>
      <p:grpSp>
        <p:nvGrpSpPr>
          <p:cNvPr id="135" name="Group 134"/>
          <p:cNvGrpSpPr/>
          <p:nvPr/>
        </p:nvGrpSpPr>
        <p:grpSpPr>
          <a:xfrm>
            <a:off x="2411877" y="1842698"/>
            <a:ext cx="1905192" cy="1906935"/>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13</a:t>
              </a:r>
            </a:p>
          </p:txBody>
        </p:sp>
      </p:grpSp>
      <p:grpSp>
        <p:nvGrpSpPr>
          <p:cNvPr id="138" name="Group 137"/>
          <p:cNvGrpSpPr/>
          <p:nvPr/>
        </p:nvGrpSpPr>
        <p:grpSpPr>
          <a:xfrm>
            <a:off x="2411876" y="1855242"/>
            <a:ext cx="1905192" cy="1906935"/>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12</a:t>
              </a:r>
            </a:p>
          </p:txBody>
        </p:sp>
      </p:grpSp>
      <p:grpSp>
        <p:nvGrpSpPr>
          <p:cNvPr id="145" name="Group 144"/>
          <p:cNvGrpSpPr/>
          <p:nvPr/>
        </p:nvGrpSpPr>
        <p:grpSpPr>
          <a:xfrm>
            <a:off x="2411874" y="1845359"/>
            <a:ext cx="1905192" cy="1906935"/>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11</a:t>
              </a:r>
            </a:p>
          </p:txBody>
        </p:sp>
      </p:grpSp>
      <p:grpSp>
        <p:nvGrpSpPr>
          <p:cNvPr id="148" name="Group 147"/>
          <p:cNvGrpSpPr/>
          <p:nvPr/>
        </p:nvGrpSpPr>
        <p:grpSpPr>
          <a:xfrm>
            <a:off x="2411873" y="1849649"/>
            <a:ext cx="1905192" cy="1906935"/>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10</a:t>
              </a:r>
            </a:p>
          </p:txBody>
        </p:sp>
      </p:grpSp>
      <p:grpSp>
        <p:nvGrpSpPr>
          <p:cNvPr id="165" name="Group 164"/>
          <p:cNvGrpSpPr/>
          <p:nvPr/>
        </p:nvGrpSpPr>
        <p:grpSpPr>
          <a:xfrm>
            <a:off x="2414328" y="1859522"/>
            <a:ext cx="1905192" cy="1906935"/>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9</a:t>
              </a:r>
            </a:p>
          </p:txBody>
        </p:sp>
      </p:grpSp>
      <p:grpSp>
        <p:nvGrpSpPr>
          <p:cNvPr id="168" name="Group 167"/>
          <p:cNvGrpSpPr/>
          <p:nvPr/>
        </p:nvGrpSpPr>
        <p:grpSpPr>
          <a:xfrm>
            <a:off x="2411871" y="1847883"/>
            <a:ext cx="1905192" cy="1906935"/>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8</a:t>
              </a:r>
            </a:p>
          </p:txBody>
        </p:sp>
      </p:grpSp>
      <p:grpSp>
        <p:nvGrpSpPr>
          <p:cNvPr id="171" name="Group 170"/>
          <p:cNvGrpSpPr/>
          <p:nvPr/>
        </p:nvGrpSpPr>
        <p:grpSpPr>
          <a:xfrm>
            <a:off x="2414181" y="1860008"/>
            <a:ext cx="1905192" cy="1906935"/>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7</a:t>
              </a:r>
            </a:p>
          </p:txBody>
        </p:sp>
      </p:grpSp>
      <p:grpSp>
        <p:nvGrpSpPr>
          <p:cNvPr id="174" name="Group 173"/>
          <p:cNvGrpSpPr/>
          <p:nvPr/>
        </p:nvGrpSpPr>
        <p:grpSpPr>
          <a:xfrm>
            <a:off x="2414181" y="1860005"/>
            <a:ext cx="1905192" cy="1906935"/>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6</a:t>
              </a:r>
            </a:p>
          </p:txBody>
        </p:sp>
      </p:grpSp>
      <p:grpSp>
        <p:nvGrpSpPr>
          <p:cNvPr id="177" name="Group 176"/>
          <p:cNvGrpSpPr/>
          <p:nvPr/>
        </p:nvGrpSpPr>
        <p:grpSpPr>
          <a:xfrm>
            <a:off x="2414181" y="1855245"/>
            <a:ext cx="1905192" cy="1906935"/>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5</a:t>
              </a:r>
            </a:p>
          </p:txBody>
        </p:sp>
      </p:grpSp>
      <p:grpSp>
        <p:nvGrpSpPr>
          <p:cNvPr id="180" name="Group 179"/>
          <p:cNvGrpSpPr/>
          <p:nvPr/>
        </p:nvGrpSpPr>
        <p:grpSpPr>
          <a:xfrm>
            <a:off x="2411870" y="1852221"/>
            <a:ext cx="1905192" cy="1906935"/>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4</a:t>
              </a:r>
            </a:p>
          </p:txBody>
        </p:sp>
      </p:grpSp>
      <p:grpSp>
        <p:nvGrpSpPr>
          <p:cNvPr id="183" name="Group 182"/>
          <p:cNvGrpSpPr/>
          <p:nvPr/>
        </p:nvGrpSpPr>
        <p:grpSpPr>
          <a:xfrm>
            <a:off x="2411868" y="1850265"/>
            <a:ext cx="1905192" cy="1906935"/>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3</a:t>
              </a:r>
            </a:p>
          </p:txBody>
        </p:sp>
      </p:grpSp>
      <p:grpSp>
        <p:nvGrpSpPr>
          <p:cNvPr id="186" name="Group 185"/>
          <p:cNvGrpSpPr/>
          <p:nvPr/>
        </p:nvGrpSpPr>
        <p:grpSpPr>
          <a:xfrm>
            <a:off x="2409416" y="1851987"/>
            <a:ext cx="1905192" cy="1906935"/>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2</a:t>
              </a:r>
            </a:p>
          </p:txBody>
        </p:sp>
      </p:grpSp>
      <p:grpSp>
        <p:nvGrpSpPr>
          <p:cNvPr id="189" name="Group 188"/>
          <p:cNvGrpSpPr/>
          <p:nvPr/>
        </p:nvGrpSpPr>
        <p:grpSpPr>
          <a:xfrm>
            <a:off x="2415374" y="1852862"/>
            <a:ext cx="1905192" cy="1906935"/>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1</a:t>
              </a:r>
            </a:p>
          </p:txBody>
        </p:sp>
      </p:grpSp>
      <p:grpSp>
        <p:nvGrpSpPr>
          <p:cNvPr id="192" name="Group 191"/>
          <p:cNvGrpSpPr/>
          <p:nvPr/>
        </p:nvGrpSpPr>
        <p:grpSpPr>
          <a:xfrm>
            <a:off x="2409414" y="1850480"/>
            <a:ext cx="1905192" cy="1906935"/>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FF00"/>
                  </a:solidFill>
                  <a:latin typeface="Arial Black" panose="020B0A04020102020204" pitchFamily="34" charset="0"/>
                  <a:cs typeface="Arial" panose="020B0604020202020204" pitchFamily="34" charset="0"/>
                </a:rPr>
                <a:t>0</a:t>
              </a:r>
            </a:p>
          </p:txBody>
        </p:sp>
      </p:grpSp>
      <p:sp>
        <p:nvSpPr>
          <p:cNvPr id="195" name="Left Brace 194"/>
          <p:cNvSpPr/>
          <p:nvPr/>
        </p:nvSpPr>
        <p:spPr>
          <a:xfrm rot="16200000">
            <a:off x="3195343" y="2793806"/>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196" name="Left Brace 195"/>
          <p:cNvSpPr/>
          <p:nvPr/>
        </p:nvSpPr>
        <p:spPr>
          <a:xfrm rot="5400000">
            <a:off x="3195343" y="878198"/>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80" name="Parallelogram 79"/>
          <p:cNvSpPr/>
          <p:nvPr/>
        </p:nvSpPr>
        <p:spPr>
          <a:xfrm>
            <a:off x="3626137" y="7421555"/>
            <a:ext cx="11373723" cy="891543"/>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0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97" name="Picture 196">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
        <p:nvSpPr>
          <p:cNvPr id="4" name="Parallelogram 3">
            <a:hlinkClick r:id="rId15" action="ppaction://hlinksldjump"/>
            <a:extLst>
              <a:ext uri="{FF2B5EF4-FFF2-40B4-BE49-F238E27FC236}">
                <a16:creationId xmlns:a16="http://schemas.microsoft.com/office/drawing/2014/main" id="{B13D8769-B178-A33A-B998-786AE8921108}"/>
              </a:ext>
            </a:extLst>
          </p:cNvPr>
          <p:cNvSpPr/>
          <p:nvPr/>
        </p:nvSpPr>
        <p:spPr>
          <a:xfrm flipH="1">
            <a:off x="15549083" y="875643"/>
            <a:ext cx="2152541"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79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8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18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28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38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48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58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68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78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88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98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08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18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28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38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48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58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68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78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88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198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08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18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28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38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48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58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68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78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88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298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67882" y="774393"/>
            <a:ext cx="10327114" cy="23164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kern="0" dirty="0" err="1">
                <a:solidFill>
                  <a:prstClr val="white"/>
                </a:solidFill>
                <a:latin typeface="Times New Roman" panose="02020603050405020304" pitchFamily="18" charset="0"/>
                <a:cs typeface="Times New Roman" panose="02020603050405020304" pitchFamily="18" charset="0"/>
              </a:rPr>
              <a:t>Chức</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năng</a:t>
            </a:r>
            <a:r>
              <a:rPr lang="en-US" sz="5400" b="1" kern="0" dirty="0">
                <a:solidFill>
                  <a:prstClr val="white"/>
                </a:solidFill>
                <a:latin typeface="Times New Roman" panose="02020603050405020304" pitchFamily="18" charset="0"/>
                <a:cs typeface="Times New Roman" panose="02020603050405020304" pitchFamily="18" charset="0"/>
              </a:rPr>
              <a:t> </a:t>
            </a:r>
            <a:r>
              <a:rPr lang="en-US" sz="5400" b="1" kern="0" dirty="0" err="1">
                <a:solidFill>
                  <a:prstClr val="white"/>
                </a:solidFill>
                <a:latin typeface="Times New Roman" panose="02020603050405020304" pitchFamily="18" charset="0"/>
                <a:cs typeface="Times New Roman" panose="02020603050405020304" pitchFamily="18" charset="0"/>
              </a:rPr>
              <a:t>của</a:t>
            </a:r>
            <a:r>
              <a:rPr lang="en-US" sz="5400" b="1" kern="0" dirty="0">
                <a:solidFill>
                  <a:prstClr val="white"/>
                </a:solidFill>
                <a:latin typeface="Times New Roman" panose="02020603050405020304" pitchFamily="18" charset="0"/>
                <a:cs typeface="Times New Roman" panose="02020603050405020304" pitchFamily="18" charset="0"/>
              </a:rPr>
              <a:t> Ribosome</a:t>
            </a:r>
          </a:p>
        </p:txBody>
      </p:sp>
      <p:grpSp>
        <p:nvGrpSpPr>
          <p:cNvPr id="69" name="Group 68"/>
          <p:cNvGrpSpPr/>
          <p:nvPr/>
        </p:nvGrpSpPr>
        <p:grpSpPr>
          <a:xfrm>
            <a:off x="3631264" y="3565842"/>
            <a:ext cx="11363471" cy="1395879"/>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err="1">
                    <a:solidFill>
                      <a:prstClr val="white"/>
                    </a:solidFill>
                    <a:latin typeface="Times New Roman" panose="02020603050405020304" pitchFamily="18" charset="0"/>
                    <a:cs typeface="Times New Roman" panose="02020603050405020304" pitchFamily="18" charset="0"/>
                  </a:rPr>
                  <a:t>Tổng</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hợp</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tính</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trạng</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269865" y="619176"/>
            <a:ext cx="434585" cy="2606763"/>
            <a:chOff x="1322576" y="488981"/>
            <a:chExt cx="289723" cy="1737842"/>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7" name="Left Bracket 56"/>
            <p:cNvSpPr/>
            <p:nvPr/>
          </p:nvSpPr>
          <p:spPr>
            <a:xfrm>
              <a:off x="1473039" y="488981"/>
              <a:ext cx="139260" cy="17378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sp>
        <p:nvSpPr>
          <p:cNvPr id="58" name="Left Bracket 57"/>
          <p:cNvSpPr/>
          <p:nvPr/>
        </p:nvSpPr>
        <p:spPr>
          <a:xfrm flipH="1">
            <a:off x="14735597" y="619176"/>
            <a:ext cx="223187" cy="260676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nvGrpSpPr>
          <p:cNvPr id="121" name="Group 120"/>
          <p:cNvGrpSpPr/>
          <p:nvPr/>
        </p:nvGrpSpPr>
        <p:grpSpPr>
          <a:xfrm>
            <a:off x="3631264" y="5232553"/>
            <a:ext cx="11363471" cy="1395877"/>
            <a:chOff x="1139780" y="2822889"/>
            <a:chExt cx="7597820" cy="1063309"/>
          </a:xfrm>
        </p:grpSpPr>
        <p:grpSp>
          <p:nvGrpSpPr>
            <p:cNvPr id="122" name="Group 121"/>
            <p:cNvGrpSpPr/>
            <p:nvPr/>
          </p:nvGrpSpPr>
          <p:grpSpPr>
            <a:xfrm>
              <a:off x="1139780" y="2822889"/>
              <a:ext cx="7597820" cy="1063309"/>
              <a:chOff x="1139780" y="2790695"/>
              <a:chExt cx="4733934" cy="863208"/>
            </a:xfrm>
          </p:grpSpPr>
          <p:sp>
            <p:nvSpPr>
              <p:cNvPr id="124" name="Parallelogram 123"/>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err="1">
                    <a:solidFill>
                      <a:prstClr val="white"/>
                    </a:solidFill>
                    <a:latin typeface="Times New Roman" panose="02020603050405020304" pitchFamily="18" charset="0"/>
                    <a:cs typeface="Times New Roman" panose="02020603050405020304" pitchFamily="18" charset="0"/>
                  </a:rPr>
                  <a:t>Chứa</a:t>
                </a:r>
                <a:r>
                  <a:rPr lang="en-US" sz="4200" b="1" kern="0" dirty="0">
                    <a:solidFill>
                      <a:prstClr val="white"/>
                    </a:solidFill>
                    <a:latin typeface="Times New Roman" panose="02020603050405020304" pitchFamily="18" charset="0"/>
                    <a:cs typeface="Times New Roman" panose="02020603050405020304" pitchFamily="18" charset="0"/>
                  </a:rPr>
                  <a:t> enzyme </a:t>
                </a:r>
                <a:r>
                  <a:rPr lang="en-US" sz="4200" b="1" kern="0" dirty="0" err="1">
                    <a:solidFill>
                      <a:prstClr val="white"/>
                    </a:solidFill>
                    <a:latin typeface="Times New Roman" panose="02020603050405020304" pitchFamily="18" charset="0"/>
                    <a:cs typeface="Times New Roman" panose="02020603050405020304" pitchFamily="18" charset="0"/>
                  </a:rPr>
                  <a:t>dịch</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mã</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631264" y="6861486"/>
            <a:ext cx="11363471" cy="1395882"/>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err="1">
                    <a:solidFill>
                      <a:prstClr val="white"/>
                    </a:solidFill>
                    <a:latin typeface="Times New Roman" panose="02020603050405020304" pitchFamily="18" charset="0"/>
                    <a:cs typeface="Times New Roman" panose="02020603050405020304" pitchFamily="18" charset="0"/>
                  </a:rPr>
                  <a:t>Giải</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mã</a:t>
                </a:r>
                <a:endParaRPr lang="en-US" sz="4200" b="1" kern="0" dirty="0">
                  <a:solidFill>
                    <a:prstClr val="white"/>
                  </a:solidFill>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3631264" y="8491722"/>
            <a:ext cx="11363471" cy="1395879"/>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b="1" kern="0" dirty="0" err="1">
                    <a:solidFill>
                      <a:prstClr val="white"/>
                    </a:solidFill>
                    <a:latin typeface="Times New Roman" panose="02020603050405020304" pitchFamily="18" charset="0"/>
                    <a:cs typeface="Times New Roman" panose="02020603050405020304" pitchFamily="18" charset="0"/>
                  </a:rPr>
                  <a:t>Nơi</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cung</a:t>
                </a:r>
                <a:r>
                  <a:rPr lang="en-US" sz="4200" b="1" kern="0" dirty="0">
                    <a:solidFill>
                      <a:prstClr val="white"/>
                    </a:solidFill>
                    <a:latin typeface="Times New Roman" panose="02020603050405020304" pitchFamily="18" charset="0"/>
                    <a:cs typeface="Times New Roman" panose="02020603050405020304" pitchFamily="18" charset="0"/>
                  </a:rPr>
                  <a:t> </a:t>
                </a:r>
                <a:r>
                  <a:rPr lang="en-US" sz="4200" b="1" kern="0" dirty="0" err="1">
                    <a:solidFill>
                      <a:prstClr val="white"/>
                    </a:solidFill>
                    <a:latin typeface="Times New Roman" panose="02020603050405020304" pitchFamily="18" charset="0"/>
                    <a:cs typeface="Times New Roman" panose="02020603050405020304" pitchFamily="18" charset="0"/>
                  </a:rPr>
                  <a:t>cấp</a:t>
                </a:r>
                <a:r>
                  <a:rPr lang="en-US" sz="4200" b="1" kern="0" dirty="0">
                    <a:solidFill>
                      <a:prstClr val="white"/>
                    </a:solidFill>
                    <a:latin typeface="Times New Roman" panose="02020603050405020304" pitchFamily="18" charset="0"/>
                    <a:cs typeface="Times New Roman" panose="02020603050405020304" pitchFamily="18" charset="0"/>
                  </a:rPr>
                  <a:t> acid amin</a:t>
                </a: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kern="0" dirty="0">
                    <a:solidFill>
                      <a:srgbClr val="FF0000"/>
                    </a:solidFill>
                    <a:latin typeface="Arial" panose="020B0604020202020204" pitchFamily="34"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3145328" y="7567647"/>
            <a:ext cx="430419" cy="163023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2" name="Group 1"/>
          <p:cNvGrpSpPr/>
          <p:nvPr/>
        </p:nvGrpSpPr>
        <p:grpSpPr>
          <a:xfrm>
            <a:off x="2636195" y="133938"/>
            <a:ext cx="1434590" cy="1434589"/>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rgbClr val="008CF5"/>
                </a:solidFill>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6126" y="267725"/>
              <a:ext cx="543237" cy="940385"/>
            </a:xfrm>
            <a:prstGeom prst="rect">
              <a:avLst/>
            </a:prstGeom>
            <a:noFill/>
          </p:spPr>
          <p:txBody>
            <a:bodyPr wrap="none" rtlCol="0">
              <a:spAutoFit/>
            </a:bodyPr>
            <a:lstStyle/>
            <a:p>
              <a:pPr algn="ctr" defTabSz="1371600">
                <a:defRPr/>
              </a:pPr>
              <a:r>
                <a:rPr lang="en-US" sz="7500" b="1" kern="0" dirty="0">
                  <a:solidFill>
                    <a:srgbClr val="008CF5"/>
                  </a:solidFill>
                  <a:latin typeface="Arial" panose="020B0604020202020204" pitchFamily="34" charset="0"/>
                  <a:cs typeface="Arial" panose="020B0604020202020204" pitchFamily="34" charset="0"/>
                </a:rPr>
                <a:t>6</a:t>
              </a:r>
            </a:p>
          </p:txBody>
        </p:sp>
      </p:grpSp>
      <p:sp>
        <p:nvSpPr>
          <p:cNvPr id="62" name="Parallelogram 61"/>
          <p:cNvSpPr/>
          <p:nvPr/>
        </p:nvSpPr>
        <p:spPr>
          <a:xfrm flipH="1">
            <a:off x="15329240" y="9276524"/>
            <a:ext cx="1580364" cy="59944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b="1" kern="0" dirty="0">
                <a:solidFill>
                  <a:srgbClr val="FF0000"/>
                </a:solidFill>
                <a:latin typeface="Arial" panose="020B0604020202020204" pitchFamily="34" charset="0"/>
                <a:cs typeface="Arial" panose="020B0604020202020204" pitchFamily="34" charset="0"/>
              </a:rPr>
              <a:t>ĐÁP ÁN</a:t>
            </a:r>
          </a:p>
        </p:txBody>
      </p:sp>
      <p:grpSp>
        <p:nvGrpSpPr>
          <p:cNvPr id="151" name="Group 150"/>
          <p:cNvGrpSpPr/>
          <p:nvPr/>
        </p:nvGrpSpPr>
        <p:grpSpPr>
          <a:xfrm>
            <a:off x="3145328" y="5782872"/>
            <a:ext cx="430419" cy="1784775"/>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50" name="Group 149"/>
          <p:cNvGrpSpPr/>
          <p:nvPr/>
        </p:nvGrpSpPr>
        <p:grpSpPr>
          <a:xfrm>
            <a:off x="3145328" y="4245745"/>
            <a:ext cx="430419" cy="1727633"/>
            <a:chOff x="471240" y="2490868"/>
            <a:chExt cx="286946" cy="1151755"/>
          </a:xfrm>
        </p:grpSpPr>
        <p:cxnSp>
          <p:nvCxnSpPr>
            <p:cNvPr id="116" name="Straight Connector 115"/>
            <p:cNvCxnSpPr>
              <a:stCxn id="20" idx="4"/>
              <a:endCxn id="118" idx="0"/>
            </p:cNvCxnSpPr>
            <p:nvPr/>
          </p:nvCxnSpPr>
          <p:spPr>
            <a:xfrm>
              <a:off x="614713" y="2490868"/>
              <a:ext cx="0"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grpSp>
        <p:nvGrpSpPr>
          <p:cNvPr id="149" name="Group 148"/>
          <p:cNvGrpSpPr/>
          <p:nvPr/>
        </p:nvGrpSpPr>
        <p:grpSpPr>
          <a:xfrm>
            <a:off x="3145328" y="1294202"/>
            <a:ext cx="430419" cy="2951543"/>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dirty="0">
                  <a:solidFill>
                    <a:sysClr val="windowText" lastClr="000000"/>
                  </a:solidFill>
                  <a:latin typeface="Calibri" panose="020F0502020204030204"/>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kern="0">
                  <a:solidFill>
                    <a:sysClr val="windowText" lastClr="000000"/>
                  </a:solidFill>
                  <a:latin typeface="Calibri" panose="020F0502020204030204"/>
                </a:endParaRPr>
              </a:p>
            </p:txBody>
          </p:sp>
        </p:grpSp>
      </p:grpSp>
      <p:sp>
        <p:nvSpPr>
          <p:cNvPr id="64" name="Parallelogram 63"/>
          <p:cNvSpPr/>
          <p:nvPr/>
        </p:nvSpPr>
        <p:spPr>
          <a:xfrm flipH="1">
            <a:off x="15475502" y="1552996"/>
            <a:ext cx="2331680"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kern="0" dirty="0">
                <a:solidFill>
                  <a:srgbClr val="FF0000"/>
                </a:solidFill>
                <a:latin typeface="Arial" panose="020B0604020202020204" pitchFamily="34" charset="0"/>
                <a:cs typeface="Arial" panose="020B0604020202020204" pitchFamily="34" charset="0"/>
              </a:rPr>
              <a:t>BẮT ĐẦU</a:t>
            </a:r>
          </a:p>
        </p:txBody>
      </p:sp>
      <p:sp>
        <p:nvSpPr>
          <p:cNvPr id="65" name="Rectangle 64"/>
          <p:cNvSpPr/>
          <p:nvPr/>
        </p:nvSpPr>
        <p:spPr>
          <a:xfrm>
            <a:off x="2421718" y="1853381"/>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30</a:t>
            </a:r>
          </a:p>
        </p:txBody>
      </p:sp>
      <p:grpSp>
        <p:nvGrpSpPr>
          <p:cNvPr id="67" name="Group 66"/>
          <p:cNvGrpSpPr/>
          <p:nvPr/>
        </p:nvGrpSpPr>
        <p:grpSpPr>
          <a:xfrm>
            <a:off x="2421710" y="1839095"/>
            <a:ext cx="1905192" cy="1907018"/>
            <a:chOff x="-1408548" y="1800614"/>
            <a:chExt cx="1270128" cy="1271345"/>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0" name="Rectangle 6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29</a:t>
              </a:r>
            </a:p>
          </p:txBody>
        </p:sp>
      </p:grpSp>
      <p:grpSp>
        <p:nvGrpSpPr>
          <p:cNvPr id="71" name="Group 70"/>
          <p:cNvGrpSpPr/>
          <p:nvPr/>
        </p:nvGrpSpPr>
        <p:grpSpPr>
          <a:xfrm>
            <a:off x="2421708" y="1839095"/>
            <a:ext cx="1905192" cy="1905827"/>
            <a:chOff x="-1408548" y="1801408"/>
            <a:chExt cx="1270128" cy="1270551"/>
          </a:xfrm>
        </p:grpSpPr>
        <p:sp>
          <p:nvSpPr>
            <p:cNvPr id="72" name="Rectangle 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3" name="Rectangle 72"/>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28</a:t>
              </a:r>
            </a:p>
          </p:txBody>
        </p:sp>
      </p:grpSp>
      <p:grpSp>
        <p:nvGrpSpPr>
          <p:cNvPr id="74" name="Group 73"/>
          <p:cNvGrpSpPr/>
          <p:nvPr/>
        </p:nvGrpSpPr>
        <p:grpSpPr>
          <a:xfrm>
            <a:off x="2421707" y="1838776"/>
            <a:ext cx="1905192" cy="1905827"/>
            <a:chOff x="-1408548" y="1801408"/>
            <a:chExt cx="1270128" cy="1270551"/>
          </a:xfrm>
        </p:grpSpPr>
        <p:sp>
          <p:nvSpPr>
            <p:cNvPr id="75" name="Rectangle 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6" name="Rectangle 75"/>
            <p:cNvSpPr/>
            <p:nvPr/>
          </p:nvSpPr>
          <p:spPr>
            <a:xfrm>
              <a:off x="-1408547" y="1801408"/>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27</a:t>
              </a:r>
            </a:p>
          </p:txBody>
        </p:sp>
      </p:grpSp>
      <p:grpSp>
        <p:nvGrpSpPr>
          <p:cNvPr id="77" name="Group 76"/>
          <p:cNvGrpSpPr/>
          <p:nvPr/>
        </p:nvGrpSpPr>
        <p:grpSpPr>
          <a:xfrm>
            <a:off x="2421704" y="1838776"/>
            <a:ext cx="1905192" cy="1907018"/>
            <a:chOff x="-1408548" y="1800614"/>
            <a:chExt cx="1270128" cy="1271345"/>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79" name="Rectangle 78"/>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26</a:t>
              </a:r>
            </a:p>
          </p:txBody>
        </p:sp>
      </p:grpSp>
      <p:grpSp>
        <p:nvGrpSpPr>
          <p:cNvPr id="83" name="Group 82"/>
          <p:cNvGrpSpPr/>
          <p:nvPr/>
        </p:nvGrpSpPr>
        <p:grpSpPr>
          <a:xfrm>
            <a:off x="2421702" y="1838776"/>
            <a:ext cx="1905192" cy="1907018"/>
            <a:chOff x="-1408548" y="1800614"/>
            <a:chExt cx="1270128" cy="1271345"/>
          </a:xfrm>
        </p:grpSpPr>
        <p:sp>
          <p:nvSpPr>
            <p:cNvPr id="84" name="Rectangle 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5" name="Rectangle 84"/>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25</a:t>
              </a:r>
            </a:p>
          </p:txBody>
        </p:sp>
      </p:grpSp>
      <p:grpSp>
        <p:nvGrpSpPr>
          <p:cNvPr id="86" name="Group 85"/>
          <p:cNvGrpSpPr/>
          <p:nvPr/>
        </p:nvGrpSpPr>
        <p:grpSpPr>
          <a:xfrm>
            <a:off x="2421696" y="1838221"/>
            <a:ext cx="1905192" cy="1907018"/>
            <a:chOff x="-1408548" y="1800614"/>
            <a:chExt cx="1270128" cy="1271345"/>
          </a:xfrm>
        </p:grpSpPr>
        <p:sp>
          <p:nvSpPr>
            <p:cNvPr id="87" name="Rectangle 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88" name="Rectangle 87"/>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24</a:t>
              </a:r>
            </a:p>
          </p:txBody>
        </p:sp>
      </p:grpSp>
      <p:grpSp>
        <p:nvGrpSpPr>
          <p:cNvPr id="89" name="Group 88"/>
          <p:cNvGrpSpPr/>
          <p:nvPr/>
        </p:nvGrpSpPr>
        <p:grpSpPr>
          <a:xfrm>
            <a:off x="2421695" y="1838221"/>
            <a:ext cx="1905192" cy="1907018"/>
            <a:chOff x="-1408548" y="1800614"/>
            <a:chExt cx="1270128" cy="1271345"/>
          </a:xfrm>
        </p:grpSpPr>
        <p:sp>
          <p:nvSpPr>
            <p:cNvPr id="90" name="Rectangle 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1" name="Rectangle 90"/>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23</a:t>
              </a:r>
            </a:p>
          </p:txBody>
        </p:sp>
      </p:grpSp>
      <p:grpSp>
        <p:nvGrpSpPr>
          <p:cNvPr id="92" name="Group 91"/>
          <p:cNvGrpSpPr/>
          <p:nvPr/>
        </p:nvGrpSpPr>
        <p:grpSpPr>
          <a:xfrm>
            <a:off x="2421681" y="1837106"/>
            <a:ext cx="1905192" cy="1907018"/>
            <a:chOff x="-1408548" y="1800614"/>
            <a:chExt cx="1270128" cy="1271345"/>
          </a:xfrm>
        </p:grpSpPr>
        <p:sp>
          <p:nvSpPr>
            <p:cNvPr id="93" name="Rectangle 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4" name="Rectangle 93"/>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22</a:t>
              </a:r>
            </a:p>
          </p:txBody>
        </p:sp>
      </p:grpSp>
      <p:grpSp>
        <p:nvGrpSpPr>
          <p:cNvPr id="95" name="Group 94"/>
          <p:cNvGrpSpPr/>
          <p:nvPr/>
        </p:nvGrpSpPr>
        <p:grpSpPr>
          <a:xfrm>
            <a:off x="2421680" y="1836232"/>
            <a:ext cx="1905192" cy="1907018"/>
            <a:chOff x="-1408548" y="1800614"/>
            <a:chExt cx="1270128" cy="1271345"/>
          </a:xfrm>
        </p:grpSpPr>
        <p:sp>
          <p:nvSpPr>
            <p:cNvPr id="96" name="Rectangle 9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97" name="Rectangle 96"/>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21</a:t>
              </a:r>
            </a:p>
          </p:txBody>
        </p:sp>
      </p:grpSp>
      <p:grpSp>
        <p:nvGrpSpPr>
          <p:cNvPr id="98" name="Group 97"/>
          <p:cNvGrpSpPr/>
          <p:nvPr/>
        </p:nvGrpSpPr>
        <p:grpSpPr>
          <a:xfrm>
            <a:off x="2421678" y="1835317"/>
            <a:ext cx="1905192" cy="1907018"/>
            <a:chOff x="-1408548" y="1800614"/>
            <a:chExt cx="1270128" cy="1271345"/>
          </a:xfrm>
        </p:grpSpPr>
        <p:sp>
          <p:nvSpPr>
            <p:cNvPr id="99" name="Rectangle 9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0" name="Rectangle 99"/>
            <p:cNvSpPr/>
            <p:nvPr/>
          </p:nvSpPr>
          <p:spPr>
            <a:xfrm>
              <a:off x="-1408547" y="1800614"/>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prstClr val="white"/>
                  </a:solidFill>
                  <a:latin typeface="Arial Black" panose="020B0A04020102020204" pitchFamily="34" charset="0"/>
                  <a:cs typeface="Arial" panose="020B0604020202020204" pitchFamily="34" charset="0"/>
                </a:rPr>
                <a:t>20</a:t>
              </a:r>
            </a:p>
          </p:txBody>
        </p:sp>
      </p:grpSp>
      <p:grpSp>
        <p:nvGrpSpPr>
          <p:cNvPr id="101" name="Group 100"/>
          <p:cNvGrpSpPr/>
          <p:nvPr/>
        </p:nvGrpSpPr>
        <p:grpSpPr>
          <a:xfrm>
            <a:off x="2417612" y="1835312"/>
            <a:ext cx="1905192" cy="1906935"/>
            <a:chOff x="-1408548" y="1801832"/>
            <a:chExt cx="1270128" cy="1271290"/>
          </a:xfrm>
        </p:grpSpPr>
        <p:sp>
          <p:nvSpPr>
            <p:cNvPr id="102" name="Rectangle 10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3" name="Rectangle 10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19</a:t>
              </a:r>
            </a:p>
          </p:txBody>
        </p:sp>
      </p:grpSp>
      <p:grpSp>
        <p:nvGrpSpPr>
          <p:cNvPr id="104" name="Group 103"/>
          <p:cNvGrpSpPr/>
          <p:nvPr/>
        </p:nvGrpSpPr>
        <p:grpSpPr>
          <a:xfrm>
            <a:off x="2411885" y="1852946"/>
            <a:ext cx="1905192" cy="1906935"/>
            <a:chOff x="-1408548" y="1801832"/>
            <a:chExt cx="1270128" cy="1271290"/>
          </a:xfrm>
        </p:grpSpPr>
        <p:sp>
          <p:nvSpPr>
            <p:cNvPr id="105" name="Rectangle 10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6" name="Rectangle 10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18</a:t>
              </a:r>
            </a:p>
          </p:txBody>
        </p:sp>
      </p:grpSp>
      <p:grpSp>
        <p:nvGrpSpPr>
          <p:cNvPr id="107" name="Group 106"/>
          <p:cNvGrpSpPr/>
          <p:nvPr/>
        </p:nvGrpSpPr>
        <p:grpSpPr>
          <a:xfrm>
            <a:off x="2411883" y="1859580"/>
            <a:ext cx="1905192" cy="1906935"/>
            <a:chOff x="-1408548" y="1801832"/>
            <a:chExt cx="1270128" cy="1271290"/>
          </a:xfrm>
        </p:grpSpPr>
        <p:sp>
          <p:nvSpPr>
            <p:cNvPr id="108" name="Rectangle 10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09" name="Rectangle 10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17</a:t>
              </a:r>
            </a:p>
          </p:txBody>
        </p:sp>
      </p:grpSp>
      <p:grpSp>
        <p:nvGrpSpPr>
          <p:cNvPr id="110" name="Group 109"/>
          <p:cNvGrpSpPr/>
          <p:nvPr/>
        </p:nvGrpSpPr>
        <p:grpSpPr>
          <a:xfrm>
            <a:off x="2411882" y="1849682"/>
            <a:ext cx="1905192" cy="1906935"/>
            <a:chOff x="-1408548" y="1801832"/>
            <a:chExt cx="1270128" cy="1271290"/>
          </a:xfrm>
        </p:grpSpPr>
        <p:sp>
          <p:nvSpPr>
            <p:cNvPr id="111" name="Rectangle 11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2" name="Rectangle 11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16</a:t>
              </a:r>
            </a:p>
          </p:txBody>
        </p:sp>
      </p:grpSp>
      <p:grpSp>
        <p:nvGrpSpPr>
          <p:cNvPr id="113" name="Group 112"/>
          <p:cNvGrpSpPr/>
          <p:nvPr/>
        </p:nvGrpSpPr>
        <p:grpSpPr>
          <a:xfrm>
            <a:off x="2411880" y="1851075"/>
            <a:ext cx="1905192" cy="1906935"/>
            <a:chOff x="-1408548" y="1801832"/>
            <a:chExt cx="1270128" cy="1271290"/>
          </a:xfrm>
        </p:grpSpPr>
        <p:sp>
          <p:nvSpPr>
            <p:cNvPr id="114" name="Rectangle 11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15" name="Rectangle 11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15</a:t>
              </a:r>
            </a:p>
          </p:txBody>
        </p:sp>
      </p:grpSp>
      <p:grpSp>
        <p:nvGrpSpPr>
          <p:cNvPr id="120" name="Group 119"/>
          <p:cNvGrpSpPr/>
          <p:nvPr/>
        </p:nvGrpSpPr>
        <p:grpSpPr>
          <a:xfrm>
            <a:off x="2411879" y="1844441"/>
            <a:ext cx="1905192" cy="1906935"/>
            <a:chOff x="-1408548" y="1801832"/>
            <a:chExt cx="1270128" cy="1271290"/>
          </a:xfrm>
        </p:grpSpPr>
        <p:sp>
          <p:nvSpPr>
            <p:cNvPr id="133" name="Rectangle 13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4" name="Rectangle 13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14</a:t>
              </a:r>
            </a:p>
          </p:txBody>
        </p:sp>
      </p:grpSp>
      <p:grpSp>
        <p:nvGrpSpPr>
          <p:cNvPr id="135" name="Group 134"/>
          <p:cNvGrpSpPr/>
          <p:nvPr/>
        </p:nvGrpSpPr>
        <p:grpSpPr>
          <a:xfrm>
            <a:off x="2411877" y="1842698"/>
            <a:ext cx="1905192" cy="1906935"/>
            <a:chOff x="-1408548" y="1801832"/>
            <a:chExt cx="1270128" cy="1271290"/>
          </a:xfrm>
        </p:grpSpPr>
        <p:sp>
          <p:nvSpPr>
            <p:cNvPr id="136" name="Rectangle 13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37" name="Rectangle 13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13</a:t>
              </a:r>
            </a:p>
          </p:txBody>
        </p:sp>
      </p:grpSp>
      <p:grpSp>
        <p:nvGrpSpPr>
          <p:cNvPr id="138" name="Group 137"/>
          <p:cNvGrpSpPr/>
          <p:nvPr/>
        </p:nvGrpSpPr>
        <p:grpSpPr>
          <a:xfrm>
            <a:off x="2411876" y="1855242"/>
            <a:ext cx="1905192" cy="1906935"/>
            <a:chOff x="-1408548" y="1801832"/>
            <a:chExt cx="1270128" cy="1271290"/>
          </a:xfrm>
        </p:grpSpPr>
        <p:sp>
          <p:nvSpPr>
            <p:cNvPr id="143" name="Rectangle 14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4" name="Rectangle 14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12</a:t>
              </a:r>
            </a:p>
          </p:txBody>
        </p:sp>
      </p:grpSp>
      <p:grpSp>
        <p:nvGrpSpPr>
          <p:cNvPr id="145" name="Group 144"/>
          <p:cNvGrpSpPr/>
          <p:nvPr/>
        </p:nvGrpSpPr>
        <p:grpSpPr>
          <a:xfrm>
            <a:off x="2411874" y="1845359"/>
            <a:ext cx="1905192" cy="1906935"/>
            <a:chOff x="-1408548" y="1801832"/>
            <a:chExt cx="1270128" cy="1271290"/>
          </a:xfrm>
        </p:grpSpPr>
        <p:sp>
          <p:nvSpPr>
            <p:cNvPr id="146" name="Rectangle 14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47" name="Rectangle 14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11</a:t>
              </a:r>
            </a:p>
          </p:txBody>
        </p:sp>
      </p:grpSp>
      <p:grpSp>
        <p:nvGrpSpPr>
          <p:cNvPr id="148" name="Group 147"/>
          <p:cNvGrpSpPr/>
          <p:nvPr/>
        </p:nvGrpSpPr>
        <p:grpSpPr>
          <a:xfrm>
            <a:off x="2411873" y="1849649"/>
            <a:ext cx="1905192" cy="1906935"/>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10</a:t>
              </a:r>
            </a:p>
          </p:txBody>
        </p:sp>
      </p:grpSp>
      <p:grpSp>
        <p:nvGrpSpPr>
          <p:cNvPr id="165" name="Group 164"/>
          <p:cNvGrpSpPr/>
          <p:nvPr/>
        </p:nvGrpSpPr>
        <p:grpSpPr>
          <a:xfrm>
            <a:off x="2414328" y="1859522"/>
            <a:ext cx="1905192" cy="1906935"/>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9</a:t>
              </a:r>
            </a:p>
          </p:txBody>
        </p:sp>
      </p:grpSp>
      <p:grpSp>
        <p:nvGrpSpPr>
          <p:cNvPr id="168" name="Group 167"/>
          <p:cNvGrpSpPr/>
          <p:nvPr/>
        </p:nvGrpSpPr>
        <p:grpSpPr>
          <a:xfrm>
            <a:off x="2411871" y="1847883"/>
            <a:ext cx="1905192" cy="1906935"/>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8</a:t>
              </a:r>
            </a:p>
          </p:txBody>
        </p:sp>
      </p:grpSp>
      <p:grpSp>
        <p:nvGrpSpPr>
          <p:cNvPr id="171" name="Group 170"/>
          <p:cNvGrpSpPr/>
          <p:nvPr/>
        </p:nvGrpSpPr>
        <p:grpSpPr>
          <a:xfrm>
            <a:off x="2414181" y="1860008"/>
            <a:ext cx="1905192" cy="1906935"/>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7</a:t>
              </a:r>
            </a:p>
          </p:txBody>
        </p:sp>
      </p:grpSp>
      <p:grpSp>
        <p:nvGrpSpPr>
          <p:cNvPr id="174" name="Group 173"/>
          <p:cNvGrpSpPr/>
          <p:nvPr/>
        </p:nvGrpSpPr>
        <p:grpSpPr>
          <a:xfrm>
            <a:off x="2414181" y="1860005"/>
            <a:ext cx="1905192" cy="1906935"/>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ysClr val="windowText" lastClr="000000"/>
                  </a:solidFill>
                  <a:latin typeface="Arial Black" panose="020B0A04020102020204" pitchFamily="34" charset="0"/>
                  <a:cs typeface="Arial" panose="020B0604020202020204" pitchFamily="34" charset="0"/>
                </a:rPr>
                <a:t>6</a:t>
              </a:r>
            </a:p>
          </p:txBody>
        </p:sp>
      </p:grpSp>
      <p:grpSp>
        <p:nvGrpSpPr>
          <p:cNvPr id="177" name="Group 176"/>
          <p:cNvGrpSpPr/>
          <p:nvPr/>
        </p:nvGrpSpPr>
        <p:grpSpPr>
          <a:xfrm>
            <a:off x="2414181" y="1855245"/>
            <a:ext cx="1905192" cy="1906935"/>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5</a:t>
              </a:r>
            </a:p>
          </p:txBody>
        </p:sp>
      </p:grpSp>
      <p:grpSp>
        <p:nvGrpSpPr>
          <p:cNvPr id="180" name="Group 179"/>
          <p:cNvGrpSpPr/>
          <p:nvPr/>
        </p:nvGrpSpPr>
        <p:grpSpPr>
          <a:xfrm>
            <a:off x="2411870" y="1852221"/>
            <a:ext cx="1905192" cy="1906935"/>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4</a:t>
              </a:r>
            </a:p>
          </p:txBody>
        </p:sp>
      </p:grpSp>
      <p:grpSp>
        <p:nvGrpSpPr>
          <p:cNvPr id="183" name="Group 182"/>
          <p:cNvGrpSpPr/>
          <p:nvPr/>
        </p:nvGrpSpPr>
        <p:grpSpPr>
          <a:xfrm>
            <a:off x="2411868" y="1850265"/>
            <a:ext cx="1905192" cy="1906935"/>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3</a:t>
              </a:r>
            </a:p>
          </p:txBody>
        </p:sp>
      </p:grpSp>
      <p:grpSp>
        <p:nvGrpSpPr>
          <p:cNvPr id="186" name="Group 185"/>
          <p:cNvGrpSpPr/>
          <p:nvPr/>
        </p:nvGrpSpPr>
        <p:grpSpPr>
          <a:xfrm>
            <a:off x="2409416" y="1851987"/>
            <a:ext cx="1905192" cy="1906935"/>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2</a:t>
              </a:r>
            </a:p>
          </p:txBody>
        </p:sp>
      </p:grpSp>
      <p:grpSp>
        <p:nvGrpSpPr>
          <p:cNvPr id="189" name="Group 188"/>
          <p:cNvGrpSpPr/>
          <p:nvPr/>
        </p:nvGrpSpPr>
        <p:grpSpPr>
          <a:xfrm>
            <a:off x="2415374" y="1852862"/>
            <a:ext cx="1905192" cy="1906935"/>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0000"/>
                  </a:solidFill>
                  <a:latin typeface="Arial Black" panose="020B0A04020102020204" pitchFamily="34" charset="0"/>
                  <a:cs typeface="Arial" panose="020B0604020202020204" pitchFamily="34" charset="0"/>
                </a:rPr>
                <a:t>1</a:t>
              </a:r>
            </a:p>
          </p:txBody>
        </p:sp>
      </p:grpSp>
      <p:grpSp>
        <p:nvGrpSpPr>
          <p:cNvPr id="192" name="Group 191"/>
          <p:cNvGrpSpPr/>
          <p:nvPr/>
        </p:nvGrpSpPr>
        <p:grpSpPr>
          <a:xfrm>
            <a:off x="2409414" y="1850480"/>
            <a:ext cx="1905192" cy="1906935"/>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kern="0" dirty="0">
                <a:solidFill>
                  <a:sysClr val="windowText" lastClr="000000"/>
                </a:solidFill>
                <a:latin typeface="Arial Black" panose="020B0A04020102020204" pitchFamily="34"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kern="0" dirty="0">
                  <a:solidFill>
                    <a:srgbClr val="FFFF00"/>
                  </a:solidFill>
                  <a:latin typeface="Arial Black" panose="020B0A04020102020204" pitchFamily="34" charset="0"/>
                  <a:cs typeface="Arial" panose="020B0604020202020204" pitchFamily="34" charset="0"/>
                </a:rPr>
                <a:t>0</a:t>
              </a:r>
            </a:p>
          </p:txBody>
        </p:sp>
      </p:grpSp>
      <p:sp>
        <p:nvSpPr>
          <p:cNvPr id="195" name="Left Brace 194"/>
          <p:cNvSpPr/>
          <p:nvPr/>
        </p:nvSpPr>
        <p:spPr>
          <a:xfrm rot="16200000">
            <a:off x="3195343" y="2793806"/>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196" name="Left Brace 195"/>
          <p:cNvSpPr/>
          <p:nvPr/>
        </p:nvSpPr>
        <p:spPr>
          <a:xfrm rot="5400000">
            <a:off x="3195343" y="878198"/>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kern="0">
              <a:solidFill>
                <a:sysClr val="windowText" lastClr="000000"/>
              </a:solidFill>
              <a:latin typeface="Calibri" panose="020F0502020204030204"/>
            </a:endParaRPr>
          </a:p>
        </p:txBody>
      </p:sp>
      <p:sp>
        <p:nvSpPr>
          <p:cNvPr id="80" name="Parallelogram 79"/>
          <p:cNvSpPr/>
          <p:nvPr/>
        </p:nvSpPr>
        <p:spPr>
          <a:xfrm>
            <a:off x="3621011" y="7381014"/>
            <a:ext cx="11373723" cy="891543"/>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0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97" name="Picture 196">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
        <p:nvSpPr>
          <p:cNvPr id="4" name="Parallelogram 3">
            <a:hlinkClick r:id="rId15" action="ppaction://hlinksldjump"/>
            <a:extLst>
              <a:ext uri="{FF2B5EF4-FFF2-40B4-BE49-F238E27FC236}">
                <a16:creationId xmlns:a16="http://schemas.microsoft.com/office/drawing/2014/main" id="{6372F306-7010-B424-F69D-80DB682109CE}"/>
              </a:ext>
            </a:extLst>
          </p:cNvPr>
          <p:cNvSpPr/>
          <p:nvPr/>
        </p:nvSpPr>
        <p:spPr>
          <a:xfrm flipH="1">
            <a:off x="15355036" y="463439"/>
            <a:ext cx="2395225" cy="67852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Tiếp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tục</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randombar(horizontal)">
                                      <p:cBhvr>
                                        <p:cTn id="93" dur="500"/>
                                        <p:tgtEl>
                                          <p:spTgt spid="65"/>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800"/>
                            </p:stCondLst>
                            <p:childTnLst>
                              <p:par>
                                <p:cTn id="95" presetID="14" presetClass="entr" presetSubtype="10" fill="hold" nodeType="after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randombar(horizontal)">
                                      <p:cBhvr>
                                        <p:cTn id="97" dur="500"/>
                                        <p:tgtEl>
                                          <p:spTgt spid="67"/>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1800"/>
                            </p:stCondLst>
                            <p:childTnLst>
                              <p:par>
                                <p:cTn id="99" presetID="14" presetClass="entr" presetSubtype="10" fill="hold" nodeType="afterEffect">
                                  <p:stCondLst>
                                    <p:cond delay="500"/>
                                  </p:stCondLst>
                                  <p:childTnLst>
                                    <p:set>
                                      <p:cBhvr>
                                        <p:cTn id="100" dur="1" fill="hold">
                                          <p:stCondLst>
                                            <p:cond delay="0"/>
                                          </p:stCondLst>
                                        </p:cTn>
                                        <p:tgtEl>
                                          <p:spTgt spid="71"/>
                                        </p:tgtEl>
                                        <p:attrNameLst>
                                          <p:attrName>style.visibility</p:attrName>
                                        </p:attrNameLst>
                                      </p:cBhvr>
                                      <p:to>
                                        <p:strVal val="visible"/>
                                      </p:to>
                                    </p:set>
                                    <p:animEffect transition="in" filter="randombar(horizontal)">
                                      <p:cBhvr>
                                        <p:cTn id="101" dur="500"/>
                                        <p:tgtEl>
                                          <p:spTgt spid="71"/>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2800"/>
                            </p:stCondLst>
                            <p:childTnLst>
                              <p:par>
                                <p:cTn id="103" presetID="14" presetClass="entr" presetSubtype="10" fill="hold" nodeType="afterEffect">
                                  <p:stCondLst>
                                    <p:cond delay="500"/>
                                  </p:stCondLst>
                                  <p:childTnLst>
                                    <p:set>
                                      <p:cBhvr>
                                        <p:cTn id="104" dur="1" fill="hold">
                                          <p:stCondLst>
                                            <p:cond delay="0"/>
                                          </p:stCondLst>
                                        </p:cTn>
                                        <p:tgtEl>
                                          <p:spTgt spid="74"/>
                                        </p:tgtEl>
                                        <p:attrNameLst>
                                          <p:attrName>style.visibility</p:attrName>
                                        </p:attrNameLst>
                                      </p:cBhvr>
                                      <p:to>
                                        <p:strVal val="visible"/>
                                      </p:to>
                                    </p:set>
                                    <p:animEffect transition="in" filter="randombar(horizontal)">
                                      <p:cBhvr>
                                        <p:cTn id="105" dur="500"/>
                                        <p:tgtEl>
                                          <p:spTgt spid="74"/>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3800"/>
                            </p:stCondLst>
                            <p:childTnLst>
                              <p:par>
                                <p:cTn id="107" presetID="14" presetClass="entr" presetSubtype="10" fill="hold" nodeType="afterEffect">
                                  <p:stCondLst>
                                    <p:cond delay="50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4800"/>
                            </p:stCondLst>
                            <p:childTnLst>
                              <p:par>
                                <p:cTn id="111" presetID="14" presetClass="entr" presetSubtype="10" fill="hold" nodeType="afterEffect">
                                  <p:stCondLst>
                                    <p:cond delay="500"/>
                                  </p:stCondLst>
                                  <p:childTnLst>
                                    <p:set>
                                      <p:cBhvr>
                                        <p:cTn id="112" dur="1" fill="hold">
                                          <p:stCondLst>
                                            <p:cond delay="0"/>
                                          </p:stCondLst>
                                        </p:cTn>
                                        <p:tgtEl>
                                          <p:spTgt spid="83"/>
                                        </p:tgtEl>
                                        <p:attrNameLst>
                                          <p:attrName>style.visibility</p:attrName>
                                        </p:attrNameLst>
                                      </p:cBhvr>
                                      <p:to>
                                        <p:strVal val="visible"/>
                                      </p:to>
                                    </p:set>
                                    <p:animEffect transition="in" filter="randombar(horizontal)">
                                      <p:cBhvr>
                                        <p:cTn id="113" dur="500"/>
                                        <p:tgtEl>
                                          <p:spTgt spid="83"/>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5800"/>
                            </p:stCondLst>
                            <p:childTnLst>
                              <p:par>
                                <p:cTn id="115" presetID="14" presetClass="entr" presetSubtype="10" fill="hold" nodeType="afterEffect">
                                  <p:stCondLst>
                                    <p:cond delay="500"/>
                                  </p:stCondLst>
                                  <p:childTnLst>
                                    <p:set>
                                      <p:cBhvr>
                                        <p:cTn id="116" dur="1" fill="hold">
                                          <p:stCondLst>
                                            <p:cond delay="0"/>
                                          </p:stCondLst>
                                        </p:cTn>
                                        <p:tgtEl>
                                          <p:spTgt spid="86"/>
                                        </p:tgtEl>
                                        <p:attrNameLst>
                                          <p:attrName>style.visibility</p:attrName>
                                        </p:attrNameLst>
                                      </p:cBhvr>
                                      <p:to>
                                        <p:strVal val="visible"/>
                                      </p:to>
                                    </p:set>
                                    <p:animEffect transition="in" filter="randombar(horizontal)">
                                      <p:cBhvr>
                                        <p:cTn id="117" dur="500"/>
                                        <p:tgtEl>
                                          <p:spTgt spid="86"/>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6800"/>
                            </p:stCondLst>
                            <p:childTnLst>
                              <p:par>
                                <p:cTn id="119" presetID="14" presetClass="entr" presetSubtype="10" fill="hold"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randombar(horizontal)">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7800"/>
                            </p:stCondLst>
                            <p:childTnLst>
                              <p:par>
                                <p:cTn id="123" presetID="14" presetClass="entr" presetSubtype="10" fill="hold" nodeType="afterEffect">
                                  <p:stCondLst>
                                    <p:cond delay="500"/>
                                  </p:stCondLst>
                                  <p:childTnLst>
                                    <p:set>
                                      <p:cBhvr>
                                        <p:cTn id="124" dur="1" fill="hold">
                                          <p:stCondLst>
                                            <p:cond delay="0"/>
                                          </p:stCondLst>
                                        </p:cTn>
                                        <p:tgtEl>
                                          <p:spTgt spid="92"/>
                                        </p:tgtEl>
                                        <p:attrNameLst>
                                          <p:attrName>style.visibility</p:attrName>
                                        </p:attrNameLst>
                                      </p:cBhvr>
                                      <p:to>
                                        <p:strVal val="visible"/>
                                      </p:to>
                                    </p:set>
                                    <p:animEffect transition="in" filter="randombar(horizontal)">
                                      <p:cBhvr>
                                        <p:cTn id="125" dur="500"/>
                                        <p:tgtEl>
                                          <p:spTgt spid="92"/>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8800"/>
                            </p:stCondLst>
                            <p:childTnLst>
                              <p:par>
                                <p:cTn id="127" presetID="14" presetClass="entr" presetSubtype="10" fill="hold" nodeType="afterEffect">
                                  <p:stCondLst>
                                    <p:cond delay="500"/>
                                  </p:stCondLst>
                                  <p:childTnLst>
                                    <p:set>
                                      <p:cBhvr>
                                        <p:cTn id="128" dur="1" fill="hold">
                                          <p:stCondLst>
                                            <p:cond delay="0"/>
                                          </p:stCondLst>
                                        </p:cTn>
                                        <p:tgtEl>
                                          <p:spTgt spid="95"/>
                                        </p:tgtEl>
                                        <p:attrNameLst>
                                          <p:attrName>style.visibility</p:attrName>
                                        </p:attrNameLst>
                                      </p:cBhvr>
                                      <p:to>
                                        <p:strVal val="visible"/>
                                      </p:to>
                                    </p:set>
                                    <p:animEffect transition="in" filter="randombar(horizontal)">
                                      <p:cBhvr>
                                        <p:cTn id="129" dur="500"/>
                                        <p:tgtEl>
                                          <p:spTgt spid="95"/>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9800"/>
                            </p:stCondLst>
                            <p:childTnLst>
                              <p:par>
                                <p:cTn id="131" presetID="14" presetClass="entr" presetSubtype="10" fill="hold" nodeType="afterEffect">
                                  <p:stCondLst>
                                    <p:cond delay="500"/>
                                  </p:stCondLst>
                                  <p:childTnLst>
                                    <p:set>
                                      <p:cBhvr>
                                        <p:cTn id="132" dur="1" fill="hold">
                                          <p:stCondLst>
                                            <p:cond delay="0"/>
                                          </p:stCondLst>
                                        </p:cTn>
                                        <p:tgtEl>
                                          <p:spTgt spid="98"/>
                                        </p:tgtEl>
                                        <p:attrNameLst>
                                          <p:attrName>style.visibility</p:attrName>
                                        </p:attrNameLst>
                                      </p:cBhvr>
                                      <p:to>
                                        <p:strVal val="visible"/>
                                      </p:to>
                                    </p:set>
                                    <p:animEffect transition="in" filter="randombar(horizontal)">
                                      <p:cBhvr>
                                        <p:cTn id="133" dur="500"/>
                                        <p:tgtEl>
                                          <p:spTgt spid="98"/>
                                        </p:tgtEl>
                                      </p:cBhvr>
                                    </p:animEffect>
                                  </p:childTnLst>
                                  <p:subTnLst>
                                    <p:audio>
                                      <p:cMediaNode>
                                        <p:cTn display="0" masterRel="sameClick">
                                          <p:stCondLst>
                                            <p:cond evt="begin" delay="0">
                                              <p:tn val="131"/>
                                            </p:cond>
                                          </p:stCondLst>
                                          <p:endCondLst>
                                            <p:cond evt="onStopAudio" delay="0">
                                              <p:tgtEl>
                                                <p:sldTgt/>
                                              </p:tgtEl>
                                            </p:cond>
                                          </p:endCondLst>
                                        </p:cTn>
                                        <p:tgtEl>
                                          <p:sndTgt r:embed="rId8" name="beep.wav"/>
                                        </p:tgtEl>
                                      </p:cMediaNode>
                                    </p:audio>
                                  </p:subTnLst>
                                </p:cTn>
                              </p:par>
                            </p:childTnLst>
                          </p:cTn>
                        </p:par>
                        <p:par>
                          <p:cTn id="134" fill="hold">
                            <p:stCondLst>
                              <p:cond delay="10800"/>
                            </p:stCondLst>
                            <p:childTnLst>
                              <p:par>
                                <p:cTn id="135" presetID="14" presetClass="entr" presetSubtype="10" fill="hold" nodeType="afterEffect">
                                  <p:stCondLst>
                                    <p:cond delay="500"/>
                                  </p:stCondLst>
                                  <p:childTnLst>
                                    <p:set>
                                      <p:cBhvr>
                                        <p:cTn id="136" dur="1" fill="hold">
                                          <p:stCondLst>
                                            <p:cond delay="0"/>
                                          </p:stCondLst>
                                        </p:cTn>
                                        <p:tgtEl>
                                          <p:spTgt spid="101"/>
                                        </p:tgtEl>
                                        <p:attrNameLst>
                                          <p:attrName>style.visibility</p:attrName>
                                        </p:attrNameLst>
                                      </p:cBhvr>
                                      <p:to>
                                        <p:strVal val="visible"/>
                                      </p:to>
                                    </p:set>
                                    <p:animEffect transition="in" filter="randombar(horizontal)">
                                      <p:cBhvr>
                                        <p:cTn id="137" dur="500"/>
                                        <p:tgtEl>
                                          <p:spTgt spid="101"/>
                                        </p:tgtEl>
                                      </p:cBhvr>
                                    </p:animEffect>
                                  </p:childTnLst>
                                  <p:subTnLst>
                                    <p:audio>
                                      <p:cMediaNode>
                                        <p:cTn display="0" masterRel="sameClick">
                                          <p:stCondLst>
                                            <p:cond evt="begin" delay="0">
                                              <p:tn val="135"/>
                                            </p:cond>
                                          </p:stCondLst>
                                          <p:endCondLst>
                                            <p:cond evt="onStopAudio" delay="0">
                                              <p:tgtEl>
                                                <p:sldTgt/>
                                              </p:tgtEl>
                                            </p:cond>
                                          </p:endCondLst>
                                        </p:cTn>
                                        <p:tgtEl>
                                          <p:sndTgt r:embed="rId8" name="beep.wav"/>
                                        </p:tgtEl>
                                      </p:cMediaNode>
                                    </p:audio>
                                  </p:subTnLst>
                                </p:cTn>
                              </p:par>
                            </p:childTnLst>
                          </p:cTn>
                        </p:par>
                        <p:par>
                          <p:cTn id="138" fill="hold">
                            <p:stCondLst>
                              <p:cond delay="11800"/>
                            </p:stCondLst>
                            <p:childTnLst>
                              <p:par>
                                <p:cTn id="139" presetID="14" presetClass="entr" presetSubtype="10" fill="hold" nodeType="afterEffect">
                                  <p:stCondLst>
                                    <p:cond delay="500"/>
                                  </p:stCondLst>
                                  <p:childTnLst>
                                    <p:set>
                                      <p:cBhvr>
                                        <p:cTn id="140" dur="1" fill="hold">
                                          <p:stCondLst>
                                            <p:cond delay="0"/>
                                          </p:stCondLst>
                                        </p:cTn>
                                        <p:tgtEl>
                                          <p:spTgt spid="104"/>
                                        </p:tgtEl>
                                        <p:attrNameLst>
                                          <p:attrName>style.visibility</p:attrName>
                                        </p:attrNameLst>
                                      </p:cBhvr>
                                      <p:to>
                                        <p:strVal val="visible"/>
                                      </p:to>
                                    </p:set>
                                    <p:animEffect transition="in" filter="randombar(horizontal)">
                                      <p:cBhvr>
                                        <p:cTn id="141" dur="500"/>
                                        <p:tgtEl>
                                          <p:spTgt spid="104"/>
                                        </p:tgtEl>
                                      </p:cBhvr>
                                    </p:animEffect>
                                  </p:childTnLst>
                                  <p:subTnLst>
                                    <p:audio>
                                      <p:cMediaNode>
                                        <p:cTn display="0" masterRel="sameClick">
                                          <p:stCondLst>
                                            <p:cond evt="begin" delay="0">
                                              <p:tn val="139"/>
                                            </p:cond>
                                          </p:stCondLst>
                                          <p:endCondLst>
                                            <p:cond evt="onStopAudio" delay="0">
                                              <p:tgtEl>
                                                <p:sldTgt/>
                                              </p:tgtEl>
                                            </p:cond>
                                          </p:endCondLst>
                                        </p:cTn>
                                        <p:tgtEl>
                                          <p:sndTgt r:embed="rId8" name="beep.wav"/>
                                        </p:tgtEl>
                                      </p:cMediaNode>
                                    </p:audio>
                                  </p:subTnLst>
                                </p:cTn>
                              </p:par>
                            </p:childTnLst>
                          </p:cTn>
                        </p:par>
                        <p:par>
                          <p:cTn id="142" fill="hold">
                            <p:stCondLst>
                              <p:cond delay="12800"/>
                            </p:stCondLst>
                            <p:childTnLst>
                              <p:par>
                                <p:cTn id="143" presetID="14" presetClass="entr" presetSubtype="10" fill="hold" nodeType="afterEffect">
                                  <p:stCondLst>
                                    <p:cond delay="500"/>
                                  </p:stCondLst>
                                  <p:childTnLst>
                                    <p:set>
                                      <p:cBhvr>
                                        <p:cTn id="144" dur="1" fill="hold">
                                          <p:stCondLst>
                                            <p:cond delay="0"/>
                                          </p:stCondLst>
                                        </p:cTn>
                                        <p:tgtEl>
                                          <p:spTgt spid="107"/>
                                        </p:tgtEl>
                                        <p:attrNameLst>
                                          <p:attrName>style.visibility</p:attrName>
                                        </p:attrNameLst>
                                      </p:cBhvr>
                                      <p:to>
                                        <p:strVal val="visible"/>
                                      </p:to>
                                    </p:set>
                                    <p:animEffect transition="in" filter="randombar(horizontal)">
                                      <p:cBhvr>
                                        <p:cTn id="145" dur="500"/>
                                        <p:tgtEl>
                                          <p:spTgt spid="107"/>
                                        </p:tgtEl>
                                      </p:cBhvr>
                                    </p:animEffect>
                                  </p:childTnLst>
                                  <p:subTnLst>
                                    <p:audio>
                                      <p:cMediaNode>
                                        <p:cTn display="0" masterRel="sameClick">
                                          <p:stCondLst>
                                            <p:cond evt="begin" delay="0">
                                              <p:tn val="143"/>
                                            </p:cond>
                                          </p:stCondLst>
                                          <p:endCondLst>
                                            <p:cond evt="onStopAudio" delay="0">
                                              <p:tgtEl>
                                                <p:sldTgt/>
                                              </p:tgtEl>
                                            </p:cond>
                                          </p:endCondLst>
                                        </p:cTn>
                                        <p:tgtEl>
                                          <p:sndTgt r:embed="rId8" name="beep.wav"/>
                                        </p:tgtEl>
                                      </p:cMediaNode>
                                    </p:audio>
                                  </p:subTnLst>
                                </p:cTn>
                              </p:par>
                            </p:childTnLst>
                          </p:cTn>
                        </p:par>
                        <p:par>
                          <p:cTn id="146" fill="hold">
                            <p:stCondLst>
                              <p:cond delay="13800"/>
                            </p:stCondLst>
                            <p:childTnLst>
                              <p:par>
                                <p:cTn id="147" presetID="14" presetClass="entr" presetSubtype="10" fill="hold" nodeType="afterEffect">
                                  <p:stCondLst>
                                    <p:cond delay="500"/>
                                  </p:stCondLst>
                                  <p:childTnLst>
                                    <p:set>
                                      <p:cBhvr>
                                        <p:cTn id="148" dur="1" fill="hold">
                                          <p:stCondLst>
                                            <p:cond delay="0"/>
                                          </p:stCondLst>
                                        </p:cTn>
                                        <p:tgtEl>
                                          <p:spTgt spid="110"/>
                                        </p:tgtEl>
                                        <p:attrNameLst>
                                          <p:attrName>style.visibility</p:attrName>
                                        </p:attrNameLst>
                                      </p:cBhvr>
                                      <p:to>
                                        <p:strVal val="visible"/>
                                      </p:to>
                                    </p:set>
                                    <p:animEffect transition="in" filter="randombar(horizontal)">
                                      <p:cBhvr>
                                        <p:cTn id="149" dur="500"/>
                                        <p:tgtEl>
                                          <p:spTgt spid="110"/>
                                        </p:tgtEl>
                                      </p:cBhvr>
                                    </p:animEffect>
                                  </p:childTnLst>
                                  <p:subTnLst>
                                    <p:audio>
                                      <p:cMediaNode>
                                        <p:cTn display="0" masterRel="sameClick">
                                          <p:stCondLst>
                                            <p:cond evt="begin" delay="0">
                                              <p:tn val="147"/>
                                            </p:cond>
                                          </p:stCondLst>
                                          <p:endCondLst>
                                            <p:cond evt="onStopAudio" delay="0">
                                              <p:tgtEl>
                                                <p:sldTgt/>
                                              </p:tgtEl>
                                            </p:cond>
                                          </p:endCondLst>
                                        </p:cTn>
                                        <p:tgtEl>
                                          <p:sndTgt r:embed="rId8" name="beep.wav"/>
                                        </p:tgtEl>
                                      </p:cMediaNode>
                                    </p:audio>
                                  </p:subTnLst>
                                </p:cTn>
                              </p:par>
                            </p:childTnLst>
                          </p:cTn>
                        </p:par>
                        <p:par>
                          <p:cTn id="150" fill="hold">
                            <p:stCondLst>
                              <p:cond delay="14800"/>
                            </p:stCondLst>
                            <p:childTnLst>
                              <p:par>
                                <p:cTn id="151" presetID="14" presetClass="entr" presetSubtype="10" fill="hold" nodeType="afterEffect">
                                  <p:stCondLst>
                                    <p:cond delay="500"/>
                                  </p:stCondLst>
                                  <p:childTnLst>
                                    <p:set>
                                      <p:cBhvr>
                                        <p:cTn id="152" dur="1" fill="hold">
                                          <p:stCondLst>
                                            <p:cond delay="0"/>
                                          </p:stCondLst>
                                        </p:cTn>
                                        <p:tgtEl>
                                          <p:spTgt spid="113"/>
                                        </p:tgtEl>
                                        <p:attrNameLst>
                                          <p:attrName>style.visibility</p:attrName>
                                        </p:attrNameLst>
                                      </p:cBhvr>
                                      <p:to>
                                        <p:strVal val="visible"/>
                                      </p:to>
                                    </p:set>
                                    <p:animEffect transition="in" filter="randombar(horizontal)">
                                      <p:cBhvr>
                                        <p:cTn id="153" dur="500"/>
                                        <p:tgtEl>
                                          <p:spTgt spid="113"/>
                                        </p:tgtEl>
                                      </p:cBhvr>
                                    </p:animEffect>
                                  </p:childTnLst>
                                  <p:subTnLst>
                                    <p:audio>
                                      <p:cMediaNode>
                                        <p:cTn display="0" masterRel="sameClick">
                                          <p:stCondLst>
                                            <p:cond evt="begin" delay="0">
                                              <p:tn val="151"/>
                                            </p:cond>
                                          </p:stCondLst>
                                          <p:endCondLst>
                                            <p:cond evt="onStopAudio" delay="0">
                                              <p:tgtEl>
                                                <p:sldTgt/>
                                              </p:tgtEl>
                                            </p:cond>
                                          </p:endCondLst>
                                        </p:cTn>
                                        <p:tgtEl>
                                          <p:sndTgt r:embed="rId8" name="beep.wav"/>
                                        </p:tgtEl>
                                      </p:cMediaNode>
                                    </p:audio>
                                  </p:subTnLst>
                                </p:cTn>
                              </p:par>
                            </p:childTnLst>
                          </p:cTn>
                        </p:par>
                        <p:par>
                          <p:cTn id="154" fill="hold">
                            <p:stCondLst>
                              <p:cond delay="15800"/>
                            </p:stCondLst>
                            <p:childTnLst>
                              <p:par>
                                <p:cTn id="155" presetID="14" presetClass="entr" presetSubtype="10" fill="hold" nodeType="afterEffect">
                                  <p:stCondLst>
                                    <p:cond delay="500"/>
                                  </p:stCondLst>
                                  <p:childTnLst>
                                    <p:set>
                                      <p:cBhvr>
                                        <p:cTn id="156" dur="1" fill="hold">
                                          <p:stCondLst>
                                            <p:cond delay="0"/>
                                          </p:stCondLst>
                                        </p:cTn>
                                        <p:tgtEl>
                                          <p:spTgt spid="120"/>
                                        </p:tgtEl>
                                        <p:attrNameLst>
                                          <p:attrName>style.visibility</p:attrName>
                                        </p:attrNameLst>
                                      </p:cBhvr>
                                      <p:to>
                                        <p:strVal val="visible"/>
                                      </p:to>
                                    </p:set>
                                    <p:animEffect transition="in" filter="randombar(horizontal)">
                                      <p:cBhvr>
                                        <p:cTn id="157" dur="500"/>
                                        <p:tgtEl>
                                          <p:spTgt spid="120"/>
                                        </p:tgtEl>
                                      </p:cBhvr>
                                    </p:animEffect>
                                  </p:childTnLst>
                                  <p:subTnLst>
                                    <p:audio>
                                      <p:cMediaNode>
                                        <p:cTn display="0" masterRel="sameClick">
                                          <p:stCondLst>
                                            <p:cond evt="begin" delay="0">
                                              <p:tn val="155"/>
                                            </p:cond>
                                          </p:stCondLst>
                                          <p:endCondLst>
                                            <p:cond evt="onStopAudio" delay="0">
                                              <p:tgtEl>
                                                <p:sldTgt/>
                                              </p:tgtEl>
                                            </p:cond>
                                          </p:endCondLst>
                                        </p:cTn>
                                        <p:tgtEl>
                                          <p:sndTgt r:embed="rId8" name="beep.wav"/>
                                        </p:tgtEl>
                                      </p:cMediaNode>
                                    </p:audio>
                                  </p:subTnLst>
                                </p:cTn>
                              </p:par>
                            </p:childTnLst>
                          </p:cTn>
                        </p:par>
                        <p:par>
                          <p:cTn id="158" fill="hold">
                            <p:stCondLst>
                              <p:cond delay="16800"/>
                            </p:stCondLst>
                            <p:childTnLst>
                              <p:par>
                                <p:cTn id="159" presetID="14" presetClass="entr" presetSubtype="10" fill="hold" nodeType="afterEffect">
                                  <p:stCondLst>
                                    <p:cond delay="500"/>
                                  </p:stCondLst>
                                  <p:childTnLst>
                                    <p:set>
                                      <p:cBhvr>
                                        <p:cTn id="160" dur="1" fill="hold">
                                          <p:stCondLst>
                                            <p:cond delay="0"/>
                                          </p:stCondLst>
                                        </p:cTn>
                                        <p:tgtEl>
                                          <p:spTgt spid="135"/>
                                        </p:tgtEl>
                                        <p:attrNameLst>
                                          <p:attrName>style.visibility</p:attrName>
                                        </p:attrNameLst>
                                      </p:cBhvr>
                                      <p:to>
                                        <p:strVal val="visible"/>
                                      </p:to>
                                    </p:set>
                                    <p:animEffect transition="in" filter="randombar(horizontal)">
                                      <p:cBhvr>
                                        <p:cTn id="161" dur="500"/>
                                        <p:tgtEl>
                                          <p:spTgt spid="135"/>
                                        </p:tgtEl>
                                      </p:cBhvr>
                                    </p:animEffect>
                                  </p:childTnLst>
                                  <p:subTnLst>
                                    <p:audio>
                                      <p:cMediaNode>
                                        <p:cTn display="0" masterRel="sameClick">
                                          <p:stCondLst>
                                            <p:cond evt="begin" delay="0">
                                              <p:tn val="159"/>
                                            </p:cond>
                                          </p:stCondLst>
                                          <p:endCondLst>
                                            <p:cond evt="onStopAudio" delay="0">
                                              <p:tgtEl>
                                                <p:sldTgt/>
                                              </p:tgtEl>
                                            </p:cond>
                                          </p:endCondLst>
                                        </p:cTn>
                                        <p:tgtEl>
                                          <p:sndTgt r:embed="rId8" name="beep.wav"/>
                                        </p:tgtEl>
                                      </p:cMediaNode>
                                    </p:audio>
                                  </p:subTnLst>
                                </p:cTn>
                              </p:par>
                            </p:childTnLst>
                          </p:cTn>
                        </p:par>
                        <p:par>
                          <p:cTn id="162" fill="hold">
                            <p:stCondLst>
                              <p:cond delay="17800"/>
                            </p:stCondLst>
                            <p:childTnLst>
                              <p:par>
                                <p:cTn id="163" presetID="14" presetClass="entr" presetSubtype="10" fill="hold" nodeType="afterEffect">
                                  <p:stCondLst>
                                    <p:cond delay="500"/>
                                  </p:stCondLst>
                                  <p:childTnLst>
                                    <p:set>
                                      <p:cBhvr>
                                        <p:cTn id="164" dur="1" fill="hold">
                                          <p:stCondLst>
                                            <p:cond delay="0"/>
                                          </p:stCondLst>
                                        </p:cTn>
                                        <p:tgtEl>
                                          <p:spTgt spid="138"/>
                                        </p:tgtEl>
                                        <p:attrNameLst>
                                          <p:attrName>style.visibility</p:attrName>
                                        </p:attrNameLst>
                                      </p:cBhvr>
                                      <p:to>
                                        <p:strVal val="visible"/>
                                      </p:to>
                                    </p:set>
                                    <p:animEffect transition="in" filter="randombar(horizontal)">
                                      <p:cBhvr>
                                        <p:cTn id="165" dur="500"/>
                                        <p:tgtEl>
                                          <p:spTgt spid="138"/>
                                        </p:tgtEl>
                                      </p:cBhvr>
                                    </p:animEffect>
                                  </p:childTnLst>
                                  <p:subTnLst>
                                    <p:audio>
                                      <p:cMediaNode>
                                        <p:cTn display="0" masterRel="sameClick">
                                          <p:stCondLst>
                                            <p:cond evt="begin" delay="0">
                                              <p:tn val="163"/>
                                            </p:cond>
                                          </p:stCondLst>
                                          <p:endCondLst>
                                            <p:cond evt="onStopAudio" delay="0">
                                              <p:tgtEl>
                                                <p:sldTgt/>
                                              </p:tgtEl>
                                            </p:cond>
                                          </p:endCondLst>
                                        </p:cTn>
                                        <p:tgtEl>
                                          <p:sndTgt r:embed="rId8" name="beep.wav"/>
                                        </p:tgtEl>
                                      </p:cMediaNode>
                                    </p:audio>
                                  </p:subTnLst>
                                </p:cTn>
                              </p:par>
                            </p:childTnLst>
                          </p:cTn>
                        </p:par>
                        <p:par>
                          <p:cTn id="166" fill="hold">
                            <p:stCondLst>
                              <p:cond delay="18800"/>
                            </p:stCondLst>
                            <p:childTnLst>
                              <p:par>
                                <p:cTn id="167" presetID="14" presetClass="entr" presetSubtype="10" fill="hold" nodeType="afterEffect">
                                  <p:stCondLst>
                                    <p:cond delay="500"/>
                                  </p:stCondLst>
                                  <p:childTnLst>
                                    <p:set>
                                      <p:cBhvr>
                                        <p:cTn id="168" dur="1" fill="hold">
                                          <p:stCondLst>
                                            <p:cond delay="0"/>
                                          </p:stCondLst>
                                        </p:cTn>
                                        <p:tgtEl>
                                          <p:spTgt spid="145"/>
                                        </p:tgtEl>
                                        <p:attrNameLst>
                                          <p:attrName>style.visibility</p:attrName>
                                        </p:attrNameLst>
                                      </p:cBhvr>
                                      <p:to>
                                        <p:strVal val="visible"/>
                                      </p:to>
                                    </p:set>
                                    <p:animEffect transition="in" filter="randombar(horizontal)">
                                      <p:cBhvr>
                                        <p:cTn id="169" dur="500"/>
                                        <p:tgtEl>
                                          <p:spTgt spid="145"/>
                                        </p:tgtEl>
                                      </p:cBhvr>
                                    </p:animEffect>
                                  </p:childTnLst>
                                  <p:subTnLst>
                                    <p:audio>
                                      <p:cMediaNode>
                                        <p:cTn display="0" masterRel="sameClick">
                                          <p:stCondLst>
                                            <p:cond evt="begin" delay="0">
                                              <p:tn val="167"/>
                                            </p:cond>
                                          </p:stCondLst>
                                          <p:endCondLst>
                                            <p:cond evt="onStopAudio" delay="0">
                                              <p:tgtEl>
                                                <p:sldTgt/>
                                              </p:tgtEl>
                                            </p:cond>
                                          </p:endCondLst>
                                        </p:cTn>
                                        <p:tgtEl>
                                          <p:sndTgt r:embed="rId8" name="beep.wav"/>
                                        </p:tgtEl>
                                      </p:cMediaNode>
                                    </p:audio>
                                  </p:subTnLst>
                                </p:cTn>
                              </p:par>
                            </p:childTnLst>
                          </p:cTn>
                        </p:par>
                        <p:par>
                          <p:cTn id="170" fill="hold">
                            <p:stCondLst>
                              <p:cond delay="19800"/>
                            </p:stCondLst>
                            <p:childTnLst>
                              <p:par>
                                <p:cTn id="171" presetID="14" presetClass="entr" presetSubtype="10" fill="hold" nodeType="afterEffect">
                                  <p:stCondLst>
                                    <p:cond delay="500"/>
                                  </p:stCondLst>
                                  <p:childTnLst>
                                    <p:set>
                                      <p:cBhvr>
                                        <p:cTn id="172" dur="1" fill="hold">
                                          <p:stCondLst>
                                            <p:cond delay="0"/>
                                          </p:stCondLst>
                                        </p:cTn>
                                        <p:tgtEl>
                                          <p:spTgt spid="148"/>
                                        </p:tgtEl>
                                        <p:attrNameLst>
                                          <p:attrName>style.visibility</p:attrName>
                                        </p:attrNameLst>
                                      </p:cBhvr>
                                      <p:to>
                                        <p:strVal val="visible"/>
                                      </p:to>
                                    </p:set>
                                    <p:animEffect transition="in" filter="randombar(horizontal)">
                                      <p:cBhvr>
                                        <p:cTn id="173" dur="500"/>
                                        <p:tgtEl>
                                          <p:spTgt spid="148"/>
                                        </p:tgtEl>
                                      </p:cBhvr>
                                    </p:animEffect>
                                  </p:childTnLst>
                                  <p:subTnLst>
                                    <p:audio>
                                      <p:cMediaNode>
                                        <p:cTn display="0" masterRel="sameClick">
                                          <p:stCondLst>
                                            <p:cond evt="begin" delay="0">
                                              <p:tn val="171"/>
                                            </p:cond>
                                          </p:stCondLst>
                                          <p:endCondLst>
                                            <p:cond evt="onStopAudio" delay="0">
                                              <p:tgtEl>
                                                <p:sldTgt/>
                                              </p:tgtEl>
                                            </p:cond>
                                          </p:endCondLst>
                                        </p:cTn>
                                        <p:tgtEl>
                                          <p:sndTgt r:embed="rId8" name="beep.wav"/>
                                        </p:tgtEl>
                                      </p:cMediaNode>
                                    </p:audio>
                                  </p:subTnLst>
                                </p:cTn>
                              </p:par>
                            </p:childTnLst>
                          </p:cTn>
                        </p:par>
                        <p:par>
                          <p:cTn id="174" fill="hold">
                            <p:stCondLst>
                              <p:cond delay="20800"/>
                            </p:stCondLst>
                            <p:childTnLst>
                              <p:par>
                                <p:cTn id="175" presetID="14" presetClass="entr" presetSubtype="10" fill="hold" nodeType="afterEffect">
                                  <p:stCondLst>
                                    <p:cond delay="500"/>
                                  </p:stCondLst>
                                  <p:childTnLst>
                                    <p:set>
                                      <p:cBhvr>
                                        <p:cTn id="176" dur="1" fill="hold">
                                          <p:stCondLst>
                                            <p:cond delay="0"/>
                                          </p:stCondLst>
                                        </p:cTn>
                                        <p:tgtEl>
                                          <p:spTgt spid="165"/>
                                        </p:tgtEl>
                                        <p:attrNameLst>
                                          <p:attrName>style.visibility</p:attrName>
                                        </p:attrNameLst>
                                      </p:cBhvr>
                                      <p:to>
                                        <p:strVal val="visible"/>
                                      </p:to>
                                    </p:set>
                                    <p:animEffect transition="in" filter="randombar(horizontal)">
                                      <p:cBhvr>
                                        <p:cTn id="177" dur="500"/>
                                        <p:tgtEl>
                                          <p:spTgt spid="165"/>
                                        </p:tgtEl>
                                      </p:cBhvr>
                                    </p:animEffect>
                                  </p:childTnLst>
                                  <p:subTnLst>
                                    <p:audio>
                                      <p:cMediaNode>
                                        <p:cTn display="0" masterRel="sameClick">
                                          <p:stCondLst>
                                            <p:cond evt="begin" delay="0">
                                              <p:tn val="175"/>
                                            </p:cond>
                                          </p:stCondLst>
                                          <p:endCondLst>
                                            <p:cond evt="onStopAudio" delay="0">
                                              <p:tgtEl>
                                                <p:sldTgt/>
                                              </p:tgtEl>
                                            </p:cond>
                                          </p:endCondLst>
                                        </p:cTn>
                                        <p:tgtEl>
                                          <p:sndTgt r:embed="rId8" name="beep.wav"/>
                                        </p:tgtEl>
                                      </p:cMediaNode>
                                    </p:audio>
                                  </p:subTnLst>
                                </p:cTn>
                              </p:par>
                            </p:childTnLst>
                          </p:cTn>
                        </p:par>
                        <p:par>
                          <p:cTn id="178" fill="hold">
                            <p:stCondLst>
                              <p:cond delay="21800"/>
                            </p:stCondLst>
                            <p:childTnLst>
                              <p:par>
                                <p:cTn id="179" presetID="14" presetClass="entr" presetSubtype="10" fill="hold" nodeType="afterEffect">
                                  <p:stCondLst>
                                    <p:cond delay="500"/>
                                  </p:stCondLst>
                                  <p:childTnLst>
                                    <p:set>
                                      <p:cBhvr>
                                        <p:cTn id="180" dur="1" fill="hold">
                                          <p:stCondLst>
                                            <p:cond delay="0"/>
                                          </p:stCondLst>
                                        </p:cTn>
                                        <p:tgtEl>
                                          <p:spTgt spid="168"/>
                                        </p:tgtEl>
                                        <p:attrNameLst>
                                          <p:attrName>style.visibility</p:attrName>
                                        </p:attrNameLst>
                                      </p:cBhvr>
                                      <p:to>
                                        <p:strVal val="visible"/>
                                      </p:to>
                                    </p:set>
                                    <p:animEffect transition="in" filter="randombar(horizontal)">
                                      <p:cBhvr>
                                        <p:cTn id="181" dur="500"/>
                                        <p:tgtEl>
                                          <p:spTgt spid="168"/>
                                        </p:tgtEl>
                                      </p:cBhvr>
                                    </p:animEffect>
                                  </p:childTnLst>
                                  <p:subTnLst>
                                    <p:audio>
                                      <p:cMediaNode>
                                        <p:cTn display="0" masterRel="sameClick">
                                          <p:stCondLst>
                                            <p:cond evt="begin" delay="0">
                                              <p:tn val="179"/>
                                            </p:cond>
                                          </p:stCondLst>
                                          <p:endCondLst>
                                            <p:cond evt="onStopAudio" delay="0">
                                              <p:tgtEl>
                                                <p:sldTgt/>
                                              </p:tgtEl>
                                            </p:cond>
                                          </p:endCondLst>
                                        </p:cTn>
                                        <p:tgtEl>
                                          <p:sndTgt r:embed="rId8" name="beep.wav"/>
                                        </p:tgtEl>
                                      </p:cMediaNode>
                                    </p:audio>
                                  </p:subTnLst>
                                </p:cTn>
                              </p:par>
                            </p:childTnLst>
                          </p:cTn>
                        </p:par>
                        <p:par>
                          <p:cTn id="182" fill="hold">
                            <p:stCondLst>
                              <p:cond delay="22800"/>
                            </p:stCondLst>
                            <p:childTnLst>
                              <p:par>
                                <p:cTn id="183" presetID="14" presetClass="entr" presetSubtype="10" fill="hold" nodeType="afterEffect">
                                  <p:stCondLst>
                                    <p:cond delay="500"/>
                                  </p:stCondLst>
                                  <p:childTnLst>
                                    <p:set>
                                      <p:cBhvr>
                                        <p:cTn id="184" dur="1" fill="hold">
                                          <p:stCondLst>
                                            <p:cond delay="0"/>
                                          </p:stCondLst>
                                        </p:cTn>
                                        <p:tgtEl>
                                          <p:spTgt spid="171"/>
                                        </p:tgtEl>
                                        <p:attrNameLst>
                                          <p:attrName>style.visibility</p:attrName>
                                        </p:attrNameLst>
                                      </p:cBhvr>
                                      <p:to>
                                        <p:strVal val="visible"/>
                                      </p:to>
                                    </p:set>
                                    <p:animEffect transition="in" filter="randombar(horizontal)">
                                      <p:cBhvr>
                                        <p:cTn id="185" dur="500"/>
                                        <p:tgtEl>
                                          <p:spTgt spid="171"/>
                                        </p:tgtEl>
                                      </p:cBhvr>
                                    </p:animEffect>
                                  </p:childTnLst>
                                  <p:subTnLst>
                                    <p:audio>
                                      <p:cMediaNode>
                                        <p:cTn display="0" masterRel="sameClick">
                                          <p:stCondLst>
                                            <p:cond evt="begin" delay="0">
                                              <p:tn val="183"/>
                                            </p:cond>
                                          </p:stCondLst>
                                          <p:endCondLst>
                                            <p:cond evt="onStopAudio" delay="0">
                                              <p:tgtEl>
                                                <p:sldTgt/>
                                              </p:tgtEl>
                                            </p:cond>
                                          </p:endCondLst>
                                        </p:cTn>
                                        <p:tgtEl>
                                          <p:sndTgt r:embed="rId8" name="beep.wav"/>
                                        </p:tgtEl>
                                      </p:cMediaNode>
                                    </p:audio>
                                  </p:subTnLst>
                                </p:cTn>
                              </p:par>
                            </p:childTnLst>
                          </p:cTn>
                        </p:par>
                        <p:par>
                          <p:cTn id="186" fill="hold">
                            <p:stCondLst>
                              <p:cond delay="23800"/>
                            </p:stCondLst>
                            <p:childTnLst>
                              <p:par>
                                <p:cTn id="187" presetID="14" presetClass="entr" presetSubtype="10" fill="hold" nodeType="afterEffect">
                                  <p:stCondLst>
                                    <p:cond delay="500"/>
                                  </p:stCondLst>
                                  <p:childTnLst>
                                    <p:set>
                                      <p:cBhvr>
                                        <p:cTn id="188" dur="1" fill="hold">
                                          <p:stCondLst>
                                            <p:cond delay="0"/>
                                          </p:stCondLst>
                                        </p:cTn>
                                        <p:tgtEl>
                                          <p:spTgt spid="174"/>
                                        </p:tgtEl>
                                        <p:attrNameLst>
                                          <p:attrName>style.visibility</p:attrName>
                                        </p:attrNameLst>
                                      </p:cBhvr>
                                      <p:to>
                                        <p:strVal val="visible"/>
                                      </p:to>
                                    </p:set>
                                    <p:animEffect transition="in" filter="randombar(horizontal)">
                                      <p:cBhvr>
                                        <p:cTn id="189" dur="500"/>
                                        <p:tgtEl>
                                          <p:spTgt spid="174"/>
                                        </p:tgtEl>
                                      </p:cBhvr>
                                    </p:animEffect>
                                  </p:childTnLst>
                                  <p:subTnLst>
                                    <p:audio>
                                      <p:cMediaNode>
                                        <p:cTn display="0" masterRel="sameClick">
                                          <p:stCondLst>
                                            <p:cond evt="begin" delay="0">
                                              <p:tn val="187"/>
                                            </p:cond>
                                          </p:stCondLst>
                                          <p:endCondLst>
                                            <p:cond evt="onStopAudio" delay="0">
                                              <p:tgtEl>
                                                <p:sldTgt/>
                                              </p:tgtEl>
                                            </p:cond>
                                          </p:endCondLst>
                                        </p:cTn>
                                        <p:tgtEl>
                                          <p:sndTgt r:embed="rId8" name="beep.wav"/>
                                        </p:tgtEl>
                                      </p:cMediaNode>
                                    </p:audio>
                                  </p:subTnLst>
                                </p:cTn>
                              </p:par>
                            </p:childTnLst>
                          </p:cTn>
                        </p:par>
                        <p:par>
                          <p:cTn id="190" fill="hold">
                            <p:stCondLst>
                              <p:cond delay="24800"/>
                            </p:stCondLst>
                            <p:childTnLst>
                              <p:par>
                                <p:cTn id="191" presetID="14" presetClass="entr" presetSubtype="10" fill="hold" nodeType="afterEffect">
                                  <p:stCondLst>
                                    <p:cond delay="500"/>
                                  </p:stCondLst>
                                  <p:childTnLst>
                                    <p:set>
                                      <p:cBhvr>
                                        <p:cTn id="192" dur="1" fill="hold">
                                          <p:stCondLst>
                                            <p:cond delay="0"/>
                                          </p:stCondLst>
                                        </p:cTn>
                                        <p:tgtEl>
                                          <p:spTgt spid="177"/>
                                        </p:tgtEl>
                                        <p:attrNameLst>
                                          <p:attrName>style.visibility</p:attrName>
                                        </p:attrNameLst>
                                      </p:cBhvr>
                                      <p:to>
                                        <p:strVal val="visible"/>
                                      </p:to>
                                    </p:set>
                                    <p:animEffect transition="in" filter="randombar(horizontal)">
                                      <p:cBhvr>
                                        <p:cTn id="193" dur="500"/>
                                        <p:tgtEl>
                                          <p:spTgt spid="177"/>
                                        </p:tgtEl>
                                      </p:cBhvr>
                                    </p:animEffect>
                                  </p:childTnLst>
                                  <p:subTnLst>
                                    <p:audio>
                                      <p:cMediaNode>
                                        <p:cTn display="0" masterRel="sameClick">
                                          <p:stCondLst>
                                            <p:cond evt="begin" delay="0">
                                              <p:tn val="191"/>
                                            </p:cond>
                                          </p:stCondLst>
                                          <p:endCondLst>
                                            <p:cond evt="onStopAudio" delay="0">
                                              <p:tgtEl>
                                                <p:sldTgt/>
                                              </p:tgtEl>
                                            </p:cond>
                                          </p:endCondLst>
                                        </p:cTn>
                                        <p:tgtEl>
                                          <p:sndTgt r:embed="rId8" name="beep.wav"/>
                                        </p:tgtEl>
                                      </p:cMediaNode>
                                    </p:audio>
                                  </p:subTnLst>
                                </p:cTn>
                              </p:par>
                            </p:childTnLst>
                          </p:cTn>
                        </p:par>
                        <p:par>
                          <p:cTn id="194" fill="hold">
                            <p:stCondLst>
                              <p:cond delay="25800"/>
                            </p:stCondLst>
                            <p:childTnLst>
                              <p:par>
                                <p:cTn id="195" presetID="14" presetClass="entr" presetSubtype="10" fill="hold" nodeType="afterEffect">
                                  <p:stCondLst>
                                    <p:cond delay="500"/>
                                  </p:stCondLst>
                                  <p:childTnLst>
                                    <p:set>
                                      <p:cBhvr>
                                        <p:cTn id="196" dur="1" fill="hold">
                                          <p:stCondLst>
                                            <p:cond delay="0"/>
                                          </p:stCondLst>
                                        </p:cTn>
                                        <p:tgtEl>
                                          <p:spTgt spid="180"/>
                                        </p:tgtEl>
                                        <p:attrNameLst>
                                          <p:attrName>style.visibility</p:attrName>
                                        </p:attrNameLst>
                                      </p:cBhvr>
                                      <p:to>
                                        <p:strVal val="visible"/>
                                      </p:to>
                                    </p:set>
                                    <p:animEffect transition="in" filter="randombar(horizontal)">
                                      <p:cBhvr>
                                        <p:cTn id="197" dur="500"/>
                                        <p:tgtEl>
                                          <p:spTgt spid="180"/>
                                        </p:tgtEl>
                                      </p:cBhvr>
                                    </p:animEffect>
                                  </p:childTnLst>
                                  <p:subTnLst>
                                    <p:audio>
                                      <p:cMediaNode>
                                        <p:cTn display="0" masterRel="sameClick">
                                          <p:stCondLst>
                                            <p:cond evt="begin" delay="0">
                                              <p:tn val="195"/>
                                            </p:cond>
                                          </p:stCondLst>
                                          <p:endCondLst>
                                            <p:cond evt="onStopAudio" delay="0">
                                              <p:tgtEl>
                                                <p:sldTgt/>
                                              </p:tgtEl>
                                            </p:cond>
                                          </p:endCondLst>
                                        </p:cTn>
                                        <p:tgtEl>
                                          <p:sndTgt r:embed="rId8" name="beep.wav"/>
                                        </p:tgtEl>
                                      </p:cMediaNode>
                                    </p:audio>
                                  </p:subTnLst>
                                </p:cTn>
                              </p:par>
                            </p:childTnLst>
                          </p:cTn>
                        </p:par>
                        <p:par>
                          <p:cTn id="198" fill="hold">
                            <p:stCondLst>
                              <p:cond delay="26800"/>
                            </p:stCondLst>
                            <p:childTnLst>
                              <p:par>
                                <p:cTn id="199" presetID="14" presetClass="entr" presetSubtype="10" fill="hold" nodeType="afterEffect">
                                  <p:stCondLst>
                                    <p:cond delay="500"/>
                                  </p:stCondLst>
                                  <p:childTnLst>
                                    <p:set>
                                      <p:cBhvr>
                                        <p:cTn id="200" dur="1" fill="hold">
                                          <p:stCondLst>
                                            <p:cond delay="0"/>
                                          </p:stCondLst>
                                        </p:cTn>
                                        <p:tgtEl>
                                          <p:spTgt spid="183"/>
                                        </p:tgtEl>
                                        <p:attrNameLst>
                                          <p:attrName>style.visibility</p:attrName>
                                        </p:attrNameLst>
                                      </p:cBhvr>
                                      <p:to>
                                        <p:strVal val="visible"/>
                                      </p:to>
                                    </p:set>
                                    <p:animEffect transition="in" filter="randombar(horizontal)">
                                      <p:cBhvr>
                                        <p:cTn id="201" dur="500"/>
                                        <p:tgtEl>
                                          <p:spTgt spid="183"/>
                                        </p:tgtEl>
                                      </p:cBhvr>
                                    </p:animEffect>
                                  </p:childTnLst>
                                  <p:subTnLst>
                                    <p:audio>
                                      <p:cMediaNode>
                                        <p:cTn display="0" masterRel="sameClick">
                                          <p:stCondLst>
                                            <p:cond evt="begin" delay="0">
                                              <p:tn val="199"/>
                                            </p:cond>
                                          </p:stCondLst>
                                          <p:endCondLst>
                                            <p:cond evt="onStopAudio" delay="0">
                                              <p:tgtEl>
                                                <p:sldTgt/>
                                              </p:tgtEl>
                                            </p:cond>
                                          </p:endCondLst>
                                        </p:cTn>
                                        <p:tgtEl>
                                          <p:sndTgt r:embed="rId8" name="beep.wav"/>
                                        </p:tgtEl>
                                      </p:cMediaNode>
                                    </p:audio>
                                  </p:subTnLst>
                                </p:cTn>
                              </p:par>
                            </p:childTnLst>
                          </p:cTn>
                        </p:par>
                        <p:par>
                          <p:cTn id="202" fill="hold">
                            <p:stCondLst>
                              <p:cond delay="27800"/>
                            </p:stCondLst>
                            <p:childTnLst>
                              <p:par>
                                <p:cTn id="203" presetID="14" presetClass="entr" presetSubtype="10" fill="hold" nodeType="afterEffect">
                                  <p:stCondLst>
                                    <p:cond delay="500"/>
                                  </p:stCondLst>
                                  <p:childTnLst>
                                    <p:set>
                                      <p:cBhvr>
                                        <p:cTn id="204" dur="1" fill="hold">
                                          <p:stCondLst>
                                            <p:cond delay="0"/>
                                          </p:stCondLst>
                                        </p:cTn>
                                        <p:tgtEl>
                                          <p:spTgt spid="186"/>
                                        </p:tgtEl>
                                        <p:attrNameLst>
                                          <p:attrName>style.visibility</p:attrName>
                                        </p:attrNameLst>
                                      </p:cBhvr>
                                      <p:to>
                                        <p:strVal val="visible"/>
                                      </p:to>
                                    </p:set>
                                    <p:animEffect transition="in" filter="randombar(horizontal)">
                                      <p:cBhvr>
                                        <p:cTn id="205" dur="500"/>
                                        <p:tgtEl>
                                          <p:spTgt spid="186"/>
                                        </p:tgtEl>
                                      </p:cBhvr>
                                    </p:animEffect>
                                  </p:childTnLst>
                                  <p:subTnLst>
                                    <p:audio>
                                      <p:cMediaNode>
                                        <p:cTn display="0" masterRel="sameClick">
                                          <p:stCondLst>
                                            <p:cond evt="begin" delay="0">
                                              <p:tn val="203"/>
                                            </p:cond>
                                          </p:stCondLst>
                                          <p:endCondLst>
                                            <p:cond evt="onStopAudio" delay="0">
                                              <p:tgtEl>
                                                <p:sldTgt/>
                                              </p:tgtEl>
                                            </p:cond>
                                          </p:endCondLst>
                                        </p:cTn>
                                        <p:tgtEl>
                                          <p:sndTgt r:embed="rId8" name="beep.wav"/>
                                        </p:tgtEl>
                                      </p:cMediaNode>
                                    </p:audio>
                                  </p:subTnLst>
                                </p:cTn>
                              </p:par>
                            </p:childTnLst>
                          </p:cTn>
                        </p:par>
                        <p:par>
                          <p:cTn id="206" fill="hold">
                            <p:stCondLst>
                              <p:cond delay="28800"/>
                            </p:stCondLst>
                            <p:childTnLst>
                              <p:par>
                                <p:cTn id="207" presetID="14" presetClass="entr" presetSubtype="10" fill="hold" nodeType="afterEffect">
                                  <p:stCondLst>
                                    <p:cond delay="500"/>
                                  </p:stCondLst>
                                  <p:childTnLst>
                                    <p:set>
                                      <p:cBhvr>
                                        <p:cTn id="208" dur="1" fill="hold">
                                          <p:stCondLst>
                                            <p:cond delay="0"/>
                                          </p:stCondLst>
                                        </p:cTn>
                                        <p:tgtEl>
                                          <p:spTgt spid="189"/>
                                        </p:tgtEl>
                                        <p:attrNameLst>
                                          <p:attrName>style.visibility</p:attrName>
                                        </p:attrNameLst>
                                      </p:cBhvr>
                                      <p:to>
                                        <p:strVal val="visible"/>
                                      </p:to>
                                    </p:set>
                                    <p:animEffect transition="in" filter="randombar(horizontal)">
                                      <p:cBhvr>
                                        <p:cTn id="209" dur="500"/>
                                        <p:tgtEl>
                                          <p:spTgt spid="189"/>
                                        </p:tgtEl>
                                      </p:cBhvr>
                                    </p:animEffect>
                                  </p:childTnLst>
                                  <p:subTnLst>
                                    <p:audio>
                                      <p:cMediaNode>
                                        <p:cTn display="0" masterRel="sameClick">
                                          <p:stCondLst>
                                            <p:cond evt="begin" delay="0">
                                              <p:tn val="207"/>
                                            </p:cond>
                                          </p:stCondLst>
                                          <p:endCondLst>
                                            <p:cond evt="onStopAudio" delay="0">
                                              <p:tgtEl>
                                                <p:sldTgt/>
                                              </p:tgtEl>
                                            </p:cond>
                                          </p:endCondLst>
                                        </p:cTn>
                                        <p:tgtEl>
                                          <p:sndTgt r:embed="rId8" name="beep.wav"/>
                                        </p:tgtEl>
                                      </p:cMediaNode>
                                    </p:audio>
                                  </p:subTnLst>
                                </p:cTn>
                              </p:par>
                            </p:childTnLst>
                          </p:cTn>
                        </p:par>
                        <p:par>
                          <p:cTn id="210" fill="hold">
                            <p:stCondLst>
                              <p:cond delay="29800"/>
                            </p:stCondLst>
                            <p:childTnLst>
                              <p:par>
                                <p:cTn id="211" presetID="14" presetClass="entr" presetSubtype="10" fill="hold" nodeType="afterEffect">
                                  <p:stCondLst>
                                    <p:cond delay="500"/>
                                  </p:stCondLst>
                                  <p:childTnLst>
                                    <p:set>
                                      <p:cBhvr>
                                        <p:cTn id="212" dur="1" fill="hold">
                                          <p:stCondLst>
                                            <p:cond delay="0"/>
                                          </p:stCondLst>
                                        </p:cTn>
                                        <p:tgtEl>
                                          <p:spTgt spid="192"/>
                                        </p:tgtEl>
                                        <p:attrNameLst>
                                          <p:attrName>style.visibility</p:attrName>
                                        </p:attrNameLst>
                                      </p:cBhvr>
                                      <p:to>
                                        <p:strVal val="visible"/>
                                      </p:to>
                                    </p:set>
                                    <p:animEffect transition="in" filter="randombar(horizontal)">
                                      <p:cBhvr>
                                        <p:cTn id="213" dur="500"/>
                                        <p:tgtEl>
                                          <p:spTgt spid="192"/>
                                        </p:tgtEl>
                                      </p:cBhvr>
                                    </p:animEffect>
                                  </p:childTnLst>
                                  <p:subTnLst>
                                    <p:audio>
                                      <p:cMediaNode>
                                        <p:cTn display="0" masterRel="sameClick">
                                          <p:stCondLst>
                                            <p:cond evt="begin" delay="0">
                                              <p:tn val="21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65" grpId="0" animBg="1"/>
      <p:bldP spid="195" grpId="0" animBg="1"/>
      <p:bldP spid="196" grpId="0" animBg="1"/>
      <p:bldP spid="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500" b="1" i="1" dirty="0">
                <a:solidFill>
                  <a:prstClr val="white"/>
                </a:solidFill>
                <a:latin typeface="Arial" panose="020B0604020202020204" pitchFamily="34" charset="0"/>
                <a:cs typeface="Arial" panose="020B0604020202020204" pitchFamily="34" charset="0"/>
              </a:rPr>
              <a:t>RNA có chức năng vận chuyển </a:t>
            </a:r>
            <a:r>
              <a:rPr lang="vi-VN" sz="4500" b="1" i="1" dirty="0" err="1">
                <a:solidFill>
                  <a:prstClr val="white"/>
                </a:solidFill>
                <a:latin typeface="Arial" panose="020B0604020202020204" pitchFamily="34" charset="0"/>
                <a:cs typeface="Arial" panose="020B0604020202020204" pitchFamily="34" charset="0"/>
              </a:rPr>
              <a:t>acid</a:t>
            </a:r>
            <a:r>
              <a:rPr lang="vi-VN" sz="4500" b="1" i="1" dirty="0">
                <a:solidFill>
                  <a:prstClr val="white"/>
                </a:solidFill>
                <a:latin typeface="Arial" panose="020B0604020202020204" pitchFamily="34" charset="0"/>
                <a:cs typeface="Arial" panose="020B0604020202020204" pitchFamily="34" charset="0"/>
              </a:rPr>
              <a:t> </a:t>
            </a:r>
            <a:r>
              <a:rPr lang="vi-VN" sz="4500" b="1" i="1" dirty="0" err="1">
                <a:solidFill>
                  <a:prstClr val="white"/>
                </a:solidFill>
                <a:latin typeface="Arial" panose="020B0604020202020204" pitchFamily="34" charset="0"/>
                <a:cs typeface="Arial" panose="020B0604020202020204" pitchFamily="34" charset="0"/>
              </a:rPr>
              <a:t>amin</a:t>
            </a:r>
            <a:r>
              <a:rPr lang="vi-VN" sz="4500" b="1" i="1" dirty="0">
                <a:solidFill>
                  <a:prstClr val="white"/>
                </a:solidFill>
                <a:latin typeface="Arial" panose="020B0604020202020204" pitchFamily="34" charset="0"/>
                <a:cs typeface="Arial" panose="020B0604020202020204" pitchFamily="34" charset="0"/>
              </a:rPr>
              <a:t> trong quá trình dịch mã </a:t>
            </a:r>
            <a:endParaRPr lang="en-US" sz="4500" b="1" i="1" dirty="0">
              <a:solidFill>
                <a:prstClr val="white"/>
              </a:solidFill>
              <a:latin typeface="Arial" panose="020B0604020202020204" pitchFamily="34" charset="0"/>
              <a:cs typeface="Arial" panose="020B0604020202020204" pitchFamily="34"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sp>
        <p:nvSpPr>
          <p:cNvPr id="35" name="Parallelogram 34"/>
          <p:cNvSpPr/>
          <p:nvPr/>
        </p:nvSpPr>
        <p:spPr>
          <a:xfrm flipH="1">
            <a:off x="15557014" y="9356144"/>
            <a:ext cx="1892785" cy="49332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án</a:t>
            </a:r>
            <a:endParaRPr lang="en-US" sz="2800" b="1" dirty="0">
              <a:solidFill>
                <a:srgbClr val="FF0000"/>
              </a:solidFill>
              <a:latin typeface="Arial" panose="020B0604020202020204" pitchFamily="34" charset="0"/>
              <a:cs typeface="Arial" panose="020B0604020202020204" pitchFamily="34" charset="0"/>
            </a:endParaRPr>
          </a:p>
        </p:txBody>
      </p:sp>
      <p:sp>
        <p:nvSpPr>
          <p:cNvPr id="37" name="Parallelogram 36">
            <a:hlinkClick r:id="" action="ppaction://noaction"/>
          </p:cNvPr>
          <p:cNvSpPr/>
          <p:nvPr/>
        </p:nvSpPr>
        <p:spPr>
          <a:xfrm flipH="1">
            <a:off x="14679002" y="1563318"/>
            <a:ext cx="2198176" cy="60599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err="1">
                <a:solidFill>
                  <a:srgbClr val="FF0000"/>
                </a:solidFill>
                <a:latin typeface="Arial" panose="020B0604020202020204" pitchFamily="34" charset="0"/>
                <a:cs typeface="Arial" panose="020B0604020202020204" pitchFamily="34" charset="0"/>
              </a:rPr>
              <a:t>Tiếp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tục</a:t>
            </a:r>
            <a:endParaRPr lang="en-US" sz="2400" b="1" dirty="0">
              <a:solidFill>
                <a:srgbClr val="FF0000"/>
              </a:solidFill>
              <a:latin typeface="Arial" panose="020B0604020202020204" pitchFamily="34" charset="0"/>
              <a:cs typeface="Arial" panose="020B0604020202020204" pitchFamily="34" charset="0"/>
            </a:endParaRPr>
          </a:p>
        </p:txBody>
      </p:sp>
      <p:sp>
        <p:nvSpPr>
          <p:cNvPr id="40" name="Parallelogram 39"/>
          <p:cNvSpPr/>
          <p:nvPr/>
        </p:nvSpPr>
        <p:spPr>
          <a:xfrm flipH="1">
            <a:off x="14490282" y="868402"/>
            <a:ext cx="2198177" cy="53140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dirty="0" err="1">
                <a:solidFill>
                  <a:srgbClr val="FF0000"/>
                </a:solidFill>
                <a:latin typeface="Arial" panose="020B0604020202020204" pitchFamily="34" charset="0"/>
                <a:cs typeface="Arial" panose="020B0604020202020204" pitchFamily="34" charset="0"/>
              </a:rPr>
              <a:t>Bắt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đầu</a:t>
            </a:r>
            <a:endParaRPr lang="en-US" sz="28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defTabSz="1371600">
                <a:defRPr/>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7</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Đáp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án</a:t>
                  </a:r>
                  <a:endParaRPr lang="en-US" sz="3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E75A03F-2335-4A30-BC66-06FE8C4AFF84}"/>
              </a:ext>
            </a:extLst>
          </p:cNvPr>
          <p:cNvSpPr txBox="1"/>
          <p:nvPr/>
        </p:nvSpPr>
        <p:spPr>
          <a:xfrm>
            <a:off x="3329918" y="7787369"/>
            <a:ext cx="10073712" cy="1107996"/>
          </a:xfrm>
          <a:prstGeom prst="rect">
            <a:avLst/>
          </a:prstGeom>
          <a:noFill/>
        </p:spPr>
        <p:txBody>
          <a:bodyPr wrap="square" rtlCol="0">
            <a:spAutoFit/>
          </a:bodyPr>
          <a:lstStyle/>
          <a:p>
            <a:pPr algn="ctr" defTabSz="1371600">
              <a:defRPr/>
            </a:pPr>
            <a:r>
              <a:rPr lang="en-US" sz="6600" i="1" dirty="0">
                <a:solidFill>
                  <a:srgbClr val="FFFF00"/>
                </a:solidFill>
                <a:latin typeface="Calibri" panose="020F0502020204030204"/>
              </a:rPr>
              <a:t>tRNA (RNA </a:t>
            </a:r>
            <a:r>
              <a:rPr lang="en-US" sz="6600" i="1" dirty="0" err="1">
                <a:solidFill>
                  <a:srgbClr val="FFFF00"/>
                </a:solidFill>
                <a:latin typeface="Calibri" panose="020F0502020204030204"/>
              </a:rPr>
              <a:t>vận</a:t>
            </a:r>
            <a:r>
              <a:rPr lang="en-US" sz="6600" i="1" dirty="0">
                <a:solidFill>
                  <a:srgbClr val="FFFF00"/>
                </a:solidFill>
                <a:latin typeface="Calibri" panose="020F0502020204030204"/>
              </a:rPr>
              <a:t> </a:t>
            </a:r>
            <a:r>
              <a:rPr lang="en-US" sz="6600" i="1" dirty="0" err="1">
                <a:solidFill>
                  <a:srgbClr val="FFFF00"/>
                </a:solidFill>
                <a:latin typeface="Calibri" panose="020F0502020204030204"/>
              </a:rPr>
              <a:t>chuyển</a:t>
            </a:r>
            <a:r>
              <a:rPr lang="en-US" sz="6600" i="1" dirty="0">
                <a:solidFill>
                  <a:srgbClr val="FFFF00"/>
                </a:solidFill>
                <a:latin typeface="Calibri" panose="020F0502020204030204"/>
              </a:rPr>
              <a:t>)</a:t>
            </a:r>
          </a:p>
        </p:txBody>
      </p:sp>
    </p:spTree>
    <p:extLst>
      <p:ext uri="{BB962C8B-B14F-4D97-AF65-F5344CB8AC3E}">
        <p14:creationId xmlns:p14="http://schemas.microsoft.com/office/powerpoint/2010/main" val="427329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7"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300" fill="hold"/>
                                        <p:tgtEl>
                                          <p:spTgt spid="19"/>
                                        </p:tgtEl>
                                        <p:attrNameLst>
                                          <p:attrName>ppt_x</p:attrName>
                                        </p:attrNameLst>
                                      </p:cBhvr>
                                      <p:tavLst>
                                        <p:tav tm="0">
                                          <p:val>
                                            <p:strVal val="#ppt_x"/>
                                          </p:val>
                                        </p:tav>
                                        <p:tav tm="100000">
                                          <p:val>
                                            <p:strVal val="#ppt_x"/>
                                          </p:val>
                                        </p:tav>
                                      </p:tavLst>
                                    </p:anim>
                                    <p:anim calcmode="lin" valueType="num">
                                      <p:cBhvr>
                                        <p:cTn id="40" dur="300" fill="hold"/>
                                        <p:tgtEl>
                                          <p:spTgt spid="19"/>
                                        </p:tgtEl>
                                        <p:attrNameLst>
                                          <p:attrName>ppt_y</p:attrName>
                                        </p:attrNameLst>
                                      </p:cBhvr>
                                      <p:tavLst>
                                        <p:tav tm="0">
                                          <p:val>
                                            <p:strVal val="#ppt_y-#ppt_h/2"/>
                                          </p:val>
                                        </p:tav>
                                        <p:tav tm="100000">
                                          <p:val>
                                            <p:strVal val="#ppt_y"/>
                                          </p:val>
                                        </p:tav>
                                      </p:tavLst>
                                    </p:anim>
                                    <p:anim calcmode="lin" valueType="num">
                                      <p:cBhvr>
                                        <p:cTn id="41" dur="300" fill="hold"/>
                                        <p:tgtEl>
                                          <p:spTgt spid="19"/>
                                        </p:tgtEl>
                                        <p:attrNameLst>
                                          <p:attrName>ppt_w</p:attrName>
                                        </p:attrNameLst>
                                      </p:cBhvr>
                                      <p:tavLst>
                                        <p:tav tm="0">
                                          <p:val>
                                            <p:strVal val="#ppt_w"/>
                                          </p:val>
                                        </p:tav>
                                        <p:tav tm="100000">
                                          <p:val>
                                            <p:strVal val="#ppt_w"/>
                                          </p:val>
                                        </p:tav>
                                      </p:tavLst>
                                    </p:anim>
                                    <p:anim calcmode="lin" valueType="num">
                                      <p:cBhvr>
                                        <p:cTn id="42"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menu_toggle_tone.wav"/>
                                        </p:tgtEl>
                                      </p:cMediaNode>
                                    </p:audio>
                                  </p:subTnLst>
                                </p:cTn>
                              </p:par>
                            </p:childTnLst>
                          </p:cTn>
                        </p:par>
                        <p:par>
                          <p:cTn id="43" fill="hold">
                            <p:stCondLst>
                              <p:cond delay="300"/>
                            </p:stCondLst>
                            <p:childTnLst>
                              <p:par>
                                <p:cTn id="44" presetID="17"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300" fill="hold"/>
                                        <p:tgtEl>
                                          <p:spTgt spid="3"/>
                                        </p:tgtEl>
                                        <p:attrNameLst>
                                          <p:attrName>ppt_x</p:attrName>
                                        </p:attrNameLst>
                                      </p:cBhvr>
                                      <p:tavLst>
                                        <p:tav tm="0">
                                          <p:val>
                                            <p:strVal val="#ppt_x"/>
                                          </p:val>
                                        </p:tav>
                                        <p:tav tm="100000">
                                          <p:val>
                                            <p:strVal val="#ppt_x"/>
                                          </p:val>
                                        </p:tav>
                                      </p:tavLst>
                                    </p:anim>
                                    <p:anim calcmode="lin" valueType="num">
                                      <p:cBhvr>
                                        <p:cTn id="47" dur="300" fill="hold"/>
                                        <p:tgtEl>
                                          <p:spTgt spid="3"/>
                                        </p:tgtEl>
                                        <p:attrNameLst>
                                          <p:attrName>ppt_y</p:attrName>
                                        </p:attrNameLst>
                                      </p:cBhvr>
                                      <p:tavLst>
                                        <p:tav tm="0">
                                          <p:val>
                                            <p:strVal val="#ppt_y-#ppt_h/2"/>
                                          </p:val>
                                        </p:tav>
                                        <p:tav tm="100000">
                                          <p:val>
                                            <p:strVal val="#ppt_y"/>
                                          </p:val>
                                        </p:tav>
                                      </p:tavLst>
                                    </p:anim>
                                    <p:anim calcmode="lin" valueType="num">
                                      <p:cBhvr>
                                        <p:cTn id="48" dur="300" fill="hold"/>
                                        <p:tgtEl>
                                          <p:spTgt spid="3"/>
                                        </p:tgtEl>
                                        <p:attrNameLst>
                                          <p:attrName>ppt_w</p:attrName>
                                        </p:attrNameLst>
                                      </p:cBhvr>
                                      <p:tavLst>
                                        <p:tav tm="0">
                                          <p:val>
                                            <p:strVal val="#ppt_w"/>
                                          </p:val>
                                        </p:tav>
                                        <p:tav tm="100000">
                                          <p:val>
                                            <p:strVal val="#ppt_w"/>
                                          </p:val>
                                        </p:tav>
                                      </p:tavLst>
                                    </p:anim>
                                    <p:anim calcmode="lin" valueType="num">
                                      <p:cBhvr>
                                        <p:cTn id="49" dur="300" fill="hold"/>
                                        <p:tgtEl>
                                          <p:spTgt spid="3"/>
                                        </p:tgtEl>
                                        <p:attrNameLst>
                                          <p:attrName>ppt_h</p:attrName>
                                        </p:attrNameLst>
                                      </p:cBhvr>
                                      <p:tavLst>
                                        <p:tav tm="0">
                                          <p:val>
                                            <p:fltVal val="0"/>
                                          </p:val>
                                        </p:tav>
                                        <p:tav tm="100000">
                                          <p:val>
                                            <p:strVal val="#ppt_h"/>
                                          </p:val>
                                        </p:tav>
                                      </p:tavLst>
                                    </p:anim>
                                  </p:childTnLst>
                                </p:cTn>
                              </p:par>
                              <p:par>
                                <p:cTn id="50" presetID="17"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300" fill="hold"/>
                                        <p:tgtEl>
                                          <p:spTgt spid="38"/>
                                        </p:tgtEl>
                                        <p:attrNameLst>
                                          <p:attrName>ppt_x</p:attrName>
                                        </p:attrNameLst>
                                      </p:cBhvr>
                                      <p:tavLst>
                                        <p:tav tm="0">
                                          <p:val>
                                            <p:strVal val="#ppt_x"/>
                                          </p:val>
                                        </p:tav>
                                        <p:tav tm="100000">
                                          <p:val>
                                            <p:strVal val="#ppt_x"/>
                                          </p:val>
                                        </p:tav>
                                      </p:tavLst>
                                    </p:anim>
                                    <p:anim calcmode="lin" valueType="num">
                                      <p:cBhvr>
                                        <p:cTn id="53" dur="300" fill="hold"/>
                                        <p:tgtEl>
                                          <p:spTgt spid="38"/>
                                        </p:tgtEl>
                                        <p:attrNameLst>
                                          <p:attrName>ppt_y</p:attrName>
                                        </p:attrNameLst>
                                      </p:cBhvr>
                                      <p:tavLst>
                                        <p:tav tm="0">
                                          <p:val>
                                            <p:strVal val="#ppt_y+#ppt_h/2"/>
                                          </p:val>
                                        </p:tav>
                                        <p:tav tm="100000">
                                          <p:val>
                                            <p:strVal val="#ppt_y"/>
                                          </p:val>
                                        </p:tav>
                                      </p:tavLst>
                                    </p:anim>
                                    <p:anim calcmode="lin" valueType="num">
                                      <p:cBhvr>
                                        <p:cTn id="54" dur="300" fill="hold"/>
                                        <p:tgtEl>
                                          <p:spTgt spid="38"/>
                                        </p:tgtEl>
                                        <p:attrNameLst>
                                          <p:attrName>ppt_w</p:attrName>
                                        </p:attrNameLst>
                                      </p:cBhvr>
                                      <p:tavLst>
                                        <p:tav tm="0">
                                          <p:val>
                                            <p:strVal val="#ppt_w"/>
                                          </p:val>
                                        </p:tav>
                                        <p:tav tm="100000">
                                          <p:val>
                                            <p:strVal val="#ppt_w"/>
                                          </p:val>
                                        </p:tav>
                                      </p:tavLst>
                                    </p:anim>
                                    <p:anim calcmode="lin" valueType="num">
                                      <p:cBhvr>
                                        <p:cTn id="55" dur="300" fill="hold"/>
                                        <p:tgtEl>
                                          <p:spTgt spid="38"/>
                                        </p:tgtEl>
                                        <p:attrNameLst>
                                          <p:attrName>ppt_h</p:attrName>
                                        </p:attrNameLst>
                                      </p:cBhvr>
                                      <p:tavLst>
                                        <p:tav tm="0">
                                          <p:val>
                                            <p:fltVal val="0"/>
                                          </p:val>
                                        </p:tav>
                                        <p:tav tm="100000">
                                          <p:val>
                                            <p:strVal val="#ppt_h"/>
                                          </p:val>
                                        </p:tav>
                                      </p:tavLst>
                                    </p:anim>
                                  </p:childTnLst>
                                </p:cTn>
                              </p:par>
                            </p:childTnLst>
                          </p:cTn>
                        </p:par>
                        <p:par>
                          <p:cTn id="56" fill="hold">
                            <p:stCondLst>
                              <p:cond delay="600"/>
                            </p:stCondLst>
                            <p:childTnLst>
                              <p:par>
                                <p:cTn id="57" presetID="14" presetClass="entr" presetSubtype="1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60" fill="hold">
                            <p:stCondLst>
                              <p:cond delay="1100"/>
                            </p:stCondLst>
                            <p:childTnLst>
                              <p:par>
                                <p:cTn id="61" presetID="14" presetClass="entr" presetSubtype="10" fill="hold" nodeType="afterEffect">
                                  <p:stCondLst>
                                    <p:cond delay="50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4" fill="hold">
                            <p:stCondLst>
                              <p:cond delay="2100"/>
                            </p:stCondLst>
                            <p:childTnLst>
                              <p:par>
                                <p:cTn id="65" presetID="14" presetClass="entr" presetSubtype="10" fill="hold" nodeType="afterEffect">
                                  <p:stCondLst>
                                    <p:cond delay="500"/>
                                  </p:stCondLst>
                                  <p:childTnLst>
                                    <p:set>
                                      <p:cBhvr>
                                        <p:cTn id="66" dur="1" fill="hold">
                                          <p:stCondLst>
                                            <p:cond delay="0"/>
                                          </p:stCondLst>
                                        </p:cTn>
                                        <p:tgtEl>
                                          <p:spTgt spid="44"/>
                                        </p:tgtEl>
                                        <p:attrNameLst>
                                          <p:attrName>style.visibility</p:attrName>
                                        </p:attrNameLst>
                                      </p:cBhvr>
                                      <p:to>
                                        <p:strVal val="visible"/>
                                      </p:to>
                                    </p:set>
                                    <p:animEffect transition="in" filter="randombar(horizontal)">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8" fill="hold">
                            <p:stCondLst>
                              <p:cond delay="3100"/>
                            </p:stCondLst>
                            <p:childTnLst>
                              <p:par>
                                <p:cTn id="69" presetID="14" presetClass="entr" presetSubtype="10" fill="hold" nodeType="afterEffect">
                                  <p:stCondLst>
                                    <p:cond delay="500"/>
                                  </p:stCondLst>
                                  <p:childTnLst>
                                    <p:set>
                                      <p:cBhvr>
                                        <p:cTn id="70" dur="1" fill="hold">
                                          <p:stCondLst>
                                            <p:cond delay="0"/>
                                          </p:stCondLst>
                                        </p:cTn>
                                        <p:tgtEl>
                                          <p:spTgt spid="47"/>
                                        </p:tgtEl>
                                        <p:attrNameLst>
                                          <p:attrName>style.visibility</p:attrName>
                                        </p:attrNameLst>
                                      </p:cBhvr>
                                      <p:to>
                                        <p:strVal val="visible"/>
                                      </p:to>
                                    </p:set>
                                    <p:animEffect transition="in" filter="randombar(horizontal)">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2" fill="hold">
                            <p:stCondLst>
                              <p:cond delay="4100"/>
                            </p:stCondLst>
                            <p:childTnLst>
                              <p:par>
                                <p:cTn id="73" presetID="14" presetClass="entr" presetSubtype="10" fill="hold" nodeType="afterEffect">
                                  <p:stCondLst>
                                    <p:cond delay="50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6" fill="hold">
                            <p:stCondLst>
                              <p:cond delay="5100"/>
                            </p:stCondLst>
                            <p:childTnLst>
                              <p:par>
                                <p:cTn id="77" presetID="14" presetClass="entr" presetSubtype="10" fill="hold" nodeType="afterEffect">
                                  <p:stCondLst>
                                    <p:cond delay="500"/>
                                  </p:stCondLst>
                                  <p:childTnLst>
                                    <p:set>
                                      <p:cBhvr>
                                        <p:cTn id="78" dur="1" fill="hold">
                                          <p:stCondLst>
                                            <p:cond delay="0"/>
                                          </p:stCondLst>
                                        </p:cTn>
                                        <p:tgtEl>
                                          <p:spTgt spid="62"/>
                                        </p:tgtEl>
                                        <p:attrNameLst>
                                          <p:attrName>style.visibility</p:attrName>
                                        </p:attrNameLst>
                                      </p:cBhvr>
                                      <p:to>
                                        <p:strVal val="visible"/>
                                      </p:to>
                                    </p:set>
                                    <p:animEffect transition="in" filter="randombar(horizontal)">
                                      <p:cBhvr>
                                        <p:cTn id="79"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80" fill="hold">
                            <p:stCondLst>
                              <p:cond delay="6100"/>
                            </p:stCondLst>
                            <p:childTnLst>
                              <p:par>
                                <p:cTn id="81" presetID="14" presetClass="entr" presetSubtype="10" fill="hold" nodeType="afterEffect">
                                  <p:stCondLst>
                                    <p:cond delay="50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subTnLst>
                                    <p:audio>
                                      <p:cMediaNode>
                                        <p:cTn display="0" masterRel="sameClick">
                                          <p:stCondLst>
                                            <p:cond evt="begin" delay="0">
                                              <p:tn val="81"/>
                                            </p:cond>
                                          </p:stCondLst>
                                          <p:endCondLst>
                                            <p:cond evt="onStopAudio" delay="0">
                                              <p:tgtEl>
                                                <p:sldTgt/>
                                              </p:tgtEl>
                                            </p:cond>
                                          </p:endCondLst>
                                        </p:cTn>
                                        <p:tgtEl>
                                          <p:sndTgt r:embed="rId5" name="beep.wav"/>
                                        </p:tgtEl>
                                      </p:cMediaNode>
                                    </p:audio>
                                  </p:subTnLst>
                                </p:cTn>
                              </p:par>
                            </p:childTnLst>
                          </p:cTn>
                        </p:par>
                        <p:par>
                          <p:cTn id="84" fill="hold">
                            <p:stCondLst>
                              <p:cond delay="7100"/>
                            </p:stCondLst>
                            <p:childTnLst>
                              <p:par>
                                <p:cTn id="85" presetID="14" presetClass="entr" presetSubtype="10" fill="hold" nodeType="afterEffect">
                                  <p:stCondLst>
                                    <p:cond delay="500"/>
                                  </p:stCondLst>
                                  <p:childTnLst>
                                    <p:set>
                                      <p:cBhvr>
                                        <p:cTn id="86" dur="1" fill="hold">
                                          <p:stCondLst>
                                            <p:cond delay="0"/>
                                          </p:stCondLst>
                                        </p:cTn>
                                        <p:tgtEl>
                                          <p:spTgt spid="70"/>
                                        </p:tgtEl>
                                        <p:attrNameLst>
                                          <p:attrName>style.visibility</p:attrName>
                                        </p:attrNameLst>
                                      </p:cBhvr>
                                      <p:to>
                                        <p:strVal val="visible"/>
                                      </p:to>
                                    </p:set>
                                    <p:animEffect transition="in" filter="randombar(horizontal)">
                                      <p:cBhvr>
                                        <p:cTn id="87" dur="500"/>
                                        <p:tgtEl>
                                          <p:spTgt spid="70"/>
                                        </p:tgtEl>
                                      </p:cBhvr>
                                    </p:animEffec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8" fill="hold">
                            <p:stCondLst>
                              <p:cond delay="8100"/>
                            </p:stCondLst>
                            <p:childTnLst>
                              <p:par>
                                <p:cTn id="89" presetID="14" presetClass="entr" presetSubtype="10" fill="hold" nodeType="afterEffect">
                                  <p:stCondLst>
                                    <p:cond delay="500"/>
                                  </p:stCondLst>
                                  <p:childTnLst>
                                    <p:set>
                                      <p:cBhvr>
                                        <p:cTn id="90" dur="1" fill="hold">
                                          <p:stCondLst>
                                            <p:cond delay="0"/>
                                          </p:stCondLst>
                                        </p:cTn>
                                        <p:tgtEl>
                                          <p:spTgt spid="73"/>
                                        </p:tgtEl>
                                        <p:attrNameLst>
                                          <p:attrName>style.visibility</p:attrName>
                                        </p:attrNameLst>
                                      </p:cBhvr>
                                      <p:to>
                                        <p:strVal val="visible"/>
                                      </p:to>
                                    </p:set>
                                    <p:animEffect transition="in" filter="randombar(horizontal)">
                                      <p:cBhvr>
                                        <p:cTn id="91" dur="500"/>
                                        <p:tgtEl>
                                          <p:spTgt spid="73"/>
                                        </p:tgtEl>
                                      </p:cBhvr>
                                    </p:animEffec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2" fill="hold">
                            <p:stCondLst>
                              <p:cond delay="9100"/>
                            </p:stCondLst>
                            <p:childTnLst>
                              <p:par>
                                <p:cTn id="93" presetID="14" presetClass="entr" presetSubtype="10" fill="hold" nodeType="afterEffect">
                                  <p:stCondLst>
                                    <p:cond delay="500"/>
                                  </p:stCondLst>
                                  <p:childTnLst>
                                    <p:set>
                                      <p:cBhvr>
                                        <p:cTn id="94" dur="1" fill="hold">
                                          <p:stCondLst>
                                            <p:cond delay="0"/>
                                          </p:stCondLst>
                                        </p:cTn>
                                        <p:tgtEl>
                                          <p:spTgt spid="77"/>
                                        </p:tgtEl>
                                        <p:attrNameLst>
                                          <p:attrName>style.visibility</p:attrName>
                                        </p:attrNameLst>
                                      </p:cBhvr>
                                      <p:to>
                                        <p:strVal val="visible"/>
                                      </p:to>
                                    </p:set>
                                    <p:animEffect transition="in" filter="randombar(horizontal)">
                                      <p:cBhvr>
                                        <p:cTn id="95"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5" name="beep.wav"/>
                                        </p:tgtEl>
                                      </p:cMediaNode>
                                    </p:audio>
                                  </p:subTnLst>
                                </p:cTn>
                              </p:par>
                            </p:childTnLst>
                          </p:cTn>
                        </p:par>
                        <p:par>
                          <p:cTn id="96" fill="hold">
                            <p:stCondLst>
                              <p:cond delay="10100"/>
                            </p:stCondLst>
                            <p:childTnLst>
                              <p:par>
                                <p:cTn id="97" presetID="14" presetClass="entr" presetSubtype="10" fill="hold" nodeType="afterEffect">
                                  <p:stCondLst>
                                    <p:cond delay="50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subTnLst>
                                    <p:audio>
                                      <p:cMediaNode>
                                        <p:cTn display="0" masterRel="sameClick">
                                          <p:stCondLst>
                                            <p:cond evt="begin" delay="0">
                                              <p:tn val="97"/>
                                            </p:cond>
                                          </p:stCondLst>
                                          <p:endCondLst>
                                            <p:cond evt="onStopAudio" delay="0">
                                              <p:tgtEl>
                                                <p:sldTgt/>
                                              </p:tgtEl>
                                            </p:cond>
                                          </p:endCondLst>
                                        </p:cTn>
                                        <p:tgtEl>
                                          <p:sndTgt r:embed="rId5" name="beep.wav"/>
                                        </p:tgtEl>
                                      </p:cMediaNode>
                                    </p:audio>
                                  </p:subTnLst>
                                </p:cTn>
                              </p:par>
                            </p:childTnLst>
                          </p:cTn>
                        </p:par>
                        <p:par>
                          <p:cTn id="100" fill="hold">
                            <p:stCondLst>
                              <p:cond delay="11100"/>
                            </p:stCondLst>
                            <p:childTnLst>
                              <p:par>
                                <p:cTn id="101" presetID="14" presetClass="entr" presetSubtype="10" fill="hold" nodeType="afterEffect">
                                  <p:stCondLst>
                                    <p:cond delay="500"/>
                                  </p:stCondLst>
                                  <p:childTnLst>
                                    <p:set>
                                      <p:cBhvr>
                                        <p:cTn id="102" dur="1" fill="hold">
                                          <p:stCondLst>
                                            <p:cond delay="0"/>
                                          </p:stCondLst>
                                        </p:cTn>
                                        <p:tgtEl>
                                          <p:spTgt spid="84"/>
                                        </p:tgtEl>
                                        <p:attrNameLst>
                                          <p:attrName>style.visibility</p:attrName>
                                        </p:attrNameLst>
                                      </p:cBhvr>
                                      <p:to>
                                        <p:strVal val="visible"/>
                                      </p:to>
                                    </p:set>
                                    <p:animEffect transition="in" filter="randombar(horizont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beep.wav"/>
                                        </p:tgtEl>
                                      </p:cMediaNode>
                                    </p:audio>
                                  </p:subTnLst>
                                </p:cTn>
                              </p:par>
                            </p:childTnLst>
                          </p:cTn>
                        </p:par>
                        <p:par>
                          <p:cTn id="104" fill="hold">
                            <p:stCondLst>
                              <p:cond delay="12100"/>
                            </p:stCondLst>
                            <p:childTnLst>
                              <p:par>
                                <p:cTn id="105" presetID="14" presetClass="entr" presetSubtype="10" fill="hold" nodeType="afterEffect">
                                  <p:stCondLst>
                                    <p:cond delay="50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8" fill="hold">
                            <p:stCondLst>
                              <p:cond delay="13100"/>
                            </p:stCondLst>
                            <p:childTnLst>
                              <p:par>
                                <p:cTn id="109" presetID="14" presetClass="entr" presetSubtype="10" fill="hold" nodeType="afterEffect">
                                  <p:stCondLst>
                                    <p:cond delay="500"/>
                                  </p:stCondLst>
                                  <p:childTnLst>
                                    <p:set>
                                      <p:cBhvr>
                                        <p:cTn id="110" dur="1" fill="hold">
                                          <p:stCondLst>
                                            <p:cond delay="0"/>
                                          </p:stCondLst>
                                        </p:cTn>
                                        <p:tgtEl>
                                          <p:spTgt spid="93"/>
                                        </p:tgtEl>
                                        <p:attrNameLst>
                                          <p:attrName>style.visibility</p:attrName>
                                        </p:attrNameLst>
                                      </p:cBhvr>
                                      <p:to>
                                        <p:strVal val="visible"/>
                                      </p:to>
                                    </p:set>
                                    <p:animEffect transition="in" filter="randombar(horizontal)">
                                      <p:cBhvr>
                                        <p:cTn id="111" dur="500"/>
                                        <p:tgtEl>
                                          <p:spTgt spid="93"/>
                                        </p:tgtEl>
                                      </p:cBhvr>
                                    </p:animEffect>
                                  </p:childTnLst>
                                  <p:subTnLst>
                                    <p:audio>
                                      <p:cMediaNode>
                                        <p:cTn display="0" masterRel="sameClick">
                                          <p:stCondLst>
                                            <p:cond evt="begin" delay="0">
                                              <p:tn val="109"/>
                                            </p:cond>
                                          </p:stCondLst>
                                          <p:endCondLst>
                                            <p:cond evt="onStopAudio" delay="0">
                                              <p:tgtEl>
                                                <p:sldTgt/>
                                              </p:tgtEl>
                                            </p:cond>
                                          </p:endCondLst>
                                        </p:cTn>
                                        <p:tgtEl>
                                          <p:sndTgt r:embed="rId5" name="beep.wav"/>
                                        </p:tgtEl>
                                      </p:cMediaNode>
                                    </p:audio>
                                  </p:subTnLst>
                                </p:cTn>
                              </p:par>
                            </p:childTnLst>
                          </p:cTn>
                        </p:par>
                        <p:par>
                          <p:cTn id="112" fill="hold">
                            <p:stCondLst>
                              <p:cond delay="14100"/>
                            </p:stCondLst>
                            <p:childTnLst>
                              <p:par>
                                <p:cTn id="113" presetID="14" presetClass="entr" presetSubtype="10" fill="hold" nodeType="afterEffect">
                                  <p:stCondLst>
                                    <p:cond delay="500"/>
                                  </p:stCondLst>
                                  <p:childTnLst>
                                    <p:set>
                                      <p:cBhvr>
                                        <p:cTn id="114" dur="1" fill="hold">
                                          <p:stCondLst>
                                            <p:cond delay="0"/>
                                          </p:stCondLst>
                                        </p:cTn>
                                        <p:tgtEl>
                                          <p:spTgt spid="96"/>
                                        </p:tgtEl>
                                        <p:attrNameLst>
                                          <p:attrName>style.visibility</p:attrName>
                                        </p:attrNameLst>
                                      </p:cBhvr>
                                      <p:to>
                                        <p:strVal val="visible"/>
                                      </p:to>
                                    </p:set>
                                    <p:animEffect transition="in" filter="randombar(horizontal)">
                                      <p:cBhvr>
                                        <p:cTn id="115" dur="500"/>
                                        <p:tgtEl>
                                          <p:spTgt spid="96"/>
                                        </p:tgtEl>
                                      </p:cBhvr>
                                    </p:animEffec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6" fill="hold">
                            <p:stCondLst>
                              <p:cond delay="15100"/>
                            </p:stCondLst>
                            <p:childTnLst>
                              <p:par>
                                <p:cTn id="117" presetID="14" presetClass="entr" presetSubtype="10" fill="hold" nodeType="afterEffect">
                                  <p:stCondLst>
                                    <p:cond delay="500"/>
                                  </p:stCondLst>
                                  <p:childTnLst>
                                    <p:set>
                                      <p:cBhvr>
                                        <p:cTn id="118" dur="1" fill="hold">
                                          <p:stCondLst>
                                            <p:cond delay="0"/>
                                          </p:stCondLst>
                                        </p:cTn>
                                        <p:tgtEl>
                                          <p:spTgt spid="102"/>
                                        </p:tgtEl>
                                        <p:attrNameLst>
                                          <p:attrName>style.visibility</p:attrName>
                                        </p:attrNameLst>
                                      </p:cBhvr>
                                      <p:to>
                                        <p:strVal val="visible"/>
                                      </p:to>
                                    </p:set>
                                    <p:animEffect transition="in" filter="randombar(horizontal)">
                                      <p:cBhvr>
                                        <p:cTn id="119" dur="500"/>
                                        <p:tgtEl>
                                          <p:spTgt spid="102"/>
                                        </p:tgtEl>
                                      </p:cBhvr>
                                    </p:animEffect>
                                  </p:childTnLst>
                                  <p:subTnLst>
                                    <p:audio>
                                      <p:cMediaNode>
                                        <p:cTn display="0" masterRel="sameClick">
                                          <p:stCondLst>
                                            <p:cond evt="begin" delay="0">
                                              <p:tn val="117"/>
                                            </p:cond>
                                          </p:stCondLst>
                                          <p:endCondLst>
                                            <p:cond evt="onStopAudio" delay="0">
                                              <p:tgtEl>
                                                <p:sldTgt/>
                                              </p:tgtEl>
                                            </p:cond>
                                          </p:endCondLst>
                                        </p:cTn>
                                        <p:tgtEl>
                                          <p:sndTgt r:embed="rId5" name="beep.wav"/>
                                        </p:tgtEl>
                                      </p:cMediaNode>
                                    </p:audio>
                                  </p:subTnLst>
                                </p:cTn>
                              </p:par>
                            </p:childTnLst>
                          </p:cTn>
                        </p:par>
                        <p:par>
                          <p:cTn id="120" fill="hold">
                            <p:stCondLst>
                              <p:cond delay="16100"/>
                            </p:stCondLst>
                            <p:childTnLst>
                              <p:par>
                                <p:cTn id="121" presetID="14" presetClass="entr" presetSubtype="10" fill="hold" nodeType="afterEffect">
                                  <p:stCondLst>
                                    <p:cond delay="500"/>
                                  </p:stCondLst>
                                  <p:childTnLst>
                                    <p:set>
                                      <p:cBhvr>
                                        <p:cTn id="122" dur="1" fill="hold">
                                          <p:stCondLst>
                                            <p:cond delay="0"/>
                                          </p:stCondLst>
                                        </p:cTn>
                                        <p:tgtEl>
                                          <p:spTgt spid="108"/>
                                        </p:tgtEl>
                                        <p:attrNameLst>
                                          <p:attrName>style.visibility</p:attrName>
                                        </p:attrNameLst>
                                      </p:cBhvr>
                                      <p:to>
                                        <p:strVal val="visible"/>
                                      </p:to>
                                    </p:set>
                                    <p:animEffect transition="in" filter="randombar(horizontal)">
                                      <p:cBhvr>
                                        <p:cTn id="123" dur="500"/>
                                        <p:tgtEl>
                                          <p:spTgt spid="108"/>
                                        </p:tgtEl>
                                      </p:cBhvr>
                                    </p:animEffect>
                                  </p:childTnLst>
                                  <p:subTnLst>
                                    <p:audio>
                                      <p:cMediaNode>
                                        <p:cTn display="0" masterRel="sameClick">
                                          <p:stCondLst>
                                            <p:cond evt="begin" delay="0">
                                              <p:tn val="121"/>
                                            </p:cond>
                                          </p:stCondLst>
                                          <p:endCondLst>
                                            <p:cond evt="onStopAudio" delay="0">
                                              <p:tgtEl>
                                                <p:sldTgt/>
                                              </p:tgtEl>
                                            </p:cond>
                                          </p:endCondLst>
                                        </p:cTn>
                                        <p:tgtEl>
                                          <p:sndTgt r:embed="rId5" name="beep.wav"/>
                                        </p:tgtEl>
                                      </p:cMediaNode>
                                    </p:audio>
                                  </p:subTnLst>
                                </p:cTn>
                              </p:par>
                            </p:childTnLst>
                          </p:cTn>
                        </p:par>
                        <p:par>
                          <p:cTn id="124" fill="hold">
                            <p:stCondLst>
                              <p:cond delay="17100"/>
                            </p:stCondLst>
                            <p:childTnLst>
                              <p:par>
                                <p:cTn id="125" presetID="14" presetClass="entr" presetSubtype="10" fill="hold" nodeType="after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randombar(horizontal)">
                                      <p:cBhvr>
                                        <p:cTn id="127" dur="500"/>
                                        <p:tgtEl>
                                          <p:spTgt spid="114"/>
                                        </p:tgtEl>
                                      </p:cBhvr>
                                    </p:animEffec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8" fill="hold">
                            <p:stCondLst>
                              <p:cond delay="18100"/>
                            </p:stCondLst>
                            <p:childTnLst>
                              <p:par>
                                <p:cTn id="129" presetID="14" presetClass="entr" presetSubtype="10" fill="hold" nodeType="afterEffect">
                                  <p:stCondLst>
                                    <p:cond delay="500"/>
                                  </p:stCondLst>
                                  <p:childTnLst>
                                    <p:set>
                                      <p:cBhvr>
                                        <p:cTn id="130" dur="1" fill="hold">
                                          <p:stCondLst>
                                            <p:cond delay="0"/>
                                          </p:stCondLst>
                                        </p:cTn>
                                        <p:tgtEl>
                                          <p:spTgt spid="117"/>
                                        </p:tgtEl>
                                        <p:attrNameLst>
                                          <p:attrName>style.visibility</p:attrName>
                                        </p:attrNameLst>
                                      </p:cBhvr>
                                      <p:to>
                                        <p:strVal val="visible"/>
                                      </p:to>
                                    </p:set>
                                    <p:animEffect transition="in" filter="randombar(horizontal)">
                                      <p:cBhvr>
                                        <p:cTn id="131"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5" name="beep.wav"/>
                                        </p:tgtEl>
                                      </p:cMediaNode>
                                    </p:audio>
                                  </p:subTnLst>
                                </p:cTn>
                              </p:par>
                            </p:childTnLst>
                          </p:cTn>
                        </p:par>
                        <p:par>
                          <p:cTn id="132" fill="hold">
                            <p:stCondLst>
                              <p:cond delay="19100"/>
                            </p:stCondLst>
                            <p:childTnLst>
                              <p:par>
                                <p:cTn id="133" presetID="14" presetClass="entr" presetSubtype="10" fill="hold" nodeType="afterEffect">
                                  <p:stCondLst>
                                    <p:cond delay="500"/>
                                  </p:stCondLst>
                                  <p:childTnLst>
                                    <p:set>
                                      <p:cBhvr>
                                        <p:cTn id="134" dur="1" fill="hold">
                                          <p:stCondLst>
                                            <p:cond delay="0"/>
                                          </p:stCondLst>
                                        </p:cTn>
                                        <p:tgtEl>
                                          <p:spTgt spid="120"/>
                                        </p:tgtEl>
                                        <p:attrNameLst>
                                          <p:attrName>style.visibility</p:attrName>
                                        </p:attrNameLst>
                                      </p:cBhvr>
                                      <p:to>
                                        <p:strVal val="visible"/>
                                      </p:to>
                                    </p:set>
                                    <p:animEffect transition="in" filter="randombar(horizontal)">
                                      <p:cBhvr>
                                        <p:cTn id="135" dur="500"/>
                                        <p:tgtEl>
                                          <p:spTgt spid="120"/>
                                        </p:tgtEl>
                                      </p:cBhvr>
                                    </p:animEffect>
                                  </p:childTnLst>
                                  <p:subTnLst>
                                    <p:audio>
                                      <p:cMediaNode>
                                        <p:cTn display="0" masterRel="sameClick">
                                          <p:stCondLst>
                                            <p:cond evt="begin" delay="0">
                                              <p:tn val="133"/>
                                            </p:cond>
                                          </p:stCondLst>
                                          <p:endCondLst>
                                            <p:cond evt="onStopAudio" delay="0">
                                              <p:tgtEl>
                                                <p:sldTgt/>
                                              </p:tgtEl>
                                            </p:cond>
                                          </p:endCondLst>
                                        </p:cTn>
                                        <p:tgtEl>
                                          <p:sndTgt r:embed="rId5" name="beep.wav"/>
                                        </p:tgtEl>
                                      </p:cMediaNode>
                                    </p:audio>
                                  </p:subTnLst>
                                </p:cTn>
                              </p:par>
                            </p:childTnLst>
                          </p:cTn>
                        </p:par>
                        <p:par>
                          <p:cTn id="136" fill="hold">
                            <p:stCondLst>
                              <p:cond delay="20100"/>
                            </p:stCondLst>
                            <p:childTnLst>
                              <p:par>
                                <p:cTn id="137" presetID="14" presetClass="entr" presetSubtype="10" fill="hold" nodeType="afterEffect">
                                  <p:stCondLst>
                                    <p:cond delay="500"/>
                                  </p:stCondLst>
                                  <p:childTnLst>
                                    <p:set>
                                      <p:cBhvr>
                                        <p:cTn id="138" dur="1" fill="hold">
                                          <p:stCondLst>
                                            <p:cond delay="0"/>
                                          </p:stCondLst>
                                        </p:cTn>
                                        <p:tgtEl>
                                          <p:spTgt spid="123"/>
                                        </p:tgtEl>
                                        <p:attrNameLst>
                                          <p:attrName>style.visibility</p:attrName>
                                        </p:attrNameLst>
                                      </p:cBhvr>
                                      <p:to>
                                        <p:strVal val="visible"/>
                                      </p:to>
                                    </p:set>
                                    <p:animEffect transition="in" filter="randombar(horizontal)">
                                      <p:cBhvr>
                                        <p:cTn id="139" dur="500"/>
                                        <p:tgtEl>
                                          <p:spTgt spid="123"/>
                                        </p:tgtEl>
                                      </p:cBhvr>
                                    </p:animEffect>
                                  </p:childTnLst>
                                  <p:subTnLst>
                                    <p:audio>
                                      <p:cMediaNode>
                                        <p:cTn display="0" masterRel="sameClick">
                                          <p:stCondLst>
                                            <p:cond evt="begin" delay="0">
                                              <p:tn val="137"/>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35"/>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165"/>
                                        </p:tgtEl>
                                        <p:attrNameLst>
                                          <p:attrName>style.visibility</p:attrName>
                                        </p:attrNameLst>
                                      </p:cBhvr>
                                      <p:to>
                                        <p:strVal val="visible"/>
                                      </p:to>
                                    </p:set>
                                    <p:animEffect transition="in" filter="randombar(horizontal)">
                                      <p:cBhvr>
                                        <p:cTn id="145" dur="500"/>
                                        <p:tgtEl>
                                          <p:spTgt spid="165"/>
                                        </p:tgtEl>
                                      </p:cBhvr>
                                    </p:animEffect>
                                  </p:childTnLst>
                                  <p:subTnLst>
                                    <p:audio>
                                      <p:cMediaNode>
                                        <p:cTn display="0" masterRel="sameClick">
                                          <p:stCondLst>
                                            <p:cond evt="begin" delay="0">
                                              <p:tn val="143"/>
                                            </p:cond>
                                          </p:stCondLst>
                                          <p:endCondLst>
                                            <p:cond evt="onStopAudio" delay="0">
                                              <p:tgtEl>
                                                <p:sldTgt/>
                                              </p:tgtEl>
                                            </p:cond>
                                          </p:endCondLst>
                                        </p:cTn>
                                        <p:tgtEl>
                                          <p:sndTgt r:embed="rId7" name="fins__success-2.wav"/>
                                        </p:tgtEl>
                                      </p:cMediaNode>
                                    </p:audio>
                                  </p:subTnLst>
                                </p:cTn>
                              </p:par>
                              <p:par>
                                <p:cTn id="146" presetID="42" presetClass="entr" presetSubtype="0" fill="hold" grpId="0"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1000"/>
                                        <p:tgtEl>
                                          <p:spTgt spid="4"/>
                                        </p:tgtEl>
                                      </p:cBhvr>
                                    </p:animEffect>
                                    <p:anim calcmode="lin" valueType="num">
                                      <p:cBhvr>
                                        <p:cTn id="149" dur="1000" fill="hold"/>
                                        <p:tgtEl>
                                          <p:spTgt spid="4"/>
                                        </p:tgtEl>
                                        <p:attrNameLst>
                                          <p:attrName>ppt_x</p:attrName>
                                        </p:attrNameLst>
                                      </p:cBhvr>
                                      <p:tavLst>
                                        <p:tav tm="0">
                                          <p:val>
                                            <p:strVal val="#ppt_x"/>
                                          </p:val>
                                        </p:tav>
                                        <p:tav tm="100000">
                                          <p:val>
                                            <p:strVal val="#ppt_x"/>
                                          </p:val>
                                        </p:tav>
                                      </p:tavLst>
                                    </p:anim>
                                    <p:anim calcmode="lin" valueType="num">
                                      <p:cBhvr>
                                        <p:cTn id="1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484834" y="249890"/>
            <a:ext cx="11025209" cy="556512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500" b="1" i="1" dirty="0">
                <a:solidFill>
                  <a:prstClr val="white"/>
                </a:solidFill>
                <a:latin typeface="Arial" panose="020B0604020202020204" pitchFamily="34" charset="0"/>
                <a:cs typeface="Arial" panose="020B0604020202020204" pitchFamily="34" charset="0"/>
              </a:rPr>
              <a:t>Trình bày mối quan hệ giữa </a:t>
            </a:r>
            <a:r>
              <a:rPr lang="vi-VN" sz="4500" b="1" i="1" dirty="0" err="1">
                <a:solidFill>
                  <a:prstClr val="white"/>
                </a:solidFill>
                <a:latin typeface="Arial" panose="020B0604020202020204" pitchFamily="34" charset="0"/>
                <a:cs typeface="Arial" panose="020B0604020202020204" pitchFamily="34" charset="0"/>
              </a:rPr>
              <a:t>gene</a:t>
            </a:r>
            <a:r>
              <a:rPr lang="vi-VN" sz="4500" b="1" i="1" dirty="0">
                <a:solidFill>
                  <a:prstClr val="white"/>
                </a:solidFill>
                <a:latin typeface="Arial" panose="020B0604020202020204" pitchFamily="34" charset="0"/>
                <a:cs typeface="Arial" panose="020B0604020202020204" pitchFamily="34" charset="0"/>
              </a:rPr>
              <a:t> và tính trạng</a:t>
            </a:r>
            <a:endParaRPr lang="en-US" sz="4500" b="1" i="1" dirty="0">
              <a:solidFill>
                <a:prstClr val="white"/>
              </a:solidFill>
              <a:latin typeface="Arial" panose="020B0604020202020204" pitchFamily="34" charset="0"/>
              <a:cs typeface="Arial" panose="020B0604020202020204" pitchFamily="34" charset="0"/>
            </a:endParaRPr>
          </a:p>
        </p:txBody>
      </p:sp>
      <p:grpSp>
        <p:nvGrpSpPr>
          <p:cNvPr id="61" name="Group 60"/>
          <p:cNvGrpSpPr/>
          <p:nvPr/>
        </p:nvGrpSpPr>
        <p:grpSpPr>
          <a:xfrm>
            <a:off x="4249392" y="201635"/>
            <a:ext cx="581685" cy="5613378"/>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sp>
        <p:nvSpPr>
          <p:cNvPr id="58" name="Left Bracket 57"/>
          <p:cNvSpPr/>
          <p:nvPr/>
        </p:nvSpPr>
        <p:spPr>
          <a:xfrm flipH="1">
            <a:off x="15224289" y="201635"/>
            <a:ext cx="313119" cy="561337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8" name="Group 7"/>
          <p:cNvGrpSpPr/>
          <p:nvPr/>
        </p:nvGrpSpPr>
        <p:grpSpPr>
          <a:xfrm>
            <a:off x="2929791" y="1755377"/>
            <a:ext cx="683922" cy="5189858"/>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sp>
        <p:nvSpPr>
          <p:cNvPr id="35" name="Parallelogram 34"/>
          <p:cNvSpPr/>
          <p:nvPr/>
        </p:nvSpPr>
        <p:spPr>
          <a:xfrm flipH="1">
            <a:off x="15338943" y="9182100"/>
            <a:ext cx="2341896" cy="81917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err="1">
                <a:solidFill>
                  <a:srgbClr val="FF0000"/>
                </a:solidFill>
                <a:latin typeface="Arial" panose="020B0604020202020204" pitchFamily="34" charset="0"/>
                <a:cs typeface="Arial" panose="020B0604020202020204" pitchFamily="34" charset="0"/>
              </a:rPr>
              <a:t>Đáp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án</a:t>
            </a:r>
            <a:endParaRPr lang="en-US" sz="2400" b="1" dirty="0">
              <a:solidFill>
                <a:srgbClr val="FF0000"/>
              </a:solidFill>
              <a:latin typeface="Arial" panose="020B0604020202020204" pitchFamily="34" charset="0"/>
              <a:cs typeface="Arial" panose="020B0604020202020204" pitchFamily="34" charset="0"/>
            </a:endParaRPr>
          </a:p>
        </p:txBody>
      </p:sp>
      <p:sp>
        <p:nvSpPr>
          <p:cNvPr id="40" name="Parallelogram 39"/>
          <p:cNvSpPr/>
          <p:nvPr/>
        </p:nvSpPr>
        <p:spPr>
          <a:xfrm flipH="1">
            <a:off x="14726904" y="722487"/>
            <a:ext cx="2341896" cy="50469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800" b="1" dirty="0" err="1">
                <a:solidFill>
                  <a:srgbClr val="FF0000"/>
                </a:solidFill>
                <a:latin typeface="Arial" panose="020B0604020202020204" pitchFamily="34" charset="0"/>
                <a:cs typeface="Arial" panose="020B0604020202020204" pitchFamily="34" charset="0"/>
              </a:rPr>
              <a:t>Bắt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đầu</a:t>
            </a:r>
            <a:endParaRPr lang="en-US" sz="28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344204" y="3407600"/>
            <a:ext cx="1905191" cy="1905191"/>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20</a:t>
            </a:r>
          </a:p>
        </p:txBody>
      </p:sp>
      <p:grpSp>
        <p:nvGrpSpPr>
          <p:cNvPr id="28" name="Group 27"/>
          <p:cNvGrpSpPr/>
          <p:nvPr/>
        </p:nvGrpSpPr>
        <p:grpSpPr>
          <a:xfrm>
            <a:off x="2482773" y="14951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156417" y="272545"/>
              <a:ext cx="944564" cy="830996"/>
            </a:xfrm>
            <a:prstGeom prst="rect">
              <a:avLst/>
            </a:prstGeom>
            <a:noFill/>
          </p:spPr>
          <p:txBody>
            <a:bodyPr wrap="square" rtlCol="0">
              <a:spAutoFit/>
            </a:bodyPr>
            <a:lstStyle/>
            <a:p>
              <a:pPr algn="ctr" defTabSz="1371600">
                <a:defRPr/>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8</a:t>
              </a:r>
            </a:p>
          </p:txBody>
        </p:sp>
      </p:grpSp>
      <p:grpSp>
        <p:nvGrpSpPr>
          <p:cNvPr id="6" name="Group 5"/>
          <p:cNvGrpSpPr/>
          <p:nvPr/>
        </p:nvGrpSpPr>
        <p:grpSpPr>
          <a:xfrm>
            <a:off x="2341893" y="3405854"/>
            <a:ext cx="1905192" cy="1906935"/>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19</a:t>
              </a:r>
            </a:p>
          </p:txBody>
        </p:sp>
      </p:grpSp>
      <p:grpSp>
        <p:nvGrpSpPr>
          <p:cNvPr id="44" name="Group 43"/>
          <p:cNvGrpSpPr/>
          <p:nvPr/>
        </p:nvGrpSpPr>
        <p:grpSpPr>
          <a:xfrm>
            <a:off x="2336166" y="3423488"/>
            <a:ext cx="1905192" cy="1906935"/>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18</a:t>
              </a:r>
            </a:p>
          </p:txBody>
        </p:sp>
      </p:grpSp>
      <p:grpSp>
        <p:nvGrpSpPr>
          <p:cNvPr id="47" name="Group 46"/>
          <p:cNvGrpSpPr/>
          <p:nvPr/>
        </p:nvGrpSpPr>
        <p:grpSpPr>
          <a:xfrm>
            <a:off x="2336165" y="3430122"/>
            <a:ext cx="1905192" cy="1906935"/>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17</a:t>
              </a:r>
            </a:p>
          </p:txBody>
        </p:sp>
      </p:grpSp>
      <p:grpSp>
        <p:nvGrpSpPr>
          <p:cNvPr id="52" name="Group 51"/>
          <p:cNvGrpSpPr/>
          <p:nvPr/>
        </p:nvGrpSpPr>
        <p:grpSpPr>
          <a:xfrm>
            <a:off x="2336163" y="3420224"/>
            <a:ext cx="1905192" cy="1906935"/>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16</a:t>
              </a:r>
            </a:p>
          </p:txBody>
        </p:sp>
      </p:grpSp>
      <p:grpSp>
        <p:nvGrpSpPr>
          <p:cNvPr id="62" name="Group 61"/>
          <p:cNvGrpSpPr/>
          <p:nvPr/>
        </p:nvGrpSpPr>
        <p:grpSpPr>
          <a:xfrm>
            <a:off x="2336162" y="3421617"/>
            <a:ext cx="1905192" cy="1906935"/>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15</a:t>
              </a:r>
            </a:p>
          </p:txBody>
        </p:sp>
      </p:grpSp>
      <p:grpSp>
        <p:nvGrpSpPr>
          <p:cNvPr id="67" name="Group 66"/>
          <p:cNvGrpSpPr/>
          <p:nvPr/>
        </p:nvGrpSpPr>
        <p:grpSpPr>
          <a:xfrm>
            <a:off x="2336160" y="3414983"/>
            <a:ext cx="1905192" cy="1906935"/>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14</a:t>
              </a:r>
            </a:p>
          </p:txBody>
        </p:sp>
      </p:grpSp>
      <p:grpSp>
        <p:nvGrpSpPr>
          <p:cNvPr id="70" name="Group 69"/>
          <p:cNvGrpSpPr/>
          <p:nvPr/>
        </p:nvGrpSpPr>
        <p:grpSpPr>
          <a:xfrm>
            <a:off x="2336159" y="3413240"/>
            <a:ext cx="1905192" cy="1906935"/>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13</a:t>
              </a:r>
            </a:p>
          </p:txBody>
        </p:sp>
      </p:grpSp>
      <p:grpSp>
        <p:nvGrpSpPr>
          <p:cNvPr id="73" name="Group 72"/>
          <p:cNvGrpSpPr/>
          <p:nvPr/>
        </p:nvGrpSpPr>
        <p:grpSpPr>
          <a:xfrm>
            <a:off x="2336157" y="3425784"/>
            <a:ext cx="1905192" cy="1906935"/>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12</a:t>
              </a:r>
            </a:p>
          </p:txBody>
        </p:sp>
      </p:grpSp>
      <p:grpSp>
        <p:nvGrpSpPr>
          <p:cNvPr id="77" name="Group 76"/>
          <p:cNvGrpSpPr/>
          <p:nvPr/>
        </p:nvGrpSpPr>
        <p:grpSpPr>
          <a:xfrm>
            <a:off x="2336156" y="3415901"/>
            <a:ext cx="1905192" cy="1906935"/>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11</a:t>
              </a:r>
            </a:p>
          </p:txBody>
        </p:sp>
      </p:grpSp>
      <p:grpSp>
        <p:nvGrpSpPr>
          <p:cNvPr id="80" name="Group 79"/>
          <p:cNvGrpSpPr/>
          <p:nvPr/>
        </p:nvGrpSpPr>
        <p:grpSpPr>
          <a:xfrm>
            <a:off x="2336154" y="3420191"/>
            <a:ext cx="1905192" cy="1906935"/>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10</a:t>
              </a:r>
            </a:p>
          </p:txBody>
        </p:sp>
      </p:grpSp>
      <p:grpSp>
        <p:nvGrpSpPr>
          <p:cNvPr id="84" name="Group 83"/>
          <p:cNvGrpSpPr/>
          <p:nvPr/>
        </p:nvGrpSpPr>
        <p:grpSpPr>
          <a:xfrm>
            <a:off x="2338610" y="3430064"/>
            <a:ext cx="1905192" cy="1906935"/>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9</a:t>
              </a:r>
            </a:p>
          </p:txBody>
        </p:sp>
      </p:grpSp>
      <p:grpSp>
        <p:nvGrpSpPr>
          <p:cNvPr id="90" name="Group 89"/>
          <p:cNvGrpSpPr/>
          <p:nvPr/>
        </p:nvGrpSpPr>
        <p:grpSpPr>
          <a:xfrm>
            <a:off x="2336153" y="3418425"/>
            <a:ext cx="1905192" cy="1906935"/>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8</a:t>
              </a:r>
            </a:p>
          </p:txBody>
        </p:sp>
      </p:grpSp>
      <p:grpSp>
        <p:nvGrpSpPr>
          <p:cNvPr id="93" name="Group 92"/>
          <p:cNvGrpSpPr/>
          <p:nvPr/>
        </p:nvGrpSpPr>
        <p:grpSpPr>
          <a:xfrm>
            <a:off x="2338463" y="3430550"/>
            <a:ext cx="1905192" cy="1906935"/>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7</a:t>
              </a:r>
            </a:p>
          </p:txBody>
        </p:sp>
      </p:grpSp>
      <p:grpSp>
        <p:nvGrpSpPr>
          <p:cNvPr id="96" name="Group 95"/>
          <p:cNvGrpSpPr/>
          <p:nvPr/>
        </p:nvGrpSpPr>
        <p:grpSpPr>
          <a:xfrm>
            <a:off x="2338463" y="3430547"/>
            <a:ext cx="1905192" cy="1906935"/>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prstClr val="white"/>
                  </a:solidFill>
                  <a:latin typeface="Arial Black" panose="020B0A04020102020204" pitchFamily="34" charset="0"/>
                  <a:cs typeface="Arial" panose="020B0604020202020204" pitchFamily="34" charset="0"/>
                </a:rPr>
                <a:t>6</a:t>
              </a:r>
            </a:p>
          </p:txBody>
        </p:sp>
      </p:grpSp>
      <p:grpSp>
        <p:nvGrpSpPr>
          <p:cNvPr id="102" name="Group 101"/>
          <p:cNvGrpSpPr/>
          <p:nvPr/>
        </p:nvGrpSpPr>
        <p:grpSpPr>
          <a:xfrm>
            <a:off x="2338463" y="3425787"/>
            <a:ext cx="1905192" cy="1906935"/>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2336151" y="3422763"/>
            <a:ext cx="1905192" cy="1906935"/>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2336150" y="3420807"/>
            <a:ext cx="1905192" cy="1906935"/>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2333697" y="3422529"/>
            <a:ext cx="1905192" cy="1906935"/>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2339655" y="3423404"/>
            <a:ext cx="1905192" cy="1906935"/>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2333696" y="3421022"/>
            <a:ext cx="1905192" cy="1906935"/>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b="1" dirty="0">
                <a:solidFill>
                  <a:prstClr val="white"/>
                </a:solidFill>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3117829" y="2430221"/>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38" name="Left Brace 37"/>
          <p:cNvSpPr/>
          <p:nvPr/>
        </p:nvSpPr>
        <p:spPr>
          <a:xfrm rot="16200000">
            <a:off x="3117829" y="4358742"/>
            <a:ext cx="327548" cy="1935579"/>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9" name="Group 18"/>
          <p:cNvGrpSpPr/>
          <p:nvPr/>
        </p:nvGrpSpPr>
        <p:grpSpPr>
          <a:xfrm>
            <a:off x="3169829" y="1772951"/>
            <a:ext cx="221160" cy="1729734"/>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668819" y="6244063"/>
            <a:ext cx="12542474" cy="376232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000" b="1" dirty="0" err="1">
                      <a:solidFill>
                        <a:srgbClr val="FF0000"/>
                      </a:solidFill>
                      <a:latin typeface="Arial" panose="020B0604020202020204" pitchFamily="34" charset="0"/>
                      <a:cs typeface="Arial" panose="020B0604020202020204" pitchFamily="34" charset="0"/>
                    </a:rPr>
                    <a:t>Đáp</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án</a:t>
                  </a:r>
                  <a:endParaRPr lang="en-US" sz="3000" b="1" dirty="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81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6209792" y="6809618"/>
            <a:ext cx="4951740" cy="988359"/>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750" b="1"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75A03F-2335-4A30-BC66-06FE8C4AFF84}"/>
                  </a:ext>
                </a:extLst>
              </p:cNvPr>
              <p:cNvSpPr txBox="1"/>
              <p:nvPr/>
            </p:nvSpPr>
            <p:spPr>
              <a:xfrm>
                <a:off x="2694457" y="7814267"/>
                <a:ext cx="12014264" cy="970715"/>
              </a:xfrm>
              <a:prstGeom prst="rect">
                <a:avLst/>
              </a:prstGeom>
              <a:noFill/>
            </p:spPr>
            <p:txBody>
              <a:bodyPr wrap="square" rtlCol="0">
                <a:spAutoFit/>
              </a:bodyPr>
              <a:lstStyle/>
              <a:p>
                <a:pPr algn="ctr" defTabSz="1371600">
                  <a:defRPr/>
                </a:pPr>
                <a:r>
                  <a:rPr lang="en-US" sz="4000" b="1" i="1" dirty="0">
                    <a:solidFill>
                      <a:srgbClr val="FFFF00"/>
                    </a:solidFill>
                  </a:rPr>
                  <a:t>Gene</a:t>
                </a:r>
                <a14:m>
                  <m:oMath xmlns:m="http://schemas.openxmlformats.org/officeDocument/2006/math">
                    <m:groupChr>
                      <m:groupChrPr>
                        <m:chr m:val="→"/>
                        <m:vertJc m:val="bot"/>
                        <m:ctrlPr>
                          <a:rPr lang="en-US" sz="4000" b="1" i="1" dirty="0" smtClean="0">
                            <a:solidFill>
                              <a:srgbClr val="FFFF00"/>
                            </a:solidFill>
                            <a:latin typeface="Cambria Math" panose="02040503050406030204" pitchFamily="18" charset="0"/>
                          </a:rPr>
                        </m:ctrlPr>
                      </m:groupChrPr>
                      <m:e>
                        <m:r>
                          <m:rPr>
                            <m:brk m:alnAt="2"/>
                          </m:rPr>
                          <a:rPr lang="en-US" sz="4000" b="1" i="1" dirty="0" smtClean="0">
                            <a:solidFill>
                              <a:srgbClr val="FFFF00"/>
                            </a:solidFill>
                            <a:latin typeface="Cambria Math" panose="02040503050406030204" pitchFamily="18" charset="0"/>
                          </a:rPr>
                          <m:t>𝑷</m:t>
                        </m:r>
                        <m:r>
                          <a:rPr lang="en-US" sz="4000" b="1" i="1" dirty="0" smtClean="0">
                            <a:solidFill>
                              <a:srgbClr val="FFFF00"/>
                            </a:solidFill>
                            <a:latin typeface="Cambria Math" panose="02040503050406030204" pitchFamily="18" charset="0"/>
                          </a:rPr>
                          <m:t>𝒉𝒊</m:t>
                        </m:r>
                        <m:r>
                          <a:rPr lang="en-US" sz="4000" b="1" i="1" dirty="0" smtClean="0">
                            <a:solidFill>
                              <a:srgbClr val="FFFF00"/>
                            </a:solidFill>
                            <a:latin typeface="Cambria Math" panose="02040503050406030204" pitchFamily="18" charset="0"/>
                          </a:rPr>
                          <m:t>ê</m:t>
                        </m:r>
                        <m:r>
                          <a:rPr lang="en-US" sz="4000" b="1" i="1" dirty="0" smtClean="0">
                            <a:solidFill>
                              <a:srgbClr val="FFFF00"/>
                            </a:solidFill>
                            <a:latin typeface="Cambria Math" panose="02040503050406030204" pitchFamily="18" charset="0"/>
                          </a:rPr>
                          <m:t>𝒏</m:t>
                        </m:r>
                        <m:r>
                          <a:rPr lang="en-US" sz="4000" b="1" i="1" dirty="0" smtClean="0">
                            <a:solidFill>
                              <a:srgbClr val="FFFF00"/>
                            </a:solidFill>
                            <a:latin typeface="Cambria Math" panose="02040503050406030204" pitchFamily="18" charset="0"/>
                          </a:rPr>
                          <m:t> </m:t>
                        </m:r>
                        <m:r>
                          <a:rPr lang="en-US" sz="4000" b="1" i="1" dirty="0" smtClean="0">
                            <a:solidFill>
                              <a:srgbClr val="FFFF00"/>
                            </a:solidFill>
                            <a:latin typeface="Cambria Math" panose="02040503050406030204" pitchFamily="18" charset="0"/>
                          </a:rPr>
                          <m:t>𝒎</m:t>
                        </m:r>
                        <m:r>
                          <a:rPr lang="en-US" sz="4000" b="1" i="1" dirty="0" smtClean="0">
                            <a:solidFill>
                              <a:srgbClr val="FFFF00"/>
                            </a:solidFill>
                            <a:latin typeface="Cambria Math" panose="02040503050406030204" pitchFamily="18" charset="0"/>
                          </a:rPr>
                          <m:t>ã</m:t>
                        </m:r>
                      </m:e>
                    </m:groupChr>
                  </m:oMath>
                </a14:m>
                <a:r>
                  <a:rPr lang="en-US" sz="4000" b="1" i="1" dirty="0">
                    <a:solidFill>
                      <a:srgbClr val="FFFF00"/>
                    </a:solidFill>
                  </a:rPr>
                  <a:t>mRNA</a:t>
                </a:r>
                <a:r>
                  <a:rPr lang="en-US" sz="4000" b="1" dirty="0">
                    <a:solidFill>
                      <a:srgbClr val="FFFF00"/>
                    </a:solidFill>
                  </a:rPr>
                  <a:t> </a:t>
                </a:r>
                <a14:m>
                  <m:oMath xmlns:m="http://schemas.openxmlformats.org/officeDocument/2006/math">
                    <m:groupChr>
                      <m:groupChrPr>
                        <m:chr m:val="→"/>
                        <m:vertJc m:val="bot"/>
                        <m:ctrlPr>
                          <a:rPr lang="en-US" sz="4000" b="1" i="1" dirty="0">
                            <a:solidFill>
                              <a:srgbClr val="FFFF00"/>
                            </a:solidFill>
                            <a:latin typeface="Cambria Math" panose="02040503050406030204" pitchFamily="18" charset="0"/>
                          </a:rPr>
                        </m:ctrlPr>
                      </m:groupChrPr>
                      <m:e>
                        <m:r>
                          <m:rPr>
                            <m:brk m:alnAt="2"/>
                          </m:rPr>
                          <a:rPr lang="en-US" sz="4000" b="1" i="1" dirty="0" smtClean="0">
                            <a:solidFill>
                              <a:srgbClr val="FFFF00"/>
                            </a:solidFill>
                            <a:latin typeface="Cambria Math" panose="02040503050406030204" pitchFamily="18" charset="0"/>
                          </a:rPr>
                          <m:t>𝑫</m:t>
                        </m:r>
                        <m:r>
                          <a:rPr lang="en-US" sz="4000" b="1" i="1" dirty="0" smtClean="0">
                            <a:solidFill>
                              <a:srgbClr val="FFFF00"/>
                            </a:solidFill>
                            <a:latin typeface="Cambria Math" panose="02040503050406030204" pitchFamily="18" charset="0"/>
                          </a:rPr>
                          <m:t>ị</m:t>
                        </m:r>
                        <m:r>
                          <a:rPr lang="en-US" sz="4000" b="1" i="1" dirty="0" smtClean="0">
                            <a:solidFill>
                              <a:srgbClr val="FFFF00"/>
                            </a:solidFill>
                            <a:latin typeface="Cambria Math" panose="02040503050406030204" pitchFamily="18" charset="0"/>
                          </a:rPr>
                          <m:t>𝒄𝒉</m:t>
                        </m:r>
                        <m:r>
                          <a:rPr lang="en-US" sz="4000" b="1" i="1" dirty="0" smtClean="0">
                            <a:solidFill>
                              <a:srgbClr val="FFFF00"/>
                            </a:solidFill>
                            <a:latin typeface="Cambria Math" panose="02040503050406030204" pitchFamily="18" charset="0"/>
                          </a:rPr>
                          <m:t> </m:t>
                        </m:r>
                        <m:r>
                          <a:rPr lang="en-US" sz="4000" b="1" i="1" dirty="0">
                            <a:solidFill>
                              <a:srgbClr val="FFFF00"/>
                            </a:solidFill>
                            <a:latin typeface="Cambria Math" panose="02040503050406030204" pitchFamily="18" charset="0"/>
                          </a:rPr>
                          <m:t>𝒎</m:t>
                        </m:r>
                        <m:r>
                          <a:rPr lang="en-US" sz="4000" b="1" i="1" dirty="0">
                            <a:solidFill>
                              <a:srgbClr val="FFFF00"/>
                            </a:solidFill>
                            <a:latin typeface="Cambria Math" panose="02040503050406030204" pitchFamily="18" charset="0"/>
                          </a:rPr>
                          <m:t>ã</m:t>
                        </m:r>
                      </m:e>
                    </m:groupChr>
                  </m:oMath>
                </a14:m>
                <a:r>
                  <a:rPr lang="en-US" sz="4000" b="1" i="1" dirty="0">
                    <a:solidFill>
                      <a:srgbClr val="FFFF00"/>
                    </a:solidFill>
                  </a:rPr>
                  <a:t> Protein</a:t>
                </a:r>
                <a:r>
                  <a:rPr lang="en-US" sz="4000" b="1" dirty="0">
                    <a:solidFill>
                      <a:srgbClr val="FFFF00"/>
                    </a:solidFill>
                  </a:rPr>
                  <a:t> </a:t>
                </a:r>
                <a14:m>
                  <m:oMath xmlns:m="http://schemas.openxmlformats.org/officeDocument/2006/math">
                    <m:groupChr>
                      <m:groupChrPr>
                        <m:chr m:val="→"/>
                        <m:vertJc m:val="bot"/>
                        <m:ctrlPr>
                          <a:rPr lang="en-US" sz="4000" b="1" i="1" dirty="0">
                            <a:solidFill>
                              <a:srgbClr val="FFFF00"/>
                            </a:solidFill>
                            <a:latin typeface="Cambria Math" panose="02040503050406030204" pitchFamily="18" charset="0"/>
                          </a:rPr>
                        </m:ctrlPr>
                      </m:groupChrPr>
                      <m:e>
                        <m:r>
                          <m:rPr>
                            <m:brk m:alnAt="2"/>
                          </m:rPr>
                          <a:rPr lang="en-US" sz="4000" b="1" i="1" dirty="0" smtClean="0">
                            <a:solidFill>
                              <a:srgbClr val="FFFF00"/>
                            </a:solidFill>
                            <a:latin typeface="Cambria Math" panose="02040503050406030204" pitchFamily="18" charset="0"/>
                          </a:rPr>
                          <m:t>𝑩</m:t>
                        </m:r>
                        <m:r>
                          <a:rPr lang="en-US" sz="4000" b="1" i="1" dirty="0" smtClean="0">
                            <a:solidFill>
                              <a:srgbClr val="FFFF00"/>
                            </a:solidFill>
                            <a:latin typeface="Cambria Math" panose="02040503050406030204" pitchFamily="18" charset="0"/>
                          </a:rPr>
                          <m:t>𝒊</m:t>
                        </m:r>
                        <m:r>
                          <a:rPr lang="en-US" sz="4000" b="1" i="1" dirty="0" smtClean="0">
                            <a:solidFill>
                              <a:srgbClr val="FFFF00"/>
                            </a:solidFill>
                            <a:latin typeface="Cambria Math" panose="02040503050406030204" pitchFamily="18" charset="0"/>
                          </a:rPr>
                          <m:t>ể</m:t>
                        </m:r>
                        <m:r>
                          <a:rPr lang="en-US" sz="4000" b="1" i="1" dirty="0" smtClean="0">
                            <a:solidFill>
                              <a:srgbClr val="FFFF00"/>
                            </a:solidFill>
                            <a:latin typeface="Cambria Math" panose="02040503050406030204" pitchFamily="18" charset="0"/>
                          </a:rPr>
                          <m:t>𝒖</m:t>
                        </m:r>
                        <m:r>
                          <a:rPr lang="en-US" sz="4000" b="1" i="1" dirty="0" smtClean="0">
                            <a:solidFill>
                              <a:srgbClr val="FFFF00"/>
                            </a:solidFill>
                            <a:latin typeface="Cambria Math" panose="02040503050406030204" pitchFamily="18" charset="0"/>
                          </a:rPr>
                          <m:t> </m:t>
                        </m:r>
                        <m:r>
                          <a:rPr lang="en-US" sz="4000" b="1" i="1" dirty="0" smtClean="0">
                            <a:solidFill>
                              <a:srgbClr val="FFFF00"/>
                            </a:solidFill>
                            <a:latin typeface="Cambria Math" panose="02040503050406030204" pitchFamily="18" charset="0"/>
                          </a:rPr>
                          <m:t>𝒉𝒊</m:t>
                        </m:r>
                        <m:r>
                          <a:rPr lang="en-US" sz="4000" b="1" i="1" dirty="0" smtClean="0">
                            <a:solidFill>
                              <a:srgbClr val="FFFF00"/>
                            </a:solidFill>
                            <a:latin typeface="Cambria Math" panose="02040503050406030204" pitchFamily="18" charset="0"/>
                          </a:rPr>
                          <m:t>ệ</m:t>
                        </m:r>
                        <m:r>
                          <a:rPr lang="en-US" sz="4000" b="1" i="1" dirty="0" smtClean="0">
                            <a:solidFill>
                              <a:srgbClr val="FFFF00"/>
                            </a:solidFill>
                            <a:latin typeface="Cambria Math" panose="02040503050406030204" pitchFamily="18" charset="0"/>
                          </a:rPr>
                          <m:t>𝒏</m:t>
                        </m:r>
                      </m:e>
                    </m:groupChr>
                  </m:oMath>
                </a14:m>
                <a:r>
                  <a:rPr lang="en-US" sz="4000" b="1" i="1" dirty="0">
                    <a:solidFill>
                      <a:srgbClr val="FFFF00"/>
                    </a:solidFill>
                  </a:rPr>
                  <a:t> </a:t>
                </a:r>
                <a:r>
                  <a:rPr lang="en-US" sz="4000" b="1" i="1" dirty="0" err="1">
                    <a:solidFill>
                      <a:srgbClr val="FFFF00"/>
                    </a:solidFill>
                  </a:rPr>
                  <a:t>Tính</a:t>
                </a:r>
                <a:r>
                  <a:rPr lang="en-US" sz="4000" b="1" i="1" dirty="0">
                    <a:solidFill>
                      <a:srgbClr val="FFFF00"/>
                    </a:solidFill>
                  </a:rPr>
                  <a:t> </a:t>
                </a:r>
                <a:r>
                  <a:rPr lang="en-US" sz="4000" b="1" i="1" dirty="0" err="1">
                    <a:solidFill>
                      <a:srgbClr val="FFFF00"/>
                    </a:solidFill>
                  </a:rPr>
                  <a:t>trạng</a:t>
                </a:r>
                <a:endParaRPr lang="en-US" sz="4000" b="1" i="1" dirty="0">
                  <a:solidFill>
                    <a:srgbClr val="FFFF00"/>
                  </a:solidFill>
                </a:endParaRPr>
              </a:p>
            </p:txBody>
          </p:sp>
        </mc:Choice>
        <mc:Fallback xmlns="">
          <p:sp>
            <p:nvSpPr>
              <p:cNvPr id="4" name="TextBox 3">
                <a:extLst>
                  <a:ext uri="{FF2B5EF4-FFF2-40B4-BE49-F238E27FC236}">
                    <a16:creationId xmlns:a16="http://schemas.microsoft.com/office/drawing/2014/main" id="{DE75A03F-2335-4A30-BC66-06FE8C4AFF84}"/>
                  </a:ext>
                </a:extLst>
              </p:cNvPr>
              <p:cNvSpPr txBox="1">
                <a:spLocks noRot="1" noChangeAspect="1" noMove="1" noResize="1" noEditPoints="1" noAdjustHandles="1" noChangeArrowheads="1" noChangeShapeType="1" noTextEdit="1"/>
              </p:cNvSpPr>
              <p:nvPr/>
            </p:nvSpPr>
            <p:spPr>
              <a:xfrm>
                <a:off x="2694457" y="7814267"/>
                <a:ext cx="12014264" cy="970715"/>
              </a:xfrm>
              <a:prstGeom prst="rect">
                <a:avLst/>
              </a:prstGeom>
              <a:blipFill>
                <a:blip r:embed="rId11"/>
                <a:stretch>
                  <a:fillRect b="-26415"/>
                </a:stretch>
              </a:blipFill>
            </p:spPr>
            <p:txBody>
              <a:bodyPr/>
              <a:lstStyle/>
              <a:p>
                <a:r>
                  <a:rPr lang="vi-VN">
                    <a:noFill/>
                  </a:rPr>
                  <a:t> </a:t>
                </a:r>
              </a:p>
            </p:txBody>
          </p:sp>
        </mc:Fallback>
      </mc:AlternateContent>
    </p:spTree>
    <p:extLst>
      <p:ext uri="{BB962C8B-B14F-4D97-AF65-F5344CB8AC3E}">
        <p14:creationId xmlns:p14="http://schemas.microsoft.com/office/powerpoint/2010/main" val="19585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7"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300" fill="hold"/>
                                        <p:tgtEl>
                                          <p:spTgt spid="19"/>
                                        </p:tgtEl>
                                        <p:attrNameLst>
                                          <p:attrName>ppt_x</p:attrName>
                                        </p:attrNameLst>
                                      </p:cBhvr>
                                      <p:tavLst>
                                        <p:tav tm="0">
                                          <p:val>
                                            <p:strVal val="#ppt_x"/>
                                          </p:val>
                                        </p:tav>
                                        <p:tav tm="100000">
                                          <p:val>
                                            <p:strVal val="#ppt_x"/>
                                          </p:val>
                                        </p:tav>
                                      </p:tavLst>
                                    </p:anim>
                                    <p:anim calcmode="lin" valueType="num">
                                      <p:cBhvr>
                                        <p:cTn id="40" dur="300" fill="hold"/>
                                        <p:tgtEl>
                                          <p:spTgt spid="19"/>
                                        </p:tgtEl>
                                        <p:attrNameLst>
                                          <p:attrName>ppt_y</p:attrName>
                                        </p:attrNameLst>
                                      </p:cBhvr>
                                      <p:tavLst>
                                        <p:tav tm="0">
                                          <p:val>
                                            <p:strVal val="#ppt_y-#ppt_h/2"/>
                                          </p:val>
                                        </p:tav>
                                        <p:tav tm="100000">
                                          <p:val>
                                            <p:strVal val="#ppt_y"/>
                                          </p:val>
                                        </p:tav>
                                      </p:tavLst>
                                    </p:anim>
                                    <p:anim calcmode="lin" valueType="num">
                                      <p:cBhvr>
                                        <p:cTn id="41" dur="300" fill="hold"/>
                                        <p:tgtEl>
                                          <p:spTgt spid="19"/>
                                        </p:tgtEl>
                                        <p:attrNameLst>
                                          <p:attrName>ppt_w</p:attrName>
                                        </p:attrNameLst>
                                      </p:cBhvr>
                                      <p:tavLst>
                                        <p:tav tm="0">
                                          <p:val>
                                            <p:strVal val="#ppt_w"/>
                                          </p:val>
                                        </p:tav>
                                        <p:tav tm="100000">
                                          <p:val>
                                            <p:strVal val="#ppt_w"/>
                                          </p:val>
                                        </p:tav>
                                      </p:tavLst>
                                    </p:anim>
                                    <p:anim calcmode="lin" valueType="num">
                                      <p:cBhvr>
                                        <p:cTn id="42"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menu_toggle_tone.wav"/>
                                        </p:tgtEl>
                                      </p:cMediaNode>
                                    </p:audio>
                                  </p:subTnLst>
                                </p:cTn>
                              </p:par>
                            </p:childTnLst>
                          </p:cTn>
                        </p:par>
                        <p:par>
                          <p:cTn id="43" fill="hold">
                            <p:stCondLst>
                              <p:cond delay="300"/>
                            </p:stCondLst>
                            <p:childTnLst>
                              <p:par>
                                <p:cTn id="44" presetID="17"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300" fill="hold"/>
                                        <p:tgtEl>
                                          <p:spTgt spid="3"/>
                                        </p:tgtEl>
                                        <p:attrNameLst>
                                          <p:attrName>ppt_x</p:attrName>
                                        </p:attrNameLst>
                                      </p:cBhvr>
                                      <p:tavLst>
                                        <p:tav tm="0">
                                          <p:val>
                                            <p:strVal val="#ppt_x"/>
                                          </p:val>
                                        </p:tav>
                                        <p:tav tm="100000">
                                          <p:val>
                                            <p:strVal val="#ppt_x"/>
                                          </p:val>
                                        </p:tav>
                                      </p:tavLst>
                                    </p:anim>
                                    <p:anim calcmode="lin" valueType="num">
                                      <p:cBhvr>
                                        <p:cTn id="47" dur="300" fill="hold"/>
                                        <p:tgtEl>
                                          <p:spTgt spid="3"/>
                                        </p:tgtEl>
                                        <p:attrNameLst>
                                          <p:attrName>ppt_y</p:attrName>
                                        </p:attrNameLst>
                                      </p:cBhvr>
                                      <p:tavLst>
                                        <p:tav tm="0">
                                          <p:val>
                                            <p:strVal val="#ppt_y-#ppt_h/2"/>
                                          </p:val>
                                        </p:tav>
                                        <p:tav tm="100000">
                                          <p:val>
                                            <p:strVal val="#ppt_y"/>
                                          </p:val>
                                        </p:tav>
                                      </p:tavLst>
                                    </p:anim>
                                    <p:anim calcmode="lin" valueType="num">
                                      <p:cBhvr>
                                        <p:cTn id="48" dur="300" fill="hold"/>
                                        <p:tgtEl>
                                          <p:spTgt spid="3"/>
                                        </p:tgtEl>
                                        <p:attrNameLst>
                                          <p:attrName>ppt_w</p:attrName>
                                        </p:attrNameLst>
                                      </p:cBhvr>
                                      <p:tavLst>
                                        <p:tav tm="0">
                                          <p:val>
                                            <p:strVal val="#ppt_w"/>
                                          </p:val>
                                        </p:tav>
                                        <p:tav tm="100000">
                                          <p:val>
                                            <p:strVal val="#ppt_w"/>
                                          </p:val>
                                        </p:tav>
                                      </p:tavLst>
                                    </p:anim>
                                    <p:anim calcmode="lin" valueType="num">
                                      <p:cBhvr>
                                        <p:cTn id="49" dur="300" fill="hold"/>
                                        <p:tgtEl>
                                          <p:spTgt spid="3"/>
                                        </p:tgtEl>
                                        <p:attrNameLst>
                                          <p:attrName>ppt_h</p:attrName>
                                        </p:attrNameLst>
                                      </p:cBhvr>
                                      <p:tavLst>
                                        <p:tav tm="0">
                                          <p:val>
                                            <p:fltVal val="0"/>
                                          </p:val>
                                        </p:tav>
                                        <p:tav tm="100000">
                                          <p:val>
                                            <p:strVal val="#ppt_h"/>
                                          </p:val>
                                        </p:tav>
                                      </p:tavLst>
                                    </p:anim>
                                  </p:childTnLst>
                                </p:cTn>
                              </p:par>
                              <p:par>
                                <p:cTn id="50" presetID="17"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300" fill="hold"/>
                                        <p:tgtEl>
                                          <p:spTgt spid="38"/>
                                        </p:tgtEl>
                                        <p:attrNameLst>
                                          <p:attrName>ppt_x</p:attrName>
                                        </p:attrNameLst>
                                      </p:cBhvr>
                                      <p:tavLst>
                                        <p:tav tm="0">
                                          <p:val>
                                            <p:strVal val="#ppt_x"/>
                                          </p:val>
                                        </p:tav>
                                        <p:tav tm="100000">
                                          <p:val>
                                            <p:strVal val="#ppt_x"/>
                                          </p:val>
                                        </p:tav>
                                      </p:tavLst>
                                    </p:anim>
                                    <p:anim calcmode="lin" valueType="num">
                                      <p:cBhvr>
                                        <p:cTn id="53" dur="300" fill="hold"/>
                                        <p:tgtEl>
                                          <p:spTgt spid="38"/>
                                        </p:tgtEl>
                                        <p:attrNameLst>
                                          <p:attrName>ppt_y</p:attrName>
                                        </p:attrNameLst>
                                      </p:cBhvr>
                                      <p:tavLst>
                                        <p:tav tm="0">
                                          <p:val>
                                            <p:strVal val="#ppt_y+#ppt_h/2"/>
                                          </p:val>
                                        </p:tav>
                                        <p:tav tm="100000">
                                          <p:val>
                                            <p:strVal val="#ppt_y"/>
                                          </p:val>
                                        </p:tav>
                                      </p:tavLst>
                                    </p:anim>
                                    <p:anim calcmode="lin" valueType="num">
                                      <p:cBhvr>
                                        <p:cTn id="54" dur="300" fill="hold"/>
                                        <p:tgtEl>
                                          <p:spTgt spid="38"/>
                                        </p:tgtEl>
                                        <p:attrNameLst>
                                          <p:attrName>ppt_w</p:attrName>
                                        </p:attrNameLst>
                                      </p:cBhvr>
                                      <p:tavLst>
                                        <p:tav tm="0">
                                          <p:val>
                                            <p:strVal val="#ppt_w"/>
                                          </p:val>
                                        </p:tav>
                                        <p:tav tm="100000">
                                          <p:val>
                                            <p:strVal val="#ppt_w"/>
                                          </p:val>
                                        </p:tav>
                                      </p:tavLst>
                                    </p:anim>
                                    <p:anim calcmode="lin" valueType="num">
                                      <p:cBhvr>
                                        <p:cTn id="55" dur="300" fill="hold"/>
                                        <p:tgtEl>
                                          <p:spTgt spid="38"/>
                                        </p:tgtEl>
                                        <p:attrNameLst>
                                          <p:attrName>ppt_h</p:attrName>
                                        </p:attrNameLst>
                                      </p:cBhvr>
                                      <p:tavLst>
                                        <p:tav tm="0">
                                          <p:val>
                                            <p:fltVal val="0"/>
                                          </p:val>
                                        </p:tav>
                                        <p:tav tm="100000">
                                          <p:val>
                                            <p:strVal val="#ppt_h"/>
                                          </p:val>
                                        </p:tav>
                                      </p:tavLst>
                                    </p:anim>
                                  </p:childTnLst>
                                </p:cTn>
                              </p:par>
                            </p:childTnLst>
                          </p:cTn>
                        </p:par>
                        <p:par>
                          <p:cTn id="56" fill="hold">
                            <p:stCondLst>
                              <p:cond delay="600"/>
                            </p:stCondLst>
                            <p:childTnLst>
                              <p:par>
                                <p:cTn id="57" presetID="14" presetClass="entr" presetSubtype="1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60" fill="hold">
                            <p:stCondLst>
                              <p:cond delay="1100"/>
                            </p:stCondLst>
                            <p:childTnLst>
                              <p:par>
                                <p:cTn id="61" presetID="14" presetClass="entr" presetSubtype="10" fill="hold" nodeType="afterEffect">
                                  <p:stCondLst>
                                    <p:cond delay="50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4" fill="hold">
                            <p:stCondLst>
                              <p:cond delay="2100"/>
                            </p:stCondLst>
                            <p:childTnLst>
                              <p:par>
                                <p:cTn id="65" presetID="14" presetClass="entr" presetSubtype="10" fill="hold" nodeType="afterEffect">
                                  <p:stCondLst>
                                    <p:cond delay="500"/>
                                  </p:stCondLst>
                                  <p:childTnLst>
                                    <p:set>
                                      <p:cBhvr>
                                        <p:cTn id="66" dur="1" fill="hold">
                                          <p:stCondLst>
                                            <p:cond delay="0"/>
                                          </p:stCondLst>
                                        </p:cTn>
                                        <p:tgtEl>
                                          <p:spTgt spid="44"/>
                                        </p:tgtEl>
                                        <p:attrNameLst>
                                          <p:attrName>style.visibility</p:attrName>
                                        </p:attrNameLst>
                                      </p:cBhvr>
                                      <p:to>
                                        <p:strVal val="visible"/>
                                      </p:to>
                                    </p:set>
                                    <p:animEffect transition="in" filter="randombar(horizontal)">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8" fill="hold">
                            <p:stCondLst>
                              <p:cond delay="3100"/>
                            </p:stCondLst>
                            <p:childTnLst>
                              <p:par>
                                <p:cTn id="69" presetID="14" presetClass="entr" presetSubtype="10" fill="hold" nodeType="afterEffect">
                                  <p:stCondLst>
                                    <p:cond delay="500"/>
                                  </p:stCondLst>
                                  <p:childTnLst>
                                    <p:set>
                                      <p:cBhvr>
                                        <p:cTn id="70" dur="1" fill="hold">
                                          <p:stCondLst>
                                            <p:cond delay="0"/>
                                          </p:stCondLst>
                                        </p:cTn>
                                        <p:tgtEl>
                                          <p:spTgt spid="47"/>
                                        </p:tgtEl>
                                        <p:attrNameLst>
                                          <p:attrName>style.visibility</p:attrName>
                                        </p:attrNameLst>
                                      </p:cBhvr>
                                      <p:to>
                                        <p:strVal val="visible"/>
                                      </p:to>
                                    </p:set>
                                    <p:animEffect transition="in" filter="randombar(horizontal)">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2" fill="hold">
                            <p:stCondLst>
                              <p:cond delay="4100"/>
                            </p:stCondLst>
                            <p:childTnLst>
                              <p:par>
                                <p:cTn id="73" presetID="14" presetClass="entr" presetSubtype="10" fill="hold" nodeType="afterEffect">
                                  <p:stCondLst>
                                    <p:cond delay="50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6" fill="hold">
                            <p:stCondLst>
                              <p:cond delay="5100"/>
                            </p:stCondLst>
                            <p:childTnLst>
                              <p:par>
                                <p:cTn id="77" presetID="14" presetClass="entr" presetSubtype="10" fill="hold" nodeType="afterEffect">
                                  <p:stCondLst>
                                    <p:cond delay="500"/>
                                  </p:stCondLst>
                                  <p:childTnLst>
                                    <p:set>
                                      <p:cBhvr>
                                        <p:cTn id="78" dur="1" fill="hold">
                                          <p:stCondLst>
                                            <p:cond delay="0"/>
                                          </p:stCondLst>
                                        </p:cTn>
                                        <p:tgtEl>
                                          <p:spTgt spid="62"/>
                                        </p:tgtEl>
                                        <p:attrNameLst>
                                          <p:attrName>style.visibility</p:attrName>
                                        </p:attrNameLst>
                                      </p:cBhvr>
                                      <p:to>
                                        <p:strVal val="visible"/>
                                      </p:to>
                                    </p:set>
                                    <p:animEffect transition="in" filter="randombar(horizontal)">
                                      <p:cBhvr>
                                        <p:cTn id="79"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80" fill="hold">
                            <p:stCondLst>
                              <p:cond delay="6100"/>
                            </p:stCondLst>
                            <p:childTnLst>
                              <p:par>
                                <p:cTn id="81" presetID="14" presetClass="entr" presetSubtype="10" fill="hold" nodeType="afterEffect">
                                  <p:stCondLst>
                                    <p:cond delay="50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subTnLst>
                                    <p:audio>
                                      <p:cMediaNode>
                                        <p:cTn display="0" masterRel="sameClick">
                                          <p:stCondLst>
                                            <p:cond evt="begin" delay="0">
                                              <p:tn val="81"/>
                                            </p:cond>
                                          </p:stCondLst>
                                          <p:endCondLst>
                                            <p:cond evt="onStopAudio" delay="0">
                                              <p:tgtEl>
                                                <p:sldTgt/>
                                              </p:tgtEl>
                                            </p:cond>
                                          </p:endCondLst>
                                        </p:cTn>
                                        <p:tgtEl>
                                          <p:sndTgt r:embed="rId5" name="beep.wav"/>
                                        </p:tgtEl>
                                      </p:cMediaNode>
                                    </p:audio>
                                  </p:subTnLst>
                                </p:cTn>
                              </p:par>
                            </p:childTnLst>
                          </p:cTn>
                        </p:par>
                        <p:par>
                          <p:cTn id="84" fill="hold">
                            <p:stCondLst>
                              <p:cond delay="7100"/>
                            </p:stCondLst>
                            <p:childTnLst>
                              <p:par>
                                <p:cTn id="85" presetID="14" presetClass="entr" presetSubtype="10" fill="hold" nodeType="afterEffect">
                                  <p:stCondLst>
                                    <p:cond delay="500"/>
                                  </p:stCondLst>
                                  <p:childTnLst>
                                    <p:set>
                                      <p:cBhvr>
                                        <p:cTn id="86" dur="1" fill="hold">
                                          <p:stCondLst>
                                            <p:cond delay="0"/>
                                          </p:stCondLst>
                                        </p:cTn>
                                        <p:tgtEl>
                                          <p:spTgt spid="70"/>
                                        </p:tgtEl>
                                        <p:attrNameLst>
                                          <p:attrName>style.visibility</p:attrName>
                                        </p:attrNameLst>
                                      </p:cBhvr>
                                      <p:to>
                                        <p:strVal val="visible"/>
                                      </p:to>
                                    </p:set>
                                    <p:animEffect transition="in" filter="randombar(horizontal)">
                                      <p:cBhvr>
                                        <p:cTn id="87" dur="500"/>
                                        <p:tgtEl>
                                          <p:spTgt spid="70"/>
                                        </p:tgtEl>
                                      </p:cBhvr>
                                    </p:animEffec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8" fill="hold">
                            <p:stCondLst>
                              <p:cond delay="8100"/>
                            </p:stCondLst>
                            <p:childTnLst>
                              <p:par>
                                <p:cTn id="89" presetID="14" presetClass="entr" presetSubtype="10" fill="hold" nodeType="afterEffect">
                                  <p:stCondLst>
                                    <p:cond delay="500"/>
                                  </p:stCondLst>
                                  <p:childTnLst>
                                    <p:set>
                                      <p:cBhvr>
                                        <p:cTn id="90" dur="1" fill="hold">
                                          <p:stCondLst>
                                            <p:cond delay="0"/>
                                          </p:stCondLst>
                                        </p:cTn>
                                        <p:tgtEl>
                                          <p:spTgt spid="73"/>
                                        </p:tgtEl>
                                        <p:attrNameLst>
                                          <p:attrName>style.visibility</p:attrName>
                                        </p:attrNameLst>
                                      </p:cBhvr>
                                      <p:to>
                                        <p:strVal val="visible"/>
                                      </p:to>
                                    </p:set>
                                    <p:animEffect transition="in" filter="randombar(horizontal)">
                                      <p:cBhvr>
                                        <p:cTn id="91" dur="500"/>
                                        <p:tgtEl>
                                          <p:spTgt spid="73"/>
                                        </p:tgtEl>
                                      </p:cBhvr>
                                    </p:animEffec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2" fill="hold">
                            <p:stCondLst>
                              <p:cond delay="9100"/>
                            </p:stCondLst>
                            <p:childTnLst>
                              <p:par>
                                <p:cTn id="93" presetID="14" presetClass="entr" presetSubtype="10" fill="hold" nodeType="afterEffect">
                                  <p:stCondLst>
                                    <p:cond delay="500"/>
                                  </p:stCondLst>
                                  <p:childTnLst>
                                    <p:set>
                                      <p:cBhvr>
                                        <p:cTn id="94" dur="1" fill="hold">
                                          <p:stCondLst>
                                            <p:cond delay="0"/>
                                          </p:stCondLst>
                                        </p:cTn>
                                        <p:tgtEl>
                                          <p:spTgt spid="77"/>
                                        </p:tgtEl>
                                        <p:attrNameLst>
                                          <p:attrName>style.visibility</p:attrName>
                                        </p:attrNameLst>
                                      </p:cBhvr>
                                      <p:to>
                                        <p:strVal val="visible"/>
                                      </p:to>
                                    </p:set>
                                    <p:animEffect transition="in" filter="randombar(horizontal)">
                                      <p:cBhvr>
                                        <p:cTn id="95"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5" name="beep.wav"/>
                                        </p:tgtEl>
                                      </p:cMediaNode>
                                    </p:audio>
                                  </p:subTnLst>
                                </p:cTn>
                              </p:par>
                            </p:childTnLst>
                          </p:cTn>
                        </p:par>
                        <p:par>
                          <p:cTn id="96" fill="hold">
                            <p:stCondLst>
                              <p:cond delay="10100"/>
                            </p:stCondLst>
                            <p:childTnLst>
                              <p:par>
                                <p:cTn id="97" presetID="14" presetClass="entr" presetSubtype="10" fill="hold" nodeType="afterEffect">
                                  <p:stCondLst>
                                    <p:cond delay="50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subTnLst>
                                    <p:audio>
                                      <p:cMediaNode>
                                        <p:cTn display="0" masterRel="sameClick">
                                          <p:stCondLst>
                                            <p:cond evt="begin" delay="0">
                                              <p:tn val="97"/>
                                            </p:cond>
                                          </p:stCondLst>
                                          <p:endCondLst>
                                            <p:cond evt="onStopAudio" delay="0">
                                              <p:tgtEl>
                                                <p:sldTgt/>
                                              </p:tgtEl>
                                            </p:cond>
                                          </p:endCondLst>
                                        </p:cTn>
                                        <p:tgtEl>
                                          <p:sndTgt r:embed="rId5" name="beep.wav"/>
                                        </p:tgtEl>
                                      </p:cMediaNode>
                                    </p:audio>
                                  </p:subTnLst>
                                </p:cTn>
                              </p:par>
                            </p:childTnLst>
                          </p:cTn>
                        </p:par>
                        <p:par>
                          <p:cTn id="100" fill="hold">
                            <p:stCondLst>
                              <p:cond delay="11100"/>
                            </p:stCondLst>
                            <p:childTnLst>
                              <p:par>
                                <p:cTn id="101" presetID="14" presetClass="entr" presetSubtype="10" fill="hold" nodeType="afterEffect">
                                  <p:stCondLst>
                                    <p:cond delay="500"/>
                                  </p:stCondLst>
                                  <p:childTnLst>
                                    <p:set>
                                      <p:cBhvr>
                                        <p:cTn id="102" dur="1" fill="hold">
                                          <p:stCondLst>
                                            <p:cond delay="0"/>
                                          </p:stCondLst>
                                        </p:cTn>
                                        <p:tgtEl>
                                          <p:spTgt spid="84"/>
                                        </p:tgtEl>
                                        <p:attrNameLst>
                                          <p:attrName>style.visibility</p:attrName>
                                        </p:attrNameLst>
                                      </p:cBhvr>
                                      <p:to>
                                        <p:strVal val="visible"/>
                                      </p:to>
                                    </p:set>
                                    <p:animEffect transition="in" filter="randombar(horizont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beep.wav"/>
                                        </p:tgtEl>
                                      </p:cMediaNode>
                                    </p:audio>
                                  </p:subTnLst>
                                </p:cTn>
                              </p:par>
                            </p:childTnLst>
                          </p:cTn>
                        </p:par>
                        <p:par>
                          <p:cTn id="104" fill="hold">
                            <p:stCondLst>
                              <p:cond delay="12100"/>
                            </p:stCondLst>
                            <p:childTnLst>
                              <p:par>
                                <p:cTn id="105" presetID="14" presetClass="entr" presetSubtype="10" fill="hold" nodeType="afterEffect">
                                  <p:stCondLst>
                                    <p:cond delay="50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8" fill="hold">
                            <p:stCondLst>
                              <p:cond delay="13100"/>
                            </p:stCondLst>
                            <p:childTnLst>
                              <p:par>
                                <p:cTn id="109" presetID="14" presetClass="entr" presetSubtype="10" fill="hold" nodeType="afterEffect">
                                  <p:stCondLst>
                                    <p:cond delay="500"/>
                                  </p:stCondLst>
                                  <p:childTnLst>
                                    <p:set>
                                      <p:cBhvr>
                                        <p:cTn id="110" dur="1" fill="hold">
                                          <p:stCondLst>
                                            <p:cond delay="0"/>
                                          </p:stCondLst>
                                        </p:cTn>
                                        <p:tgtEl>
                                          <p:spTgt spid="93"/>
                                        </p:tgtEl>
                                        <p:attrNameLst>
                                          <p:attrName>style.visibility</p:attrName>
                                        </p:attrNameLst>
                                      </p:cBhvr>
                                      <p:to>
                                        <p:strVal val="visible"/>
                                      </p:to>
                                    </p:set>
                                    <p:animEffect transition="in" filter="randombar(horizontal)">
                                      <p:cBhvr>
                                        <p:cTn id="111" dur="500"/>
                                        <p:tgtEl>
                                          <p:spTgt spid="93"/>
                                        </p:tgtEl>
                                      </p:cBhvr>
                                    </p:animEffect>
                                  </p:childTnLst>
                                  <p:subTnLst>
                                    <p:audio>
                                      <p:cMediaNode>
                                        <p:cTn display="0" masterRel="sameClick">
                                          <p:stCondLst>
                                            <p:cond evt="begin" delay="0">
                                              <p:tn val="109"/>
                                            </p:cond>
                                          </p:stCondLst>
                                          <p:endCondLst>
                                            <p:cond evt="onStopAudio" delay="0">
                                              <p:tgtEl>
                                                <p:sldTgt/>
                                              </p:tgtEl>
                                            </p:cond>
                                          </p:endCondLst>
                                        </p:cTn>
                                        <p:tgtEl>
                                          <p:sndTgt r:embed="rId5" name="beep.wav"/>
                                        </p:tgtEl>
                                      </p:cMediaNode>
                                    </p:audio>
                                  </p:subTnLst>
                                </p:cTn>
                              </p:par>
                            </p:childTnLst>
                          </p:cTn>
                        </p:par>
                        <p:par>
                          <p:cTn id="112" fill="hold">
                            <p:stCondLst>
                              <p:cond delay="14100"/>
                            </p:stCondLst>
                            <p:childTnLst>
                              <p:par>
                                <p:cTn id="113" presetID="14" presetClass="entr" presetSubtype="10" fill="hold" nodeType="afterEffect">
                                  <p:stCondLst>
                                    <p:cond delay="500"/>
                                  </p:stCondLst>
                                  <p:childTnLst>
                                    <p:set>
                                      <p:cBhvr>
                                        <p:cTn id="114" dur="1" fill="hold">
                                          <p:stCondLst>
                                            <p:cond delay="0"/>
                                          </p:stCondLst>
                                        </p:cTn>
                                        <p:tgtEl>
                                          <p:spTgt spid="96"/>
                                        </p:tgtEl>
                                        <p:attrNameLst>
                                          <p:attrName>style.visibility</p:attrName>
                                        </p:attrNameLst>
                                      </p:cBhvr>
                                      <p:to>
                                        <p:strVal val="visible"/>
                                      </p:to>
                                    </p:set>
                                    <p:animEffect transition="in" filter="randombar(horizontal)">
                                      <p:cBhvr>
                                        <p:cTn id="115" dur="500"/>
                                        <p:tgtEl>
                                          <p:spTgt spid="96"/>
                                        </p:tgtEl>
                                      </p:cBhvr>
                                    </p:animEffec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6" fill="hold">
                            <p:stCondLst>
                              <p:cond delay="15100"/>
                            </p:stCondLst>
                            <p:childTnLst>
                              <p:par>
                                <p:cTn id="117" presetID="14" presetClass="entr" presetSubtype="10" fill="hold" nodeType="afterEffect">
                                  <p:stCondLst>
                                    <p:cond delay="500"/>
                                  </p:stCondLst>
                                  <p:childTnLst>
                                    <p:set>
                                      <p:cBhvr>
                                        <p:cTn id="118" dur="1" fill="hold">
                                          <p:stCondLst>
                                            <p:cond delay="0"/>
                                          </p:stCondLst>
                                        </p:cTn>
                                        <p:tgtEl>
                                          <p:spTgt spid="102"/>
                                        </p:tgtEl>
                                        <p:attrNameLst>
                                          <p:attrName>style.visibility</p:attrName>
                                        </p:attrNameLst>
                                      </p:cBhvr>
                                      <p:to>
                                        <p:strVal val="visible"/>
                                      </p:to>
                                    </p:set>
                                    <p:animEffect transition="in" filter="randombar(horizontal)">
                                      <p:cBhvr>
                                        <p:cTn id="119" dur="500"/>
                                        <p:tgtEl>
                                          <p:spTgt spid="102"/>
                                        </p:tgtEl>
                                      </p:cBhvr>
                                    </p:animEffect>
                                  </p:childTnLst>
                                  <p:subTnLst>
                                    <p:audio>
                                      <p:cMediaNode>
                                        <p:cTn display="0" masterRel="sameClick">
                                          <p:stCondLst>
                                            <p:cond evt="begin" delay="0">
                                              <p:tn val="117"/>
                                            </p:cond>
                                          </p:stCondLst>
                                          <p:endCondLst>
                                            <p:cond evt="onStopAudio" delay="0">
                                              <p:tgtEl>
                                                <p:sldTgt/>
                                              </p:tgtEl>
                                            </p:cond>
                                          </p:endCondLst>
                                        </p:cTn>
                                        <p:tgtEl>
                                          <p:sndTgt r:embed="rId5" name="beep.wav"/>
                                        </p:tgtEl>
                                      </p:cMediaNode>
                                    </p:audio>
                                  </p:subTnLst>
                                </p:cTn>
                              </p:par>
                            </p:childTnLst>
                          </p:cTn>
                        </p:par>
                        <p:par>
                          <p:cTn id="120" fill="hold">
                            <p:stCondLst>
                              <p:cond delay="16100"/>
                            </p:stCondLst>
                            <p:childTnLst>
                              <p:par>
                                <p:cTn id="121" presetID="14" presetClass="entr" presetSubtype="10" fill="hold" nodeType="afterEffect">
                                  <p:stCondLst>
                                    <p:cond delay="500"/>
                                  </p:stCondLst>
                                  <p:childTnLst>
                                    <p:set>
                                      <p:cBhvr>
                                        <p:cTn id="122" dur="1" fill="hold">
                                          <p:stCondLst>
                                            <p:cond delay="0"/>
                                          </p:stCondLst>
                                        </p:cTn>
                                        <p:tgtEl>
                                          <p:spTgt spid="108"/>
                                        </p:tgtEl>
                                        <p:attrNameLst>
                                          <p:attrName>style.visibility</p:attrName>
                                        </p:attrNameLst>
                                      </p:cBhvr>
                                      <p:to>
                                        <p:strVal val="visible"/>
                                      </p:to>
                                    </p:set>
                                    <p:animEffect transition="in" filter="randombar(horizontal)">
                                      <p:cBhvr>
                                        <p:cTn id="123" dur="500"/>
                                        <p:tgtEl>
                                          <p:spTgt spid="108"/>
                                        </p:tgtEl>
                                      </p:cBhvr>
                                    </p:animEffect>
                                  </p:childTnLst>
                                  <p:subTnLst>
                                    <p:audio>
                                      <p:cMediaNode>
                                        <p:cTn display="0" masterRel="sameClick">
                                          <p:stCondLst>
                                            <p:cond evt="begin" delay="0">
                                              <p:tn val="121"/>
                                            </p:cond>
                                          </p:stCondLst>
                                          <p:endCondLst>
                                            <p:cond evt="onStopAudio" delay="0">
                                              <p:tgtEl>
                                                <p:sldTgt/>
                                              </p:tgtEl>
                                            </p:cond>
                                          </p:endCondLst>
                                        </p:cTn>
                                        <p:tgtEl>
                                          <p:sndTgt r:embed="rId5" name="beep.wav"/>
                                        </p:tgtEl>
                                      </p:cMediaNode>
                                    </p:audio>
                                  </p:subTnLst>
                                </p:cTn>
                              </p:par>
                            </p:childTnLst>
                          </p:cTn>
                        </p:par>
                        <p:par>
                          <p:cTn id="124" fill="hold">
                            <p:stCondLst>
                              <p:cond delay="17100"/>
                            </p:stCondLst>
                            <p:childTnLst>
                              <p:par>
                                <p:cTn id="125" presetID="14" presetClass="entr" presetSubtype="10" fill="hold" nodeType="afterEffect">
                                  <p:stCondLst>
                                    <p:cond delay="500"/>
                                  </p:stCondLst>
                                  <p:childTnLst>
                                    <p:set>
                                      <p:cBhvr>
                                        <p:cTn id="126" dur="1" fill="hold">
                                          <p:stCondLst>
                                            <p:cond delay="0"/>
                                          </p:stCondLst>
                                        </p:cTn>
                                        <p:tgtEl>
                                          <p:spTgt spid="114"/>
                                        </p:tgtEl>
                                        <p:attrNameLst>
                                          <p:attrName>style.visibility</p:attrName>
                                        </p:attrNameLst>
                                      </p:cBhvr>
                                      <p:to>
                                        <p:strVal val="visible"/>
                                      </p:to>
                                    </p:set>
                                    <p:animEffect transition="in" filter="randombar(horizontal)">
                                      <p:cBhvr>
                                        <p:cTn id="127" dur="500"/>
                                        <p:tgtEl>
                                          <p:spTgt spid="114"/>
                                        </p:tgtEl>
                                      </p:cBhvr>
                                    </p:animEffec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8" fill="hold">
                            <p:stCondLst>
                              <p:cond delay="18100"/>
                            </p:stCondLst>
                            <p:childTnLst>
                              <p:par>
                                <p:cTn id="129" presetID="14" presetClass="entr" presetSubtype="10" fill="hold" nodeType="afterEffect">
                                  <p:stCondLst>
                                    <p:cond delay="500"/>
                                  </p:stCondLst>
                                  <p:childTnLst>
                                    <p:set>
                                      <p:cBhvr>
                                        <p:cTn id="130" dur="1" fill="hold">
                                          <p:stCondLst>
                                            <p:cond delay="0"/>
                                          </p:stCondLst>
                                        </p:cTn>
                                        <p:tgtEl>
                                          <p:spTgt spid="117"/>
                                        </p:tgtEl>
                                        <p:attrNameLst>
                                          <p:attrName>style.visibility</p:attrName>
                                        </p:attrNameLst>
                                      </p:cBhvr>
                                      <p:to>
                                        <p:strVal val="visible"/>
                                      </p:to>
                                    </p:set>
                                    <p:animEffect transition="in" filter="randombar(horizontal)">
                                      <p:cBhvr>
                                        <p:cTn id="131"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5" name="beep.wav"/>
                                        </p:tgtEl>
                                      </p:cMediaNode>
                                    </p:audio>
                                  </p:subTnLst>
                                </p:cTn>
                              </p:par>
                            </p:childTnLst>
                          </p:cTn>
                        </p:par>
                        <p:par>
                          <p:cTn id="132" fill="hold">
                            <p:stCondLst>
                              <p:cond delay="19100"/>
                            </p:stCondLst>
                            <p:childTnLst>
                              <p:par>
                                <p:cTn id="133" presetID="14" presetClass="entr" presetSubtype="10" fill="hold" nodeType="afterEffect">
                                  <p:stCondLst>
                                    <p:cond delay="500"/>
                                  </p:stCondLst>
                                  <p:childTnLst>
                                    <p:set>
                                      <p:cBhvr>
                                        <p:cTn id="134" dur="1" fill="hold">
                                          <p:stCondLst>
                                            <p:cond delay="0"/>
                                          </p:stCondLst>
                                        </p:cTn>
                                        <p:tgtEl>
                                          <p:spTgt spid="120"/>
                                        </p:tgtEl>
                                        <p:attrNameLst>
                                          <p:attrName>style.visibility</p:attrName>
                                        </p:attrNameLst>
                                      </p:cBhvr>
                                      <p:to>
                                        <p:strVal val="visible"/>
                                      </p:to>
                                    </p:set>
                                    <p:animEffect transition="in" filter="randombar(horizontal)">
                                      <p:cBhvr>
                                        <p:cTn id="135" dur="500"/>
                                        <p:tgtEl>
                                          <p:spTgt spid="120"/>
                                        </p:tgtEl>
                                      </p:cBhvr>
                                    </p:animEffect>
                                  </p:childTnLst>
                                  <p:subTnLst>
                                    <p:audio>
                                      <p:cMediaNode>
                                        <p:cTn display="0" masterRel="sameClick">
                                          <p:stCondLst>
                                            <p:cond evt="begin" delay="0">
                                              <p:tn val="133"/>
                                            </p:cond>
                                          </p:stCondLst>
                                          <p:endCondLst>
                                            <p:cond evt="onStopAudio" delay="0">
                                              <p:tgtEl>
                                                <p:sldTgt/>
                                              </p:tgtEl>
                                            </p:cond>
                                          </p:endCondLst>
                                        </p:cTn>
                                        <p:tgtEl>
                                          <p:sndTgt r:embed="rId5" name="beep.wav"/>
                                        </p:tgtEl>
                                      </p:cMediaNode>
                                    </p:audio>
                                  </p:subTnLst>
                                </p:cTn>
                              </p:par>
                            </p:childTnLst>
                          </p:cTn>
                        </p:par>
                        <p:par>
                          <p:cTn id="136" fill="hold">
                            <p:stCondLst>
                              <p:cond delay="20100"/>
                            </p:stCondLst>
                            <p:childTnLst>
                              <p:par>
                                <p:cTn id="137" presetID="14" presetClass="entr" presetSubtype="10" fill="hold" nodeType="afterEffect">
                                  <p:stCondLst>
                                    <p:cond delay="500"/>
                                  </p:stCondLst>
                                  <p:childTnLst>
                                    <p:set>
                                      <p:cBhvr>
                                        <p:cTn id="138" dur="1" fill="hold">
                                          <p:stCondLst>
                                            <p:cond delay="0"/>
                                          </p:stCondLst>
                                        </p:cTn>
                                        <p:tgtEl>
                                          <p:spTgt spid="123"/>
                                        </p:tgtEl>
                                        <p:attrNameLst>
                                          <p:attrName>style.visibility</p:attrName>
                                        </p:attrNameLst>
                                      </p:cBhvr>
                                      <p:to>
                                        <p:strVal val="visible"/>
                                      </p:to>
                                    </p:set>
                                    <p:animEffect transition="in" filter="randombar(horizontal)">
                                      <p:cBhvr>
                                        <p:cTn id="139" dur="500"/>
                                        <p:tgtEl>
                                          <p:spTgt spid="123"/>
                                        </p:tgtEl>
                                      </p:cBhvr>
                                    </p:animEffect>
                                  </p:childTnLst>
                                  <p:subTnLst>
                                    <p:audio>
                                      <p:cMediaNode>
                                        <p:cTn display="0" masterRel="sameClick">
                                          <p:stCondLst>
                                            <p:cond evt="begin" delay="0">
                                              <p:tn val="137"/>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35"/>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165"/>
                                        </p:tgtEl>
                                        <p:attrNameLst>
                                          <p:attrName>style.visibility</p:attrName>
                                        </p:attrNameLst>
                                      </p:cBhvr>
                                      <p:to>
                                        <p:strVal val="visible"/>
                                      </p:to>
                                    </p:set>
                                    <p:animEffect transition="in" filter="randombar(horizontal)">
                                      <p:cBhvr>
                                        <p:cTn id="145" dur="500"/>
                                        <p:tgtEl>
                                          <p:spTgt spid="165"/>
                                        </p:tgtEl>
                                      </p:cBhvr>
                                    </p:animEffect>
                                  </p:childTnLst>
                                  <p:subTnLst>
                                    <p:audio>
                                      <p:cMediaNode>
                                        <p:cTn display="0" masterRel="sameClick">
                                          <p:stCondLst>
                                            <p:cond evt="begin" delay="0">
                                              <p:tn val="143"/>
                                            </p:cond>
                                          </p:stCondLst>
                                          <p:endCondLst>
                                            <p:cond evt="onStopAudio" delay="0">
                                              <p:tgtEl>
                                                <p:sldTgt/>
                                              </p:tgtEl>
                                            </p:cond>
                                          </p:endCondLst>
                                        </p:cTn>
                                        <p:tgtEl>
                                          <p:sndTgt r:embed="rId7" name="fins__success-2.wav"/>
                                        </p:tgtEl>
                                      </p:cMediaNode>
                                    </p:audio>
                                  </p:subTnLst>
                                </p:cTn>
                              </p:par>
                              <p:par>
                                <p:cTn id="146" presetID="42" presetClass="entr" presetSubtype="0" fill="hold" grpId="0"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1000"/>
                                        <p:tgtEl>
                                          <p:spTgt spid="4"/>
                                        </p:tgtEl>
                                      </p:cBhvr>
                                    </p:animEffect>
                                    <p:anim calcmode="lin" valueType="num">
                                      <p:cBhvr>
                                        <p:cTn id="149" dur="1000" fill="hold"/>
                                        <p:tgtEl>
                                          <p:spTgt spid="4"/>
                                        </p:tgtEl>
                                        <p:attrNameLst>
                                          <p:attrName>ppt_x</p:attrName>
                                        </p:attrNameLst>
                                      </p:cBhvr>
                                      <p:tavLst>
                                        <p:tav tm="0">
                                          <p:val>
                                            <p:strVal val="#ppt_x"/>
                                          </p:val>
                                        </p:tav>
                                        <p:tav tm="100000">
                                          <p:val>
                                            <p:strVal val="#ppt_x"/>
                                          </p:val>
                                        </p:tav>
                                      </p:tavLst>
                                    </p:anim>
                                    <p:anim calcmode="lin" valueType="num">
                                      <p:cBhvr>
                                        <p:cTn id="1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944216" y="3256500"/>
            <a:ext cx="9691995" cy="2575494"/>
          </a:xfrm>
        </p:spPr>
        <p:txBody>
          <a:bodyPr/>
          <a:lstStyle/>
          <a:p>
            <a:pPr algn="r">
              <a:lnSpc>
                <a:spcPct val="120000"/>
              </a:lnSpc>
            </a:pPr>
            <a:r>
              <a:rPr lang="en-US" sz="7200"/>
              <a:t>CÁM ƠN CÁC EM ĐÃ THEO DÕI BÀI HỌC</a:t>
            </a:r>
            <a:endParaRPr lang="en-US" sz="7200" dirty="0"/>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4632053" y="5882483"/>
            <a:ext cx="5869523" cy="7280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ACA8BCD-DDD1-FB7B-FF26-124FB9EE308B}"/>
              </a:ext>
            </a:extLst>
          </p:cNvPr>
          <p:cNvGrpSpPr/>
          <p:nvPr/>
        </p:nvGrpSpPr>
        <p:grpSpPr>
          <a:xfrm>
            <a:off x="722460" y="1089580"/>
            <a:ext cx="4235238" cy="1014342"/>
            <a:chOff x="945350" y="611792"/>
            <a:chExt cx="3435496" cy="676228"/>
          </a:xfrm>
        </p:grpSpPr>
        <p:sp>
          <p:nvSpPr>
            <p:cNvPr id="5" name="Rectangle: Rounded Corners 4">
              <a:extLst>
                <a:ext uri="{FF2B5EF4-FFF2-40B4-BE49-F238E27FC236}">
                  <a16:creationId xmlns:a16="http://schemas.microsoft.com/office/drawing/2014/main" id="{BECF3C4F-409D-D19D-F858-7D204CF82024}"/>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6" name="TextBox 5">
              <a:extLst>
                <a:ext uri="{FF2B5EF4-FFF2-40B4-BE49-F238E27FC236}">
                  <a16:creationId xmlns:a16="http://schemas.microsoft.com/office/drawing/2014/main" id="{C3962E0F-BE2E-7BC9-1A03-82B98E1FCA1A}"/>
                </a:ext>
              </a:extLst>
            </p:cNvPr>
            <p:cNvSpPr txBox="1"/>
            <p:nvPr/>
          </p:nvSpPr>
          <p:spPr>
            <a:xfrm rot="21296516">
              <a:off x="1770901" y="651120"/>
              <a:ext cx="2609945" cy="492443"/>
            </a:xfrm>
            <a:prstGeom prst="rect">
              <a:avLst/>
            </a:prstGeom>
            <a:noFill/>
          </p:spPr>
          <p:txBody>
            <a:bodyPr wrap="square" rtlCol="0">
              <a:spAutoFit/>
            </a:bodyPr>
            <a:lstStyle/>
            <a:p>
              <a:pPr defTabSz="1371600">
                <a:defRPr/>
              </a:pPr>
              <a:r>
                <a:rPr lang="en-US" sz="4200" b="1" kern="0">
                  <a:solidFill>
                    <a:prstClr val="white"/>
                  </a:solidFill>
                  <a:effectLst>
                    <a:outerShdw blurRad="76200" dist="76200" dir="2700000" sx="101000" sy="101000" algn="tl" rotWithShape="0">
                      <a:prstClr val="black">
                        <a:alpha val="40000"/>
                      </a:prstClr>
                    </a:outerShdw>
                  </a:effectLst>
                  <a:latin typeface="Arial" panose="020B0604020202020204"/>
                  <a:cs typeface="Arial" panose="020B0604020202020204" pitchFamily="34" charset="0"/>
                </a:rPr>
                <a:t>KẾT THÚC</a:t>
              </a:r>
            </a:p>
          </p:txBody>
        </p:sp>
      </p:grpSp>
      <p:grpSp>
        <p:nvGrpSpPr>
          <p:cNvPr id="7" name="Group 6">
            <a:extLst>
              <a:ext uri="{FF2B5EF4-FFF2-40B4-BE49-F238E27FC236}">
                <a16:creationId xmlns:a16="http://schemas.microsoft.com/office/drawing/2014/main" id="{E882C0CA-6D80-7D01-DEC7-E1568969C475}"/>
              </a:ext>
            </a:extLst>
          </p:cNvPr>
          <p:cNvGrpSpPr/>
          <p:nvPr/>
        </p:nvGrpSpPr>
        <p:grpSpPr>
          <a:xfrm>
            <a:off x="308442" y="1116372"/>
            <a:ext cx="1371600" cy="1371600"/>
            <a:chOff x="5532121" y="2971800"/>
            <a:chExt cx="914400" cy="914400"/>
          </a:xfrm>
        </p:grpSpPr>
        <p:sp>
          <p:nvSpPr>
            <p:cNvPr id="8" name="Oval 7">
              <a:extLst>
                <a:ext uri="{FF2B5EF4-FFF2-40B4-BE49-F238E27FC236}">
                  <a16:creationId xmlns:a16="http://schemas.microsoft.com/office/drawing/2014/main" id="{821BEFAA-3325-516A-B058-A3FC185C6EFA}"/>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pic>
          <p:nvPicPr>
            <p:cNvPr id="9" name="Picture 8" descr="Icon&#10;&#10;Description automatically generated">
              <a:extLst>
                <a:ext uri="{FF2B5EF4-FFF2-40B4-BE49-F238E27FC236}">
                  <a16:creationId xmlns:a16="http://schemas.microsoft.com/office/drawing/2014/main" id="{DB8E058F-C38C-BCDD-9620-690262A1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A9A9B542-A1EB-7301-018F-08E43C935808}"/>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1" name="Oval 10">
              <a:extLst>
                <a:ext uri="{FF2B5EF4-FFF2-40B4-BE49-F238E27FC236}">
                  <a16:creationId xmlns:a16="http://schemas.microsoft.com/office/drawing/2014/main" id="{3D2220D2-8189-1EDD-9A71-4DC91FB0A3F2}"/>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2" name="Oval 11">
              <a:extLst>
                <a:ext uri="{FF2B5EF4-FFF2-40B4-BE49-F238E27FC236}">
                  <a16:creationId xmlns:a16="http://schemas.microsoft.com/office/drawing/2014/main" id="{0EC47AA5-4DB5-5BBD-2175-F7271C9BFF8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3" name="Oval 12">
              <a:extLst>
                <a:ext uri="{FF2B5EF4-FFF2-40B4-BE49-F238E27FC236}">
                  <a16:creationId xmlns:a16="http://schemas.microsoft.com/office/drawing/2014/main" id="{9E886DC4-02AB-1740-B50C-F8E2B7A89C9B}"/>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4" name="Oval 13">
              <a:extLst>
                <a:ext uri="{FF2B5EF4-FFF2-40B4-BE49-F238E27FC236}">
                  <a16:creationId xmlns:a16="http://schemas.microsoft.com/office/drawing/2014/main" id="{11AECA1F-67DA-2F31-A641-FB8C6AE0DB1A}"/>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6245D36A-E9EA-CBEA-864D-A5DF47C02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6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823B"/>
        </a:solidFill>
        <a:effectLst/>
      </p:bgPr>
    </p:bg>
    <p:spTree>
      <p:nvGrpSpPr>
        <p:cNvPr id="1" name=""/>
        <p:cNvGrpSpPr/>
        <p:nvPr/>
      </p:nvGrpSpPr>
      <p:grpSpPr>
        <a:xfrm>
          <a:off x="0" y="0"/>
          <a:ext cx="0" cy="0"/>
          <a:chOff x="0" y="0"/>
          <a:chExt cx="0" cy="0"/>
        </a:xfrm>
      </p:grpSpPr>
      <p:sp>
        <p:nvSpPr>
          <p:cNvPr id="2" name="Rounded Rectangle 1"/>
          <p:cNvSpPr/>
          <p:nvPr/>
        </p:nvSpPr>
        <p:spPr>
          <a:xfrm>
            <a:off x="914396" y="1054328"/>
            <a:ext cx="16393886" cy="8553450"/>
          </a:xfrm>
          <a:prstGeom prst="roundRect">
            <a:avLst>
              <a:gd name="adj" fmla="val 6995"/>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srgbClr val="FFFFFF"/>
              </a:solidFill>
            </a:endParaRPr>
          </a:p>
        </p:txBody>
      </p:sp>
      <p:sp>
        <p:nvSpPr>
          <p:cNvPr id="11" name="Arc 10">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2911699" y="1163774"/>
            <a:ext cx="4481849" cy="448184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2700">
              <a:solidFill>
                <a:srgbClr val="000000"/>
              </a:solidFill>
              <a:latin typeface="Calibri" panose="020F0502020204030204"/>
            </a:endParaRPr>
          </a:p>
        </p:txBody>
      </p:sp>
      <p:sp>
        <p:nvSpPr>
          <p:cNvPr id="3" name="Rectangle 2"/>
          <p:cNvSpPr/>
          <p:nvPr/>
        </p:nvSpPr>
        <p:spPr>
          <a:xfrm>
            <a:off x="1522320" y="2238970"/>
            <a:ext cx="15178035" cy="5753947"/>
          </a:xfrm>
          <a:prstGeom prst="rect">
            <a:avLst/>
          </a:prstGeom>
        </p:spPr>
        <p:txBody>
          <a:bodyPr wrap="square">
            <a:spAutoFit/>
          </a:bodyPr>
          <a:lstStyle/>
          <a:p>
            <a:pPr algn="just">
              <a:lnSpc>
                <a:spcPct val="130000"/>
              </a:lnSpc>
              <a:defRPr/>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Dựa vào sơ đó, nêu được mối quan hệ giữa DNA</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RNA</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protein - tính trạng thông qua phiên mã, dịch mã và ý nghĩa di truyền của mối quan hệ này. </a:t>
            </a:r>
            <a:endParaRPr lang="en-US"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defRPr/>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Vận dụng kiến thức "từ gene đến tính trạng, nêu được cơ sở của sự đa dạng về tính trạng của các loài.</a:t>
            </a:r>
          </a:p>
        </p:txBody>
      </p:sp>
      <p:sp>
        <p:nvSpPr>
          <p:cNvPr id="5" name="Rounded Rectangle 4"/>
          <p:cNvSpPr/>
          <p:nvPr/>
        </p:nvSpPr>
        <p:spPr>
          <a:xfrm>
            <a:off x="6282413" y="470912"/>
            <a:ext cx="5657850" cy="1166831"/>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srgbClr val="FFFFFF"/>
              </a:solidFill>
            </a:endParaRPr>
          </a:p>
        </p:txBody>
      </p:sp>
      <p:sp>
        <p:nvSpPr>
          <p:cNvPr id="4" name="TextBox 3"/>
          <p:cNvSpPr txBox="1"/>
          <p:nvPr/>
        </p:nvSpPr>
        <p:spPr>
          <a:xfrm>
            <a:off x="6953251" y="453101"/>
            <a:ext cx="6515753" cy="1107996"/>
          </a:xfrm>
          <a:prstGeom prst="rect">
            <a:avLst/>
          </a:prstGeom>
          <a:noFill/>
        </p:spPr>
        <p:txBody>
          <a:bodyPr wrap="square" rtlCol="0">
            <a:spAutoFit/>
          </a:bodyPr>
          <a:lstStyle/>
          <a:p>
            <a:pPr>
              <a:defRPr/>
            </a:pPr>
            <a:r>
              <a:rPr lang="en-US" sz="6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MỤC TIÊU</a:t>
            </a:r>
          </a:p>
        </p:txBody>
      </p:sp>
      <p:pic>
        <p:nvPicPr>
          <p:cNvPr id="1026" name="Picture 2" descr="DNA helix symbol isolated on whit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3544" y="-6925232"/>
            <a:ext cx="4657725"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504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1010055" y="780915"/>
            <a:ext cx="16704015" cy="1800495"/>
          </a:xfrm>
          <a:prstGeom prst="roundRect">
            <a:avLst>
              <a:gd name="adj" fmla="val 50000"/>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sz="2700">
              <a:solidFill>
                <a:srgbClr val="FFFFFF"/>
              </a:solidFill>
            </a:endParaRPr>
          </a:p>
        </p:txBody>
      </p:sp>
      <p:sp>
        <p:nvSpPr>
          <p:cNvPr id="4" name="Rectangle 3"/>
          <p:cNvSpPr/>
          <p:nvPr/>
        </p:nvSpPr>
        <p:spPr>
          <a:xfrm>
            <a:off x="2771772" y="870778"/>
            <a:ext cx="14506173" cy="1685077"/>
          </a:xfrm>
          <a:prstGeom prst="rect">
            <a:avLst/>
          </a:prstGeom>
        </p:spPr>
        <p:txBody>
          <a:bodyPr wrap="square">
            <a:spAutoFit/>
          </a:bodyPr>
          <a:lstStyle/>
          <a:p>
            <a:pPr algn="just">
              <a:defRPr/>
            </a:pPr>
            <a:r>
              <a:rPr lang="vi-VN" sz="3450" i="1" dirty="0">
                <a:solidFill>
                  <a:srgbClr val="000000"/>
                </a:solidFill>
                <a:latin typeface="Calibri" panose="020F0502020204030204" pitchFamily="34" charset="0"/>
                <a:cs typeface="Calibri" panose="020F0502020204030204" pitchFamily="34" charset="0"/>
              </a:rPr>
              <a:t>Tại sao một số loài sinh vật (nấm sợi, vi khuẩn) có thể tổng hợp được enzyme cellul</a:t>
            </a:r>
            <a:r>
              <a:rPr lang="en-US" sz="3450" i="1" dirty="0">
                <a:solidFill>
                  <a:srgbClr val="000000"/>
                </a:solidFill>
                <a:latin typeface="Calibri" panose="020F0502020204030204" pitchFamily="34" charset="0"/>
                <a:cs typeface="Calibri" panose="020F0502020204030204" pitchFamily="34" charset="0"/>
              </a:rPr>
              <a:t>o</a:t>
            </a:r>
            <a:r>
              <a:rPr lang="vi-VN" sz="3450" i="1" dirty="0">
                <a:solidFill>
                  <a:srgbClr val="000000"/>
                </a:solidFill>
                <a:latin typeface="Calibri" panose="020F0502020204030204" pitchFamily="34" charset="0"/>
                <a:cs typeface="Calibri" panose="020F0502020204030204" pitchFamily="34" charset="0"/>
              </a:rPr>
              <a:t>se để phân giải cellulose trong khi đa số các loài động vật lại không thể tổng hợp được loại enzyme này?</a:t>
            </a:r>
            <a:endParaRPr lang="en-US" sz="3450" i="1" dirty="0">
              <a:solidFill>
                <a:srgbClr val="00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19" y="25557"/>
            <a:ext cx="2555853" cy="2555853"/>
          </a:xfrm>
          <a:prstGeom prst="rect">
            <a:avLst/>
          </a:prstGeom>
        </p:spPr>
      </p:pic>
      <p:pic>
        <p:nvPicPr>
          <p:cNvPr id="1026" name="Picture 2" descr="NẤM CANDIDA GÂY BỆNH TƯA MIỆ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9" y="3467100"/>
            <a:ext cx="8748896" cy="5720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Vi nấm Candida: Những yếu tố nguy cơ gây bệ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3441700"/>
            <a:ext cx="8553680" cy="5702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100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A9C9940-FE99-1998-1E41-5B2EC531BD24}"/>
              </a:ext>
            </a:extLst>
          </p:cNvPr>
          <p:cNvSpPr/>
          <p:nvPr/>
        </p:nvSpPr>
        <p:spPr>
          <a:xfrm>
            <a:off x="3581400" y="970827"/>
            <a:ext cx="17145001" cy="1938992"/>
          </a:xfrm>
          <a:prstGeom prst="rect">
            <a:avLst/>
          </a:prstGeom>
        </p:spPr>
        <p:txBody>
          <a:bodyPr wrap="square">
            <a:spAutoFit/>
          </a:bodyPr>
          <a:lstStyle/>
          <a:p>
            <a:pPr>
              <a:defRPr/>
            </a:pPr>
            <a:r>
              <a:rPr lang="en-US" sz="6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MỐI QUAN HỆ GIỮA </a:t>
            </a:r>
          </a:p>
          <a:p>
            <a:pPr>
              <a:defRPr/>
            </a:pPr>
            <a:r>
              <a:rPr lang="en-US" sz="6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sp>
        <p:nvSpPr>
          <p:cNvPr id="34" name="Oval 33">
            <a:extLst>
              <a:ext uri="{FF2B5EF4-FFF2-40B4-BE49-F238E27FC236}">
                <a16:creationId xmlns:a16="http://schemas.microsoft.com/office/drawing/2014/main" id="{69991D95-6335-98BE-C94B-99FC327B289E}"/>
              </a:ext>
            </a:extLst>
          </p:cNvPr>
          <p:cNvSpPr/>
          <p:nvPr/>
        </p:nvSpPr>
        <p:spPr>
          <a:xfrm>
            <a:off x="1059752" y="865214"/>
            <a:ext cx="2091329" cy="2091329"/>
          </a:xfrm>
          <a:prstGeom prst="ellipse">
            <a:avLst/>
          </a:prstGeom>
          <a:solidFill>
            <a:srgbClr val="00823B"/>
          </a:solidFill>
          <a:ln>
            <a:solidFill>
              <a:srgbClr val="008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400" b="1" dirty="0">
                <a:solidFill>
                  <a:srgbClr val="FFFFFF"/>
                </a:solidFill>
                <a:effectLst>
                  <a:outerShdw blurRad="38100" dist="38100" dir="2700000" algn="tl">
                    <a:srgbClr val="000000">
                      <a:alpha val="43137"/>
                    </a:srgbClr>
                  </a:outerShdw>
                </a:effectLst>
              </a:rPr>
              <a:t>1</a:t>
            </a:r>
            <a:endParaRPr lang="vi-VN" sz="14400" b="1" dirty="0">
              <a:solidFill>
                <a:srgbClr val="FFFFFF"/>
              </a:solidFill>
              <a:effectLst>
                <a:outerShdw blurRad="38100" dist="38100" dir="2700000" algn="tl">
                  <a:srgbClr val="000000">
                    <a:alpha val="43137"/>
                  </a:srgbClr>
                </a:outerShdw>
              </a:effectLst>
            </a:endParaRPr>
          </a:p>
        </p:txBody>
      </p:sp>
      <p:cxnSp>
        <p:nvCxnSpPr>
          <p:cNvPr id="35" name="Straight Connector 34">
            <a:extLst>
              <a:ext uri="{FF2B5EF4-FFF2-40B4-BE49-F238E27FC236}">
                <a16:creationId xmlns:a16="http://schemas.microsoft.com/office/drawing/2014/main" id="{80899A7C-AF0B-BF48-2FA0-9F46D586B2C7}"/>
              </a:ext>
            </a:extLst>
          </p:cNvPr>
          <p:cNvCxnSpPr>
            <a:cxnSpLocks/>
          </p:cNvCxnSpPr>
          <p:nvPr/>
        </p:nvCxnSpPr>
        <p:spPr>
          <a:xfrm>
            <a:off x="3581400" y="3144533"/>
            <a:ext cx="8017592" cy="0"/>
          </a:xfrm>
          <a:prstGeom prst="line">
            <a:avLst/>
          </a:prstGeom>
          <a:ln w="57150">
            <a:solidFill>
              <a:srgbClr val="00823B"/>
            </a:solidFill>
          </a:ln>
        </p:spPr>
        <p:style>
          <a:lnRef idx="1">
            <a:schemeClr val="accent1"/>
          </a:lnRef>
          <a:fillRef idx="0">
            <a:schemeClr val="accent1"/>
          </a:fillRef>
          <a:effectRef idx="0">
            <a:schemeClr val="accent1"/>
          </a:effectRef>
          <a:fontRef idx="minor">
            <a:schemeClr val="tx1"/>
          </a:fontRef>
        </p:style>
      </p:cxnSp>
      <p:pic>
        <p:nvPicPr>
          <p:cNvPr id="4102" name="Picture 6" descr=" Nấm men tự nhiên chỉ có 16 cặp nhiễm sắc thể, tại sao các nhà khoa học nói họ tạo ra được tới 1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16" y="3939721"/>
            <a:ext cx="9851786" cy="54281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NA Replication | AncestryDNA® Learning Hu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2102" y="3470292"/>
            <a:ext cx="7571969" cy="62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7400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42" presetClass="entr" presetSubtype="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1000"/>
                                        <p:tgtEl>
                                          <p:spTgt spid="4102"/>
                                        </p:tgtEl>
                                      </p:cBhvr>
                                    </p:animEffect>
                                    <p:anim calcmode="lin" valueType="num">
                                      <p:cBhvr>
                                        <p:cTn id="17" dur="1000" fill="hold"/>
                                        <p:tgtEl>
                                          <p:spTgt spid="4102"/>
                                        </p:tgtEl>
                                        <p:attrNameLst>
                                          <p:attrName>ppt_x</p:attrName>
                                        </p:attrNameLst>
                                      </p:cBhvr>
                                      <p:tavLst>
                                        <p:tav tm="0">
                                          <p:val>
                                            <p:strVal val="#ppt_x"/>
                                          </p:val>
                                        </p:tav>
                                        <p:tav tm="100000">
                                          <p:val>
                                            <p:strVal val="#ppt_x"/>
                                          </p:val>
                                        </p:tav>
                                      </p:tavLst>
                                    </p:anim>
                                    <p:anim calcmode="lin" valueType="num">
                                      <p:cBhvr>
                                        <p:cTn id="18" dur="1000" fill="hold"/>
                                        <p:tgtEl>
                                          <p:spTgt spid="410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859"/>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580481B-27AA-7C20-F595-52CF7AF1C92C}"/>
              </a:ext>
            </a:extLst>
          </p:cNvPr>
          <p:cNvSpPr/>
          <p:nvPr/>
        </p:nvSpPr>
        <p:spPr>
          <a:xfrm>
            <a:off x="1013751" y="3092626"/>
            <a:ext cx="6742643" cy="6296391"/>
          </a:xfrm>
          <a:prstGeom prst="roundRect">
            <a:avLst>
              <a:gd name="adj" fmla="val 6602"/>
            </a:avLst>
          </a:prstGeom>
          <a:solidFill>
            <a:srgbClr val="D2FADC"/>
          </a:solid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860CEFF3-1C70-618E-DC69-785C07132AF1}"/>
              </a:ext>
            </a:extLst>
          </p:cNvPr>
          <p:cNvSpPr txBox="1"/>
          <p:nvPr/>
        </p:nvSpPr>
        <p:spPr>
          <a:xfrm>
            <a:off x="1274673" y="3351344"/>
            <a:ext cx="6134518" cy="5778954"/>
          </a:xfrm>
          <a:prstGeom prst="rect">
            <a:avLst/>
          </a:prstGeom>
          <a:noFill/>
        </p:spPr>
        <p:txBody>
          <a:bodyPr wrap="square" rtlCol="0">
            <a:spAutoFit/>
          </a:bodyPr>
          <a:lstStyle/>
          <a:p>
            <a:pPr algn="just">
              <a:lnSpc>
                <a:spcPct val="130000"/>
              </a:lnSpc>
              <a:defRPr/>
            </a:pPr>
            <a:r>
              <a:rPr lang="vi-VN" sz="3600" b="1" i="1" dirty="0">
                <a:solidFill>
                  <a:srgbClr val="002060"/>
                </a:solidFill>
                <a:latin typeface="Arial" panose="020B0604020202020204" pitchFamily="34" charset="0"/>
                <a:cs typeface="Arial" panose="020B0604020202020204" pitchFamily="34" charset="0"/>
              </a:rPr>
              <a:t>Quan sát Hình 40.1, hãy:</a:t>
            </a:r>
          </a:p>
          <a:p>
            <a:pPr algn="just">
              <a:lnSpc>
                <a:spcPct val="130000"/>
              </a:lnSpc>
              <a:defRPr/>
            </a:pPr>
            <a:r>
              <a:rPr lang="vi-VN" sz="3600" b="1" i="1" dirty="0">
                <a:solidFill>
                  <a:srgbClr val="002060"/>
                </a:solidFill>
                <a:latin typeface="Arial" panose="020B0604020202020204" pitchFamily="34" charset="0"/>
                <a:cs typeface="Arial" panose="020B0604020202020204" pitchFamily="34" charset="0"/>
              </a:rPr>
              <a:t>a) Cho biết chú thích (1) và (2) là quá trình gì.</a:t>
            </a:r>
          </a:p>
          <a:p>
            <a:pPr algn="just">
              <a:lnSpc>
                <a:spcPct val="130000"/>
              </a:lnSpc>
              <a:defRPr/>
            </a:pPr>
            <a:r>
              <a:rPr lang="vi-VN" sz="3600" b="1" i="1" dirty="0">
                <a:solidFill>
                  <a:srgbClr val="002060"/>
                </a:solidFill>
                <a:latin typeface="Arial" panose="020B0604020202020204" pitchFamily="34" charset="0"/>
                <a:cs typeface="Arial" panose="020B0604020202020204" pitchFamily="34" charset="0"/>
              </a:rPr>
              <a:t>b) Nêu mối quan hệ giữa gene và protein trong việc biểu hiện các tính trạng ở sinh vật. Viết sơ đồ minh họa dạng chữ</a:t>
            </a:r>
          </a:p>
        </p:txBody>
      </p:sp>
      <p:grpSp>
        <p:nvGrpSpPr>
          <p:cNvPr id="26" name="Group 25">
            <a:extLst>
              <a:ext uri="{FF2B5EF4-FFF2-40B4-BE49-F238E27FC236}">
                <a16:creationId xmlns:a16="http://schemas.microsoft.com/office/drawing/2014/main" id="{415DEF2D-344D-36FB-5DC1-C96C1EAEEA60}"/>
              </a:ext>
            </a:extLst>
          </p:cNvPr>
          <p:cNvGrpSpPr/>
          <p:nvPr/>
        </p:nvGrpSpPr>
        <p:grpSpPr>
          <a:xfrm>
            <a:off x="592198" y="2662308"/>
            <a:ext cx="1038745" cy="1006411"/>
            <a:chOff x="990600" y="498177"/>
            <a:chExt cx="1524000" cy="1421051"/>
          </a:xfrm>
        </p:grpSpPr>
        <p:sp>
          <p:nvSpPr>
            <p:cNvPr id="27" name="Oval Callout 13">
              <a:extLst>
                <a:ext uri="{FF2B5EF4-FFF2-40B4-BE49-F238E27FC236}">
                  <a16:creationId xmlns:a16="http://schemas.microsoft.com/office/drawing/2014/main" id="{84C3C871-07BC-79C3-6660-39DA6F497B9E}"/>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0D62F96-FE40-61C8-6309-395058364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grpSp>
        <p:nvGrpSpPr>
          <p:cNvPr id="40" name="Group 39"/>
          <p:cNvGrpSpPr/>
          <p:nvPr/>
        </p:nvGrpSpPr>
        <p:grpSpPr>
          <a:xfrm>
            <a:off x="9605925" y="2614575"/>
            <a:ext cx="7195239" cy="6237984"/>
            <a:chOff x="9523643" y="2614575"/>
            <a:chExt cx="7663245" cy="6643726"/>
          </a:xfrm>
        </p:grpSpPr>
        <p:grpSp>
          <p:nvGrpSpPr>
            <p:cNvPr id="42" name="Group 41"/>
            <p:cNvGrpSpPr/>
            <p:nvPr/>
          </p:nvGrpSpPr>
          <p:grpSpPr>
            <a:xfrm>
              <a:off x="9523643" y="2614575"/>
              <a:ext cx="7663245" cy="6643726"/>
              <a:chOff x="10254045" y="3009721"/>
              <a:chExt cx="6096000" cy="5284988"/>
            </a:xfrm>
          </p:grpSpPr>
          <p:sp>
            <p:nvSpPr>
              <p:cNvPr id="62" name="Oval 61"/>
              <p:cNvSpPr/>
              <p:nvPr/>
            </p:nvSpPr>
            <p:spPr>
              <a:xfrm>
                <a:off x="10254045" y="3009721"/>
                <a:ext cx="6096000" cy="5284988"/>
              </a:xfrm>
              <a:prstGeom prst="ellipse">
                <a:avLst/>
              </a:prstGeom>
              <a:solidFill>
                <a:srgbClr val="FAD7B1"/>
              </a:solidFill>
              <a:ln>
                <a:solidFill>
                  <a:srgbClr val="775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129519" y="3234678"/>
                <a:ext cx="4415504" cy="2563787"/>
              </a:xfrm>
              <a:prstGeom prst="ellipse">
                <a:avLst/>
              </a:prstGeom>
              <a:solidFill>
                <a:srgbClr val="EEEDEB"/>
              </a:solidFill>
              <a:ln w="38100">
                <a:solidFill>
                  <a:srgbClr val="00518E">
                    <a:alpha val="77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12" descr="https://o.quizlet.com/Z1uQylmeDFBMRksSY2hTGg.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8170" b="53586"/>
            <a:stretch/>
          </p:blipFill>
          <p:spPr bwMode="auto">
            <a:xfrm>
              <a:off x="11303845" y="3549583"/>
              <a:ext cx="4324790" cy="23499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p:cNvCxnSpPr/>
            <p:nvPr/>
          </p:nvCxnSpPr>
          <p:spPr>
            <a:xfrm>
              <a:off x="13642545" y="3935288"/>
              <a:ext cx="2" cy="741472"/>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p:cNvCxnSpPr>
            <p:nvPr/>
          </p:nvCxnSpPr>
          <p:spPr>
            <a:xfrm>
              <a:off x="13645840" y="5061079"/>
              <a:ext cx="0" cy="105920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3642545" y="7189408"/>
              <a:ext cx="0" cy="920884"/>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12024839" y="3948868"/>
              <a:ext cx="3149706" cy="3277392"/>
              <a:chOff x="12805550" y="4000030"/>
              <a:chExt cx="3149706" cy="3277392"/>
            </a:xfrm>
          </p:grpSpPr>
          <p:grpSp>
            <p:nvGrpSpPr>
              <p:cNvPr id="50" name="Group 49">
                <a:extLst>
                  <a:ext uri="{FF2B5EF4-FFF2-40B4-BE49-F238E27FC236}">
                    <a16:creationId xmlns:a16="http://schemas.microsoft.com/office/drawing/2014/main" id="{BBEE4253-0143-1D59-EC3D-81B5CD887C05}"/>
                  </a:ext>
                </a:extLst>
              </p:cNvPr>
              <p:cNvGrpSpPr/>
              <p:nvPr/>
            </p:nvGrpSpPr>
            <p:grpSpPr>
              <a:xfrm>
                <a:off x="12805550" y="4000030"/>
                <a:ext cx="3149706" cy="3069894"/>
                <a:chOff x="2723099" y="2446277"/>
                <a:chExt cx="3149706" cy="3069894"/>
              </a:xfrm>
            </p:grpSpPr>
            <p:pic>
              <p:nvPicPr>
                <p:cNvPr id="53"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rotWithShape="1">
                <a:blip r:embed="rId5">
                  <a:clrChange>
                    <a:clrFrom>
                      <a:srgbClr val="CAB2D6"/>
                    </a:clrFrom>
                    <a:clrTo>
                      <a:srgbClr val="CAB2D6">
                        <a:alpha val="0"/>
                      </a:srgbClr>
                    </a:clrTo>
                  </a:clrChange>
                  <a:extLst>
                    <a:ext uri="{28A0092B-C50C-407E-A947-70E740481C1C}">
                      <a14:useLocalDpi xmlns:a14="http://schemas.microsoft.com/office/drawing/2010/main" val="0"/>
                    </a:ext>
                  </a:extLst>
                </a:blip>
                <a:srcRect l="32911" t="47529" r="26045" b="42432"/>
                <a:stretch/>
              </p:blipFill>
              <p:spPr bwMode="auto">
                <a:xfrm>
                  <a:off x="2860106" y="2912590"/>
                  <a:ext cx="3012699" cy="70612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2">
                  <a:extLst>
                    <a:ext uri="{FF2B5EF4-FFF2-40B4-BE49-F238E27FC236}">
                      <a16:creationId xmlns:a16="http://schemas.microsoft.com/office/drawing/2014/main" id="{26060F78-0579-808A-8A16-02E504A9CD55}"/>
                    </a:ext>
                  </a:extLst>
                </p:cNvPr>
                <p:cNvSpPr/>
                <p:nvPr/>
              </p:nvSpPr>
              <p:spPr>
                <a:xfrm>
                  <a:off x="4468975" y="3822547"/>
                  <a:ext cx="1154641" cy="474038"/>
                </a:xfrm>
                <a:prstGeom prst="roundRect">
                  <a:avLst>
                    <a:gd name="adj" fmla="val 50000"/>
                  </a:avLst>
                </a:prstGeom>
                <a:solidFill>
                  <a:srgbClr val="FBEBD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pic>
              <p:nvPicPr>
                <p:cNvPr id="61"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rotWithShape="1">
                <a:blip r:embed="rId5" cstate="print">
                  <a:clrChange>
                    <a:clrFrom>
                      <a:srgbClr val="CAB2D6"/>
                    </a:clrFrom>
                    <a:clrTo>
                      <a:srgbClr val="CAB2D6">
                        <a:alpha val="0"/>
                      </a:srgbClr>
                    </a:clrTo>
                  </a:clrChange>
                  <a:extLst>
                    <a:ext uri="{28A0092B-C50C-407E-A947-70E740481C1C}">
                      <a14:useLocalDpi xmlns:a14="http://schemas.microsoft.com/office/drawing/2010/main" val="0"/>
                    </a:ext>
                  </a:extLst>
                </a:blip>
                <a:srcRect l="32911" t="47529" r="26045" b="42432"/>
                <a:stretch/>
              </p:blipFill>
              <p:spPr bwMode="auto">
                <a:xfrm>
                  <a:off x="3379595" y="5046563"/>
                  <a:ext cx="2003582" cy="4696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2">
                  <a:extLst>
                    <a:ext uri="{FF2B5EF4-FFF2-40B4-BE49-F238E27FC236}">
                      <a16:creationId xmlns:a16="http://schemas.microsoft.com/office/drawing/2014/main" id="{1415ADEB-80E8-4E31-AE30-24DDCD612F0F}"/>
                    </a:ext>
                  </a:extLst>
                </p:cNvPr>
                <p:cNvSpPr/>
                <p:nvPr/>
              </p:nvSpPr>
              <p:spPr>
                <a:xfrm>
                  <a:off x="2723099" y="2446277"/>
                  <a:ext cx="1005270" cy="487923"/>
                </a:xfrm>
                <a:prstGeom prst="roundRect">
                  <a:avLst>
                    <a:gd name="adj" fmla="val 50000"/>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rPr>
                    <a:t>1</a:t>
                  </a:r>
                </a:p>
              </p:txBody>
            </p:sp>
          </p:grpSp>
          <p:pic>
            <p:nvPicPr>
              <p:cNvPr id="51" name="Picture 16" descr="4,249 個「核糖体」相關素材，包含圖片、庫存照片、3D 物體和向量圖| Shutte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500" b="78571" l="18482" r="34323">
                            <a14:backgroundMark x1="19637" y1="68571" x2="19637" y2="68571"/>
                            <a14:backgroundMark x1="19967" y1="66429" x2="20462" y2="67143"/>
                            <a14:backgroundMark x1="32343" y1="67857" x2="32343" y2="67857"/>
                            <a14:backgroundMark x1="31683" y1="67143" x2="31683" y2="67143"/>
                          </a14:backgroundRemoval>
                        </a14:imgEffect>
                      </a14:imgLayer>
                    </a14:imgProps>
                  </a:ext>
                  <a:ext uri="{28A0092B-C50C-407E-A947-70E740481C1C}">
                    <a14:useLocalDpi xmlns:a14="http://schemas.microsoft.com/office/drawing/2010/main" val="0"/>
                  </a:ext>
                </a:extLst>
              </a:blip>
              <a:srcRect l="18426" t="37977" r="65732" b="22023"/>
              <a:stretch/>
            </p:blipFill>
            <p:spPr bwMode="auto">
              <a:xfrm>
                <a:off x="13846837" y="6028617"/>
                <a:ext cx="1070405" cy="124880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What Process Occurs When Individual Amino Acids Are, 42% OFF"/>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42553" b="72104" l="10534" r="21068"/>
                        </a14:imgEffect>
                      </a14:imgLayer>
                    </a14:imgProps>
                  </a:ext>
                  <a:ext uri="{28A0092B-C50C-407E-A947-70E740481C1C}">
                    <a14:useLocalDpi xmlns:a14="http://schemas.microsoft.com/office/drawing/2010/main" val="0"/>
                  </a:ext>
                </a:extLst>
              </a:blip>
              <a:srcRect l="10183" t="42953" r="77639" b="24536"/>
              <a:stretch/>
            </p:blipFill>
            <p:spPr bwMode="auto">
              <a:xfrm rot="20060039">
                <a:off x="14057500" y="6040547"/>
                <a:ext cx="378899" cy="61745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4" descr="Novel albumin-binding photodynamic agent EB-Ppa for targeted fluorescent imaging guided tumour photodynamic therapy - RSC Advances (RSC Publishing)"/>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1069" b="55258"/>
            <a:stretch/>
          </p:blipFill>
          <p:spPr bwMode="auto">
            <a:xfrm>
              <a:off x="12726369" y="8010220"/>
              <a:ext cx="1583254" cy="11643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8825504" y="9341000"/>
            <a:ext cx="9048610" cy="523220"/>
            <a:chOff x="1687309" y="9639008"/>
            <a:chExt cx="9048610" cy="523220"/>
          </a:xfrm>
        </p:grpSpPr>
        <p:sp>
          <p:nvSpPr>
            <p:cNvPr id="68" name="Isosceles Triangle 67"/>
            <p:cNvSpPr/>
            <p:nvPr/>
          </p:nvSpPr>
          <p:spPr>
            <a:xfrm>
              <a:off x="1687309" y="9687025"/>
              <a:ext cx="424330" cy="365802"/>
            </a:xfrm>
            <a:prstGeom prst="triangle">
              <a:avLst/>
            </a:prstGeom>
            <a:solidFill>
              <a:srgbClr val="000000">
                <a:lumMod val="65000"/>
                <a:lumOff val="35000"/>
              </a:srgbClr>
            </a:solidFill>
            <a:ln w="12700" cap="flat" cmpd="sng" algn="ctr">
              <a:solidFill>
                <a:srgbClr val="000000">
                  <a:lumMod val="65000"/>
                  <a:lumOff val="3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venir Next LT Pro"/>
              </a:endParaRPr>
            </a:p>
          </p:txBody>
        </p:sp>
        <p:sp>
          <p:nvSpPr>
            <p:cNvPr id="69" name="TextBox 68"/>
            <p:cNvSpPr txBox="1"/>
            <p:nvPr/>
          </p:nvSpPr>
          <p:spPr>
            <a:xfrm>
              <a:off x="2284805" y="9639008"/>
              <a:ext cx="84511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cs typeface="Arial" panose="020B0604020202020204" pitchFamily="34" charset="0"/>
                </a:rPr>
                <a:t>Hình</a:t>
              </a:r>
              <a:r>
                <a:rPr kumimoji="0" lang="en-US" sz="2800" b="1" i="0" u="none" strike="noStrike" kern="0" cap="none" spc="0" normalizeH="0" baseline="0" noProof="0" dirty="0">
                  <a:ln>
                    <a:noFill/>
                  </a:ln>
                  <a:solidFill>
                    <a:srgbClr val="000000"/>
                  </a:solidFill>
                  <a:effectLst/>
                  <a:uLnTx/>
                  <a:uFillTx/>
                  <a:cs typeface="Arial" panose="020B0604020202020204" pitchFamily="34" charset="0"/>
                </a:rPr>
                <a:t> 40.1.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Sơ</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đồ</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mối</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quan</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hệ</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gene </a:t>
              </a:r>
              <a:r>
                <a:rPr kumimoji="0" lang="en-US" sz="2800" b="0" i="0" u="none" strike="noStrike" kern="0" cap="none" spc="0" normalizeH="0" baseline="0" noProof="0" dirty="0" err="1">
                  <a:ln>
                    <a:noFill/>
                  </a:ln>
                  <a:solidFill>
                    <a:srgbClr val="000000"/>
                  </a:solidFill>
                  <a:effectLst/>
                  <a:uLnTx/>
                  <a:uFillTx/>
                  <a:cs typeface="Arial" panose="020B0604020202020204" pitchFamily="34" charset="0"/>
                </a:rPr>
                <a:t>và</a:t>
              </a:r>
              <a:r>
                <a:rPr kumimoji="0" lang="en-US" sz="2800" b="0" i="0" u="none" strike="noStrike" kern="0" cap="none" spc="0" normalizeH="0" baseline="0" noProof="0" dirty="0">
                  <a:ln>
                    <a:noFill/>
                  </a:ln>
                  <a:solidFill>
                    <a:srgbClr val="000000"/>
                  </a:solidFill>
                  <a:effectLst/>
                  <a:uLnTx/>
                  <a:uFillTx/>
                  <a:cs typeface="Arial" panose="020B0604020202020204" pitchFamily="34" charset="0"/>
                </a:rPr>
                <a:t> protein</a:t>
              </a:r>
              <a:endParaRPr kumimoji="0" lang="en-US" sz="2800" b="1" i="0" u="none" strike="noStrike" kern="0" cap="none" spc="0" normalizeH="0" baseline="0" noProof="0" dirty="0">
                <a:ln>
                  <a:noFill/>
                </a:ln>
                <a:solidFill>
                  <a:srgbClr val="000000"/>
                </a:solidFill>
                <a:effectLst/>
                <a:uLnTx/>
                <a:uFillTx/>
                <a:cs typeface="Arial" panose="020B0604020202020204" pitchFamily="34" charset="0"/>
              </a:endParaRPr>
            </a:p>
          </p:txBody>
        </p:sp>
      </p:grpSp>
      <p:grpSp>
        <p:nvGrpSpPr>
          <p:cNvPr id="6" name="Group 5">
            <a:extLst>
              <a:ext uri="{FF2B5EF4-FFF2-40B4-BE49-F238E27FC236}">
                <a16:creationId xmlns:a16="http://schemas.microsoft.com/office/drawing/2014/main" id="{35947FB4-0BE8-453A-8820-8A4DE80321B3}"/>
              </a:ext>
            </a:extLst>
          </p:cNvPr>
          <p:cNvGrpSpPr/>
          <p:nvPr/>
        </p:nvGrpSpPr>
        <p:grpSpPr>
          <a:xfrm>
            <a:off x="370455" y="1756503"/>
            <a:ext cx="24356358" cy="584775"/>
            <a:chOff x="370455" y="1756503"/>
            <a:chExt cx="24356358" cy="584775"/>
          </a:xfrm>
        </p:grpSpPr>
        <p:sp>
          <p:nvSpPr>
            <p:cNvPr id="70" name="TextBox 69"/>
            <p:cNvSpPr txBox="1"/>
            <p:nvPr/>
          </p:nvSpPr>
          <p:spPr>
            <a:xfrm>
              <a:off x="1333413" y="1756503"/>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Tìm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hiểu</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mối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quan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hệ</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giữa</a:t>
              </a:r>
              <a:r>
                <a:rPr lang="en-US" sz="3200" b="1" dirty="0">
                  <a:solidFill>
                    <a:srgbClr val="7030A0"/>
                  </a:solidFill>
                  <a:latin typeface="Arial" panose="020B0604020202020204" pitchFamily="34" charset="0"/>
                  <a:cs typeface="Arial" panose="020B0604020202020204" pitchFamily="34" charset="0"/>
                </a:rPr>
                <a:t> DNA – RNA – protein –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endParaRPr lang="en-US" sz="3200" b="1" dirty="0">
                <a:solidFill>
                  <a:srgbClr val="7030A0"/>
                </a:solidFill>
                <a:latin typeface="Arial" panose="020B0604020202020204" pitchFamily="34" charset="0"/>
                <a:cs typeface="Arial" panose="020B0604020202020204" pitchFamily="34" charset="0"/>
              </a:endParaRPr>
            </a:p>
          </p:txBody>
        </p:sp>
        <p:sp>
          <p:nvSpPr>
            <p:cNvPr id="71" name="Pentagon 70"/>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hevron 71"/>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a:extLst>
              <a:ext uri="{FF2B5EF4-FFF2-40B4-BE49-F238E27FC236}">
                <a16:creationId xmlns:a16="http://schemas.microsoft.com/office/drawing/2014/main" id="{A3B6CB9E-1B59-4668-9E65-F18C9053775F}"/>
              </a:ext>
            </a:extLst>
          </p:cNvPr>
          <p:cNvGrpSpPr/>
          <p:nvPr/>
        </p:nvGrpSpPr>
        <p:grpSpPr>
          <a:xfrm>
            <a:off x="-865757" y="-148962"/>
            <a:ext cx="18739871" cy="1632168"/>
            <a:chOff x="-865757" y="-148962"/>
            <a:chExt cx="18739871" cy="1632168"/>
          </a:xfrm>
        </p:grpSpPr>
        <p:sp>
          <p:nvSpPr>
            <p:cNvPr id="29" name="Parallelogram 28"/>
            <p:cNvSpPr/>
            <p:nvPr/>
          </p:nvSpPr>
          <p:spPr>
            <a:xfrm>
              <a:off x="-865757" y="-66560"/>
              <a:ext cx="15058686" cy="140628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D1ECE5"/>
                </a:solidFill>
              </a:endParaRPr>
            </a:p>
          </p:txBody>
        </p:sp>
        <p:grpSp>
          <p:nvGrpSpPr>
            <p:cNvPr id="55" name="Group 54"/>
            <p:cNvGrpSpPr/>
            <p:nvPr/>
          </p:nvGrpSpPr>
          <p:grpSpPr>
            <a:xfrm>
              <a:off x="5692141" y="-23697"/>
              <a:ext cx="8617481" cy="1506903"/>
              <a:chOff x="3061221" y="-256955"/>
              <a:chExt cx="6450254" cy="1104939"/>
            </a:xfrm>
          </p:grpSpPr>
          <p:cxnSp>
            <p:nvCxnSpPr>
              <p:cNvPr id="56" name="Straight Connector 55"/>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0282620" y="-148962"/>
              <a:ext cx="3829353" cy="1371428"/>
              <a:chOff x="6770632" y="-118565"/>
              <a:chExt cx="2552902" cy="914285"/>
            </a:xfrm>
          </p:grpSpPr>
          <p:cxnSp>
            <p:nvCxnSpPr>
              <p:cNvPr id="59" name="Straight Connector 58"/>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375F609-B192-4A55-0AF4-1FF25E517EB2}"/>
                </a:ext>
              </a:extLst>
            </p:cNvPr>
            <p:cNvSpPr txBox="1"/>
            <p:nvPr/>
          </p:nvSpPr>
          <p:spPr>
            <a:xfrm>
              <a:off x="218055" y="41053"/>
              <a:ext cx="17656059" cy="1323438"/>
            </a:xfrm>
            <a:prstGeom prst="rect">
              <a:avLst/>
            </a:prstGeom>
            <a:noFill/>
          </p:spPr>
          <p:txBody>
            <a:bodyPr wrap="square" rtlCol="0">
              <a:spAutoFit/>
            </a:bodyPr>
            <a:lstStyle/>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MỐI QUAN HỆ GIỮA </a:t>
              </a:r>
            </a:p>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grpSp>
    </p:spTree>
    <p:extLst>
      <p:ext uri="{BB962C8B-B14F-4D97-AF65-F5344CB8AC3E}">
        <p14:creationId xmlns:p14="http://schemas.microsoft.com/office/powerpoint/2010/main" val="1419614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fill="hold"/>
                                        <p:tgtEl>
                                          <p:spTgt spid="26"/>
                                        </p:tgtEl>
                                        <p:attrNameLst>
                                          <p:attrName>ppt_x</p:attrName>
                                        </p:attrNameLst>
                                      </p:cBhvr>
                                      <p:tavLst>
                                        <p:tav tm="0">
                                          <p:val>
                                            <p:strVal val="#ppt_x"/>
                                          </p:val>
                                        </p:tav>
                                        <p:tav tm="100000">
                                          <p:val>
                                            <p:strVal val="#ppt_x"/>
                                          </p:val>
                                        </p:tav>
                                      </p:tavLst>
                                    </p:anim>
                                    <p:anim calcmode="lin" valueType="num">
                                      <p:cBhvr additive="base">
                                        <p:cTn id="19" dur="10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ppt_x"/>
                                          </p:val>
                                        </p:tav>
                                        <p:tav tm="100000">
                                          <p:val>
                                            <p:strVal val="#ppt_x"/>
                                          </p:val>
                                        </p:tav>
                                      </p:tavLst>
                                    </p:anim>
                                    <p:anim calcmode="lin" valueType="num">
                                      <p:cBhvr additive="base">
                                        <p:cTn id="2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8802945" y="2692077"/>
            <a:ext cx="8799255" cy="3774365"/>
          </a:xfrm>
          <a:prstGeom prst="roundRect">
            <a:avLst>
              <a:gd name="adj" fmla="val 5793"/>
            </a:avLst>
          </a:prstGeom>
          <a:solidFill>
            <a:srgbClr val="8FDAF5">
              <a:alpha val="75294"/>
            </a:srgbClr>
          </a:solidFill>
          <a:ln>
            <a:solidFill>
              <a:schemeClr val="accent6">
                <a:lumMod val="60000"/>
                <a:lumOff val="4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5" name="Parallelogram 4"/>
          <p:cNvSpPr/>
          <p:nvPr/>
        </p:nvSpPr>
        <p:spPr>
          <a:xfrm>
            <a:off x="-865757" y="-66560"/>
            <a:ext cx="15058686" cy="140628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47" name="Rectangle 46"/>
          <p:cNvSpPr/>
          <p:nvPr/>
        </p:nvSpPr>
        <p:spPr>
          <a:xfrm>
            <a:off x="8869954" y="1210337"/>
            <a:ext cx="8594295"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rgbClr val="000000"/>
                </a:solidFill>
                <a:latin typeface="Arial" panose="020B0604020202020204" pitchFamily="34" charset="0"/>
                <a:cs typeface="Arial" panose="020B0604020202020204" pitchFamily="34" charset="0"/>
              </a:rPr>
              <a:t>Trình tự các nucleotide trên mạch đơn của gene (DNA) quy định </a:t>
            </a:r>
            <a:r>
              <a:rPr lang="vi-VN" sz="3200" b="1" i="1" dirty="0">
                <a:solidFill>
                  <a:srgbClr val="FF0000"/>
                </a:solidFill>
                <a:latin typeface="Arial" panose="020B0604020202020204" pitchFamily="34" charset="0"/>
                <a:cs typeface="Arial" panose="020B0604020202020204" pitchFamily="34" charset="0"/>
              </a:rPr>
              <a:t>trình tự các nucleotide trên mRNA </a:t>
            </a:r>
            <a:r>
              <a:rPr lang="vi-VN" sz="3200" i="1" dirty="0">
                <a:solidFill>
                  <a:srgbClr val="000000"/>
                </a:solidFill>
                <a:latin typeface="Arial" panose="020B0604020202020204" pitchFamily="34" charset="0"/>
                <a:cs typeface="Arial" panose="020B0604020202020204" pitchFamily="34" charset="0"/>
              </a:rPr>
              <a:t>thông qua quá trình phiên mã, trình tự các nucleotide trên mRNA quy định trình tự amino acid trên chuỗi polypeptide (protein) thông qua quá trình dịch mã, protein biểu hiện thành tính trạng của cơ thể. </a:t>
            </a:r>
            <a:endParaRPr lang="en-US" sz="3200" i="1" dirty="0">
              <a:solidFill>
                <a:srgbClr val="000000"/>
              </a:solidFill>
              <a:latin typeface="Arial" panose="020B0604020202020204" pitchFamily="34" charset="0"/>
              <a:cs typeface="Arial" panose="020B0604020202020204" pitchFamily="34" charset="0"/>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29BF3194-B09F-4F84-AACF-6C6F150F63C0}"/>
              </a:ext>
            </a:extLst>
          </p:cNvPr>
          <p:cNvGrpSpPr/>
          <p:nvPr/>
        </p:nvGrpSpPr>
        <p:grpSpPr>
          <a:xfrm>
            <a:off x="247552" y="2461527"/>
            <a:ext cx="7948383" cy="6680523"/>
            <a:chOff x="170266" y="2665435"/>
            <a:chExt cx="7948383" cy="6680523"/>
          </a:xfrm>
        </p:grpSpPr>
        <p:grpSp>
          <p:nvGrpSpPr>
            <p:cNvPr id="23" name="Group 22"/>
            <p:cNvGrpSpPr/>
            <p:nvPr/>
          </p:nvGrpSpPr>
          <p:grpSpPr>
            <a:xfrm>
              <a:off x="455404" y="2665435"/>
              <a:ext cx="7663245" cy="6680523"/>
              <a:chOff x="10254045" y="3009720"/>
              <a:chExt cx="6096000" cy="5314259"/>
            </a:xfrm>
          </p:grpSpPr>
          <p:sp>
            <p:nvSpPr>
              <p:cNvPr id="38" name="Oval 37"/>
              <p:cNvSpPr/>
              <p:nvPr/>
            </p:nvSpPr>
            <p:spPr>
              <a:xfrm>
                <a:off x="10254045" y="3009720"/>
                <a:ext cx="6096000" cy="5314259"/>
              </a:xfrm>
              <a:prstGeom prst="ellipse">
                <a:avLst/>
              </a:prstGeom>
              <a:solidFill>
                <a:srgbClr val="FAD7B1"/>
              </a:solidFill>
              <a:ln w="57150">
                <a:solidFill>
                  <a:srgbClr val="775331">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285596" y="3347742"/>
                <a:ext cx="4233656" cy="2317447"/>
              </a:xfrm>
              <a:prstGeom prst="ellipse">
                <a:avLst/>
              </a:prstGeom>
              <a:solidFill>
                <a:srgbClr val="EEEDEB"/>
              </a:solidFill>
              <a:ln w="38100">
                <a:solidFill>
                  <a:srgbClr val="00518E">
                    <a:alpha val="77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12" descr="https://o.quizlet.com/Z1uQylmeDFBMRksSY2hTGg.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8170" b="53586"/>
            <a:stretch/>
          </p:blipFill>
          <p:spPr bwMode="auto">
            <a:xfrm>
              <a:off x="2371180" y="3771931"/>
              <a:ext cx="4130665" cy="22444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a:off x="4616841" y="3982458"/>
              <a:ext cx="0" cy="1011927"/>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616841" y="5447081"/>
              <a:ext cx="0" cy="1292531"/>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16841" y="7517158"/>
              <a:ext cx="0" cy="787721"/>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rotWithShape="1">
            <a:blip r:embed="rId3">
              <a:clrChange>
                <a:clrFrom>
                  <a:srgbClr val="CAB2D6"/>
                </a:clrFrom>
                <a:clrTo>
                  <a:srgbClr val="CAB2D6">
                    <a:alpha val="0"/>
                  </a:srgbClr>
                </a:clrTo>
              </a:clrChange>
              <a:extLst>
                <a:ext uri="{28A0092B-C50C-407E-A947-70E740481C1C}">
                  <a14:useLocalDpi xmlns:a14="http://schemas.microsoft.com/office/drawing/2010/main" val="0"/>
                </a:ext>
              </a:extLst>
            </a:blip>
            <a:srcRect l="31864" t="48599" r="25242" b="42319"/>
            <a:stretch/>
          </p:blipFill>
          <p:spPr bwMode="auto">
            <a:xfrm>
              <a:off x="3168452" y="4928442"/>
              <a:ext cx="2667000" cy="54112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2">
              <a:extLst>
                <a:ext uri="{FF2B5EF4-FFF2-40B4-BE49-F238E27FC236}">
                  <a16:creationId xmlns:a16="http://schemas.microsoft.com/office/drawing/2014/main" id="{26060F78-0579-808A-8A16-02E504A9CD55}"/>
                </a:ext>
              </a:extLst>
            </p:cNvPr>
            <p:cNvSpPr/>
            <p:nvPr/>
          </p:nvSpPr>
          <p:spPr>
            <a:xfrm>
              <a:off x="4800124" y="6192166"/>
              <a:ext cx="1841090" cy="426759"/>
            </a:xfrm>
            <a:prstGeom prst="roundRect">
              <a:avLst>
                <a:gd name="adj" fmla="val 50000"/>
              </a:avLst>
            </a:prstGeom>
            <a:solidFill>
              <a:srgbClr val="FBE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Dịch</a:t>
              </a:r>
              <a:r>
                <a:rPr lang="en-US" sz="2400" b="1" dirty="0">
                  <a:solidFill>
                    <a:schemeClr val="tx1"/>
                  </a:solidFill>
                </a:rPr>
                <a:t> </a:t>
              </a:r>
              <a:r>
                <a:rPr lang="en-US" sz="2400" b="1" dirty="0" err="1">
                  <a:solidFill>
                    <a:schemeClr val="tx1"/>
                  </a:solidFill>
                </a:rPr>
                <a:t>mã</a:t>
              </a:r>
              <a:endParaRPr lang="en-US" sz="2400" b="1" dirty="0">
                <a:solidFill>
                  <a:schemeClr val="tx1"/>
                </a:solidFill>
              </a:endParaRPr>
            </a:p>
          </p:txBody>
        </p:sp>
        <p:pic>
          <p:nvPicPr>
            <p:cNvPr id="36" name="Picture 2" descr="Analyzing Tumor RNA to Improve Cancer Precision Medicine - NCI">
              <a:extLst>
                <a:ext uri="{FF2B5EF4-FFF2-40B4-BE49-F238E27FC236}">
                  <a16:creationId xmlns:a16="http://schemas.microsoft.com/office/drawing/2014/main" id="{A2BF60BB-1F05-EE00-B07B-4D4575F68FD3}"/>
                </a:ext>
              </a:extLst>
            </p:cNvPr>
            <p:cNvPicPr>
              <a:picLocks noChangeAspect="1" noChangeArrowheads="1"/>
            </p:cNvPicPr>
            <p:nvPr/>
          </p:nvPicPr>
          <p:blipFill rotWithShape="1">
            <a:blip r:embed="rId3" cstate="print">
              <a:clrChange>
                <a:clrFrom>
                  <a:srgbClr val="CAB2D6"/>
                </a:clrFrom>
                <a:clrTo>
                  <a:srgbClr val="CAB2D6">
                    <a:alpha val="0"/>
                  </a:srgbClr>
                </a:clrTo>
              </a:clrChange>
              <a:extLst>
                <a:ext uri="{28A0092B-C50C-407E-A947-70E740481C1C}">
                  <a14:useLocalDpi xmlns:a14="http://schemas.microsoft.com/office/drawing/2010/main" val="0"/>
                </a:ext>
              </a:extLst>
            </a:blip>
            <a:srcRect l="32911" t="47529" r="26045" b="42432"/>
            <a:stretch/>
          </p:blipFill>
          <p:spPr bwMode="auto">
            <a:xfrm>
              <a:off x="3411676" y="7017017"/>
              <a:ext cx="1961070" cy="45964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2">
              <a:extLst>
                <a:ext uri="{FF2B5EF4-FFF2-40B4-BE49-F238E27FC236}">
                  <a16:creationId xmlns:a16="http://schemas.microsoft.com/office/drawing/2014/main" id="{26060F78-0579-808A-8A16-02E504A9CD55}"/>
                </a:ext>
              </a:extLst>
            </p:cNvPr>
            <p:cNvSpPr/>
            <p:nvPr/>
          </p:nvSpPr>
          <p:spPr>
            <a:xfrm>
              <a:off x="2589515" y="4249033"/>
              <a:ext cx="1841090" cy="426759"/>
            </a:xfrm>
            <a:prstGeom prst="roundRect">
              <a:avLst>
                <a:gd name="adj" fmla="val 50000"/>
              </a:avLst>
            </a:prstGeom>
            <a:solidFill>
              <a:srgbClr val="73D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Phiên</a:t>
              </a:r>
              <a:r>
                <a:rPr lang="en-US" sz="2400" b="1" dirty="0">
                  <a:solidFill>
                    <a:schemeClr val="tx1"/>
                  </a:solidFill>
                </a:rPr>
                <a:t> </a:t>
              </a:r>
              <a:r>
                <a:rPr lang="en-US" sz="2400" b="1" dirty="0" err="1">
                  <a:solidFill>
                    <a:schemeClr val="tx1"/>
                  </a:solidFill>
                </a:rPr>
                <a:t>mã</a:t>
              </a:r>
              <a:endParaRPr lang="en-US" sz="2400" b="1" dirty="0">
                <a:solidFill>
                  <a:schemeClr val="tx1"/>
                </a:solidFill>
              </a:endParaRPr>
            </a:p>
          </p:txBody>
        </p:sp>
        <p:pic>
          <p:nvPicPr>
            <p:cNvPr id="32" name="Picture 16" descr="4,249 個「核糖体」相關素材，包含圖片、庫存照片、3D 物體和向量圖| Shutter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7500" b="78571" l="18482" r="34323">
                          <a14:backgroundMark x1="19637" y1="68571" x2="19637" y2="68571"/>
                          <a14:backgroundMark x1="19967" y1="66429" x2="20462" y2="67143"/>
                          <a14:backgroundMark x1="32343" y1="67857" x2="32343" y2="67857"/>
                          <a14:backgroundMark x1="31683" y1="67143" x2="31683" y2="67143"/>
                        </a14:backgroundRemoval>
                      </a14:imgEffect>
                    </a14:imgLayer>
                  </a14:imgProps>
                </a:ext>
                <a:ext uri="{28A0092B-C50C-407E-A947-70E740481C1C}">
                  <a14:useLocalDpi xmlns:a14="http://schemas.microsoft.com/office/drawing/2010/main" val="0"/>
                </a:ext>
              </a:extLst>
            </a:blip>
            <a:srcRect l="18426" t="37977" r="65732" b="22023"/>
            <a:stretch/>
          </p:blipFill>
          <p:spPr bwMode="auto">
            <a:xfrm>
              <a:off x="4106090" y="6401700"/>
              <a:ext cx="1086735" cy="12678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What Process Occurs When Individual Amino Acids Are, 42% OFF"/>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42553" b="72104" l="10534" r="21068"/>
                      </a14:imgEffect>
                    </a14:imgLayer>
                  </a14:imgProps>
                </a:ext>
                <a:ext uri="{28A0092B-C50C-407E-A947-70E740481C1C}">
                  <a14:useLocalDpi xmlns:a14="http://schemas.microsoft.com/office/drawing/2010/main" val="0"/>
                </a:ext>
              </a:extLst>
            </a:blip>
            <a:srcRect l="10183" t="42953" r="77639" b="24536"/>
            <a:stretch/>
          </p:blipFill>
          <p:spPr bwMode="auto">
            <a:xfrm rot="20060039">
              <a:off x="4058480" y="6135558"/>
              <a:ext cx="568928" cy="9271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Novel albumin-binding photodynamic agent EB-Ppa for targeted fluorescent imaging guided tumour photodynamic therapy - RSC Advances (RSC Publishing)"/>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1069" b="55258"/>
            <a:stretch/>
          </p:blipFill>
          <p:spPr bwMode="auto">
            <a:xfrm>
              <a:off x="3977086" y="8242174"/>
              <a:ext cx="1279509" cy="94095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3100362" y="7980145"/>
              <a:ext cx="1291849" cy="7325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67985" y="7608865"/>
              <a:ext cx="1757899" cy="400110"/>
            </a:xfrm>
            <a:prstGeom prst="rect">
              <a:avLst/>
            </a:prstGeom>
            <a:noFill/>
          </p:spPr>
          <p:txBody>
            <a:bodyPr wrap="square" rtlCol="0">
              <a:spAutoFit/>
            </a:bodyPr>
            <a:lstStyle/>
            <a:p>
              <a:r>
                <a:rPr lang="en-US" sz="2000" dirty="0"/>
                <a:t>Protein</a:t>
              </a:r>
            </a:p>
          </p:txBody>
        </p:sp>
        <p:cxnSp>
          <p:nvCxnSpPr>
            <p:cNvPr id="64" name="Straight Arrow Connector 63"/>
            <p:cNvCxnSpPr/>
            <p:nvPr/>
          </p:nvCxnSpPr>
          <p:spPr>
            <a:xfrm>
              <a:off x="3400731" y="6265638"/>
              <a:ext cx="895934" cy="280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028015" y="5939611"/>
              <a:ext cx="1757899" cy="707886"/>
            </a:xfrm>
            <a:prstGeom prst="rect">
              <a:avLst/>
            </a:prstGeom>
            <a:noFill/>
          </p:spPr>
          <p:txBody>
            <a:bodyPr wrap="square" rtlCol="0">
              <a:spAutoFit/>
            </a:bodyPr>
            <a:lstStyle/>
            <a:p>
              <a:pPr algn="ctr"/>
              <a:r>
                <a:rPr lang="en-US" sz="2000" dirty="0" err="1"/>
                <a:t>Chuỗi</a:t>
              </a:r>
              <a:r>
                <a:rPr lang="en-US" sz="2000" dirty="0"/>
                <a:t> polypeptide</a:t>
              </a:r>
            </a:p>
          </p:txBody>
        </p:sp>
        <p:sp>
          <p:nvSpPr>
            <p:cNvPr id="69" name="TextBox 68"/>
            <p:cNvSpPr txBox="1"/>
            <p:nvPr/>
          </p:nvSpPr>
          <p:spPr>
            <a:xfrm>
              <a:off x="2176491" y="6964977"/>
              <a:ext cx="1757899" cy="400110"/>
            </a:xfrm>
            <a:prstGeom prst="rect">
              <a:avLst/>
            </a:prstGeom>
            <a:noFill/>
          </p:spPr>
          <p:txBody>
            <a:bodyPr wrap="square" rtlCol="0">
              <a:spAutoFit/>
            </a:bodyPr>
            <a:lstStyle/>
            <a:p>
              <a:pPr algn="ctr"/>
              <a:r>
                <a:rPr lang="en-US" sz="2000" dirty="0"/>
                <a:t>mRNA</a:t>
              </a:r>
            </a:p>
          </p:txBody>
        </p:sp>
        <p:cxnSp>
          <p:nvCxnSpPr>
            <p:cNvPr id="70" name="Straight Arrow Connector 69"/>
            <p:cNvCxnSpPr/>
            <p:nvPr/>
          </p:nvCxnSpPr>
          <p:spPr>
            <a:xfrm flipH="1">
              <a:off x="4681848" y="6982051"/>
              <a:ext cx="1075145" cy="23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494538" y="6781996"/>
              <a:ext cx="1757899" cy="400110"/>
            </a:xfrm>
            <a:prstGeom prst="rect">
              <a:avLst/>
            </a:prstGeom>
            <a:noFill/>
          </p:spPr>
          <p:txBody>
            <a:bodyPr wrap="square" rtlCol="0">
              <a:spAutoFit/>
            </a:bodyPr>
            <a:lstStyle/>
            <a:p>
              <a:pPr algn="ctr"/>
              <a:r>
                <a:rPr lang="en-US" sz="2000" dirty="0"/>
                <a:t>Ribosome</a:t>
              </a:r>
            </a:p>
          </p:txBody>
        </p:sp>
        <p:sp>
          <p:nvSpPr>
            <p:cNvPr id="73" name="TextBox 72"/>
            <p:cNvSpPr txBox="1"/>
            <p:nvPr/>
          </p:nvSpPr>
          <p:spPr>
            <a:xfrm>
              <a:off x="1810661" y="4970245"/>
              <a:ext cx="1757899" cy="400110"/>
            </a:xfrm>
            <a:prstGeom prst="rect">
              <a:avLst/>
            </a:prstGeom>
            <a:noFill/>
          </p:spPr>
          <p:txBody>
            <a:bodyPr wrap="square" rtlCol="0">
              <a:spAutoFit/>
            </a:bodyPr>
            <a:lstStyle/>
            <a:p>
              <a:pPr algn="ctr"/>
              <a:r>
                <a:rPr lang="en-US" sz="2000" b="1" dirty="0">
                  <a:solidFill>
                    <a:schemeClr val="accent6">
                      <a:lumMod val="75000"/>
                    </a:schemeClr>
                  </a:solidFill>
                </a:rPr>
                <a:t>NHÂN </a:t>
              </a:r>
            </a:p>
          </p:txBody>
        </p:sp>
        <p:sp>
          <p:nvSpPr>
            <p:cNvPr id="74" name="TextBox 73"/>
            <p:cNvSpPr txBox="1"/>
            <p:nvPr/>
          </p:nvSpPr>
          <p:spPr>
            <a:xfrm>
              <a:off x="170266" y="5734514"/>
              <a:ext cx="2487435" cy="400110"/>
            </a:xfrm>
            <a:prstGeom prst="rect">
              <a:avLst/>
            </a:prstGeom>
            <a:noFill/>
          </p:spPr>
          <p:txBody>
            <a:bodyPr wrap="square" rtlCol="0">
              <a:spAutoFit/>
            </a:bodyPr>
            <a:lstStyle/>
            <a:p>
              <a:pPr algn="ctr"/>
              <a:r>
                <a:rPr lang="en-US" sz="2000" b="1" dirty="0">
                  <a:solidFill>
                    <a:srgbClr val="D1740D"/>
                  </a:solidFill>
                  <a:latin typeface="Segoe UI Black" panose="020B0A02040204020203" pitchFamily="34" charset="0"/>
                  <a:ea typeface="Segoe UI Black" panose="020B0A02040204020203" pitchFamily="34" charset="0"/>
                  <a:cs typeface="Arial" panose="020B0604020202020204" pitchFamily="34" charset="0"/>
                </a:rPr>
                <a:t>TẾ BÀO CHẤT</a:t>
              </a:r>
            </a:p>
          </p:txBody>
        </p:sp>
      </p:grpSp>
      <p:grpSp>
        <p:nvGrpSpPr>
          <p:cNvPr id="78" name="Group 77"/>
          <p:cNvGrpSpPr/>
          <p:nvPr/>
        </p:nvGrpSpPr>
        <p:grpSpPr>
          <a:xfrm>
            <a:off x="473818" y="9383712"/>
            <a:ext cx="8424051" cy="523220"/>
            <a:chOff x="1634389" y="9697580"/>
            <a:chExt cx="8424051" cy="523220"/>
          </a:xfrm>
        </p:grpSpPr>
        <p:sp>
          <p:nvSpPr>
            <p:cNvPr id="75" name="Isosceles Triangle 74"/>
            <p:cNvSpPr/>
            <p:nvPr/>
          </p:nvSpPr>
          <p:spPr>
            <a:xfrm>
              <a:off x="1634389" y="9776289"/>
              <a:ext cx="424330" cy="365802"/>
            </a:xfrm>
            <a:prstGeom prst="triangl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2151717" y="9697580"/>
              <a:ext cx="7906723"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40.1. </a:t>
              </a:r>
              <a:r>
                <a:rPr lang="en-US" sz="2800" dirty="0" err="1">
                  <a:latin typeface="Arial" panose="020B0604020202020204" pitchFamily="34" charset="0"/>
                  <a:cs typeface="Arial" panose="020B0604020202020204" pitchFamily="34" charset="0"/>
                </a:rPr>
                <a:t>Sơ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gene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protein</a:t>
              </a:r>
              <a:endParaRPr lang="en-US" sz="2800" b="1" dirty="0">
                <a:latin typeface="Arial" panose="020B0604020202020204" pitchFamily="34" charset="0"/>
                <a:cs typeface="Arial" panose="020B0604020202020204" pitchFamily="34" charset="0"/>
              </a:endParaRPr>
            </a:p>
          </p:txBody>
        </p:sp>
      </p:grpSp>
      <p:sp>
        <p:nvSpPr>
          <p:cNvPr id="79" name="Rounded Rectangle 78"/>
          <p:cNvSpPr/>
          <p:nvPr/>
        </p:nvSpPr>
        <p:spPr>
          <a:xfrm>
            <a:off x="8842802" y="7589417"/>
            <a:ext cx="8799255" cy="2163853"/>
          </a:xfrm>
          <a:prstGeom prst="roundRect">
            <a:avLst>
              <a:gd name="adj" fmla="val 5793"/>
            </a:avLst>
          </a:prstGeom>
          <a:solidFill>
            <a:schemeClr val="accent1">
              <a:lumMod val="60000"/>
              <a:lumOff val="40000"/>
              <a:alpha val="75294"/>
            </a:schemeClr>
          </a:solidFill>
          <a:ln>
            <a:solidFill>
              <a:schemeClr val="tx1">
                <a:lumMod val="65000"/>
                <a:lumOff val="35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sp>
        <p:nvSpPr>
          <p:cNvPr id="80" name="Rectangle 79"/>
          <p:cNvSpPr/>
          <p:nvPr/>
        </p:nvSpPr>
        <p:spPr>
          <a:xfrm>
            <a:off x="9077052" y="5295900"/>
            <a:ext cx="8385822" cy="6707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dirty="0">
                <a:solidFill>
                  <a:srgbClr val="000000"/>
                </a:solidFill>
                <a:latin typeface="Calibri" panose="020F0502020204030204" pitchFamily="34" charset="0"/>
                <a:cs typeface="Calibri" panose="020F0502020204030204" pitchFamily="34" charset="0"/>
              </a:rPr>
              <a:t>T</a:t>
            </a:r>
            <a:r>
              <a:rPr lang="vi-VN" sz="3200" b="1" i="1" dirty="0">
                <a:solidFill>
                  <a:srgbClr val="000000"/>
                </a:solidFill>
                <a:latin typeface="Calibri" panose="020F0502020204030204" pitchFamily="34" charset="0"/>
                <a:cs typeface="Calibri" panose="020F0502020204030204" pitchFamily="34" charset="0"/>
              </a:rPr>
              <a:t>rong tế bào, gene không trực tiếp hình thành tính trạng mà phải thông qua sự tương tác giữa các phân tử mRNA, protein và có thể chịu tác động của các nhân tố môi trường</a:t>
            </a:r>
            <a:endParaRPr lang="en-US" sz="3200" b="1" i="1" dirty="0">
              <a:solidFill>
                <a:srgbClr val="000000"/>
              </a:solidFill>
              <a:latin typeface="Calibri" panose="020F0502020204030204" pitchFamily="34" charset="0"/>
              <a:cs typeface="Calibri" panose="020F0502020204030204" pitchFamily="34" charset="0"/>
            </a:endParaRPr>
          </a:p>
        </p:txBody>
      </p:sp>
      <p:cxnSp>
        <p:nvCxnSpPr>
          <p:cNvPr id="82" name="Straight Arrow Connector 81"/>
          <p:cNvCxnSpPr/>
          <p:nvPr/>
        </p:nvCxnSpPr>
        <p:spPr>
          <a:xfrm>
            <a:off x="13214259" y="6476525"/>
            <a:ext cx="0" cy="1029175"/>
          </a:xfrm>
          <a:prstGeom prst="straightConnector1">
            <a:avLst/>
          </a:prstGeom>
          <a:ln w="133350" cap="rnd">
            <a:solidFill>
              <a:srgbClr val="FF0000"/>
            </a:solidFill>
            <a:round/>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Tìm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hiểu</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mối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quan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hệ</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giữa</a:t>
            </a:r>
            <a:r>
              <a:rPr lang="en-US" sz="3200" b="1" dirty="0">
                <a:solidFill>
                  <a:srgbClr val="7030A0"/>
                </a:solidFill>
                <a:latin typeface="Arial" panose="020B0604020202020204" pitchFamily="34" charset="0"/>
                <a:cs typeface="Arial" panose="020B0604020202020204" pitchFamily="34" charset="0"/>
              </a:rPr>
              <a:t> DNA – RNA – protein –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endParaRPr lang="en-US" sz="3200" b="1" dirty="0">
              <a:solidFill>
                <a:srgbClr val="7030A0"/>
              </a:solidFill>
              <a:latin typeface="Arial" panose="020B0604020202020204" pitchFamily="34" charset="0"/>
              <a:cs typeface="Arial" panose="020B0604020202020204" pitchFamily="34" charset="0"/>
            </a:endParaRPr>
          </a:p>
        </p:txBody>
      </p:sp>
      <p:sp>
        <p:nvSpPr>
          <p:cNvPr id="86" name="Pentagon 85"/>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hevron 86"/>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A9C5614D-D813-DB35-2E36-C8B33F8061B7}"/>
              </a:ext>
            </a:extLst>
          </p:cNvPr>
          <p:cNvSpPr txBox="1"/>
          <p:nvPr/>
        </p:nvSpPr>
        <p:spPr>
          <a:xfrm>
            <a:off x="218055" y="41053"/>
            <a:ext cx="17656059" cy="1323438"/>
          </a:xfrm>
          <a:prstGeom prst="rect">
            <a:avLst/>
          </a:prstGeom>
          <a:noFill/>
        </p:spPr>
        <p:txBody>
          <a:bodyPr wrap="square" rtlCol="0">
            <a:spAutoFit/>
          </a:bodyPr>
          <a:lstStyle/>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MỐI QUAN HỆ GIỮA </a:t>
            </a:r>
          </a:p>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spTree>
    <p:extLst>
      <p:ext uri="{BB962C8B-B14F-4D97-AF65-F5344CB8AC3E}">
        <p14:creationId xmlns:p14="http://schemas.microsoft.com/office/powerpoint/2010/main" val="3943221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up)">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79" grpId="0" animBg="1"/>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arallelogram 4"/>
          <p:cNvSpPr/>
          <p:nvPr/>
        </p:nvSpPr>
        <p:spPr>
          <a:xfrm>
            <a:off x="-865757" y="-66560"/>
            <a:ext cx="15058686" cy="1406280"/>
          </a:xfrm>
          <a:prstGeom prst="parallelogram">
            <a:avLst>
              <a:gd name="adj" fmla="val 65742"/>
            </a:avLst>
          </a:prstGeom>
          <a:solidFill>
            <a:srgbClr val="227600"/>
          </a:solidFill>
          <a:ln>
            <a:solidFill>
              <a:srgbClr val="22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FFFF"/>
              </a:solidFill>
            </a:endParaRPr>
          </a:p>
        </p:txBody>
      </p:sp>
      <p:grpSp>
        <p:nvGrpSpPr>
          <p:cNvPr id="19" name="Group 18"/>
          <p:cNvGrpSpPr/>
          <p:nvPr/>
        </p:nvGrpSpPr>
        <p:grpSpPr>
          <a:xfrm>
            <a:off x="5692141" y="-23697"/>
            <a:ext cx="8617481" cy="1506903"/>
            <a:chOff x="3061221" y="-256955"/>
            <a:chExt cx="6450254" cy="1104939"/>
          </a:xfrm>
        </p:grpSpPr>
        <p:cxnSp>
          <p:nvCxnSpPr>
            <p:cNvPr id="3" name="Straight Connector 2"/>
            <p:cNvCxnSpPr/>
            <p:nvPr/>
          </p:nvCxnSpPr>
          <p:spPr>
            <a:xfrm>
              <a:off x="3061221" y="842090"/>
              <a:ext cx="5735911" cy="0"/>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779701" y="-256955"/>
              <a:ext cx="731774" cy="1104939"/>
            </a:xfrm>
            <a:prstGeom prst="line">
              <a:avLst/>
            </a:prstGeom>
            <a:ln w="57150">
              <a:solidFill>
                <a:srgbClr val="F1D92B"/>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282620" y="-148962"/>
            <a:ext cx="3829353" cy="1371428"/>
            <a:chOff x="6770632" y="-118565"/>
            <a:chExt cx="2552902" cy="914285"/>
          </a:xfrm>
        </p:grpSpPr>
        <p:cxnSp>
          <p:nvCxnSpPr>
            <p:cNvPr id="37" name="Straight Connector 36"/>
            <p:cNvCxnSpPr/>
            <p:nvPr/>
          </p:nvCxnSpPr>
          <p:spPr>
            <a:xfrm>
              <a:off x="6770632" y="787634"/>
              <a:ext cx="1954426" cy="0"/>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17915" y="-118565"/>
              <a:ext cx="605619" cy="914285"/>
            </a:xfrm>
            <a:prstGeom prst="line">
              <a:avLst/>
            </a:prstGeom>
            <a:ln w="28575">
              <a:solidFill>
                <a:srgbClr val="FEE96E"/>
              </a:solidFill>
            </a:ln>
          </p:spPr>
          <p:style>
            <a:lnRef idx="1">
              <a:schemeClr val="accent1"/>
            </a:lnRef>
            <a:fillRef idx="0">
              <a:schemeClr val="accent1"/>
            </a:fillRef>
            <a:effectRef idx="0">
              <a:schemeClr val="accent1"/>
            </a:effectRef>
            <a:fontRef idx="minor">
              <a:schemeClr val="tx1"/>
            </a:fontRef>
          </p:style>
        </p:cxnSp>
      </p:grpSp>
      <p:sp>
        <p:nvSpPr>
          <p:cNvPr id="63" name="TextBox 6"/>
          <p:cNvSpPr txBox="1"/>
          <p:nvPr/>
        </p:nvSpPr>
        <p:spPr>
          <a:xfrm>
            <a:off x="-217197" y="1381964"/>
            <a:ext cx="3085296" cy="2507459"/>
          </a:xfrm>
          <a:prstGeom prst="rect">
            <a:avLst/>
          </a:prstGeom>
        </p:spPr>
        <p:txBody>
          <a:bodyPr lIns="76200" tIns="76200" rIns="76200" bIns="76200" rtlCol="0" anchor="ctr"/>
          <a:lstStyle/>
          <a:p>
            <a:pPr algn="ctr">
              <a:lnSpc>
                <a:spcPct val="120000"/>
              </a:lnSpc>
              <a:spcBef>
                <a:spcPct val="0"/>
              </a:spcBef>
            </a:pPr>
            <a:endParaRPr b="1">
              <a:solidFill>
                <a:prstClr val="black"/>
              </a:solidFill>
              <a:latin typeface="Arial" panose="020B0604020202020204" pitchFamily="34" charset="0"/>
            </a:endParaRPr>
          </a:p>
        </p:txBody>
      </p:sp>
      <p:sp>
        <p:nvSpPr>
          <p:cNvPr id="66" name="Rectangle 65"/>
          <p:cNvSpPr/>
          <p:nvPr/>
        </p:nvSpPr>
        <p:spPr>
          <a:xfrm>
            <a:off x="9878329" y="3233266"/>
            <a:ext cx="7416679" cy="3558173"/>
          </a:xfrm>
          <a:prstGeom prst="rect">
            <a:avLst/>
          </a:prstGeom>
          <a:solidFill>
            <a:srgbClr val="F3FDB5"/>
          </a:solidFill>
          <a:ln w="25400" cap="flat" cmpd="sng" algn="ctr">
            <a:solidFill>
              <a:srgbClr val="F3FDB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a:endParaRPr>
          </a:p>
        </p:txBody>
      </p:sp>
      <p:sp>
        <p:nvSpPr>
          <p:cNvPr id="67" name="TextBox 66"/>
          <p:cNvSpPr txBox="1"/>
          <p:nvPr/>
        </p:nvSpPr>
        <p:spPr>
          <a:xfrm>
            <a:off x="10178135" y="3395128"/>
            <a:ext cx="6927777" cy="2955746"/>
          </a:xfrm>
          <a:prstGeom prst="rect">
            <a:avLst/>
          </a:prstGeom>
          <a:noFill/>
        </p:spPr>
        <p:txBody>
          <a:bodyPr wrap="square" rtlCol="0">
            <a:spAutoFit/>
          </a:bodyPr>
          <a:lstStyle/>
          <a:p>
            <a:pPr algn="just">
              <a:lnSpc>
                <a:spcPct val="150000"/>
              </a:lnSpc>
            </a:pPr>
            <a:r>
              <a:rPr lang="en-US" sz="3200" b="1" i="1" dirty="0" err="1">
                <a:solidFill>
                  <a:prstClr val="black"/>
                </a:solidFill>
                <a:latin typeface="Arial" panose="020B0604020202020204" pitchFamily="34" charset="0"/>
                <a:cs typeface="Arial" panose="020B0604020202020204" pitchFamily="34" charset="0"/>
              </a:rPr>
              <a:t>Hoàn</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thành</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sơ</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đồ</a:t>
            </a:r>
            <a:r>
              <a:rPr lang="en-US" sz="3200" b="1" i="1" dirty="0">
                <a:solidFill>
                  <a:prstClr val="black"/>
                </a:solidFill>
                <a:latin typeface="Arial" panose="020B0604020202020204" pitchFamily="34" charset="0"/>
                <a:cs typeface="Arial" panose="020B0604020202020204" pitchFamily="34" charset="0"/>
              </a:rPr>
              <a:t> minh </a:t>
            </a:r>
            <a:r>
              <a:rPr lang="en-US" sz="3200" b="1" i="1" dirty="0" err="1">
                <a:solidFill>
                  <a:prstClr val="black"/>
                </a:solidFill>
                <a:latin typeface="Arial" panose="020B0604020202020204" pitchFamily="34" charset="0"/>
                <a:cs typeface="Arial" panose="020B0604020202020204" pitchFamily="34" charset="0"/>
              </a:rPr>
              <a:t>họa</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dạng</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chữ</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về</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mối</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quan</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hệ</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giữa</a:t>
            </a:r>
            <a:r>
              <a:rPr lang="en-US" sz="3200" b="1" i="1" dirty="0">
                <a:solidFill>
                  <a:prstClr val="black"/>
                </a:solidFill>
                <a:latin typeface="Arial" panose="020B0604020202020204" pitchFamily="34" charset="0"/>
                <a:cs typeface="Arial" panose="020B0604020202020204" pitchFamily="34" charset="0"/>
              </a:rPr>
              <a:t> gene </a:t>
            </a:r>
            <a:r>
              <a:rPr lang="en-US" sz="3200" b="1" i="1" dirty="0" err="1">
                <a:solidFill>
                  <a:prstClr val="black"/>
                </a:solidFill>
                <a:latin typeface="Arial" panose="020B0604020202020204" pitchFamily="34" charset="0"/>
                <a:cs typeface="Arial" panose="020B0604020202020204" pitchFamily="34" charset="0"/>
              </a:rPr>
              <a:t>và</a:t>
            </a:r>
            <a:r>
              <a:rPr lang="en-US" sz="3200" b="1" i="1" dirty="0">
                <a:solidFill>
                  <a:prstClr val="black"/>
                </a:solidFill>
                <a:latin typeface="Arial" panose="020B0604020202020204" pitchFamily="34" charset="0"/>
                <a:cs typeface="Arial" panose="020B0604020202020204" pitchFamily="34" charset="0"/>
              </a:rPr>
              <a:t> protein </a:t>
            </a:r>
            <a:r>
              <a:rPr lang="en-US" sz="3200" b="1" i="1" dirty="0" err="1">
                <a:solidFill>
                  <a:prstClr val="black"/>
                </a:solidFill>
                <a:latin typeface="Arial" panose="020B0604020202020204" pitchFamily="34" charset="0"/>
                <a:cs typeface="Arial" panose="020B0604020202020204" pitchFamily="34" charset="0"/>
              </a:rPr>
              <a:t>trong</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việc</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biểu</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hiện</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các</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tính</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trạng</a:t>
            </a:r>
            <a:r>
              <a:rPr lang="en-US" sz="3200" b="1" i="1" dirty="0">
                <a:solidFill>
                  <a:prstClr val="black"/>
                </a:solidFill>
                <a:latin typeface="Arial" panose="020B0604020202020204" pitchFamily="34" charset="0"/>
                <a:cs typeface="Arial" panose="020B0604020202020204" pitchFamily="34" charset="0"/>
              </a:rPr>
              <a:t> ở </a:t>
            </a:r>
            <a:r>
              <a:rPr lang="en-US" sz="3200" b="1" i="1" dirty="0" err="1">
                <a:solidFill>
                  <a:prstClr val="black"/>
                </a:solidFill>
                <a:latin typeface="Arial" panose="020B0604020202020204" pitchFamily="34" charset="0"/>
                <a:cs typeface="Arial" panose="020B0604020202020204" pitchFamily="34" charset="0"/>
              </a:rPr>
              <a:t>sinh</a:t>
            </a:r>
            <a:r>
              <a:rPr lang="en-US" sz="3200" b="1" i="1" dirty="0">
                <a:solidFill>
                  <a:prstClr val="black"/>
                </a:solidFill>
                <a:latin typeface="Arial" panose="020B0604020202020204" pitchFamily="34" charset="0"/>
                <a:cs typeface="Arial" panose="020B0604020202020204" pitchFamily="34" charset="0"/>
              </a:rPr>
              <a:t> </a:t>
            </a:r>
            <a:r>
              <a:rPr lang="en-US" sz="3200" b="1" i="1" dirty="0" err="1">
                <a:solidFill>
                  <a:prstClr val="black"/>
                </a:solidFill>
                <a:latin typeface="Arial" panose="020B0604020202020204" pitchFamily="34" charset="0"/>
                <a:cs typeface="Arial" panose="020B0604020202020204" pitchFamily="34" charset="0"/>
              </a:rPr>
              <a:t>vật</a:t>
            </a:r>
            <a:r>
              <a:rPr lang="en-US" sz="3200" b="1" i="1" dirty="0">
                <a:solidFill>
                  <a:prstClr val="black"/>
                </a:solidFill>
                <a:latin typeface="Arial" panose="020B0604020202020204" pitchFamily="34" charset="0"/>
                <a:cs typeface="Arial" panose="020B0604020202020204" pitchFamily="34" charset="0"/>
              </a:rPr>
              <a:t>.</a:t>
            </a:r>
          </a:p>
        </p:txBody>
      </p:sp>
      <p:sp>
        <p:nvSpPr>
          <p:cNvPr id="86" name="TextBox 6"/>
          <p:cNvSpPr txBox="1"/>
          <p:nvPr/>
        </p:nvSpPr>
        <p:spPr>
          <a:xfrm>
            <a:off x="-217197" y="1556132"/>
            <a:ext cx="3085296" cy="2507459"/>
          </a:xfrm>
          <a:prstGeom prst="rect">
            <a:avLst/>
          </a:prstGeom>
        </p:spPr>
        <p:txBody>
          <a:bodyPr lIns="76200" tIns="76200" rIns="76200" bIns="76200" rtlCol="0" anchor="ctr"/>
          <a:lstStyle/>
          <a:p>
            <a:pPr algn="ctr">
              <a:lnSpc>
                <a:spcPct val="120000"/>
              </a:lnSpc>
              <a:spcBef>
                <a:spcPct val="0"/>
              </a:spcBef>
            </a:pPr>
            <a:endParaRPr b="1">
              <a:solidFill>
                <a:prstClr val="black"/>
              </a:solidFill>
              <a:latin typeface="Arial" panose="020B0604020202020204" pitchFamily="34" charset="0"/>
            </a:endParaRPr>
          </a:p>
        </p:txBody>
      </p:sp>
      <p:grpSp>
        <p:nvGrpSpPr>
          <p:cNvPr id="88" name="Group 87"/>
          <p:cNvGrpSpPr/>
          <p:nvPr/>
        </p:nvGrpSpPr>
        <p:grpSpPr>
          <a:xfrm>
            <a:off x="16603957" y="2551390"/>
            <a:ext cx="1193007" cy="1151970"/>
            <a:chOff x="433786" y="822177"/>
            <a:chExt cx="795338" cy="767980"/>
          </a:xfrm>
        </p:grpSpPr>
        <p:sp>
          <p:nvSpPr>
            <p:cNvPr id="89" name="Oval Callout 88"/>
            <p:cNvSpPr/>
            <p:nvPr/>
          </p:nvSpPr>
          <p:spPr>
            <a:xfrm>
              <a:off x="433786" y="822177"/>
              <a:ext cx="795338" cy="767980"/>
            </a:xfrm>
            <a:prstGeom prst="wedgeEllipseCallout">
              <a:avLst>
                <a:gd name="adj1" fmla="val -3055"/>
                <a:gd name="adj2" fmla="val 65073"/>
              </a:avLst>
            </a:prstGeom>
            <a:solidFill>
              <a:sysClr val="window" lastClr="FFFFFF"/>
            </a:solidFill>
            <a:ln w="57150" cap="flat" cmpd="sng" algn="ctr">
              <a:gradFill flip="none" rotWithShape="1">
                <a:gsLst>
                  <a:gs pos="93000">
                    <a:srgbClr val="FFFF00"/>
                  </a:gs>
                  <a:gs pos="81000">
                    <a:srgbClr val="ACE719"/>
                  </a:gs>
                  <a:gs pos="41000">
                    <a:srgbClr val="00B050"/>
                  </a:gs>
                </a:gsLst>
                <a:path path="circle">
                  <a:fillToRect l="50000" t="-80000" r="50000" b="180000"/>
                </a:path>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Calibri"/>
              </a:endParaRPr>
            </a:p>
          </p:txBody>
        </p:sp>
        <p:pic>
          <p:nvPicPr>
            <p:cNvPr id="90" name="Picture 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633" y="908345"/>
              <a:ext cx="595643" cy="595643"/>
            </a:xfrm>
            <a:prstGeom prst="rect">
              <a:avLst/>
            </a:prstGeom>
          </p:spPr>
        </p:pic>
      </p:grpSp>
      <p:pic>
        <p:nvPicPr>
          <p:cNvPr id="91" name="Picture 4" descr="Chromosome - Free healthcare and medical icons"/>
          <p:cNvPicPr>
            <a:picLocks noChangeAspect="1" noChangeArrowheads="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345910" y="8472033"/>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2" name="Picture 4" descr="Chromosome - Free healthcare and medical icons"/>
          <p:cNvPicPr>
            <a:picLocks noChangeAspect="1" noChangeArrowheads="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harpenSoften amount="-75000"/>
                    </a14:imgEffect>
                    <a14:imgEffect>
                      <a14:colorTemperature colorTemp="6499"/>
                    </a14:imgEffect>
                    <a14:imgEffect>
                      <a14:saturation sat="168000"/>
                    </a14:imgEffect>
                  </a14:imgLayer>
                </a14:imgProps>
              </a:ext>
              <a:ext uri="{28A0092B-C50C-407E-A947-70E740481C1C}">
                <a14:useLocalDpi xmlns:a14="http://schemas.microsoft.com/office/drawing/2010/main" val="0"/>
              </a:ext>
            </a:extLst>
          </a:blip>
          <a:srcRect/>
          <a:stretch>
            <a:fillRect/>
          </a:stretch>
        </p:blipFill>
        <p:spPr bwMode="auto">
          <a:xfrm rot="5400000">
            <a:off x="16887993" y="-510167"/>
            <a:ext cx="2571150" cy="2571150"/>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1" name="TextBox 120"/>
          <p:cNvSpPr txBox="1"/>
          <p:nvPr/>
        </p:nvSpPr>
        <p:spPr>
          <a:xfrm>
            <a:off x="1143000" y="1679979"/>
            <a:ext cx="23393400" cy="584775"/>
          </a:xfrm>
          <a:prstGeom prst="rect">
            <a:avLst/>
          </a:prstGeom>
          <a:noFill/>
        </p:spPr>
        <p:txBody>
          <a:bodyPr wrap="square" rtlCol="0">
            <a:spAutoFit/>
          </a:bodyPr>
          <a:lstStyle/>
          <a:p>
            <a:r>
              <a:rPr lang="en-US" sz="3200" b="1" dirty="0" err="1">
                <a:solidFill>
                  <a:srgbClr val="7030A0"/>
                </a:solidFill>
                <a:latin typeface="Arial" panose="020B0604020202020204" pitchFamily="34" charset="0"/>
                <a:cs typeface="Arial" panose="020B0604020202020204" pitchFamily="34" charset="0"/>
              </a:rPr>
              <a:t>Tìm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hiểu</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mối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quan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hệ</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giữa</a:t>
            </a:r>
            <a:r>
              <a:rPr lang="en-US" sz="3200" b="1" dirty="0">
                <a:solidFill>
                  <a:srgbClr val="7030A0"/>
                </a:solidFill>
                <a:latin typeface="Arial" panose="020B0604020202020204" pitchFamily="34" charset="0"/>
                <a:cs typeface="Arial" panose="020B0604020202020204" pitchFamily="34" charset="0"/>
              </a:rPr>
              <a:t> DNA – RNA – protein – </a:t>
            </a:r>
            <a:r>
              <a:rPr lang="en-US" sz="3200" b="1" dirty="0" err="1">
                <a:solidFill>
                  <a:srgbClr val="7030A0"/>
                </a:solidFill>
                <a:latin typeface="Arial" panose="020B0604020202020204" pitchFamily="34" charset="0"/>
                <a:cs typeface="Arial" panose="020B0604020202020204" pitchFamily="34" charset="0"/>
              </a:rPr>
              <a:t>tính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trạng</a:t>
            </a:r>
            <a:endParaRPr lang="en-US" sz="3200" b="1" dirty="0">
              <a:solidFill>
                <a:srgbClr val="7030A0"/>
              </a:solidFill>
              <a:latin typeface="Arial" panose="020B0604020202020204" pitchFamily="34" charset="0"/>
              <a:cs typeface="Arial" panose="020B0604020202020204" pitchFamily="34" charset="0"/>
            </a:endParaRPr>
          </a:p>
        </p:txBody>
      </p:sp>
      <p:sp>
        <p:nvSpPr>
          <p:cNvPr id="122" name="Pentagon 121"/>
          <p:cNvSpPr/>
          <p:nvPr/>
        </p:nvSpPr>
        <p:spPr>
          <a:xfrm>
            <a:off x="370455" y="1866900"/>
            <a:ext cx="590293" cy="292388"/>
          </a:xfrm>
          <a:prstGeom prst="homePlate">
            <a:avLst/>
          </a:prstGeom>
          <a:solidFill>
            <a:srgbClr val="C6ACD1"/>
          </a:solidFill>
          <a:ln>
            <a:solidFill>
              <a:srgbClr val="D5C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hevron 122"/>
          <p:cNvSpPr/>
          <p:nvPr/>
        </p:nvSpPr>
        <p:spPr>
          <a:xfrm>
            <a:off x="871637" y="1866900"/>
            <a:ext cx="271363" cy="292388"/>
          </a:xfrm>
          <a:prstGeom prst="chevr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E592B00D-3241-11EB-FBC6-7B43AF2D80C5}"/>
              </a:ext>
            </a:extLst>
          </p:cNvPr>
          <p:cNvGrpSpPr/>
          <p:nvPr/>
        </p:nvGrpSpPr>
        <p:grpSpPr>
          <a:xfrm>
            <a:off x="-288663" y="3665315"/>
            <a:ext cx="12496800" cy="6023817"/>
            <a:chOff x="-279905" y="3436521"/>
            <a:chExt cx="12804362" cy="6172071"/>
          </a:xfrm>
        </p:grpSpPr>
        <p:sp>
          <p:nvSpPr>
            <p:cNvPr id="68" name="Rounded Rectangle 67"/>
            <p:cNvSpPr/>
            <p:nvPr/>
          </p:nvSpPr>
          <p:spPr>
            <a:xfrm>
              <a:off x="1714103" y="3495308"/>
              <a:ext cx="2891193" cy="1616808"/>
            </a:xfrm>
            <a:prstGeom prst="roundRect">
              <a:avLst/>
            </a:prstGeom>
            <a:solidFill>
              <a:srgbClr val="4BACC6">
                <a:lumMod val="60000"/>
                <a:lumOff val="40000"/>
              </a:srgbClr>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72" name="Rounded Rectangle 71"/>
            <p:cNvSpPr/>
            <p:nvPr/>
          </p:nvSpPr>
          <p:spPr>
            <a:xfrm>
              <a:off x="4914701" y="5285952"/>
              <a:ext cx="2017989" cy="1161279"/>
            </a:xfrm>
            <a:prstGeom prst="roundRect">
              <a:avLst/>
            </a:prstGeom>
            <a:solidFill>
              <a:schemeClr val="accent1">
                <a:lumMod val="60000"/>
                <a:lumOff val="40000"/>
              </a:schemeClr>
            </a:solid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effectLst/>
                <a:uLnTx/>
                <a:uFillTx/>
                <a:latin typeface="Calibri"/>
              </a:endParaRPr>
            </a:p>
          </p:txBody>
        </p:sp>
        <p:sp>
          <p:nvSpPr>
            <p:cNvPr id="77" name="Rounded Rectangle 76"/>
            <p:cNvSpPr/>
            <p:nvPr/>
          </p:nvSpPr>
          <p:spPr>
            <a:xfrm>
              <a:off x="5805615" y="6807100"/>
              <a:ext cx="4253550" cy="1317150"/>
            </a:xfrm>
            <a:prstGeom prst="roundRect">
              <a:avLst/>
            </a:prstGeom>
            <a:solidFill>
              <a:srgbClr val="FFC000"/>
            </a:solidFill>
            <a:ln w="25400" cap="flat" cmpd="sng" algn="ctr">
              <a:solidFill>
                <a:srgbClr val="D1740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effectLst/>
                <a:uLnTx/>
                <a:uFillTx/>
                <a:latin typeface="Calibri"/>
              </a:endParaRPr>
            </a:p>
          </p:txBody>
        </p:sp>
        <p:sp>
          <p:nvSpPr>
            <p:cNvPr id="81" name="Arc 80"/>
            <p:cNvSpPr/>
            <p:nvPr/>
          </p:nvSpPr>
          <p:spPr>
            <a:xfrm rot="16200000">
              <a:off x="290424" y="3459968"/>
              <a:ext cx="1918309" cy="1871415"/>
            </a:xfrm>
            <a:prstGeom prst="arc">
              <a:avLst>
                <a:gd name="adj1" fmla="val 8582715"/>
                <a:gd name="adj2" fmla="val 1828624"/>
              </a:avLst>
            </a:prstGeom>
            <a:noFill/>
            <a:ln w="69850" cap="flat" cmpd="sng" algn="ctr">
              <a:solidFill>
                <a:sysClr val="window" lastClr="FFFFFF">
                  <a:lumMod val="50000"/>
                </a:sysClr>
              </a:solidFill>
              <a:prstDash val="solid"/>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a:ln>
                  <a:noFill/>
                </a:ln>
                <a:solidFill>
                  <a:prstClr val="black"/>
                </a:solidFill>
                <a:effectLst/>
                <a:uLnTx/>
                <a:uFillTx/>
                <a:latin typeface="Calibri"/>
              </a:endParaRPr>
            </a:p>
          </p:txBody>
        </p:sp>
        <p:sp>
          <p:nvSpPr>
            <p:cNvPr id="98" name="Rounded Rectangle 97"/>
            <p:cNvSpPr/>
            <p:nvPr/>
          </p:nvSpPr>
          <p:spPr>
            <a:xfrm>
              <a:off x="10059164" y="8547929"/>
              <a:ext cx="2465293" cy="1056535"/>
            </a:xfrm>
            <a:prstGeom prst="roundRect">
              <a:avLst/>
            </a:prstGeom>
            <a:solidFill>
              <a:srgbClr val="D5C1DD"/>
            </a:solidFill>
            <a:ln w="25400" cap="flat" cmpd="sng" algn="ctr">
              <a:solidFill>
                <a:schemeClr val="accent5">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effectLst/>
                <a:uLnTx/>
                <a:uFillTx/>
                <a:latin typeface="Calibri"/>
              </a:endParaRPr>
            </a:p>
          </p:txBody>
        </p:sp>
        <p:grpSp>
          <p:nvGrpSpPr>
            <p:cNvPr id="111" name="Group 110"/>
            <p:cNvGrpSpPr/>
            <p:nvPr/>
          </p:nvGrpSpPr>
          <p:grpSpPr>
            <a:xfrm>
              <a:off x="4605299" y="4395676"/>
              <a:ext cx="1239509" cy="729208"/>
              <a:chOff x="12916335" y="3976913"/>
              <a:chExt cx="904465" cy="481989"/>
            </a:xfrm>
          </p:grpSpPr>
          <p:cxnSp>
            <p:nvCxnSpPr>
              <p:cNvPr id="21" name="Straight Arrow Connector 20"/>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2916335" y="3986813"/>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7021528" y="5979929"/>
              <a:ext cx="1251528" cy="729208"/>
              <a:chOff x="12807771" y="3821872"/>
              <a:chExt cx="913235" cy="481989"/>
            </a:xfrm>
          </p:grpSpPr>
          <p:cxnSp>
            <p:nvCxnSpPr>
              <p:cNvPr id="113" name="Straight Arrow Connector 112"/>
              <p:cNvCxnSpPr/>
              <p:nvPr/>
            </p:nvCxnSpPr>
            <p:spPr>
              <a:xfrm flipH="1">
                <a:off x="13719416" y="3821872"/>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2807771" y="3831772"/>
                <a:ext cx="904465" cy="1368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0059164" y="7766422"/>
              <a:ext cx="875093" cy="729208"/>
              <a:chOff x="13182248" y="3976913"/>
              <a:chExt cx="638552" cy="481989"/>
            </a:xfrm>
          </p:grpSpPr>
          <p:cxnSp>
            <p:nvCxnSpPr>
              <p:cNvPr id="116" name="Straight Arrow Connector 115"/>
              <p:cNvCxnSpPr/>
              <p:nvPr/>
            </p:nvCxnSpPr>
            <p:spPr>
              <a:xfrm flipH="1">
                <a:off x="13792200" y="3976913"/>
                <a:ext cx="1590" cy="48198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3182248" y="3990837"/>
                <a:ext cx="638552" cy="966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89B9279-E3BA-2EF1-1188-6FF9757ABD00}"/>
                </a:ext>
              </a:extLst>
            </p:cNvPr>
            <p:cNvSpPr txBox="1"/>
            <p:nvPr/>
          </p:nvSpPr>
          <p:spPr>
            <a:xfrm>
              <a:off x="1949601" y="3865847"/>
              <a:ext cx="2111757"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4C0C08-8B70-BA85-5C73-B4D9AA6FFFCC}"/>
                </a:ext>
              </a:extLst>
            </p:cNvPr>
            <p:cNvSpPr txBox="1"/>
            <p:nvPr/>
          </p:nvSpPr>
          <p:spPr>
            <a:xfrm>
              <a:off x="4904851" y="5456686"/>
              <a:ext cx="2111757"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71A786-5B2C-89EB-579F-8C8223A853D2}"/>
                </a:ext>
              </a:extLst>
            </p:cNvPr>
            <p:cNvSpPr txBox="1"/>
            <p:nvPr/>
          </p:nvSpPr>
          <p:spPr>
            <a:xfrm>
              <a:off x="6960370" y="7010570"/>
              <a:ext cx="2111757"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BB7C60E-F39F-61B1-70A1-0218B7B37E3F}"/>
                </a:ext>
              </a:extLst>
            </p:cNvPr>
            <p:cNvSpPr txBox="1"/>
            <p:nvPr/>
          </p:nvSpPr>
          <p:spPr>
            <a:xfrm>
              <a:off x="10235932" y="8592929"/>
              <a:ext cx="2111757"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B4299A6-19D8-1EE9-EF54-AC9445675275}"/>
                </a:ext>
              </a:extLst>
            </p:cNvPr>
            <p:cNvSpPr txBox="1"/>
            <p:nvPr/>
          </p:nvSpPr>
          <p:spPr>
            <a:xfrm>
              <a:off x="-279905" y="4004735"/>
              <a:ext cx="2111757" cy="925134"/>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1F06A46-98CB-9F8F-D6F9-E50E8296C04E}"/>
                </a:ext>
              </a:extLst>
            </p:cNvPr>
            <p:cNvSpPr txBox="1"/>
            <p:nvPr/>
          </p:nvSpPr>
          <p:spPr>
            <a:xfrm>
              <a:off x="4073994" y="3541476"/>
              <a:ext cx="2111757" cy="925134"/>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7D080DF-E7DE-486A-A151-E883C2ACEE25}"/>
                </a:ext>
              </a:extLst>
            </p:cNvPr>
            <p:cNvSpPr txBox="1"/>
            <p:nvPr/>
          </p:nvSpPr>
          <p:spPr>
            <a:xfrm>
              <a:off x="6568021" y="5167531"/>
              <a:ext cx="2111757" cy="925134"/>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a:t>
              </a:r>
              <a:endParaRPr lang="vi-VN" sz="6000" b="1"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F741EB3-70EA-A76A-3FBF-435394878EA4}"/>
              </a:ext>
            </a:extLst>
          </p:cNvPr>
          <p:cNvSpPr txBox="1"/>
          <p:nvPr/>
        </p:nvSpPr>
        <p:spPr>
          <a:xfrm>
            <a:off x="218055" y="41053"/>
            <a:ext cx="17656059" cy="1323438"/>
          </a:xfrm>
          <a:prstGeom prst="rect">
            <a:avLst/>
          </a:prstGeom>
          <a:noFill/>
        </p:spPr>
        <p:txBody>
          <a:bodyPr wrap="square" rtlCol="0">
            <a:spAutoFit/>
          </a:bodyPr>
          <a:lstStyle/>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MỐI QUAN HỆ GIỮA </a:t>
            </a:r>
          </a:p>
          <a:p>
            <a:pPr>
              <a:defRPr/>
            </a:pPr>
            <a:r>
              <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DNA – RNA – PROTEIN – TÍNH TRẠNG</a:t>
            </a:r>
          </a:p>
        </p:txBody>
      </p:sp>
    </p:spTree>
    <p:extLst>
      <p:ext uri="{BB962C8B-B14F-4D97-AF65-F5344CB8AC3E}">
        <p14:creationId xmlns:p14="http://schemas.microsoft.com/office/powerpoint/2010/main" val="2691884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80">
                                          <p:stCondLst>
                                            <p:cond delay="0"/>
                                          </p:stCondLst>
                                        </p:cTn>
                                        <p:tgtEl>
                                          <p:spTgt spid="66"/>
                                        </p:tgtEl>
                                      </p:cBhvr>
                                    </p:animEffect>
                                    <p:anim calcmode="lin" valueType="num">
                                      <p:cBhvr>
                                        <p:cTn id="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13" dur="26">
                                          <p:stCondLst>
                                            <p:cond delay="650"/>
                                          </p:stCondLst>
                                        </p:cTn>
                                        <p:tgtEl>
                                          <p:spTgt spid="66"/>
                                        </p:tgtEl>
                                      </p:cBhvr>
                                      <p:to x="100000" y="60000"/>
                                    </p:animScale>
                                    <p:animScale>
                                      <p:cBhvr>
                                        <p:cTn id="14" dur="166" decel="50000">
                                          <p:stCondLst>
                                            <p:cond delay="676"/>
                                          </p:stCondLst>
                                        </p:cTn>
                                        <p:tgtEl>
                                          <p:spTgt spid="66"/>
                                        </p:tgtEl>
                                      </p:cBhvr>
                                      <p:to x="100000" y="100000"/>
                                    </p:animScale>
                                    <p:animScale>
                                      <p:cBhvr>
                                        <p:cTn id="15" dur="26">
                                          <p:stCondLst>
                                            <p:cond delay="1312"/>
                                          </p:stCondLst>
                                        </p:cTn>
                                        <p:tgtEl>
                                          <p:spTgt spid="66"/>
                                        </p:tgtEl>
                                      </p:cBhvr>
                                      <p:to x="100000" y="80000"/>
                                    </p:animScale>
                                    <p:animScale>
                                      <p:cBhvr>
                                        <p:cTn id="16" dur="166" decel="50000">
                                          <p:stCondLst>
                                            <p:cond delay="1338"/>
                                          </p:stCondLst>
                                        </p:cTn>
                                        <p:tgtEl>
                                          <p:spTgt spid="66"/>
                                        </p:tgtEl>
                                      </p:cBhvr>
                                      <p:to x="100000" y="100000"/>
                                    </p:animScale>
                                    <p:animScale>
                                      <p:cBhvr>
                                        <p:cTn id="17" dur="26">
                                          <p:stCondLst>
                                            <p:cond delay="1642"/>
                                          </p:stCondLst>
                                        </p:cTn>
                                        <p:tgtEl>
                                          <p:spTgt spid="66"/>
                                        </p:tgtEl>
                                      </p:cBhvr>
                                      <p:to x="100000" y="90000"/>
                                    </p:animScale>
                                    <p:animScale>
                                      <p:cBhvr>
                                        <p:cTn id="18" dur="166" decel="50000">
                                          <p:stCondLst>
                                            <p:cond delay="1668"/>
                                          </p:stCondLst>
                                        </p:cTn>
                                        <p:tgtEl>
                                          <p:spTgt spid="66"/>
                                        </p:tgtEl>
                                      </p:cBhvr>
                                      <p:to x="100000" y="100000"/>
                                    </p:animScale>
                                    <p:animScale>
                                      <p:cBhvr>
                                        <p:cTn id="19" dur="26">
                                          <p:stCondLst>
                                            <p:cond delay="1808"/>
                                          </p:stCondLst>
                                        </p:cTn>
                                        <p:tgtEl>
                                          <p:spTgt spid="66"/>
                                        </p:tgtEl>
                                      </p:cBhvr>
                                      <p:to x="100000" y="95000"/>
                                    </p:animScale>
                                    <p:animScale>
                                      <p:cBhvr>
                                        <p:cTn id="20" dur="166" decel="50000">
                                          <p:stCondLst>
                                            <p:cond delay="1834"/>
                                          </p:stCondLst>
                                        </p:cTn>
                                        <p:tgtEl>
                                          <p:spTgt spid="6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80">
                                          <p:stCondLst>
                                            <p:cond delay="0"/>
                                          </p:stCondLst>
                                        </p:cTn>
                                        <p:tgtEl>
                                          <p:spTgt spid="67"/>
                                        </p:tgtEl>
                                      </p:cBhvr>
                                    </p:animEffect>
                                    <p:anim calcmode="lin" valueType="num">
                                      <p:cBhvr>
                                        <p:cTn id="24"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29" dur="26">
                                          <p:stCondLst>
                                            <p:cond delay="650"/>
                                          </p:stCondLst>
                                        </p:cTn>
                                        <p:tgtEl>
                                          <p:spTgt spid="67"/>
                                        </p:tgtEl>
                                      </p:cBhvr>
                                      <p:to x="100000" y="60000"/>
                                    </p:animScale>
                                    <p:animScale>
                                      <p:cBhvr>
                                        <p:cTn id="30" dur="166" decel="50000">
                                          <p:stCondLst>
                                            <p:cond delay="676"/>
                                          </p:stCondLst>
                                        </p:cTn>
                                        <p:tgtEl>
                                          <p:spTgt spid="67"/>
                                        </p:tgtEl>
                                      </p:cBhvr>
                                      <p:to x="100000" y="100000"/>
                                    </p:animScale>
                                    <p:animScale>
                                      <p:cBhvr>
                                        <p:cTn id="31" dur="26">
                                          <p:stCondLst>
                                            <p:cond delay="1312"/>
                                          </p:stCondLst>
                                        </p:cTn>
                                        <p:tgtEl>
                                          <p:spTgt spid="67"/>
                                        </p:tgtEl>
                                      </p:cBhvr>
                                      <p:to x="100000" y="80000"/>
                                    </p:animScale>
                                    <p:animScale>
                                      <p:cBhvr>
                                        <p:cTn id="32" dur="166" decel="50000">
                                          <p:stCondLst>
                                            <p:cond delay="1338"/>
                                          </p:stCondLst>
                                        </p:cTn>
                                        <p:tgtEl>
                                          <p:spTgt spid="67"/>
                                        </p:tgtEl>
                                      </p:cBhvr>
                                      <p:to x="100000" y="100000"/>
                                    </p:animScale>
                                    <p:animScale>
                                      <p:cBhvr>
                                        <p:cTn id="33" dur="26">
                                          <p:stCondLst>
                                            <p:cond delay="1642"/>
                                          </p:stCondLst>
                                        </p:cTn>
                                        <p:tgtEl>
                                          <p:spTgt spid="67"/>
                                        </p:tgtEl>
                                      </p:cBhvr>
                                      <p:to x="100000" y="90000"/>
                                    </p:animScale>
                                    <p:animScale>
                                      <p:cBhvr>
                                        <p:cTn id="34" dur="166" decel="50000">
                                          <p:stCondLst>
                                            <p:cond delay="1668"/>
                                          </p:stCondLst>
                                        </p:cTn>
                                        <p:tgtEl>
                                          <p:spTgt spid="67"/>
                                        </p:tgtEl>
                                      </p:cBhvr>
                                      <p:to x="100000" y="100000"/>
                                    </p:animScale>
                                    <p:animScale>
                                      <p:cBhvr>
                                        <p:cTn id="35" dur="26">
                                          <p:stCondLst>
                                            <p:cond delay="1808"/>
                                          </p:stCondLst>
                                        </p:cTn>
                                        <p:tgtEl>
                                          <p:spTgt spid="67"/>
                                        </p:tgtEl>
                                      </p:cBhvr>
                                      <p:to x="100000" y="95000"/>
                                    </p:animScale>
                                    <p:animScale>
                                      <p:cBhvr>
                                        <p:cTn id="36" dur="166" decel="50000">
                                          <p:stCondLst>
                                            <p:cond delay="1834"/>
                                          </p:stCondLst>
                                        </p:cTn>
                                        <p:tgtEl>
                                          <p:spTgt spid="67"/>
                                        </p:tgtEl>
                                      </p:cBhvr>
                                      <p:to x="100000" y="100000"/>
                                    </p:animScale>
                                  </p:childTnLst>
                                </p:cTn>
                              </p:par>
                              <p:par>
                                <p:cTn id="37" presetID="10"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3.xml><?xml version="1.0" encoding="utf-8"?>
<a:theme xmlns:a="http://schemas.openxmlformats.org/drawingml/2006/main" name="1_Biology Subject for Pre-K: Photosynthesis by Slidesgo">
  <a:themeElements>
    <a:clrScheme name="Simple Light">
      <a:dk1>
        <a:srgbClr val="0C343D"/>
      </a:dk1>
      <a:lt1>
        <a:srgbClr val="D1ECE5"/>
      </a:lt1>
      <a:dk2>
        <a:srgbClr val="5A3F36"/>
      </a:dk2>
      <a:lt2>
        <a:srgbClr val="E4CC71"/>
      </a:lt2>
      <a:accent1>
        <a:srgbClr val="85B5C3"/>
      </a:accent1>
      <a:accent2>
        <a:srgbClr val="296D5C"/>
      </a:accent2>
      <a:accent3>
        <a:srgbClr val="82CC78"/>
      </a:accent3>
      <a:accent4>
        <a:srgbClr val="A8B8C0"/>
      </a:accent4>
      <a:accent5>
        <a:srgbClr val="BF9000"/>
      </a:accent5>
      <a:accent6>
        <a:srgbClr val="FFFFF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 id="{8E8E6382-84E0-47AA-A2A2-8ED603AAB26E}" vid="{692203AD-8BB8-47BB-AF1A-2D7F125D9E2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2094</Words>
  <Application>Microsoft Office PowerPoint</Application>
  <PresentationFormat>Custom</PresentationFormat>
  <Paragraphs>427</Paragraphs>
  <Slides>34</Slides>
  <Notes>14</Notes>
  <HiddenSlides>0</HiddenSlides>
  <MMClips>4</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34</vt:i4>
      </vt:variant>
    </vt:vector>
  </HeadingPairs>
  <TitlesOfParts>
    <vt:vector size="55" baseType="lpstr">
      <vt:lpstr>Chela One</vt:lpstr>
      <vt:lpstr>Arial Black</vt:lpstr>
      <vt:lpstr>Segoe UI Black</vt:lpstr>
      <vt:lpstr>#9Slide03 Play</vt:lpstr>
      <vt:lpstr>Arial</vt:lpstr>
      <vt:lpstr>Times New Roman</vt:lpstr>
      <vt:lpstr>Tahoma</vt:lpstr>
      <vt:lpstr>Calibri Light</vt:lpstr>
      <vt:lpstr>#9Slide02 Noi dung dai</vt:lpstr>
      <vt:lpstr>Aharoni</vt:lpstr>
      <vt:lpstr>Assistant</vt:lpstr>
      <vt:lpstr>Cambria</vt:lpstr>
      <vt:lpstr>Avenir Next LT Pro</vt:lpstr>
      <vt:lpstr>Cambria Math</vt:lpstr>
      <vt:lpstr>Calibri</vt:lpstr>
      <vt:lpstr>Office Theme</vt:lpstr>
      <vt:lpstr>ShapesVTI</vt:lpstr>
      <vt:lpstr>1_Biology Subject for Pre-K: Photosynthesis by Slidesgo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DNA Science Presentation in Light Blue Green Lined Style</dc:title>
  <dc:creator>OliverFang™</dc:creator>
  <cp:lastModifiedBy>DELL</cp:lastModifiedBy>
  <cp:revision>445</cp:revision>
  <dcterms:created xsi:type="dcterms:W3CDTF">2006-08-16T00:00:00Z</dcterms:created>
  <dcterms:modified xsi:type="dcterms:W3CDTF">2024-08-14T20:42:22Z</dcterms:modified>
  <dc:identifier>DAGEQtUKVjg</dc:identifier>
</cp:coreProperties>
</file>