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3" r:id="rId4"/>
    <p:sldId id="378" r:id="rId5"/>
    <p:sldId id="373" r:id="rId6"/>
    <p:sldId id="379" r:id="rId7"/>
    <p:sldId id="394" r:id="rId8"/>
    <p:sldId id="381" r:id="rId9"/>
    <p:sldId id="395" r:id="rId10"/>
    <p:sldId id="372" r:id="rId11"/>
    <p:sldId id="390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1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E23"/>
    <a:srgbClr val="FF0000"/>
    <a:srgbClr val="8A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69" d="100"/>
          <a:sy n="69" d="100"/>
        </p:scale>
        <p:origin x="77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4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4.wmf"/><Relationship Id="rId3" Type="http://schemas.openxmlformats.org/officeDocument/2006/relationships/image" Target="../media/image8.jp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wisc-online.com/assetrepository/viewasset?id=15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hyperlink" Target="https://www.wisc-online.com/assetrepository/viewasset?id=150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5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836" y="735110"/>
            <a:ext cx="1074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GIỜ, THĂM LỚP</a:t>
            </a:r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THCS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048000" y="13716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B3DF3E49-EB04-A076-7D9E-83D447F3F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01900" y="750248"/>
            <a:ext cx="60960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7.24 Trang </a:t>
            </a:r>
            <a:r>
              <a:rPr lang="nl-NL" alt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196939"/>
              </p:ext>
            </p:extLst>
          </p:nvPr>
        </p:nvGraphicFramePr>
        <p:xfrm>
          <a:off x="1600200" y="1434954"/>
          <a:ext cx="2820277" cy="4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Equation" r:id="rId4" imgW="1647658" imgH="276117" progId="Equation.DSMT4">
                  <p:embed/>
                </p:oleObj>
              </mc:Choice>
              <mc:Fallback>
                <p:oleObj name="Equation" r:id="rId4" imgW="164765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1434954"/>
                        <a:ext cx="2820277" cy="4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420477" y="1388056"/>
            <a:ext cx="5777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  a = -3 và b = 1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3927"/>
              </p:ext>
            </p:extLst>
          </p:nvPr>
        </p:nvGraphicFramePr>
        <p:xfrm>
          <a:off x="1575619" y="1990353"/>
          <a:ext cx="1860675" cy="43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5619" y="1990353"/>
                        <a:ext cx="1860675" cy="43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3276600" y="1905000"/>
            <a:ext cx="5737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 a = 0,6 và b = 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6632"/>
              </p:ext>
            </p:extLst>
          </p:nvPr>
        </p:nvGraphicFramePr>
        <p:xfrm>
          <a:off x="1575620" y="2407312"/>
          <a:ext cx="2691580" cy="64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8" imgW="1269720" imgH="304560" progId="Equation.DSMT4">
                  <p:embed/>
                </p:oleObj>
              </mc:Choice>
              <mc:Fallback>
                <p:oleObj name="Equation" r:id="rId8" imgW="1269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5620" y="2407312"/>
                        <a:ext cx="2691580" cy="64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1066"/>
              </p:ext>
            </p:extLst>
          </p:nvPr>
        </p:nvGraphicFramePr>
        <p:xfrm>
          <a:off x="4267200" y="2362200"/>
          <a:ext cx="2165555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10" imgW="952200" imgH="241200" progId="Equation.DSMT4">
                  <p:embed/>
                </p:oleObj>
              </mc:Choice>
              <mc:Fallback>
                <p:oleObj name="Equation" r:id="rId10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67200" y="2362200"/>
                        <a:ext cx="2165555" cy="54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2078801" y="3058180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869841"/>
              </p:ext>
            </p:extLst>
          </p:nvPr>
        </p:nvGraphicFramePr>
        <p:xfrm>
          <a:off x="5472999" y="2959704"/>
          <a:ext cx="2604201" cy="60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Equation" r:id="rId12" imgW="1155600" imgH="266400" progId="Equation.DSMT4">
                  <p:embed/>
                </p:oleObj>
              </mc:Choice>
              <mc:Fallback>
                <p:oleObj name="Equation" r:id="rId12" imgW="1155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72999" y="2959704"/>
                        <a:ext cx="2604201" cy="600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1994777" y="3657600"/>
            <a:ext cx="2883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7.25 Trang 50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26997" y="3679158"/>
            <a:ext cx="5341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y = ax + 3  (1)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78016" y="4148199"/>
            <a:ext cx="5712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Thay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1 và y = 5 vào (1) ta được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258907" y="4147736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+ 3 = 5</a:t>
            </a:r>
            <a:endParaRPr lang="vi-VN" sz="2800" dirty="0"/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08668"/>
              </p:ext>
            </p:extLst>
          </p:nvPr>
        </p:nvGraphicFramePr>
        <p:xfrm>
          <a:off x="8712079" y="4270133"/>
          <a:ext cx="446609" cy="31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14" imgW="219379" imgH="152224" progId="Equation.DSMT4">
                  <p:embed/>
                </p:oleObj>
              </mc:Choice>
              <mc:Fallback>
                <p:oleObj name="Equation" r:id="rId14" imgW="219379" imgH="1522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12079" y="4270133"/>
                        <a:ext cx="446609" cy="310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9077785" y="4114800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2</a:t>
            </a:r>
            <a:endParaRPr lang="vi-VN" sz="2800" dirty="0"/>
          </a:p>
        </p:txBody>
      </p:sp>
      <p:sp>
        <p:nvSpPr>
          <p:cNvPr id="71" name="Rectangle 70"/>
          <p:cNvSpPr/>
          <p:nvPr/>
        </p:nvSpPr>
        <p:spPr>
          <a:xfrm>
            <a:off x="2078801" y="4648200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Vậy x = 1 và y = 5 thì a = 2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1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7" grpId="0"/>
      <p:bldP spid="56" grpId="0"/>
      <p:bldP spid="58" grpId="0"/>
      <p:bldP spid="64" grpId="0"/>
      <p:bldP spid="66" grpId="0"/>
      <p:bldP spid="69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0515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812959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7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474517" y="152666"/>
            <a:ext cx="2120858" cy="228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1905000"/>
            <a:ext cx="10515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khái niệm hàm số bậc nhất, nhận biết hàm số và xác định chính xác hệ số a, b của hàm số đó : Tính chính xác giá trị của hàm số theo bảng giá trị.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lại bài tập 7.24; 7.25;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tìm hiểu mục 2 về đồ thị của hàm số bậc nhất.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Hoàn thiện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HĐ5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trang 48 và 49. Tìm hiểu cách vẽ đồ thị hàm bậc nhất Trang 49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Hoàn thiện phiếu học tập câu. hỏi 1, 2 và 3 (gửi phiếu về nhà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nhóm)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394F-12CE-2C50-1627-6D935B39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85800"/>
            <a:ext cx="10058400" cy="6277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cá nhân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A004-40E3-2F35-8963-CF851F222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81200"/>
            <a:ext cx="9677400" cy="3277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đi từ bến xe Giáp Bát ( Hà Nội) đến thành phố Vinh (Nghệ An) với vận tốc 60 km/h. Hỏi sau t giờ ô tô đó cách trung tâm Hà Nội bao nhiêu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kilômét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Biết rằng bến xe Giáp Bát cách trung tâm Hà Nội 7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km và coi rằng trung tâm Hà Nội, bến xe giáp Bát và thành phố Vinh nằm trên cùng một đường thẳng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FE9F697D-F7A2-E593-EF42-5A7E2AD5E7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10378696" y="60688"/>
            <a:ext cx="1569464" cy="1788432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6D1893-9CCA-ABA3-6E92-3327E48185F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339827" y="206157"/>
            <a:ext cx="1487789" cy="148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41086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1D3CC2F-A3C3-A044-BBB8-B16E0DB6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1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CD2A7130-3FC4-40A6-C371-8C0FC466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679" y="18292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ADC06D9A-D312-8B35-6E88-BDB2388A8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D01F5668-7A96-8F6F-12D2-650DCB7B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39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3550" y="1701334"/>
            <a:ext cx="10134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HĐ1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Công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thức tính quãng đường S (km) đi được của ô tô sau t (h) với vận tốc 60 km/h là: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550" y="2620030"/>
            <a:ext cx="7840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3150" y="212929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= 60t</a:t>
            </a: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b="1" dirty="0">
              <a:solidFill>
                <a:srgbClr val="8A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95550" y="2628900"/>
            <a:ext cx="678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0700" y="3124200"/>
            <a:ext cx="97618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HĐ2.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khoảng cách d từ vị trí của ô tô đến trung tâm Hà Nội sau t giờ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2800" dirty="0"/>
          </a:p>
        </p:txBody>
      </p:sp>
      <p:sp>
        <p:nvSpPr>
          <p:cNvPr id="19" name="Rectangle 18"/>
          <p:cNvSpPr/>
          <p:nvPr/>
        </p:nvSpPr>
        <p:spPr>
          <a:xfrm>
            <a:off x="4674839" y="3601253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 = 60t + 7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70773" y="4069437"/>
            <a:ext cx="7545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3.Từ kết quả của HĐ 2,  hoàn thành bảng sau: </a:t>
            </a:r>
            <a:endParaRPr lang="vi-VN" sz="2800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47304"/>
              </p:ext>
            </p:extLst>
          </p:nvPr>
        </p:nvGraphicFramePr>
        <p:xfrm>
          <a:off x="1956157" y="4661798"/>
          <a:ext cx="9596442" cy="130288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599407">
                  <a:extLst>
                    <a:ext uri="{9D8B030D-6E8A-4147-A177-3AD203B41FA5}">
                      <a16:colId xmlns:a16="http://schemas.microsoft.com/office/drawing/2014/main" val="2803908742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890410420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437070665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3477758747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4204341601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1985789783"/>
                    </a:ext>
                  </a:extLst>
                </a:gridCol>
              </a:tblGrid>
              <a:tr h="784725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(giờ)</a:t>
                      </a:r>
                      <a:r>
                        <a:rPr lang="vi-VN" sz="2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748064"/>
                  </a:ext>
                </a:extLst>
              </a:tr>
              <a:tr h="517922">
                <a:tc>
                  <a:txBody>
                    <a:bodyPr/>
                    <a:lstStyle/>
                    <a:p>
                      <a:r>
                        <a:rPr lang="vi-V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vi-V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(km)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13654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176736" y="5468392"/>
            <a:ext cx="67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33927" y="5458212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76978" y="5441463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720028" y="5437117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263078" y="5394484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86000" y="6057900"/>
            <a:ext cx="8923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5373" y="6045675"/>
            <a:ext cx="781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một hàm số của thời gian 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8" grpId="1"/>
      <p:bldP spid="11" grpId="0"/>
      <p:bldP spid="27" grpId="0"/>
      <p:bldP spid="17" grpId="0"/>
      <p:bldP spid="19" grpId="0"/>
      <p:bldP spid="29" grpId="0"/>
      <p:bldP spid="37" grpId="0"/>
      <p:bldP spid="38" grpId="0"/>
      <p:bldP spid="42" grpId="0"/>
      <p:bldP spid="42" grpId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46D5E59-B503-4812-B9CD-9C94E6AB41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10134600" y="304800"/>
            <a:ext cx="1447800" cy="1649794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150B7D-C508-4950-A99A-EE8229F92D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095731" y="450269"/>
            <a:ext cx="1372457" cy="13724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392AE6-643F-DAF2-6636-D77CBB8F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62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08C72D8-4822-671C-24EF-2D451AF3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667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160EFA5-3DCE-C4D7-6DB0-028982FF6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64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CE756B5-3C1F-0CF6-4689-BB148F46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45" y="38056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711066" y="1604153"/>
            <a:ext cx="8547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 số bậc nhất</a:t>
            </a: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hàm số cho bởi công thức y = ax + b,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đó a, b là các số cho trước và b    0</a:t>
            </a:r>
            <a:endParaRPr kumimoji="0" lang="nl-NL" altLang="vi-VN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335258"/>
              </p:ext>
            </p:extLst>
          </p:nvPr>
        </p:nvGraphicFramePr>
        <p:xfrm>
          <a:off x="7104698" y="2056448"/>
          <a:ext cx="440055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04698" y="2056448"/>
                        <a:ext cx="440055" cy="4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761634" y="3204105"/>
            <a:ext cx="9490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Nếu y tỉ lệ thuận với x, tức là y = kx thì y là một hàm số bậc nhất của x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k, b = 0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11066" y="4287287"/>
            <a:ext cx="7045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 Hàm số y = - 2x + 3 là một hàm số bậc nhất </a:t>
            </a:r>
            <a:endParaRPr lang="vi-VN" sz="2800" dirty="0"/>
          </a:p>
        </p:txBody>
      </p:sp>
      <p:sp>
        <p:nvSpPr>
          <p:cNvPr id="25" name="Rectangle 24"/>
          <p:cNvSpPr/>
          <p:nvPr/>
        </p:nvSpPr>
        <p:spPr>
          <a:xfrm>
            <a:off x="1739150" y="271093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1. </a:t>
            </a:r>
            <a:endParaRPr lang="vi-V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258599" y="4275085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= 3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8591550" y="4281186"/>
            <a:ext cx="177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a = - 2;</a:t>
            </a:r>
            <a:endParaRPr lang="vi-VN" sz="2800" dirty="0"/>
          </a:p>
        </p:txBody>
      </p:sp>
      <p:sp>
        <p:nvSpPr>
          <p:cNvPr id="28" name="Curved Up Arrow 27"/>
          <p:cNvSpPr/>
          <p:nvPr/>
        </p:nvSpPr>
        <p:spPr>
          <a:xfrm>
            <a:off x="4170233" y="4798305"/>
            <a:ext cx="5307136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24300" y="4305300"/>
            <a:ext cx="1119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4989382" y="4893555"/>
            <a:ext cx="5831017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8684" y="4286250"/>
            <a:ext cx="85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5" grpId="0"/>
      <p:bldP spid="26" grpId="0"/>
      <p:bldP spid="27" grpId="0"/>
      <p:bldP spid="28" grpId="0" animBg="1"/>
      <p:bldP spid="28" grpId="1" animBg="1"/>
      <p:bldP spid="29" grpId="0" build="allAtOnce"/>
      <p:bldP spid="30" grpId="0" animBg="1"/>
      <p:bldP spid="30" grpId="1" animBg="1"/>
      <p:bldP spid="3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751980"/>
            <a:ext cx="375013" cy="5258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8624" y="797117"/>
            <a:ext cx="864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các hàm số sau, những  hàm số nào là hàm bậc nhất?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Background pattern&#10;&#10;Description automatically generated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r="20345" b="-4"/>
          <a:stretch/>
        </p:blipFill>
        <p:spPr>
          <a:xfrm>
            <a:off x="10642581" y="0"/>
            <a:ext cx="1320819" cy="1532534"/>
          </a:xfrm>
          <a:custGeom>
            <a:avLst/>
            <a:gdLst/>
            <a:ahLst/>
            <a:cxnLst/>
            <a:rect l="l" t="t" r="r" b="b"/>
            <a:pathLst>
              <a:path w="2590737" h="2926956">
                <a:moveTo>
                  <a:pt x="1463478" y="0"/>
                </a:moveTo>
                <a:cubicBezTo>
                  <a:pt x="1867606" y="0"/>
                  <a:pt x="2233476" y="163805"/>
                  <a:pt x="2498313" y="428643"/>
                </a:cubicBezTo>
                <a:lnTo>
                  <a:pt x="2501029" y="431631"/>
                </a:lnTo>
                <a:lnTo>
                  <a:pt x="2445696" y="582811"/>
                </a:lnTo>
                <a:cubicBezTo>
                  <a:pt x="2374039" y="813196"/>
                  <a:pt x="2335437" y="1058145"/>
                  <a:pt x="2335437" y="1312109"/>
                </a:cubicBezTo>
                <a:cubicBezTo>
                  <a:pt x="2335437" y="1650728"/>
                  <a:pt x="2404063" y="1973319"/>
                  <a:pt x="2528166" y="2266732"/>
                </a:cubicBezTo>
                <a:lnTo>
                  <a:pt x="2590737" y="2396622"/>
                </a:lnTo>
                <a:lnTo>
                  <a:pt x="2498313" y="2498313"/>
                </a:lnTo>
                <a:cubicBezTo>
                  <a:pt x="2233476" y="2763151"/>
                  <a:pt x="1867606" y="2926956"/>
                  <a:pt x="1463478" y="2926956"/>
                </a:cubicBezTo>
                <a:cubicBezTo>
                  <a:pt x="655221" y="2926956"/>
                  <a:pt x="0" y="2271735"/>
                  <a:pt x="0" y="1463478"/>
                </a:cubicBezTo>
                <a:cubicBezTo>
                  <a:pt x="0" y="655221"/>
                  <a:pt x="655221" y="0"/>
                  <a:pt x="1463478" y="0"/>
                </a:cubicBezTo>
                <a:close/>
              </a:path>
            </a:pathLst>
          </a:cu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51618902-0169-0B15-44C4-F9EA067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516" y="39882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18EEFDD9-E570-42CB-AFB5-29DDE9BB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7031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A9D907C2-DEC9-856C-18B9-ECE04240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587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82283"/>
              </p:ext>
            </p:extLst>
          </p:nvPr>
        </p:nvGraphicFramePr>
        <p:xfrm>
          <a:off x="1094138" y="1379070"/>
          <a:ext cx="10390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6" imgW="4419360" imgH="241200" progId="Equation.DSMT4">
                  <p:embed/>
                </p:oleObj>
              </mc:Choice>
              <mc:Fallback>
                <p:oleObj name="Equation" r:id="rId6" imgW="441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4138" y="1379070"/>
                        <a:ext cx="10390188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914400" y="1364065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24200" y="1407793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162800" y="1393871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98295" y="2065078"/>
            <a:ext cx="175260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1100" y="2646735"/>
            <a:ext cx="1055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Công thức chuyển đổi x (km) sang y (dặm). Công thức y theo x là: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96049"/>
              </p:ext>
            </p:extLst>
          </p:nvPr>
        </p:nvGraphicFramePr>
        <p:xfrm>
          <a:off x="3015456" y="3117851"/>
          <a:ext cx="12842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8" imgW="634680" imgH="419040" progId="Equation.DSMT4">
                  <p:embed/>
                </p:oleObj>
              </mc:Choice>
              <mc:Fallback>
                <p:oleObj name="Equation" r:id="rId8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5456" y="3117851"/>
                        <a:ext cx="1284288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89073"/>
              </p:ext>
            </p:extLst>
          </p:nvPr>
        </p:nvGraphicFramePr>
        <p:xfrm>
          <a:off x="4307118" y="3085896"/>
          <a:ext cx="124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10" imgW="622080" imgH="419040" progId="Equation.DSMT4">
                  <p:embed/>
                </p:oleObj>
              </mc:Choice>
              <mc:Fallback>
                <p:oleObj name="Equation" r:id="rId10" imgW="622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07118" y="3085896"/>
                        <a:ext cx="1244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81100" y="4183151"/>
            <a:ext cx="5160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b) 55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(dặm/giờ)  = 88,495 (km/h)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33500" y="4783918"/>
            <a:ext cx="10401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Vì quy định vận tốc tối đa là 80km/h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trên quãng đường ấy, do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đó ô tô chạy với vận tốc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88,495 km/h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vi phạm luật giao thông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18086" y="3242240"/>
            <a:ext cx="5769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 y là hàm số bậc nhất của x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9" grpId="0" animBg="1"/>
      <p:bldP spid="30" grpId="0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762000"/>
            <a:ext cx="259270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 luận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524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vuông trả lời đúng vì: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4282"/>
              </p:ext>
            </p:extLst>
          </p:nvPr>
        </p:nvGraphicFramePr>
        <p:xfrm>
          <a:off x="2582862" y="2078037"/>
          <a:ext cx="139309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571320" imgH="406080" progId="Equation.DSMT4">
                  <p:embed/>
                </p:oleObj>
              </mc:Choice>
              <mc:Fallback>
                <p:oleObj name="Equation" r:id="rId3" imgW="571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862" y="2078037"/>
                        <a:ext cx="139309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707900"/>
              </p:ext>
            </p:extLst>
          </p:nvPr>
        </p:nvGraphicFramePr>
        <p:xfrm>
          <a:off x="3896031" y="2078038"/>
          <a:ext cx="123722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5" imgW="507960" imgH="406080" progId="Equation.DSMT4">
                  <p:embed/>
                </p:oleObj>
              </mc:Choice>
              <mc:Fallback>
                <p:oleObj name="Equation" r:id="rId5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031" y="2078038"/>
                        <a:ext cx="123722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262263"/>
              </p:ext>
            </p:extLst>
          </p:nvPr>
        </p:nvGraphicFramePr>
        <p:xfrm>
          <a:off x="5133257" y="2125890"/>
          <a:ext cx="1313169" cy="89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7" imgW="596880" imgH="406080" progId="Equation.DSMT4">
                  <p:embed/>
                </p:oleObj>
              </mc:Choice>
              <mc:Fallback>
                <p:oleObj name="Equation" r:id="rId7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33257" y="2125890"/>
                        <a:ext cx="1313169" cy="894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11605" y="33528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 y là hàm bậc nhất theo x với: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82808"/>
              </p:ext>
            </p:extLst>
          </p:nvPr>
        </p:nvGraphicFramePr>
        <p:xfrm>
          <a:off x="6629400" y="3100541"/>
          <a:ext cx="1509490" cy="1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9" imgW="596880" imgH="406080" progId="Equation.DSMT4">
                  <p:embed/>
                </p:oleObj>
              </mc:Choice>
              <mc:Fallback>
                <p:oleObj name="Equation" r:id="rId9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29400" y="3100541"/>
                        <a:ext cx="1509490" cy="1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12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2344</TotalTime>
  <Words>748</Words>
  <Application>Microsoft Office PowerPoint</Application>
  <PresentationFormat>Widescreen</PresentationFormat>
  <Paragraphs>78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PowerPoint Presentation</vt:lpstr>
      <vt:lpstr>PowerPoint Presentation</vt:lpstr>
      <vt:lpstr>Hoạt động cá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Tien</dc:creator>
  <cp:lastModifiedBy>Admin</cp:lastModifiedBy>
  <cp:revision>441</cp:revision>
  <dcterms:created xsi:type="dcterms:W3CDTF">2006-08-16T00:00:00Z</dcterms:created>
  <dcterms:modified xsi:type="dcterms:W3CDTF">2024-12-04T07:50:47Z</dcterms:modified>
</cp:coreProperties>
</file>