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56" r:id="rId5"/>
    <p:sldId id="261" r:id="rId6"/>
    <p:sldId id="262" r:id="rId7"/>
    <p:sldId id="265" r:id="rId8"/>
    <p:sldId id="263" r:id="rId9"/>
    <p:sldId id="264" r:id="rId10"/>
    <p:sldId id="257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2A69C-6E12-428D-9604-DADCFCCBA7CA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5F92CF-4012-4993-AEB7-1DFE3DC37BD2}">
      <dgm:prSet phldrT="[Text]" custT="1"/>
      <dgm:spPr/>
      <dgm:t>
        <a:bodyPr/>
        <a:lstStyle/>
        <a:p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Đặc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VK</a:t>
          </a:r>
        </a:p>
      </dgm:t>
    </dgm:pt>
    <dgm:pt modelId="{4A247E50-C628-4F8D-9B54-C5263EE44778}" type="parTrans" cxnId="{92DB7DB8-67D9-46E7-A9DF-D3AD31B94733}">
      <dgm:prSet/>
      <dgm:spPr/>
      <dgm:t>
        <a:bodyPr/>
        <a:lstStyle/>
        <a:p>
          <a:endParaRPr lang="en-US"/>
        </a:p>
      </dgm:t>
    </dgm:pt>
    <dgm:pt modelId="{9EA1FBDD-0C07-47F6-8503-CF1730AD1C19}" type="sibTrans" cxnId="{92DB7DB8-67D9-46E7-A9DF-D3AD31B94733}">
      <dgm:prSet/>
      <dgm:spPr/>
      <dgm:t>
        <a:bodyPr/>
        <a:lstStyle/>
        <a:p>
          <a:endParaRPr lang="en-US"/>
        </a:p>
      </dgm:t>
    </dgm:pt>
    <dgm:pt modelId="{9F1E51B9-2418-458E-A23E-5FFF38A3C223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/>
            <a:t>Sự</a:t>
          </a:r>
          <a:r>
            <a:rPr lang="en-US" dirty="0"/>
            <a:t> </a:t>
          </a:r>
          <a:r>
            <a:rPr lang="en-US" dirty="0" err="1"/>
            <a:t>phân</a:t>
          </a:r>
          <a:r>
            <a:rPr lang="en-US" dirty="0"/>
            <a:t> </a:t>
          </a:r>
          <a:r>
            <a:rPr lang="en-US" dirty="0" err="1"/>
            <a:t>bố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sự</a:t>
          </a:r>
          <a:r>
            <a:rPr lang="en-US" dirty="0"/>
            <a:t> </a:t>
          </a:r>
          <a:r>
            <a:rPr lang="en-US" dirty="0" err="1"/>
            <a:t>đa</a:t>
          </a:r>
          <a:r>
            <a:rPr lang="en-US" dirty="0"/>
            <a:t> </a:t>
          </a:r>
          <a:r>
            <a:rPr lang="en-US" dirty="0" err="1"/>
            <a:t>dạng</a:t>
          </a:r>
          <a:endParaRPr lang="en-US" dirty="0"/>
        </a:p>
      </dgm:t>
    </dgm:pt>
    <dgm:pt modelId="{F8E81F40-9C0F-4470-8DC2-EA04C2C0D2AF}" type="parTrans" cxnId="{E927639D-8457-46AA-BDF6-BDA7E9899285}">
      <dgm:prSet/>
      <dgm:spPr/>
      <dgm:t>
        <a:bodyPr/>
        <a:lstStyle/>
        <a:p>
          <a:endParaRPr lang="en-US"/>
        </a:p>
      </dgm:t>
    </dgm:pt>
    <dgm:pt modelId="{9533A4A8-D1B1-4AE7-9514-63CA69408F66}" type="sibTrans" cxnId="{E927639D-8457-46AA-BDF6-BDA7E9899285}">
      <dgm:prSet/>
      <dgm:spPr/>
      <dgm:t>
        <a:bodyPr/>
        <a:lstStyle/>
        <a:p>
          <a:endParaRPr lang="en-US"/>
        </a:p>
      </dgm:t>
    </dgm:pt>
    <dgm:pt modelId="{8B5E0D31-3ADF-4826-AAEE-6233EA5ECCB4}">
      <dgm:prSet phldrT="[Text]" custT="1"/>
      <dgm:spPr/>
      <dgm:t>
        <a:bodyPr/>
        <a:lstStyle/>
        <a:p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Vai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VK</a:t>
          </a:r>
        </a:p>
      </dgm:t>
    </dgm:pt>
    <dgm:pt modelId="{33C8577F-B7DD-45CA-8A4F-D3195013762F}" type="parTrans" cxnId="{BE6434F9-05FA-480E-8F7B-85254572A958}">
      <dgm:prSet/>
      <dgm:spPr/>
      <dgm:t>
        <a:bodyPr/>
        <a:lstStyle/>
        <a:p>
          <a:endParaRPr lang="en-US"/>
        </a:p>
      </dgm:t>
    </dgm:pt>
    <dgm:pt modelId="{32D161D7-5660-4C10-935E-F302F58A22C1}" type="sibTrans" cxnId="{BE6434F9-05FA-480E-8F7B-85254572A958}">
      <dgm:prSet/>
      <dgm:spPr/>
      <dgm:t>
        <a:bodyPr/>
        <a:lstStyle/>
        <a:p>
          <a:endParaRPr lang="en-US"/>
        </a:p>
      </dgm:t>
    </dgm:pt>
    <dgm:pt modelId="{58936A56-88D8-4939-A8DE-40358334F703}">
      <dgm:prSet phldrT="[Text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dirty="0" err="1"/>
            <a:t>Lợi</a:t>
          </a:r>
          <a:r>
            <a:rPr lang="en-US" dirty="0"/>
            <a:t> </a:t>
          </a:r>
          <a:r>
            <a:rPr lang="en-US" dirty="0" err="1"/>
            <a:t>ích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vi </a:t>
          </a:r>
          <a:r>
            <a:rPr lang="en-US" dirty="0" err="1"/>
            <a:t>khuẩn</a:t>
          </a:r>
          <a:r>
            <a:rPr lang="en-US" dirty="0"/>
            <a:t> </a:t>
          </a:r>
          <a:r>
            <a:rPr lang="en-US" dirty="0" err="1"/>
            <a:t>với</a:t>
          </a:r>
          <a:r>
            <a:rPr lang="en-US" dirty="0"/>
            <a:t> </a:t>
          </a:r>
          <a:r>
            <a:rPr lang="en-US" dirty="0" err="1"/>
            <a:t>tự</a:t>
          </a:r>
          <a:r>
            <a:rPr lang="en-US" dirty="0"/>
            <a:t> </a:t>
          </a:r>
          <a:r>
            <a:rPr lang="en-US" dirty="0" err="1"/>
            <a:t>nhiên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con </a:t>
          </a:r>
          <a:r>
            <a:rPr lang="en-US" dirty="0" err="1"/>
            <a:t>người</a:t>
          </a:r>
          <a:endParaRPr lang="en-US" dirty="0"/>
        </a:p>
      </dgm:t>
    </dgm:pt>
    <dgm:pt modelId="{4164597D-4CC7-4203-8E5D-24502821EBE2}" type="parTrans" cxnId="{DA0A3AC5-9B97-474B-A0CB-EA50192E1E4F}">
      <dgm:prSet/>
      <dgm:spPr/>
      <dgm:t>
        <a:bodyPr/>
        <a:lstStyle/>
        <a:p>
          <a:endParaRPr lang="en-US"/>
        </a:p>
      </dgm:t>
    </dgm:pt>
    <dgm:pt modelId="{C79B3B49-681E-4173-BBE1-3162FC49886E}" type="sibTrans" cxnId="{DA0A3AC5-9B97-474B-A0CB-EA50192E1E4F}">
      <dgm:prSet/>
      <dgm:spPr/>
      <dgm:t>
        <a:bodyPr/>
        <a:lstStyle/>
        <a:p>
          <a:endParaRPr lang="en-US"/>
        </a:p>
      </dgm:t>
    </dgm:pt>
    <dgm:pt modelId="{B5ADBB48-B2C5-4E5A-B34C-AB069F110506}">
      <dgm:prSet phldrT="[Text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n-US" dirty="0" err="1"/>
            <a:t>Tác</a:t>
          </a:r>
          <a:r>
            <a:rPr lang="en-US" dirty="0"/>
            <a:t> </a:t>
          </a:r>
          <a:r>
            <a:rPr lang="en-US" dirty="0" err="1"/>
            <a:t>hại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vi </a:t>
          </a:r>
          <a:r>
            <a:rPr lang="en-US" dirty="0" err="1"/>
            <a:t>khuẩn</a:t>
          </a:r>
          <a:r>
            <a:rPr lang="en-US" dirty="0"/>
            <a:t>; </a:t>
          </a:r>
          <a:r>
            <a:rPr lang="en-US" dirty="0" err="1"/>
            <a:t>các</a:t>
          </a:r>
          <a:r>
            <a:rPr lang="en-US" dirty="0"/>
            <a:t> </a:t>
          </a:r>
          <a:r>
            <a:rPr lang="en-US" dirty="0" err="1"/>
            <a:t>bệnh</a:t>
          </a:r>
          <a:r>
            <a:rPr lang="en-US" dirty="0"/>
            <a:t> do vi </a:t>
          </a:r>
          <a:r>
            <a:rPr lang="en-US" dirty="0" err="1"/>
            <a:t>khuẩn</a:t>
          </a:r>
          <a:r>
            <a:rPr lang="en-US" dirty="0"/>
            <a:t> </a:t>
          </a:r>
          <a:r>
            <a:rPr lang="en-US" dirty="0" err="1"/>
            <a:t>gây</a:t>
          </a:r>
          <a:r>
            <a:rPr lang="en-US" dirty="0"/>
            <a:t> </a:t>
          </a:r>
          <a:r>
            <a:rPr lang="en-US" dirty="0" err="1"/>
            <a:t>ra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cách</a:t>
          </a:r>
          <a:r>
            <a:rPr lang="en-US" dirty="0"/>
            <a:t> </a:t>
          </a:r>
          <a:r>
            <a:rPr lang="en-US" dirty="0" err="1"/>
            <a:t>phòng</a:t>
          </a:r>
          <a:r>
            <a:rPr lang="en-US" dirty="0"/>
            <a:t> </a:t>
          </a:r>
          <a:r>
            <a:rPr lang="en-US" dirty="0" err="1"/>
            <a:t>chống</a:t>
          </a:r>
          <a:endParaRPr lang="en-US" dirty="0"/>
        </a:p>
      </dgm:t>
    </dgm:pt>
    <dgm:pt modelId="{24EF8A44-312C-4451-820B-B77EA4CF8362}" type="parTrans" cxnId="{58CDD122-54EB-471C-BC5E-C67031A7D3BA}">
      <dgm:prSet/>
      <dgm:spPr/>
      <dgm:t>
        <a:bodyPr/>
        <a:lstStyle/>
        <a:p>
          <a:endParaRPr lang="en-US"/>
        </a:p>
      </dgm:t>
    </dgm:pt>
    <dgm:pt modelId="{7BD74725-7828-4379-9A47-0BE01A1151CE}" type="sibTrans" cxnId="{58CDD122-54EB-471C-BC5E-C67031A7D3BA}">
      <dgm:prSet/>
      <dgm:spPr/>
      <dgm:t>
        <a:bodyPr/>
        <a:lstStyle/>
        <a:p>
          <a:endParaRPr lang="en-US"/>
        </a:p>
      </dgm:t>
    </dgm:pt>
    <dgm:pt modelId="{66C4CE72-0C1A-4B61-A952-41476DE64365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dạng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cấu</a:t>
          </a:r>
          <a:r>
            <a:rPr lang="en-US" dirty="0"/>
            <a:t> </a:t>
          </a:r>
          <a:r>
            <a:rPr lang="en-US" dirty="0" err="1"/>
            <a:t>tạo</a:t>
          </a:r>
          <a:r>
            <a:rPr lang="en-US" dirty="0"/>
            <a:t> </a:t>
          </a:r>
        </a:p>
      </dgm:t>
    </dgm:pt>
    <dgm:pt modelId="{1B73BABD-A766-40D1-B910-B396B42D5FA1}" type="parTrans" cxnId="{9E931BB3-E622-4911-88E2-BA8CA4E44692}">
      <dgm:prSet/>
      <dgm:spPr/>
      <dgm:t>
        <a:bodyPr/>
        <a:lstStyle/>
        <a:p>
          <a:endParaRPr lang="en-US"/>
        </a:p>
      </dgm:t>
    </dgm:pt>
    <dgm:pt modelId="{29A97F91-D774-4F7E-B68F-3EAC2B6F9613}" type="sibTrans" cxnId="{9E931BB3-E622-4911-88E2-BA8CA4E44692}">
      <dgm:prSet/>
      <dgm:spPr/>
      <dgm:t>
        <a:bodyPr/>
        <a:lstStyle/>
        <a:p>
          <a:endParaRPr lang="en-US"/>
        </a:p>
      </dgm:t>
    </dgm:pt>
    <dgm:pt modelId="{D789E64B-97B7-4917-9595-B432ADAFD907}" type="pres">
      <dgm:prSet presAssocID="{8942A69C-6E12-428D-9604-DADCFCCBA7CA}" presName="linearFlow" presStyleCnt="0">
        <dgm:presLayoutVars>
          <dgm:dir/>
          <dgm:animLvl val="lvl"/>
          <dgm:resizeHandles val="exact"/>
        </dgm:presLayoutVars>
      </dgm:prSet>
      <dgm:spPr/>
    </dgm:pt>
    <dgm:pt modelId="{4ABC2151-D863-4DCF-B971-4E38E734E58D}" type="pres">
      <dgm:prSet presAssocID="{AF5F92CF-4012-4993-AEB7-1DFE3DC37BD2}" presName="composite" presStyleCnt="0"/>
      <dgm:spPr/>
    </dgm:pt>
    <dgm:pt modelId="{CE952D61-5131-4E59-99B3-F5F1DC05469B}" type="pres">
      <dgm:prSet presAssocID="{AF5F92CF-4012-4993-AEB7-1DFE3DC37BD2}" presName="parentText" presStyleLbl="alignNode1" presStyleIdx="0" presStyleCnt="2" custScaleX="106016">
        <dgm:presLayoutVars>
          <dgm:chMax val="1"/>
          <dgm:bulletEnabled val="1"/>
        </dgm:presLayoutVars>
      </dgm:prSet>
      <dgm:spPr/>
    </dgm:pt>
    <dgm:pt modelId="{DE84BBD1-983F-4A83-86A3-F1EDEA5E6B1F}" type="pres">
      <dgm:prSet presAssocID="{AF5F92CF-4012-4993-AEB7-1DFE3DC37BD2}" presName="descendantText" presStyleLbl="alignAcc1" presStyleIdx="0" presStyleCnt="2" custLinFactNeighborX="0">
        <dgm:presLayoutVars>
          <dgm:bulletEnabled val="1"/>
        </dgm:presLayoutVars>
      </dgm:prSet>
      <dgm:spPr/>
    </dgm:pt>
    <dgm:pt modelId="{B728F381-6265-4E49-9E66-5D324F5E804B}" type="pres">
      <dgm:prSet presAssocID="{9EA1FBDD-0C07-47F6-8503-CF1730AD1C19}" presName="sp" presStyleCnt="0"/>
      <dgm:spPr/>
    </dgm:pt>
    <dgm:pt modelId="{3AD0D551-DDF8-4E4F-AE4C-1D0A4E1DE01D}" type="pres">
      <dgm:prSet presAssocID="{8B5E0D31-3ADF-4826-AAEE-6233EA5ECCB4}" presName="composite" presStyleCnt="0"/>
      <dgm:spPr/>
    </dgm:pt>
    <dgm:pt modelId="{2B6D0CE7-52FD-4B7A-9E76-EDD9F37C2EC6}" type="pres">
      <dgm:prSet presAssocID="{8B5E0D31-3ADF-4826-AAEE-6233EA5ECCB4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ABE36CC4-7214-4432-B723-B0D7B634AC62}" type="pres">
      <dgm:prSet presAssocID="{8B5E0D31-3ADF-4826-AAEE-6233EA5ECCB4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6472C401-FD8D-4EDD-A8BF-0F44C1537101}" type="presOf" srcId="{9F1E51B9-2418-458E-A23E-5FFF38A3C223}" destId="{DE84BBD1-983F-4A83-86A3-F1EDEA5E6B1F}" srcOrd="0" destOrd="0" presId="urn:microsoft.com/office/officeart/2005/8/layout/chevron2"/>
    <dgm:cxn modelId="{58CDD122-54EB-471C-BC5E-C67031A7D3BA}" srcId="{8B5E0D31-3ADF-4826-AAEE-6233EA5ECCB4}" destId="{B5ADBB48-B2C5-4E5A-B34C-AB069F110506}" srcOrd="1" destOrd="0" parTransId="{24EF8A44-312C-4451-820B-B77EA4CF8362}" sibTransId="{7BD74725-7828-4379-9A47-0BE01A1151CE}"/>
    <dgm:cxn modelId="{933BC762-6748-445C-B001-923C2464A721}" type="presOf" srcId="{58936A56-88D8-4939-A8DE-40358334F703}" destId="{ABE36CC4-7214-4432-B723-B0D7B634AC62}" srcOrd="0" destOrd="0" presId="urn:microsoft.com/office/officeart/2005/8/layout/chevron2"/>
    <dgm:cxn modelId="{523F4166-93B6-49E9-A567-6B5D7E2ED415}" type="presOf" srcId="{B5ADBB48-B2C5-4E5A-B34C-AB069F110506}" destId="{ABE36CC4-7214-4432-B723-B0D7B634AC62}" srcOrd="0" destOrd="1" presId="urn:microsoft.com/office/officeart/2005/8/layout/chevron2"/>
    <dgm:cxn modelId="{FC1C8D99-5918-4574-A7A1-FC4B338B8D98}" type="presOf" srcId="{66C4CE72-0C1A-4B61-A952-41476DE64365}" destId="{DE84BBD1-983F-4A83-86A3-F1EDEA5E6B1F}" srcOrd="0" destOrd="1" presId="urn:microsoft.com/office/officeart/2005/8/layout/chevron2"/>
    <dgm:cxn modelId="{AA16F69C-51B6-482D-8921-208AD3A5FF0F}" type="presOf" srcId="{8B5E0D31-3ADF-4826-AAEE-6233EA5ECCB4}" destId="{2B6D0CE7-52FD-4B7A-9E76-EDD9F37C2EC6}" srcOrd="0" destOrd="0" presId="urn:microsoft.com/office/officeart/2005/8/layout/chevron2"/>
    <dgm:cxn modelId="{E927639D-8457-46AA-BDF6-BDA7E9899285}" srcId="{AF5F92CF-4012-4993-AEB7-1DFE3DC37BD2}" destId="{9F1E51B9-2418-458E-A23E-5FFF38A3C223}" srcOrd="0" destOrd="0" parTransId="{F8E81F40-9C0F-4470-8DC2-EA04C2C0D2AF}" sibTransId="{9533A4A8-D1B1-4AE7-9514-63CA69408F66}"/>
    <dgm:cxn modelId="{411781A3-F2C9-4F80-8B66-54FE1100EFBF}" type="presOf" srcId="{AF5F92CF-4012-4993-AEB7-1DFE3DC37BD2}" destId="{CE952D61-5131-4E59-99B3-F5F1DC05469B}" srcOrd="0" destOrd="0" presId="urn:microsoft.com/office/officeart/2005/8/layout/chevron2"/>
    <dgm:cxn modelId="{9E931BB3-E622-4911-88E2-BA8CA4E44692}" srcId="{AF5F92CF-4012-4993-AEB7-1DFE3DC37BD2}" destId="{66C4CE72-0C1A-4B61-A952-41476DE64365}" srcOrd="1" destOrd="0" parTransId="{1B73BABD-A766-40D1-B910-B396B42D5FA1}" sibTransId="{29A97F91-D774-4F7E-B68F-3EAC2B6F9613}"/>
    <dgm:cxn modelId="{480028B7-19DF-4C90-9F80-5B1E531889A3}" type="presOf" srcId="{8942A69C-6E12-428D-9604-DADCFCCBA7CA}" destId="{D789E64B-97B7-4917-9595-B432ADAFD907}" srcOrd="0" destOrd="0" presId="urn:microsoft.com/office/officeart/2005/8/layout/chevron2"/>
    <dgm:cxn modelId="{92DB7DB8-67D9-46E7-A9DF-D3AD31B94733}" srcId="{8942A69C-6E12-428D-9604-DADCFCCBA7CA}" destId="{AF5F92CF-4012-4993-AEB7-1DFE3DC37BD2}" srcOrd="0" destOrd="0" parTransId="{4A247E50-C628-4F8D-9B54-C5263EE44778}" sibTransId="{9EA1FBDD-0C07-47F6-8503-CF1730AD1C19}"/>
    <dgm:cxn modelId="{DA0A3AC5-9B97-474B-A0CB-EA50192E1E4F}" srcId="{8B5E0D31-3ADF-4826-AAEE-6233EA5ECCB4}" destId="{58936A56-88D8-4939-A8DE-40358334F703}" srcOrd="0" destOrd="0" parTransId="{4164597D-4CC7-4203-8E5D-24502821EBE2}" sibTransId="{C79B3B49-681E-4173-BBE1-3162FC49886E}"/>
    <dgm:cxn modelId="{BE6434F9-05FA-480E-8F7B-85254572A958}" srcId="{8942A69C-6E12-428D-9604-DADCFCCBA7CA}" destId="{8B5E0D31-3ADF-4826-AAEE-6233EA5ECCB4}" srcOrd="1" destOrd="0" parTransId="{33C8577F-B7DD-45CA-8A4F-D3195013762F}" sibTransId="{32D161D7-5660-4C10-935E-F302F58A22C1}"/>
    <dgm:cxn modelId="{2B3C9424-184C-4730-A656-0E01D3131DAA}" type="presParOf" srcId="{D789E64B-97B7-4917-9595-B432ADAFD907}" destId="{4ABC2151-D863-4DCF-B971-4E38E734E58D}" srcOrd="0" destOrd="0" presId="urn:microsoft.com/office/officeart/2005/8/layout/chevron2"/>
    <dgm:cxn modelId="{DF72400E-48C0-4A75-8186-1135AD707674}" type="presParOf" srcId="{4ABC2151-D863-4DCF-B971-4E38E734E58D}" destId="{CE952D61-5131-4E59-99B3-F5F1DC05469B}" srcOrd="0" destOrd="0" presId="urn:microsoft.com/office/officeart/2005/8/layout/chevron2"/>
    <dgm:cxn modelId="{7729AE35-9635-41E2-8DC5-66566D736DF9}" type="presParOf" srcId="{4ABC2151-D863-4DCF-B971-4E38E734E58D}" destId="{DE84BBD1-983F-4A83-86A3-F1EDEA5E6B1F}" srcOrd="1" destOrd="0" presId="urn:microsoft.com/office/officeart/2005/8/layout/chevron2"/>
    <dgm:cxn modelId="{6580D8E0-5F6E-4735-8D28-66F1D14612E2}" type="presParOf" srcId="{D789E64B-97B7-4917-9595-B432ADAFD907}" destId="{B728F381-6265-4E49-9E66-5D324F5E804B}" srcOrd="1" destOrd="0" presId="urn:microsoft.com/office/officeart/2005/8/layout/chevron2"/>
    <dgm:cxn modelId="{8558CAA8-C4FE-4236-B193-6AE72A23CBE9}" type="presParOf" srcId="{D789E64B-97B7-4917-9595-B432ADAFD907}" destId="{3AD0D551-DDF8-4E4F-AE4C-1D0A4E1DE01D}" srcOrd="2" destOrd="0" presId="urn:microsoft.com/office/officeart/2005/8/layout/chevron2"/>
    <dgm:cxn modelId="{C0CE94C1-8A3F-4B79-9DE1-2989A893C0F0}" type="presParOf" srcId="{3AD0D551-DDF8-4E4F-AE4C-1D0A4E1DE01D}" destId="{2B6D0CE7-52FD-4B7A-9E76-EDD9F37C2EC6}" srcOrd="0" destOrd="0" presId="urn:microsoft.com/office/officeart/2005/8/layout/chevron2"/>
    <dgm:cxn modelId="{FA039E3E-FBA4-4647-AE88-BAB891827FCB}" type="presParOf" srcId="{3AD0D551-DDF8-4E4F-AE4C-1D0A4E1DE01D}" destId="{ABE36CC4-7214-4432-B723-B0D7B634AC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52D61-5131-4E59-99B3-F5F1DC05469B}">
      <dsp:nvSpPr>
        <dsp:cNvPr id="0" name=""/>
        <dsp:cNvSpPr/>
      </dsp:nvSpPr>
      <dsp:spPr>
        <a:xfrm rot="5400000">
          <a:off x="-392933" y="370325"/>
          <a:ext cx="2817294" cy="209074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Đặc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VK</a:t>
          </a:r>
        </a:p>
      </dsp:txBody>
      <dsp:txXfrm rot="-5400000">
        <a:off x="-29660" y="1052426"/>
        <a:ext cx="2090748" cy="726546"/>
      </dsp:txXfrm>
    </dsp:sp>
    <dsp:sp modelId="{DE84BBD1-983F-4A83-86A3-F1EDEA5E6B1F}">
      <dsp:nvSpPr>
        <dsp:cNvPr id="0" name=""/>
        <dsp:cNvSpPr/>
      </dsp:nvSpPr>
      <dsp:spPr>
        <a:xfrm rot="5400000">
          <a:off x="5746031" y="-3737212"/>
          <a:ext cx="1832204" cy="9320733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err="1"/>
            <a:t>Sự</a:t>
          </a:r>
          <a:r>
            <a:rPr lang="en-US" sz="3600" kern="1200" dirty="0"/>
            <a:t> </a:t>
          </a:r>
          <a:r>
            <a:rPr lang="en-US" sz="3600" kern="1200" dirty="0" err="1"/>
            <a:t>phân</a:t>
          </a:r>
          <a:r>
            <a:rPr lang="en-US" sz="3600" kern="1200" dirty="0"/>
            <a:t> </a:t>
          </a:r>
          <a:r>
            <a:rPr lang="en-US" sz="3600" kern="1200" dirty="0" err="1"/>
            <a:t>bố</a:t>
          </a:r>
          <a:r>
            <a:rPr lang="en-US" sz="3600" kern="1200" dirty="0"/>
            <a:t> </a:t>
          </a:r>
          <a:r>
            <a:rPr lang="en-US" sz="3600" kern="1200" dirty="0" err="1"/>
            <a:t>và</a:t>
          </a:r>
          <a:r>
            <a:rPr lang="en-US" sz="3600" kern="1200" dirty="0"/>
            <a:t> </a:t>
          </a:r>
          <a:r>
            <a:rPr lang="en-US" sz="3600" kern="1200" dirty="0" err="1"/>
            <a:t>sự</a:t>
          </a:r>
          <a:r>
            <a:rPr lang="en-US" sz="3600" kern="1200" dirty="0"/>
            <a:t> </a:t>
          </a:r>
          <a:r>
            <a:rPr lang="en-US" sz="3600" kern="1200" dirty="0" err="1"/>
            <a:t>đa</a:t>
          </a:r>
          <a:r>
            <a:rPr lang="en-US" sz="3600" kern="1200" dirty="0"/>
            <a:t> </a:t>
          </a:r>
          <a:r>
            <a:rPr lang="en-US" sz="3600" kern="1200" dirty="0" err="1"/>
            <a:t>dạng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err="1"/>
            <a:t>Hình</a:t>
          </a:r>
          <a:r>
            <a:rPr lang="en-US" sz="3600" kern="1200" dirty="0"/>
            <a:t> </a:t>
          </a:r>
          <a:r>
            <a:rPr lang="en-US" sz="3600" kern="1200" dirty="0" err="1"/>
            <a:t>dạng</a:t>
          </a:r>
          <a:r>
            <a:rPr lang="en-US" sz="3600" kern="1200" dirty="0"/>
            <a:t> </a:t>
          </a:r>
          <a:r>
            <a:rPr lang="en-US" sz="3600" kern="1200" dirty="0" err="1"/>
            <a:t>và</a:t>
          </a:r>
          <a:r>
            <a:rPr lang="en-US" sz="3600" kern="1200" dirty="0"/>
            <a:t> </a:t>
          </a:r>
          <a:r>
            <a:rPr lang="en-US" sz="3600" kern="1200" dirty="0" err="1"/>
            <a:t>cấu</a:t>
          </a:r>
          <a:r>
            <a:rPr lang="en-US" sz="3600" kern="1200" dirty="0"/>
            <a:t> </a:t>
          </a:r>
          <a:r>
            <a:rPr lang="en-US" sz="3600" kern="1200" dirty="0" err="1"/>
            <a:t>tạo</a:t>
          </a:r>
          <a:r>
            <a:rPr lang="en-US" sz="3600" kern="1200" dirty="0"/>
            <a:t> </a:t>
          </a:r>
        </a:p>
      </dsp:txBody>
      <dsp:txXfrm rot="-5400000">
        <a:off x="2001767" y="96493"/>
        <a:ext cx="9231292" cy="1653322"/>
      </dsp:txXfrm>
    </dsp:sp>
    <dsp:sp modelId="{2B6D0CE7-52FD-4B7A-9E76-EDD9F37C2EC6}">
      <dsp:nvSpPr>
        <dsp:cNvPr id="0" name=""/>
        <dsp:cNvSpPr/>
      </dsp:nvSpPr>
      <dsp:spPr>
        <a:xfrm rot="5400000">
          <a:off x="-452254" y="2965775"/>
          <a:ext cx="2817294" cy="197210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Vai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trò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VK</a:t>
          </a:r>
        </a:p>
      </dsp:txBody>
      <dsp:txXfrm rot="-5400000">
        <a:off x="-29660" y="3529234"/>
        <a:ext cx="1972106" cy="845188"/>
      </dsp:txXfrm>
    </dsp:sp>
    <dsp:sp modelId="{ABE36CC4-7214-4432-B723-B0D7B634AC62}">
      <dsp:nvSpPr>
        <dsp:cNvPr id="0" name=""/>
        <dsp:cNvSpPr/>
      </dsp:nvSpPr>
      <dsp:spPr>
        <a:xfrm rot="5400000">
          <a:off x="5687191" y="-1201565"/>
          <a:ext cx="1831241" cy="9320733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err="1"/>
            <a:t>Lợi</a:t>
          </a:r>
          <a:r>
            <a:rPr lang="en-US" sz="3600" kern="1200" dirty="0"/>
            <a:t> </a:t>
          </a:r>
          <a:r>
            <a:rPr lang="en-US" sz="3600" kern="1200" dirty="0" err="1"/>
            <a:t>ích</a:t>
          </a:r>
          <a:r>
            <a:rPr lang="en-US" sz="3600" kern="1200" dirty="0"/>
            <a:t> </a:t>
          </a:r>
          <a:r>
            <a:rPr lang="en-US" sz="3600" kern="1200" dirty="0" err="1"/>
            <a:t>của</a:t>
          </a:r>
          <a:r>
            <a:rPr lang="en-US" sz="3600" kern="1200" dirty="0"/>
            <a:t> vi </a:t>
          </a:r>
          <a:r>
            <a:rPr lang="en-US" sz="3600" kern="1200" dirty="0" err="1"/>
            <a:t>khuẩn</a:t>
          </a:r>
          <a:r>
            <a:rPr lang="en-US" sz="3600" kern="1200" dirty="0"/>
            <a:t> </a:t>
          </a:r>
          <a:r>
            <a:rPr lang="en-US" sz="3600" kern="1200" dirty="0" err="1"/>
            <a:t>với</a:t>
          </a:r>
          <a:r>
            <a:rPr lang="en-US" sz="3600" kern="1200" dirty="0"/>
            <a:t> </a:t>
          </a:r>
          <a:r>
            <a:rPr lang="en-US" sz="3600" kern="1200" dirty="0" err="1"/>
            <a:t>tự</a:t>
          </a:r>
          <a:r>
            <a:rPr lang="en-US" sz="3600" kern="1200" dirty="0"/>
            <a:t> </a:t>
          </a:r>
          <a:r>
            <a:rPr lang="en-US" sz="3600" kern="1200" dirty="0" err="1"/>
            <a:t>nhiên</a:t>
          </a:r>
          <a:r>
            <a:rPr lang="en-US" sz="3600" kern="1200" dirty="0"/>
            <a:t> </a:t>
          </a:r>
          <a:r>
            <a:rPr lang="en-US" sz="3600" kern="1200" dirty="0" err="1"/>
            <a:t>và</a:t>
          </a:r>
          <a:r>
            <a:rPr lang="en-US" sz="3600" kern="1200" dirty="0"/>
            <a:t> con </a:t>
          </a:r>
          <a:r>
            <a:rPr lang="en-US" sz="3600" kern="1200" dirty="0" err="1"/>
            <a:t>người</a:t>
          </a:r>
          <a:endParaRPr lang="en-US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err="1"/>
            <a:t>Tác</a:t>
          </a:r>
          <a:r>
            <a:rPr lang="en-US" sz="3600" kern="1200" dirty="0"/>
            <a:t> </a:t>
          </a:r>
          <a:r>
            <a:rPr lang="en-US" sz="3600" kern="1200" dirty="0" err="1"/>
            <a:t>hại</a:t>
          </a:r>
          <a:r>
            <a:rPr lang="en-US" sz="3600" kern="1200" dirty="0"/>
            <a:t> </a:t>
          </a:r>
          <a:r>
            <a:rPr lang="en-US" sz="3600" kern="1200" dirty="0" err="1"/>
            <a:t>của</a:t>
          </a:r>
          <a:r>
            <a:rPr lang="en-US" sz="3600" kern="1200" dirty="0"/>
            <a:t> vi </a:t>
          </a:r>
          <a:r>
            <a:rPr lang="en-US" sz="3600" kern="1200" dirty="0" err="1"/>
            <a:t>khuẩn</a:t>
          </a:r>
          <a:r>
            <a:rPr lang="en-US" sz="3600" kern="1200" dirty="0"/>
            <a:t>; </a:t>
          </a:r>
          <a:r>
            <a:rPr lang="en-US" sz="3600" kern="1200" dirty="0" err="1"/>
            <a:t>các</a:t>
          </a:r>
          <a:r>
            <a:rPr lang="en-US" sz="3600" kern="1200" dirty="0"/>
            <a:t> </a:t>
          </a:r>
          <a:r>
            <a:rPr lang="en-US" sz="3600" kern="1200" dirty="0" err="1"/>
            <a:t>bệnh</a:t>
          </a:r>
          <a:r>
            <a:rPr lang="en-US" sz="3600" kern="1200" dirty="0"/>
            <a:t> do vi </a:t>
          </a:r>
          <a:r>
            <a:rPr lang="en-US" sz="3600" kern="1200" dirty="0" err="1"/>
            <a:t>khuẩn</a:t>
          </a:r>
          <a:r>
            <a:rPr lang="en-US" sz="3600" kern="1200" dirty="0"/>
            <a:t> </a:t>
          </a:r>
          <a:r>
            <a:rPr lang="en-US" sz="3600" kern="1200" dirty="0" err="1"/>
            <a:t>gây</a:t>
          </a:r>
          <a:r>
            <a:rPr lang="en-US" sz="3600" kern="1200" dirty="0"/>
            <a:t> </a:t>
          </a:r>
          <a:r>
            <a:rPr lang="en-US" sz="3600" kern="1200" dirty="0" err="1"/>
            <a:t>ra</a:t>
          </a:r>
          <a:r>
            <a:rPr lang="en-US" sz="3600" kern="1200" dirty="0"/>
            <a:t> </a:t>
          </a:r>
          <a:r>
            <a:rPr lang="en-US" sz="3600" kern="1200" dirty="0" err="1"/>
            <a:t>và</a:t>
          </a:r>
          <a:r>
            <a:rPr lang="en-US" sz="3600" kern="1200" dirty="0"/>
            <a:t> </a:t>
          </a:r>
          <a:r>
            <a:rPr lang="en-US" sz="3600" kern="1200" dirty="0" err="1"/>
            <a:t>cách</a:t>
          </a:r>
          <a:r>
            <a:rPr lang="en-US" sz="3600" kern="1200" dirty="0"/>
            <a:t> </a:t>
          </a:r>
          <a:r>
            <a:rPr lang="en-US" sz="3600" kern="1200" dirty="0" err="1"/>
            <a:t>phòng</a:t>
          </a:r>
          <a:r>
            <a:rPr lang="en-US" sz="3600" kern="1200" dirty="0"/>
            <a:t> </a:t>
          </a:r>
          <a:r>
            <a:rPr lang="en-US" sz="3600" kern="1200" dirty="0" err="1"/>
            <a:t>chống</a:t>
          </a:r>
          <a:endParaRPr lang="en-US" sz="3600" kern="1200" dirty="0"/>
        </a:p>
      </dsp:txBody>
      <dsp:txXfrm rot="-5400000">
        <a:off x="1942445" y="2632575"/>
        <a:ext cx="9231339" cy="1652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3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3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9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5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3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7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4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9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2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FB22-08BD-4907-BDE2-259664C05C5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7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6FB22-08BD-4907-BDE2-259664C05C5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EFA39-7E5D-4B40-9858-C6CBA6E2B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9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openxmlformats.org/officeDocument/2006/relationships/image" Target="../media/image15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PUNcSR19Mk&amp;t=158s" TargetMode="External"/><Relationship Id="rId2" Type="http://schemas.openxmlformats.org/officeDocument/2006/relationships/hyperlink" Target="https://www.youtube.com/watch?v=fbvz7fcBfzM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730885"/>
            <a:ext cx="11661648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HS </a:t>
            </a:r>
            <a:r>
              <a:rPr lang="en-US" b="1" dirty="0" err="1"/>
              <a:t>quan</a:t>
            </a:r>
            <a:r>
              <a:rPr lang="en-US" b="1" dirty="0"/>
              <a:t> </a:t>
            </a:r>
            <a:r>
              <a:rPr lang="en-US" b="1" dirty="0" err="1"/>
              <a:t>sát</a:t>
            </a:r>
            <a:r>
              <a:rPr lang="en-US" b="1" dirty="0"/>
              <a:t> </a:t>
            </a:r>
            <a:r>
              <a:rPr lang="en-US" b="1" dirty="0" err="1"/>
              <a:t>bức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dưới</a:t>
            </a:r>
            <a:r>
              <a:rPr lang="en-US" b="1" dirty="0"/>
              <a:t> </a:t>
            </a:r>
            <a:r>
              <a:rPr lang="en-US" b="1" dirty="0" err="1"/>
              <a:t>đây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:</a:t>
            </a:r>
            <a:br>
              <a:rPr lang="en-US" b="1" dirty="0"/>
            </a:br>
            <a:r>
              <a:rPr lang="en-US" b="1" dirty="0" err="1">
                <a:solidFill>
                  <a:srgbClr val="FF0000"/>
                </a:solidFill>
              </a:rPr>
              <a:t>Tác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dùng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nguyên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liệu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nào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để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ảnh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của</a:t>
            </a:r>
            <a:r>
              <a:rPr lang="en-US" b="1" dirty="0">
                <a:solidFill>
                  <a:srgbClr val="FF0000"/>
                </a:solidFill>
              </a:rPr>
              <a:t> Einstein?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Độc đáo tranh vẽ từ... vi khuẩn - Báo Người Lao Độ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92" y="2179002"/>
            <a:ext cx="4462272" cy="45875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220456" y="3200400"/>
            <a:ext cx="373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ĐÁP ÁN: </a:t>
            </a:r>
            <a:r>
              <a:rPr lang="en-US" sz="2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KHUẨN</a:t>
            </a:r>
          </a:p>
        </p:txBody>
      </p:sp>
    </p:spTree>
    <p:extLst>
      <p:ext uri="{BB962C8B-B14F-4D97-AF65-F5344CB8AC3E}">
        <p14:creationId xmlns:p14="http://schemas.microsoft.com/office/powerpoint/2010/main" val="3766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99" y="304800"/>
            <a:ext cx="11858625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 1 –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 ĐIỂM CỦA VI KHUẨN</a:t>
            </a:r>
            <a:endParaRPr lang="en-US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cấp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(1) -&gt; (4)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So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cấu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virus.</a:t>
            </a:r>
          </a:p>
        </p:txBody>
      </p:sp>
      <p:pic>
        <p:nvPicPr>
          <p:cNvPr id="6" name="Picture 5" descr="Quan sát hình 25.1, em có nhận xét gì về hình dạng của các loại vi khuẩn.  Lấy ví dụ - Giải sách chân trời sáng tạo khoa học tự nhiên 6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3"/>
          <a:stretch>
            <a:fillRect/>
          </a:stretch>
        </p:blipFill>
        <p:spPr bwMode="auto">
          <a:xfrm>
            <a:off x="3360557" y="3453354"/>
            <a:ext cx="5380726" cy="2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75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649" y="171449"/>
            <a:ext cx="11325225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PHT TRẠM 2 – LỢI ÍCH CỦA VI KHUẨN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25.3, 25.4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SGK,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internet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sữa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Dưa muối - How to make Vietnamese Pickled Vegetables | Helen's Recipes -  YouTub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09" y="3876357"/>
            <a:ext cx="3523615" cy="196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ách làm yaourt bằng sữa tươi ngon và đơn giản ngay tại nhà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3876357"/>
            <a:ext cx="3457575" cy="1962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742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24" y="43827"/>
            <a:ext cx="11934825" cy="681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TRẠM 3 – TÁC HẠI CỦA VI KHUẨN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tủ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4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lọ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đựng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444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rửa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hại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Tại Sao Thức Ăn Bị Ôi Thiu? | Thiết Bị Bếp Inox Công Nghiệp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5" b="21914"/>
          <a:stretch/>
        </p:blipFill>
        <p:spPr bwMode="auto">
          <a:xfrm>
            <a:off x="4200524" y="2219325"/>
            <a:ext cx="3071813" cy="1581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0573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068175" cy="681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PHT 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 4 – CÁC BỆNH DO VK GÂY RA VÀ CÁCH PHÒNG CHỐNG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SGK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25.5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25.6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internet,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45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vi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gây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ra.</a:t>
            </a:r>
            <a:endParaRPr lang="en-US" sz="2800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556521"/>
              </p:ext>
            </p:extLst>
          </p:nvPr>
        </p:nvGraphicFramePr>
        <p:xfrm>
          <a:off x="352424" y="1655098"/>
          <a:ext cx="11610975" cy="406653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029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9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2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27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Tên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bệnh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Tên vi khuẩn gây bệnh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Biểu hiện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 </a:t>
                      </a:r>
                      <a:r>
                        <a:rPr lang="en-US" sz="2000" dirty="0" err="1">
                          <a:effectLst/>
                        </a:rPr>
                        <a:t>đường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lây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truyền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54" marR="5705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4301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583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054" marR="5705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684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3176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CHUYỀN BÓNG</a:t>
            </a:r>
          </a:p>
        </p:txBody>
      </p:sp>
      <p:sp>
        <p:nvSpPr>
          <p:cNvPr id="4" name="AutoShape 4" descr="Trò chơi học tập cho trẻ 4-5 tuổi: Toán qua trò chơi dân gi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457325"/>
            <a:ext cx="7035800" cy="5276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81861" y="1884144"/>
            <a:ext cx="47291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HS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chuyền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77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-Dat-Nay-La-Cua-Chung-Minh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925" y="323850"/>
            <a:ext cx="1670050" cy="1670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108" y="0"/>
            <a:ext cx="8074364" cy="6059272"/>
          </a:xfrm>
          <a:prstGeom prst="rect">
            <a:avLst/>
          </a:prstGeom>
        </p:spPr>
      </p:pic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190500" y="3190875"/>
            <a:ext cx="914400" cy="828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1</a:t>
            </a:r>
          </a:p>
        </p:txBody>
      </p:sp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190499" y="4229099"/>
            <a:ext cx="914401" cy="809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2</a:t>
            </a:r>
          </a:p>
        </p:txBody>
      </p:sp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90498" y="5411570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3</a:t>
            </a:r>
          </a:p>
        </p:txBody>
      </p:sp>
      <p:sp>
        <p:nvSpPr>
          <p:cNvPr id="8" name="Right Arrow 7">
            <a:hlinkClick r:id="rId9" action="ppaction://hlinksldjump"/>
          </p:cNvPr>
          <p:cNvSpPr/>
          <p:nvPr/>
        </p:nvSpPr>
        <p:spPr>
          <a:xfrm>
            <a:off x="2828923" y="3250767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4</a:t>
            </a:r>
          </a:p>
        </p:txBody>
      </p:sp>
      <p:sp>
        <p:nvSpPr>
          <p:cNvPr id="9" name="Right Arrow 8">
            <a:hlinkClick r:id="rId10" action="ppaction://hlinksldjump"/>
          </p:cNvPr>
          <p:cNvSpPr/>
          <p:nvPr/>
        </p:nvSpPr>
        <p:spPr>
          <a:xfrm>
            <a:off x="2828923" y="4230470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5</a:t>
            </a:r>
          </a:p>
        </p:txBody>
      </p:sp>
      <p:sp>
        <p:nvSpPr>
          <p:cNvPr id="10" name="Right Arrow 9">
            <a:hlinkClick r:id="rId11" action="ppaction://hlinksldjump"/>
          </p:cNvPr>
          <p:cNvSpPr/>
          <p:nvPr/>
        </p:nvSpPr>
        <p:spPr>
          <a:xfrm>
            <a:off x="2828923" y="5470092"/>
            <a:ext cx="914402" cy="8082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10033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077700" cy="47021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CH1: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C, D, E, F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 descr="Vi khuẩn – Wikipedia tiếng Việ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885950"/>
            <a:ext cx="7505700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210550" y="2119312"/>
            <a:ext cx="3724275" cy="3539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D: Song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10296525" y="6038850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2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9975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CH2: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Quan sát hình 3.2, trình bày cấu tạo của tế bào vi khuẩn - Tech12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8"/>
          <a:stretch/>
        </p:blipFill>
        <p:spPr bwMode="auto">
          <a:xfrm>
            <a:off x="5505450" y="1409700"/>
            <a:ext cx="6362700" cy="52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981825" y="1690688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1…………………………..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4425" y="4343400"/>
            <a:ext cx="2057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2…………………………..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225" y="2060020"/>
            <a:ext cx="372427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657225" y="5972175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1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68075" cy="40163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CH3: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/>
            </a:br>
            <a:r>
              <a:rPr lang="en-US" dirty="0"/>
              <a:t>A. Vi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.                        C.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lị</a:t>
            </a:r>
            <a:r>
              <a:rPr lang="en-US" dirty="0"/>
              <a:t>.  </a:t>
            </a:r>
            <a:br>
              <a:rPr lang="en-US" dirty="0"/>
            </a:br>
            <a:r>
              <a:rPr lang="en-US" dirty="0"/>
              <a:t>    </a:t>
            </a:r>
            <a:br>
              <a:rPr lang="en-US" dirty="0"/>
            </a:br>
            <a:r>
              <a:rPr lang="en-US" dirty="0"/>
              <a:t>B.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lactic.                D.  </a:t>
            </a:r>
            <a:r>
              <a:rPr lang="en-US" dirty="0" err="1"/>
              <a:t>Phẩy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81050" y="3009900"/>
            <a:ext cx="619125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10467975" y="5753100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6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78557"/>
            <a:ext cx="1137285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CH4: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1313656"/>
            <a:ext cx="7896226" cy="3948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1" y="5349180"/>
            <a:ext cx="1183005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VSV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10858500" y="4442619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TRANH VẼ TỪ VI KHUẨN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582" y="1825626"/>
            <a:ext cx="5915218" cy="408139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56832" y="1825625"/>
            <a:ext cx="4696968" cy="4079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625"/>
            <a:ext cx="6208776" cy="4079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560" y="1825625"/>
            <a:ext cx="4465512" cy="407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365125"/>
            <a:ext cx="11953875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CH5: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virus?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PHÂN BIỆT NHIỄM TRÙNG DO VI KHUẨN VÀ VI - RÚ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376362"/>
            <a:ext cx="7562850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696075" y="3429000"/>
            <a:ext cx="1047750" cy="485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29300" y="4916487"/>
            <a:ext cx="1200150" cy="541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5825" y="1447801"/>
            <a:ext cx="1876425" cy="838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3900" y="4829967"/>
            <a:ext cx="1238249" cy="856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76375" y="5806856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3861" y="5834419"/>
            <a:ext cx="246221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48675" y="1918592"/>
            <a:ext cx="372427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Virus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Right Arrow 11">
            <a:hlinkClick r:id="rId3" action="ppaction://hlinksldjump"/>
          </p:cNvPr>
          <p:cNvSpPr/>
          <p:nvPr/>
        </p:nvSpPr>
        <p:spPr>
          <a:xfrm>
            <a:off x="11034711" y="5720446"/>
            <a:ext cx="762000" cy="819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55575"/>
            <a:ext cx="11039475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CH6: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Nhiễm trùng với vi khuẩn thực phẩm trở nên khó điều trị h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138"/>
            <a:ext cx="6470766" cy="48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5092" y="1481138"/>
            <a:ext cx="5149734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0" y="8890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CỦNG CỐ KIẾN THỨC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3474" y="2214562"/>
            <a:ext cx="1057275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khuẩn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https://www.youtube.com/watch?v=fbvz7fcBfzM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thuốc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https://www.youtube.com/watch?v=JPUNcSR19Mk&amp;t=158s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187450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7732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NHIỆM VỤ HỌC TẬP TẠI NHÀ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96" y="956944"/>
            <a:ext cx="1022508" cy="10225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8003" y="1164525"/>
            <a:ext cx="10680621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Chụp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poster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ppt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theo.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8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BÀI 26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231813" y="1063625"/>
            <a:ext cx="106806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100ml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+ 1-2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100g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380g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+ 10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100ml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đậy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</a:p>
        </p:txBody>
      </p:sp>
      <p:pic>
        <p:nvPicPr>
          <p:cNvPr id="6148" name="Picture 4" descr="Sữa đặc có đường Ông Thọ đỏ lon 380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4505324"/>
            <a:ext cx="29845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ữa Chua Không Đường Vinamilk 4 hộp x 100g - Cung cấp thực phẩm Cs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4851765"/>
            <a:ext cx="2006235" cy="20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Sét 12 hũ thủy tinh làm sữa chua có nắp đậy - Lọ thủy tinh làm sữa chua | 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Sét 12 hũ thủy tinh làm sữa chua có nắp đậy - Lọ thủy tinh làm sữa chua | 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8" name="Picture 14" descr="Hũ thủy tinh làm sữa chua có nắp LOẠI 1 - tại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213" y="4313738"/>
            <a:ext cx="2468442" cy="246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7422" b="8990"/>
          <a:stretch/>
        </p:blipFill>
        <p:spPr>
          <a:xfrm>
            <a:off x="8138710" y="1776393"/>
            <a:ext cx="3481789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328" y="365125"/>
            <a:ext cx="11015472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TẠO RA TRANH VẼ TỪ VI KHUẨN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216" y="1984248"/>
            <a:ext cx="10835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thạch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accent5"/>
                </a:solidFill>
              </a:rPr>
              <a:t>- S</a:t>
            </a:r>
            <a:r>
              <a:rPr lang="vi-VN" sz="2800" dirty="0">
                <a:solidFill>
                  <a:schemeClr val="accent5"/>
                </a:solidFill>
              </a:rPr>
              <a:t>ử dụng một cây cọ nhỏ nhúng vào vi khuẩn, rồi tỉ mỉ vẽ lên những đĩa Petri đường kính vài centimet. </a:t>
            </a:r>
            <a:endParaRPr lang="en-US" sz="2800" dirty="0">
              <a:solidFill>
                <a:schemeClr val="accent5"/>
              </a:solidFill>
            </a:endParaRPr>
          </a:p>
          <a:p>
            <a:r>
              <a:rPr lang="en-US" sz="2800" dirty="0">
                <a:solidFill>
                  <a:schemeClr val="accent5"/>
                </a:solidFill>
              </a:rPr>
              <a:t>- </a:t>
            </a:r>
            <a:r>
              <a:rPr lang="vi-VN" sz="2800" dirty="0">
                <a:solidFill>
                  <a:schemeClr val="accent5"/>
                </a:solidFill>
              </a:rPr>
              <a:t>Sau đó chúng được đưa vào lồng ấp để vi khuẩn sinh sôi tạo ra những tác phẩm nghệ thuật đầy màu sắc.</a:t>
            </a:r>
            <a:endParaRPr lang="en-US" sz="28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5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0128" y="2386585"/>
            <a:ext cx="5830824" cy="242316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</a:br>
            <a:b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dirty="0" err="1">
                <a:solidFill>
                  <a:srgbClr val="0070C0"/>
                </a:solidFill>
                <a:latin typeface="Algerian" panose="04020705040A02060702" pitchFamily="82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  <a:t> 25</a:t>
            </a:r>
            <a:b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 KHUẨN</a:t>
            </a:r>
            <a:b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</a:br>
            <a:endParaRPr lang="en-US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07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65930674"/>
              </p:ext>
            </p:extLst>
          </p:nvPr>
        </p:nvGraphicFramePr>
        <p:xfrm>
          <a:off x="475488" y="1380744"/>
          <a:ext cx="11292840" cy="5367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4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CE952D61-5131-4E59-99B3-F5F1DC0546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DE84BBD1-983F-4A83-86A3-F1EDEA5E6B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2B6D0CE7-52FD-4B7A-9E76-EDD9F37C2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ABE36CC4-7214-4432-B723-B0D7B634A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624" y="-37480"/>
            <a:ext cx="1022508" cy="10225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8BB4AD9-8A67-40A2-91B3-2175F1AC1E45}"/>
              </a:ext>
            </a:extLst>
          </p:cNvPr>
          <p:cNvSpPr txBox="1"/>
          <p:nvPr/>
        </p:nvSpPr>
        <p:spPr>
          <a:xfrm>
            <a:off x="155495" y="1164526"/>
            <a:ext cx="12036504" cy="28407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3200" dirty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>
                <a:solidFill>
                  <a:srgbClr val="3366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dirty="0">
              <a:solidFill>
                <a:srgbClr val="3366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Trạm 1: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Tìm hiểu về sự phân bố, hình dạng, cấu tạo của vi khuẩn.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Trạm 2: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Tìm hiểu lợi ích của vi khuẩn với tự nhiên và đời sống con người.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Trạm 3: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Tìm hiểu về tác hại của vi khuẩn với tự nhiên và đời sống con người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Trạm 4: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 Tìm hiểu một số bệnh do vi khuẩn gây ra và cách phòng chống.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707" y="4297912"/>
            <a:ext cx="11914585" cy="22344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3200" dirty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3200" dirty="0">
                <a:solidFill>
                  <a:srgbClr val="33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hướng dẫn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PHT,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ghi câu trả lời vào 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PHT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cá nhân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64" y="7588"/>
            <a:ext cx="1022508" cy="1022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6472" y="1237365"/>
            <a:ext cx="373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DI CHUYỂN </a:t>
            </a:r>
          </a:p>
        </p:txBody>
      </p:sp>
      <p:sp>
        <p:nvSpPr>
          <p:cNvPr id="2" name="Rectangle 1"/>
          <p:cNvSpPr/>
          <p:nvPr/>
        </p:nvSpPr>
        <p:spPr>
          <a:xfrm>
            <a:off x="490347" y="2086137"/>
            <a:ext cx="11211306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ỗi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PHT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4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476250" y="180423"/>
            <a:ext cx="11715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NHIỆM VỤ HỌC TẬP THEO TRẠM                      THỜI GIAN: 20 PHÚT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1F90DB-6B46-4486-9B7D-C975D2F4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945" y="0"/>
            <a:ext cx="1022508" cy="10225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7C1088-B12B-4EFC-B88A-1AB7ED16D00C}"/>
              </a:ext>
            </a:extLst>
          </p:cNvPr>
          <p:cNvGrpSpPr/>
          <p:nvPr/>
        </p:nvGrpSpPr>
        <p:grpSpPr>
          <a:xfrm>
            <a:off x="2362200" y="2805112"/>
            <a:ext cx="1371599" cy="1018057"/>
            <a:chOff x="2362200" y="4281487"/>
            <a:chExt cx="1371599" cy="1018057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85E3788A-C5F6-45DF-92EE-7189CF06371D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E204C7-4CC9-48D2-918C-954914A6C639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1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A0825B-00D9-441F-9652-04B455502B4F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F9006A-3536-4E07-BBE0-583F2080EB3E}"/>
              </a:ext>
            </a:extLst>
          </p:cNvPr>
          <p:cNvGrpSpPr/>
          <p:nvPr/>
        </p:nvGrpSpPr>
        <p:grpSpPr>
          <a:xfrm>
            <a:off x="5943600" y="2805112"/>
            <a:ext cx="1371599" cy="1018057"/>
            <a:chOff x="2362200" y="4281487"/>
            <a:chExt cx="1371599" cy="1018057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EEBF4E29-A014-4F76-BEBC-42B85C9DA9A7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AE18C9-4417-4673-AC0A-E82CB4D55B37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2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0F34C7-1503-4AA7-98CD-ACCEDC8F9CF9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381EDA-EC70-4854-AEFA-FF5976D83546}"/>
              </a:ext>
            </a:extLst>
          </p:cNvPr>
          <p:cNvGrpSpPr/>
          <p:nvPr/>
        </p:nvGrpSpPr>
        <p:grpSpPr>
          <a:xfrm>
            <a:off x="5943600" y="5197004"/>
            <a:ext cx="1371599" cy="1018057"/>
            <a:chOff x="2362200" y="4281487"/>
            <a:chExt cx="1371599" cy="1018057"/>
          </a:xfrm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B70966D5-23BB-4EF5-A82A-48B26616B44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rgbClr val="C060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50D34F-7138-4770-ACD7-8D0E2798EA59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3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1FAE5D-EA82-4CA6-8CD5-BBC29CFDD9E8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FFEC8B-6DAE-4DDB-80C0-FDEB1D376E73}"/>
              </a:ext>
            </a:extLst>
          </p:cNvPr>
          <p:cNvGrpSpPr/>
          <p:nvPr/>
        </p:nvGrpSpPr>
        <p:grpSpPr>
          <a:xfrm>
            <a:off x="2338390" y="5197004"/>
            <a:ext cx="1371599" cy="1018057"/>
            <a:chOff x="2362200" y="4281487"/>
            <a:chExt cx="1371599" cy="1018057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22A062-BAC5-4352-8FE8-7CC0C1160251}"/>
                </a:ext>
              </a:extLst>
            </p:cNvPr>
            <p:cNvSpPr/>
            <p:nvPr/>
          </p:nvSpPr>
          <p:spPr>
            <a:xfrm>
              <a:off x="2362200" y="4281487"/>
              <a:ext cx="981075" cy="704850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928760-F72E-4F78-AD48-CE04A57C2234}"/>
                </a:ext>
              </a:extLst>
            </p:cNvPr>
            <p:cNvSpPr txBox="1"/>
            <p:nvPr/>
          </p:nvSpPr>
          <p:spPr>
            <a:xfrm>
              <a:off x="2466974" y="4930212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4</a:t>
              </a:r>
              <a:endParaRPr lang="vi-VN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9CCD0E-FB06-4D77-90D2-827DFCAC7C7B}"/>
                </a:ext>
              </a:extLst>
            </p:cNvPr>
            <p:cNvSpPr txBox="1"/>
            <p:nvPr/>
          </p:nvSpPr>
          <p:spPr>
            <a:xfrm>
              <a:off x="2466974" y="4497943"/>
              <a:ext cx="1266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Trạm</a:t>
              </a:r>
              <a:r>
                <a:rPr lang="en-US" dirty="0"/>
                <a:t> 4</a:t>
              </a:r>
            </a:p>
          </p:txBody>
        </p:sp>
      </p:grp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6A6DB7EA-32D9-443F-A462-03D2F4788F89}"/>
              </a:ext>
            </a:extLst>
          </p:cNvPr>
          <p:cNvSpPr/>
          <p:nvPr/>
        </p:nvSpPr>
        <p:spPr>
          <a:xfrm>
            <a:off x="2847974" y="1863546"/>
            <a:ext cx="3586163" cy="9415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3" name="Arrow: Curved Left 22">
            <a:extLst>
              <a:ext uri="{FF2B5EF4-FFF2-40B4-BE49-F238E27FC236}">
                <a16:creationId xmlns:a16="http://schemas.microsoft.com/office/drawing/2014/main" id="{229A66D8-5FC9-45D7-81B8-4C8399C4709D}"/>
              </a:ext>
            </a:extLst>
          </p:cNvPr>
          <p:cNvSpPr/>
          <p:nvPr/>
        </p:nvSpPr>
        <p:spPr>
          <a:xfrm>
            <a:off x="6924675" y="3021568"/>
            <a:ext cx="1095375" cy="26553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6" name="Arrow: Curved Left 25">
            <a:extLst>
              <a:ext uri="{FF2B5EF4-FFF2-40B4-BE49-F238E27FC236}">
                <a16:creationId xmlns:a16="http://schemas.microsoft.com/office/drawing/2014/main" id="{0CDD0853-2EC6-4634-99D3-E17F3FF61775}"/>
              </a:ext>
            </a:extLst>
          </p:cNvPr>
          <p:cNvSpPr/>
          <p:nvPr/>
        </p:nvSpPr>
        <p:spPr>
          <a:xfrm rot="5400000">
            <a:off x="4182306" y="4753854"/>
            <a:ext cx="704851" cy="34718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7" name="Arrow: Curved Left 26">
            <a:extLst>
              <a:ext uri="{FF2B5EF4-FFF2-40B4-BE49-F238E27FC236}">
                <a16:creationId xmlns:a16="http://schemas.microsoft.com/office/drawing/2014/main" id="{23BB5E82-557B-4BAC-9294-B49663D8232E}"/>
              </a:ext>
            </a:extLst>
          </p:cNvPr>
          <p:cNvSpPr/>
          <p:nvPr/>
        </p:nvSpPr>
        <p:spPr>
          <a:xfrm rot="10800000">
            <a:off x="1266825" y="2894097"/>
            <a:ext cx="1095375" cy="26553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88136" y="1237365"/>
            <a:ext cx="10158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XUẤT PHÁT VÀ SƠ ĐỒ DI CHUYỂN </a:t>
            </a:r>
          </a:p>
        </p:txBody>
      </p:sp>
    </p:spTree>
    <p:extLst>
      <p:ext uri="{BB962C8B-B14F-4D97-AF65-F5344CB8AC3E}">
        <p14:creationId xmlns:p14="http://schemas.microsoft.com/office/powerpoint/2010/main" val="247755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6" grpId="0" animBg="1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323975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1520825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325563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325563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325563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1638300" y="2382838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1625600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2792413" y="3855244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button: 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4F00925-F877-46BA-AA80-B12B939C79F4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3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1528</Words>
  <Application>Microsoft Office PowerPoint</Application>
  <PresentationFormat>Widescreen</PresentationFormat>
  <Paragraphs>175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Algerian</vt:lpstr>
      <vt:lpstr>Arial</vt:lpstr>
      <vt:lpstr>Calibri</vt:lpstr>
      <vt:lpstr>Calibri Light</vt:lpstr>
      <vt:lpstr>Times New Roman</vt:lpstr>
      <vt:lpstr>Wingdings</vt:lpstr>
      <vt:lpstr>Office Theme</vt:lpstr>
      <vt:lpstr>HS quan sát bức ảnh dưới đây và cho biết: Tác giả đã dùng nguyên liệu nào để tạo nên hình ảnh của Einstein? </vt:lpstr>
      <vt:lpstr>MỘT SỐ TRANH VẼ TỪ VI KHUẨN</vt:lpstr>
      <vt:lpstr>CÁCH TẠO RA TRANH VẼ TỪ VI KHUẨN</vt:lpstr>
      <vt:lpstr>  Bài 25 VI KHUẨN 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CHUYỀN BÓNG</vt:lpstr>
      <vt:lpstr>PowerPoint Presentation</vt:lpstr>
      <vt:lpstr>CH1: Xác định loại vi khuẩn dựa vào hình dạng của các vi khuẩn A, B, C, D, E, F trong hình ảnh sau:     </vt:lpstr>
      <vt:lpstr>CH2: Điền chú thích các bộ phận còn thiếu của tế bào vi khuẩn dưới đây: </vt:lpstr>
      <vt:lpstr>CH3: Vi khuẩn nào sau đây là lợi khuẩn?  A. Vi khuẩn lao.                        C. Trực khuẩn lị.        B. Trực khuẩn lactic.                D.  Phẩy khuẩn tả. </vt:lpstr>
      <vt:lpstr>CH4: Vì sao thức ăn không bảo quản đúng cách lại bị ôi thiu? </vt:lpstr>
      <vt:lpstr>CH5: Quan sát hình ảnh sau và cho biết đâu là vi khuẩn? Đâu là virus? Vì sao em biết? </vt:lpstr>
      <vt:lpstr>CH6: Nêu các vai trò của vi khuẩn. </vt:lpstr>
      <vt:lpstr>VIDEO CỦNG CỐ KIẾN THỨC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 quan sát bức ảnh dưới đây và cho biết: Tác giả đã dùng nguyên liệu nào để tạo nên hình ảnh của Einstein?</dc:title>
  <dc:creator>HP</dc:creator>
  <cp:lastModifiedBy>TDG</cp:lastModifiedBy>
  <cp:revision>19</cp:revision>
  <dcterms:created xsi:type="dcterms:W3CDTF">2021-05-26T20:26:40Z</dcterms:created>
  <dcterms:modified xsi:type="dcterms:W3CDTF">2024-12-03T15:16:07Z</dcterms:modified>
</cp:coreProperties>
</file>