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1" r:id="rId7"/>
    <p:sldId id="265" r:id="rId8"/>
    <p:sldId id="263" r:id="rId9"/>
    <p:sldId id="260" r:id="rId10"/>
    <p:sldId id="262" r:id="rId11"/>
    <p:sldId id="267" r:id="rId12"/>
    <p:sldId id="269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E6E6E6"/>
    <a:srgbClr val="FCC408"/>
    <a:srgbClr val="D39200"/>
    <a:srgbClr val="F9E8A3"/>
    <a:srgbClr val="F7F6F2"/>
    <a:srgbClr val="7BD3DD"/>
    <a:srgbClr val="02577E"/>
    <a:srgbClr val="F2EED5"/>
    <a:srgbClr val="E9C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 varScale="1">
        <p:scale>
          <a:sx n="63" d="100"/>
          <a:sy n="63" d="100"/>
        </p:scale>
        <p:origin x="13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3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9Slide.vn - 2019">
            <a:extLst>
              <a:ext uri="{FF2B5EF4-FFF2-40B4-BE49-F238E27FC236}">
                <a16:creationId xmlns:a16="http://schemas.microsoft.com/office/drawing/2014/main" id="{8D02EA37-A3CD-4CCD-A8EC-E13350CE66A1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8D51644-545E-44E3-BC6E-2AD8AC8B2625}"/>
              </a:ext>
            </a:extLst>
          </p:cNvPr>
          <p:cNvSpPr/>
          <p:nvPr userDrawn="1"/>
        </p:nvSpPr>
        <p:spPr>
          <a:xfrm>
            <a:off x="-23164800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B1CA3B-4E43-438A-9AA3-C4D817313CF4}"/>
              </a:ext>
            </a:extLst>
          </p:cNvPr>
          <p:cNvSpPr/>
          <p:nvPr userDrawn="1"/>
        </p:nvSpPr>
        <p:spPr>
          <a:xfrm>
            <a:off x="34961779" y="-13030200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004496-AE44-4F53-BEA8-30179F68F210}"/>
              </a:ext>
            </a:extLst>
          </p:cNvPr>
          <p:cNvSpPr/>
          <p:nvPr userDrawn="1"/>
        </p:nvSpPr>
        <p:spPr>
          <a:xfrm>
            <a:off x="34961779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C10C7B-BAE9-4433-8761-500EAC3C28A0}"/>
              </a:ext>
            </a:extLst>
          </p:cNvPr>
          <p:cNvSpPr/>
          <p:nvPr userDrawn="1"/>
        </p:nvSpPr>
        <p:spPr>
          <a:xfrm>
            <a:off x="-23164800" y="19493179"/>
            <a:ext cx="395021" cy="3950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49" r:id="rId3"/>
    <p:sldLayoutId id="2147483657" r:id="rId4"/>
    <p:sldLayoutId id="2147483650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ABF0E3-D371-4AF4-B352-E4BF8E347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1" y="0"/>
            <a:ext cx="12166600" cy="74178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FFD661-78F4-42D9-A53E-2AC86EEBBB40}"/>
              </a:ext>
            </a:extLst>
          </p:cNvPr>
          <p:cNvSpPr txBox="1"/>
          <p:nvPr/>
        </p:nvSpPr>
        <p:spPr>
          <a:xfrm>
            <a:off x="698500" y="530892"/>
            <a:ext cx="10795000" cy="2077403"/>
          </a:xfrm>
          <a:prstGeom prst="roundRect">
            <a:avLst>
              <a:gd name="adj" fmla="val 50000"/>
            </a:avLst>
          </a:prstGeom>
          <a:solidFill>
            <a:schemeClr val="bg1">
              <a:alpha val="81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4800">
                <a:solidFill>
                  <a:schemeClr val="accent6">
                    <a:lumMod val="75000"/>
                  </a:schemeClr>
                </a:solidFill>
                <a:latin typeface="#9Slide03 SFU Futura_05" panose="00000800000000000000" pitchFamily="2" charset="0"/>
              </a:rPr>
              <a:t>CHỦ ĐỀ 8: </a:t>
            </a:r>
          </a:p>
          <a:p>
            <a:pPr algn="ctr"/>
            <a:r>
              <a:rPr lang="en-SG" sz="4800">
                <a:solidFill>
                  <a:schemeClr val="accent6">
                    <a:lumMod val="75000"/>
                  </a:schemeClr>
                </a:solidFill>
                <a:latin typeface="#9Slide03 SFU Futura_05" panose="00000800000000000000" pitchFamily="2" charset="0"/>
              </a:rPr>
              <a:t>ĐA DẠNG THẾ GIỚI SỐNG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B1E336-DF9F-4FB6-8D09-E8E40A7D8693}"/>
              </a:ext>
            </a:extLst>
          </p:cNvPr>
          <p:cNvSpPr/>
          <p:nvPr/>
        </p:nvSpPr>
        <p:spPr>
          <a:xfrm>
            <a:off x="703050" y="3124200"/>
            <a:ext cx="10785901" cy="2210937"/>
          </a:xfrm>
          <a:prstGeom prst="roundRect">
            <a:avLst>
              <a:gd name="adj" fmla="val 9289"/>
            </a:avLst>
          </a:prstGeom>
          <a:solidFill>
            <a:schemeClr val="accent6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22: PHÂN LOẠI THẾ GIỚI SỐNG</a:t>
            </a:r>
            <a:endParaRPr lang="en-US" sz="440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597040-E624-4CF3-BD88-241C52F89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0" y="381000"/>
            <a:ext cx="6160972" cy="487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9F2033-E380-47A0-AE20-66867B15BDE9}"/>
              </a:ext>
            </a:extLst>
          </p:cNvPr>
          <p:cNvSpPr txBox="1"/>
          <p:nvPr/>
        </p:nvSpPr>
        <p:spPr>
          <a:xfrm>
            <a:off x="6172200" y="381000"/>
            <a:ext cx="5726228" cy="1935956"/>
          </a:xfrm>
          <a:prstGeom prst="round2SameRect">
            <a:avLst/>
          </a:prstGeom>
          <a:noFill/>
          <a:ln w="38100">
            <a:solidFill>
              <a:srgbClr val="3FAB9B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000" b="1">
                <a:solidFill>
                  <a:srgbClr val="B84F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 khoa học </a:t>
            </a:r>
            <a:r>
              <a:rPr lang="en-US" sz="40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en-US" sz="40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Tên giống + Tên loài + (Tên tác giả, năm công bố).</a:t>
            </a:r>
            <a:endParaRPr lang="en-US" sz="3600">
              <a:solidFill>
                <a:srgbClr val="002060"/>
              </a:solidFill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8EC8FE8-90EF-4F2F-BB2E-C6EF784B0518}"/>
              </a:ext>
            </a:extLst>
          </p:cNvPr>
          <p:cNvSpPr/>
          <p:nvPr/>
        </p:nvSpPr>
        <p:spPr>
          <a:xfrm>
            <a:off x="8610600" y="2457734"/>
            <a:ext cx="685800" cy="818866"/>
          </a:xfrm>
          <a:prstGeom prst="downArrow">
            <a:avLst/>
          </a:prstGeom>
          <a:solidFill>
            <a:srgbClr val="E9C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A0C0C3-CF00-4029-A677-3DF6C819FD79}"/>
              </a:ext>
            </a:extLst>
          </p:cNvPr>
          <p:cNvSpPr txBox="1"/>
          <p:nvPr/>
        </p:nvSpPr>
        <p:spPr>
          <a:xfrm>
            <a:off x="6172200" y="3461983"/>
            <a:ext cx="5726228" cy="2581275"/>
          </a:xfrm>
          <a:prstGeom prst="round2SameRect">
            <a:avLst/>
          </a:prstGeom>
          <a:noFill/>
          <a:ln w="38100">
            <a:solidFill>
              <a:srgbClr val="3FAB9B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b="1">
                <a:solidFill>
                  <a:srgbClr val="B84F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 người: </a:t>
            </a:r>
            <a:r>
              <a:rPr lang="vi-VN" sz="3200" i="1">
                <a:solidFill>
                  <a:srgbClr val="B84F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Homo sapiens.</a:t>
            </a:r>
          </a:p>
          <a:p>
            <a:pPr algn="l"/>
            <a:r>
              <a:rPr lang="vi-VN" sz="3200" b="1">
                <a:solidFill>
                  <a:srgbClr val="B84F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Chim bồ câu: </a:t>
            </a:r>
            <a:r>
              <a:rPr lang="vi-VN" sz="3200" i="1">
                <a:solidFill>
                  <a:srgbClr val="B84F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Cobumba livia.</a:t>
            </a:r>
          </a:p>
          <a:p>
            <a:pPr algn="l"/>
            <a:r>
              <a:rPr lang="vi-VN" sz="3200" b="1">
                <a:solidFill>
                  <a:srgbClr val="B84F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 ngọc lan trắng: </a:t>
            </a:r>
            <a:r>
              <a:rPr lang="vi-VN" sz="3200" i="1">
                <a:solidFill>
                  <a:srgbClr val="B84F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Magnolia alba.</a:t>
            </a:r>
          </a:p>
          <a:p>
            <a:pPr algn="l"/>
            <a:r>
              <a:rPr lang="vi-VN" sz="3200" b="1">
                <a:solidFill>
                  <a:srgbClr val="B84F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 ngô: </a:t>
            </a:r>
            <a:r>
              <a:rPr lang="vi-VN" sz="3200" i="1">
                <a:solidFill>
                  <a:srgbClr val="B84F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Zea mays.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9EE4EC-2DC1-4724-9EB9-2AD4E78914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0"/>
          <a:stretch/>
        </p:blipFill>
        <p:spPr>
          <a:xfrm>
            <a:off x="35112" y="5105400"/>
            <a:ext cx="568758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1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29ACCC-CBD0-4890-A1BA-28144433F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" y="-17705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A78E14-D22B-4DCE-9F6E-6B4D77017731}"/>
              </a:ext>
            </a:extLst>
          </p:cNvPr>
          <p:cNvSpPr txBox="1"/>
          <p:nvPr/>
        </p:nvSpPr>
        <p:spPr>
          <a:xfrm>
            <a:off x="715939" y="531984"/>
            <a:ext cx="11049000" cy="2167966"/>
          </a:xfrm>
          <a:prstGeom prst="rect">
            <a:avLst/>
          </a:prstGeom>
          <a:solidFill>
            <a:schemeClr val="accent3">
              <a:lumMod val="20000"/>
              <a:lumOff val="80000"/>
              <a:alpha val="62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b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2. </a:t>
            </a:r>
            <a:r>
              <a:rPr lang="vi-VN" sz="36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 khoa học của loài người là </a:t>
            </a:r>
            <a:endParaRPr lang="en-SG" sz="360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i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Homo sapiens </a:t>
            </a:r>
            <a:r>
              <a:rPr lang="vi-VN" sz="36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Linnacus, 1758. </a:t>
            </a:r>
            <a:endParaRPr lang="en-SG" sz="360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 xác định tên giống, tên loài, tác giả, năm tìm ra loài đó.</a:t>
            </a:r>
            <a:endParaRPr lang="en-US" sz="360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3DFC5A-36EB-49B4-A475-EC54DDFB1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91000" y="914400"/>
            <a:ext cx="3810000" cy="381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7F741A7-015F-4CDD-AE44-F8FF13C7772E}"/>
              </a:ext>
            </a:extLst>
          </p:cNvPr>
          <p:cNvSpPr txBox="1"/>
          <p:nvPr/>
        </p:nvSpPr>
        <p:spPr>
          <a:xfrm>
            <a:off x="2438400" y="2835577"/>
            <a:ext cx="76962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4800" i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Homo sapiens </a:t>
            </a:r>
            <a:r>
              <a:rPr lang="vi-VN" sz="48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Linnacus, 1758.</a:t>
            </a:r>
            <a:endParaRPr lang="en-US" sz="4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77C5EBA3-894A-434D-B798-83513E562A39}"/>
              </a:ext>
            </a:extLst>
          </p:cNvPr>
          <p:cNvSpPr/>
          <p:nvPr/>
        </p:nvSpPr>
        <p:spPr>
          <a:xfrm rot="16200000">
            <a:off x="2895600" y="3160047"/>
            <a:ext cx="457200" cy="13716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F7AE82-1E9C-4561-845F-7063799796ED}"/>
              </a:ext>
            </a:extLst>
          </p:cNvPr>
          <p:cNvSpPr txBox="1"/>
          <p:nvPr/>
        </p:nvSpPr>
        <p:spPr>
          <a:xfrm>
            <a:off x="2286000" y="4331732"/>
            <a:ext cx="152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4000">
                <a:solidFill>
                  <a:schemeClr val="tx2">
                    <a:lumMod val="50000"/>
                  </a:schemeClr>
                </a:solidFill>
              </a:rPr>
              <a:t>Giống</a:t>
            </a:r>
            <a:endParaRPr lang="en-US" sz="40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23EF84E3-926E-486E-9EED-5F0AA5C5FEB4}"/>
              </a:ext>
            </a:extLst>
          </p:cNvPr>
          <p:cNvSpPr/>
          <p:nvPr/>
        </p:nvSpPr>
        <p:spPr>
          <a:xfrm rot="16200000">
            <a:off x="4776716" y="3160047"/>
            <a:ext cx="457200" cy="13716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F12E9B-88CD-410C-93F5-49197A292744}"/>
              </a:ext>
            </a:extLst>
          </p:cNvPr>
          <p:cNvSpPr txBox="1"/>
          <p:nvPr/>
        </p:nvSpPr>
        <p:spPr>
          <a:xfrm>
            <a:off x="4167116" y="4331732"/>
            <a:ext cx="1524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4000">
                <a:solidFill>
                  <a:schemeClr val="tx2">
                    <a:lumMod val="50000"/>
                  </a:schemeClr>
                </a:solidFill>
              </a:rPr>
              <a:t>Loài</a:t>
            </a:r>
            <a:endParaRPr lang="en-US" sz="40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AAD6C1EA-0078-4225-8426-9C73853B3C6B}"/>
              </a:ext>
            </a:extLst>
          </p:cNvPr>
          <p:cNvSpPr/>
          <p:nvPr/>
        </p:nvSpPr>
        <p:spPr>
          <a:xfrm rot="16200000">
            <a:off x="6986242" y="2871444"/>
            <a:ext cx="421354" cy="191296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B2C7DB-1DBB-4E9A-A37C-31DDCCBE5A45}"/>
              </a:ext>
            </a:extLst>
          </p:cNvPr>
          <p:cNvSpPr txBox="1"/>
          <p:nvPr/>
        </p:nvSpPr>
        <p:spPr>
          <a:xfrm>
            <a:off x="6274558" y="4322633"/>
            <a:ext cx="184529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4000">
                <a:solidFill>
                  <a:schemeClr val="tx2">
                    <a:lumMod val="50000"/>
                  </a:schemeClr>
                </a:solidFill>
              </a:rPr>
              <a:t>Tác giả</a:t>
            </a:r>
            <a:endParaRPr lang="en-US" sz="40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86D6AC7D-0B11-4D45-9FC1-07979AD9457D}"/>
              </a:ext>
            </a:extLst>
          </p:cNvPr>
          <p:cNvSpPr/>
          <p:nvPr/>
        </p:nvSpPr>
        <p:spPr>
          <a:xfrm rot="16200000">
            <a:off x="9143726" y="3177969"/>
            <a:ext cx="421355" cy="137160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FFDBD8-CA0A-4DF3-9B6B-972D01E44521}"/>
              </a:ext>
            </a:extLst>
          </p:cNvPr>
          <p:cNvSpPr txBox="1"/>
          <p:nvPr/>
        </p:nvSpPr>
        <p:spPr>
          <a:xfrm>
            <a:off x="8702723" y="4358478"/>
            <a:ext cx="132308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4000">
                <a:solidFill>
                  <a:schemeClr val="tx2">
                    <a:lumMod val="50000"/>
                  </a:schemeClr>
                </a:solidFill>
              </a:rPr>
              <a:t>Năm</a:t>
            </a:r>
            <a:endParaRPr lang="en-US" sz="400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6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D654EA70-D4B4-410D-91B2-D78E9E298E3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t="7595" r="15738" b="2197"/>
          <a:stretch/>
        </p:blipFill>
        <p:spPr bwMode="auto">
          <a:xfrm>
            <a:off x="1485900" y="914400"/>
            <a:ext cx="9220200" cy="594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F58032-8246-47B6-84B1-7A3E1CAA0625}"/>
              </a:ext>
            </a:extLst>
          </p:cNvPr>
          <p:cNvSpPr txBox="1"/>
          <p:nvPr/>
        </p:nvSpPr>
        <p:spPr>
          <a:xfrm>
            <a:off x="2286000" y="304800"/>
            <a:ext cx="784860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GIỚI SINH VẬT</a:t>
            </a:r>
            <a:endParaRPr lang="en-US" sz="360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en-US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5E8E39-1C9F-4AB9-8FB0-110F772AE2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2"/>
          <a:stretch/>
        </p:blipFill>
        <p:spPr>
          <a:xfrm>
            <a:off x="0" y="5675226"/>
            <a:ext cx="3276600" cy="11827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5A5CE0-CD2D-4786-BD51-E197925311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2"/>
          <a:stretch/>
        </p:blipFill>
        <p:spPr>
          <a:xfrm>
            <a:off x="9067800" y="5675226"/>
            <a:ext cx="3276600" cy="11827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600" y="1752600"/>
            <a:ext cx="685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4000" b="1">
                <a:solidFill>
                  <a:srgbClr val="FF0000"/>
                </a:solidFill>
              </a:rPr>
              <a:t>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4100" y="1653063"/>
            <a:ext cx="685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82853" y="1685210"/>
            <a:ext cx="685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97053" y="4343400"/>
            <a:ext cx="685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2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86600" y="5486400"/>
            <a:ext cx="6858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4000" b="1" dirty="0">
                <a:solidFill>
                  <a:srgbClr val="FF0000"/>
                </a:solidFill>
              </a:rPr>
              <a:t>1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12E128-C8BF-4BF3-9D45-6721573DFB46}"/>
              </a:ext>
            </a:extLst>
          </p:cNvPr>
          <p:cNvSpPr txBox="1"/>
          <p:nvPr/>
        </p:nvSpPr>
        <p:spPr>
          <a:xfrm>
            <a:off x="1143000" y="304800"/>
            <a:ext cx="101346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3</a:t>
            </a:r>
            <a:r>
              <a:rPr lang="en-US" sz="32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Quan sát hình ảnh và gọi tên các sinh vật, cho biết các sinh vật thuộc giới nào?</a:t>
            </a:r>
            <a:endParaRPr lang="en-US" sz="280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717762-0851-45CA-8166-BCD4FA04666E}"/>
              </a:ext>
            </a:extLst>
          </p:cNvPr>
          <p:cNvPicPr/>
          <p:nvPr/>
        </p:nvPicPr>
        <p:blipFill rotWithShape="1">
          <a:blip r:embed="rId2"/>
          <a:srcRect t="1809"/>
          <a:stretch/>
        </p:blipFill>
        <p:spPr bwMode="auto">
          <a:xfrm>
            <a:off x="1446094" y="1236886"/>
            <a:ext cx="9144000" cy="4513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79FAAB-A2B0-45A3-90C3-23196647A8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0"/>
          <a:stretch/>
        </p:blipFill>
        <p:spPr>
          <a:xfrm>
            <a:off x="0" y="5451202"/>
            <a:ext cx="4038600" cy="14067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6A75C9-D20B-4F03-A944-5880FCA3F9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0"/>
          <a:stretch/>
        </p:blipFill>
        <p:spPr>
          <a:xfrm>
            <a:off x="4006755" y="5451202"/>
            <a:ext cx="4038600" cy="1406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D93088-8605-4994-A97C-0CB1D082D6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0"/>
          <a:stretch/>
        </p:blipFill>
        <p:spPr>
          <a:xfrm>
            <a:off x="8153400" y="5451202"/>
            <a:ext cx="4038600" cy="14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8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DE699C-6AD0-418A-86E7-C306F58072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30308C-0620-4FFA-8C04-58C151706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553" y="1024633"/>
            <a:ext cx="8481443" cy="331876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288AB58-E92E-4F0C-8674-2EE14C85BBB0}"/>
              </a:ext>
            </a:extLst>
          </p:cNvPr>
          <p:cNvGrpSpPr/>
          <p:nvPr/>
        </p:nvGrpSpPr>
        <p:grpSpPr>
          <a:xfrm>
            <a:off x="1" y="23884"/>
            <a:ext cx="3810000" cy="2490716"/>
            <a:chOff x="1" y="23885"/>
            <a:chExt cx="3810000" cy="24907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8DE6D5-E493-4E1E-8D71-0BD5432DF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2310"/>
            <a:stretch/>
          </p:blipFill>
          <p:spPr>
            <a:xfrm>
              <a:off x="1" y="23885"/>
              <a:ext cx="3810000" cy="2490716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F7E4A9-35CC-4DA1-8381-AAABDF6AE907}"/>
                </a:ext>
              </a:extLst>
            </p:cNvPr>
            <p:cNvSpPr txBox="1"/>
            <p:nvPr/>
          </p:nvSpPr>
          <p:spPr>
            <a:xfrm>
              <a:off x="1066800" y="1316928"/>
              <a:ext cx="247577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SG" sz="3600">
                  <a:solidFill>
                    <a:srgbClr val="FF0000"/>
                  </a:solidFill>
                  <a:latin typeface="#9Slide03 BoosterNextFYBlack" panose="02000A03000000020004" pitchFamily="2" charset="0"/>
                </a:rPr>
                <a:t>VẬN DỤNG</a:t>
              </a:r>
              <a:endParaRPr lang="en-US" sz="3600">
                <a:solidFill>
                  <a:srgbClr val="FF0000"/>
                </a:solidFill>
                <a:latin typeface="#9Slide03 BoosterNextFYBlack" panose="02000A03000000020004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80A8A7C-DB2B-493E-B2CD-A3A4879015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0"/>
          <a:stretch/>
        </p:blipFill>
        <p:spPr>
          <a:xfrm>
            <a:off x="0" y="5451202"/>
            <a:ext cx="4038600" cy="14067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4D1514-1C68-47A6-B0DE-23CF1C2D20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0"/>
          <a:stretch/>
        </p:blipFill>
        <p:spPr>
          <a:xfrm>
            <a:off x="4267200" y="5451202"/>
            <a:ext cx="4038600" cy="1406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7DA5BA-6B11-4413-AE55-447E1AF3CE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0"/>
          <a:stretch/>
        </p:blipFill>
        <p:spPr>
          <a:xfrm>
            <a:off x="8382000" y="5451202"/>
            <a:ext cx="4038600" cy="140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A155DE-AFCC-4660-88D6-AD61B33149AA}"/>
              </a:ext>
            </a:extLst>
          </p:cNvPr>
          <p:cNvSpPr txBox="1"/>
          <p:nvPr/>
        </p:nvSpPr>
        <p:spPr>
          <a:xfrm>
            <a:off x="2168105" y="639339"/>
            <a:ext cx="989144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 vụ: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HS lần lượt của mỗi nhóm chạy lên viết tên các sinh vật.</a:t>
            </a:r>
          </a:p>
          <a:p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Lưu ý: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ông viết trùng trong nhóm hoặc nhóm khác.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 gian: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phút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AC49E0-BC72-4CE3-BC4E-3F771B8B9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0000" r="15556" b="11111"/>
          <a:stretch/>
        </p:blipFill>
        <p:spPr>
          <a:xfrm>
            <a:off x="0" y="-11373"/>
            <a:ext cx="2085304" cy="2209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D0DE0D-E8FC-4F43-AE7A-E477DF2E80B8}"/>
              </a:ext>
            </a:extLst>
          </p:cNvPr>
          <p:cNvSpPr txBox="1"/>
          <p:nvPr/>
        </p:nvSpPr>
        <p:spPr>
          <a:xfrm>
            <a:off x="242552" y="762000"/>
            <a:ext cx="1600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3200">
                <a:solidFill>
                  <a:schemeClr val="tx2">
                    <a:lumMod val="50000"/>
                  </a:schemeClr>
                </a:solidFill>
                <a:latin typeface="#9Slide05 Lobster" panose="02000506000000020003" pitchFamily="2" charset="0"/>
              </a:rPr>
              <a:t>TRÒ CHƠI</a:t>
            </a:r>
            <a:endParaRPr lang="en-US" sz="3200">
              <a:solidFill>
                <a:schemeClr val="tx2">
                  <a:lumMod val="50000"/>
                </a:schemeClr>
              </a:solidFill>
              <a:latin typeface="#9Slide05 Lobster" panose="02000506000000020003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C591E1-7568-4EE2-AE90-0EBA6EA3B73A}"/>
              </a:ext>
            </a:extLst>
          </p:cNvPr>
          <p:cNvSpPr/>
          <p:nvPr/>
        </p:nvSpPr>
        <p:spPr>
          <a:xfrm>
            <a:off x="2352877" y="2438400"/>
            <a:ext cx="1524000" cy="3124200"/>
          </a:xfrm>
          <a:prstGeom prst="roundRect">
            <a:avLst/>
          </a:prstGeom>
          <a:solidFill>
            <a:srgbClr val="3FA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b="1">
                <a:solidFill>
                  <a:schemeClr val="tx2">
                    <a:lumMod val="50000"/>
                  </a:schemeClr>
                </a:solidFill>
              </a:rPr>
              <a:t>NHÓM 1</a:t>
            </a:r>
            <a:endParaRPr lang="en-US" sz="28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E32C36-58FE-4341-9933-48AC9DD55D87}"/>
              </a:ext>
            </a:extLst>
          </p:cNvPr>
          <p:cNvSpPr/>
          <p:nvPr/>
        </p:nvSpPr>
        <p:spPr>
          <a:xfrm>
            <a:off x="4456376" y="2447499"/>
            <a:ext cx="1524000" cy="3124200"/>
          </a:xfrm>
          <a:prstGeom prst="roundRect">
            <a:avLst/>
          </a:prstGeom>
          <a:solidFill>
            <a:srgbClr val="CEE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b="1" dirty="0">
                <a:solidFill>
                  <a:schemeClr val="tx2">
                    <a:lumMod val="50000"/>
                  </a:schemeClr>
                </a:solidFill>
              </a:rPr>
              <a:t>NHÓM 2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56F60A5-4630-485C-97C8-FE26455124D7}"/>
              </a:ext>
            </a:extLst>
          </p:cNvPr>
          <p:cNvSpPr/>
          <p:nvPr/>
        </p:nvSpPr>
        <p:spPr>
          <a:xfrm>
            <a:off x="6620079" y="2447499"/>
            <a:ext cx="1524000" cy="3124200"/>
          </a:xfrm>
          <a:prstGeom prst="roundRect">
            <a:avLst/>
          </a:prstGeom>
          <a:solidFill>
            <a:srgbClr val="F4F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b="1">
                <a:solidFill>
                  <a:schemeClr val="tx2">
                    <a:lumMod val="50000"/>
                  </a:schemeClr>
                </a:solidFill>
              </a:rPr>
              <a:t>NHÓM 3</a:t>
            </a:r>
            <a:endParaRPr lang="en-US" sz="28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1BB618-CE99-4D42-A631-A3F9B3305344}"/>
              </a:ext>
            </a:extLst>
          </p:cNvPr>
          <p:cNvSpPr/>
          <p:nvPr/>
        </p:nvSpPr>
        <p:spPr>
          <a:xfrm>
            <a:off x="9058477" y="2478206"/>
            <a:ext cx="1524000" cy="3124200"/>
          </a:xfrm>
          <a:prstGeom prst="roundRect">
            <a:avLst/>
          </a:prstGeom>
          <a:solidFill>
            <a:srgbClr val="D5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b="1">
                <a:solidFill>
                  <a:schemeClr val="tx2">
                    <a:lumMod val="50000"/>
                  </a:schemeClr>
                </a:solidFill>
              </a:rPr>
              <a:t>NHÓM 4</a:t>
            </a:r>
            <a:endParaRPr lang="en-US" sz="2800" b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4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FEA8BA-9E38-85ED-945E-C38316D2D6E1}"/>
              </a:ext>
            </a:extLst>
          </p:cNvPr>
          <p:cNvSpPr txBox="1"/>
          <p:nvPr/>
        </p:nvSpPr>
        <p:spPr>
          <a:xfrm>
            <a:off x="762000" y="990600"/>
            <a:ext cx="10744200" cy="49456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vi-VN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4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0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CFF68E-E2CD-4CA6-B3E4-2AA7C907F8AD}"/>
              </a:ext>
            </a:extLst>
          </p:cNvPr>
          <p:cNvSpPr txBox="1"/>
          <p:nvPr/>
        </p:nvSpPr>
        <p:spPr>
          <a:xfrm>
            <a:off x="1295400" y="3962400"/>
            <a:ext cx="10402931" cy="1812484"/>
          </a:xfrm>
          <a:prstGeom prst="rect">
            <a:avLst/>
          </a:prstGeom>
          <a:solidFill>
            <a:srgbClr val="5E454B"/>
          </a:solidFill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cứ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66EF7-A17F-448C-A640-9532BDD4A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2222">
                        <a14:foregroundMark x1="35833" y1="61389" x2="42500" y2="67500"/>
                        <a14:foregroundMark x1="57778" y1="62778" x2="67500" y2="73611"/>
                        <a14:foregroundMark x1="91111" y1="44444" x2="92222" y2="51667"/>
                      </a14:backgroundRemoval>
                    </a14:imgEffect>
                  </a14:imgLayer>
                </a14:imgProps>
              </a:ext>
            </a:extLst>
          </a:blip>
          <a:srcRect t="20339" b="15254"/>
          <a:stretch/>
        </p:blipFill>
        <p:spPr>
          <a:xfrm>
            <a:off x="-346387" y="150125"/>
            <a:ext cx="5087353" cy="327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A86BED-6380-4D0F-A458-93B0699C5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75157" y="838200"/>
            <a:ext cx="3810330" cy="3810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FE31F9-80AE-48AA-A7A7-515221BB625A}"/>
              </a:ext>
            </a:extLst>
          </p:cNvPr>
          <p:cNvSpPr txBox="1"/>
          <p:nvPr/>
        </p:nvSpPr>
        <p:spPr>
          <a:xfrm>
            <a:off x="4495800" y="746623"/>
            <a:ext cx="6957365" cy="221599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</a:rPr>
              <a:t>Hãy hợp tác theo nhóm nhỏ (4HS/nhóm) trong thời gian 03 phút:  nghiên cứu thông tin SGK trang 101, thảo luận và viết câu trả lời </a:t>
            </a:r>
            <a:endParaRPr lang="en-US" sz="3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8C090BBB-B92B-4356-AD06-C01D2470E4FD}"/>
              </a:ext>
            </a:extLst>
          </p:cNvPr>
          <p:cNvSpPr/>
          <p:nvPr/>
        </p:nvSpPr>
        <p:spPr>
          <a:xfrm flipV="1">
            <a:off x="0" y="5943600"/>
            <a:ext cx="12192000" cy="2181926"/>
          </a:xfrm>
          <a:prstGeom prst="flowChartDocument">
            <a:avLst/>
          </a:prstGeom>
          <a:solidFill>
            <a:srgbClr val="F2E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EE0778-3D9E-4B9E-BB73-13FFDFCEEF96}"/>
              </a:ext>
            </a:extLst>
          </p:cNvPr>
          <p:cNvSpPr txBox="1"/>
          <p:nvPr/>
        </p:nvSpPr>
        <p:spPr>
          <a:xfrm>
            <a:off x="0" y="6033981"/>
            <a:ext cx="12192000" cy="824019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4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indent="2540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tiêu chí để phân loại sinh vật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F2B0FD-78C9-4028-8870-BD8E1943E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2144" y="252290"/>
            <a:ext cx="5521656" cy="302431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1E0269-D5D6-458D-A2A9-C2A0007FE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6" y="-29570"/>
            <a:ext cx="3443785" cy="51656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74288-7557-4D3C-A768-8218084939B8}"/>
              </a:ext>
            </a:extLst>
          </p:cNvPr>
          <p:cNvSpPr txBox="1"/>
          <p:nvPr/>
        </p:nvSpPr>
        <p:spPr>
          <a:xfrm>
            <a:off x="2286000" y="3892153"/>
            <a:ext cx="3657600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SG" sz="2800">
                <a:solidFill>
                  <a:srgbClr val="FF0000"/>
                </a:solidFill>
                <a:latin typeface="#9Slide05 Lobster" panose="02000506000000020003" pitchFamily="2" charset="0"/>
              </a:rPr>
              <a:t>Cây cà chua </a:t>
            </a:r>
          </a:p>
          <a:p>
            <a:pPr algn="ctr"/>
            <a:r>
              <a:rPr lang="en-SG" sz="2000" b="1">
                <a:latin typeface="+mj-lt"/>
              </a:rPr>
              <a:t>(Cơ thể đa bào, </a:t>
            </a:r>
            <a:r>
              <a:rPr lang="en-US" sz="2000" b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TB nhân thực, tự dưỡng, sống trên cạn</a:t>
            </a:r>
            <a:r>
              <a:rPr lang="en-SG" sz="2000" b="1">
                <a:latin typeface="+mj-lt"/>
              </a:rPr>
              <a:t>)</a:t>
            </a:r>
            <a:endParaRPr lang="en-US" sz="2000" b="1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3CE90F-C844-46EE-A9F0-5E336995F276}"/>
              </a:ext>
            </a:extLst>
          </p:cNvPr>
          <p:cNvSpPr txBox="1"/>
          <p:nvPr/>
        </p:nvSpPr>
        <p:spPr>
          <a:xfrm>
            <a:off x="7543800" y="3276600"/>
            <a:ext cx="42456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2800">
                <a:solidFill>
                  <a:srgbClr val="FF0000"/>
                </a:solidFill>
                <a:latin typeface="#9Slide05 Lobster" panose="02000506000000020003" pitchFamily="2" charset="0"/>
              </a:defRPr>
            </a:lvl1pPr>
          </a:lstStyle>
          <a:p>
            <a:r>
              <a:rPr lang="en-SG" sz="3200"/>
              <a:t>Trùng roi xanh</a:t>
            </a:r>
          </a:p>
          <a:p>
            <a:r>
              <a:rPr lang="en-SG" sz="2400">
                <a:solidFill>
                  <a:schemeClr val="tx1"/>
                </a:solidFill>
                <a:latin typeface="+mj-lt"/>
              </a:rPr>
              <a:t>(Cơ thể  đơn bào, TB nhân sơ, dị dưỡng, sống dưới nước)</a:t>
            </a:r>
            <a:endParaRPr lang="en-US" sz="240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61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CFF68E-E2CD-4CA6-B3E4-2AA7C907F8AD}"/>
              </a:ext>
            </a:extLst>
          </p:cNvPr>
          <p:cNvSpPr txBox="1"/>
          <p:nvPr/>
        </p:nvSpPr>
        <p:spPr>
          <a:xfrm>
            <a:off x="572539" y="2403403"/>
            <a:ext cx="10936331" cy="4226542"/>
          </a:xfrm>
          <a:prstGeom prst="rect">
            <a:avLst/>
          </a:prstGeom>
          <a:solidFill>
            <a:srgbClr val="FAFFFC"/>
          </a:solidFill>
          <a:ln>
            <a:solidFill>
              <a:srgbClr val="B84F0B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Câu 5: </a:t>
            </a:r>
            <a:r>
              <a:rPr lang="en-US" sz="32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sát hình 22.2 hãy kể tên các bậc phân loại sinh vật theo thứ tự từ thấp đến cao trong thế giới sống.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Câu 6: </a:t>
            </a:r>
            <a:r>
              <a:rPr lang="en-US" sz="32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Căn cứ vào hình 22.3 và Poscard Sao la: hãy cho biết các bậc phân loại của Gấu trắng và Sao la trong hình bằng cách điền vào bảng 1 trong PHT.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Câu 7: </a:t>
            </a:r>
            <a:r>
              <a:rPr lang="en-US" sz="32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sát hình 22.4 hãy cho biết sinh vật có những cách gọi tên nào?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FE31F9-80AE-48AA-A7A7-515221BB625A}"/>
              </a:ext>
            </a:extLst>
          </p:cNvPr>
          <p:cNvSpPr txBox="1"/>
          <p:nvPr/>
        </p:nvSpPr>
        <p:spPr>
          <a:xfrm>
            <a:off x="3423858" y="746623"/>
            <a:ext cx="8029308" cy="1223092"/>
          </a:xfrm>
          <a:prstGeom prst="rect">
            <a:avLst/>
          </a:prstGeom>
          <a:solidFill>
            <a:srgbClr val="E9C16A"/>
          </a:solidFill>
          <a:ln w="28575">
            <a:solidFill>
              <a:schemeClr val="tx1"/>
            </a:solidFill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sát hình 22.6 và đọc thông tin SGK trang 105, trả lời câu hỏi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1E28FD-2723-48A7-8EE1-1CDB03D6C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6389" l="4444" r="91667">
                        <a14:foregroundMark x1="10000" y1="58056" x2="25278" y2="58056"/>
                        <a14:foregroundMark x1="25278" y1="58056" x2="26944" y2="58611"/>
                        <a14:foregroundMark x1="70556" y1="53889" x2="90278" y2="56944"/>
                        <a14:foregroundMark x1="13611" y1="93333" x2="75278" y2="96389"/>
                        <a14:foregroundMark x1="75278" y1="96389" x2="91944" y2="94444"/>
                        <a14:foregroundMark x1="91944" y1="94444" x2="91944" y2="94444"/>
                        <a14:foregroundMark x1="7500" y1="94722" x2="4722" y2="96389"/>
                        <a14:foregroundMark x1="35000" y1="9722" x2="50833" y2="9167"/>
                        <a14:foregroundMark x1="50833" y1="9167" x2="51667" y2="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159" y="-40115"/>
            <a:ext cx="2443518" cy="244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8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2FB4B-97E9-4FB8-AF05-1CD66AFB2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59" b="2982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A78E14-D22B-4DCE-9F6E-6B4D77017731}"/>
              </a:ext>
            </a:extLst>
          </p:cNvPr>
          <p:cNvSpPr txBox="1"/>
          <p:nvPr/>
        </p:nvSpPr>
        <p:spPr>
          <a:xfrm>
            <a:off x="764275" y="415395"/>
            <a:ext cx="7008125" cy="1087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bậc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trật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CDDB60-ECA7-4630-AE4E-EA42163AC032}"/>
              </a:ext>
            </a:extLst>
          </p:cNvPr>
          <p:cNvSpPr/>
          <p:nvPr/>
        </p:nvSpPr>
        <p:spPr>
          <a:xfrm>
            <a:off x="1295400" y="2282979"/>
            <a:ext cx="6729484" cy="882555"/>
          </a:xfrm>
          <a:prstGeom prst="roundRect">
            <a:avLst/>
          </a:prstGeom>
          <a:solidFill>
            <a:srgbClr val="0257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loài – chi – họ – bộ – lớp – ngành – giới.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3DFC5A-36EB-49B4-A475-EC54DDFB1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91000" y="914400"/>
            <a:ext cx="3810000" cy="38100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69F5A5E-D464-4E80-B8CE-EFBC9A722891}"/>
              </a:ext>
            </a:extLst>
          </p:cNvPr>
          <p:cNvSpPr/>
          <p:nvPr/>
        </p:nvSpPr>
        <p:spPr>
          <a:xfrm>
            <a:off x="1309048" y="3438565"/>
            <a:ext cx="6729484" cy="882555"/>
          </a:xfrm>
          <a:prstGeom prst="roundRect">
            <a:avLst/>
          </a:prstGeom>
          <a:solidFill>
            <a:srgbClr val="7BD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</a:pPr>
            <a:r>
              <a:rPr lang="en-US" sz="28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loài – họ – chi– bộ – lớp – ngành – giới.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881759-967D-4819-9CF9-B5C7EA6114CC}"/>
              </a:ext>
            </a:extLst>
          </p:cNvPr>
          <p:cNvSpPr/>
          <p:nvPr/>
        </p:nvSpPr>
        <p:spPr>
          <a:xfrm>
            <a:off x="1309048" y="4605804"/>
            <a:ext cx="6729484" cy="882555"/>
          </a:xfrm>
          <a:prstGeom prst="roundRect">
            <a:avLst/>
          </a:prstGeom>
          <a:solidFill>
            <a:srgbClr val="F9E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 – ngành – bộ – lớp – họ – chi – loài.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AEE82A-7740-4994-83E1-9D0B7EC81655}"/>
              </a:ext>
            </a:extLst>
          </p:cNvPr>
          <p:cNvSpPr/>
          <p:nvPr/>
        </p:nvSpPr>
        <p:spPr>
          <a:xfrm>
            <a:off x="1322696" y="5761390"/>
            <a:ext cx="6729484" cy="882555"/>
          </a:xfrm>
          <a:prstGeom prst="roundRect">
            <a:avLst/>
          </a:prstGeom>
          <a:solidFill>
            <a:srgbClr val="D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600"/>
              </a:spcAft>
            </a:pPr>
            <a:r>
              <a:rPr lang="en-US" sz="280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 – họ – lớp  –  ngành  – bộ  – chi – loài.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05D4C6-D890-4405-9D71-6309D9888216}"/>
              </a:ext>
            </a:extLst>
          </p:cNvPr>
          <p:cNvSpPr/>
          <p:nvPr/>
        </p:nvSpPr>
        <p:spPr>
          <a:xfrm>
            <a:off x="217796" y="2306863"/>
            <a:ext cx="838200" cy="882555"/>
          </a:xfrm>
          <a:prstGeom prst="ellipse">
            <a:avLst/>
          </a:pr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>
                <a:solidFill>
                  <a:schemeClr val="tx1"/>
                </a:solidFill>
              </a:rPr>
              <a:t>A</a:t>
            </a: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179DA2-1CDF-487B-8453-60AE8C07AE83}"/>
              </a:ext>
            </a:extLst>
          </p:cNvPr>
          <p:cNvSpPr/>
          <p:nvPr/>
        </p:nvSpPr>
        <p:spPr>
          <a:xfrm>
            <a:off x="166048" y="3429000"/>
            <a:ext cx="838200" cy="882555"/>
          </a:xfrm>
          <a:prstGeom prst="ellipse">
            <a:avLst/>
          </a:pr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>
                <a:solidFill>
                  <a:schemeClr val="tx1"/>
                </a:solidFill>
              </a:rPr>
              <a:t>B</a:t>
            </a: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11E3249-AAD0-4E2C-87AB-D90F8E63D3C2}"/>
              </a:ext>
            </a:extLst>
          </p:cNvPr>
          <p:cNvSpPr/>
          <p:nvPr/>
        </p:nvSpPr>
        <p:spPr>
          <a:xfrm>
            <a:off x="166048" y="4572000"/>
            <a:ext cx="838200" cy="882555"/>
          </a:xfrm>
          <a:prstGeom prst="ellipse">
            <a:avLst/>
          </a:pr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>
                <a:solidFill>
                  <a:schemeClr val="tx1"/>
                </a:solidFill>
              </a:rPr>
              <a:t>C</a:t>
            </a:r>
            <a:endParaRPr lang="en-US" sz="4400">
              <a:solidFill>
                <a:schemeClr val="tx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067511-EF95-4F99-BBA0-A4E51DF2A1CA}"/>
              </a:ext>
            </a:extLst>
          </p:cNvPr>
          <p:cNvSpPr/>
          <p:nvPr/>
        </p:nvSpPr>
        <p:spPr>
          <a:xfrm>
            <a:off x="166048" y="5761390"/>
            <a:ext cx="838200" cy="882555"/>
          </a:xfrm>
          <a:prstGeom prst="ellipse">
            <a:avLst/>
          </a:prstGeom>
          <a:solidFill>
            <a:srgbClr val="FCC4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>
                <a:solidFill>
                  <a:schemeClr val="tx1"/>
                </a:solidFill>
              </a:rPr>
              <a:t>D</a:t>
            </a:r>
            <a:endParaRPr lang="en-US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8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89DAC5-008E-4F94-A82E-FEEDFBB15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401142"/>
              </p:ext>
            </p:extLst>
          </p:nvPr>
        </p:nvGraphicFramePr>
        <p:xfrm>
          <a:off x="999014" y="914400"/>
          <a:ext cx="10591799" cy="542436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86986">
                  <a:extLst>
                    <a:ext uri="{9D8B030D-6E8A-4147-A177-3AD203B41FA5}">
                      <a16:colId xmlns:a16="http://schemas.microsoft.com/office/drawing/2014/main" val="905212503"/>
                    </a:ext>
                  </a:extLst>
                </a:gridCol>
                <a:gridCol w="1622904">
                  <a:extLst>
                    <a:ext uri="{9D8B030D-6E8A-4147-A177-3AD203B41FA5}">
                      <a16:colId xmlns:a16="http://schemas.microsoft.com/office/drawing/2014/main" val="2167930299"/>
                    </a:ext>
                  </a:extLst>
                </a:gridCol>
                <a:gridCol w="1454945">
                  <a:extLst>
                    <a:ext uri="{9D8B030D-6E8A-4147-A177-3AD203B41FA5}">
                      <a16:colId xmlns:a16="http://schemas.microsoft.com/office/drawing/2014/main" val="4127844684"/>
                    </a:ext>
                  </a:extLst>
                </a:gridCol>
                <a:gridCol w="1579087">
                  <a:extLst>
                    <a:ext uri="{9D8B030D-6E8A-4147-A177-3AD203B41FA5}">
                      <a16:colId xmlns:a16="http://schemas.microsoft.com/office/drawing/2014/main" val="2504222298"/>
                    </a:ext>
                  </a:extLst>
                </a:gridCol>
                <a:gridCol w="1688331">
                  <a:extLst>
                    <a:ext uri="{9D8B030D-6E8A-4147-A177-3AD203B41FA5}">
                      <a16:colId xmlns:a16="http://schemas.microsoft.com/office/drawing/2014/main" val="1334764360"/>
                    </a:ext>
                  </a:extLst>
                </a:gridCol>
                <a:gridCol w="1471083">
                  <a:extLst>
                    <a:ext uri="{9D8B030D-6E8A-4147-A177-3AD203B41FA5}">
                      <a16:colId xmlns:a16="http://schemas.microsoft.com/office/drawing/2014/main" val="3347762826"/>
                    </a:ext>
                  </a:extLst>
                </a:gridCol>
                <a:gridCol w="1488463">
                  <a:extLst>
                    <a:ext uri="{9D8B030D-6E8A-4147-A177-3AD203B41FA5}">
                      <a16:colId xmlns:a16="http://schemas.microsoft.com/office/drawing/2014/main" val="1784444502"/>
                    </a:ext>
                  </a:extLst>
                </a:gridCol>
              </a:tblGrid>
              <a:tr h="387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Loài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Giống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Họ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Bộ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Lớp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Ngành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Giới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3072680"/>
                  </a:ext>
                </a:extLst>
              </a:tr>
              <a:tr h="1229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đen châu mỹ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- Ursus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- Ursidae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Ăn thịt – Carnivora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Thú - Mammalia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Dây sống - Chordata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Động vật - Animalia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8821994"/>
                  </a:ext>
                </a:extLst>
              </a:tr>
              <a:tr h="146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trắng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6485212"/>
                  </a:ext>
                </a:extLst>
              </a:tr>
              <a:tr h="18400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Sao la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750368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126CC42D-C2C0-49A4-9A44-6690BA99E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9618"/>
            <a:ext cx="695102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9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89DAC5-008E-4F94-A82E-FEEDFBB15C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076799"/>
              </p:ext>
            </p:extLst>
          </p:nvPr>
        </p:nvGraphicFramePr>
        <p:xfrm>
          <a:off x="999014" y="914400"/>
          <a:ext cx="10591799" cy="542436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86986">
                  <a:extLst>
                    <a:ext uri="{9D8B030D-6E8A-4147-A177-3AD203B41FA5}">
                      <a16:colId xmlns:a16="http://schemas.microsoft.com/office/drawing/2014/main" val="905212503"/>
                    </a:ext>
                  </a:extLst>
                </a:gridCol>
                <a:gridCol w="1622904">
                  <a:extLst>
                    <a:ext uri="{9D8B030D-6E8A-4147-A177-3AD203B41FA5}">
                      <a16:colId xmlns:a16="http://schemas.microsoft.com/office/drawing/2014/main" val="2167930299"/>
                    </a:ext>
                  </a:extLst>
                </a:gridCol>
                <a:gridCol w="1454945">
                  <a:extLst>
                    <a:ext uri="{9D8B030D-6E8A-4147-A177-3AD203B41FA5}">
                      <a16:colId xmlns:a16="http://schemas.microsoft.com/office/drawing/2014/main" val="4127844684"/>
                    </a:ext>
                  </a:extLst>
                </a:gridCol>
                <a:gridCol w="1579087">
                  <a:extLst>
                    <a:ext uri="{9D8B030D-6E8A-4147-A177-3AD203B41FA5}">
                      <a16:colId xmlns:a16="http://schemas.microsoft.com/office/drawing/2014/main" val="2504222298"/>
                    </a:ext>
                  </a:extLst>
                </a:gridCol>
                <a:gridCol w="1688331">
                  <a:extLst>
                    <a:ext uri="{9D8B030D-6E8A-4147-A177-3AD203B41FA5}">
                      <a16:colId xmlns:a16="http://schemas.microsoft.com/office/drawing/2014/main" val="1334764360"/>
                    </a:ext>
                  </a:extLst>
                </a:gridCol>
                <a:gridCol w="1471083">
                  <a:extLst>
                    <a:ext uri="{9D8B030D-6E8A-4147-A177-3AD203B41FA5}">
                      <a16:colId xmlns:a16="http://schemas.microsoft.com/office/drawing/2014/main" val="3347762826"/>
                    </a:ext>
                  </a:extLst>
                </a:gridCol>
                <a:gridCol w="1488463">
                  <a:extLst>
                    <a:ext uri="{9D8B030D-6E8A-4147-A177-3AD203B41FA5}">
                      <a16:colId xmlns:a16="http://schemas.microsoft.com/office/drawing/2014/main" val="1784444502"/>
                    </a:ext>
                  </a:extLst>
                </a:gridCol>
              </a:tblGrid>
              <a:tr h="3873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Loài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Giống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Họ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Bộ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Lớp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Ngành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Giới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3072680"/>
                  </a:ext>
                </a:extLst>
              </a:tr>
              <a:tr h="12296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đen châu mỹ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- Ursus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- Ursidae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Ăn thịt – Carnivora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Thú - Mammalia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Dây sống - Chordata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Động vật - Animalia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8821994"/>
                  </a:ext>
                </a:extLst>
              </a:tr>
              <a:tr h="1460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trắng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- Ursus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Gấu - Ursidae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Ăn thịt – Carnivora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Thú - Mammalia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Dây sống - Chordata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Động vật - Animalia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6485212"/>
                  </a:ext>
                </a:extLst>
              </a:tr>
              <a:tr h="18400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Sao la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Sao la - Pseudoryx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Trâu bò - Bovidae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</a:rPr>
                        <a:t>Guốc chẵn – Artiodactyla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Thú - Mammalia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Dây sống - Chordata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Động vật - Animalia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750368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126CC42D-C2C0-49A4-9A44-6690BA99E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9618"/>
            <a:ext cx="695102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 Các bậc phân loại loài</a:t>
            </a:r>
            <a:endParaRPr kumimoji="0" lang="en-US" altLang="en-US" b="0" i="0" u="none" strike="noStrike" cap="none" normalizeH="0" baseline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800" b="0" i="0" u="none" strike="noStrike" cap="none" normalizeH="0" baseline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Office Theme">
  <a:themeElements>
    <a:clrScheme name="9Slide - 2019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7347C0DE-6F4D-42D3-B391-F84F14ECBC5A}" vid="{28287419-C97E-4917-87F0-2D8B560A61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212</TotalTime>
  <Words>675</Words>
  <Application>Microsoft Office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#9Slide02 Noi dung dai</vt:lpstr>
      <vt:lpstr>#9Slide02 Tieu de dai</vt:lpstr>
      <vt:lpstr>#9Slide03 BoosterNextFYBlack</vt:lpstr>
      <vt:lpstr>#9Slide03 SFU Futura_05</vt:lpstr>
      <vt:lpstr>#9Slide05 Lobster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cp:keywords>9Slide</cp:keywords>
  <dc:description>9Slide.vn</dc:description>
  <cp:lastModifiedBy>TDG</cp:lastModifiedBy>
  <cp:revision>20</cp:revision>
  <dcterms:created xsi:type="dcterms:W3CDTF">2021-05-28T05:55:17Z</dcterms:created>
  <dcterms:modified xsi:type="dcterms:W3CDTF">2024-10-31T14:40:24Z</dcterms:modified>
  <cp:category>9Slide.vn</cp:category>
  <cp:contentStatus>9Slide</cp:contentStatus>
</cp:coreProperties>
</file>