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4"/>
  </p:notesMasterIdLst>
  <p:handoutMasterIdLst>
    <p:handoutMasterId r:id="rId25"/>
  </p:handoutMasterIdLst>
  <p:sldIdLst>
    <p:sldId id="417" r:id="rId2"/>
    <p:sldId id="307" r:id="rId3"/>
    <p:sldId id="359" r:id="rId4"/>
    <p:sldId id="368" r:id="rId5"/>
    <p:sldId id="369" r:id="rId6"/>
    <p:sldId id="411" r:id="rId7"/>
    <p:sldId id="412" r:id="rId8"/>
    <p:sldId id="402" r:id="rId9"/>
    <p:sldId id="361" r:id="rId10"/>
    <p:sldId id="413" r:id="rId11"/>
    <p:sldId id="415" r:id="rId12"/>
    <p:sldId id="416" r:id="rId13"/>
    <p:sldId id="377" r:id="rId14"/>
    <p:sldId id="340" r:id="rId15"/>
    <p:sldId id="410" r:id="rId16"/>
    <p:sldId id="362" r:id="rId17"/>
    <p:sldId id="414" r:id="rId18"/>
    <p:sldId id="400" r:id="rId19"/>
    <p:sldId id="392" r:id="rId20"/>
    <p:sldId id="333" r:id="rId21"/>
    <p:sldId id="419" r:id="rId22"/>
    <p:sldId id="301" r:id="rId23"/>
  </p:sldIdLst>
  <p:sldSz cx="9144000" cy="5143500" type="screen16x9"/>
  <p:notesSz cx="7010400" cy="9296400"/>
  <p:embeddedFontLst>
    <p:embeddedFont>
      <p:font typeface="Roboto Condensed" panose="02000000000000000000" pitchFamily="2" charset="0"/>
      <p:regular r:id="rId26"/>
      <p:bold r:id="rId27"/>
      <p:italic r:id="rId28"/>
      <p:bold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249"/>
    <a:srgbClr val="16C808"/>
    <a:srgbClr val="FF6600"/>
    <a:srgbClr val="F1FB97"/>
    <a:srgbClr val="ED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F38B71-4E83-4317-82EC-3F3A27C44999}">
  <a:tblStyle styleId="{55F38B71-4E83-4317-82EC-3F3A27C449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23" autoAdjust="0"/>
    <p:restoredTop sz="94611" autoAdjust="0"/>
  </p:normalViewPr>
  <p:slideViewPr>
    <p:cSldViewPr>
      <p:cViewPr varScale="1">
        <p:scale>
          <a:sx n="80" d="100"/>
          <a:sy n="80" d="100"/>
        </p:scale>
        <p:origin x="1116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75960F-0E5F-45A2-ADE8-382A2ED89B8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B41538-9DAE-4098-A5F5-46BAE80DD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8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571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838A-9F71-4C26-A3E2-81C28E9E65C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188000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2026759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1853974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Animated 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git 4: 0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" name="Digit 4: 1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5" name="Digit 4: 2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6" name="Digit 4: 3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7" name="Digit 4: 4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8" name="Digit 4: 5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9" name="Digit 4: 6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0" name="Digit 4: 7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11" name="Digit 4: 8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12" name="Digit 4: 9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13" name="Digit 3: 0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14" name="Digit 3: 1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5" name="Digit 3: 2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6" name="Digit 3: 3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7" name="Digit 3: 4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8" name="Digit 3: 5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9" name="Digit 2: Before Animation"/>
          <p:cNvSpPr>
            <a:spLocks noGrp="1"/>
          </p:cNvSpPr>
          <p:nvPr>
            <p:ph type="body" sz="quarter" idx="11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0" name="Digit 2: After Anim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3" name="Digit 1"/>
          <p:cNvSpPr txBox="1">
            <a:spLocks/>
          </p:cNvSpPr>
          <p:nvPr userDrawn="1"/>
        </p:nvSpPr>
        <p:spPr>
          <a:xfrm>
            <a:off x="1193386" y="1766631"/>
            <a:ext cx="1396857" cy="1980542"/>
          </a:xfrm>
          <a:prstGeom prst="rect">
            <a:avLst/>
          </a:prstGeom>
        </p:spPr>
        <p:txBody>
          <a:bodyPr wrap="none" lIns="68580" tIns="34290" rIns="68580" bIns="3429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71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4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3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2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1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0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2" presetClass="entr" presetSubtype="1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2" presetClass="exit" presetSubtype="4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6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5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4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3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2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1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0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9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8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2" presetClass="entr" presetSubtype="1" fill="hold" grpId="5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0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2" presetClass="exit" presetSubtype="4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4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3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42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1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0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69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7000"/>
                            </p:stCondLst>
                            <p:childTnLst>
                              <p:par>
                                <p:cTn id="378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87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96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2" presetClass="entr" presetSubtype="1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2" presetClass="exit" presetSubtype="4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41000"/>
                            </p:stCondLst>
                            <p:childTnLst>
                              <p:par>
                                <p:cTn id="422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1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0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49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58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467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76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85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49000"/>
                            </p:stCondLst>
                            <p:childTnLst>
                              <p:par>
                                <p:cTn id="494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2" presetClass="entr" presetSubtype="1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0000"/>
                            </p:stCondLst>
                            <p:childTnLst>
                              <p:par>
                                <p:cTn id="50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2" presetClass="exit" presetSubtype="4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0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2000"/>
                            </p:stCondLst>
                            <p:childTnLst>
                              <p:par>
                                <p:cTn id="529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538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4000"/>
                            </p:stCondLst>
                            <p:childTnLst>
                              <p:par>
                                <p:cTn id="547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56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5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7000"/>
                            </p:stCondLst>
                            <p:childTnLst>
                              <p:par>
                                <p:cTn id="574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3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59000"/>
                            </p:stCondLst>
                            <p:childTnLst>
                              <p:par>
                                <p:cTn id="592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2" presetClass="entr" presetSubtype="1" fill="hold" grpId="1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3" grpId="8"/>
      <p:bldP spid="3" grpId="9"/>
      <p:bldP spid="3" grpId="10"/>
      <p:bldP spid="3" grpId="1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6" grpId="8"/>
      <p:bldP spid="6" grpId="9"/>
      <p:bldP spid="6" grpId="10"/>
      <p:bldP spid="6" grpId="11"/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8" grpId="11"/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9" grpId="10"/>
      <p:bldP spid="9" grpId="11"/>
      <p:bldP spid="10" grpId="0"/>
      <p:bldP spid="10" grpId="1"/>
      <p:bldP spid="10" grpId="2"/>
      <p:bldP spid="10" grpId="3"/>
      <p:bldP spid="10" grpId="4"/>
      <p:bldP spid="10" grpId="5"/>
      <p:bldP spid="10" grpId="6"/>
      <p:bldP spid="10" grpId="7"/>
      <p:bldP spid="10" grpId="8"/>
      <p:bldP spid="10" grpId="9"/>
      <p:bldP spid="10" grpId="10"/>
      <p:bldP spid="10" grpId="11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0"/>
      <p:bldP spid="11" grpId="11"/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2" grpId="8"/>
      <p:bldP spid="12" grpId="9"/>
      <p:bldP spid="12" grpId="10"/>
      <p:bldP spid="12" grpId="1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build="p">
        <p:tmplLst>
          <p:tmpl lvl="1">
            <p:tnLst>
              <p:par>
                <p:cTn presetID="12" presetClass="exit" presetSubtype="4" fill="hold" nodeType="withEffect">
                  <p:stCondLst>
                    <p:cond delay="500"/>
                  </p:stCondLst>
                  <p:childTnLs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#ppt_h*1.125000"/>
                          </p:val>
                        </p:tav>
                      </p:tavLst>
                    </p:anim>
                    <p:animEffect transition="out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2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down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6851369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53661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166570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6432599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9331321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334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834856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5526036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7DCF1-BC1A-45AA-88FA-A57DD5ADB8B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0478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24:</a:t>
            </a: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1314450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VIRUT </a:t>
            </a:r>
          </a:p>
        </p:txBody>
      </p:sp>
      <p:pic>
        <p:nvPicPr>
          <p:cNvPr id="10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571750"/>
            <a:ext cx="2806700" cy="18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88249"/>
            <a:ext cx="2921000" cy="18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4600"/>
            <a:ext cx="2800350" cy="18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0479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96850" y="-28308"/>
            <a:ext cx="44418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016500" y="949592"/>
            <a:ext cx="0" cy="39145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840287" y="100079"/>
            <a:ext cx="4416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pic>
        <p:nvPicPr>
          <p:cNvPr id="9" name="Picture 8" descr="C:\Users\viettel\Pictures\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47750"/>
            <a:ext cx="41148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867400" y="3574018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1.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lõi</a:t>
            </a:r>
            <a:endParaRPr lang="en-US" sz="1800" dirty="0"/>
          </a:p>
          <a:p>
            <a:r>
              <a:rPr lang="en-US" sz="1800" dirty="0"/>
              <a:t>2. </a:t>
            </a:r>
            <a:r>
              <a:rPr lang="en-US" sz="1800" dirty="0" err="1"/>
              <a:t>Vỏ</a:t>
            </a:r>
            <a:r>
              <a:rPr lang="en-US" sz="1800" dirty="0"/>
              <a:t> </a:t>
            </a:r>
            <a:r>
              <a:rPr lang="en-US" sz="1800" dirty="0" err="1"/>
              <a:t>prôtein</a:t>
            </a:r>
            <a:endParaRPr lang="en-US" sz="1800" dirty="0"/>
          </a:p>
          <a:p>
            <a:r>
              <a:rPr lang="en-US" sz="1800" dirty="0"/>
              <a:t>3. </a:t>
            </a:r>
            <a:r>
              <a:rPr lang="en-US" sz="1800" dirty="0" err="1"/>
              <a:t>Vỏ</a:t>
            </a:r>
            <a:r>
              <a:rPr lang="en-US" sz="1800" dirty="0"/>
              <a:t> </a:t>
            </a:r>
            <a:r>
              <a:rPr lang="en-US" sz="1800" dirty="0" err="1"/>
              <a:t>ngoài</a:t>
            </a:r>
            <a:endParaRPr lang="en-US" sz="1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05428"/>
              </p:ext>
            </p:extLst>
          </p:nvPr>
        </p:nvGraphicFramePr>
        <p:xfrm>
          <a:off x="63499" y="896907"/>
          <a:ext cx="4840288" cy="3661223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546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9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8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84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STT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Tên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virut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Dạng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xoắn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(1)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Dạng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hình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khối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(2)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Dạng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hỗn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hợp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(3)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Kết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luận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về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hình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dạng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của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virut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(4)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</a:rPr>
                        <a:t>Khảm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thuốc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lá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Virut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có</a:t>
                      </a:r>
                      <a:r>
                        <a:rPr lang="en-US" sz="1600" dirty="0">
                          <a:effectLst/>
                        </a:rPr>
                        <a:t> 3 </a:t>
                      </a:r>
                      <a:r>
                        <a:rPr lang="en-US" sz="1600" dirty="0" err="1">
                          <a:effectLst/>
                        </a:rPr>
                        <a:t>hình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đặc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trưng</a:t>
                      </a:r>
                      <a:r>
                        <a:rPr lang="en-US" sz="1600" dirty="0">
                          <a:effectLst/>
                        </a:rPr>
                        <a:t>: </a:t>
                      </a:r>
                      <a:r>
                        <a:rPr lang="en-US" sz="1600" dirty="0" err="1">
                          <a:effectLst/>
                        </a:rPr>
                        <a:t>Dạng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xoắn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dạng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hình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khối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và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hỗn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hợp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</a:rPr>
                        <a:t>Corona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</a:rPr>
                        <a:t>Dại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</a:rPr>
                        <a:t>Viêm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kết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mạc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5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</a:rPr>
                        <a:t>HIV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6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</a:rPr>
                        <a:t>Thực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khuẩn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thể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14037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381000" y="1276350"/>
            <a:ext cx="5600700" cy="33855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/>
              <a:t>- </a:t>
            </a:r>
            <a:r>
              <a:rPr lang="vi-VN" sz="2000" dirty="0"/>
              <a:t>Thể thực khuẩn </a:t>
            </a:r>
            <a:r>
              <a:rPr lang="en-US" sz="2000" dirty="0"/>
              <a:t>(</a:t>
            </a:r>
            <a:r>
              <a:rPr lang="en-US" sz="2000" b="1" dirty="0"/>
              <a:t>phage</a:t>
            </a:r>
            <a:r>
              <a:rPr lang="en-US" sz="2000" dirty="0"/>
              <a:t>) </a:t>
            </a:r>
            <a:r>
              <a:rPr lang="vi-VN" sz="2000" dirty="0"/>
              <a:t>là những virus phổ biến</a:t>
            </a:r>
            <a:r>
              <a:rPr lang="en-US" sz="2000" dirty="0"/>
              <a:t> </a:t>
            </a:r>
            <a:r>
              <a:rPr lang="en-US" sz="2000" b="1" dirty="0" err="1"/>
              <a:t>sống</a:t>
            </a:r>
            <a:r>
              <a:rPr lang="en-US" sz="2000" dirty="0"/>
              <a:t> </a:t>
            </a:r>
            <a:r>
              <a:rPr lang="en-US" sz="2000" dirty="0" err="1"/>
              <a:t>khi</a:t>
            </a:r>
            <a:r>
              <a:rPr lang="en-US" sz="2000" dirty="0"/>
              <a:t> </a:t>
            </a:r>
            <a:r>
              <a:rPr lang="en-US" sz="2000" b="1" dirty="0" err="1"/>
              <a:t>kí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dirty="0"/>
              <a:t> 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 </a:t>
            </a:r>
            <a:r>
              <a:rPr lang="en-US" sz="2000" dirty="0" err="1"/>
              <a:t>là</a:t>
            </a:r>
            <a:r>
              <a:rPr lang="en-US" sz="2000" dirty="0"/>
              <a:t> vi </a:t>
            </a:r>
            <a:r>
              <a:rPr lang="en-US" sz="2000" dirty="0" err="1"/>
              <a:t>khuẩn</a:t>
            </a:r>
            <a:r>
              <a:rPr lang="vi-VN" sz="2000" dirty="0"/>
              <a:t>.</a:t>
            </a:r>
            <a:r>
              <a:rPr lang="en-US" sz="2000" dirty="0"/>
              <a:t> </a:t>
            </a:r>
            <a:r>
              <a:rPr lang="vi-VN" sz="2000" dirty="0"/>
              <a:t>Người ta ước tính có hơn</a:t>
            </a:r>
            <a:r>
              <a:rPr lang="en-US" sz="2000" dirty="0"/>
              <a:t> </a:t>
            </a:r>
            <a:r>
              <a:rPr lang="vi-VN" sz="2000" dirty="0"/>
              <a:t>10</a:t>
            </a:r>
            <a:r>
              <a:rPr lang="vi-VN" sz="2000" baseline="30000" dirty="0"/>
              <a:t>31</a:t>
            </a:r>
            <a:r>
              <a:rPr lang="vi-VN" sz="2000" dirty="0"/>
              <a:t> </a:t>
            </a:r>
            <a:r>
              <a:rPr lang="en-US" sz="2000" dirty="0"/>
              <a:t> </a:t>
            </a:r>
            <a:r>
              <a:rPr lang="vi-VN" sz="2000" dirty="0"/>
              <a:t>thể thực khuẩn trên hành tinh, nhiều hơn tất cả các sinh vật khác trên trái đất. 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vi-VN" sz="2000" dirty="0"/>
              <a:t>nay, các nhà khoa học đã bắt đầu xem xét lại thực khuẩn thể như một lựa chọn thay thế cho</a:t>
            </a:r>
            <a:r>
              <a:rPr lang="en-US" sz="2000" dirty="0"/>
              <a:t> </a:t>
            </a:r>
            <a:r>
              <a:rPr lang="en-US" sz="2000" dirty="0" err="1"/>
              <a:t>thuốc</a:t>
            </a:r>
            <a:r>
              <a:rPr lang="vi-VN" sz="2000" dirty="0"/>
              <a:t> kháng sinh</a:t>
            </a:r>
            <a:r>
              <a:rPr lang="en-US" sz="2000" dirty="0"/>
              <a:t> hay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kĩ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di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xuất</a:t>
            </a:r>
            <a:r>
              <a:rPr lang="en-US" sz="2000" dirty="0"/>
              <a:t> </a:t>
            </a:r>
            <a:r>
              <a:rPr lang="en-US" sz="2000" dirty="0" err="1"/>
              <a:t>thuốc</a:t>
            </a:r>
            <a:r>
              <a:rPr lang="en-US" sz="2000" dirty="0"/>
              <a:t> </a:t>
            </a:r>
            <a:r>
              <a:rPr lang="en-US" sz="2000" dirty="0" err="1"/>
              <a:t>kháng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, protein…</a:t>
            </a:r>
          </a:p>
          <a:p>
            <a:pPr algn="ctr"/>
            <a:r>
              <a:rPr lang="en-US" i="1" dirty="0"/>
              <a:t>(</a:t>
            </a:r>
            <a:r>
              <a:rPr lang="en-US" i="1" dirty="0" err="1"/>
              <a:t>Nguồn</a:t>
            </a:r>
            <a:r>
              <a:rPr lang="en-US" i="1" dirty="0"/>
              <a:t>: </a:t>
            </a:r>
            <a:r>
              <a:rPr lang="vi-VN" i="1" dirty="0"/>
              <a:t>Bách khoa toàn thư mở Wikipedia</a:t>
            </a:r>
            <a:r>
              <a:rPr lang="en-US" i="1" dirty="0"/>
              <a:t>)</a:t>
            </a:r>
            <a:endParaRPr lang="en-US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Sinh học vi sinh vật : Bài 29+30: Cấu trúc các loại virut, sự nhân lên của  virut trong tế bào ch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42988"/>
            <a:ext cx="2133600" cy="373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8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O-cảnh-báo-dịch-Covid-19-chưa-đạt-đỉnh-THD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0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865188" y="38040"/>
            <a:ext cx="76692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 err="1"/>
              <a:t>Hãy</a:t>
            </a:r>
            <a:r>
              <a:rPr lang="en-US" sz="2000" b="1" dirty="0"/>
              <a:t> </a:t>
            </a:r>
            <a:r>
              <a:rPr lang="en-US" sz="2000" b="1" dirty="0" err="1"/>
              <a:t>lựa</a:t>
            </a:r>
            <a:r>
              <a:rPr lang="en-US" sz="2000" b="1" dirty="0"/>
              <a:t> </a:t>
            </a:r>
            <a:r>
              <a:rPr lang="en-US" sz="2000" b="1" dirty="0" err="1"/>
              <a:t>chọn</a:t>
            </a:r>
            <a:r>
              <a:rPr lang="en-US" sz="2000" b="1" dirty="0"/>
              <a:t> </a:t>
            </a:r>
            <a:r>
              <a:rPr lang="en-US" sz="2000" b="1" dirty="0" err="1"/>
              <a:t>thẻ</a:t>
            </a:r>
            <a:r>
              <a:rPr lang="en-US" sz="2000" b="1" dirty="0"/>
              <a:t> </a:t>
            </a:r>
            <a:r>
              <a:rPr lang="en-US" sz="2000" b="1" dirty="0" err="1"/>
              <a:t>màu</a:t>
            </a:r>
            <a:r>
              <a:rPr lang="en-US" sz="2000" b="1" dirty="0"/>
              <a:t> </a:t>
            </a:r>
            <a:r>
              <a:rPr lang="en-US" sz="2000" b="1" dirty="0" err="1"/>
              <a:t>tương</a:t>
            </a:r>
            <a:r>
              <a:rPr lang="en-US" sz="2000" b="1" dirty="0"/>
              <a:t> </a:t>
            </a:r>
            <a:r>
              <a:rPr lang="en-US" sz="2000" b="1" dirty="0" err="1"/>
              <a:t>ứng</a:t>
            </a:r>
            <a:r>
              <a:rPr lang="en-US" sz="2000" b="1" dirty="0"/>
              <a:t>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vai</a:t>
            </a:r>
            <a:r>
              <a:rPr lang="en-US" sz="2000" b="1" dirty="0"/>
              <a:t> </a:t>
            </a:r>
            <a:r>
              <a:rPr lang="en-US" sz="2000" b="1" dirty="0" err="1"/>
              <a:t>trò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virut</a:t>
            </a:r>
            <a:r>
              <a:rPr lang="en-US" sz="2000" b="1" dirty="0"/>
              <a:t>, </a:t>
            </a:r>
            <a:r>
              <a:rPr lang="en-US" sz="2000" b="1" dirty="0" err="1"/>
              <a:t>trình</a:t>
            </a:r>
            <a:r>
              <a:rPr lang="en-US" sz="2000" b="1" dirty="0"/>
              <a:t> </a:t>
            </a:r>
            <a:r>
              <a:rPr lang="en-US" sz="2000" b="1" dirty="0" err="1"/>
              <a:t>bày</a:t>
            </a:r>
            <a:r>
              <a:rPr lang="en-US" sz="2000" b="1" dirty="0"/>
              <a:t> </a:t>
            </a:r>
            <a:r>
              <a:rPr lang="en-US" sz="2000" b="1" dirty="0" err="1"/>
              <a:t>trước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bạn</a:t>
            </a:r>
            <a:r>
              <a:rPr lang="en-US" sz="2000" b="1" dirty="0"/>
              <a:t> </a:t>
            </a:r>
            <a:r>
              <a:rPr lang="en-US" sz="2000" b="1" dirty="0" err="1"/>
              <a:t>trong</a:t>
            </a:r>
            <a:r>
              <a:rPr lang="en-US" sz="2000" b="1" dirty="0"/>
              <a:t> </a:t>
            </a:r>
            <a:r>
              <a:rPr lang="en-US" sz="2000" b="1" dirty="0" err="1"/>
              <a:t>nhóm</a:t>
            </a:r>
            <a:r>
              <a:rPr lang="en-US" sz="2000" b="1" dirty="0"/>
              <a:t> </a:t>
            </a:r>
            <a:r>
              <a:rPr lang="en-US" sz="2000" b="1" dirty="0" err="1"/>
              <a:t>sự</a:t>
            </a:r>
            <a:r>
              <a:rPr lang="en-US" sz="2000" b="1" dirty="0"/>
              <a:t> </a:t>
            </a:r>
            <a:r>
              <a:rPr lang="en-US" sz="2000" b="1" dirty="0" err="1"/>
              <a:t>lựa</a:t>
            </a:r>
            <a:r>
              <a:rPr lang="en-US" sz="2000" b="1" dirty="0"/>
              <a:t> </a:t>
            </a:r>
            <a:r>
              <a:rPr lang="en-US" sz="2000" b="1" dirty="0" err="1"/>
              <a:t>chọn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mình</a:t>
            </a:r>
            <a:r>
              <a:rPr lang="en-US" sz="2000" b="1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1123950"/>
            <a:ext cx="2057400" cy="3124200"/>
          </a:xfrm>
          <a:prstGeom prst="rect">
            <a:avLst/>
          </a:prstGeom>
          <a:solidFill>
            <a:srgbClr val="16C808"/>
          </a:solidFill>
          <a:ln>
            <a:solidFill>
              <a:srgbClr val="16C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6C80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0" y="1123950"/>
            <a:ext cx="2057400" cy="3124200"/>
          </a:xfrm>
          <a:prstGeom prst="rect">
            <a:avLst/>
          </a:prstGeom>
          <a:solidFill>
            <a:srgbClr val="F96249"/>
          </a:solidFill>
          <a:ln>
            <a:solidFill>
              <a:srgbClr val="F96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67906" y="1123950"/>
            <a:ext cx="2057400" cy="3124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5188" y="4400550"/>
            <a:ext cx="157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Virut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lợi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43434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Virut</a:t>
            </a:r>
            <a:r>
              <a:rPr lang="en-US" sz="2000" b="1" dirty="0"/>
              <a:t> </a:t>
            </a:r>
            <a:r>
              <a:rPr lang="en-US" sz="2000" b="1" dirty="0" err="1"/>
              <a:t>vừa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lợi</a:t>
            </a:r>
            <a:r>
              <a:rPr lang="en-US" sz="2000" b="1" dirty="0"/>
              <a:t> </a:t>
            </a:r>
            <a:r>
              <a:rPr lang="en-US" sz="2000" b="1" dirty="0" err="1"/>
              <a:t>vừa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hại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4400550"/>
            <a:ext cx="157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Virut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hại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32968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2" grpId="0" animBg="1"/>
      <p:bldP spid="4" grpId="0" animBg="1"/>
      <p:bldP spid="5" grpId="0" animBg="1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" y="101600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err="1"/>
              <a:t>Bài</a:t>
            </a:r>
            <a:r>
              <a:rPr lang="en-US" sz="2000" b="1" u="sng" dirty="0"/>
              <a:t> </a:t>
            </a:r>
            <a:r>
              <a:rPr lang="en-US" sz="2000" b="1" u="sng" dirty="0" err="1"/>
              <a:t>tập</a:t>
            </a:r>
            <a:r>
              <a:rPr lang="en-US" sz="2000" b="1" u="sng" dirty="0"/>
              <a:t> 1: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điền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ý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endParaRPr lang="en-US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788589"/>
              </p:ext>
            </p:extLst>
          </p:nvPr>
        </p:nvGraphicFramePr>
        <p:xfrm>
          <a:off x="38099" y="822187"/>
          <a:ext cx="8991600" cy="4231355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319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3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5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65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Tên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virut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Hình dạng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Cấu tạo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Vai trò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0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Khảm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thuốc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lá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Corona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HIV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0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Thể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thực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khuẩn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dại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6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Dạng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xoắn</a:t>
                      </a:r>
                      <a:endParaRPr lang="en-US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Dạng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hình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khối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Dạng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hỗn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hợp</a:t>
                      </a:r>
                      <a:endParaRPr lang="en-US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Gồm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lớp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vỏ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phần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lõi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chứa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chất</a:t>
                      </a:r>
                      <a:r>
                        <a:rPr lang="en-US" sz="1400" dirty="0">
                          <a:effectLst/>
                        </a:rPr>
                        <a:t> di </a:t>
                      </a:r>
                      <a:r>
                        <a:rPr lang="en-US" sz="1400" dirty="0" err="1">
                          <a:effectLst/>
                        </a:rPr>
                        <a:t>truyền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Gồm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gồm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lớp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vỏ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ngoài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lớp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vỏ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phần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lõi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chứa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chất</a:t>
                      </a:r>
                      <a:r>
                        <a:rPr lang="en-US" sz="1400" dirty="0">
                          <a:effectLst/>
                        </a:rPr>
                        <a:t> di </a:t>
                      </a:r>
                      <a:r>
                        <a:rPr lang="en-US" sz="1400" dirty="0" err="1">
                          <a:effectLst/>
                        </a:rPr>
                        <a:t>truyền</a:t>
                      </a:r>
                      <a:r>
                        <a:rPr lang="en-US" sz="1400" dirty="0">
                          <a:effectLst/>
                        </a:rPr>
                        <a:t>.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dại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dùng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điều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chế</a:t>
                      </a:r>
                      <a:r>
                        <a:rPr lang="en-US" sz="1400" dirty="0">
                          <a:effectLst/>
                        </a:rPr>
                        <a:t> vaccine..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hô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hấp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cấp</a:t>
                      </a:r>
                      <a:r>
                        <a:rPr lang="en-US" sz="1400" dirty="0">
                          <a:effectLst/>
                        </a:rPr>
                        <a:t> ở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dùng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nghiên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cứu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điều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chế</a:t>
                      </a:r>
                      <a:r>
                        <a:rPr lang="en-US" sz="1400" dirty="0">
                          <a:effectLst/>
                        </a:rPr>
                        <a:t> vaccine…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 AIDS (</a:t>
                      </a:r>
                      <a:r>
                        <a:rPr lang="en-US" sz="1400" dirty="0" err="1">
                          <a:effectLst/>
                        </a:rPr>
                        <a:t>hội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chứng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suy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giảm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miến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dịch</a:t>
                      </a:r>
                      <a:r>
                        <a:rPr lang="en-US" sz="1400" dirty="0">
                          <a:effectLst/>
                        </a:rPr>
                        <a:t>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Làm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truyền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khảm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trên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thuốc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lá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CB2754-CC9E-6B87-BD9F-9D59DC41A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3969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372639"/>
              </p:ext>
            </p:extLst>
          </p:nvPr>
        </p:nvGraphicFramePr>
        <p:xfrm>
          <a:off x="152400" y="841236"/>
          <a:ext cx="8877299" cy="3486594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438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4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5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85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Tên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virut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Hình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dạng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Cấu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tạo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Vai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trò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6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Khảm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thuốc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lá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Dạng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xoắn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bệnh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khảm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trên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thuốc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lá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Corona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Dạng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hình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khối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ngoài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bệnh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hô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hấp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cấp</a:t>
                      </a:r>
                      <a:r>
                        <a:rPr lang="en-US" sz="1500" dirty="0">
                          <a:effectLst/>
                        </a:rPr>
                        <a:t> ở </a:t>
                      </a:r>
                      <a:r>
                        <a:rPr lang="en-US" sz="1500" dirty="0" err="1">
                          <a:effectLst/>
                        </a:rPr>
                        <a:t>người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dùng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để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nghiên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cứu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điều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chế</a:t>
                      </a:r>
                      <a:r>
                        <a:rPr lang="en-US" sz="1500" dirty="0">
                          <a:effectLst/>
                        </a:rPr>
                        <a:t> vaccine…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HIV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Dạng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hình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khối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ngoài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bệnh</a:t>
                      </a:r>
                      <a:r>
                        <a:rPr lang="en-US" sz="1500" dirty="0">
                          <a:effectLst/>
                        </a:rPr>
                        <a:t> AIDS (</a:t>
                      </a:r>
                      <a:r>
                        <a:rPr lang="en-US" sz="1500" dirty="0" err="1">
                          <a:effectLst/>
                        </a:rPr>
                        <a:t>hội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suy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giảm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miến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dịch</a:t>
                      </a:r>
                      <a:r>
                        <a:rPr lang="en-US" sz="1500" dirty="0">
                          <a:effectLst/>
                        </a:rPr>
                        <a:t>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6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Thể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thực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khuẩn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Dạng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hỗn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hợp</a:t>
                      </a:r>
                      <a:endParaRPr lang="en-US" sz="15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Làm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thể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6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Virut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dại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Dạng xoắn</a:t>
                      </a:r>
                      <a:endParaRPr lang="en-U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bệnh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dại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dùng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để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điều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chế</a:t>
                      </a:r>
                      <a:r>
                        <a:rPr lang="en-US" sz="1500" dirty="0">
                          <a:effectLst/>
                        </a:rPr>
                        <a:t> vaccine..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8100" y="101600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err="1"/>
              <a:t>Bài</a:t>
            </a:r>
            <a:r>
              <a:rPr lang="en-US" sz="2000" b="1" u="sng" dirty="0"/>
              <a:t> </a:t>
            </a:r>
            <a:r>
              <a:rPr lang="en-US" sz="2000" b="1" u="sng" dirty="0" err="1"/>
              <a:t>tập</a:t>
            </a:r>
            <a:r>
              <a:rPr lang="en-US" sz="2000" b="1" u="sng" dirty="0"/>
              <a:t> 1: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điền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ý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5963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 descr="Stationery"/>
          <p:cNvSpPr txBox="1">
            <a:spLocks noChangeArrowheads="1"/>
          </p:cNvSpPr>
          <p:nvPr/>
        </p:nvSpPr>
        <p:spPr bwMode="auto">
          <a:xfrm>
            <a:off x="228600" y="209550"/>
            <a:ext cx="8458200" cy="1384995"/>
          </a:xfrm>
          <a:prstGeom prst="rect">
            <a:avLst/>
          </a:prstGeom>
          <a:solidFill>
            <a:srgbClr val="EDF888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phút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con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truyền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" y="21971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dại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00100" y="1745902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</a:t>
            </a:r>
            <a:r>
              <a:rPr lang="en-US" sz="2400" dirty="0" err="1"/>
              <a:t>Sốt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huyết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2883247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cúm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349061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 </a:t>
            </a:r>
            <a:r>
              <a:rPr lang="en-US" sz="2400" dirty="0" err="1"/>
              <a:t>Bệnh</a:t>
            </a:r>
            <a:r>
              <a:rPr lang="en-US" sz="2400" dirty="0"/>
              <a:t> AIDS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7100" y="410468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5.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viêm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hô</a:t>
            </a:r>
            <a:r>
              <a:rPr lang="en-US" sz="2400" dirty="0"/>
              <a:t> </a:t>
            </a:r>
            <a:r>
              <a:rPr lang="en-US" sz="2400" dirty="0" err="1"/>
              <a:t>hấp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(</a:t>
            </a:r>
            <a:r>
              <a:rPr lang="en-US" sz="2400" dirty="0" err="1"/>
              <a:t>nCov</a:t>
            </a:r>
            <a:r>
              <a:rPr lang="en-US" sz="2400" dirty="0"/>
              <a:t> - 2019)</a:t>
            </a:r>
          </a:p>
        </p:txBody>
      </p:sp>
    </p:spTree>
    <p:extLst>
      <p:ext uri="{BB962C8B-B14F-4D97-AF65-F5344CB8AC3E}">
        <p14:creationId xmlns:p14="http://schemas.microsoft.com/office/powerpoint/2010/main" val="356428036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080720"/>
              </p:ext>
            </p:extLst>
          </p:nvPr>
        </p:nvGraphicFramePr>
        <p:xfrm>
          <a:off x="76201" y="819150"/>
          <a:ext cx="8686797" cy="2717292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904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Tên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bệnh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Nguyên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nhân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Biểu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hiện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Con </a:t>
                      </a:r>
                      <a:r>
                        <a:rPr lang="en-US" sz="1800" b="1" dirty="0" err="1">
                          <a:effectLst/>
                        </a:rPr>
                        <a:t>đường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lây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truyền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Cách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phòng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chống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Cúm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Sốt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xuất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huyết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Bệnh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dại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Viêm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đường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hô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hấp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cấp</a:t>
                      </a:r>
                      <a:r>
                        <a:rPr lang="en-US" sz="1800" b="0" dirty="0">
                          <a:effectLst/>
                        </a:rPr>
                        <a:t> ( </a:t>
                      </a:r>
                      <a:r>
                        <a:rPr lang="en-US" sz="1800" b="0" dirty="0" err="1">
                          <a:effectLst/>
                        </a:rPr>
                        <a:t>nCov</a:t>
                      </a:r>
                      <a:r>
                        <a:rPr lang="en-US" sz="1800" b="0" dirty="0">
                          <a:effectLst/>
                        </a:rPr>
                        <a:t> -2019)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AIDS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100" y="100339"/>
            <a:ext cx="67569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2: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nội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dung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10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678493"/>
              </p:ext>
            </p:extLst>
          </p:nvPr>
        </p:nvGraphicFramePr>
        <p:xfrm>
          <a:off x="165100" y="742950"/>
          <a:ext cx="8915401" cy="4191111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308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6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9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95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40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Tên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bệnh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Nguyên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nhân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Biểu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hiện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Con </a:t>
                      </a:r>
                      <a:r>
                        <a:rPr lang="en-US" sz="1400" b="1" dirty="0" err="1">
                          <a:effectLst/>
                        </a:rPr>
                        <a:t>đường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lây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truyền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Cách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phòng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chống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Cúm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cúm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Hắt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hơi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sổ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mũi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đau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đầu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đau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họng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sốt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Tiếp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xúc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trực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tiếp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Tránh tiếp xúc trực tiếp, tiêm vacceni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1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Sốt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xuất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huyết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Virut sốt xuất huyết</a:t>
                      </a:r>
                      <a:r>
                        <a:rPr lang="vi-VN" sz="1400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( Dengua)</a:t>
                      </a:r>
                      <a:endParaRPr lang="vi-VN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Đau đầu, sốt cao, phát ban, nôn, chảy máu cam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Muối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Anophen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Dịch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của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Tiêu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diệt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muỗi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hạn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chế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tiếp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xúc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với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0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Bệnh dại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dại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Mất kiểm soát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Từ động vật sang người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Tiêm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vacceni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2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Viêm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đường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hô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hấp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cấp</a:t>
                      </a:r>
                      <a:r>
                        <a:rPr lang="en-US" sz="1400" dirty="0">
                          <a:effectLst/>
                        </a:rPr>
                        <a:t>    (</a:t>
                      </a:r>
                      <a:r>
                        <a:rPr lang="en-US" sz="1400" dirty="0" err="1">
                          <a:effectLst/>
                        </a:rPr>
                        <a:t>nCov</a:t>
                      </a:r>
                      <a:r>
                        <a:rPr lang="en-US" sz="1400" dirty="0">
                          <a:effectLst/>
                        </a:rPr>
                        <a:t> - 2019)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corona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Sốt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đau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họng</a:t>
                      </a:r>
                      <a:r>
                        <a:rPr lang="en-US" sz="1400" dirty="0">
                          <a:effectLst/>
                        </a:rPr>
                        <a:t>, ho, </a:t>
                      </a:r>
                      <a:r>
                        <a:rPr lang="en-US" sz="1400" dirty="0" err="1">
                          <a:effectLst/>
                        </a:rPr>
                        <a:t>suy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hô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hấp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nhanh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Tiếp xúc trực tiếp với người bệnh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Đeo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khẩu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trang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tránh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tiếp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xúc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trực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tiếp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với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tuân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thủ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quy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định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cách</a:t>
                      </a:r>
                      <a:r>
                        <a:rPr lang="en-US" sz="1400" dirty="0">
                          <a:effectLst/>
                        </a:rPr>
                        <a:t> li, </a:t>
                      </a:r>
                      <a:r>
                        <a:rPr lang="en-US" sz="1400" dirty="0" err="1">
                          <a:effectLst/>
                        </a:rPr>
                        <a:t>tiêm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vacceni</a:t>
                      </a:r>
                      <a:r>
                        <a:rPr lang="en-US" sz="1400" dirty="0">
                          <a:effectLst/>
                        </a:rPr>
                        <a:t>…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3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AIDS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HIV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Suy giảm miễn dịch của cơ thể (vết thương lâu lành, dễ nhiễm bệnh và lâu khỏi)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Lây qua đường máu như: dùng chung bơm kim tiêm, lây truyền từ mẹ sang con…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Không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dùng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chung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bơm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kim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tiêm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khám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thực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hiện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theo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chỉ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dẫn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của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bác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sĩ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100" y="100339"/>
            <a:ext cx="67569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2: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nội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dung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0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ững con đường không lây truyền HI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Phòng, chống Covid-19 trong trạng thái “bình thường mới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0338"/>
            <a:ext cx="792162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096043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624" y="57150"/>
            <a:ext cx="6219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Đuổi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hình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bắt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chữ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1885950"/>
            <a:ext cx="74675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qua.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30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13" descr="5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53786"/>
            <a:ext cx="1524000" cy="148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1276350"/>
            <a:ext cx="23621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Luật</a:t>
            </a:r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chơi</a:t>
            </a:r>
            <a:endParaRPr 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1" y="3695625"/>
            <a:ext cx="7467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may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mắn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8182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00" y="1962150"/>
            <a:ext cx="3962400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cấu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r>
              <a:rPr lang="en-US" sz="3200" dirty="0"/>
              <a:t> </a:t>
            </a:r>
            <a:r>
              <a:rPr lang="en-US" sz="3200" dirty="0" err="1"/>
              <a:t>virut</a:t>
            </a:r>
            <a:r>
              <a:rPr lang="en-US" sz="3200" dirty="0"/>
              <a:t> </a:t>
            </a:r>
            <a:r>
              <a:rPr lang="en-US" sz="3200" dirty="0" err="1"/>
              <a:t>bất</a:t>
            </a:r>
            <a:r>
              <a:rPr lang="en-US" sz="3200" dirty="0"/>
              <a:t> </a:t>
            </a:r>
            <a:r>
              <a:rPr lang="en-US" sz="3200" dirty="0" err="1"/>
              <a:t>kì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31.1 SGK </a:t>
            </a:r>
            <a:r>
              <a:rPr lang="en-US" sz="3200" dirty="0" err="1"/>
              <a:t>trang</a:t>
            </a:r>
            <a:r>
              <a:rPr lang="en-US" sz="3200" dirty="0"/>
              <a:t> 128.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33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9600" y="1176338"/>
            <a:ext cx="4495800" cy="3046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poster, </a:t>
            </a:r>
            <a:r>
              <a:rPr lang="en-US" sz="3200" dirty="0" err="1"/>
              <a:t>khẩu</a:t>
            </a:r>
            <a:r>
              <a:rPr lang="en-US" sz="3200" dirty="0"/>
              <a:t>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tuyên</a:t>
            </a:r>
            <a:r>
              <a:rPr lang="en-US" sz="3200" dirty="0"/>
              <a:t> </a:t>
            </a:r>
            <a:r>
              <a:rPr lang="en-US" sz="3200" dirty="0" err="1"/>
              <a:t>truyền</a:t>
            </a:r>
            <a:r>
              <a:rPr lang="en-US" sz="3200" dirty="0"/>
              <a:t> hay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cụ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tránh</a:t>
            </a:r>
            <a:r>
              <a:rPr lang="en-US" sz="3200" dirty="0"/>
              <a:t> </a:t>
            </a:r>
            <a:r>
              <a:rPr lang="en-US" sz="3200" dirty="0" err="1"/>
              <a:t>bệnh</a:t>
            </a:r>
            <a:r>
              <a:rPr lang="en-US" sz="3200" dirty="0"/>
              <a:t> do virus </a:t>
            </a:r>
            <a:r>
              <a:rPr lang="en-US" sz="3200" dirty="0" err="1"/>
              <a:t>gây</a:t>
            </a:r>
            <a:r>
              <a:rPr lang="en-US" sz="3200" dirty="0"/>
              <a:t> </a:t>
            </a:r>
            <a:r>
              <a:rPr lang="en-US" sz="3200" dirty="0" err="1"/>
              <a:t>ra.</a:t>
            </a:r>
            <a:endParaRPr lang="en-US" sz="3200" dirty="0"/>
          </a:p>
          <a:p>
            <a:pPr algn="ctr"/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1663700" cy="163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accine cut">
            <a:hlinkClick r:id="" action="ppaction://media"/>
            <a:extLst>
              <a:ext uri="{FF2B5EF4-FFF2-40B4-BE49-F238E27FC236}">
                <a16:creationId xmlns:a16="http://schemas.microsoft.com/office/drawing/2014/main" id="{C7338435-CFB1-4869-BB40-1890CDC6F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0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330200" y="1863377"/>
            <a:ext cx="8610600" cy="95410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ngắn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10-15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virut</a:t>
            </a:r>
            <a:r>
              <a:rPr lang="en-US" sz="2800" dirty="0"/>
              <a:t> corona.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19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 descr="hocba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67676"/>
            <a:ext cx="1828800" cy="10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DẶN DÒ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828800" y="332242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" y="57150"/>
            <a:ext cx="1492424" cy="1361091"/>
          </a:xfrm>
          <a:prstGeom prst="rect">
            <a:avLst/>
          </a:prstGeom>
        </p:spPr>
      </p:pic>
      <p:pic>
        <p:nvPicPr>
          <p:cNvPr id="1026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800503"/>
            <a:ext cx="7848601" cy="359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p Arrow Callout 2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2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" y="67659"/>
            <a:ext cx="1492424" cy="1361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9400" y="67659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0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41854"/>
            <a:ext cx="7124700" cy="37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Callout 4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lợn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6" y="372459"/>
            <a:ext cx="1492424" cy="1361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1300" y="252426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8194" name="Picture 2" descr="TP.HCM khẩn trương đối phó dịch bệnh Ebo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95350"/>
            <a:ext cx="7391400" cy="36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p Arrow Callout 6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Ebola</a:t>
            </a:r>
          </a:p>
        </p:txBody>
      </p:sp>
    </p:spTree>
    <p:extLst>
      <p:ext uri="{BB962C8B-B14F-4D97-AF65-F5344CB8AC3E}">
        <p14:creationId xmlns:p14="http://schemas.microsoft.com/office/powerpoint/2010/main" val="1327649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6" y="372459"/>
            <a:ext cx="1492424" cy="1361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1300" y="252426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4098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775646"/>
            <a:ext cx="68707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Callout 4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- 19</a:t>
            </a:r>
          </a:p>
        </p:txBody>
      </p:sp>
    </p:spTree>
    <p:extLst>
      <p:ext uri="{BB962C8B-B14F-4D97-AF65-F5344CB8AC3E}">
        <p14:creationId xmlns:p14="http://schemas.microsoft.com/office/powerpoint/2010/main" val="1833805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-44450"/>
            <a:ext cx="8394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hậu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biện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098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52774"/>
            <a:ext cx="4039378" cy="19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9" y="909657"/>
            <a:ext cx="413420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úm A H1N1 (cúm lợn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90607"/>
            <a:ext cx="4039378" cy="204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P.HCM khẩn trương đối phó dịch bệnh Ebo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52775"/>
            <a:ext cx="46482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409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111264"/>
            <a:ext cx="819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31.1, 31,2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128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1200" y="1941275"/>
            <a:ext cx="788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virut</a:t>
            </a:r>
            <a:r>
              <a:rPr lang="en-US" sz="28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1334760"/>
            <a:ext cx="788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1.Virut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98500" y="2486760"/>
            <a:ext cx="788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virut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so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41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09550" y="771792"/>
            <a:ext cx="44418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dirty="0"/>
              <a:t> </a:t>
            </a:r>
            <a:r>
              <a:rPr lang="en-US" sz="1800" dirty="0" err="1"/>
              <a:t>Đánh</a:t>
            </a:r>
            <a:r>
              <a:rPr lang="en-US" sz="1800" dirty="0"/>
              <a:t> </a:t>
            </a:r>
            <a:r>
              <a:rPr lang="en-US" sz="1800" dirty="0" err="1"/>
              <a:t>dấu</a:t>
            </a:r>
            <a:r>
              <a:rPr lang="en-US" sz="1800" dirty="0"/>
              <a:t> (x)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cột</a:t>
            </a:r>
            <a:r>
              <a:rPr lang="en-US" sz="1800" dirty="0"/>
              <a:t> 1, 2, 3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đưa</a:t>
            </a:r>
            <a:r>
              <a:rPr lang="en-US" sz="1800" dirty="0"/>
              <a:t> </a:t>
            </a:r>
            <a:r>
              <a:rPr lang="en-US" sz="1800" dirty="0" err="1"/>
              <a:t>ra</a:t>
            </a:r>
            <a:r>
              <a:rPr lang="en-US" sz="1800" dirty="0"/>
              <a:t> </a:t>
            </a:r>
            <a:r>
              <a:rPr lang="en-US" sz="1800" dirty="0" err="1"/>
              <a:t>kết</a:t>
            </a:r>
            <a:r>
              <a:rPr lang="en-US" sz="1800" dirty="0"/>
              <a:t> </a:t>
            </a:r>
            <a:r>
              <a:rPr lang="en-US" sz="1800" dirty="0" err="1"/>
              <a:t>luận</a:t>
            </a:r>
            <a:r>
              <a:rPr lang="en-US" sz="1800" dirty="0"/>
              <a:t> ở </a:t>
            </a:r>
            <a:r>
              <a:rPr lang="en-US" sz="1800" dirty="0" err="1"/>
              <a:t>cột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4.</a:t>
            </a:r>
          </a:p>
          <a:p>
            <a:pPr eaLnBrk="1" hangingPunct="1"/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800600" y="949592"/>
            <a:ext cx="0" cy="39145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5" descr="Stationery"/>
          <p:cNvSpPr txBox="1">
            <a:spLocks noChangeArrowheads="1"/>
          </p:cNvSpPr>
          <p:nvPr/>
        </p:nvSpPr>
        <p:spPr bwMode="auto">
          <a:xfrm>
            <a:off x="0" y="-5120"/>
            <a:ext cx="9067800" cy="83099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1, 2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65675" y="931076"/>
            <a:ext cx="4416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/>
              <a:t> </a:t>
            </a:r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virut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8" descr="C:\Users\viettel\Pictures\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803081"/>
            <a:ext cx="42672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029200" y="3943350"/>
            <a:ext cx="403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1……………………</a:t>
            </a:r>
          </a:p>
          <a:p>
            <a:r>
              <a:rPr lang="en-US" dirty="0"/>
              <a:t>2……………………</a:t>
            </a:r>
          </a:p>
          <a:p>
            <a:r>
              <a:rPr lang="en-US" dirty="0"/>
              <a:t>3……………………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600581"/>
              </p:ext>
            </p:extLst>
          </p:nvPr>
        </p:nvGraphicFramePr>
        <p:xfrm>
          <a:off x="152402" y="1563209"/>
          <a:ext cx="4498974" cy="3458720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515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3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3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12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243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Tên virut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Dạng xoắn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(1)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Dạng hình khối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(2)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Dạng hỗn hợp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(3)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Kết luận về hình dạng của virut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(4)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Khảm thuốc lá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Corona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Dại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Viêm kết mạc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HIV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Thực khuẩn thể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86835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9596</TotalTime>
  <Words>1280</Words>
  <Application>Microsoft Office PowerPoint</Application>
  <PresentationFormat>On-screen Show (16:9)</PresentationFormat>
  <Paragraphs>244</Paragraphs>
  <Slides>22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Times New Roman</vt:lpstr>
      <vt:lpstr>Roboto Condensed</vt:lpstr>
      <vt:lpstr>Calibri</vt:lpstr>
      <vt:lpstr>Arial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TDG</cp:lastModifiedBy>
  <cp:revision>380</cp:revision>
  <cp:lastPrinted>2020-10-26T16:30:52Z</cp:lastPrinted>
  <dcterms:modified xsi:type="dcterms:W3CDTF">2024-12-03T15:15:08Z</dcterms:modified>
</cp:coreProperties>
</file>