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1"/>
  </p:notesMasterIdLst>
  <p:sldIdLst>
    <p:sldId id="256" r:id="rId2"/>
    <p:sldId id="257" r:id="rId3"/>
    <p:sldId id="287" r:id="rId4"/>
    <p:sldId id="258" r:id="rId5"/>
    <p:sldId id="261" r:id="rId6"/>
    <p:sldId id="311" r:id="rId7"/>
    <p:sldId id="312" r:id="rId8"/>
    <p:sldId id="308" r:id="rId9"/>
    <p:sldId id="260" r:id="rId10"/>
    <p:sldId id="313" r:id="rId11"/>
    <p:sldId id="293" r:id="rId12"/>
    <p:sldId id="315" r:id="rId13"/>
    <p:sldId id="317" r:id="rId14"/>
    <p:sldId id="318" r:id="rId15"/>
    <p:sldId id="320" r:id="rId16"/>
    <p:sldId id="322" r:id="rId17"/>
    <p:sldId id="321" r:id="rId18"/>
    <p:sldId id="309" r:id="rId19"/>
    <p:sldId id="310" r:id="rId20"/>
  </p:sldIdLst>
  <p:sldSz cx="9144000" cy="5143500" type="screen16x9"/>
  <p:notesSz cx="6858000" cy="9144000"/>
  <p:embeddedFontLst>
    <p:embeddedFont>
      <p:font typeface="Crete Round" panose="020B0604020202020204" charset="0"/>
      <p:regular r:id="rId22"/>
      <p:italic r:id="rId23"/>
    </p:embeddedFont>
    <p:embeddedFont>
      <p:font typeface="Cambria Math" panose="02040503050406030204" pitchFamily="18" charset="0"/>
      <p:regular r:id="rId24"/>
    </p:embeddedFont>
    <p:embeddedFont>
      <p:font typeface="Montserrat Medium"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Dotum" panose="020B0600000101010101" pitchFamily="34" charset="-127"/>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orient="horz" pos="2812">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8A8D4C-B0A5-49B5-B69D-9F822B575276}">
  <a:tblStyle styleId="{0A8A8D4C-B0A5-49B5-B69D-9F822B5752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56" y="56"/>
      </p:cViewPr>
      <p:guideLst>
        <p:guide orient="horz" pos="648"/>
        <p:guide orient="horz" pos="281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0251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45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796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09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685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798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860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11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e38306283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e3830628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9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1e383062838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1e383062838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18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13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47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1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20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497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384000" y="1073488"/>
            <a:ext cx="5040000" cy="1847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60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924000" y="2996788"/>
            <a:ext cx="3960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58"/>
        <p:cNvGrpSpPr/>
        <p:nvPr/>
      </p:nvGrpSpPr>
      <p:grpSpPr>
        <a:xfrm>
          <a:off x="0" y="0"/>
          <a:ext cx="0" cy="0"/>
          <a:chOff x="0" y="0"/>
          <a:chExt cx="0" cy="0"/>
        </a:xfrm>
      </p:grpSpPr>
      <p:sp>
        <p:nvSpPr>
          <p:cNvPr id="259" name="Google Shape;259;p32"/>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19994" y="1643025"/>
            <a:ext cx="4176000" cy="16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361594" y="750225"/>
            <a:ext cx="892800" cy="892800"/>
          </a:xfrm>
          <a:prstGeom prst="rect">
            <a:avLst/>
          </a:prstGeom>
          <a:solidFill>
            <a:schemeClr val="accent5"/>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719994" y="3320025"/>
            <a:ext cx="4176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5"/>
          <p:cNvSpPr txBox="1">
            <a:spLocks noGrp="1"/>
          </p:cNvSpPr>
          <p:nvPr>
            <p:ph type="title" idx="2"/>
          </p:nvPr>
        </p:nvSpPr>
        <p:spPr>
          <a:xfrm>
            <a:off x="936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 name="Google Shape;35;p5"/>
          <p:cNvSpPr txBox="1">
            <a:spLocks noGrp="1"/>
          </p:cNvSpPr>
          <p:nvPr>
            <p:ph type="subTitle" idx="1"/>
          </p:nvPr>
        </p:nvSpPr>
        <p:spPr>
          <a:xfrm>
            <a:off x="936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6" name="Google Shape;36;p5"/>
          <p:cNvSpPr txBox="1">
            <a:spLocks noGrp="1"/>
          </p:cNvSpPr>
          <p:nvPr>
            <p:ph type="title" idx="3"/>
          </p:nvPr>
        </p:nvSpPr>
        <p:spPr>
          <a:xfrm>
            <a:off x="4680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 name="Google Shape;37;p5"/>
          <p:cNvSpPr txBox="1">
            <a:spLocks noGrp="1"/>
          </p:cNvSpPr>
          <p:nvPr>
            <p:ph type="subTitle" idx="4"/>
          </p:nvPr>
        </p:nvSpPr>
        <p:spPr>
          <a:xfrm>
            <a:off x="4680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p8"/>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title"/>
          </p:nvPr>
        </p:nvSpPr>
        <p:spPr>
          <a:xfrm>
            <a:off x="720000" y="1219288"/>
            <a:ext cx="3888000" cy="20319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82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a:off x="5004000" y="2217750"/>
            <a:ext cx="3420000" cy="147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2" name="Google Shape;62;p9"/>
          <p:cNvSpPr txBox="1">
            <a:spLocks noGrp="1"/>
          </p:cNvSpPr>
          <p:nvPr>
            <p:ph type="title"/>
          </p:nvPr>
        </p:nvSpPr>
        <p:spPr>
          <a:xfrm>
            <a:off x="5004000" y="1448250"/>
            <a:ext cx="3420000" cy="76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hasCustomPrompt="1"/>
          </p:nvPr>
        </p:nvSpPr>
        <p:spPr>
          <a:xfrm>
            <a:off x="1332000" y="1335963"/>
            <a:ext cx="64800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72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2052000" y="2705163"/>
            <a:ext cx="5040000" cy="4311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1_1">
    <p:spTree>
      <p:nvGrpSpPr>
        <p:cNvPr id="1" name="Shape 73"/>
        <p:cNvGrpSpPr/>
        <p:nvPr/>
      </p:nvGrpSpPr>
      <p:grpSpPr>
        <a:xfrm>
          <a:off x="0" y="0"/>
          <a:ext cx="0" cy="0"/>
          <a:chOff x="0" y="0"/>
          <a:chExt cx="0" cy="0"/>
        </a:xfrm>
      </p:grpSpPr>
      <p:sp>
        <p:nvSpPr>
          <p:cNvPr id="74" name="Google Shape;74;p13"/>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17523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3"/>
          <p:cNvSpPr txBox="1">
            <a:spLocks noGrp="1"/>
          </p:cNvSpPr>
          <p:nvPr>
            <p:ph type="title" idx="2" hasCustomPrompt="1"/>
          </p:nvPr>
        </p:nvSpPr>
        <p:spPr>
          <a:xfrm>
            <a:off x="102850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0" name="Google Shape;80;p13"/>
          <p:cNvSpPr txBox="1">
            <a:spLocks noGrp="1"/>
          </p:cNvSpPr>
          <p:nvPr>
            <p:ph type="subTitle" idx="1"/>
          </p:nvPr>
        </p:nvSpPr>
        <p:spPr>
          <a:xfrm>
            <a:off x="17523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1" name="Google Shape;81;p13"/>
          <p:cNvSpPr txBox="1">
            <a:spLocks noGrp="1"/>
          </p:cNvSpPr>
          <p:nvPr>
            <p:ph type="title" idx="3"/>
          </p:nvPr>
        </p:nvSpPr>
        <p:spPr>
          <a:xfrm>
            <a:off x="54486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3"/>
          <p:cNvSpPr txBox="1">
            <a:spLocks noGrp="1"/>
          </p:cNvSpPr>
          <p:nvPr>
            <p:ph type="title" idx="4" hasCustomPrompt="1"/>
          </p:nvPr>
        </p:nvSpPr>
        <p:spPr>
          <a:xfrm>
            <a:off x="472435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3" name="Google Shape;83;p13"/>
          <p:cNvSpPr txBox="1">
            <a:spLocks noGrp="1"/>
          </p:cNvSpPr>
          <p:nvPr>
            <p:ph type="subTitle" idx="5"/>
          </p:nvPr>
        </p:nvSpPr>
        <p:spPr>
          <a:xfrm>
            <a:off x="54486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4" name="Google Shape;84;p13"/>
          <p:cNvSpPr txBox="1">
            <a:spLocks noGrp="1"/>
          </p:cNvSpPr>
          <p:nvPr>
            <p:ph type="title" idx="6"/>
          </p:nvPr>
        </p:nvSpPr>
        <p:spPr>
          <a:xfrm>
            <a:off x="1752797"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3"/>
          <p:cNvSpPr txBox="1">
            <a:spLocks noGrp="1"/>
          </p:cNvSpPr>
          <p:nvPr>
            <p:ph type="title" idx="7" hasCustomPrompt="1"/>
          </p:nvPr>
        </p:nvSpPr>
        <p:spPr>
          <a:xfrm>
            <a:off x="102886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6" name="Google Shape;86;p13"/>
          <p:cNvSpPr txBox="1">
            <a:spLocks noGrp="1"/>
          </p:cNvSpPr>
          <p:nvPr>
            <p:ph type="subTitle" idx="8"/>
          </p:nvPr>
        </p:nvSpPr>
        <p:spPr>
          <a:xfrm>
            <a:off x="1752797"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7" name="Google Shape;87;p13"/>
          <p:cNvSpPr txBox="1">
            <a:spLocks noGrp="1"/>
          </p:cNvSpPr>
          <p:nvPr>
            <p:ph type="title" idx="9"/>
          </p:nvPr>
        </p:nvSpPr>
        <p:spPr>
          <a:xfrm>
            <a:off x="5449098"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Google Shape;88;p13"/>
          <p:cNvSpPr txBox="1">
            <a:spLocks noGrp="1"/>
          </p:cNvSpPr>
          <p:nvPr>
            <p:ph type="title" idx="13" hasCustomPrompt="1"/>
          </p:nvPr>
        </p:nvSpPr>
        <p:spPr>
          <a:xfrm>
            <a:off x="472471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9" name="Google Shape;89;p13"/>
          <p:cNvSpPr txBox="1">
            <a:spLocks noGrp="1"/>
          </p:cNvSpPr>
          <p:nvPr>
            <p:ph type="subTitle" idx="14"/>
          </p:nvPr>
        </p:nvSpPr>
        <p:spPr>
          <a:xfrm>
            <a:off x="5449098"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90" name="Google Shape;90;p13"/>
          <p:cNvSpPr txBox="1">
            <a:spLocks noGrp="1"/>
          </p:cNvSpPr>
          <p:nvPr>
            <p:ph type="title" idx="15"/>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54"/>
        <p:cNvGrpSpPr/>
        <p:nvPr/>
      </p:nvGrpSpPr>
      <p:grpSpPr>
        <a:xfrm>
          <a:off x="0" y="0"/>
          <a:ext cx="0" cy="0"/>
          <a:chOff x="0" y="0"/>
          <a:chExt cx="0" cy="0"/>
        </a:xfrm>
      </p:grpSpPr>
      <p:sp>
        <p:nvSpPr>
          <p:cNvPr id="255" name="Google Shape;255;p31"/>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3200"/>
              <a:buFont typeface="Crete Round"/>
              <a:buNone/>
              <a:defRPr sz="3200" b="1">
                <a:solidFill>
                  <a:schemeClr val="accent1"/>
                </a:solidFill>
                <a:latin typeface="Crete Round"/>
                <a:ea typeface="Crete Round"/>
                <a:cs typeface="Crete Round"/>
                <a:sym typeface="Crete Round"/>
              </a:defRPr>
            </a:lvl1pPr>
            <a:lvl2pPr lvl="1"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2pPr>
            <a:lvl3pPr lvl="2"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3pPr>
            <a:lvl4pPr lvl="3"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4pPr>
            <a:lvl5pPr lvl="4"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5pPr>
            <a:lvl6pPr lvl="5"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6pPr>
            <a:lvl7pPr lvl="6"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7pPr>
            <a:lvl8pPr lvl="7"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8pPr>
            <a:lvl9pPr lvl="8"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7" r:id="rId7"/>
    <p:sldLayoutId id="2147483659"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560353" y="1365335"/>
            <a:ext cx="7824291"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000" dirty="0" smtClean="0">
                <a:solidFill>
                  <a:srgbClr val="C00000"/>
                </a:solidFill>
                <a:latin typeface="+mn-lt"/>
              </a:rPr>
              <a:t>CHÀO MỪNG CẢ </a:t>
            </a:r>
            <a:r>
              <a:rPr lang="vi-VN" sz="4000" smtClean="0">
                <a:solidFill>
                  <a:srgbClr val="C00000"/>
                </a:solidFill>
                <a:latin typeface="+mn-lt"/>
              </a:rPr>
              <a:t>LỚP </a:t>
            </a:r>
            <a:r>
              <a:rPr lang="en-US" sz="4000" smtClean="0">
                <a:solidFill>
                  <a:srgbClr val="C00000"/>
                </a:solidFill>
                <a:latin typeface="+mn-lt"/>
              </a:rPr>
              <a:t/>
            </a:r>
            <a:br>
              <a:rPr lang="en-US" sz="4000" smtClean="0">
                <a:solidFill>
                  <a:srgbClr val="C00000"/>
                </a:solidFill>
                <a:latin typeface="+mn-lt"/>
              </a:rPr>
            </a:br>
            <a:r>
              <a:rPr lang="vi-VN" sz="4000" smtClean="0">
                <a:solidFill>
                  <a:srgbClr val="C00000"/>
                </a:solidFill>
                <a:latin typeface="+mn-lt"/>
              </a:rPr>
              <a:t>ĐẾN </a:t>
            </a:r>
            <a:r>
              <a:rPr lang="vi-VN" sz="4000" dirty="0" smtClean="0">
                <a:solidFill>
                  <a:srgbClr val="C00000"/>
                </a:solidFill>
                <a:latin typeface="+mn-lt"/>
              </a:rPr>
              <a:t>VỚI BÀI </a:t>
            </a:r>
            <a:r>
              <a:rPr lang="vi-VN" sz="4000" smtClean="0">
                <a:solidFill>
                  <a:srgbClr val="C00000"/>
                </a:solidFill>
                <a:latin typeface="+mn-lt"/>
              </a:rPr>
              <a:t>HỌC MÔN </a:t>
            </a:r>
            <a:r>
              <a:rPr lang="en-US" sz="4000" smtClean="0">
                <a:solidFill>
                  <a:srgbClr val="C00000"/>
                </a:solidFill>
                <a:latin typeface="+mn-lt"/>
              </a:rPr>
              <a:t>TOÁN</a:t>
            </a:r>
            <a:r>
              <a:rPr lang="vi-VN" sz="4000" smtClean="0">
                <a:solidFill>
                  <a:srgbClr val="C00000"/>
                </a:solidFill>
                <a:latin typeface="+mn-lt"/>
              </a:rPr>
              <a:t>!</a:t>
            </a:r>
            <a:endParaRPr sz="4000" dirty="0">
              <a:solidFill>
                <a:srgbClr val="C00000"/>
              </a:solidFill>
              <a:latin typeface="+mn-lt"/>
            </a:endParaRPr>
          </a:p>
        </p:txBody>
      </p:sp>
      <p:grpSp>
        <p:nvGrpSpPr>
          <p:cNvPr id="360" name="Google Shape;360;p36"/>
          <p:cNvGrpSpPr/>
          <p:nvPr/>
        </p:nvGrpSpPr>
        <p:grpSpPr>
          <a:xfrm flipH="1">
            <a:off x="6868028" y="3955312"/>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rot="20560160">
            <a:off x="33251" y="137026"/>
            <a:ext cx="2194560" cy="11950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4" name="TextBox 13"/>
            <p:cNvSpPr txBox="1"/>
            <p:nvPr/>
          </p:nvSpPr>
          <p:spPr>
            <a:xfrm>
              <a:off x="2929270" y="242316"/>
              <a:ext cx="41041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smtClean="0">
                  <a:ln>
                    <a:noFill/>
                  </a:ln>
                  <a:solidFill>
                    <a:srgbClr val="C00000"/>
                  </a:solidFill>
                  <a:effectLst/>
                  <a:uLnTx/>
                  <a:uFillTx/>
                  <a:latin typeface="Arial"/>
                  <a:cs typeface="Arial"/>
                  <a:sym typeface="Arial"/>
                </a:rPr>
                <a:t>DỰ ÁN 2</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8149750" y="250629"/>
            <a:ext cx="598726" cy="726232"/>
          </a:xfrm>
          <a:prstGeom prst="rect">
            <a:avLst/>
          </a:prstGeom>
        </p:spPr>
      </p:pic>
      <p:sp>
        <p:nvSpPr>
          <p:cNvPr id="4" name="Rectangle 3"/>
          <p:cNvSpPr/>
          <p:nvPr/>
        </p:nvSpPr>
        <p:spPr>
          <a:xfrm>
            <a:off x="404616" y="941745"/>
            <a:ext cx="8237912" cy="3266985"/>
          </a:xfrm>
          <a:prstGeom prst="rect">
            <a:avLst/>
          </a:prstGeom>
        </p:spPr>
        <p:txBody>
          <a:bodyPr wrap="square">
            <a:spAutoFit/>
          </a:bodyPr>
          <a:lstStyle/>
          <a:p>
            <a:pPr lvl="0" algn="just">
              <a:lnSpc>
                <a:spcPct val="150000"/>
              </a:lnSpc>
            </a:pPr>
            <a:r>
              <a:rPr lang="vi-VN" sz="2000">
                <a:latin typeface="Arial" panose="020B0604020202020204" pitchFamily="34" charset="0"/>
              </a:rPr>
              <a:t>Bác Hương có 250 triệu đồng muốn gửi tiết kiệm ở một ngân hàng và hai năm sau mới có nhu cầu sử dụng số tiền này. Dựa vào bảng lãi suất mà ngân hàng công bố tại thời điểm hiện tại, hãy tư vấn cho bác Hương phương án gửi tiết kiệm để số tiền lãi thu được sau hai năm gửi tiết kiệm là lớn nhất</a:t>
            </a:r>
            <a:r>
              <a:rPr lang="vi-VN" sz="2000" smtClean="0">
                <a:latin typeface="Arial" panose="020B0604020202020204" pitchFamily="34" charset="0"/>
              </a:rPr>
              <a:t>.</a:t>
            </a:r>
            <a:endParaRPr lang="vi-VN" sz="2000">
              <a:latin typeface="Arial" panose="020B0604020202020204" pitchFamily="34" charset="0"/>
            </a:endParaRPr>
          </a:p>
          <a:p>
            <a:pPr lvl="0" algn="just">
              <a:lnSpc>
                <a:spcPct val="150000"/>
              </a:lnSpc>
            </a:pPr>
            <a:r>
              <a:rPr lang="vi-VN" sz="2000">
                <a:latin typeface="Arial" panose="020B0604020202020204" pitchFamily="34" charset="0"/>
              </a:rPr>
              <a:t>Ở đây, giả sử các lãi suất đã công bố là không thay đổi trong suốt quá trình bác Hương gửi tiết kiệm.</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4"/>
          <a:stretch>
            <a:fillRect/>
          </a:stretch>
        </p:blipFill>
        <p:spPr>
          <a:xfrm>
            <a:off x="7084672" y="4163572"/>
            <a:ext cx="1663804" cy="736274"/>
          </a:xfrm>
          <a:prstGeom prst="rect">
            <a:avLst/>
          </a:prstGeom>
        </p:spPr>
      </p:pic>
    </p:spTree>
    <p:extLst>
      <p:ext uri="{BB962C8B-B14F-4D97-AF65-F5344CB8AC3E}">
        <p14:creationId xmlns:p14="http://schemas.microsoft.com/office/powerpoint/2010/main" val="4045492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4618" y="402897"/>
            <a:ext cx="8889382" cy="877163"/>
            <a:chOff x="347797" y="139211"/>
            <a:chExt cx="8889382" cy="877163"/>
          </a:xfrm>
        </p:grpSpPr>
        <p:sp>
          <p:nvSpPr>
            <p:cNvPr id="14" name="TextBox 13"/>
            <p:cNvSpPr txBox="1"/>
            <p:nvPr/>
          </p:nvSpPr>
          <p:spPr>
            <a:xfrm>
              <a:off x="978195" y="139211"/>
              <a:ext cx="8258984" cy="877163"/>
            </a:xfrm>
            <a:prstGeom prst="rect">
              <a:avLst/>
            </a:prstGeom>
            <a:noFill/>
          </p:spPr>
          <p:txBody>
            <a:bodyPr wrap="square" rtlCol="0">
              <a:spAutoFit/>
            </a:bodyPr>
            <a:lstStyle/>
            <a:p>
              <a:pPr>
                <a:lnSpc>
                  <a:spcPct val="150000"/>
                </a:lnSpc>
              </a:pPr>
              <a:r>
                <a:rPr lang="vi-VN" sz="1700" b="1">
                  <a:solidFill>
                    <a:srgbClr val="C00000"/>
                  </a:solidFill>
                </a:rPr>
                <a:t>Bảng lãi suất các ngân hàng công bố tại thời điểm hiện tại (ngày 20/06/2023) như sau:</a:t>
              </a:r>
              <a:endParaRPr lang="en-US" sz="1700" b="1">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97" y="222923"/>
              <a:ext cx="630398" cy="648324"/>
            </a:xfrm>
            <a:prstGeom prst="rect">
              <a:avLst/>
            </a:prstGeom>
          </p:spPr>
        </p:pic>
      </p:grpSp>
      <p:graphicFrame>
        <p:nvGraphicFramePr>
          <p:cNvPr id="4" name="Table 3"/>
          <p:cNvGraphicFramePr>
            <a:graphicFrameLocks noGrp="1"/>
          </p:cNvGraphicFramePr>
          <p:nvPr>
            <p:extLst>
              <p:ext uri="{D42A27DB-BD31-4B8C-83A1-F6EECF244321}">
                <p14:modId xmlns:p14="http://schemas.microsoft.com/office/powerpoint/2010/main" val="3887548922"/>
              </p:ext>
            </p:extLst>
          </p:nvPr>
        </p:nvGraphicFramePr>
        <p:xfrm>
          <a:off x="739834" y="1512917"/>
          <a:ext cx="7564580" cy="3097102"/>
        </p:xfrm>
        <a:graphic>
          <a:graphicData uri="http://schemas.openxmlformats.org/drawingml/2006/table">
            <a:tbl>
              <a:tblPr firstRow="1" firstCol="1" bandRow="1"/>
              <a:tblGrid>
                <a:gridCol w="1891145">
                  <a:extLst>
                    <a:ext uri="{9D8B030D-6E8A-4147-A177-3AD203B41FA5}">
                      <a16:colId xmlns:a16="http://schemas.microsoft.com/office/drawing/2014/main" val="2258052658"/>
                    </a:ext>
                  </a:extLst>
                </a:gridCol>
                <a:gridCol w="1891145">
                  <a:extLst>
                    <a:ext uri="{9D8B030D-6E8A-4147-A177-3AD203B41FA5}">
                      <a16:colId xmlns:a16="http://schemas.microsoft.com/office/drawing/2014/main" val="947098683"/>
                    </a:ext>
                  </a:extLst>
                </a:gridCol>
                <a:gridCol w="1891145">
                  <a:extLst>
                    <a:ext uri="{9D8B030D-6E8A-4147-A177-3AD203B41FA5}">
                      <a16:colId xmlns:a16="http://schemas.microsoft.com/office/drawing/2014/main" val="722141627"/>
                    </a:ext>
                  </a:extLst>
                </a:gridCol>
                <a:gridCol w="1891145">
                  <a:extLst>
                    <a:ext uri="{9D8B030D-6E8A-4147-A177-3AD203B41FA5}">
                      <a16:colId xmlns:a16="http://schemas.microsoft.com/office/drawing/2014/main" val="595261316"/>
                    </a:ext>
                  </a:extLst>
                </a:gridCol>
              </a:tblGrid>
              <a:tr h="444575">
                <a:tc>
                  <a:txBody>
                    <a:bodyPr/>
                    <a:lstStyle/>
                    <a:p>
                      <a:pPr algn="ctr">
                        <a:lnSpc>
                          <a:spcPct val="150000"/>
                        </a:lnSpc>
                        <a:spcBef>
                          <a:spcPts val="600"/>
                        </a:spcBef>
                        <a:spcAft>
                          <a:spcPts val="0"/>
                        </a:spcAft>
                      </a:pPr>
                      <a:r>
                        <a:rPr lang="fr-FR" sz="1600" b="1">
                          <a:solidFill>
                            <a:srgbClr val="000000"/>
                          </a:solidFill>
                          <a:effectLst/>
                          <a:latin typeface="+mj-lt"/>
                          <a:ea typeface="Calibri" panose="020F0502020204030204" pitchFamily="34" charset="0"/>
                          <a:cs typeface="Times New Roman" panose="02020603050405020304" pitchFamily="18" charset="0"/>
                        </a:rPr>
                        <a:t>Ngân hàng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600"/>
                        </a:spcBef>
                        <a:spcAft>
                          <a:spcPts val="0"/>
                        </a:spcAft>
                      </a:pPr>
                      <a:r>
                        <a:rPr lang="fr-FR" sz="1600" b="1">
                          <a:solidFill>
                            <a:srgbClr val="000000"/>
                          </a:solidFill>
                          <a:effectLst/>
                          <a:latin typeface="+mj-lt"/>
                          <a:ea typeface="Calibri" panose="020F0502020204030204" pitchFamily="34" charset="0"/>
                          <a:cs typeface="Times New Roman" panose="02020603050405020304" pitchFamily="18" charset="0"/>
                        </a:rPr>
                        <a:t>3 tháng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600"/>
                        </a:spcBef>
                        <a:spcAft>
                          <a:spcPts val="0"/>
                        </a:spcAft>
                      </a:pPr>
                      <a:r>
                        <a:rPr lang="fr-FR" sz="1600" b="1">
                          <a:solidFill>
                            <a:srgbClr val="000000"/>
                          </a:solidFill>
                          <a:effectLst/>
                          <a:latin typeface="+mj-lt"/>
                          <a:ea typeface="Calibri" panose="020F0502020204030204" pitchFamily="34" charset="0"/>
                          <a:cs typeface="Times New Roman" panose="02020603050405020304" pitchFamily="18" charset="0"/>
                        </a:rPr>
                        <a:t>6 tháng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600"/>
                        </a:spcBef>
                        <a:spcAft>
                          <a:spcPts val="0"/>
                        </a:spcAft>
                      </a:pPr>
                      <a:r>
                        <a:rPr lang="fr-FR" sz="1600" b="1">
                          <a:solidFill>
                            <a:srgbClr val="000000"/>
                          </a:solidFill>
                          <a:effectLst/>
                          <a:latin typeface="+mj-lt"/>
                          <a:ea typeface="Calibri" panose="020F0502020204030204" pitchFamily="34" charset="0"/>
                          <a:cs typeface="Times New Roman" panose="02020603050405020304" pitchFamily="18" charset="0"/>
                        </a:rPr>
                        <a:t>12 tháng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64495150"/>
                  </a:ext>
                </a:extLst>
              </a:tr>
              <a:tr h="536326">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VPBANK</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4,75%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7,2%</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7,2%</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391353"/>
                  </a:ext>
                </a:extLst>
              </a:tr>
              <a:tr h="523702">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SCB</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4,75%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7,35%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7,45%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554430"/>
                  </a:ext>
                </a:extLst>
              </a:tr>
              <a:tr h="523702">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TPBANK</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4,75%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7,3%</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7,3%</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237594"/>
                  </a:ext>
                </a:extLst>
              </a:tr>
              <a:tr h="540327">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TECHCOMBANK</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4,75%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7,1%</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7,1%</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630119"/>
                  </a:ext>
                </a:extLst>
              </a:tr>
              <a:tr h="528470">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VIETCOMBANK</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4,1%</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5,0%</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6,3%</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166053"/>
                  </a:ext>
                </a:extLst>
              </a:tr>
            </a:tbl>
          </a:graphicData>
        </a:graphic>
      </p:graphicFrame>
    </p:spTree>
    <p:extLst>
      <p:ext uri="{BB962C8B-B14F-4D97-AF65-F5344CB8AC3E}">
        <p14:creationId xmlns:p14="http://schemas.microsoft.com/office/powerpoint/2010/main" val="4270115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sym typeface="Arial"/>
            </a:endParaRPr>
          </a:p>
        </p:txBody>
      </p:sp>
      <p:sp>
        <p:nvSpPr>
          <p:cNvPr id="2" name="Rectangle 1"/>
          <p:cNvSpPr/>
          <p:nvPr/>
        </p:nvSpPr>
        <p:spPr>
          <a:xfrm>
            <a:off x="300845" y="692747"/>
            <a:ext cx="8543896" cy="4162678"/>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vi-VN" sz="1700" b="1" i="1" u="none" strike="noStrike" kern="0" cap="none" spc="0" normalizeH="0" baseline="0" noProof="0" smtClean="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1:</a:t>
            </a:r>
            <a:endPar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mà bác Hưng nhận được khi gửi 300 triệu đồng kì hạn 12 tháng cho mỗi ngân hàng:</a:t>
            </a: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Ngân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hàng VPBANK (lãi suất 7,2%/12 tháng).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bác Hưng nhận được là: 300 . (1 + 7,2%) = 321,6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bác Hưng nhận được là: 321, 6 – 300 = 21,6 (triệu đồng)</a:t>
            </a: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Ngân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hàng SCB (lãi suất 7,45%/12 tháng).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bác Hưng nhận được là: 300 . (1 + 7,45%) = 322,35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bác Hưng nhận được là: 322,35 – 300 = 22,35 (triệu đồng</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endPar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p:txBody>
      </p:sp>
      <p:pic>
        <p:nvPicPr>
          <p:cNvPr id="3" name="Picture 2"/>
          <p:cNvPicPr>
            <a:picLocks noChangeAspect="1"/>
          </p:cNvPicPr>
          <p:nvPr/>
        </p:nvPicPr>
        <p:blipFill>
          <a:blip r:embed="rId3"/>
          <a:stretch>
            <a:fillRect/>
          </a:stretch>
        </p:blipFill>
        <p:spPr>
          <a:xfrm>
            <a:off x="8103334" y="4223836"/>
            <a:ext cx="974163" cy="919664"/>
          </a:xfrm>
          <a:prstGeom prst="rect">
            <a:avLst/>
          </a:prstGeom>
        </p:spPr>
      </p:pic>
    </p:spTree>
    <p:extLst>
      <p:ext uri="{BB962C8B-B14F-4D97-AF65-F5344CB8AC3E}">
        <p14:creationId xmlns:p14="http://schemas.microsoft.com/office/powerpoint/2010/main" val="349600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500"/>
                                        <p:tgtEl>
                                          <p:spTgt spid="2">
                                            <p:txEl>
                                              <p:pRg st="6" end="6"/>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300845" y="692747"/>
            <a:ext cx="8543896" cy="4162678"/>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vi-VN" sz="1700" b="1" i="1" u="none" strike="noStrike" kern="0" cap="none" spc="0" normalizeH="0" baseline="0" noProof="0" smtClean="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1:</a:t>
            </a:r>
            <a:endPar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mà bác Hưng nhận được khi gửi 300 triệu đồng kì hạn 12 tháng cho mỗi ngân hàng:</a:t>
            </a:r>
          </a:p>
          <a:p>
            <a:pPr marL="285750" lvl="0" indent="-285750" algn="just">
              <a:lnSpc>
                <a:spcPct val="150000"/>
              </a:lnSpc>
              <a:spcBef>
                <a:spcPts val="300"/>
              </a:spcBef>
              <a:spcAft>
                <a:spcPts val="300"/>
              </a:spcAft>
              <a:buFont typeface="Arial" panose="020B0604020202020204" pitchFamily="34" charset="0"/>
              <a:buChar char="•"/>
            </a:pPr>
            <a:r>
              <a:rPr lang="vi-VN" sz="1700">
                <a:latin typeface="Arial" panose="020B0604020202020204" pitchFamily="34" charset="0"/>
                <a:ea typeface="Arial" panose="020B0604020202020204" pitchFamily="34" charset="0"/>
                <a:cs typeface="Times New Roman" panose="02020603050405020304" pitchFamily="18" charset="0"/>
              </a:rPr>
              <a:t>Ngân hàng TPBANK (lãi suất 7,3%/12 tháng).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bác Hưng nhận được là: 300 . (1 + 7,3%) = 321,9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lãi bác Hưng nhận được là: 321,9 – 300 = 21,9 (triệu đồng)</a:t>
            </a:r>
          </a:p>
          <a:p>
            <a:pPr marL="285750" lvl="0" indent="-285750" algn="just">
              <a:lnSpc>
                <a:spcPct val="150000"/>
              </a:lnSpc>
              <a:spcBef>
                <a:spcPts val="300"/>
              </a:spcBef>
              <a:spcAft>
                <a:spcPts val="300"/>
              </a:spcAft>
              <a:buFont typeface="Arial" panose="020B0604020202020204" pitchFamily="34" charset="0"/>
              <a:buChar char="•"/>
            </a:pPr>
            <a:r>
              <a:rPr lang="vi-VN" sz="1700">
                <a:latin typeface="Arial" panose="020B0604020202020204" pitchFamily="34" charset="0"/>
                <a:ea typeface="Arial" panose="020B0604020202020204" pitchFamily="34" charset="0"/>
                <a:cs typeface="Times New Roman" panose="02020603050405020304" pitchFamily="18" charset="0"/>
              </a:rPr>
              <a:t>Ngân hàng TECHCOMBANK (lãi suất 7,1%/12 tháng).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bác Hưng nhận được là: 300 . (1 + 7,1%) = 321,3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lãi bác Hưng nhận được là: 321,3 – 300 = 21,3 (triệu đồng)</a:t>
            </a:r>
          </a:p>
        </p:txBody>
      </p:sp>
      <p:pic>
        <p:nvPicPr>
          <p:cNvPr id="3" name="Picture 2"/>
          <p:cNvPicPr>
            <a:picLocks noChangeAspect="1"/>
          </p:cNvPicPr>
          <p:nvPr/>
        </p:nvPicPr>
        <p:blipFill>
          <a:blip r:embed="rId3"/>
          <a:stretch>
            <a:fillRect/>
          </a:stretch>
        </p:blipFill>
        <p:spPr>
          <a:xfrm>
            <a:off x="8103334" y="4223836"/>
            <a:ext cx="974163" cy="919664"/>
          </a:xfrm>
          <a:prstGeom prst="rect">
            <a:avLst/>
          </a:prstGeom>
        </p:spPr>
      </p:pic>
    </p:spTree>
    <p:extLst>
      <p:ext uri="{BB962C8B-B14F-4D97-AF65-F5344CB8AC3E}">
        <p14:creationId xmlns:p14="http://schemas.microsoft.com/office/powerpoint/2010/main" val="2906946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left)">
                                      <p:cBhvr>
                                        <p:cTn id="20" dur="500"/>
                                        <p:tgtEl>
                                          <p:spTgt spid="2">
                                            <p:txEl>
                                              <p:pRg st="5" end="5"/>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300845" y="692747"/>
            <a:ext cx="8543896" cy="4162678"/>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vi-VN" sz="1700" b="1" i="1" u="none" strike="noStrike" kern="0" cap="none" spc="0" normalizeH="0" baseline="0" noProof="0" smtClean="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1:</a:t>
            </a:r>
            <a:endPar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mà bác Hưng nhận được khi gửi 300 triệu đồng kì hạn 12 tháng cho mỗi ngân hàng:</a:t>
            </a:r>
          </a:p>
          <a:p>
            <a:pPr marL="285750" lvl="0" indent="-285750" algn="just">
              <a:lnSpc>
                <a:spcPct val="150000"/>
              </a:lnSpc>
              <a:spcBef>
                <a:spcPts val="300"/>
              </a:spcBef>
              <a:spcAft>
                <a:spcPts val="300"/>
              </a:spcAft>
              <a:buFont typeface="Arial" panose="020B0604020202020204" pitchFamily="34" charset="0"/>
              <a:buChar char="•"/>
            </a:pPr>
            <a:r>
              <a:rPr lang="vi-VN" sz="1700" smtClean="0">
                <a:latin typeface="Arial" panose="020B0604020202020204" pitchFamily="34" charset="0"/>
                <a:ea typeface="Arial" panose="020B0604020202020204" pitchFamily="34" charset="0"/>
                <a:cs typeface="Times New Roman" panose="02020603050405020304" pitchFamily="18" charset="0"/>
              </a:rPr>
              <a:t>Ngân </a:t>
            </a:r>
            <a:r>
              <a:rPr lang="vi-VN" sz="1700">
                <a:latin typeface="Arial" panose="020B0604020202020204" pitchFamily="34" charset="0"/>
                <a:ea typeface="Arial" panose="020B0604020202020204" pitchFamily="34" charset="0"/>
                <a:cs typeface="Times New Roman" panose="02020603050405020304" pitchFamily="18" charset="0"/>
              </a:rPr>
              <a:t>hàng VIETCOMBANK (lãi suất 6,3%/12 tháng).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bác Hưng nhận được là: 300 . (1 + 6,3%) = 318,9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lãi bác Hưng nhận được là: 318,9 – 300 = 18,9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Ngân hàng có số tiền càng lớn thì số tiền lãi nhận được càng lớn.</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Do đó, bác Hưng nên gửi tiết kiệm cho ngân hàng SCB để nhận </a:t>
            </a:r>
            <a:r>
              <a:rPr lang="vi-VN" sz="1700">
                <a:latin typeface="Arial" panose="020B0604020202020204" pitchFamily="34" charset="0"/>
                <a:ea typeface="Arial" panose="020B0604020202020204" pitchFamily="34" charset="0"/>
                <a:cs typeface="Times New Roman" panose="02020603050405020304" pitchFamily="18" charset="0"/>
              </a:rPr>
              <a:t>được </a:t>
            </a:r>
            <a:r>
              <a:rPr lang="vi-VN" sz="1700" smtClean="0">
                <a:latin typeface="Arial" panose="020B0604020202020204" pitchFamily="34" charset="0"/>
                <a:ea typeface="Arial" panose="020B0604020202020204" pitchFamily="34" charset="0"/>
                <a:cs typeface="Times New Roman" panose="02020603050405020304" pitchFamily="18" charset="0"/>
              </a:rPr>
              <a:t>nhiều</a:t>
            </a:r>
            <a:endParaRPr lang="en-US" sz="1700" smtClean="0">
              <a:latin typeface="Arial" panose="020B0604020202020204" pitchFamily="34" charset="0"/>
              <a:ea typeface="Arial" panose="020B0604020202020204" pitchFamily="34" charset="0"/>
              <a:cs typeface="Times New Roman" panose="02020603050405020304" pitchFamily="18" charset="0"/>
            </a:endParaRPr>
          </a:p>
          <a:p>
            <a:pPr lvl="0" algn="just">
              <a:lnSpc>
                <a:spcPct val="150000"/>
              </a:lnSpc>
              <a:spcBef>
                <a:spcPts val="300"/>
              </a:spcBef>
              <a:spcAft>
                <a:spcPts val="300"/>
              </a:spcAft>
            </a:pPr>
            <a:r>
              <a:rPr lang="vi-VN" sz="1700" smtClean="0">
                <a:latin typeface="Arial" panose="020B0604020202020204" pitchFamily="34" charset="0"/>
                <a:ea typeface="Arial" panose="020B0604020202020204" pitchFamily="34" charset="0"/>
                <a:cs typeface="Times New Roman" panose="02020603050405020304" pitchFamily="18" charset="0"/>
              </a:rPr>
              <a:t> </a:t>
            </a:r>
            <a:r>
              <a:rPr lang="vi-VN" sz="1700">
                <a:latin typeface="Arial" panose="020B0604020202020204" pitchFamily="34" charset="0"/>
                <a:ea typeface="Arial" panose="020B0604020202020204" pitchFamily="34" charset="0"/>
                <a:cs typeface="Times New Roman" panose="02020603050405020304" pitchFamily="18" charset="0"/>
              </a:rPr>
              <a:t>tiền lãi nhất.</a:t>
            </a:r>
            <a:endParaRPr lang="vi-VN" sz="1700">
              <a:latin typeface="Arial" panose="020B0604020202020204" pitchFamily="34" charset="0"/>
              <a:ea typeface="Arial" panose="020B060402020202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8103334" y="4223836"/>
            <a:ext cx="974163" cy="919664"/>
          </a:xfrm>
          <a:prstGeom prst="rect">
            <a:avLst/>
          </a:prstGeom>
        </p:spPr>
      </p:pic>
    </p:spTree>
    <p:extLst>
      <p:ext uri="{BB962C8B-B14F-4D97-AF65-F5344CB8AC3E}">
        <p14:creationId xmlns:p14="http://schemas.microsoft.com/office/powerpoint/2010/main" val="4095454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left)">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655979" y="767562"/>
            <a:ext cx="7779126" cy="3931846"/>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en-US" sz="1700" b="1" i="1" u="none" strike="noStrike" kern="0" cap="none" spc="0" normalizeH="0" baseline="0" noProof="0" smtClean="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2</a:t>
            </a:r>
            <a:r>
              <a:rPr kumimoji="0" lang="vi-VN" sz="1700" b="1" i="1" u="none" strike="noStrike" kern="0" cap="none" spc="0" normalizeH="0" baseline="0" noProof="0" smtClean="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endPar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mà bác Hương nhận được khi gửi 250 triệu đồng kì hạn 3 tháng, 6 tháng và 12 tháng cho mỗi ngân hàng trong 2 </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năm:</a:t>
            </a:r>
            <a:endPar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tiền lãi kì hạn 3 tháng nên 24 tháng được gửi 8 lần → N = 8 ; 1 năm có 12 tháng nên số lần tính lãi trong một năm là 4 → n = </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4</a:t>
            </a:r>
            <a:endPar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tiền lãi kì hạn 6 tháng nên 24 tháng được gửi 4 lần → N = 4 ; 1 năm có 12 tháng nên số lần tính lãi trong một năm là 2 → n = </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2</a:t>
            </a:r>
            <a:endPar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tiền lãi kì hạn 12 tháng nên 24 tháng được gửi 2 lần → N = 2 ; 1 năm có 12 tháng nên số lần tính lãi trong một năm là 1 → n = </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1</a:t>
            </a:r>
            <a:endPar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p:txBody>
      </p:sp>
      <p:pic>
        <p:nvPicPr>
          <p:cNvPr id="4" name="Picture 3"/>
          <p:cNvPicPr>
            <a:picLocks noChangeAspect="1"/>
          </p:cNvPicPr>
          <p:nvPr/>
        </p:nvPicPr>
        <p:blipFill>
          <a:blip r:embed="rId3"/>
          <a:stretch>
            <a:fillRect/>
          </a:stretch>
        </p:blipFill>
        <p:spPr>
          <a:xfrm>
            <a:off x="8205868" y="103331"/>
            <a:ext cx="730313" cy="806975"/>
          </a:xfrm>
          <a:prstGeom prst="rect">
            <a:avLst/>
          </a:prstGeom>
        </p:spPr>
      </p:pic>
    </p:spTree>
    <p:extLst>
      <p:ext uri="{BB962C8B-B14F-4D97-AF65-F5344CB8AC3E}">
        <p14:creationId xmlns:p14="http://schemas.microsoft.com/office/powerpoint/2010/main" val="1757761218"/>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plus(i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655979" y="767562"/>
            <a:ext cx="7779126" cy="3770263"/>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en-US" sz="1700" b="1" i="1" u="none" strike="noStrike" kern="0" cap="none" spc="0" normalizeH="0" baseline="0" noProof="0" smtClean="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2</a:t>
            </a:r>
            <a:r>
              <a:rPr kumimoji="0" lang="vi-VN" sz="1700" b="1" i="1" u="none" strike="noStrike" kern="0" cap="none" spc="0" normalizeH="0" baseline="0" noProof="0" smtClean="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endPar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Ngân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hàng VPBANK </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Lãi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suất 4,75%/3 tháng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bác Hương nhận được là: 250 . (1+(4,75%)/4)^8= 274,76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bác Hương nhận được là: 274,76 – 250 = 24,76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Lãi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suất 7,2%/6 tháng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bác Hương nhận được là: 250 . (1+(7,2%)/6)^12= 287,99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bác Hương nhận được là: 287,99 – 250 = 37,99 (triệu đồng</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endPar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p:txBody>
      </p:sp>
      <p:pic>
        <p:nvPicPr>
          <p:cNvPr id="4" name="Picture 3"/>
          <p:cNvPicPr>
            <a:picLocks noChangeAspect="1"/>
          </p:cNvPicPr>
          <p:nvPr/>
        </p:nvPicPr>
        <p:blipFill>
          <a:blip r:embed="rId3"/>
          <a:stretch>
            <a:fillRect/>
          </a:stretch>
        </p:blipFill>
        <p:spPr>
          <a:xfrm>
            <a:off x="8205868" y="103331"/>
            <a:ext cx="730313" cy="806975"/>
          </a:xfrm>
          <a:prstGeom prst="rect">
            <a:avLst/>
          </a:prstGeom>
        </p:spPr>
      </p:pic>
    </p:spTree>
    <p:extLst>
      <p:ext uri="{BB962C8B-B14F-4D97-AF65-F5344CB8AC3E}">
        <p14:creationId xmlns:p14="http://schemas.microsoft.com/office/powerpoint/2010/main" val="1676930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9" dur="500"/>
                                        <p:tgtEl>
                                          <p:spTgt spid="2">
                                            <p:txEl>
                                              <p:pRg st="6" end="6"/>
                                            </p:txEl>
                                          </p:spTgt>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655979" y="767562"/>
            <a:ext cx="7779126" cy="275460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en-US" sz="1700" b="1" i="1" u="none" strike="noStrike" kern="0" cap="none" spc="0" normalizeH="0" baseline="0" noProof="0" smtClean="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2</a:t>
            </a:r>
            <a:r>
              <a:rPr kumimoji="0" lang="vi-VN" sz="1700" b="1" i="1" u="none" strike="noStrike" kern="0" cap="none" spc="0" normalizeH="0" baseline="0" noProof="0" smtClean="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endPar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lvl="0" algn="just">
              <a:lnSpc>
                <a:spcPct val="150000"/>
              </a:lnSpc>
              <a:spcBef>
                <a:spcPts val="300"/>
              </a:spcBef>
              <a:spcAft>
                <a:spcPts val="300"/>
              </a:spcAft>
            </a:pPr>
            <a:r>
              <a:rPr lang="en-US" sz="1700" smtClean="0">
                <a:latin typeface="Arial" panose="020B0604020202020204" pitchFamily="34" charset="0"/>
                <a:ea typeface="Arial" panose="020B0604020202020204" pitchFamily="34" charset="0"/>
                <a:cs typeface="Times New Roman" panose="02020603050405020304" pitchFamily="18" charset="0"/>
              </a:rPr>
              <a:t>- </a:t>
            </a:r>
            <a:r>
              <a:rPr lang="vi-VN" sz="1700" smtClean="0">
                <a:latin typeface="Arial" panose="020B0604020202020204" pitchFamily="34" charset="0"/>
                <a:ea typeface="Arial" panose="020B0604020202020204" pitchFamily="34" charset="0"/>
                <a:cs typeface="Times New Roman" panose="02020603050405020304" pitchFamily="18" charset="0"/>
              </a:rPr>
              <a:t>Lãi </a:t>
            </a:r>
            <a:r>
              <a:rPr lang="vi-VN" sz="1700">
                <a:latin typeface="Arial" panose="020B0604020202020204" pitchFamily="34" charset="0"/>
                <a:ea typeface="Arial" panose="020B0604020202020204" pitchFamily="34" charset="0"/>
                <a:cs typeface="Times New Roman" panose="02020603050405020304" pitchFamily="18" charset="0"/>
              </a:rPr>
              <a:t>suất 7,2%/12 tháng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bác Hương nhận được là: 250 . (1+(7,2%)/1)^2= 287,296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lãi bác Hương nhận được là: 287,296 – 250 = 37,296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Do đó, bác Hương nên gửi tiết kiệm với kì hạn 6 tháng thì số tiền lãi thu được sau hai năm gửi tiết kiệm là lớn nhất.</a:t>
            </a:r>
            <a:endParaRPr lang="vi-VN" sz="1700">
              <a:latin typeface="Arial" panose="020B0604020202020204" pitchFamily="34" charset="0"/>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205868" y="103331"/>
            <a:ext cx="730313" cy="806975"/>
          </a:xfrm>
          <a:prstGeom prst="rect">
            <a:avLst/>
          </a:prstGeom>
        </p:spPr>
      </p:pic>
    </p:spTree>
    <p:extLst>
      <p:ext uri="{BB962C8B-B14F-4D97-AF65-F5344CB8AC3E}">
        <p14:creationId xmlns:p14="http://schemas.microsoft.com/office/powerpoint/2010/main" val="3068976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dissolv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5" y="212651"/>
            <a:ext cx="8906267" cy="739754"/>
          </a:xfrm>
          <a:prstGeom prst="rect">
            <a:avLst/>
          </a:prstGeom>
          <a:noFill/>
        </p:spPr>
        <p:txBody>
          <a:bodyPr wrap="square" rtlCol="0">
            <a:spAutoFit/>
          </a:bodyPr>
          <a:lstStyle/>
          <a:p>
            <a:pPr algn="ctr">
              <a:lnSpc>
                <a:spcPct val="150000"/>
              </a:lnSpc>
            </a:pPr>
            <a:r>
              <a:rPr lang="vi-VN" sz="3200" b="1" dirty="0" smtClean="0">
                <a:solidFill>
                  <a:srgbClr val="C00000"/>
                </a:solidFill>
              </a:rPr>
              <a:t>HƯỚNG DẪN VỀ NHÀ</a:t>
            </a:r>
            <a:endParaRPr lang="en-US" sz="3200" b="1" dirty="0">
              <a:solidFill>
                <a:srgbClr val="C00000"/>
              </a:solidFill>
            </a:endParaRPr>
          </a:p>
        </p:txBody>
      </p:sp>
      <p:grpSp>
        <p:nvGrpSpPr>
          <p:cNvPr id="7" name="Group 6"/>
          <p:cNvGrpSpPr/>
          <p:nvPr/>
        </p:nvGrpSpPr>
        <p:grpSpPr>
          <a:xfrm>
            <a:off x="313934" y="1326410"/>
            <a:ext cx="2700670" cy="2830921"/>
            <a:chOff x="435934" y="1241350"/>
            <a:chExt cx="2700670" cy="2830921"/>
          </a:xfrm>
        </p:grpSpPr>
        <p:sp>
          <p:nvSpPr>
            <p:cNvPr id="5" name="Rounded Rectangle 4"/>
            <p:cNvSpPr/>
            <p:nvPr/>
          </p:nvSpPr>
          <p:spPr>
            <a:xfrm>
              <a:off x="435934" y="1637415"/>
              <a:ext cx="2700670"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01</a:t>
              </a:r>
              <a:endParaRPr lang="en-US" sz="2400" b="1" dirty="0">
                <a:solidFill>
                  <a:schemeClr val="accent6"/>
                </a:solidFill>
              </a:endParaRPr>
            </a:p>
          </p:txBody>
        </p:sp>
      </p:grpSp>
      <p:grpSp>
        <p:nvGrpSpPr>
          <p:cNvPr id="8" name="Group 7"/>
          <p:cNvGrpSpPr/>
          <p:nvPr/>
        </p:nvGrpSpPr>
        <p:grpSpPr>
          <a:xfrm>
            <a:off x="3234205" y="1326410"/>
            <a:ext cx="2700670" cy="2830921"/>
            <a:chOff x="435934" y="1241350"/>
            <a:chExt cx="2700670" cy="2830921"/>
          </a:xfrm>
        </p:grpSpPr>
        <p:sp>
          <p:nvSpPr>
            <p:cNvPr id="9" name="Rounded Rectangle 8"/>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02</a:t>
              </a:r>
              <a:endParaRPr lang="en-US" sz="2400" b="1" dirty="0">
                <a:solidFill>
                  <a:schemeClr val="accent6"/>
                </a:solidFill>
              </a:endParaRPr>
            </a:p>
          </p:txBody>
        </p:sp>
      </p:grpSp>
      <p:grpSp>
        <p:nvGrpSpPr>
          <p:cNvPr id="11" name="Group 10"/>
          <p:cNvGrpSpPr/>
          <p:nvPr/>
        </p:nvGrpSpPr>
        <p:grpSpPr>
          <a:xfrm>
            <a:off x="6149161" y="1326410"/>
            <a:ext cx="2700670" cy="2830921"/>
            <a:chOff x="435934" y="1241350"/>
            <a:chExt cx="2700670" cy="2830921"/>
          </a:xfrm>
        </p:grpSpPr>
        <p:sp>
          <p:nvSpPr>
            <p:cNvPr id="12" name="Rounded Rectangle 11"/>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03</a:t>
              </a:r>
              <a:endParaRPr lang="en-US" sz="2400" b="1" dirty="0">
                <a:solidFill>
                  <a:schemeClr val="accent6"/>
                </a:solidFill>
              </a:endParaRPr>
            </a:p>
          </p:txBody>
        </p:sp>
      </p:grpSp>
      <p:sp>
        <p:nvSpPr>
          <p:cNvPr id="14" name="TextBox 13"/>
          <p:cNvSpPr txBox="1"/>
          <p:nvPr/>
        </p:nvSpPr>
        <p:spPr>
          <a:xfrm>
            <a:off x="553166" y="2118537"/>
            <a:ext cx="2222205" cy="1015663"/>
          </a:xfrm>
          <a:prstGeom prst="rect">
            <a:avLst/>
          </a:prstGeom>
          <a:noFill/>
        </p:spPr>
        <p:txBody>
          <a:bodyPr wrap="square" rtlCol="0">
            <a:spAutoFit/>
          </a:bodyPr>
          <a:lstStyle/>
          <a:p>
            <a:pPr algn="ctr">
              <a:lnSpc>
                <a:spcPct val="150000"/>
              </a:lnSpc>
            </a:pPr>
            <a:r>
              <a:rPr lang="vi-VN" sz="2000" dirty="0" smtClean="0"/>
              <a:t>Ôn tập kiến thức đã học trong bài</a:t>
            </a:r>
            <a:endParaRPr lang="en-US" sz="2000" dirty="0"/>
          </a:p>
        </p:txBody>
      </p:sp>
      <p:sp>
        <p:nvSpPr>
          <p:cNvPr id="15" name="TextBox 14"/>
          <p:cNvSpPr txBox="1"/>
          <p:nvPr/>
        </p:nvSpPr>
        <p:spPr>
          <a:xfrm>
            <a:off x="3349834" y="2130715"/>
            <a:ext cx="2464096" cy="1015663"/>
          </a:xfrm>
          <a:prstGeom prst="rect">
            <a:avLst/>
          </a:prstGeom>
          <a:noFill/>
        </p:spPr>
        <p:txBody>
          <a:bodyPr wrap="square" rtlCol="0">
            <a:spAutoFit/>
          </a:bodyPr>
          <a:lstStyle/>
          <a:p>
            <a:pPr algn="ctr">
              <a:lnSpc>
                <a:spcPct val="150000"/>
              </a:lnSpc>
            </a:pPr>
            <a:r>
              <a:rPr lang="vi-VN" sz="2000" dirty="0" smtClean="0"/>
              <a:t>Hoàn thành bài tập trong SBT</a:t>
            </a:r>
            <a:endParaRPr lang="en-US" sz="2000" dirty="0"/>
          </a:p>
        </p:txBody>
      </p:sp>
      <p:sp>
        <p:nvSpPr>
          <p:cNvPr id="16" name="TextBox 15"/>
          <p:cNvSpPr txBox="1"/>
          <p:nvPr/>
        </p:nvSpPr>
        <p:spPr>
          <a:xfrm>
            <a:off x="6149161" y="2103844"/>
            <a:ext cx="2751685" cy="1938992"/>
          </a:xfrm>
          <a:prstGeom prst="rect">
            <a:avLst/>
          </a:prstGeom>
          <a:noFill/>
        </p:spPr>
        <p:txBody>
          <a:bodyPr wrap="square" rtlCol="0">
            <a:spAutoFit/>
          </a:bodyPr>
          <a:lstStyle/>
          <a:p>
            <a:pPr algn="ctr">
              <a:lnSpc>
                <a:spcPct val="150000"/>
              </a:lnSpc>
            </a:pPr>
            <a:r>
              <a:rPr lang="vi-VN" sz="2000" dirty="0" smtClean="0"/>
              <a:t>Chuẩn bị </a:t>
            </a:r>
            <a:r>
              <a:rPr lang="vi-VN" sz="2000" smtClean="0"/>
              <a:t>bài sau:</a:t>
            </a:r>
            <a:endParaRPr lang="vi-VN" sz="2000" dirty="0" smtClean="0"/>
          </a:p>
          <a:p>
            <a:pPr algn="ctr">
              <a:lnSpc>
                <a:spcPct val="150000"/>
              </a:lnSpc>
            </a:pPr>
            <a:r>
              <a:rPr lang="vi-VN" sz="2000" b="1" i="1"/>
              <a:t>Thực hiện tính toán trên đa thức với phần mềm Geogebra</a:t>
            </a:r>
            <a:endParaRPr lang="en-US" sz="2000" b="1" i="1" dirty="0"/>
          </a:p>
        </p:txBody>
      </p:sp>
      <p:pic>
        <p:nvPicPr>
          <p:cNvPr id="17" name="Picture 16"/>
          <p:cNvPicPr>
            <a:picLocks noChangeAspect="1"/>
          </p:cNvPicPr>
          <p:nvPr/>
        </p:nvPicPr>
        <p:blipFill>
          <a:blip r:embed="rId2"/>
          <a:stretch>
            <a:fillRect/>
          </a:stretch>
        </p:blipFill>
        <p:spPr>
          <a:xfrm>
            <a:off x="2075738" y="4198538"/>
            <a:ext cx="1877731" cy="944962"/>
          </a:xfrm>
          <a:prstGeom prst="rect">
            <a:avLst/>
          </a:prstGeom>
        </p:spPr>
      </p:pic>
      <p:pic>
        <p:nvPicPr>
          <p:cNvPr id="18" name="Picture 17"/>
          <p:cNvPicPr>
            <a:picLocks noChangeAspect="1"/>
          </p:cNvPicPr>
          <p:nvPr/>
        </p:nvPicPr>
        <p:blipFill>
          <a:blip r:embed="rId3"/>
          <a:stretch>
            <a:fillRect/>
          </a:stretch>
        </p:blipFill>
        <p:spPr>
          <a:xfrm>
            <a:off x="5709873" y="4089719"/>
            <a:ext cx="583044" cy="937729"/>
          </a:xfrm>
          <a:prstGeom prst="rect">
            <a:avLst/>
          </a:prstGeom>
        </p:spPr>
      </p:pic>
    </p:spTree>
    <p:extLst>
      <p:ext uri="{BB962C8B-B14F-4D97-AF65-F5344CB8AC3E}">
        <p14:creationId xmlns:p14="http://schemas.microsoft.com/office/powerpoint/2010/main" val="3705067636"/>
      </p:ext>
    </p:extLst>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381974" y="1310057"/>
            <a:ext cx="8369669"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400" dirty="0" smtClean="0">
                <a:solidFill>
                  <a:srgbClr val="C00000"/>
                </a:solidFill>
                <a:latin typeface="+mn-lt"/>
              </a:rPr>
              <a:t>CẢM ƠN CÁC EM ĐÃ </a:t>
            </a:r>
            <a:r>
              <a:rPr lang="vi-VN" sz="4400" smtClean="0">
                <a:solidFill>
                  <a:srgbClr val="C00000"/>
                </a:solidFill>
                <a:latin typeface="+mn-lt"/>
              </a:rPr>
              <a:t/>
            </a:r>
            <a:br>
              <a:rPr lang="vi-VN" sz="4400" smtClean="0">
                <a:solidFill>
                  <a:srgbClr val="C00000"/>
                </a:solidFill>
                <a:latin typeface="+mn-lt"/>
              </a:rPr>
            </a:br>
            <a:r>
              <a:rPr lang="vi-VN" sz="4400" smtClean="0">
                <a:solidFill>
                  <a:srgbClr val="C00000"/>
                </a:solidFill>
                <a:latin typeface="+mn-lt"/>
              </a:rPr>
              <a:t>THAM GIA TIẾT THỰC HÀNH!</a:t>
            </a:r>
            <a:endParaRPr sz="4400" dirty="0">
              <a:solidFill>
                <a:srgbClr val="C00000"/>
              </a:solidFill>
              <a:latin typeface="+mn-lt"/>
            </a:endParaRPr>
          </a:p>
        </p:txBody>
      </p:sp>
      <p:grpSp>
        <p:nvGrpSpPr>
          <p:cNvPr id="360" name="Google Shape;360;p36"/>
          <p:cNvGrpSpPr/>
          <p:nvPr/>
        </p:nvGrpSpPr>
        <p:grpSpPr>
          <a:xfrm flipH="1">
            <a:off x="6868028" y="3855360"/>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rot="1838057">
            <a:off x="159489" y="-49356"/>
            <a:ext cx="1445135" cy="1612341"/>
          </a:xfrm>
          <a:prstGeom prst="rect">
            <a:avLst/>
          </a:prstGeom>
        </p:spPr>
      </p:pic>
    </p:spTree>
    <p:extLst>
      <p:ext uri="{BB962C8B-B14F-4D97-AF65-F5344CB8AC3E}">
        <p14:creationId xmlns:p14="http://schemas.microsoft.com/office/powerpoint/2010/main" val="1408244723"/>
      </p:ext>
    </p:extLst>
  </p:cSld>
  <p:clrMapOvr>
    <a:masterClrMapping/>
  </p:clrMapOvr>
  <mc:AlternateContent xmlns:mc="http://schemas.openxmlformats.org/markup-compatibility/2006">
    <mc:Choice xmlns:p14="http://schemas.microsoft.com/office/powerpoint/2010/main" Requires="p14">
      <p:transition spd="med" p14:dur="700">
        <p14:doors dir="vert"/>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37"/>
          <p:cNvSpPr txBox="1">
            <a:spLocks noGrp="1"/>
          </p:cNvSpPr>
          <p:nvPr>
            <p:ph type="title"/>
          </p:nvPr>
        </p:nvSpPr>
        <p:spPr>
          <a:xfrm>
            <a:off x="726003" y="226967"/>
            <a:ext cx="7704000" cy="6771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vi-VN" dirty="0" smtClean="0">
                <a:solidFill>
                  <a:srgbClr val="C00000"/>
                </a:solidFill>
                <a:latin typeface="+mn-lt"/>
              </a:rPr>
              <a:t>KHỞI ĐỘNG</a:t>
            </a:r>
            <a:endParaRPr dirty="0">
              <a:solidFill>
                <a:srgbClr val="C00000"/>
              </a:solidFill>
              <a:latin typeface="+mn-lt"/>
            </a:endParaRPr>
          </a:p>
        </p:txBody>
      </p:sp>
      <p:grpSp>
        <p:nvGrpSpPr>
          <p:cNvPr id="462" name="Google Shape;462;p37"/>
          <p:cNvGrpSpPr/>
          <p:nvPr/>
        </p:nvGrpSpPr>
        <p:grpSpPr>
          <a:xfrm>
            <a:off x="237001" y="4114800"/>
            <a:ext cx="619209" cy="895696"/>
            <a:chOff x="5992975" y="3910925"/>
            <a:chExt cx="95350" cy="152675"/>
          </a:xfrm>
        </p:grpSpPr>
        <p:sp>
          <p:nvSpPr>
            <p:cNvPr id="463" name="Google Shape;463;p37"/>
            <p:cNvSpPr/>
            <p:nvPr/>
          </p:nvSpPr>
          <p:spPr>
            <a:xfrm>
              <a:off x="6005125" y="3927750"/>
              <a:ext cx="33600" cy="119875"/>
            </a:xfrm>
            <a:custGeom>
              <a:avLst/>
              <a:gdLst/>
              <a:ahLst/>
              <a:cxnLst/>
              <a:rect l="l" t="t" r="r" b="b"/>
              <a:pathLst>
                <a:path w="1344" h="4795" extrusionOk="0">
                  <a:moveTo>
                    <a:pt x="624" y="0"/>
                  </a:moveTo>
                  <a:lnTo>
                    <a:pt x="1" y="95"/>
                  </a:lnTo>
                  <a:lnTo>
                    <a:pt x="721" y="4795"/>
                  </a:lnTo>
                  <a:lnTo>
                    <a:pt x="1344" y="4698"/>
                  </a:lnTo>
                  <a:lnTo>
                    <a:pt x="6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6005125" y="3911750"/>
              <a:ext cx="15600" cy="18075"/>
            </a:xfrm>
            <a:custGeom>
              <a:avLst/>
              <a:gdLst/>
              <a:ahLst/>
              <a:cxnLst/>
              <a:rect l="l" t="t" r="r" b="b"/>
              <a:pathLst>
                <a:path w="624" h="723" extrusionOk="0">
                  <a:moveTo>
                    <a:pt x="209" y="1"/>
                  </a:moveTo>
                  <a:lnTo>
                    <a:pt x="138" y="247"/>
                  </a:lnTo>
                  <a:lnTo>
                    <a:pt x="1" y="723"/>
                  </a:lnTo>
                  <a:lnTo>
                    <a:pt x="1" y="723"/>
                  </a:lnTo>
                  <a:lnTo>
                    <a:pt x="624" y="628"/>
                  </a:lnTo>
                  <a:lnTo>
                    <a:pt x="351" y="215"/>
                  </a:lnTo>
                  <a:lnTo>
                    <a:pt x="2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6021825" y="4036650"/>
              <a:ext cx="16900" cy="10975"/>
            </a:xfrm>
            <a:custGeom>
              <a:avLst/>
              <a:gdLst/>
              <a:ahLst/>
              <a:cxnLst/>
              <a:rect l="l" t="t" r="r" b="b"/>
              <a:pathLst>
                <a:path w="676" h="439" extrusionOk="0">
                  <a:moveTo>
                    <a:pt x="623" y="1"/>
                  </a:moveTo>
                  <a:lnTo>
                    <a:pt x="0" y="97"/>
                  </a:lnTo>
                  <a:lnTo>
                    <a:pt x="53" y="439"/>
                  </a:lnTo>
                  <a:lnTo>
                    <a:pt x="676" y="342"/>
                  </a:lnTo>
                  <a:lnTo>
                    <a:pt x="623" y="1"/>
                  </a:lnTo>
                  <a:close/>
                </a:path>
              </a:pathLst>
            </a:custGeom>
            <a:solidFill>
              <a:srgbClr val="161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6023125" y="4044875"/>
              <a:ext cx="16575" cy="9075"/>
            </a:xfrm>
            <a:custGeom>
              <a:avLst/>
              <a:gdLst/>
              <a:ahLst/>
              <a:cxnLst/>
              <a:rect l="l" t="t" r="r" b="b"/>
              <a:pathLst>
                <a:path w="663" h="363" extrusionOk="0">
                  <a:moveTo>
                    <a:pt x="624" y="1"/>
                  </a:moveTo>
                  <a:lnTo>
                    <a:pt x="0" y="97"/>
                  </a:lnTo>
                  <a:lnTo>
                    <a:pt x="35" y="327"/>
                  </a:lnTo>
                  <a:cubicBezTo>
                    <a:pt x="39" y="347"/>
                    <a:pt x="56" y="363"/>
                    <a:pt x="77" y="363"/>
                  </a:cubicBezTo>
                  <a:cubicBezTo>
                    <a:pt x="79" y="363"/>
                    <a:pt x="81" y="362"/>
                    <a:pt x="84" y="362"/>
                  </a:cubicBezTo>
                  <a:lnTo>
                    <a:pt x="624" y="279"/>
                  </a:lnTo>
                  <a:cubicBezTo>
                    <a:pt x="647" y="276"/>
                    <a:pt x="662" y="254"/>
                    <a:pt x="659" y="232"/>
                  </a:cubicBezTo>
                  <a:lnTo>
                    <a:pt x="624" y="1"/>
                  </a:lnTo>
                  <a:close/>
                </a:path>
              </a:pathLst>
            </a:custGeom>
            <a:solidFill>
              <a:srgbClr val="7B5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6008550" y="3911750"/>
              <a:ext cx="5350" cy="6175"/>
            </a:xfrm>
            <a:custGeom>
              <a:avLst/>
              <a:gdLst/>
              <a:ahLst/>
              <a:cxnLst/>
              <a:rect l="l" t="t" r="r" b="b"/>
              <a:pathLst>
                <a:path w="214" h="247" extrusionOk="0">
                  <a:moveTo>
                    <a:pt x="72" y="1"/>
                  </a:moveTo>
                  <a:lnTo>
                    <a:pt x="1" y="247"/>
                  </a:lnTo>
                  <a:lnTo>
                    <a:pt x="214" y="21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6021000" y="4030350"/>
              <a:ext cx="16550" cy="8525"/>
            </a:xfrm>
            <a:custGeom>
              <a:avLst/>
              <a:gdLst/>
              <a:ahLst/>
              <a:cxnLst/>
              <a:rect l="l" t="t" r="r" b="b"/>
              <a:pathLst>
                <a:path w="662" h="341" extrusionOk="0">
                  <a:moveTo>
                    <a:pt x="624" y="0"/>
                  </a:moveTo>
                  <a:lnTo>
                    <a:pt x="0" y="96"/>
                  </a:lnTo>
                  <a:lnTo>
                    <a:pt x="37" y="341"/>
                  </a:lnTo>
                  <a:lnTo>
                    <a:pt x="661" y="246"/>
                  </a:lnTo>
                  <a:lnTo>
                    <a:pt x="624" y="0"/>
                  </a:lnTo>
                  <a:close/>
                </a:path>
              </a:pathLst>
            </a:custGeom>
            <a:solidFill>
              <a:srgbClr val="4B1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6009800" y="3933625"/>
              <a:ext cx="15925" cy="89425"/>
            </a:xfrm>
            <a:custGeom>
              <a:avLst/>
              <a:gdLst/>
              <a:ahLst/>
              <a:cxnLst/>
              <a:rect l="l" t="t" r="r" b="b"/>
              <a:pathLst>
                <a:path w="637" h="3577" extrusionOk="0">
                  <a:moveTo>
                    <a:pt x="51" y="0"/>
                  </a:moveTo>
                  <a:cubicBezTo>
                    <a:pt x="49" y="0"/>
                    <a:pt x="46" y="1"/>
                    <a:pt x="44" y="1"/>
                  </a:cubicBezTo>
                  <a:cubicBezTo>
                    <a:pt x="18" y="5"/>
                    <a:pt x="0" y="30"/>
                    <a:pt x="4" y="56"/>
                  </a:cubicBezTo>
                  <a:lnTo>
                    <a:pt x="537" y="3535"/>
                  </a:lnTo>
                  <a:cubicBezTo>
                    <a:pt x="541" y="3559"/>
                    <a:pt x="561" y="3576"/>
                    <a:pt x="585" y="3576"/>
                  </a:cubicBezTo>
                  <a:cubicBezTo>
                    <a:pt x="587" y="3576"/>
                    <a:pt x="589" y="3576"/>
                    <a:pt x="592" y="3576"/>
                  </a:cubicBezTo>
                  <a:cubicBezTo>
                    <a:pt x="618" y="3572"/>
                    <a:pt x="636" y="3547"/>
                    <a:pt x="632" y="3521"/>
                  </a:cubicBezTo>
                  <a:lnTo>
                    <a:pt x="100" y="41"/>
                  </a:lnTo>
                  <a:cubicBezTo>
                    <a:pt x="96" y="18"/>
                    <a:pt x="75"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6015875" y="3932700"/>
              <a:ext cx="15925" cy="89400"/>
            </a:xfrm>
            <a:custGeom>
              <a:avLst/>
              <a:gdLst/>
              <a:ahLst/>
              <a:cxnLst/>
              <a:rect l="l" t="t" r="r" b="b"/>
              <a:pathLst>
                <a:path w="637" h="3576" extrusionOk="0">
                  <a:moveTo>
                    <a:pt x="53" y="0"/>
                  </a:moveTo>
                  <a:cubicBezTo>
                    <a:pt x="50" y="0"/>
                    <a:pt x="47" y="0"/>
                    <a:pt x="45" y="1"/>
                  </a:cubicBezTo>
                  <a:cubicBezTo>
                    <a:pt x="19" y="5"/>
                    <a:pt x="0" y="29"/>
                    <a:pt x="4" y="56"/>
                  </a:cubicBezTo>
                  <a:lnTo>
                    <a:pt x="537" y="3535"/>
                  </a:lnTo>
                  <a:cubicBezTo>
                    <a:pt x="541" y="3558"/>
                    <a:pt x="562" y="3576"/>
                    <a:pt x="585" y="3576"/>
                  </a:cubicBezTo>
                  <a:cubicBezTo>
                    <a:pt x="587" y="3576"/>
                    <a:pt x="590" y="3576"/>
                    <a:pt x="592" y="3575"/>
                  </a:cubicBezTo>
                  <a:cubicBezTo>
                    <a:pt x="619" y="3571"/>
                    <a:pt x="637" y="3546"/>
                    <a:pt x="632" y="3521"/>
                  </a:cubicBezTo>
                  <a:lnTo>
                    <a:pt x="100" y="41"/>
                  </a:lnTo>
                  <a:cubicBezTo>
                    <a:pt x="96" y="17"/>
                    <a:pt x="76"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6033150" y="3928000"/>
              <a:ext cx="16175" cy="118900"/>
            </a:xfrm>
            <a:custGeom>
              <a:avLst/>
              <a:gdLst/>
              <a:ahLst/>
              <a:cxnLst/>
              <a:rect l="l" t="t" r="r" b="b"/>
              <a:pathLst>
                <a:path w="647" h="4756" extrusionOk="0">
                  <a:moveTo>
                    <a:pt x="631" y="0"/>
                  </a:moveTo>
                  <a:lnTo>
                    <a:pt x="0" y="2"/>
                  </a:lnTo>
                  <a:lnTo>
                    <a:pt x="16" y="4756"/>
                  </a:lnTo>
                  <a:lnTo>
                    <a:pt x="646" y="4754"/>
                  </a:lnTo>
                  <a:lnTo>
                    <a:pt x="6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6033125" y="3910925"/>
              <a:ext cx="15775" cy="17125"/>
            </a:xfrm>
            <a:custGeom>
              <a:avLst/>
              <a:gdLst/>
              <a:ahLst/>
              <a:cxnLst/>
              <a:rect l="l" t="t" r="r" b="b"/>
              <a:pathLst>
                <a:path w="631" h="685" extrusionOk="0">
                  <a:moveTo>
                    <a:pt x="313" y="1"/>
                  </a:moveTo>
                  <a:lnTo>
                    <a:pt x="206" y="234"/>
                  </a:lnTo>
                  <a:lnTo>
                    <a:pt x="0" y="684"/>
                  </a:lnTo>
                  <a:lnTo>
                    <a:pt x="631" y="682"/>
                  </a:lnTo>
                  <a:lnTo>
                    <a:pt x="422" y="233"/>
                  </a:lnTo>
                  <a:lnTo>
                    <a:pt x="3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6033475" y="4038175"/>
              <a:ext cx="15850" cy="8725"/>
            </a:xfrm>
            <a:custGeom>
              <a:avLst/>
              <a:gdLst/>
              <a:ahLst/>
              <a:cxnLst/>
              <a:rect l="l" t="t" r="r" b="b"/>
              <a:pathLst>
                <a:path w="634" h="349" extrusionOk="0">
                  <a:moveTo>
                    <a:pt x="632" y="1"/>
                  </a:moveTo>
                  <a:lnTo>
                    <a:pt x="1" y="3"/>
                  </a:lnTo>
                  <a:lnTo>
                    <a:pt x="3" y="349"/>
                  </a:lnTo>
                  <a:lnTo>
                    <a:pt x="633" y="347"/>
                  </a:lnTo>
                  <a:lnTo>
                    <a:pt x="632" y="1"/>
                  </a:lnTo>
                  <a:close/>
                </a:path>
              </a:pathLst>
            </a:custGeom>
            <a:solidFill>
              <a:srgbClr val="4B1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6033500" y="4046800"/>
              <a:ext cx="15825" cy="6950"/>
            </a:xfrm>
            <a:custGeom>
              <a:avLst/>
              <a:gdLst/>
              <a:ahLst/>
              <a:cxnLst/>
              <a:rect l="l" t="t" r="r" b="b"/>
              <a:pathLst>
                <a:path w="633" h="278" extrusionOk="0">
                  <a:moveTo>
                    <a:pt x="631" y="1"/>
                  </a:moveTo>
                  <a:lnTo>
                    <a:pt x="1" y="3"/>
                  </a:lnTo>
                  <a:lnTo>
                    <a:pt x="1" y="236"/>
                  </a:lnTo>
                  <a:cubicBezTo>
                    <a:pt x="1" y="259"/>
                    <a:pt x="21" y="278"/>
                    <a:pt x="43" y="278"/>
                  </a:cubicBezTo>
                  <a:lnTo>
                    <a:pt x="590" y="276"/>
                  </a:lnTo>
                  <a:cubicBezTo>
                    <a:pt x="613" y="276"/>
                    <a:pt x="632" y="257"/>
                    <a:pt x="632" y="234"/>
                  </a:cubicBezTo>
                  <a:lnTo>
                    <a:pt x="631" y="1"/>
                  </a:lnTo>
                  <a:close/>
                </a:path>
              </a:pathLst>
            </a:custGeom>
            <a:solidFill>
              <a:srgbClr val="D83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6038275" y="3910925"/>
              <a:ext cx="5400" cy="5875"/>
            </a:xfrm>
            <a:custGeom>
              <a:avLst/>
              <a:gdLst/>
              <a:ahLst/>
              <a:cxnLst/>
              <a:rect l="l" t="t" r="r" b="b"/>
              <a:pathLst>
                <a:path w="216" h="235" extrusionOk="0">
                  <a:moveTo>
                    <a:pt x="107" y="1"/>
                  </a:moveTo>
                  <a:lnTo>
                    <a:pt x="0" y="234"/>
                  </a:lnTo>
                  <a:lnTo>
                    <a:pt x="216" y="233"/>
                  </a:lnTo>
                  <a:lnTo>
                    <a:pt x="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6033475" y="4032000"/>
              <a:ext cx="15825" cy="6275"/>
            </a:xfrm>
            <a:custGeom>
              <a:avLst/>
              <a:gdLst/>
              <a:ahLst/>
              <a:cxnLst/>
              <a:rect l="l" t="t" r="r" b="b"/>
              <a:pathLst>
                <a:path w="633" h="251" extrusionOk="0">
                  <a:moveTo>
                    <a:pt x="631" y="1"/>
                  </a:moveTo>
                  <a:lnTo>
                    <a:pt x="1" y="3"/>
                  </a:lnTo>
                  <a:lnTo>
                    <a:pt x="2" y="250"/>
                  </a:lnTo>
                  <a:lnTo>
                    <a:pt x="632" y="248"/>
                  </a:lnTo>
                  <a:lnTo>
                    <a:pt x="631" y="1"/>
                  </a:lnTo>
                  <a:close/>
                </a:path>
              </a:pathLst>
            </a:custGeom>
            <a:solidFill>
              <a:srgbClr val="D83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6037050" y="3932650"/>
              <a:ext cx="2725" cy="90425"/>
            </a:xfrm>
            <a:custGeom>
              <a:avLst/>
              <a:gdLst/>
              <a:ahLst/>
              <a:cxnLst/>
              <a:rect l="l" t="t" r="r" b="b"/>
              <a:pathLst>
                <a:path w="109" h="3617" extrusionOk="0">
                  <a:moveTo>
                    <a:pt x="48" y="1"/>
                  </a:moveTo>
                  <a:cubicBezTo>
                    <a:pt x="22" y="1"/>
                    <a:pt x="1" y="22"/>
                    <a:pt x="1" y="49"/>
                  </a:cubicBezTo>
                  <a:lnTo>
                    <a:pt x="12" y="3569"/>
                  </a:lnTo>
                  <a:cubicBezTo>
                    <a:pt x="12" y="3596"/>
                    <a:pt x="34" y="3617"/>
                    <a:pt x="61" y="3617"/>
                  </a:cubicBezTo>
                  <a:cubicBezTo>
                    <a:pt x="87" y="3617"/>
                    <a:pt x="108" y="3595"/>
                    <a:pt x="108" y="3568"/>
                  </a:cubicBezTo>
                  <a:lnTo>
                    <a:pt x="97" y="48"/>
                  </a:lnTo>
                  <a:cubicBezTo>
                    <a:pt x="97" y="22"/>
                    <a:pt x="7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6043200" y="3932625"/>
              <a:ext cx="2725" cy="90425"/>
            </a:xfrm>
            <a:custGeom>
              <a:avLst/>
              <a:gdLst/>
              <a:ahLst/>
              <a:cxnLst/>
              <a:rect l="l" t="t" r="r" b="b"/>
              <a:pathLst>
                <a:path w="109" h="3617" extrusionOk="0">
                  <a:moveTo>
                    <a:pt x="49" y="1"/>
                  </a:moveTo>
                  <a:cubicBezTo>
                    <a:pt x="23" y="1"/>
                    <a:pt x="1" y="22"/>
                    <a:pt x="1" y="49"/>
                  </a:cubicBezTo>
                  <a:lnTo>
                    <a:pt x="12" y="3569"/>
                  </a:lnTo>
                  <a:cubicBezTo>
                    <a:pt x="12" y="3596"/>
                    <a:pt x="34" y="3617"/>
                    <a:pt x="61" y="3617"/>
                  </a:cubicBezTo>
                  <a:cubicBezTo>
                    <a:pt x="88" y="3617"/>
                    <a:pt x="109" y="3595"/>
                    <a:pt x="109" y="3568"/>
                  </a:cubicBezTo>
                  <a:lnTo>
                    <a:pt x="97" y="48"/>
                  </a:lnTo>
                  <a:cubicBezTo>
                    <a:pt x="97" y="22"/>
                    <a:pt x="75"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6044075" y="3927325"/>
              <a:ext cx="32350" cy="119925"/>
            </a:xfrm>
            <a:custGeom>
              <a:avLst/>
              <a:gdLst/>
              <a:ahLst/>
              <a:cxnLst/>
              <a:rect l="l" t="t" r="r" b="b"/>
              <a:pathLst>
                <a:path w="1294" h="4797" extrusionOk="0">
                  <a:moveTo>
                    <a:pt x="670" y="0"/>
                  </a:moveTo>
                  <a:lnTo>
                    <a:pt x="0" y="4707"/>
                  </a:lnTo>
                  <a:lnTo>
                    <a:pt x="625" y="4796"/>
                  </a:lnTo>
                  <a:lnTo>
                    <a:pt x="1293" y="89"/>
                  </a:lnTo>
                  <a:lnTo>
                    <a:pt x="6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6060475" y="3911650"/>
              <a:ext cx="15600" cy="18025"/>
            </a:xfrm>
            <a:custGeom>
              <a:avLst/>
              <a:gdLst/>
              <a:ahLst/>
              <a:cxnLst/>
              <a:rect l="l" t="t" r="r" b="b"/>
              <a:pathLst>
                <a:path w="624" h="721" extrusionOk="0">
                  <a:moveTo>
                    <a:pt x="409" y="0"/>
                  </a:moveTo>
                  <a:lnTo>
                    <a:pt x="269" y="216"/>
                  </a:lnTo>
                  <a:lnTo>
                    <a:pt x="0" y="632"/>
                  </a:lnTo>
                  <a:lnTo>
                    <a:pt x="624" y="721"/>
                  </a:lnTo>
                  <a:lnTo>
                    <a:pt x="482" y="246"/>
                  </a:lnTo>
                  <a:lnTo>
                    <a:pt x="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6043825" y="4036850"/>
              <a:ext cx="16850" cy="10800"/>
            </a:xfrm>
            <a:custGeom>
              <a:avLst/>
              <a:gdLst/>
              <a:ahLst/>
              <a:cxnLst/>
              <a:rect l="l" t="t" r="r" b="b"/>
              <a:pathLst>
                <a:path w="674" h="432" extrusionOk="0">
                  <a:moveTo>
                    <a:pt x="49" y="0"/>
                  </a:moveTo>
                  <a:lnTo>
                    <a:pt x="1" y="343"/>
                  </a:lnTo>
                  <a:lnTo>
                    <a:pt x="625" y="432"/>
                  </a:lnTo>
                  <a:lnTo>
                    <a:pt x="673" y="89"/>
                  </a:lnTo>
                  <a:lnTo>
                    <a:pt x="49" y="0"/>
                  </a:lnTo>
                  <a:close/>
                </a:path>
              </a:pathLst>
            </a:custGeom>
            <a:solidFill>
              <a:srgbClr val="161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6042850" y="4045075"/>
              <a:ext cx="16525" cy="8925"/>
            </a:xfrm>
            <a:custGeom>
              <a:avLst/>
              <a:gdLst/>
              <a:ahLst/>
              <a:cxnLst/>
              <a:rect l="l" t="t" r="r" b="b"/>
              <a:pathLst>
                <a:path w="661" h="357" extrusionOk="0">
                  <a:moveTo>
                    <a:pt x="37" y="0"/>
                  </a:moveTo>
                  <a:lnTo>
                    <a:pt x="4" y="232"/>
                  </a:lnTo>
                  <a:cubicBezTo>
                    <a:pt x="0" y="255"/>
                    <a:pt x="17" y="275"/>
                    <a:pt x="40" y="280"/>
                  </a:cubicBezTo>
                  <a:lnTo>
                    <a:pt x="581" y="356"/>
                  </a:lnTo>
                  <a:cubicBezTo>
                    <a:pt x="583" y="356"/>
                    <a:pt x="585" y="357"/>
                    <a:pt x="587" y="357"/>
                  </a:cubicBezTo>
                  <a:cubicBezTo>
                    <a:pt x="607" y="357"/>
                    <a:pt x="625" y="342"/>
                    <a:pt x="628" y="320"/>
                  </a:cubicBezTo>
                  <a:lnTo>
                    <a:pt x="661" y="89"/>
                  </a:lnTo>
                  <a:lnTo>
                    <a:pt x="37" y="0"/>
                  </a:lnTo>
                  <a:close/>
                </a:path>
              </a:pathLst>
            </a:custGeom>
            <a:solidFill>
              <a:srgbClr val="CE6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6067200" y="3911650"/>
              <a:ext cx="5350" cy="6150"/>
            </a:xfrm>
            <a:custGeom>
              <a:avLst/>
              <a:gdLst/>
              <a:ahLst/>
              <a:cxnLst/>
              <a:rect l="l" t="t" r="r" b="b"/>
              <a:pathLst>
                <a:path w="214" h="246" extrusionOk="0">
                  <a:moveTo>
                    <a:pt x="140" y="0"/>
                  </a:moveTo>
                  <a:lnTo>
                    <a:pt x="0" y="216"/>
                  </a:lnTo>
                  <a:lnTo>
                    <a:pt x="213" y="246"/>
                  </a:lnTo>
                  <a:lnTo>
                    <a:pt x="1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6045100" y="4030150"/>
              <a:ext cx="16500" cy="8350"/>
            </a:xfrm>
            <a:custGeom>
              <a:avLst/>
              <a:gdLst/>
              <a:ahLst/>
              <a:cxnLst/>
              <a:rect l="l" t="t" r="r" b="b"/>
              <a:pathLst>
                <a:path w="660" h="334" extrusionOk="0">
                  <a:moveTo>
                    <a:pt x="36" y="0"/>
                  </a:moveTo>
                  <a:lnTo>
                    <a:pt x="0" y="245"/>
                  </a:lnTo>
                  <a:lnTo>
                    <a:pt x="625" y="333"/>
                  </a:lnTo>
                  <a:lnTo>
                    <a:pt x="660" y="88"/>
                  </a:lnTo>
                  <a:lnTo>
                    <a:pt x="36" y="0"/>
                  </a:lnTo>
                  <a:close/>
                </a:path>
              </a:pathLst>
            </a:custGeom>
            <a:solidFill>
              <a:srgbClr val="C47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6051050" y="3932750"/>
              <a:ext cx="14975" cy="89550"/>
            </a:xfrm>
            <a:custGeom>
              <a:avLst/>
              <a:gdLst/>
              <a:ahLst/>
              <a:cxnLst/>
              <a:rect l="l" t="t" r="r" b="b"/>
              <a:pathLst>
                <a:path w="599" h="3582" extrusionOk="0">
                  <a:moveTo>
                    <a:pt x="546" y="0"/>
                  </a:moveTo>
                  <a:cubicBezTo>
                    <a:pt x="523" y="0"/>
                    <a:pt x="503" y="18"/>
                    <a:pt x="499" y="41"/>
                  </a:cubicBezTo>
                  <a:lnTo>
                    <a:pt x="5" y="3527"/>
                  </a:lnTo>
                  <a:cubicBezTo>
                    <a:pt x="0" y="3553"/>
                    <a:pt x="19" y="3578"/>
                    <a:pt x="45" y="3581"/>
                  </a:cubicBezTo>
                  <a:cubicBezTo>
                    <a:pt x="47" y="3581"/>
                    <a:pt x="50" y="3581"/>
                    <a:pt x="52" y="3581"/>
                  </a:cubicBezTo>
                  <a:cubicBezTo>
                    <a:pt x="76" y="3581"/>
                    <a:pt x="96" y="3564"/>
                    <a:pt x="100" y="3540"/>
                  </a:cubicBezTo>
                  <a:lnTo>
                    <a:pt x="594" y="55"/>
                  </a:lnTo>
                  <a:cubicBezTo>
                    <a:pt x="598" y="29"/>
                    <a:pt x="580" y="4"/>
                    <a:pt x="554" y="1"/>
                  </a:cubicBezTo>
                  <a:cubicBezTo>
                    <a:pt x="551" y="0"/>
                    <a:pt x="549"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6057150" y="3933600"/>
              <a:ext cx="14975" cy="89575"/>
            </a:xfrm>
            <a:custGeom>
              <a:avLst/>
              <a:gdLst/>
              <a:ahLst/>
              <a:cxnLst/>
              <a:rect l="l" t="t" r="r" b="b"/>
              <a:pathLst>
                <a:path w="599" h="3583" extrusionOk="0">
                  <a:moveTo>
                    <a:pt x="548" y="1"/>
                  </a:moveTo>
                  <a:cubicBezTo>
                    <a:pt x="524" y="1"/>
                    <a:pt x="503" y="17"/>
                    <a:pt x="499" y="42"/>
                  </a:cubicBezTo>
                  <a:lnTo>
                    <a:pt x="5" y="3527"/>
                  </a:lnTo>
                  <a:cubicBezTo>
                    <a:pt x="1" y="3554"/>
                    <a:pt x="19" y="3578"/>
                    <a:pt x="45" y="3582"/>
                  </a:cubicBezTo>
                  <a:cubicBezTo>
                    <a:pt x="47" y="3582"/>
                    <a:pt x="49" y="3582"/>
                    <a:pt x="51" y="3582"/>
                  </a:cubicBezTo>
                  <a:cubicBezTo>
                    <a:pt x="76" y="3582"/>
                    <a:pt x="96" y="3565"/>
                    <a:pt x="100" y="3540"/>
                  </a:cubicBezTo>
                  <a:lnTo>
                    <a:pt x="595" y="56"/>
                  </a:lnTo>
                  <a:cubicBezTo>
                    <a:pt x="599" y="29"/>
                    <a:pt x="580" y="5"/>
                    <a:pt x="554" y="1"/>
                  </a:cubicBezTo>
                  <a:cubicBezTo>
                    <a:pt x="552" y="1"/>
                    <a:pt x="55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5997400" y="3976250"/>
              <a:ext cx="86350" cy="87350"/>
            </a:xfrm>
            <a:custGeom>
              <a:avLst/>
              <a:gdLst/>
              <a:ahLst/>
              <a:cxnLst/>
              <a:rect l="l" t="t" r="r" b="b"/>
              <a:pathLst>
                <a:path w="3454" h="3494" extrusionOk="0">
                  <a:moveTo>
                    <a:pt x="1" y="0"/>
                  </a:moveTo>
                  <a:lnTo>
                    <a:pt x="51" y="458"/>
                  </a:lnTo>
                  <a:lnTo>
                    <a:pt x="107" y="960"/>
                  </a:lnTo>
                  <a:lnTo>
                    <a:pt x="389" y="3494"/>
                  </a:lnTo>
                  <a:lnTo>
                    <a:pt x="3065" y="3494"/>
                  </a:lnTo>
                  <a:lnTo>
                    <a:pt x="3382" y="643"/>
                  </a:lnTo>
                  <a:lnTo>
                    <a:pt x="3402" y="458"/>
                  </a:lnTo>
                  <a:lnTo>
                    <a:pt x="3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5998675" y="3987700"/>
              <a:ext cx="83800" cy="12575"/>
            </a:xfrm>
            <a:custGeom>
              <a:avLst/>
              <a:gdLst/>
              <a:ahLst/>
              <a:cxnLst/>
              <a:rect l="l" t="t" r="r" b="b"/>
              <a:pathLst>
                <a:path w="3352" h="503" extrusionOk="0">
                  <a:moveTo>
                    <a:pt x="0" y="0"/>
                  </a:moveTo>
                  <a:lnTo>
                    <a:pt x="56" y="502"/>
                  </a:lnTo>
                  <a:lnTo>
                    <a:pt x="3331" y="185"/>
                  </a:lnTo>
                  <a:lnTo>
                    <a:pt x="3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5992975" y="3970925"/>
              <a:ext cx="95350" cy="16800"/>
            </a:xfrm>
            <a:custGeom>
              <a:avLst/>
              <a:gdLst/>
              <a:ahLst/>
              <a:cxnLst/>
              <a:rect l="l" t="t" r="r" b="b"/>
              <a:pathLst>
                <a:path w="3814" h="672" extrusionOk="0">
                  <a:moveTo>
                    <a:pt x="1" y="1"/>
                  </a:moveTo>
                  <a:lnTo>
                    <a:pt x="71" y="671"/>
                  </a:lnTo>
                  <a:lnTo>
                    <a:pt x="3742" y="671"/>
                  </a:lnTo>
                  <a:lnTo>
                    <a:pt x="38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338146" y="777449"/>
            <a:ext cx="3204704" cy="560862"/>
            <a:chOff x="156718" y="1001473"/>
            <a:chExt cx="3204704" cy="560862"/>
          </a:xfrm>
        </p:grpSpPr>
        <p:sp>
          <p:nvSpPr>
            <p:cNvPr id="2" name="TextBox 1"/>
            <p:cNvSpPr txBox="1"/>
            <p:nvPr/>
          </p:nvSpPr>
          <p:spPr>
            <a:xfrm>
              <a:off x="633251" y="1183900"/>
              <a:ext cx="2728171" cy="369332"/>
            </a:xfrm>
            <a:prstGeom prst="rect">
              <a:avLst/>
            </a:prstGeom>
            <a:noFill/>
          </p:spPr>
          <p:txBody>
            <a:bodyPr wrap="square" rtlCol="0">
              <a:spAutoFit/>
            </a:bodyPr>
            <a:lstStyle/>
            <a:p>
              <a:r>
                <a:rPr lang="en-US" sz="1800" i="1">
                  <a:solidFill>
                    <a:srgbClr val="002060"/>
                  </a:solidFill>
                </a:rPr>
                <a:t>Q</a:t>
              </a:r>
              <a:r>
                <a:rPr lang="vi-VN" sz="1800" i="1" smtClean="0">
                  <a:solidFill>
                    <a:srgbClr val="002060"/>
                  </a:solidFill>
                </a:rPr>
                <a:t>uan </a:t>
              </a:r>
              <a:r>
                <a:rPr lang="vi-VN" sz="1800" i="1">
                  <a:solidFill>
                    <a:srgbClr val="002060"/>
                  </a:solidFill>
                </a:rPr>
                <a:t>sát hình </a:t>
              </a:r>
              <a:r>
                <a:rPr lang="vi-VN" sz="1800" i="1" smtClean="0">
                  <a:solidFill>
                    <a:srgbClr val="002060"/>
                  </a:solidFill>
                </a:rPr>
                <a:t>ảnh</a:t>
              </a:r>
              <a:r>
                <a:rPr lang="en-US" sz="1800" i="1" smtClean="0">
                  <a:solidFill>
                    <a:srgbClr val="002060"/>
                  </a:solidFill>
                </a:rPr>
                <a:t> sau</a:t>
              </a:r>
              <a:r>
                <a:rPr lang="vi-VN" sz="1800" i="1" smtClean="0">
                  <a:solidFill>
                    <a:srgbClr val="002060"/>
                  </a:solidFill>
                </a:rPr>
                <a:t> </a:t>
              </a:r>
              <a:endParaRPr lang="en-US" sz="1800" i="1" dirty="0">
                <a:solidFill>
                  <a:srgbClr val="002060"/>
                </a:solidFill>
              </a:endParaRPr>
            </a:p>
          </p:txBody>
        </p:sp>
        <p:pic>
          <p:nvPicPr>
            <p:cNvPr id="3" name="Picture 2"/>
            <p:cNvPicPr>
              <a:picLocks noChangeAspect="1"/>
            </p:cNvPicPr>
            <p:nvPr/>
          </p:nvPicPr>
          <p:blipFill>
            <a:blip r:embed="rId3"/>
            <a:stretch>
              <a:fillRect/>
            </a:stretch>
          </p:blipFill>
          <p:spPr>
            <a:xfrm>
              <a:off x="156718" y="1001473"/>
              <a:ext cx="400837" cy="560862"/>
            </a:xfrm>
            <a:prstGeom prst="rect">
              <a:avLst/>
            </a:prstGeom>
          </p:spPr>
        </p:pic>
      </p:grpSp>
      <p:pic>
        <p:nvPicPr>
          <p:cNvPr id="7" name="Picture 6"/>
          <p:cNvPicPr>
            <a:picLocks noChangeAspect="1"/>
          </p:cNvPicPr>
          <p:nvPr/>
        </p:nvPicPr>
        <p:blipFill>
          <a:blip r:embed="rId4"/>
          <a:stretch>
            <a:fillRect/>
          </a:stretch>
        </p:blipFill>
        <p:spPr>
          <a:xfrm>
            <a:off x="417211" y="1503259"/>
            <a:ext cx="3966458" cy="2224944"/>
          </a:xfrm>
          <a:prstGeom prst="rect">
            <a:avLst/>
          </a:prstGeom>
        </p:spPr>
      </p:pic>
      <p:sp>
        <p:nvSpPr>
          <p:cNvPr id="8" name="Rectangle 7"/>
          <p:cNvSpPr/>
          <p:nvPr/>
        </p:nvSpPr>
        <p:spPr>
          <a:xfrm>
            <a:off x="4456078" y="1363857"/>
            <a:ext cx="4384796" cy="3231654"/>
          </a:xfrm>
          <a:prstGeom prst="rect">
            <a:avLst/>
          </a:prstGeom>
        </p:spPr>
        <p:txBody>
          <a:bodyPr wrap="square">
            <a:spAutoFit/>
          </a:bodyPr>
          <a:lstStyle/>
          <a:p>
            <a:pPr algn="just">
              <a:lnSpc>
                <a:spcPct val="150000"/>
              </a:lnSpc>
            </a:pPr>
            <a:r>
              <a:rPr lang="nl-NL" sz="1700">
                <a:latin typeface="+mj-lt"/>
                <a:ea typeface="Arial" panose="020B0604020202020204" pitchFamily="34" charset="0"/>
                <a:cs typeface="Times New Roman" panose="02020603050405020304" pitchFamily="18" charset="0"/>
              </a:rPr>
              <a:t>Gửi tiết kiệm là hình thức khách hàng gửi những khoản tiền để dành vào ngân hàng với mục đích tiết kiệm và nhận về một khoản lợi nhuận. Một hình thức phổ biến là gửi tiết kiệm có kì hạn.</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nl-NL" sz="1700">
                <a:latin typeface="+mj-lt"/>
                <a:ea typeface="Arial" panose="020B0604020202020204" pitchFamily="34" charset="0"/>
                <a:cs typeface="Times New Roman" panose="02020603050405020304" pitchFamily="18" charset="0"/>
              </a:rPr>
              <a:t>Trong bài này, các em sẽ làm quen với công thức lãi kép để tính số tiền thu được (cả vốn lẫn lãi) sau N kì gửi tiết kiệm.</a:t>
            </a:r>
            <a:endParaRPr lang="en-US" sz="1700">
              <a:effectLst/>
              <a:latin typeface="+mj-l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barn(inVertical)">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3" name="Rectangle 2"/>
          <p:cNvSpPr/>
          <p:nvPr/>
        </p:nvSpPr>
        <p:spPr>
          <a:xfrm>
            <a:off x="379828" y="523034"/>
            <a:ext cx="5996034" cy="1651671"/>
          </a:xfrm>
          <a:prstGeom prst="rect">
            <a:avLst/>
          </a:prstGeom>
        </p:spPr>
        <p:txBody>
          <a:bodyPr wrap="square">
            <a:spAutoFit/>
          </a:bodyPr>
          <a:lstStyle/>
          <a:p>
            <a:pPr algn="ctr">
              <a:lnSpc>
                <a:spcPct val="150000"/>
              </a:lnSpc>
            </a:pPr>
            <a:r>
              <a:rPr lang="vi-VN" sz="3600" b="1">
                <a:solidFill>
                  <a:srgbClr val="C00000"/>
                </a:solidFill>
              </a:rPr>
              <a:t>HOẠT ĐỘNG THỰC HÀNH TRẢI NGHIỆM</a:t>
            </a:r>
            <a:endParaRPr lang="en-US" sz="3600" b="1">
              <a:solidFill>
                <a:srgbClr val="C00000"/>
              </a:solidFill>
            </a:endParaRPr>
          </a:p>
        </p:txBody>
      </p:sp>
      <p:sp>
        <p:nvSpPr>
          <p:cNvPr id="4" name="Rectangle 3"/>
          <p:cNvSpPr/>
          <p:nvPr/>
        </p:nvSpPr>
        <p:spPr>
          <a:xfrm>
            <a:off x="871825" y="2336477"/>
            <a:ext cx="5504037" cy="820674"/>
          </a:xfrm>
          <a:prstGeom prst="rect">
            <a:avLst/>
          </a:prstGeom>
        </p:spPr>
        <p:txBody>
          <a:bodyPr wrap="square">
            <a:spAutoFit/>
          </a:bodyPr>
          <a:lstStyle/>
          <a:p>
            <a:pPr lvl="0" algn="just">
              <a:lnSpc>
                <a:spcPct val="150000"/>
              </a:lnSpc>
            </a:pPr>
            <a:r>
              <a:rPr lang="vi-VN" sz="3600" b="1">
                <a:solidFill>
                  <a:schemeClr val="accent1">
                    <a:lumMod val="75000"/>
                  </a:schemeClr>
                </a:solidFill>
              </a:rPr>
              <a:t>CÔNG THỨC LÃI KÉP </a:t>
            </a:r>
            <a:endParaRPr lang="en-US" sz="3600" b="1">
              <a:solidFill>
                <a:schemeClr val="accent1">
                  <a:lumMod val="75000"/>
                </a:schemeClr>
              </a:solidFill>
            </a:endParaRPr>
          </a:p>
        </p:txBody>
      </p:sp>
      <p:pic>
        <p:nvPicPr>
          <p:cNvPr id="19" name="Picture 18"/>
          <p:cNvPicPr>
            <a:picLocks noChangeAspect="1"/>
          </p:cNvPicPr>
          <p:nvPr/>
        </p:nvPicPr>
        <p:blipFill>
          <a:blip r:embed="rId3"/>
          <a:stretch>
            <a:fillRect/>
          </a:stretch>
        </p:blipFill>
        <p:spPr>
          <a:xfrm flipH="1">
            <a:off x="6331604" y="1463040"/>
            <a:ext cx="2405071" cy="3438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35" name="Google Shape;535;p38"/>
          <p:cNvGrpSpPr/>
          <p:nvPr/>
        </p:nvGrpSpPr>
        <p:grpSpPr>
          <a:xfrm>
            <a:off x="172877" y="281643"/>
            <a:ext cx="1333219" cy="435723"/>
            <a:chOff x="1885775" y="2985950"/>
            <a:chExt cx="1192325" cy="436875"/>
          </a:xfrm>
        </p:grpSpPr>
        <p:sp>
          <p:nvSpPr>
            <p:cNvPr id="536" name="Google Shape;536;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2468400" y="3132425"/>
              <a:ext cx="609700" cy="258975"/>
            </a:xfrm>
            <a:custGeom>
              <a:avLst/>
              <a:gdLst/>
              <a:ahLst/>
              <a:cxnLst/>
              <a:rect l="l" t="t" r="r" b="b"/>
              <a:pathLst>
                <a:path w="24388" h="10359" extrusionOk="0">
                  <a:moveTo>
                    <a:pt x="22224" y="1"/>
                  </a:moveTo>
                  <a:cubicBezTo>
                    <a:pt x="18671" y="1"/>
                    <a:pt x="0" y="5791"/>
                    <a:pt x="0" y="5791"/>
                  </a:cubicBezTo>
                  <a:lnTo>
                    <a:pt x="0" y="10359"/>
                  </a:lnTo>
                  <a:lnTo>
                    <a:pt x="23123" y="5651"/>
                  </a:lnTo>
                  <a:cubicBezTo>
                    <a:pt x="23123" y="5651"/>
                    <a:pt x="24387" y="858"/>
                    <a:pt x="22697" y="67"/>
                  </a:cubicBezTo>
                  <a:cubicBezTo>
                    <a:pt x="22600" y="22"/>
                    <a:pt x="22440" y="1"/>
                    <a:pt x="22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1890325" y="3031900"/>
              <a:ext cx="1156150" cy="245325"/>
            </a:xfrm>
            <a:custGeom>
              <a:avLst/>
              <a:gdLst/>
              <a:ahLst/>
              <a:cxnLst/>
              <a:rect l="l" t="t" r="r" b="b"/>
              <a:pathLst>
                <a:path w="46246" h="9813" extrusionOk="0">
                  <a:moveTo>
                    <a:pt x="21643" y="0"/>
                  </a:moveTo>
                  <a:lnTo>
                    <a:pt x="4303" y="3353"/>
                  </a:lnTo>
                  <a:lnTo>
                    <a:pt x="0" y="2348"/>
                  </a:lnTo>
                  <a:lnTo>
                    <a:pt x="0" y="4185"/>
                  </a:lnTo>
                  <a:lnTo>
                    <a:pt x="23123" y="9812"/>
                  </a:lnTo>
                  <a:lnTo>
                    <a:pt x="46246" y="4798"/>
                  </a:lnTo>
                  <a:lnTo>
                    <a:pt x="46246" y="2960"/>
                  </a:lnTo>
                  <a:lnTo>
                    <a:pt x="41678" y="3907"/>
                  </a:lnTo>
                  <a:lnTo>
                    <a:pt x="216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1890325" y="2985950"/>
              <a:ext cx="1156150" cy="245325"/>
            </a:xfrm>
            <a:custGeom>
              <a:avLst/>
              <a:gdLst/>
              <a:ahLst/>
              <a:cxnLst/>
              <a:rect l="l" t="t" r="r" b="b"/>
              <a:pathLst>
                <a:path w="46246" h="9813" extrusionOk="0">
                  <a:moveTo>
                    <a:pt x="21643" y="1"/>
                  </a:moveTo>
                  <a:lnTo>
                    <a:pt x="0" y="4186"/>
                  </a:lnTo>
                  <a:lnTo>
                    <a:pt x="23123" y="9812"/>
                  </a:lnTo>
                  <a:lnTo>
                    <a:pt x="46246" y="4798"/>
                  </a:lnTo>
                  <a:lnTo>
                    <a:pt x="21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1885775" y="3105725"/>
              <a:ext cx="1190775" cy="317100"/>
            </a:xfrm>
            <a:custGeom>
              <a:avLst/>
              <a:gdLst/>
              <a:ahLst/>
              <a:cxnLst/>
              <a:rect l="l" t="t" r="r" b="b"/>
              <a:pathLst>
                <a:path w="47631" h="12684" extrusionOk="0">
                  <a:moveTo>
                    <a:pt x="46484" y="1"/>
                  </a:moveTo>
                  <a:cubicBezTo>
                    <a:pt x="46448" y="1"/>
                    <a:pt x="46428" y="7"/>
                    <a:pt x="46428" y="7"/>
                  </a:cubicBezTo>
                  <a:cubicBezTo>
                    <a:pt x="46428" y="7"/>
                    <a:pt x="45544" y="474"/>
                    <a:pt x="46002" y="1135"/>
                  </a:cubicBezTo>
                  <a:lnTo>
                    <a:pt x="45997" y="1134"/>
                  </a:lnTo>
                  <a:lnTo>
                    <a:pt x="45767" y="1843"/>
                  </a:lnTo>
                  <a:cubicBezTo>
                    <a:pt x="45767" y="1843"/>
                    <a:pt x="46547" y="4631"/>
                    <a:pt x="45835" y="6344"/>
                  </a:cubicBezTo>
                  <a:cubicBezTo>
                    <a:pt x="42276" y="7022"/>
                    <a:pt x="23861" y="10744"/>
                    <a:pt x="23575" y="10744"/>
                  </a:cubicBezTo>
                  <a:cubicBezTo>
                    <a:pt x="23257" y="10744"/>
                    <a:pt x="1918" y="5060"/>
                    <a:pt x="1918" y="5060"/>
                  </a:cubicBezTo>
                  <a:lnTo>
                    <a:pt x="1" y="4561"/>
                  </a:lnTo>
                  <a:lnTo>
                    <a:pt x="1" y="5909"/>
                  </a:lnTo>
                  <a:lnTo>
                    <a:pt x="23714" y="12684"/>
                  </a:lnTo>
                  <a:lnTo>
                    <a:pt x="47136" y="7224"/>
                  </a:lnTo>
                  <a:cubicBezTo>
                    <a:pt x="47582" y="6565"/>
                    <a:pt x="47629" y="3832"/>
                    <a:pt x="47630" y="3799"/>
                  </a:cubicBezTo>
                  <a:cubicBezTo>
                    <a:pt x="47629" y="2984"/>
                    <a:pt x="47583" y="2180"/>
                    <a:pt x="47449" y="1592"/>
                  </a:cubicBezTo>
                  <a:cubicBezTo>
                    <a:pt x="47115" y="134"/>
                    <a:pt x="46644" y="1"/>
                    <a:pt x="46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2334925" y="3077725"/>
              <a:ext cx="520475" cy="113025"/>
            </a:xfrm>
            <a:custGeom>
              <a:avLst/>
              <a:gdLst/>
              <a:ahLst/>
              <a:cxnLst/>
              <a:rect l="l" t="t" r="r" b="b"/>
              <a:pathLst>
                <a:path w="20819" h="4521" extrusionOk="0">
                  <a:moveTo>
                    <a:pt x="14855" y="0"/>
                  </a:moveTo>
                  <a:lnTo>
                    <a:pt x="1" y="3221"/>
                  </a:lnTo>
                  <a:lnTo>
                    <a:pt x="5339" y="4520"/>
                  </a:lnTo>
                  <a:lnTo>
                    <a:pt x="20819" y="1163"/>
                  </a:lnTo>
                  <a:lnTo>
                    <a:pt x="1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38"/>
          <p:cNvGrpSpPr/>
          <p:nvPr/>
        </p:nvGrpSpPr>
        <p:grpSpPr>
          <a:xfrm>
            <a:off x="7440356" y="4275010"/>
            <a:ext cx="1476472" cy="676797"/>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p:cNvGrpSpPr/>
          <p:nvPr/>
        </p:nvGrpSpPr>
        <p:grpSpPr>
          <a:xfrm>
            <a:off x="2039198" y="138732"/>
            <a:ext cx="5134368" cy="930351"/>
            <a:chOff x="2845532" y="127590"/>
            <a:chExt cx="5134368" cy="930351"/>
          </a:xfrm>
        </p:grpSpPr>
        <p:sp>
          <p:nvSpPr>
            <p:cNvPr id="15" name="Round Same Side Corner Rectangle 14"/>
            <p:cNvSpPr/>
            <p:nvPr/>
          </p:nvSpPr>
          <p:spPr>
            <a:xfrm flipV="1">
              <a:off x="3094073" y="127590"/>
              <a:ext cx="4653389"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45532" y="226944"/>
              <a:ext cx="5134368" cy="830997"/>
            </a:xfrm>
            <a:prstGeom prst="rect">
              <a:avLst/>
            </a:prstGeom>
            <a:noFill/>
          </p:spPr>
          <p:txBody>
            <a:bodyPr wrap="square" rtlCol="0">
              <a:spAutoFit/>
            </a:bodyPr>
            <a:lstStyle/>
            <a:p>
              <a:pPr algn="ctr"/>
              <a:r>
                <a:rPr lang="en-US" sz="2400" b="1" smtClean="0">
                  <a:solidFill>
                    <a:srgbClr val="C00000"/>
                  </a:solidFill>
                </a:rPr>
                <a:t>HĐ: </a:t>
              </a:r>
              <a:r>
                <a:rPr lang="en-US" sz="2000" smtClean="0"/>
                <a:t>Bài </a:t>
              </a:r>
              <a:r>
                <a:rPr lang="en-US" sz="2000"/>
                <a:t>toán gửi tiết kiệm có kì hạn</a:t>
              </a:r>
            </a:p>
            <a:p>
              <a:pPr algn="ctr"/>
              <a:r>
                <a:rPr lang="en-US" sz="2400" smtClean="0"/>
                <a:t> </a:t>
              </a:r>
              <a:endParaRPr lang="en-US" sz="2400" dirty="0"/>
            </a:p>
          </p:txBody>
        </p:sp>
      </p:grpSp>
      <p:sp>
        <p:nvSpPr>
          <p:cNvPr id="2" name="Rectangle 1"/>
          <p:cNvSpPr/>
          <p:nvPr/>
        </p:nvSpPr>
        <p:spPr>
          <a:xfrm>
            <a:off x="344973" y="972040"/>
            <a:ext cx="8468796" cy="3416320"/>
          </a:xfrm>
          <a:prstGeom prst="rect">
            <a:avLst/>
          </a:prstGeom>
        </p:spPr>
        <p:txBody>
          <a:bodyPr wrap="square">
            <a:spAutoFit/>
          </a:bodyPr>
          <a:lstStyle/>
          <a:p>
            <a:pPr algn="just">
              <a:lnSpc>
                <a:spcPct val="150000"/>
              </a:lnSpc>
            </a:pPr>
            <a:r>
              <a:rPr lang="vi-VN" sz="1800" smtClean="0"/>
              <a:t>Ngân </a:t>
            </a:r>
            <a:r>
              <a:rPr lang="vi-VN" sz="1800"/>
              <a:t>hàng thường tính lãi suất cho khách hàng theo thể thức lãi kép theo định kì, tức là nếu đến kì hạn người gửi không rút lãi ra thì tiền lãi được tính vào vốn của kì kế tiếp. Một người gửi vào ngân hàng P đồng, với lãi suất hằng tháng là r </a:t>
            </a:r>
            <a:r>
              <a:rPr lang="en-US" sz="1800" smtClean="0"/>
              <a:t>       </a:t>
            </a:r>
            <a:r>
              <a:rPr lang="vi-VN" sz="1800" smtClean="0"/>
              <a:t>(</a:t>
            </a:r>
            <a:r>
              <a:rPr lang="vi-VN" sz="1800"/>
              <a:t>ở đây r được biểu thị dưới dạng số thập phân</a:t>
            </a:r>
            <a:r>
              <a:rPr lang="vi-VN" sz="1800" smtClean="0"/>
              <a:t>).</a:t>
            </a:r>
            <a:endParaRPr lang="en-US" sz="1800" smtClean="0"/>
          </a:p>
          <a:p>
            <a:pPr algn="just">
              <a:lnSpc>
                <a:spcPct val="150000"/>
              </a:lnSpc>
            </a:pPr>
            <a:r>
              <a:rPr lang="vi-VN" sz="1800"/>
              <a:t>a) Tính số tiền người đó nhận được sau 1 tháng</a:t>
            </a:r>
            <a:r>
              <a:rPr lang="vi-VN" sz="1800" smtClean="0"/>
              <a:t>.</a:t>
            </a:r>
            <a:endParaRPr lang="vi-VN" sz="1800"/>
          </a:p>
          <a:p>
            <a:pPr algn="just">
              <a:lnSpc>
                <a:spcPct val="150000"/>
              </a:lnSpc>
            </a:pPr>
            <a:r>
              <a:rPr lang="vi-VN" sz="1800"/>
              <a:t>b) Tính số tiền người đó nhận được sau 2 tháng</a:t>
            </a:r>
            <a:r>
              <a:rPr lang="vi-VN" sz="1800" smtClean="0"/>
              <a:t>.</a:t>
            </a:r>
            <a:endParaRPr lang="vi-VN" sz="1800"/>
          </a:p>
          <a:p>
            <a:pPr algn="just">
              <a:lnSpc>
                <a:spcPct val="150000"/>
              </a:lnSpc>
            </a:pPr>
            <a:r>
              <a:rPr lang="vi-VN" sz="1800"/>
              <a:t>c) Tính số tiền người đó nhận được sau 3 tháng</a:t>
            </a:r>
            <a:r>
              <a:rPr lang="vi-VN" sz="1800" smtClean="0"/>
              <a:t>.</a:t>
            </a:r>
            <a:endParaRPr lang="vi-VN" sz="1800"/>
          </a:p>
          <a:p>
            <a:pPr algn="just">
              <a:lnSpc>
                <a:spcPct val="150000"/>
              </a:lnSpc>
            </a:pPr>
            <a:r>
              <a:rPr lang="vi-VN" sz="1800"/>
              <a:t>d) Đưa ra công thức tính số tiền người đó nhận được sau </a:t>
            </a:r>
            <a:r>
              <a:rPr lang="vi-VN" sz="1800" smtClean="0"/>
              <a:t>n</a:t>
            </a:r>
            <a:r>
              <a:rPr lang="en-US" sz="1800" smtClean="0"/>
              <a:t> tháng.</a:t>
            </a:r>
            <a:endParaRPr lang="en-US" sz="1800"/>
          </a:p>
        </p:txBody>
      </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131" name="Picture 130"/>
          <p:cNvPicPr>
            <a:picLocks noChangeAspect="1"/>
          </p:cNvPicPr>
          <p:nvPr/>
        </p:nvPicPr>
        <p:blipFill>
          <a:blip r:embed="rId3"/>
          <a:stretch>
            <a:fillRect/>
          </a:stretch>
        </p:blipFill>
        <p:spPr>
          <a:xfrm>
            <a:off x="7007630" y="329369"/>
            <a:ext cx="2019206" cy="1189120"/>
          </a:xfrm>
          <a:prstGeom prst="rect">
            <a:avLst/>
          </a:prstGeom>
        </p:spPr>
      </p:pic>
      <p:sp>
        <p:nvSpPr>
          <p:cNvPr id="8" name="Rectangle 7"/>
          <p:cNvSpPr/>
          <p:nvPr/>
        </p:nvSpPr>
        <p:spPr>
          <a:xfrm>
            <a:off x="4111649" y="454060"/>
            <a:ext cx="105189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Trả lời:</a:t>
            </a:r>
            <a:endParaRPr kumimoji="0" lang="en-US" sz="20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860044" y="1108383"/>
                <a:ext cx="7555103" cy="3462486"/>
              </a:xfrm>
              <a:prstGeom prst="rect">
                <a:avLst/>
              </a:prstGeom>
            </p:spPr>
            <p:txBody>
              <a:bodyPr wrap="square">
                <a:spAutoFit/>
              </a:bodyPr>
              <a:lstStyle/>
              <a:p>
                <a:pPr algn="just">
                  <a:lnSpc>
                    <a:spcPct val="150000"/>
                  </a:lnSpc>
                  <a:spcBef>
                    <a:spcPts val="300"/>
                  </a:spcBef>
                  <a:spcAft>
                    <a:spcPts val="300"/>
                  </a:spcAft>
                </a:pPr>
                <a:r>
                  <a:rPr lang="en-US" sz="1800">
                    <a:latin typeface="+mn-lt"/>
                    <a:ea typeface="Arial" panose="020B0604020202020204" pitchFamily="34" charset="0"/>
                    <a:cs typeface="Times New Roman" panose="02020603050405020304" pitchFamily="18" charset="0"/>
                  </a:rPr>
                  <a:t>a) Số tiền người đó nhận được sau 1 tháng là:</a:t>
                </a:r>
              </a:p>
              <a:p>
                <a:pPr algn="ctr">
                  <a:lnSpc>
                    <a:spcPct val="150000"/>
                  </a:lnSpc>
                  <a:spcBef>
                    <a:spcPts val="300"/>
                  </a:spcBef>
                  <a:spcAft>
                    <a:spcPts val="300"/>
                  </a:spcAft>
                </a:pP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b) Số tiền người đó nhận được sau 2 tháng là:</a:t>
                </a:r>
              </a:p>
              <a:p>
                <a:pPr algn="ctr">
                  <a:lnSpc>
                    <a:spcPct val="150000"/>
                  </a:lnSpc>
                  <a:spcBef>
                    <a:spcPts val="300"/>
                  </a:spcBef>
                  <a:spcAft>
                    <a:spcPts val="300"/>
                  </a:spcAft>
                </a:pP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pt-BR" sz="1800" i="1">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r>
                      <a:rPr lang="en-US" sz="1800" i="1">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c) Số tiền người đó nhận được sau 3 tháng là:</a:t>
                </a:r>
              </a:p>
              <a:p>
                <a:pPr algn="ctr">
                  <a:lnSpc>
                    <a:spcPct val="150000"/>
                  </a:lnSpc>
                  <a:spcBef>
                    <a:spcPts val="300"/>
                  </a:spcBef>
                  <a:spcAft>
                    <a:spcPts val="300"/>
                  </a:spcAft>
                </a:pP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 </m:t>
                    </m:r>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pt-BR" sz="1800" i="1">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 </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r>
                      <a:rPr lang="en-US" sz="1800" i="1">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d) Công thức tính số tiền người đó nhận được sau n tháng là: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pt-BR" sz="1800" i="1" baseline="30000">
                            <a:effectLst/>
                            <a:latin typeface="Cambria Math" panose="02040503050406030204" pitchFamily="18" charset="0"/>
                            <a:ea typeface="Arial" panose="020B0604020202020204" pitchFamily="34" charset="0"/>
                            <a:cs typeface="Times New Roman" panose="02020603050405020304" pitchFamily="18" charset="0"/>
                          </a:rPr>
                          <m:t>𝑛</m:t>
                        </m:r>
                      </m:sup>
                    </m:sSup>
                  </m:oMath>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60044" y="1108383"/>
                <a:ext cx="7555103" cy="3462486"/>
              </a:xfrm>
              <a:prstGeom prst="rect">
                <a:avLst/>
              </a:prstGeom>
              <a:blipFill>
                <a:blip r:embed="rId4"/>
                <a:stretch>
                  <a:fillRect l="-646" b="-528"/>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anim calcmode="lin" valueType="num">
                                      <p:cBhvr>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anim calcmode="lin" valueType="num">
                                      <p:cBhvr>
                                        <p:cTn id="3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ipe(left)">
                                      <p:cBhvr>
                                        <p:cTn id="4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63161" y="365760"/>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b="1" smtClean="0">
                <a:solidFill>
                  <a:schemeClr val="bg1"/>
                </a:solidFill>
              </a:rPr>
              <a:t>KẾT LUẬN</a:t>
            </a:r>
            <a:endParaRPr lang="en-US" sz="2500" b="1">
              <a:solidFill>
                <a:schemeClr val="bg1"/>
              </a:solidFill>
            </a:endParaRPr>
          </a:p>
        </p:txBody>
      </p:sp>
      <mc:AlternateContent xmlns:mc="http://schemas.openxmlformats.org/markup-compatibility/2006" xmlns:a14="http://schemas.microsoft.com/office/drawing/2010/main">
        <mc:Choice Requires="a14">
          <p:sp>
            <p:nvSpPr>
              <p:cNvPr id="11" name="Rounded Rectangle 10"/>
              <p:cNvSpPr/>
              <p:nvPr/>
            </p:nvSpPr>
            <p:spPr>
              <a:xfrm>
                <a:off x="473826" y="3159617"/>
                <a:ext cx="8113222" cy="1529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n-US" sz="1800" b="1">
                    <a:ea typeface="Arial" panose="020B0604020202020204" pitchFamily="34" charset="0"/>
                    <a:cs typeface="Times New Roman" panose="02020603050405020304" pitchFamily="18" charset="0"/>
                  </a:rPr>
                  <a:t>Lãi suất thực tế:</a:t>
                </a:r>
                <a:endParaRPr lang="en-US" sz="1800">
                  <a:effectLst/>
                  <a:ea typeface="Arial" panose="020B0604020202020204" pitchFamily="34" charset="0"/>
                  <a:cs typeface="Times New Roman" panose="02020603050405020304" pitchFamily="18" charset="0"/>
                </a:endParaRPr>
              </a:p>
              <a:p>
                <a:pPr algn="just">
                  <a:lnSpc>
                    <a:spcPct val="150000"/>
                  </a:lnSpc>
                </a:pPr>
                <a:r>
                  <a:rPr lang="en-US" sz="1800">
                    <a:effectLst/>
                    <a:ea typeface="Arial" panose="020B0604020202020204" pitchFamily="34" charset="0"/>
                    <a:cs typeface="Times New Roman" panose="02020603050405020304" pitchFamily="18" charset="0"/>
                  </a:rPr>
                  <a:t>Ngân hàng thường công bố lãi suất năm dưới dạng phần trăm. Lãi </a:t>
                </a:r>
                <a:r>
                  <a:rPr lang="en-US" sz="1800" smtClean="0">
                    <a:effectLst/>
                    <a:ea typeface="Arial" panose="020B0604020202020204" pitchFamily="34" charset="0"/>
                    <a:cs typeface="Times New Roman" panose="02020603050405020304" pitchFamily="18" charset="0"/>
                  </a:rPr>
                  <a:t>suất</a:t>
                </a:r>
              </a:p>
              <a:p>
                <a:pPr algn="just">
                  <a:lnSpc>
                    <a:spcPct val="150000"/>
                  </a:lnSpc>
                </a:pPr>
                <a:r>
                  <a:rPr lang="en-US" sz="1800" smtClean="0">
                    <a:effectLst/>
                    <a:ea typeface="Arial" panose="020B0604020202020204" pitchFamily="34" charset="0"/>
                    <a:cs typeface="Times New Roman" panose="02020603050405020304" pitchFamily="18" charset="0"/>
                  </a:rPr>
                  <a:t>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en-US" sz="1800" i="1">
                        <a:effectLst/>
                        <a:latin typeface="Cambria Math" panose="02040503050406030204" pitchFamily="18" charset="0"/>
                        <a:ea typeface="Arial" panose="020B0604020202020204" pitchFamily="34" charset="0"/>
                        <a:cs typeface="Times New Roman" panose="02020603050405020304" pitchFamily="18" charset="0"/>
                      </a:rPr>
                      <m:t>=</m:t>
                    </m:r>
                    <m:r>
                      <a:rPr lang="en-US" sz="1800" i="1">
                        <a:effectLst/>
                        <a:latin typeface="Cambria Math" panose="02040503050406030204" pitchFamily="18" charset="0"/>
                        <a:ea typeface="Arial" panose="020B0604020202020204" pitchFamily="34" charset="0"/>
                        <a:cs typeface="Times New Roman" panose="02020603050405020304" pitchFamily="18" charset="0"/>
                      </a:rPr>
                      <m:t>6</m:t>
                    </m:r>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ea typeface="Dotum" panose="020B0600000101010101" pitchFamily="34" charset="-127"/>
                    <a:cs typeface="Times New Roman" panose="02020603050405020304" pitchFamily="18" charset="0"/>
                  </a:rPr>
                  <a:t> nghĩa là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𝑟</m:t>
                    </m:r>
                    <m:r>
                      <a:rPr lang="en-US" sz="1800" i="1">
                        <a:effectLst/>
                        <a:latin typeface="Cambria Math" panose="02040503050406030204" pitchFamily="18" charset="0"/>
                        <a:ea typeface="Dotum" panose="020B0600000101010101" pitchFamily="34" charset="-127"/>
                        <a:cs typeface="Times New Roman" panose="02020603050405020304" pitchFamily="18" charset="0"/>
                      </a:rPr>
                      <m:t>=</m:t>
                    </m:r>
                    <m:r>
                      <a:rPr lang="en-US" sz="1800" i="1">
                        <a:effectLst/>
                        <a:latin typeface="Cambria Math" panose="02040503050406030204" pitchFamily="18" charset="0"/>
                        <a:ea typeface="Dotum" panose="020B0600000101010101" pitchFamily="34" charset="-127"/>
                        <a:cs typeface="Times New Roman" panose="02020603050405020304" pitchFamily="18" charset="0"/>
                      </a:rPr>
                      <m:t>6</m:t>
                    </m:r>
                    <m:r>
                      <a:rPr lang="en-US"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6</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100</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m:t>
                    </m:r>
                    <m:r>
                      <a:rPr lang="en-US" sz="1800" i="1">
                        <a:effectLst/>
                        <a:latin typeface="Cambria Math" panose="02040503050406030204" pitchFamily="18" charset="0"/>
                        <a:ea typeface="Dotum" panose="020B0600000101010101" pitchFamily="34" charset="-127"/>
                        <a:cs typeface="Times New Roman" panose="02020603050405020304" pitchFamily="18" charset="0"/>
                      </a:rPr>
                      <m:t>0</m:t>
                    </m:r>
                    <m:r>
                      <a:rPr lang="en-US" sz="1800" i="1">
                        <a:effectLst/>
                        <a:latin typeface="Cambria Math" panose="02040503050406030204" pitchFamily="18" charset="0"/>
                        <a:ea typeface="Dotum" panose="020B0600000101010101" pitchFamily="34" charset="-127"/>
                        <a:cs typeface="Times New Roman" panose="02020603050405020304" pitchFamily="18" charset="0"/>
                      </a:rPr>
                      <m:t>,</m:t>
                    </m:r>
                    <m:r>
                      <a:rPr lang="en-US" sz="1800" i="1">
                        <a:effectLst/>
                        <a:latin typeface="Cambria Math" panose="02040503050406030204" pitchFamily="18" charset="0"/>
                        <a:ea typeface="Dotum" panose="020B0600000101010101" pitchFamily="34" charset="-127"/>
                        <a:cs typeface="Times New Roman" panose="02020603050405020304" pitchFamily="18" charset="0"/>
                      </a:rPr>
                      <m:t>06</m:t>
                    </m:r>
                  </m:oMath>
                </a14:m>
                <a:endParaRPr lang="en-US" sz="1800">
                  <a:effectLst/>
                  <a:ea typeface="Arial" panose="020B0604020202020204" pitchFamily="34" charset="0"/>
                  <a:cs typeface="Times New Roman" panose="02020603050405020304" pitchFamily="18" charset="0"/>
                </a:endParaRPr>
              </a:p>
            </p:txBody>
          </p:sp>
        </mc:Choice>
        <mc:Fallback xmlns="">
          <p:sp>
            <p:nvSpPr>
              <p:cNvPr id="11" name="Rounded Rectangle 10"/>
              <p:cNvSpPr>
                <a:spLocks noRot="1" noChangeAspect="1" noMove="1" noResize="1" noEditPoints="1" noAdjustHandles="1" noChangeArrowheads="1" noChangeShapeType="1" noTextEdit="1"/>
              </p:cNvSpPr>
              <p:nvPr/>
            </p:nvSpPr>
            <p:spPr>
              <a:xfrm>
                <a:off x="473826" y="3159617"/>
                <a:ext cx="8113222" cy="1529542"/>
              </a:xfrm>
              <a:prstGeom prst="roundRect">
                <a:avLst/>
              </a:prstGeom>
              <a:blipFill>
                <a:blip r:embed="rId2"/>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flipH="1">
            <a:off x="7306887" y="286933"/>
            <a:ext cx="1280161" cy="1223493"/>
          </a:xfrm>
          <a:prstGeom prst="rect">
            <a:avLst/>
          </a:prstGeom>
        </p:spPr>
      </p:pic>
      <mc:AlternateContent xmlns:mc="http://schemas.openxmlformats.org/markup-compatibility/2006" xmlns:a14="http://schemas.microsoft.com/office/drawing/2010/main">
        <mc:Choice Requires="a14">
          <p:sp>
            <p:nvSpPr>
              <p:cNvPr id="12" name="Rounded Rectangle 11"/>
              <p:cNvSpPr/>
              <p:nvPr/>
            </p:nvSpPr>
            <p:spPr>
              <a:xfrm>
                <a:off x="473826" y="1305099"/>
                <a:ext cx="8113222" cy="1529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Bef>
                    <a:spcPts val="600"/>
                  </a:spcBef>
                  <a:spcAft>
                    <a:spcPts val="800"/>
                  </a:spcAft>
                </a:pPr>
                <a:r>
                  <a:rPr lang="en-US" sz="1800">
                    <a:latin typeface="+mj-lt"/>
                    <a:ea typeface="Arial" panose="020B0604020202020204" pitchFamily="34" charset="0"/>
                    <a:cs typeface="Times New Roman" panose="02020603050405020304" pitchFamily="18" charset="0"/>
                  </a:rPr>
                  <a:t>Nếu một khoản tiền gốc P được gửi tiết kiệm theo hình thức lãi kép theo định kì với lãi suất r mỗi kì thì tổng số tiền A nhận được (cả vốn lẫn lãi) sau N kì gửi cho bởi công thức lãi kép sau: </a:t>
                </a:r>
                <a14:m>
                  <m:oMath xmlns:m="http://schemas.openxmlformats.org/officeDocument/2006/math">
                    <m:r>
                      <a:rPr lang="pt-BR" sz="1800" i="1">
                        <a:latin typeface="Cambria Math" panose="02040503050406030204" pitchFamily="18" charset="0"/>
                        <a:ea typeface="Arial" panose="020B0604020202020204" pitchFamily="34" charset="0"/>
                        <a:cs typeface="Times New Roman" panose="02020603050405020304" pitchFamily="18" charset="0"/>
                      </a:rPr>
                      <m:t>𝐴</m:t>
                    </m:r>
                    <m:r>
                      <a:rPr lang="en-US" sz="1800" i="1">
                        <a:latin typeface="Cambria Math" panose="02040503050406030204" pitchFamily="18" charset="0"/>
                        <a:ea typeface="Arial" panose="020B0604020202020204" pitchFamily="34" charset="0"/>
                        <a:cs typeface="Times New Roman" panose="02020603050405020304" pitchFamily="18" charset="0"/>
                      </a:rPr>
                      <m:t> = </m:t>
                    </m:r>
                    <m:r>
                      <a:rPr lang="pt-BR" sz="1800" i="1">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1</m:t>
                            </m:r>
                            <m:r>
                              <a:rPr lang="en-US" sz="1800" i="1">
                                <a:latin typeface="Cambria Math" panose="02040503050406030204" pitchFamily="18" charset="0"/>
                                <a:ea typeface="Arial" panose="020B0604020202020204" pitchFamily="34" charset="0"/>
                                <a:cs typeface="Times New Roman" panose="02020603050405020304" pitchFamily="18" charset="0"/>
                              </a:rPr>
                              <m:t> + </m:t>
                            </m:r>
                            <m:r>
                              <a:rPr lang="pt-BR" sz="1800" i="1">
                                <a:latin typeface="Cambria Math" panose="02040503050406030204" pitchFamily="18" charset="0"/>
                                <a:ea typeface="Arial" panose="020B0604020202020204" pitchFamily="34" charset="0"/>
                                <a:cs typeface="Times New Roman" panose="02020603050405020304" pitchFamily="18" charset="0"/>
                              </a:rPr>
                              <m:t>𝑟</m:t>
                            </m:r>
                          </m:e>
                        </m:d>
                      </m:e>
                      <m:sup>
                        <m:r>
                          <a:rPr lang="pt-BR" sz="1800" i="1">
                            <a:latin typeface="Cambria Math" panose="02040503050406030204" pitchFamily="18" charset="0"/>
                            <a:ea typeface="Dotum" panose="020B0600000101010101" pitchFamily="34" charset="-127"/>
                            <a:cs typeface="Times New Roman" panose="02020603050405020304" pitchFamily="18" charset="0"/>
                          </a:rPr>
                          <m:t>𝑁</m:t>
                        </m:r>
                      </m:sup>
                    </m:sSup>
                  </m:oMath>
                </a14:m>
                <a:endParaRPr lang="en-US" sz="1800">
                  <a:latin typeface="+mj-lt"/>
                  <a:ea typeface="Arial" panose="020B0604020202020204" pitchFamily="34" charset="0"/>
                  <a:cs typeface="Times New Roman" panose="02020603050405020304" pitchFamily="18" charset="0"/>
                </a:endParaRPr>
              </a:p>
            </p:txBody>
          </p:sp>
        </mc:Choice>
        <mc:Fallback xmlns="">
          <p:sp>
            <p:nvSpPr>
              <p:cNvPr id="12" name="Rounded Rectangle 11"/>
              <p:cNvSpPr>
                <a:spLocks noRot="1" noChangeAspect="1" noMove="1" noResize="1" noEditPoints="1" noAdjustHandles="1" noChangeArrowheads="1" noChangeShapeType="1" noTextEdit="1"/>
              </p:cNvSpPr>
              <p:nvPr/>
            </p:nvSpPr>
            <p:spPr>
              <a:xfrm>
                <a:off x="473826" y="1305099"/>
                <a:ext cx="8113222" cy="1529542"/>
              </a:xfrm>
              <a:prstGeom prst="roundRect">
                <a:avLst/>
              </a:prstGeom>
              <a:blipFill>
                <a:blip r:embed="rId4"/>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261" t="22325" r="28088" b="23515"/>
          <a:stretch/>
        </p:blipFill>
        <p:spPr>
          <a:xfrm>
            <a:off x="344100" y="2546534"/>
            <a:ext cx="598726" cy="726232"/>
          </a:xfrm>
          <a:prstGeom prst="rect">
            <a:avLst/>
          </a:prstGeom>
        </p:spPr>
      </p:pic>
    </p:spTree>
    <p:extLst>
      <p:ext uri="{BB962C8B-B14F-4D97-AF65-F5344CB8AC3E}">
        <p14:creationId xmlns:p14="http://schemas.microsoft.com/office/powerpoint/2010/main" val="3944989752"/>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45229" y="266440"/>
            <a:ext cx="8626082" cy="648324"/>
            <a:chOff x="337164" y="133436"/>
            <a:chExt cx="8626082" cy="648324"/>
          </a:xfrm>
        </p:grpSpPr>
        <p:sp>
          <p:nvSpPr>
            <p:cNvPr id="4" name="TextBox 3"/>
            <p:cNvSpPr txBox="1"/>
            <p:nvPr/>
          </p:nvSpPr>
          <p:spPr>
            <a:xfrm>
              <a:off x="967562" y="350873"/>
              <a:ext cx="7995684" cy="430887"/>
            </a:xfrm>
            <a:prstGeom prst="rect">
              <a:avLst/>
            </a:prstGeom>
            <a:noFill/>
          </p:spPr>
          <p:txBody>
            <a:bodyPr wrap="square" rtlCol="0">
              <a:spAutoFit/>
            </a:bodyPr>
            <a:lstStyle/>
            <a:p>
              <a:r>
                <a:rPr lang="en-US" sz="2200" b="1" smtClean="0">
                  <a:solidFill>
                    <a:schemeClr val="accent1">
                      <a:lumMod val="75000"/>
                    </a:schemeClr>
                  </a:solidFill>
                </a:rPr>
                <a:t>Chú ý:</a:t>
              </a:r>
              <a:endParaRPr lang="en-US" sz="2200" b="1">
                <a:solidFill>
                  <a:schemeClr val="accent1">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64" y="133436"/>
              <a:ext cx="630398" cy="648324"/>
            </a:xfrm>
            <a:prstGeom prst="rect">
              <a:avLst/>
            </a:prstGeom>
          </p:spPr>
        </p:pic>
      </p:grpSp>
      <mc:AlternateContent xmlns:mc="http://schemas.openxmlformats.org/markup-compatibility/2006" xmlns:a14="http://schemas.microsoft.com/office/drawing/2010/main">
        <mc:Choice Requires="a14">
          <p:sp>
            <p:nvSpPr>
              <p:cNvPr id="2" name="Rectangle 1"/>
              <p:cNvSpPr/>
              <p:nvPr/>
            </p:nvSpPr>
            <p:spPr>
              <a:xfrm>
                <a:off x="561607" y="1015822"/>
                <a:ext cx="8058691" cy="3477362"/>
              </a:xfrm>
              <a:prstGeom prst="rect">
                <a:avLst/>
              </a:prstGeom>
            </p:spPr>
            <p:txBody>
              <a:bodyPr wrap="square">
                <a:spAutoFit/>
              </a:bodyPr>
              <a:lstStyle/>
              <a:p>
                <a:pPr algn="just">
                  <a:lnSpc>
                    <a:spcPct val="150000"/>
                  </a:lnSpc>
                  <a:spcBef>
                    <a:spcPts val="600"/>
                  </a:spcBef>
                  <a:spcAft>
                    <a:spcPts val="800"/>
                  </a:spcAft>
                </a:pPr>
                <a:r>
                  <a:rPr lang="en-US" sz="1800">
                    <a:latin typeface="+mj-lt"/>
                    <a:ea typeface="Arial" panose="020B0604020202020204" pitchFamily="34" charset="0"/>
                    <a:cs typeface="Times New Roman" panose="02020603050405020304" pitchFamily="18" charset="0"/>
                  </a:rPr>
                  <a:t>Trong thực tế, nếu ngân hàng có nhiều kì hạn gửi tiết kiệm để khách hàng lựa chọn và thường công bố lãi suất năm (mức lãi suất tùy thuộc vào kì hạn, nói chung kì hạn càng dài thì lại suất càng cao). Khi đó, ta có thể sử dụng công thức sau:</a:t>
                </a:r>
              </a:p>
              <a:p>
                <a:pPr algn="just">
                  <a:lnSpc>
                    <a:spcPct val="150000"/>
                  </a:lnSpc>
                  <a:spcBef>
                    <a:spcPts val="600"/>
                  </a:spcBef>
                  <a:spcAft>
                    <a:spcPts val="800"/>
                  </a:spcAft>
                </a:pPr>
                <a:r>
                  <a:rPr lang="en-US" sz="1800">
                    <a:effectLst/>
                    <a:latin typeface="+mj-lt"/>
                    <a:ea typeface="Arial" panose="020B0604020202020204" pitchFamily="34" charset="0"/>
                    <a:cs typeface="Times New Roman" panose="02020603050405020304" pitchFamily="18" charset="0"/>
                  </a:rPr>
                  <a:t>Nếu một khoản tiền gốc P được gửi tiết kiệm với lãi suất hằng năm r, được tính lãi n lần trong một năm, thì tổng số tiền A nhận được (cả vốn lẫn lãi) sau N kì gửi là: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𝐴</m:t>
                    </m:r>
                    <m:r>
                      <a:rPr lang="en-US" sz="1800" i="1">
                        <a:effectLst/>
                        <a:latin typeface="Cambria Math" panose="02040503050406030204" pitchFamily="18" charset="0"/>
                        <a:ea typeface="Arial" panose="020B0604020202020204" pitchFamily="34" charset="0"/>
                        <a:cs typeface="Times New Roman" panose="02020603050405020304" pitchFamily="18" charset="0"/>
                      </a:rPr>
                      <m:t>=</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num>
                              <m:den>
                                <m:r>
                                  <a:rPr lang="pt-BR" sz="1800" i="1">
                                    <a:effectLst/>
                                    <a:latin typeface="Cambria Math" panose="02040503050406030204" pitchFamily="18" charset="0"/>
                                    <a:ea typeface="Arial" panose="020B0604020202020204" pitchFamily="34" charset="0"/>
                                    <a:cs typeface="Times New Roman" panose="02020603050405020304" pitchFamily="18" charset="0"/>
                                  </a:rPr>
                                  <m:t>𝑛</m:t>
                                </m:r>
                              </m:den>
                            </m:f>
                          </m:e>
                        </m:d>
                      </m:e>
                      <m:sup>
                        <m:r>
                          <a:rPr lang="pt-BR" sz="1800" i="1">
                            <a:effectLst/>
                            <a:latin typeface="Cambria Math" panose="02040503050406030204" pitchFamily="18" charset="0"/>
                            <a:ea typeface="Arial" panose="020B0604020202020204" pitchFamily="34" charset="0"/>
                            <a:cs typeface="Times New Roman" panose="02020603050405020304" pitchFamily="18" charset="0"/>
                          </a:rPr>
                          <m:t>𝑁</m:t>
                        </m:r>
                      </m:sup>
                    </m:sSup>
                  </m:oMath>
                </a14:m>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1607" y="1015822"/>
                <a:ext cx="8058691" cy="3477362"/>
              </a:xfrm>
              <a:prstGeom prst="rect">
                <a:avLst/>
              </a:prstGeom>
              <a:blipFill>
                <a:blip r:embed="rId3"/>
                <a:stretch>
                  <a:fillRect l="-605" r="-681"/>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015871" y="4031831"/>
            <a:ext cx="604427" cy="892004"/>
          </a:xfrm>
          <a:prstGeom prst="rect">
            <a:avLst/>
          </a:prstGeom>
        </p:spPr>
      </p:pic>
    </p:spTree>
    <p:extLst>
      <p:ext uri="{BB962C8B-B14F-4D97-AF65-F5344CB8AC3E}">
        <p14:creationId xmlns:p14="http://schemas.microsoft.com/office/powerpoint/2010/main" val="306972045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grpSp>
        <p:nvGrpSpPr>
          <p:cNvPr id="1649" name="Google Shape;1649;p52"/>
          <p:cNvGrpSpPr/>
          <p:nvPr/>
        </p:nvGrpSpPr>
        <p:grpSpPr>
          <a:xfrm>
            <a:off x="351001" y="3952027"/>
            <a:ext cx="2003818" cy="1001625"/>
            <a:chOff x="185200" y="3097975"/>
            <a:chExt cx="1239100" cy="619375"/>
          </a:xfrm>
        </p:grpSpPr>
        <p:sp>
          <p:nvSpPr>
            <p:cNvPr id="1650"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 name="Google Shape;1665;p52"/>
          <p:cNvGrpSpPr/>
          <p:nvPr/>
        </p:nvGrpSpPr>
        <p:grpSpPr>
          <a:xfrm>
            <a:off x="1819733" y="4434977"/>
            <a:ext cx="1423228" cy="652162"/>
            <a:chOff x="2188200" y="3409400"/>
            <a:chExt cx="876475" cy="401625"/>
          </a:xfrm>
        </p:grpSpPr>
        <p:sp>
          <p:nvSpPr>
            <p:cNvPr id="1666" name="Google Shape;1666;p52"/>
            <p:cNvSpPr/>
            <p:nvPr/>
          </p:nvSpPr>
          <p:spPr>
            <a:xfrm>
              <a:off x="2703775" y="3620175"/>
              <a:ext cx="292925" cy="178025"/>
            </a:xfrm>
            <a:custGeom>
              <a:avLst/>
              <a:gdLst/>
              <a:ahLst/>
              <a:cxnLst/>
              <a:rect l="l" t="t" r="r" b="b"/>
              <a:pathLst>
                <a:path w="11717" h="7121" extrusionOk="0">
                  <a:moveTo>
                    <a:pt x="1553" y="1"/>
                  </a:moveTo>
                  <a:cubicBezTo>
                    <a:pt x="1496" y="1"/>
                    <a:pt x="1447" y="8"/>
                    <a:pt x="1408" y="26"/>
                  </a:cubicBezTo>
                  <a:lnTo>
                    <a:pt x="1" y="661"/>
                  </a:lnTo>
                  <a:cubicBezTo>
                    <a:pt x="1" y="661"/>
                    <a:pt x="2635" y="1560"/>
                    <a:pt x="4516" y="3925"/>
                  </a:cubicBezTo>
                  <a:cubicBezTo>
                    <a:pt x="6396" y="6291"/>
                    <a:pt x="10022" y="7121"/>
                    <a:pt x="10022" y="7121"/>
                  </a:cubicBezTo>
                  <a:cubicBezTo>
                    <a:pt x="11716" y="6168"/>
                    <a:pt x="11388" y="3836"/>
                    <a:pt x="11388" y="3835"/>
                  </a:cubicBezTo>
                  <a:lnTo>
                    <a:pt x="11388" y="3835"/>
                  </a:lnTo>
                  <a:cubicBezTo>
                    <a:pt x="11144" y="3905"/>
                    <a:pt x="10884" y="3936"/>
                    <a:pt x="10616" y="3936"/>
                  </a:cubicBezTo>
                  <a:cubicBezTo>
                    <a:pt x="9480" y="3936"/>
                    <a:pt x="8187" y="3389"/>
                    <a:pt x="7250" y="3006"/>
                  </a:cubicBezTo>
                  <a:cubicBezTo>
                    <a:pt x="5681" y="2365"/>
                    <a:pt x="4510" y="1059"/>
                    <a:pt x="2942" y="449"/>
                  </a:cubicBezTo>
                  <a:cubicBezTo>
                    <a:pt x="2704" y="357"/>
                    <a:pt x="1943" y="1"/>
                    <a:pt x="1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2691750" y="3562750"/>
              <a:ext cx="103575" cy="236300"/>
            </a:xfrm>
            <a:custGeom>
              <a:avLst/>
              <a:gdLst/>
              <a:ahLst/>
              <a:cxnLst/>
              <a:rect l="l" t="t" r="r" b="b"/>
              <a:pathLst>
                <a:path w="4143" h="9452" extrusionOk="0">
                  <a:moveTo>
                    <a:pt x="879" y="1"/>
                  </a:moveTo>
                  <a:lnTo>
                    <a:pt x="155" y="973"/>
                  </a:lnTo>
                  <a:cubicBezTo>
                    <a:pt x="0" y="1181"/>
                    <a:pt x="185" y="1993"/>
                    <a:pt x="220" y="2220"/>
                  </a:cubicBezTo>
                  <a:cubicBezTo>
                    <a:pt x="423" y="3525"/>
                    <a:pt x="1228" y="4644"/>
                    <a:pt x="1454" y="5956"/>
                  </a:cubicBezTo>
                  <a:cubicBezTo>
                    <a:pt x="1623" y="6924"/>
                    <a:pt x="1890" y="8351"/>
                    <a:pt x="1393" y="9269"/>
                  </a:cubicBezTo>
                  <a:cubicBezTo>
                    <a:pt x="1393" y="9269"/>
                    <a:pt x="1882" y="9451"/>
                    <a:pt x="2493" y="9451"/>
                  </a:cubicBezTo>
                  <a:cubicBezTo>
                    <a:pt x="3032" y="9451"/>
                    <a:pt x="3666" y="9309"/>
                    <a:pt x="4142" y="8776"/>
                  </a:cubicBezTo>
                  <a:cubicBezTo>
                    <a:pt x="4142" y="8776"/>
                    <a:pt x="4117" y="5856"/>
                    <a:pt x="2620" y="4014"/>
                  </a:cubicBezTo>
                  <a:cubicBezTo>
                    <a:pt x="1124" y="2173"/>
                    <a:pt x="879" y="1"/>
                    <a:pt x="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2209100" y="3528375"/>
              <a:ext cx="845950" cy="282650"/>
            </a:xfrm>
            <a:custGeom>
              <a:avLst/>
              <a:gdLst/>
              <a:ahLst/>
              <a:cxnLst/>
              <a:rect l="l" t="t" r="r" b="b"/>
              <a:pathLst>
                <a:path w="33838" h="11306" extrusionOk="0">
                  <a:moveTo>
                    <a:pt x="3813" y="0"/>
                  </a:moveTo>
                  <a:lnTo>
                    <a:pt x="0" y="4698"/>
                  </a:lnTo>
                  <a:cubicBezTo>
                    <a:pt x="0" y="4698"/>
                    <a:pt x="896" y="7517"/>
                    <a:pt x="3681" y="11306"/>
                  </a:cubicBezTo>
                  <a:cubicBezTo>
                    <a:pt x="3629" y="11158"/>
                    <a:pt x="8912" y="8585"/>
                    <a:pt x="9303" y="8386"/>
                  </a:cubicBezTo>
                  <a:cubicBezTo>
                    <a:pt x="12385" y="6813"/>
                    <a:pt x="15526" y="5492"/>
                    <a:pt x="18858" y="4581"/>
                  </a:cubicBezTo>
                  <a:cubicBezTo>
                    <a:pt x="20028" y="4261"/>
                    <a:pt x="21203" y="3977"/>
                    <a:pt x="22371" y="3647"/>
                  </a:cubicBezTo>
                  <a:cubicBezTo>
                    <a:pt x="23519" y="3322"/>
                    <a:pt x="24670" y="2996"/>
                    <a:pt x="25828" y="2709"/>
                  </a:cubicBezTo>
                  <a:cubicBezTo>
                    <a:pt x="28831" y="1963"/>
                    <a:pt x="33838" y="1723"/>
                    <a:pt x="33838" y="1723"/>
                  </a:cubicBezTo>
                  <a:lnTo>
                    <a:pt x="31949" y="331"/>
                  </a:lnTo>
                  <a:lnTo>
                    <a:pt x="6680" y="3727"/>
                  </a:lnTo>
                  <a:lnTo>
                    <a:pt x="38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2242450" y="3409400"/>
              <a:ext cx="822225" cy="331450"/>
            </a:xfrm>
            <a:custGeom>
              <a:avLst/>
              <a:gdLst/>
              <a:ahLst/>
              <a:cxnLst/>
              <a:rect l="l" t="t" r="r" b="b"/>
              <a:pathLst>
                <a:path w="32889" h="13258" extrusionOk="0">
                  <a:moveTo>
                    <a:pt x="30023" y="0"/>
                  </a:moveTo>
                  <a:cubicBezTo>
                    <a:pt x="30023" y="0"/>
                    <a:pt x="18754" y="1652"/>
                    <a:pt x="14350" y="2202"/>
                  </a:cubicBezTo>
                  <a:cubicBezTo>
                    <a:pt x="9945" y="2753"/>
                    <a:pt x="0" y="3434"/>
                    <a:pt x="0" y="3434"/>
                  </a:cubicBezTo>
                  <a:lnTo>
                    <a:pt x="2305" y="13257"/>
                  </a:lnTo>
                  <a:cubicBezTo>
                    <a:pt x="3353" y="12713"/>
                    <a:pt x="15094" y="9275"/>
                    <a:pt x="18622" y="8202"/>
                  </a:cubicBezTo>
                  <a:cubicBezTo>
                    <a:pt x="22150" y="7130"/>
                    <a:pt x="31524" y="5256"/>
                    <a:pt x="31524" y="5256"/>
                  </a:cubicBezTo>
                  <a:cubicBezTo>
                    <a:pt x="31770" y="5080"/>
                    <a:pt x="31953" y="4851"/>
                    <a:pt x="32091" y="4601"/>
                  </a:cubicBezTo>
                  <a:cubicBezTo>
                    <a:pt x="32888" y="3148"/>
                    <a:pt x="32736" y="1281"/>
                    <a:pt x="31336" y="457"/>
                  </a:cubicBezTo>
                  <a:cubicBezTo>
                    <a:pt x="30659" y="57"/>
                    <a:pt x="30023" y="0"/>
                    <a:pt x="300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2"/>
            <p:cNvSpPr/>
            <p:nvPr/>
          </p:nvSpPr>
          <p:spPr>
            <a:xfrm>
              <a:off x="2291025" y="3490575"/>
              <a:ext cx="764925" cy="250275"/>
            </a:xfrm>
            <a:custGeom>
              <a:avLst/>
              <a:gdLst/>
              <a:ahLst/>
              <a:cxnLst/>
              <a:rect l="l" t="t" r="r" b="b"/>
              <a:pathLst>
                <a:path w="30597" h="10011" extrusionOk="0">
                  <a:moveTo>
                    <a:pt x="30597" y="0"/>
                  </a:moveTo>
                  <a:cubicBezTo>
                    <a:pt x="30495" y="122"/>
                    <a:pt x="30377" y="234"/>
                    <a:pt x="30241" y="332"/>
                  </a:cubicBezTo>
                  <a:cubicBezTo>
                    <a:pt x="30241" y="332"/>
                    <a:pt x="20403" y="2272"/>
                    <a:pt x="16702" y="3386"/>
                  </a:cubicBezTo>
                  <a:cubicBezTo>
                    <a:pt x="13273" y="4419"/>
                    <a:pt x="2451" y="7560"/>
                    <a:pt x="0" y="8469"/>
                  </a:cubicBezTo>
                  <a:lnTo>
                    <a:pt x="362" y="10010"/>
                  </a:lnTo>
                  <a:cubicBezTo>
                    <a:pt x="1410" y="9466"/>
                    <a:pt x="13151" y="6028"/>
                    <a:pt x="16679" y="4955"/>
                  </a:cubicBezTo>
                  <a:cubicBezTo>
                    <a:pt x="20207" y="3883"/>
                    <a:pt x="29581" y="2009"/>
                    <a:pt x="29581" y="2009"/>
                  </a:cubicBezTo>
                  <a:cubicBezTo>
                    <a:pt x="29827" y="1833"/>
                    <a:pt x="30010" y="1603"/>
                    <a:pt x="30148" y="1354"/>
                  </a:cubicBezTo>
                  <a:cubicBezTo>
                    <a:pt x="30383" y="925"/>
                    <a:pt x="30534" y="462"/>
                    <a:pt x="30597"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2"/>
            <p:cNvSpPr/>
            <p:nvPr/>
          </p:nvSpPr>
          <p:spPr>
            <a:xfrm>
              <a:off x="2188200" y="3495450"/>
              <a:ext cx="140400" cy="246650"/>
            </a:xfrm>
            <a:custGeom>
              <a:avLst/>
              <a:gdLst/>
              <a:ahLst/>
              <a:cxnLst/>
              <a:rect l="l" t="t" r="r" b="b"/>
              <a:pathLst>
                <a:path w="5616" h="9866" extrusionOk="0">
                  <a:moveTo>
                    <a:pt x="2103" y="0"/>
                  </a:moveTo>
                  <a:cubicBezTo>
                    <a:pt x="2041" y="0"/>
                    <a:pt x="1980" y="8"/>
                    <a:pt x="1920" y="24"/>
                  </a:cubicBezTo>
                  <a:cubicBezTo>
                    <a:pt x="933" y="293"/>
                    <a:pt x="1" y="2769"/>
                    <a:pt x="681" y="5480"/>
                  </a:cubicBezTo>
                  <a:cubicBezTo>
                    <a:pt x="1318" y="8021"/>
                    <a:pt x="3146" y="9866"/>
                    <a:pt x="4185" y="9866"/>
                  </a:cubicBezTo>
                  <a:cubicBezTo>
                    <a:pt x="4255" y="9866"/>
                    <a:pt x="4320" y="9858"/>
                    <a:pt x="4382" y="9841"/>
                  </a:cubicBezTo>
                  <a:cubicBezTo>
                    <a:pt x="5368" y="9573"/>
                    <a:pt x="5616" y="7157"/>
                    <a:pt x="4936" y="4447"/>
                  </a:cubicBezTo>
                  <a:cubicBezTo>
                    <a:pt x="4297" y="1901"/>
                    <a:pt x="3067" y="0"/>
                    <a:pt x="2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2"/>
            <p:cNvSpPr/>
            <p:nvPr/>
          </p:nvSpPr>
          <p:spPr>
            <a:xfrm>
              <a:off x="2188200" y="3495450"/>
              <a:ext cx="140400" cy="246650"/>
            </a:xfrm>
            <a:custGeom>
              <a:avLst/>
              <a:gdLst/>
              <a:ahLst/>
              <a:cxnLst/>
              <a:rect l="l" t="t" r="r" b="b"/>
              <a:pathLst>
                <a:path w="5616" h="9866" extrusionOk="0">
                  <a:moveTo>
                    <a:pt x="2103" y="0"/>
                  </a:moveTo>
                  <a:cubicBezTo>
                    <a:pt x="2041" y="0"/>
                    <a:pt x="1980" y="8"/>
                    <a:pt x="1920" y="24"/>
                  </a:cubicBezTo>
                  <a:cubicBezTo>
                    <a:pt x="933" y="293"/>
                    <a:pt x="1" y="2769"/>
                    <a:pt x="681" y="5480"/>
                  </a:cubicBezTo>
                  <a:cubicBezTo>
                    <a:pt x="1318" y="8021"/>
                    <a:pt x="3146" y="9866"/>
                    <a:pt x="4185" y="9866"/>
                  </a:cubicBezTo>
                  <a:cubicBezTo>
                    <a:pt x="4255" y="9866"/>
                    <a:pt x="4320" y="9858"/>
                    <a:pt x="4382" y="9841"/>
                  </a:cubicBezTo>
                  <a:cubicBezTo>
                    <a:pt x="5368" y="9573"/>
                    <a:pt x="5616" y="7157"/>
                    <a:pt x="4936" y="4447"/>
                  </a:cubicBezTo>
                  <a:cubicBezTo>
                    <a:pt x="4297" y="1901"/>
                    <a:pt x="3067" y="0"/>
                    <a:pt x="2103"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2"/>
            <p:cNvSpPr/>
            <p:nvPr/>
          </p:nvSpPr>
          <p:spPr>
            <a:xfrm>
              <a:off x="2249400" y="3530625"/>
              <a:ext cx="72250" cy="161475"/>
            </a:xfrm>
            <a:custGeom>
              <a:avLst/>
              <a:gdLst/>
              <a:ahLst/>
              <a:cxnLst/>
              <a:rect l="l" t="t" r="r" b="b"/>
              <a:pathLst>
                <a:path w="2890" h="6459" extrusionOk="0">
                  <a:moveTo>
                    <a:pt x="1258" y="0"/>
                  </a:moveTo>
                  <a:cubicBezTo>
                    <a:pt x="1258" y="0"/>
                    <a:pt x="204" y="335"/>
                    <a:pt x="30" y="2058"/>
                  </a:cubicBezTo>
                  <a:cubicBezTo>
                    <a:pt x="1" y="2346"/>
                    <a:pt x="10" y="2631"/>
                    <a:pt x="50" y="2904"/>
                  </a:cubicBezTo>
                  <a:lnTo>
                    <a:pt x="48" y="2903"/>
                  </a:lnTo>
                  <a:lnTo>
                    <a:pt x="48" y="2903"/>
                  </a:lnTo>
                  <a:cubicBezTo>
                    <a:pt x="48" y="2903"/>
                    <a:pt x="154" y="3879"/>
                    <a:pt x="675" y="4795"/>
                  </a:cubicBezTo>
                  <a:lnTo>
                    <a:pt x="674" y="4795"/>
                  </a:lnTo>
                  <a:cubicBezTo>
                    <a:pt x="1379" y="6201"/>
                    <a:pt x="2157" y="6458"/>
                    <a:pt x="2631" y="6458"/>
                  </a:cubicBezTo>
                  <a:cubicBezTo>
                    <a:pt x="2715" y="6458"/>
                    <a:pt x="2790" y="6450"/>
                    <a:pt x="2853" y="6439"/>
                  </a:cubicBezTo>
                  <a:cubicBezTo>
                    <a:pt x="2889" y="5921"/>
                    <a:pt x="2870" y="5329"/>
                    <a:pt x="2794" y="4693"/>
                  </a:cubicBezTo>
                  <a:cubicBezTo>
                    <a:pt x="2754" y="4704"/>
                    <a:pt x="2711" y="4712"/>
                    <a:pt x="2666" y="4712"/>
                  </a:cubicBezTo>
                  <a:cubicBezTo>
                    <a:pt x="2664" y="4712"/>
                    <a:pt x="2663" y="4712"/>
                    <a:pt x="2662" y="4712"/>
                  </a:cubicBezTo>
                  <a:cubicBezTo>
                    <a:pt x="1983" y="4712"/>
                    <a:pt x="1423" y="2674"/>
                    <a:pt x="1423" y="2674"/>
                  </a:cubicBezTo>
                  <a:lnTo>
                    <a:pt x="2060" y="1656"/>
                  </a:lnTo>
                  <a:cubicBezTo>
                    <a:pt x="1827" y="1026"/>
                    <a:pt x="1559" y="464"/>
                    <a:pt x="1279"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2"/>
            <p:cNvSpPr/>
            <p:nvPr/>
          </p:nvSpPr>
          <p:spPr>
            <a:xfrm>
              <a:off x="2284975" y="3572000"/>
              <a:ext cx="34300" cy="76425"/>
            </a:xfrm>
            <a:custGeom>
              <a:avLst/>
              <a:gdLst/>
              <a:ahLst/>
              <a:cxnLst/>
              <a:rect l="l" t="t" r="r" b="b"/>
              <a:pathLst>
                <a:path w="1372" h="3057" extrusionOk="0">
                  <a:moveTo>
                    <a:pt x="637" y="1"/>
                  </a:moveTo>
                  <a:lnTo>
                    <a:pt x="0" y="1019"/>
                  </a:lnTo>
                  <a:cubicBezTo>
                    <a:pt x="0" y="1019"/>
                    <a:pt x="562" y="3057"/>
                    <a:pt x="1239" y="3057"/>
                  </a:cubicBezTo>
                  <a:cubicBezTo>
                    <a:pt x="1240" y="3057"/>
                    <a:pt x="1241" y="3057"/>
                    <a:pt x="1243" y="3057"/>
                  </a:cubicBezTo>
                  <a:cubicBezTo>
                    <a:pt x="1288" y="3057"/>
                    <a:pt x="1331" y="3049"/>
                    <a:pt x="1371" y="3038"/>
                  </a:cubicBezTo>
                  <a:cubicBezTo>
                    <a:pt x="1309" y="2512"/>
                    <a:pt x="1207" y="1955"/>
                    <a:pt x="1065" y="1385"/>
                  </a:cubicBezTo>
                  <a:cubicBezTo>
                    <a:pt x="942" y="897"/>
                    <a:pt x="797" y="433"/>
                    <a:pt x="637" y="1"/>
                  </a:cubicBez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2"/>
            <p:cNvSpPr/>
            <p:nvPr/>
          </p:nvSpPr>
          <p:spPr>
            <a:xfrm>
              <a:off x="2652550" y="3448050"/>
              <a:ext cx="148175" cy="188900"/>
            </a:xfrm>
            <a:custGeom>
              <a:avLst/>
              <a:gdLst/>
              <a:ahLst/>
              <a:cxnLst/>
              <a:rect l="l" t="t" r="r" b="b"/>
              <a:pathLst>
                <a:path w="5927" h="7556" extrusionOk="0">
                  <a:moveTo>
                    <a:pt x="1674" y="1"/>
                  </a:moveTo>
                  <a:cubicBezTo>
                    <a:pt x="779" y="1"/>
                    <a:pt x="1" y="387"/>
                    <a:pt x="1" y="387"/>
                  </a:cubicBezTo>
                  <a:cubicBezTo>
                    <a:pt x="1" y="387"/>
                    <a:pt x="3738" y="2805"/>
                    <a:pt x="2050" y="7546"/>
                  </a:cubicBezTo>
                  <a:cubicBezTo>
                    <a:pt x="2118" y="7552"/>
                    <a:pt x="2187" y="7555"/>
                    <a:pt x="2256" y="7555"/>
                  </a:cubicBezTo>
                  <a:cubicBezTo>
                    <a:pt x="3248" y="7555"/>
                    <a:pt x="4238" y="6970"/>
                    <a:pt x="4238" y="6970"/>
                  </a:cubicBezTo>
                  <a:cubicBezTo>
                    <a:pt x="5926" y="2230"/>
                    <a:pt x="2113" y="34"/>
                    <a:pt x="2113" y="34"/>
                  </a:cubicBezTo>
                  <a:cubicBezTo>
                    <a:pt x="1966" y="11"/>
                    <a:pt x="1818" y="1"/>
                    <a:pt x="1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5071" y="248435"/>
            <a:ext cx="8906267" cy="739754"/>
          </a:xfrm>
          <a:prstGeom prst="rect">
            <a:avLst/>
          </a:prstGeom>
          <a:noFill/>
        </p:spPr>
        <p:txBody>
          <a:bodyPr wrap="square" rtlCol="0">
            <a:spAutoFit/>
          </a:bodyPr>
          <a:lstStyle/>
          <a:p>
            <a:pPr algn="ctr">
              <a:lnSpc>
                <a:spcPct val="150000"/>
              </a:lnSpc>
            </a:pPr>
            <a:r>
              <a:rPr lang="vi-VN" sz="3200" b="1" smtClean="0">
                <a:solidFill>
                  <a:srgbClr val="C00000"/>
                </a:solidFill>
              </a:rPr>
              <a:t>LUYỆN TẬP</a:t>
            </a:r>
            <a:endParaRPr lang="en-US" sz="3200" b="1" dirty="0">
              <a:solidFill>
                <a:srgbClr val="C00000"/>
              </a:solidFill>
            </a:endParaRPr>
          </a:p>
        </p:txBody>
      </p:sp>
      <p:grpSp>
        <p:nvGrpSpPr>
          <p:cNvPr id="6" name="Group 5"/>
          <p:cNvGrpSpPr/>
          <p:nvPr/>
        </p:nvGrpSpPr>
        <p:grpSpPr>
          <a:xfrm>
            <a:off x="457847" y="1269263"/>
            <a:ext cx="5924562" cy="2031813"/>
            <a:chOff x="714052" y="1448085"/>
            <a:chExt cx="5924562" cy="1854156"/>
          </a:xfrm>
        </p:grpSpPr>
        <p:grpSp>
          <p:nvGrpSpPr>
            <p:cNvPr id="52" name="Group 11"/>
            <p:cNvGrpSpPr/>
            <p:nvPr/>
          </p:nvGrpSpPr>
          <p:grpSpPr>
            <a:xfrm>
              <a:off x="714052" y="1448085"/>
              <a:ext cx="5924562" cy="1854156"/>
              <a:chOff x="-187969" y="-170340"/>
              <a:chExt cx="8372981" cy="2112010"/>
            </a:xfrm>
            <a:solidFill>
              <a:schemeClr val="accent1">
                <a:lumMod val="40000"/>
                <a:lumOff val="60000"/>
              </a:schemeClr>
            </a:solidFill>
          </p:grpSpPr>
          <p:sp>
            <p:nvSpPr>
              <p:cNvPr id="53" name="Freeform 12"/>
              <p:cNvSpPr/>
              <p:nvPr/>
            </p:nvSpPr>
            <p:spPr>
              <a:xfrm>
                <a:off x="-187969" y="-170340"/>
                <a:ext cx="8372981"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812061" y="1506560"/>
              <a:ext cx="4953716" cy="1685846"/>
            </a:xfrm>
            <a:prstGeom prst="rect">
              <a:avLst/>
            </a:prstGeom>
          </p:spPr>
          <p:txBody>
            <a:bodyPr wrap="square">
              <a:spAutoFit/>
            </a:bodyPr>
            <a:lstStyle/>
            <a:p>
              <a:pPr algn="ctr">
                <a:lnSpc>
                  <a:spcPct val="150000"/>
                </a:lnSpc>
              </a:pPr>
              <a:r>
                <a:rPr lang="en-US" sz="2400"/>
                <a:t>L</a:t>
              </a:r>
              <a:r>
                <a:rPr lang="vi-VN" sz="2400" smtClean="0"/>
                <a:t>ớp</a:t>
              </a:r>
              <a:r>
                <a:rPr lang="en-US" sz="2400" smtClean="0"/>
                <a:t> chia</a:t>
              </a:r>
              <a:r>
                <a:rPr lang="vi-VN" sz="2400" smtClean="0"/>
                <a:t> </a:t>
              </a:r>
              <a:r>
                <a:rPr lang="vi-VN" sz="2400"/>
                <a:t>thành 4 nhóm, hai nhóm thực hiện Dự án 1, hai </a:t>
              </a:r>
              <a:r>
                <a:rPr lang="vi-VN" sz="2400" smtClean="0"/>
                <a:t>nhóm</a:t>
              </a:r>
              <a:endParaRPr lang="en-US" sz="2400" smtClean="0"/>
            </a:p>
            <a:p>
              <a:pPr algn="ctr">
                <a:lnSpc>
                  <a:spcPct val="150000"/>
                </a:lnSpc>
              </a:pPr>
              <a:r>
                <a:rPr lang="vi-VN" sz="2400" smtClean="0"/>
                <a:t> </a:t>
              </a:r>
              <a:r>
                <a:rPr lang="vi-VN" sz="2400"/>
                <a:t>thực hiện Dự án 2.</a:t>
              </a:r>
              <a:endParaRPr lang="en-US" sz="2400"/>
            </a:p>
          </p:txBody>
        </p:sp>
      </p:grpSp>
      <p:pic>
        <p:nvPicPr>
          <p:cNvPr id="35" name="Picture 34"/>
          <p:cNvPicPr>
            <a:picLocks noChangeAspect="1"/>
          </p:cNvPicPr>
          <p:nvPr/>
        </p:nvPicPr>
        <p:blipFill>
          <a:blip r:embed="rId3"/>
          <a:stretch>
            <a:fillRect/>
          </a:stretch>
        </p:blipFill>
        <p:spPr>
          <a:xfrm>
            <a:off x="4508205" y="2807147"/>
            <a:ext cx="4330168" cy="2289759"/>
          </a:xfrm>
          <a:prstGeom prst="rect">
            <a:avLst/>
          </a:prstGeom>
        </p:spPr>
      </p:pic>
    </p:spTree>
    <p:extLst>
      <p:ext uri="{BB962C8B-B14F-4D97-AF65-F5344CB8AC3E}">
        <p14:creationId xmlns:p14="http://schemas.microsoft.com/office/powerpoint/2010/main" val="391320030"/>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29270" y="242316"/>
              <a:ext cx="4104168" cy="461665"/>
            </a:xfrm>
            <a:prstGeom prst="rect">
              <a:avLst/>
            </a:prstGeom>
            <a:noFill/>
          </p:spPr>
          <p:txBody>
            <a:bodyPr wrap="square" rtlCol="0">
              <a:spAutoFit/>
            </a:bodyPr>
            <a:lstStyle/>
            <a:p>
              <a:pPr algn="ctr"/>
              <a:r>
                <a:rPr lang="en-US" sz="2400" b="1" smtClean="0">
                  <a:solidFill>
                    <a:srgbClr val="C00000"/>
                  </a:solidFill>
                </a:rPr>
                <a:t>DỰ ÁN 1</a:t>
              </a:r>
              <a:endParaRPr lang="en-US" sz="2400" b="1" dirty="0">
                <a:solidFill>
                  <a:srgbClr val="C00000"/>
                </a:solidFill>
              </a:endParaRP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8149750" y="481461"/>
            <a:ext cx="598726" cy="726232"/>
          </a:xfrm>
          <a:prstGeom prst="rect">
            <a:avLst/>
          </a:prstGeom>
        </p:spPr>
      </p:pic>
      <p:sp>
        <p:nvSpPr>
          <p:cNvPr id="4" name="Rectangle 3"/>
          <p:cNvSpPr/>
          <p:nvPr/>
        </p:nvSpPr>
        <p:spPr>
          <a:xfrm>
            <a:off x="404616" y="1122121"/>
            <a:ext cx="8237912" cy="2400657"/>
          </a:xfrm>
          <a:prstGeom prst="rect">
            <a:avLst/>
          </a:prstGeom>
        </p:spPr>
        <p:txBody>
          <a:bodyPr wrap="square">
            <a:spAutoFit/>
          </a:bodyPr>
          <a:lstStyle/>
          <a:p>
            <a:pPr algn="just">
              <a:lnSpc>
                <a:spcPct val="150000"/>
              </a:lnSpc>
            </a:pPr>
            <a:r>
              <a:rPr lang="vi-VN" sz="2000">
                <a:latin typeface="+mn-lt"/>
              </a:rPr>
              <a:t>Bác Hưng muốn gửi tiết kiệm 300 triệu đồng kì hạn 12 tháng. Dựa vào bảng lãi suất mà các ngân hàng công bố tại thời điểm hiện tại, hãy tính số tiền lãi mà bác Hưng nhận được khi gửi cho mỗi ngân hàng. Từ đó tư vấn ngân hàng gửi tiết kiệm cho bác Hưng (giả sử uy tín và chất lượng dịch vụ của các ngân hàng là như nhau).</a:t>
            </a:r>
            <a:endParaRPr lang="en-US" sz="2000">
              <a:latin typeface="+mn-lt"/>
            </a:endParaRPr>
          </a:p>
        </p:txBody>
      </p:sp>
      <p:pic>
        <p:nvPicPr>
          <p:cNvPr id="5" name="Picture 4"/>
          <p:cNvPicPr>
            <a:picLocks noChangeAspect="1"/>
          </p:cNvPicPr>
          <p:nvPr/>
        </p:nvPicPr>
        <p:blipFill>
          <a:blip r:embed="rId4"/>
          <a:stretch>
            <a:fillRect/>
          </a:stretch>
        </p:blipFill>
        <p:spPr>
          <a:xfrm>
            <a:off x="6824749" y="3603524"/>
            <a:ext cx="1817779" cy="1345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tudent's Day in Brazil by Slidesgo">
  <a:themeElements>
    <a:clrScheme name="Simple Light">
      <a:dk1>
        <a:srgbClr val="093F51"/>
      </a:dk1>
      <a:lt1>
        <a:srgbClr val="F9EBCD"/>
      </a:lt1>
      <a:dk2>
        <a:srgbClr val="4D8445"/>
      </a:dk2>
      <a:lt2>
        <a:srgbClr val="76AF6D"/>
      </a:lt2>
      <a:accent1>
        <a:srgbClr val="2A597A"/>
      </a:accent1>
      <a:accent2>
        <a:srgbClr val="4184B5"/>
      </a:accent2>
      <a:accent3>
        <a:srgbClr val="E09515"/>
      </a:accent3>
      <a:accent4>
        <a:srgbClr val="EDAE3E"/>
      </a:accent4>
      <a:accent5>
        <a:srgbClr val="F2D491"/>
      </a:accent5>
      <a:accent6>
        <a:srgbClr val="FFFFFF"/>
      </a:accent6>
      <a:hlink>
        <a:srgbClr val="093F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1504</Words>
  <Application>Microsoft Office PowerPoint</Application>
  <PresentationFormat>On-screen Show (16:9)</PresentationFormat>
  <Paragraphs>120</Paragraphs>
  <Slides>19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Crete Round</vt:lpstr>
      <vt:lpstr>Cambria Math</vt:lpstr>
      <vt:lpstr>Times New Roman</vt:lpstr>
      <vt:lpstr>Montserrat Medium</vt:lpstr>
      <vt:lpstr>Calibri</vt:lpstr>
      <vt:lpstr>Dotum</vt:lpstr>
      <vt:lpstr>Student's Day in Brazil by Slidesgo</vt:lpstr>
      <vt:lpstr>CHÀO MỪNG CẢ LỚP  ĐẾN VỚI BÀI HỌC MÔN TOÁN!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THAM GIA TIẾT THỰC HÀNH!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BÀI HỌC MỚI!</dc:title>
  <dc:creator>Xinh Đẹp Dịu Hiền Huế Thị</dc:creator>
  <cp:lastModifiedBy>Admin</cp:lastModifiedBy>
  <cp:revision>42</cp:revision>
  <dcterms:modified xsi:type="dcterms:W3CDTF">2023-09-08T03:16:39Z</dcterms:modified>
</cp:coreProperties>
</file>