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65" r:id="rId2"/>
    <p:sldId id="301" r:id="rId3"/>
    <p:sldId id="258" r:id="rId4"/>
    <p:sldId id="302" r:id="rId5"/>
    <p:sldId id="343" r:id="rId6"/>
    <p:sldId id="344" r:id="rId7"/>
    <p:sldId id="345" r:id="rId8"/>
    <p:sldId id="289" r:id="rId9"/>
    <p:sldId id="270" r:id="rId10"/>
    <p:sldId id="269" r:id="rId11"/>
    <p:sldId id="346" r:id="rId12"/>
    <p:sldId id="347" r:id="rId13"/>
    <p:sldId id="304" r:id="rId14"/>
    <p:sldId id="348" r:id="rId15"/>
    <p:sldId id="308" r:id="rId16"/>
    <p:sldId id="322" r:id="rId17"/>
    <p:sldId id="349" r:id="rId18"/>
    <p:sldId id="325" r:id="rId19"/>
    <p:sldId id="350" r:id="rId20"/>
    <p:sldId id="292" r:id="rId21"/>
    <p:sldId id="294"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Cambria Math" panose="02040503050406030204" pitchFamily="18"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8547"/>
    <a:srgbClr val="C85103"/>
    <a:srgbClr val="1B6A6D"/>
    <a:srgbClr val="F8C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22" autoAdjust="0"/>
  </p:normalViewPr>
  <p:slideViewPr>
    <p:cSldViewPr>
      <p:cViewPr>
        <p:scale>
          <a:sx n="60" d="100"/>
          <a:sy n="60" d="100"/>
        </p:scale>
        <p:origin x="732"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D669F-5869-4469-8FEC-CB5D9C5C2CF3}" type="datetimeFigureOut">
              <a:rPr lang="en-US" smtClean="0"/>
              <a:t>9/9/2023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BAAD0-26B1-48F9-B05A-723953F57113}" type="slidenum">
              <a:rPr lang="en-US" smtClean="0"/>
              <a:t>‹#›</a:t>
            </a:fld>
            <a:endParaRPr lang="en-US"/>
          </a:p>
        </p:txBody>
      </p:sp>
    </p:spTree>
    <p:extLst>
      <p:ext uri="{BB962C8B-B14F-4D97-AF65-F5344CB8AC3E}">
        <p14:creationId xmlns:p14="http://schemas.microsoft.com/office/powerpoint/2010/main" val="19266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6.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svg"/><Relationship Id="rId5" Type="http://schemas.openxmlformats.org/officeDocument/2006/relationships/image" Target="../media/image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sv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7.sv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4752"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3" name="Freeform 3"/>
          <p:cNvSpPr/>
          <p:nvPr/>
        </p:nvSpPr>
        <p:spPr>
          <a:xfrm>
            <a:off x="9070069"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grpSp>
        <p:nvGrpSpPr>
          <p:cNvPr id="4" name="Group 4"/>
          <p:cNvGrpSpPr/>
          <p:nvPr/>
        </p:nvGrpSpPr>
        <p:grpSpPr>
          <a:xfrm>
            <a:off x="-455349" y="8277842"/>
            <a:ext cx="19198699" cy="2202816"/>
            <a:chOff x="0" y="0"/>
            <a:chExt cx="5056447" cy="580165"/>
          </a:xfrm>
        </p:grpSpPr>
        <p:sp>
          <p:nvSpPr>
            <p:cNvPr id="5" name="Freeform 5"/>
            <p:cNvSpPr/>
            <p:nvPr/>
          </p:nvSpPr>
          <p:spPr>
            <a:xfrm>
              <a:off x="0" y="0"/>
              <a:ext cx="5056448" cy="580165"/>
            </a:xfrm>
            <a:custGeom>
              <a:avLst/>
              <a:gdLst/>
              <a:ahLst/>
              <a:cxnLst/>
              <a:rect l="l" t="t" r="r" b="b"/>
              <a:pathLst>
                <a:path w="5056448" h="580165">
                  <a:moveTo>
                    <a:pt x="20566" y="0"/>
                  </a:moveTo>
                  <a:lnTo>
                    <a:pt x="5035882" y="0"/>
                  </a:lnTo>
                  <a:cubicBezTo>
                    <a:pt x="5047240" y="0"/>
                    <a:pt x="5056448" y="9208"/>
                    <a:pt x="5056448" y="20566"/>
                  </a:cubicBezTo>
                  <a:lnTo>
                    <a:pt x="5056448" y="559600"/>
                  </a:lnTo>
                  <a:cubicBezTo>
                    <a:pt x="5056448" y="565054"/>
                    <a:pt x="5054281" y="570285"/>
                    <a:pt x="5050424" y="574142"/>
                  </a:cubicBezTo>
                  <a:cubicBezTo>
                    <a:pt x="5046567" y="577999"/>
                    <a:pt x="5041336" y="580165"/>
                    <a:pt x="5035882" y="580165"/>
                  </a:cubicBezTo>
                  <a:lnTo>
                    <a:pt x="20566" y="580165"/>
                  </a:lnTo>
                  <a:cubicBezTo>
                    <a:pt x="15111" y="580165"/>
                    <a:pt x="9880" y="577999"/>
                    <a:pt x="6024" y="574142"/>
                  </a:cubicBezTo>
                  <a:cubicBezTo>
                    <a:pt x="2167" y="570285"/>
                    <a:pt x="0" y="565054"/>
                    <a:pt x="0" y="559600"/>
                  </a:cubicBezTo>
                  <a:lnTo>
                    <a:pt x="0" y="20566"/>
                  </a:lnTo>
                  <a:cubicBezTo>
                    <a:pt x="0" y="15111"/>
                    <a:pt x="2167" y="9880"/>
                    <a:pt x="6024" y="6024"/>
                  </a:cubicBezTo>
                  <a:cubicBezTo>
                    <a:pt x="9880" y="2167"/>
                    <a:pt x="15111" y="0"/>
                    <a:pt x="20566" y="0"/>
                  </a:cubicBezTo>
                  <a:close/>
                </a:path>
              </a:pathLst>
            </a:custGeom>
            <a:solidFill>
              <a:srgbClr val="1B6A6D"/>
            </a:solidFill>
            <a:ln>
              <a:solidFill>
                <a:srgbClr val="1B6A6D"/>
              </a:solidFill>
            </a:ln>
          </p:spPr>
        </p:sp>
        <p:sp>
          <p:nvSpPr>
            <p:cNvPr id="6" name="TextBox 6"/>
            <p:cNvSpPr txBox="1"/>
            <p:nvPr/>
          </p:nvSpPr>
          <p:spPr>
            <a:xfrm>
              <a:off x="0" y="-76200"/>
              <a:ext cx="812800" cy="8890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455349" y="-302228"/>
            <a:ext cx="19198699" cy="2202816"/>
            <a:chOff x="0" y="0"/>
            <a:chExt cx="5056447" cy="580165"/>
          </a:xfrm>
        </p:grpSpPr>
        <p:sp>
          <p:nvSpPr>
            <p:cNvPr id="8" name="Freeform 8"/>
            <p:cNvSpPr/>
            <p:nvPr/>
          </p:nvSpPr>
          <p:spPr>
            <a:xfrm>
              <a:off x="0" y="0"/>
              <a:ext cx="5056448" cy="580165"/>
            </a:xfrm>
            <a:custGeom>
              <a:avLst/>
              <a:gdLst/>
              <a:ahLst/>
              <a:cxnLst/>
              <a:rect l="l" t="t" r="r" b="b"/>
              <a:pathLst>
                <a:path w="5056448" h="580165">
                  <a:moveTo>
                    <a:pt x="20566" y="0"/>
                  </a:moveTo>
                  <a:lnTo>
                    <a:pt x="5035882" y="0"/>
                  </a:lnTo>
                  <a:cubicBezTo>
                    <a:pt x="5047240" y="0"/>
                    <a:pt x="5056448" y="9208"/>
                    <a:pt x="5056448" y="20566"/>
                  </a:cubicBezTo>
                  <a:lnTo>
                    <a:pt x="5056448" y="559600"/>
                  </a:lnTo>
                  <a:cubicBezTo>
                    <a:pt x="5056448" y="565054"/>
                    <a:pt x="5054281" y="570285"/>
                    <a:pt x="5050424" y="574142"/>
                  </a:cubicBezTo>
                  <a:cubicBezTo>
                    <a:pt x="5046567" y="577999"/>
                    <a:pt x="5041336" y="580165"/>
                    <a:pt x="5035882" y="580165"/>
                  </a:cubicBezTo>
                  <a:lnTo>
                    <a:pt x="20566" y="580165"/>
                  </a:lnTo>
                  <a:cubicBezTo>
                    <a:pt x="15111" y="580165"/>
                    <a:pt x="9880" y="577999"/>
                    <a:pt x="6024" y="574142"/>
                  </a:cubicBezTo>
                  <a:cubicBezTo>
                    <a:pt x="2167" y="570285"/>
                    <a:pt x="0" y="565054"/>
                    <a:pt x="0" y="559600"/>
                  </a:cubicBezTo>
                  <a:lnTo>
                    <a:pt x="0" y="20566"/>
                  </a:lnTo>
                  <a:cubicBezTo>
                    <a:pt x="0" y="15111"/>
                    <a:pt x="2167" y="9880"/>
                    <a:pt x="6024" y="6024"/>
                  </a:cubicBezTo>
                  <a:cubicBezTo>
                    <a:pt x="9880" y="2167"/>
                    <a:pt x="15111" y="0"/>
                    <a:pt x="20566" y="0"/>
                  </a:cubicBezTo>
                  <a:close/>
                </a:path>
              </a:pathLst>
            </a:custGeom>
            <a:solidFill>
              <a:srgbClr val="1B6A6D"/>
            </a:solidFill>
            <a:ln>
              <a:solidFill>
                <a:srgbClr val="1B6A6D"/>
              </a:solidFill>
            </a:ln>
          </p:spPr>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1054298" y="2433352"/>
            <a:ext cx="16179403" cy="3949799"/>
          </a:xfrm>
          <a:prstGeom prst="rect">
            <a:avLst/>
          </a:prstGeom>
        </p:spPr>
        <p:txBody>
          <a:bodyPr wrap="square" lIns="0" tIns="0" rIns="0" bIns="0" rtlCol="0" anchor="t">
            <a:spAutoFit/>
          </a:bodyPr>
          <a:lstStyle/>
          <a:p>
            <a:pPr algn="ctr">
              <a:lnSpc>
                <a:spcPts val="15400"/>
              </a:lnSpc>
            </a:pPr>
            <a:r>
              <a:rPr lang="vi-VN" sz="8000" b="1" dirty="0" smtClean="0">
                <a:solidFill>
                  <a:srgbClr val="C85103"/>
                </a:solidFill>
                <a:latin typeface="Arial" panose="020B0604020202020204" pitchFamily="34" charset="0"/>
                <a:cs typeface="Arial" panose="020B0604020202020204" pitchFamily="34" charset="0"/>
              </a:rPr>
              <a:t>CHÀO MỪNG CÁC </a:t>
            </a:r>
            <a:r>
              <a:rPr lang="vi-VN" sz="8000" b="1" smtClean="0">
                <a:solidFill>
                  <a:srgbClr val="C85103"/>
                </a:solidFill>
                <a:latin typeface="Arial" panose="020B0604020202020204" pitchFamily="34" charset="0"/>
                <a:cs typeface="Arial" panose="020B0604020202020204" pitchFamily="34" charset="0"/>
              </a:rPr>
              <a:t>EM HỌC SINH</a:t>
            </a:r>
            <a:endParaRPr lang="vi-VN" sz="8000" b="1" dirty="0" smtClean="0">
              <a:solidFill>
                <a:srgbClr val="C85103"/>
              </a:solidFill>
              <a:latin typeface="Arial" panose="020B0604020202020204" pitchFamily="34" charset="0"/>
              <a:cs typeface="Arial" panose="020B0604020202020204" pitchFamily="34" charset="0"/>
            </a:endParaRPr>
          </a:p>
          <a:p>
            <a:pPr algn="ctr">
              <a:lnSpc>
                <a:spcPts val="15400"/>
              </a:lnSpc>
            </a:pPr>
            <a:r>
              <a:rPr lang="vi-VN" sz="8000" b="1" dirty="0" smtClean="0">
                <a:solidFill>
                  <a:srgbClr val="C85103"/>
                </a:solidFill>
                <a:latin typeface="Arial" panose="020B0604020202020204" pitchFamily="34" charset="0"/>
                <a:cs typeface="Arial" panose="020B0604020202020204" pitchFamily="34" charset="0"/>
              </a:rPr>
              <a:t>ĐẾN VỚI TIẾT HỌC HÔM NAY!</a:t>
            </a:r>
            <a:endParaRPr lang="en-US" sz="8000" b="1" dirty="0">
              <a:solidFill>
                <a:srgbClr val="C85103"/>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stretch>
            <a:fillRect/>
          </a:stretch>
        </p:blipFill>
        <p:spPr>
          <a:xfrm>
            <a:off x="7450688" y="6915915"/>
            <a:ext cx="3386622" cy="1844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7" name="Freeform 37"/>
          <p:cNvSpPr/>
          <p:nvPr/>
        </p:nvSpPr>
        <p:spPr>
          <a:xfrm rot="20551586">
            <a:off x="435839" y="498055"/>
            <a:ext cx="2223276" cy="2857013"/>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9" name="Rectangle 38"/>
          <p:cNvSpPr/>
          <p:nvPr/>
        </p:nvSpPr>
        <p:spPr>
          <a:xfrm>
            <a:off x="3021511" y="710367"/>
            <a:ext cx="14484193" cy="1998176"/>
          </a:xfrm>
          <a:prstGeom prst="rect">
            <a:avLst/>
          </a:prstGeom>
        </p:spPr>
        <p:txBody>
          <a:bodyPr wrap="square">
            <a:spAutoFit/>
          </a:bodyPr>
          <a:lstStyle/>
          <a:p>
            <a:pPr algn="just">
              <a:lnSpc>
                <a:spcPct val="150000"/>
              </a:lnSpc>
            </a:pPr>
            <a:r>
              <a:rPr lang="en-US" sz="4400" b="1" dirty="0">
                <a:solidFill>
                  <a:schemeClr val="bg1"/>
                </a:solidFill>
                <a:latin typeface="Arial" panose="020B0604020202020204" pitchFamily="34" charset="0"/>
                <a:cs typeface="Arial" panose="020B0604020202020204" pitchFamily="34" charset="0"/>
              </a:rPr>
              <a:t>Trong biểu đồ cột với gốc trục đứng không bắt đầu từ 0, khẳng định nào sau đây không đúng?</a:t>
            </a:r>
            <a:endParaRPr lang="en-US" sz="4400" b="1" dirty="0">
              <a:solidFill>
                <a:schemeClr val="bg1"/>
              </a:solidFill>
              <a:latin typeface="Arial" panose="020B0604020202020204" pitchFamily="34" charset="0"/>
              <a:cs typeface="Arial" panose="020B0604020202020204" pitchFamily="34" charset="0"/>
            </a:endParaRPr>
          </a:p>
        </p:txBody>
      </p:sp>
      <p:grpSp>
        <p:nvGrpSpPr>
          <p:cNvPr id="44" name="Group 43"/>
          <p:cNvGrpSpPr/>
          <p:nvPr/>
        </p:nvGrpSpPr>
        <p:grpSpPr>
          <a:xfrm>
            <a:off x="387274" y="3558071"/>
            <a:ext cx="8225750" cy="2700655"/>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387274" y="4266973"/>
              <a:ext cx="1282851" cy="128285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b="1">
                  <a:latin typeface="Arial" panose="020B0604020202020204" pitchFamily="34" charset="0"/>
                  <a:cs typeface="Arial" panose="020B0604020202020204" pitchFamily="34" charset="0"/>
                </a:endParaRPr>
              </a:p>
            </p:txBody>
          </p:sp>
        </p:grpSp>
        <p:sp>
          <p:nvSpPr>
            <p:cNvPr id="32" name="TextBox 32"/>
            <p:cNvSpPr txBox="1"/>
            <p:nvPr/>
          </p:nvSpPr>
          <p:spPr>
            <a:xfrm>
              <a:off x="658687" y="4479774"/>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latin typeface="Arial" panose="020B0604020202020204" pitchFamily="34" charset="0"/>
                  <a:cs typeface="Arial" panose="020B0604020202020204" pitchFamily="34" charset="0"/>
                </a:rPr>
                <a:t>A</a:t>
              </a:r>
              <a:endParaRPr lang="en-US" sz="4500" b="1" dirty="0">
                <a:solidFill>
                  <a:srgbClr val="FFFDEF"/>
                </a:solidFill>
                <a:latin typeface="Arial" panose="020B0604020202020204" pitchFamily="34" charset="0"/>
                <a:cs typeface="Arial" panose="020B0604020202020204" pitchFamily="34" charset="0"/>
              </a:endParaRPr>
            </a:p>
          </p:txBody>
        </p:sp>
        <p:sp>
          <p:nvSpPr>
            <p:cNvPr id="40" name="Rectangle 39"/>
            <p:cNvSpPr/>
            <p:nvPr/>
          </p:nvSpPr>
          <p:spPr>
            <a:xfrm>
              <a:off x="1973244" y="3848271"/>
              <a:ext cx="5410736" cy="1911549"/>
            </a:xfrm>
            <a:prstGeom prst="rect">
              <a:avLst/>
            </a:prstGeom>
          </p:spPr>
          <p:txBody>
            <a:bodyPr wrap="square">
              <a:spAutoFit/>
            </a:bodyPr>
            <a:lstStyle/>
            <a:p>
              <a:pPr>
                <a:lnSpc>
                  <a:spcPct val="150000"/>
                </a:lnSpc>
              </a:pPr>
              <a:r>
                <a:rPr lang="vi-VN" sz="4200" dirty="0">
                  <a:cs typeface="Arial" panose="020B0604020202020204" pitchFamily="34" charset="0"/>
                </a:rPr>
                <a:t>Cột cao hơn biểu diễn số liệu lớn hơn.</a:t>
              </a:r>
              <a:endParaRPr lang="en-US" sz="4200" dirty="0">
                <a:latin typeface="Arial" panose="020B0604020202020204" pitchFamily="34" charset="0"/>
                <a:cs typeface="Arial" panose="020B0604020202020204" pitchFamily="34" charset="0"/>
              </a:endParaRPr>
            </a:p>
          </p:txBody>
        </p:sp>
      </p:grpSp>
      <p:grpSp>
        <p:nvGrpSpPr>
          <p:cNvPr id="45" name="Group 44"/>
          <p:cNvGrpSpPr/>
          <p:nvPr/>
        </p:nvGrpSpPr>
        <p:grpSpPr>
          <a:xfrm>
            <a:off x="9033550" y="3558071"/>
            <a:ext cx="8225750" cy="2700655"/>
            <a:chOff x="9033550" y="3558071"/>
            <a:chExt cx="8225750" cy="2700655"/>
          </a:xfrm>
        </p:grpSpPr>
        <p:grpSp>
          <p:nvGrpSpPr>
            <p:cNvPr id="11" name="Group 11"/>
            <p:cNvGrpSpPr/>
            <p:nvPr/>
          </p:nvGrpSpPr>
          <p:grpSpPr>
            <a:xfrm>
              <a:off x="9674976" y="3558071"/>
              <a:ext cx="7584324" cy="2700655"/>
              <a:chOff x="0" y="0"/>
              <a:chExt cx="1997518" cy="711284"/>
            </a:xfrm>
          </p:grpSpPr>
          <p:sp>
            <p:nvSpPr>
              <p:cNvPr id="12" name="Freeform 12"/>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9033550" y="4266973"/>
              <a:ext cx="1282851" cy="1282851"/>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b="1">
                  <a:latin typeface="Arial" panose="020B0604020202020204" pitchFamily="34" charset="0"/>
                  <a:cs typeface="Arial" panose="020B0604020202020204" pitchFamily="34" charset="0"/>
                </a:endParaRPr>
              </a:p>
            </p:txBody>
          </p:sp>
        </p:grpSp>
        <p:sp>
          <p:nvSpPr>
            <p:cNvPr id="34" name="TextBox 34"/>
            <p:cNvSpPr txBox="1"/>
            <p:nvPr/>
          </p:nvSpPr>
          <p:spPr>
            <a:xfrm>
              <a:off x="9304963" y="4479774"/>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latin typeface="Arial" panose="020B0604020202020204" pitchFamily="34" charset="0"/>
                  <a:cs typeface="Arial" panose="020B0604020202020204" pitchFamily="34" charset="0"/>
                </a:rPr>
                <a:t>B</a:t>
              </a:r>
              <a:endParaRPr lang="en-US" sz="4500" b="1" dirty="0">
                <a:solidFill>
                  <a:srgbClr val="FFFDEF"/>
                </a:solidFill>
                <a:latin typeface="Arial" panose="020B0604020202020204" pitchFamily="34" charset="0"/>
                <a:cs typeface="Arial" panose="020B0604020202020204" pitchFamily="34" charset="0"/>
              </a:endParaRPr>
            </a:p>
          </p:txBody>
        </p:sp>
        <p:sp>
          <p:nvSpPr>
            <p:cNvPr id="41" name="Rectangle 40"/>
            <p:cNvSpPr/>
            <p:nvPr/>
          </p:nvSpPr>
          <p:spPr>
            <a:xfrm>
              <a:off x="10415002" y="3823897"/>
              <a:ext cx="6692310" cy="2031325"/>
            </a:xfrm>
            <a:prstGeom prst="rect">
              <a:avLst/>
            </a:prstGeom>
          </p:spPr>
          <p:txBody>
            <a:bodyPr wrap="square">
              <a:spAutoFit/>
            </a:bodyPr>
            <a:lstStyle/>
            <a:p>
              <a:pPr algn="just">
                <a:lnSpc>
                  <a:spcPct val="150000"/>
                </a:lnSpc>
              </a:pPr>
              <a:r>
                <a:rPr lang="vi-VN" sz="4200" dirty="0">
                  <a:cs typeface="Arial" panose="020B0604020202020204" pitchFamily="34" charset="0"/>
                </a:rPr>
                <a:t>Hai cột cao bằng nhau biểu diễn số liệu bằng nhau.</a:t>
              </a:r>
              <a:endParaRPr lang="en-US" sz="4200" dirty="0">
                <a:latin typeface="Arial" panose="020B0604020202020204" pitchFamily="34" charset="0"/>
                <a:cs typeface="Arial" panose="020B0604020202020204" pitchFamily="34" charset="0"/>
              </a:endParaRPr>
            </a:p>
          </p:txBody>
        </p:sp>
      </p:grpSp>
      <p:grpSp>
        <p:nvGrpSpPr>
          <p:cNvPr id="46" name="Group 45"/>
          <p:cNvGrpSpPr/>
          <p:nvPr/>
        </p:nvGrpSpPr>
        <p:grpSpPr>
          <a:xfrm>
            <a:off x="387274" y="6557645"/>
            <a:ext cx="8225750" cy="2700655"/>
            <a:chOff x="387274" y="6557645"/>
            <a:chExt cx="8225750" cy="2700655"/>
          </a:xfrm>
        </p:grpSpPr>
        <p:grpSp>
          <p:nvGrpSpPr>
            <p:cNvPr id="2" name="Group 2"/>
            <p:cNvGrpSpPr/>
            <p:nvPr/>
          </p:nvGrpSpPr>
          <p:grpSpPr>
            <a:xfrm>
              <a:off x="1028700" y="6557645"/>
              <a:ext cx="7584324" cy="2700655"/>
              <a:chOff x="0" y="0"/>
              <a:chExt cx="1997518" cy="711284"/>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387274" y="7266547"/>
              <a:ext cx="1282851" cy="1282851"/>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b="1">
                  <a:latin typeface="Arial" panose="020B0604020202020204" pitchFamily="34" charset="0"/>
                  <a:cs typeface="Arial" panose="020B0604020202020204" pitchFamily="34" charset="0"/>
                </a:endParaRPr>
              </a:p>
            </p:txBody>
          </p:sp>
        </p:grpSp>
        <p:sp>
          <p:nvSpPr>
            <p:cNvPr id="33" name="TextBox 33"/>
            <p:cNvSpPr txBox="1"/>
            <p:nvPr/>
          </p:nvSpPr>
          <p:spPr>
            <a:xfrm>
              <a:off x="658687" y="7479348"/>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latin typeface="Arial" panose="020B0604020202020204" pitchFamily="34" charset="0"/>
                  <a:cs typeface="Arial" panose="020B0604020202020204" pitchFamily="34" charset="0"/>
                </a:rPr>
                <a:t>C</a:t>
              </a:r>
              <a:endParaRPr lang="en-US" sz="4500" b="1" dirty="0">
                <a:solidFill>
                  <a:srgbClr val="FFFDEF"/>
                </a:solidFill>
                <a:latin typeface="Arial" panose="020B0604020202020204" pitchFamily="34" charset="0"/>
                <a:cs typeface="Arial" panose="020B0604020202020204" pitchFamily="34" charset="0"/>
              </a:endParaRPr>
            </a:p>
          </p:txBody>
        </p:sp>
        <p:sp>
          <p:nvSpPr>
            <p:cNvPr id="42" name="Rectangle 41"/>
            <p:cNvSpPr/>
            <p:nvPr/>
          </p:nvSpPr>
          <p:spPr>
            <a:xfrm>
              <a:off x="1900464" y="6899519"/>
              <a:ext cx="6136558" cy="2031325"/>
            </a:xfrm>
            <a:prstGeom prst="rect">
              <a:avLst/>
            </a:prstGeom>
          </p:spPr>
          <p:txBody>
            <a:bodyPr wrap="square">
              <a:spAutoFit/>
            </a:bodyPr>
            <a:lstStyle/>
            <a:p>
              <a:pPr>
                <a:lnSpc>
                  <a:spcPct val="150000"/>
                </a:lnSpc>
              </a:pPr>
              <a:r>
                <a:rPr lang="vi-VN" sz="4200" dirty="0">
                  <a:cs typeface="Arial" panose="020B0604020202020204" pitchFamily="34" charset="0"/>
                </a:rPr>
                <a:t>Cột thấp hơn biểu diễn số liệu bé hơn.</a:t>
              </a:r>
              <a:endParaRPr lang="en-US" sz="4200" dirty="0">
                <a:latin typeface="Arial" panose="020B0604020202020204" pitchFamily="34" charset="0"/>
                <a:cs typeface="Arial" panose="020B0604020202020204" pitchFamily="34" charset="0"/>
              </a:endParaRPr>
            </a:p>
          </p:txBody>
        </p:sp>
      </p:grpSp>
      <p:grpSp>
        <p:nvGrpSpPr>
          <p:cNvPr id="47" name="Group 46"/>
          <p:cNvGrpSpPr/>
          <p:nvPr/>
        </p:nvGrpSpPr>
        <p:grpSpPr>
          <a:xfrm>
            <a:off x="9033550" y="6403387"/>
            <a:ext cx="8225750" cy="3000821"/>
            <a:chOff x="9033550" y="6403387"/>
            <a:chExt cx="8225750" cy="3000821"/>
          </a:xfrm>
        </p:grpSpPr>
        <p:grpSp>
          <p:nvGrpSpPr>
            <p:cNvPr id="5" name="Group 5"/>
            <p:cNvGrpSpPr/>
            <p:nvPr/>
          </p:nvGrpSpPr>
          <p:grpSpPr>
            <a:xfrm>
              <a:off x="9674976" y="6557645"/>
              <a:ext cx="7584324" cy="2700655"/>
              <a:chOff x="0" y="0"/>
              <a:chExt cx="1997518" cy="711284"/>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a:off x="9033550" y="7299884"/>
              <a:ext cx="1282851" cy="1282851"/>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b="1">
                  <a:latin typeface="Arial" panose="020B0604020202020204" pitchFamily="34" charset="0"/>
                  <a:cs typeface="Arial" panose="020B0604020202020204" pitchFamily="34" charset="0"/>
                </a:endParaRPr>
              </a:p>
            </p:txBody>
          </p:sp>
        </p:grpSp>
        <p:sp>
          <p:nvSpPr>
            <p:cNvPr id="35" name="TextBox 35"/>
            <p:cNvSpPr txBox="1"/>
            <p:nvPr/>
          </p:nvSpPr>
          <p:spPr>
            <a:xfrm>
              <a:off x="9304963" y="7512685"/>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latin typeface="Arial" panose="020B0604020202020204" pitchFamily="34" charset="0"/>
                  <a:cs typeface="Arial" panose="020B0604020202020204" pitchFamily="34" charset="0"/>
                </a:rPr>
                <a:t>D</a:t>
              </a:r>
              <a:endParaRPr lang="en-US" sz="4500" b="1" dirty="0">
                <a:solidFill>
                  <a:srgbClr val="FFFDEF"/>
                </a:solidFill>
                <a:latin typeface="Arial" panose="020B0604020202020204" pitchFamily="34" charset="0"/>
                <a:cs typeface="Arial" panose="020B0604020202020204" pitchFamily="34" charset="0"/>
              </a:endParaRPr>
            </a:p>
          </p:txBody>
        </p:sp>
        <p:sp>
          <p:nvSpPr>
            <p:cNvPr id="43" name="Rectangle 42"/>
            <p:cNvSpPr/>
            <p:nvPr/>
          </p:nvSpPr>
          <p:spPr>
            <a:xfrm>
              <a:off x="10497198" y="6403387"/>
              <a:ext cx="6527917" cy="3000821"/>
            </a:xfrm>
            <a:prstGeom prst="rect">
              <a:avLst/>
            </a:prstGeom>
          </p:spPr>
          <p:txBody>
            <a:bodyPr wrap="square">
              <a:spAutoFit/>
            </a:bodyPr>
            <a:lstStyle/>
            <a:p>
              <a:pPr>
                <a:lnSpc>
                  <a:spcPct val="150000"/>
                </a:lnSpc>
              </a:pPr>
              <a:r>
                <a:rPr lang="vi-VN" sz="4200" dirty="0">
                  <a:cs typeface="Arial" panose="020B0604020202020204" pitchFamily="34" charset="0"/>
                </a:rPr>
                <a:t>Tỉ lệ chiều cao của hai cột bằng tỉ lệ hai số liệu được biểu diễn.</a:t>
              </a:r>
              <a:endParaRPr lang="en-US" sz="4200" dirty="0">
                <a:latin typeface="Arial" panose="020B0604020202020204" pitchFamily="34" charset="0"/>
                <a:cs typeface="Arial" panose="020B0604020202020204" pitchFamily="34" charset="0"/>
              </a:endParaRPr>
            </a:p>
          </p:txBody>
        </p:sp>
      </p:grpSp>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2495" y="7345146"/>
            <a:ext cx="2086818" cy="2105876"/>
          </a:xfrm>
          <a:prstGeom prst="rect">
            <a:avLst/>
          </a:prstGeom>
          <a:effectLst>
            <a:outerShdw blurRad="50800" dist="38100" dir="13500000" algn="br" rotWithShape="0">
              <a:prstClr val="black">
                <a:alpha val="40000"/>
              </a:prstClr>
            </a:outerShdw>
          </a:effectLst>
        </p:spPr>
      </p:pic>
      <p:sp>
        <p:nvSpPr>
          <p:cNvPr id="49" name="TextBox 38"/>
          <p:cNvSpPr txBox="1"/>
          <p:nvPr/>
        </p:nvSpPr>
        <p:spPr>
          <a:xfrm rot="20550000">
            <a:off x="-1211499" y="433496"/>
            <a:ext cx="5517952" cy="1800236"/>
          </a:xfrm>
          <a:prstGeom prst="rect">
            <a:avLst/>
          </a:prstGeom>
        </p:spPr>
        <p:txBody>
          <a:bodyPr wrap="square" lIns="0" tIns="0" rIns="0" bIns="0" rtlCol="0" anchor="t">
            <a:spAutoFit/>
          </a:bodyPr>
          <a:lstStyle/>
          <a:p>
            <a:pPr algn="ctr">
              <a:lnSpc>
                <a:spcPts val="17211"/>
              </a:lnSpc>
            </a:pPr>
            <a:r>
              <a:rPr lang="en-US" sz="5000" b="1" dirty="0" smtClean="0">
                <a:solidFill>
                  <a:srgbClr val="FFFDEF"/>
                </a:solidFill>
                <a:latin typeface="Arial" panose="020B0604020202020204" pitchFamily="34" charset="0"/>
                <a:cs typeface="Arial" panose="020B0604020202020204" pitchFamily="34" charset="0"/>
              </a:rPr>
              <a:t>5.21</a:t>
            </a:r>
            <a:endParaRPr lang="en-US" sz="5000" b="1" dirty="0">
              <a:solidFill>
                <a:srgbClr val="FFFDE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par>
                                <p:cTn id="11" presetID="14"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anim calcmode="lin" valueType="num">
                                      <p:cBhvr>
                                        <p:cTn id="24" dur="500" fill="hold"/>
                                        <p:tgtEl>
                                          <p:spTgt spid="45"/>
                                        </p:tgtEl>
                                        <p:attrNameLst>
                                          <p:attrName>ppt_x</p:attrName>
                                        </p:attrNameLst>
                                      </p:cBhvr>
                                      <p:tavLst>
                                        <p:tav tm="0">
                                          <p:val>
                                            <p:strVal val="#ppt_x"/>
                                          </p:val>
                                        </p:tav>
                                        <p:tav tm="100000">
                                          <p:val>
                                            <p:strVal val="#ppt_x"/>
                                          </p:val>
                                        </p:tav>
                                      </p:tavLst>
                                    </p:anim>
                                    <p:anim calcmode="lin" valueType="num">
                                      <p:cBhvr>
                                        <p:cTn id="25" dur="500" fill="hold"/>
                                        <p:tgtEl>
                                          <p:spTgt spid="45"/>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anim calcmode="lin" valueType="num">
                                      <p:cBhvr>
                                        <p:cTn id="30" dur="500" fill="hold"/>
                                        <p:tgtEl>
                                          <p:spTgt spid="46"/>
                                        </p:tgtEl>
                                        <p:attrNameLst>
                                          <p:attrName>ppt_x</p:attrName>
                                        </p:attrNameLst>
                                      </p:cBhvr>
                                      <p:tavLst>
                                        <p:tav tm="0">
                                          <p:val>
                                            <p:strVal val="#ppt_x"/>
                                          </p:val>
                                        </p:tav>
                                        <p:tav tm="100000">
                                          <p:val>
                                            <p:strVal val="#ppt_x"/>
                                          </p:val>
                                        </p:tav>
                                      </p:tavLst>
                                    </p:anim>
                                    <p:anim calcmode="lin" valueType="num">
                                      <p:cBhvr>
                                        <p:cTn id="31" dur="500" fill="hold"/>
                                        <p:tgtEl>
                                          <p:spTgt spid="4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anim calcmode="lin" valueType="num">
                                      <p:cBhvr>
                                        <p:cTn id="36" dur="500" fill="hold"/>
                                        <p:tgtEl>
                                          <p:spTgt spid="47"/>
                                        </p:tgtEl>
                                        <p:attrNameLst>
                                          <p:attrName>ppt_x</p:attrName>
                                        </p:attrNameLst>
                                      </p:cBhvr>
                                      <p:tavLst>
                                        <p:tav tm="0">
                                          <p:val>
                                            <p:strVal val="#ppt_x"/>
                                          </p:val>
                                        </p:tav>
                                        <p:tav tm="100000">
                                          <p:val>
                                            <p:strVal val="#ppt_x"/>
                                          </p:val>
                                        </p:tav>
                                      </p:tavLst>
                                    </p:anim>
                                    <p:anim calcmode="lin" valueType="num">
                                      <p:cBhvr>
                                        <p:cTn id="37"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p:sp>
        <p:nvSpPr>
          <p:cNvPr id="37" name="Freeform 37"/>
          <p:cNvSpPr/>
          <p:nvPr/>
        </p:nvSpPr>
        <p:spPr>
          <a:xfrm rot="20551586">
            <a:off x="435839" y="566295"/>
            <a:ext cx="2223276" cy="2857013"/>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9" name="Rectangle 38"/>
          <p:cNvSpPr/>
          <p:nvPr/>
        </p:nvSpPr>
        <p:spPr>
          <a:xfrm>
            <a:off x="3029919" y="521915"/>
            <a:ext cx="14772707" cy="1998176"/>
          </a:xfrm>
          <a:prstGeom prst="rect">
            <a:avLst/>
          </a:prstGeom>
        </p:spPr>
        <p:txBody>
          <a:bodyPr wrap="square">
            <a:spAutoFit/>
          </a:bodyPr>
          <a:lstStyle/>
          <a:p>
            <a:pPr algn="just">
              <a:lnSpc>
                <a:spcPct val="150000"/>
              </a:lnSpc>
            </a:pPr>
            <a:r>
              <a:rPr lang="vi-VN" sz="4400" b="1" dirty="0">
                <a:solidFill>
                  <a:prstClr val="black"/>
                </a:solidFill>
                <a:cs typeface="Arial" panose="020B0604020202020204" pitchFamily="34" charset="0"/>
              </a:rPr>
              <a:t>Để biểu diễn tỉ lệ của các phần trong tổng thể ta dùng biểu đồ nào sau đây?</a:t>
            </a:r>
            <a:endParaRPr lang="en-US" sz="4400" b="1" dirty="0">
              <a:solidFill>
                <a:prstClr val="black"/>
              </a:solidFill>
              <a:latin typeface="Arial" panose="020B0604020202020204" pitchFamily="34" charset="0"/>
              <a:cs typeface="Arial" panose="020B0604020202020204" pitchFamily="34" charset="0"/>
            </a:endParaRPr>
          </a:p>
        </p:txBody>
      </p:sp>
      <p:grpSp>
        <p:nvGrpSpPr>
          <p:cNvPr id="44" name="Group 43"/>
          <p:cNvGrpSpPr/>
          <p:nvPr/>
        </p:nvGrpSpPr>
        <p:grpSpPr>
          <a:xfrm>
            <a:off x="490010" y="3830013"/>
            <a:ext cx="8225750" cy="2700655"/>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5" name="Group 15"/>
            <p:cNvGrpSpPr/>
            <p:nvPr/>
          </p:nvGrpSpPr>
          <p:grpSpPr>
            <a:xfrm>
              <a:off x="387274" y="4266973"/>
              <a:ext cx="1282851" cy="12828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658687" y="4479774"/>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cs typeface="Arial" panose="020B0604020202020204" pitchFamily="34" charset="0"/>
                </a:rPr>
                <a:t>A</a:t>
              </a:r>
              <a:endParaRPr lang="en-US" sz="4500" b="1" dirty="0">
                <a:solidFill>
                  <a:srgbClr val="FFFDEF"/>
                </a:solidFill>
                <a:latin typeface="Arial" panose="020B0604020202020204" pitchFamily="34" charset="0"/>
                <a:cs typeface="Arial" panose="020B0604020202020204" pitchFamily="34" charset="0"/>
              </a:endParaRPr>
            </a:p>
          </p:txBody>
        </p:sp>
        <p:sp>
          <p:nvSpPr>
            <p:cNvPr id="40" name="Rectangle 39"/>
            <p:cNvSpPr/>
            <p:nvPr/>
          </p:nvSpPr>
          <p:spPr>
            <a:xfrm>
              <a:off x="1867354" y="4294350"/>
              <a:ext cx="6112358" cy="982513"/>
            </a:xfrm>
            <a:prstGeom prst="rect">
              <a:avLst/>
            </a:prstGeom>
          </p:spPr>
          <p:txBody>
            <a:bodyPr wrap="square">
              <a:spAutoFit/>
            </a:bodyPr>
            <a:lstStyle/>
            <a:p>
              <a:pPr algn="just">
                <a:lnSpc>
                  <a:spcPct val="150000"/>
                </a:lnSpc>
              </a:pPr>
              <a:r>
                <a:rPr lang="vi-VN" sz="4400" dirty="0">
                  <a:solidFill>
                    <a:prstClr val="white"/>
                  </a:solidFill>
                  <a:cs typeface="Arial" panose="020B0604020202020204" pitchFamily="34" charset="0"/>
                </a:rPr>
                <a:t>Biểu đồ tranh.</a:t>
              </a:r>
              <a:endParaRPr lang="en-US" sz="4400" dirty="0">
                <a:solidFill>
                  <a:prstClr val="white"/>
                </a:solidFill>
                <a:latin typeface="Arial" panose="020B0604020202020204" pitchFamily="34" charset="0"/>
                <a:cs typeface="Arial" panose="020B0604020202020204" pitchFamily="34" charset="0"/>
              </a:endParaRPr>
            </a:p>
          </p:txBody>
        </p:sp>
      </p:grpSp>
      <p:grpSp>
        <p:nvGrpSpPr>
          <p:cNvPr id="45" name="Group 44"/>
          <p:cNvGrpSpPr/>
          <p:nvPr/>
        </p:nvGrpSpPr>
        <p:grpSpPr>
          <a:xfrm>
            <a:off x="9136286" y="3685352"/>
            <a:ext cx="8194832" cy="3230759"/>
            <a:chOff x="9033550" y="3413410"/>
            <a:chExt cx="8194832" cy="3230759"/>
          </a:xfrm>
        </p:grpSpPr>
        <p:grpSp>
          <p:nvGrpSpPr>
            <p:cNvPr id="11" name="Group 11"/>
            <p:cNvGrpSpPr/>
            <p:nvPr/>
          </p:nvGrpSpPr>
          <p:grpSpPr>
            <a:xfrm>
              <a:off x="9644058" y="3413410"/>
              <a:ext cx="7584324" cy="3230759"/>
              <a:chOff x="-8143" y="-38100"/>
              <a:chExt cx="1997518" cy="850900"/>
            </a:xfrm>
          </p:grpSpPr>
          <p:sp>
            <p:nvSpPr>
              <p:cNvPr id="12" name="Freeform 12"/>
              <p:cNvSpPr/>
              <p:nvPr/>
            </p:nvSpPr>
            <p:spPr>
              <a:xfrm>
                <a:off x="-8143" y="-16191"/>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8" name="Group 28"/>
            <p:cNvGrpSpPr/>
            <p:nvPr/>
          </p:nvGrpSpPr>
          <p:grpSpPr>
            <a:xfrm>
              <a:off x="9033550" y="4266973"/>
              <a:ext cx="1282851" cy="1282851"/>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1" name="TextBox 31"/>
            <p:cNvSpPr txBox="1"/>
            <p:nvPr/>
          </p:nvSpPr>
          <p:spPr>
            <a:xfrm>
              <a:off x="9304963" y="4479774"/>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cs typeface="Arial" panose="020B0604020202020204" pitchFamily="34" charset="0"/>
                </a:rPr>
                <a:t>B</a:t>
              </a:r>
              <a:endParaRPr lang="en-US" sz="4500" b="1" dirty="0">
                <a:solidFill>
                  <a:srgbClr val="FFFDEF"/>
                </a:solidFill>
                <a:latin typeface="Arial" panose="020B0604020202020204" pitchFamily="34" charset="0"/>
                <a:cs typeface="Arial" panose="020B0604020202020204" pitchFamily="34" charset="0"/>
              </a:endParaRPr>
            </a:p>
          </p:txBody>
        </p:sp>
        <p:sp>
          <p:nvSpPr>
            <p:cNvPr id="41" name="Rectangle 40"/>
            <p:cNvSpPr/>
            <p:nvPr/>
          </p:nvSpPr>
          <p:spPr>
            <a:xfrm>
              <a:off x="10598302" y="4304047"/>
              <a:ext cx="6157903" cy="982513"/>
            </a:xfrm>
            <a:prstGeom prst="rect">
              <a:avLst/>
            </a:prstGeom>
          </p:spPr>
          <p:txBody>
            <a:bodyPr wrap="square">
              <a:spAutoFit/>
            </a:bodyPr>
            <a:lstStyle/>
            <a:p>
              <a:pPr algn="just">
                <a:lnSpc>
                  <a:spcPct val="150000"/>
                </a:lnSpc>
              </a:pPr>
              <a:r>
                <a:rPr lang="vi-VN" sz="4400" dirty="0">
                  <a:solidFill>
                    <a:prstClr val="white"/>
                  </a:solidFill>
                  <a:cs typeface="Arial" panose="020B0604020202020204" pitchFamily="34" charset="0"/>
                </a:rPr>
                <a:t>Biểu đồ cột.</a:t>
              </a:r>
              <a:endParaRPr lang="en-US" sz="4400" dirty="0">
                <a:solidFill>
                  <a:prstClr val="white"/>
                </a:solidFill>
                <a:latin typeface="Arial" panose="020B0604020202020204" pitchFamily="34" charset="0"/>
                <a:cs typeface="Arial" panose="020B0604020202020204" pitchFamily="34" charset="0"/>
              </a:endParaRPr>
            </a:p>
          </p:txBody>
        </p:sp>
      </p:grpSp>
      <p:grpSp>
        <p:nvGrpSpPr>
          <p:cNvPr id="46" name="Group 45"/>
          <p:cNvGrpSpPr/>
          <p:nvPr/>
        </p:nvGrpSpPr>
        <p:grpSpPr>
          <a:xfrm>
            <a:off x="490010" y="6829587"/>
            <a:ext cx="8225750" cy="2700655"/>
            <a:chOff x="387274" y="6557645"/>
            <a:chExt cx="8225750" cy="2700655"/>
          </a:xfrm>
        </p:grpSpPr>
        <p:grpSp>
          <p:nvGrpSpPr>
            <p:cNvPr id="2" name="Group 2"/>
            <p:cNvGrpSpPr/>
            <p:nvPr/>
          </p:nvGrpSpPr>
          <p:grpSpPr>
            <a:xfrm>
              <a:off x="1028700" y="6557645"/>
              <a:ext cx="7584324" cy="2700655"/>
              <a:chOff x="0" y="0"/>
              <a:chExt cx="1997518" cy="711284"/>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4" name="Group 24"/>
            <p:cNvGrpSpPr/>
            <p:nvPr/>
          </p:nvGrpSpPr>
          <p:grpSpPr>
            <a:xfrm>
              <a:off x="387274" y="7266547"/>
              <a:ext cx="1282851" cy="1282851"/>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7" name="TextBox 27"/>
            <p:cNvSpPr txBox="1"/>
            <p:nvPr/>
          </p:nvSpPr>
          <p:spPr>
            <a:xfrm>
              <a:off x="658687" y="7479348"/>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cs typeface="Arial" panose="020B0604020202020204" pitchFamily="34" charset="0"/>
                </a:rPr>
                <a:t>C</a:t>
              </a:r>
              <a:endParaRPr lang="en-US" sz="4500" b="1" dirty="0">
                <a:solidFill>
                  <a:srgbClr val="FFFDEF"/>
                </a:solidFill>
                <a:latin typeface="Arial" panose="020B0604020202020204" pitchFamily="34" charset="0"/>
                <a:cs typeface="Arial" panose="020B0604020202020204" pitchFamily="34" charset="0"/>
              </a:endParaRPr>
            </a:p>
          </p:txBody>
        </p:sp>
        <p:sp>
          <p:nvSpPr>
            <p:cNvPr id="42" name="Rectangle 41"/>
            <p:cNvSpPr/>
            <p:nvPr/>
          </p:nvSpPr>
          <p:spPr>
            <a:xfrm>
              <a:off x="1946276" y="7299884"/>
              <a:ext cx="5920903" cy="982513"/>
            </a:xfrm>
            <a:prstGeom prst="rect">
              <a:avLst/>
            </a:prstGeom>
          </p:spPr>
          <p:txBody>
            <a:bodyPr wrap="square">
              <a:spAutoFit/>
            </a:bodyPr>
            <a:lstStyle/>
            <a:p>
              <a:pPr algn="just">
                <a:lnSpc>
                  <a:spcPct val="150000"/>
                </a:lnSpc>
              </a:pPr>
              <a:r>
                <a:rPr lang="vi-VN" sz="4400" dirty="0">
                  <a:solidFill>
                    <a:prstClr val="white"/>
                  </a:solidFill>
                  <a:cs typeface="Arial" panose="020B0604020202020204" pitchFamily="34" charset="0"/>
                </a:rPr>
                <a:t>Biểu đồ đoạn thẳng.</a:t>
              </a:r>
              <a:endParaRPr lang="en-US" sz="4400" dirty="0">
                <a:solidFill>
                  <a:prstClr val="white"/>
                </a:solidFill>
                <a:latin typeface="Arial" panose="020B0604020202020204" pitchFamily="34" charset="0"/>
                <a:cs typeface="Arial" panose="020B0604020202020204" pitchFamily="34" charset="0"/>
              </a:endParaRPr>
            </a:p>
          </p:txBody>
        </p:sp>
      </p:grpSp>
      <p:grpSp>
        <p:nvGrpSpPr>
          <p:cNvPr id="47" name="Group 46"/>
          <p:cNvGrpSpPr/>
          <p:nvPr/>
        </p:nvGrpSpPr>
        <p:grpSpPr>
          <a:xfrm>
            <a:off x="9136286" y="6829587"/>
            <a:ext cx="8225750" cy="2700655"/>
            <a:chOff x="9033550" y="6557645"/>
            <a:chExt cx="8225750" cy="2700655"/>
          </a:xfrm>
        </p:grpSpPr>
        <p:grpSp>
          <p:nvGrpSpPr>
            <p:cNvPr id="5" name="Group 5"/>
            <p:cNvGrpSpPr/>
            <p:nvPr/>
          </p:nvGrpSpPr>
          <p:grpSpPr>
            <a:xfrm>
              <a:off x="9674976" y="6557645"/>
              <a:ext cx="7584324" cy="2700655"/>
              <a:chOff x="0" y="0"/>
              <a:chExt cx="1997518" cy="711284"/>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32" name="Group 32"/>
            <p:cNvGrpSpPr/>
            <p:nvPr/>
          </p:nvGrpSpPr>
          <p:grpSpPr>
            <a:xfrm>
              <a:off x="9033550" y="7299884"/>
              <a:ext cx="1282851" cy="1282851"/>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5" name="TextBox 35"/>
            <p:cNvSpPr txBox="1"/>
            <p:nvPr/>
          </p:nvSpPr>
          <p:spPr>
            <a:xfrm>
              <a:off x="9304963" y="7512685"/>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cs typeface="Arial" panose="020B0604020202020204" pitchFamily="34" charset="0"/>
                </a:rPr>
                <a:t>D</a:t>
              </a:r>
              <a:endParaRPr lang="en-US" sz="4500" b="1" dirty="0">
                <a:solidFill>
                  <a:srgbClr val="FFFDEF"/>
                </a:solidFill>
                <a:latin typeface="Arial" panose="020B0604020202020204" pitchFamily="34" charset="0"/>
                <a:cs typeface="Arial" panose="020B0604020202020204" pitchFamily="34" charset="0"/>
              </a:endParaRPr>
            </a:p>
          </p:txBody>
        </p:sp>
        <p:sp>
          <p:nvSpPr>
            <p:cNvPr id="43" name="Rectangle 42"/>
            <p:cNvSpPr/>
            <p:nvPr/>
          </p:nvSpPr>
          <p:spPr>
            <a:xfrm>
              <a:off x="10566146" y="7295977"/>
              <a:ext cx="6157903" cy="982513"/>
            </a:xfrm>
            <a:prstGeom prst="rect">
              <a:avLst/>
            </a:prstGeom>
          </p:spPr>
          <p:txBody>
            <a:bodyPr wrap="square">
              <a:spAutoFit/>
            </a:bodyPr>
            <a:lstStyle/>
            <a:p>
              <a:pPr algn="just">
                <a:lnSpc>
                  <a:spcPct val="150000"/>
                </a:lnSpc>
              </a:pPr>
              <a:r>
                <a:rPr lang="vi-VN" sz="4400" dirty="0">
                  <a:solidFill>
                    <a:prstClr val="white"/>
                  </a:solidFill>
                  <a:cs typeface="Arial" panose="020B0604020202020204" pitchFamily="34" charset="0"/>
                </a:rPr>
                <a:t>Biểu đồ hình quạt tròn.</a:t>
              </a:r>
            </a:p>
          </p:txBody>
        </p:sp>
      </p:grpSp>
      <p:pic>
        <p:nvPicPr>
          <p:cNvPr id="48" name="Picture 47"/>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5527827" y="7605218"/>
            <a:ext cx="2086818" cy="2105876"/>
          </a:xfrm>
          <a:prstGeom prst="rect">
            <a:avLst/>
          </a:prstGeom>
          <a:effectLst>
            <a:outerShdw blurRad="50800" dist="38100" dir="13500000" algn="br" rotWithShape="0">
              <a:prstClr val="black">
                <a:alpha val="40000"/>
              </a:prstClr>
            </a:outerShdw>
          </a:effectLst>
        </p:spPr>
      </p:pic>
      <p:sp>
        <p:nvSpPr>
          <p:cNvPr id="49" name="TextBox 38"/>
          <p:cNvSpPr txBox="1"/>
          <p:nvPr/>
        </p:nvSpPr>
        <p:spPr>
          <a:xfrm rot="20550000">
            <a:off x="-1211499" y="505031"/>
            <a:ext cx="5517952" cy="1800236"/>
          </a:xfrm>
          <a:prstGeom prst="rect">
            <a:avLst/>
          </a:prstGeom>
        </p:spPr>
        <p:txBody>
          <a:bodyPr wrap="square" lIns="0" tIns="0" rIns="0" bIns="0" rtlCol="0" anchor="t">
            <a:spAutoFit/>
          </a:bodyPr>
          <a:lstStyle/>
          <a:p>
            <a:pPr algn="ctr">
              <a:lnSpc>
                <a:spcPts val="17211"/>
              </a:lnSpc>
            </a:pPr>
            <a:r>
              <a:rPr lang="en-US" sz="5000" b="1" dirty="0" smtClean="0">
                <a:solidFill>
                  <a:srgbClr val="FFFDEF"/>
                </a:solidFill>
                <a:latin typeface="Arial" panose="020B0604020202020204" pitchFamily="34" charset="0"/>
                <a:cs typeface="Arial" panose="020B0604020202020204" pitchFamily="34" charset="0"/>
              </a:rPr>
              <a:t>5.22</a:t>
            </a:r>
            <a:endParaRPr lang="en-US" sz="5000" b="1" dirty="0">
              <a:solidFill>
                <a:srgbClr val="FFFDEF"/>
              </a:solidFill>
              <a:latin typeface="Arial" panose="020B0604020202020204" pitchFamily="34" charset="0"/>
              <a:cs typeface="Arial" panose="020B0604020202020204" pitchFamily="34" charset="0"/>
            </a:endParaRPr>
          </a:p>
        </p:txBody>
      </p:sp>
      <p:sp>
        <p:nvSpPr>
          <p:cNvPr id="14" name="Rectangle 1"/>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300" smtClean="0">
                <a:solidFill>
                  <a:srgbClr val="000000"/>
                </a:solidFill>
                <a:latin typeface="Open Sans"/>
              </a:rPr>
              <a:t>Phỏng vấn.</a:t>
            </a:r>
            <a:endParaRPr lang="en-US" sz="1200" smtClean="0">
              <a:solidFill>
                <a:prstClr val="black"/>
              </a:solidFill>
            </a:endParaRPr>
          </a:p>
          <a:p>
            <a:pPr algn="ctr"/>
            <a:r>
              <a:rPr lang="en-US" sz="1200" smtClean="0">
                <a:solidFill>
                  <a:srgbClr val="313131"/>
                </a:solidFill>
                <a:latin typeface="Open Sans"/>
              </a:rPr>
              <a:t/>
            </a:r>
            <a:br>
              <a:rPr lang="en-US" sz="1200" smtClean="0">
                <a:solidFill>
                  <a:srgbClr val="313131"/>
                </a:solidFill>
                <a:latin typeface="Open Sans"/>
              </a:rPr>
            </a:br>
            <a:endParaRPr lang="en-US" smtClean="0">
              <a:solidFill>
                <a:prstClr val="black"/>
              </a:solidFill>
            </a:endParaRPr>
          </a:p>
        </p:txBody>
      </p:sp>
    </p:spTree>
    <p:extLst>
      <p:ext uri="{BB962C8B-B14F-4D97-AF65-F5344CB8AC3E}">
        <p14:creationId xmlns:p14="http://schemas.microsoft.com/office/powerpoint/2010/main" val="1893455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par>
                                <p:cTn id="11" presetID="14"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anim calcmode="lin" valueType="num">
                                      <p:cBhvr>
                                        <p:cTn id="24" dur="500" fill="hold"/>
                                        <p:tgtEl>
                                          <p:spTgt spid="45"/>
                                        </p:tgtEl>
                                        <p:attrNameLst>
                                          <p:attrName>ppt_x</p:attrName>
                                        </p:attrNameLst>
                                      </p:cBhvr>
                                      <p:tavLst>
                                        <p:tav tm="0">
                                          <p:val>
                                            <p:strVal val="#ppt_x"/>
                                          </p:val>
                                        </p:tav>
                                        <p:tav tm="100000">
                                          <p:val>
                                            <p:strVal val="#ppt_x"/>
                                          </p:val>
                                        </p:tav>
                                      </p:tavLst>
                                    </p:anim>
                                    <p:anim calcmode="lin" valueType="num">
                                      <p:cBhvr>
                                        <p:cTn id="25" dur="500" fill="hold"/>
                                        <p:tgtEl>
                                          <p:spTgt spid="45"/>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anim calcmode="lin" valueType="num">
                                      <p:cBhvr>
                                        <p:cTn id="30" dur="500" fill="hold"/>
                                        <p:tgtEl>
                                          <p:spTgt spid="46"/>
                                        </p:tgtEl>
                                        <p:attrNameLst>
                                          <p:attrName>ppt_x</p:attrName>
                                        </p:attrNameLst>
                                      </p:cBhvr>
                                      <p:tavLst>
                                        <p:tav tm="0">
                                          <p:val>
                                            <p:strVal val="#ppt_x"/>
                                          </p:val>
                                        </p:tav>
                                        <p:tav tm="100000">
                                          <p:val>
                                            <p:strVal val="#ppt_x"/>
                                          </p:val>
                                        </p:tav>
                                      </p:tavLst>
                                    </p:anim>
                                    <p:anim calcmode="lin" valueType="num">
                                      <p:cBhvr>
                                        <p:cTn id="31" dur="500" fill="hold"/>
                                        <p:tgtEl>
                                          <p:spTgt spid="4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anim calcmode="lin" valueType="num">
                                      <p:cBhvr>
                                        <p:cTn id="36" dur="500" fill="hold"/>
                                        <p:tgtEl>
                                          <p:spTgt spid="47"/>
                                        </p:tgtEl>
                                        <p:attrNameLst>
                                          <p:attrName>ppt_x</p:attrName>
                                        </p:attrNameLst>
                                      </p:cBhvr>
                                      <p:tavLst>
                                        <p:tav tm="0">
                                          <p:val>
                                            <p:strVal val="#ppt_x"/>
                                          </p:val>
                                        </p:tav>
                                        <p:tav tm="100000">
                                          <p:val>
                                            <p:strVal val="#ppt_x"/>
                                          </p:val>
                                        </p:tav>
                                      </p:tavLst>
                                    </p:anim>
                                    <p:anim calcmode="lin" valueType="num">
                                      <p:cBhvr>
                                        <p:cTn id="37"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7" name="Freeform 37"/>
          <p:cNvSpPr/>
          <p:nvPr/>
        </p:nvSpPr>
        <p:spPr>
          <a:xfrm rot="20551586">
            <a:off x="435839" y="498055"/>
            <a:ext cx="2223276" cy="2857013"/>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9" name="Rectangle 38"/>
          <p:cNvSpPr/>
          <p:nvPr/>
        </p:nvSpPr>
        <p:spPr>
          <a:xfrm>
            <a:off x="3282626" y="640376"/>
            <a:ext cx="13742489" cy="2123658"/>
          </a:xfrm>
          <a:prstGeom prst="rect">
            <a:avLst/>
          </a:prstGeom>
        </p:spPr>
        <p:txBody>
          <a:bodyPr wrap="square">
            <a:spAutoFit/>
          </a:bodyPr>
          <a:lstStyle/>
          <a:p>
            <a:pPr algn="just">
              <a:lnSpc>
                <a:spcPct val="150000"/>
              </a:lnSpc>
            </a:pPr>
            <a:r>
              <a:rPr lang="vi-VN" sz="4400" b="1" dirty="0">
                <a:solidFill>
                  <a:prstClr val="white"/>
                </a:solidFill>
                <a:cs typeface="Arial" panose="020B0604020202020204" pitchFamily="34" charset="0"/>
              </a:rPr>
              <a:t>Để biểu diễn sự thay đổi của một đại lượng theo thời gian ta dùng biểu đồ nào sau đây?</a:t>
            </a:r>
            <a:endParaRPr lang="en-US" sz="4400" b="1" dirty="0">
              <a:solidFill>
                <a:prstClr val="white"/>
              </a:solidFill>
              <a:latin typeface="Arial" panose="020B0604020202020204" pitchFamily="34" charset="0"/>
              <a:cs typeface="Arial" panose="020B0604020202020204" pitchFamily="34" charset="0"/>
            </a:endParaRPr>
          </a:p>
        </p:txBody>
      </p:sp>
      <p:grpSp>
        <p:nvGrpSpPr>
          <p:cNvPr id="44" name="Group 43"/>
          <p:cNvGrpSpPr/>
          <p:nvPr/>
        </p:nvGrpSpPr>
        <p:grpSpPr>
          <a:xfrm>
            <a:off x="387274" y="3558071"/>
            <a:ext cx="8225750" cy="2700655"/>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387274" y="4266973"/>
              <a:ext cx="1282851" cy="128285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b="1">
                  <a:solidFill>
                    <a:prstClr val="black"/>
                  </a:solidFill>
                  <a:latin typeface="Arial" panose="020B0604020202020204" pitchFamily="34" charset="0"/>
                  <a:cs typeface="Arial" panose="020B0604020202020204" pitchFamily="34" charset="0"/>
                </a:endParaRPr>
              </a:p>
            </p:txBody>
          </p:sp>
        </p:grpSp>
        <p:sp>
          <p:nvSpPr>
            <p:cNvPr id="32" name="TextBox 32"/>
            <p:cNvSpPr txBox="1"/>
            <p:nvPr/>
          </p:nvSpPr>
          <p:spPr>
            <a:xfrm>
              <a:off x="658687" y="4479774"/>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cs typeface="Arial" panose="020B0604020202020204" pitchFamily="34" charset="0"/>
                </a:rPr>
                <a:t>A</a:t>
              </a:r>
              <a:endParaRPr lang="en-US" sz="4500" b="1" dirty="0">
                <a:solidFill>
                  <a:srgbClr val="FFFDEF"/>
                </a:solidFill>
                <a:latin typeface="Arial" panose="020B0604020202020204" pitchFamily="34" charset="0"/>
                <a:cs typeface="Arial" panose="020B0604020202020204" pitchFamily="34" charset="0"/>
              </a:endParaRPr>
            </a:p>
          </p:txBody>
        </p:sp>
        <p:sp>
          <p:nvSpPr>
            <p:cNvPr id="40" name="Rectangle 39"/>
            <p:cNvSpPr/>
            <p:nvPr/>
          </p:nvSpPr>
          <p:spPr>
            <a:xfrm>
              <a:off x="1919870" y="4308298"/>
              <a:ext cx="5410736" cy="942053"/>
            </a:xfrm>
            <a:prstGeom prst="rect">
              <a:avLst/>
            </a:prstGeom>
          </p:spPr>
          <p:txBody>
            <a:bodyPr wrap="square">
              <a:spAutoFit/>
            </a:bodyPr>
            <a:lstStyle/>
            <a:p>
              <a:pPr>
                <a:lnSpc>
                  <a:spcPct val="150000"/>
                </a:lnSpc>
              </a:pPr>
              <a:r>
                <a:rPr lang="vi-VN" sz="4200" dirty="0">
                  <a:solidFill>
                    <a:prstClr val="black"/>
                  </a:solidFill>
                  <a:cs typeface="Arial" panose="020B0604020202020204" pitchFamily="34" charset="0"/>
                </a:rPr>
                <a:t>Biểu đồ cột kép.</a:t>
              </a:r>
              <a:endParaRPr lang="en-US" sz="4200" dirty="0">
                <a:solidFill>
                  <a:prstClr val="black"/>
                </a:solidFill>
                <a:latin typeface="Arial" panose="020B0604020202020204" pitchFamily="34" charset="0"/>
                <a:cs typeface="Arial" panose="020B0604020202020204" pitchFamily="34" charset="0"/>
              </a:endParaRPr>
            </a:p>
          </p:txBody>
        </p:sp>
      </p:grpSp>
      <p:grpSp>
        <p:nvGrpSpPr>
          <p:cNvPr id="45" name="Group 44"/>
          <p:cNvGrpSpPr/>
          <p:nvPr/>
        </p:nvGrpSpPr>
        <p:grpSpPr>
          <a:xfrm>
            <a:off x="9033550" y="3558071"/>
            <a:ext cx="8225750" cy="2700655"/>
            <a:chOff x="9033550" y="3558071"/>
            <a:chExt cx="8225750" cy="2700655"/>
          </a:xfrm>
        </p:grpSpPr>
        <p:grpSp>
          <p:nvGrpSpPr>
            <p:cNvPr id="11" name="Group 11"/>
            <p:cNvGrpSpPr/>
            <p:nvPr/>
          </p:nvGrpSpPr>
          <p:grpSpPr>
            <a:xfrm>
              <a:off x="9674976" y="3558071"/>
              <a:ext cx="7584324" cy="2700655"/>
              <a:chOff x="0" y="0"/>
              <a:chExt cx="1997518" cy="711284"/>
            </a:xfrm>
          </p:grpSpPr>
          <p:sp>
            <p:nvSpPr>
              <p:cNvPr id="12" name="Freeform 12"/>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0" name="Group 20"/>
            <p:cNvGrpSpPr/>
            <p:nvPr/>
          </p:nvGrpSpPr>
          <p:grpSpPr>
            <a:xfrm>
              <a:off x="9033550" y="4266973"/>
              <a:ext cx="1282851" cy="1282851"/>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b="1">
                  <a:solidFill>
                    <a:prstClr val="black"/>
                  </a:solidFill>
                  <a:latin typeface="Arial" panose="020B0604020202020204" pitchFamily="34" charset="0"/>
                  <a:cs typeface="Arial" panose="020B0604020202020204" pitchFamily="34" charset="0"/>
                </a:endParaRPr>
              </a:p>
            </p:txBody>
          </p:sp>
        </p:grpSp>
        <p:sp>
          <p:nvSpPr>
            <p:cNvPr id="34" name="TextBox 34"/>
            <p:cNvSpPr txBox="1"/>
            <p:nvPr/>
          </p:nvSpPr>
          <p:spPr>
            <a:xfrm>
              <a:off x="9304963" y="4479774"/>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cs typeface="Arial" panose="020B0604020202020204" pitchFamily="34" charset="0"/>
                </a:rPr>
                <a:t>B</a:t>
              </a:r>
              <a:endParaRPr lang="en-US" sz="4500" b="1" dirty="0">
                <a:solidFill>
                  <a:srgbClr val="FFFDEF"/>
                </a:solidFill>
                <a:latin typeface="Arial" panose="020B0604020202020204" pitchFamily="34" charset="0"/>
                <a:cs typeface="Arial" panose="020B0604020202020204" pitchFamily="34" charset="0"/>
              </a:endParaRPr>
            </a:p>
          </p:txBody>
        </p:sp>
        <p:sp>
          <p:nvSpPr>
            <p:cNvPr id="41" name="Rectangle 40"/>
            <p:cNvSpPr/>
            <p:nvPr/>
          </p:nvSpPr>
          <p:spPr>
            <a:xfrm>
              <a:off x="10472177" y="4308297"/>
              <a:ext cx="6692310" cy="942053"/>
            </a:xfrm>
            <a:prstGeom prst="rect">
              <a:avLst/>
            </a:prstGeom>
          </p:spPr>
          <p:txBody>
            <a:bodyPr wrap="square">
              <a:spAutoFit/>
            </a:bodyPr>
            <a:lstStyle/>
            <a:p>
              <a:pPr algn="just">
                <a:lnSpc>
                  <a:spcPct val="150000"/>
                </a:lnSpc>
              </a:pPr>
              <a:r>
                <a:rPr lang="vi-VN" sz="4200" dirty="0">
                  <a:solidFill>
                    <a:prstClr val="black"/>
                  </a:solidFill>
                  <a:cs typeface="Arial" panose="020B0604020202020204" pitchFamily="34" charset="0"/>
                </a:rPr>
                <a:t>Biểu đồ tranh.</a:t>
              </a:r>
              <a:endParaRPr lang="en-US" sz="4200" dirty="0">
                <a:solidFill>
                  <a:prstClr val="black"/>
                </a:solidFill>
                <a:latin typeface="Arial" panose="020B0604020202020204" pitchFamily="34" charset="0"/>
                <a:cs typeface="Arial" panose="020B0604020202020204" pitchFamily="34" charset="0"/>
              </a:endParaRPr>
            </a:p>
          </p:txBody>
        </p:sp>
      </p:grpSp>
      <p:grpSp>
        <p:nvGrpSpPr>
          <p:cNvPr id="46" name="Group 45"/>
          <p:cNvGrpSpPr/>
          <p:nvPr/>
        </p:nvGrpSpPr>
        <p:grpSpPr>
          <a:xfrm>
            <a:off x="387274" y="6557645"/>
            <a:ext cx="8225750" cy="2700655"/>
            <a:chOff x="387274" y="6557645"/>
            <a:chExt cx="8225750" cy="2700655"/>
          </a:xfrm>
        </p:grpSpPr>
        <p:grpSp>
          <p:nvGrpSpPr>
            <p:cNvPr id="2" name="Group 2"/>
            <p:cNvGrpSpPr/>
            <p:nvPr/>
          </p:nvGrpSpPr>
          <p:grpSpPr>
            <a:xfrm>
              <a:off x="1028700" y="6557645"/>
              <a:ext cx="7584324" cy="2700655"/>
              <a:chOff x="0" y="0"/>
              <a:chExt cx="1997518" cy="711284"/>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7" name="Group 17"/>
            <p:cNvGrpSpPr/>
            <p:nvPr/>
          </p:nvGrpSpPr>
          <p:grpSpPr>
            <a:xfrm>
              <a:off x="387274" y="7266547"/>
              <a:ext cx="1282851" cy="1282851"/>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b="1">
                  <a:solidFill>
                    <a:prstClr val="black"/>
                  </a:solidFill>
                  <a:latin typeface="Arial" panose="020B0604020202020204" pitchFamily="34" charset="0"/>
                  <a:cs typeface="Arial" panose="020B0604020202020204" pitchFamily="34" charset="0"/>
                </a:endParaRPr>
              </a:p>
            </p:txBody>
          </p:sp>
        </p:grpSp>
        <p:sp>
          <p:nvSpPr>
            <p:cNvPr id="33" name="TextBox 33"/>
            <p:cNvSpPr txBox="1"/>
            <p:nvPr/>
          </p:nvSpPr>
          <p:spPr>
            <a:xfrm>
              <a:off x="658687" y="7479348"/>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cs typeface="Arial" panose="020B0604020202020204" pitchFamily="34" charset="0"/>
                </a:rPr>
                <a:t>C</a:t>
              </a:r>
              <a:endParaRPr lang="en-US" sz="4500" b="1" dirty="0">
                <a:solidFill>
                  <a:srgbClr val="FFFDEF"/>
                </a:solidFill>
                <a:latin typeface="Arial" panose="020B0604020202020204" pitchFamily="34" charset="0"/>
                <a:cs typeface="Arial" panose="020B0604020202020204" pitchFamily="34" charset="0"/>
              </a:endParaRPr>
            </a:p>
          </p:txBody>
        </p:sp>
        <p:sp>
          <p:nvSpPr>
            <p:cNvPr id="42" name="Rectangle 41"/>
            <p:cNvSpPr/>
            <p:nvPr/>
          </p:nvSpPr>
          <p:spPr>
            <a:xfrm>
              <a:off x="1778980" y="7310638"/>
              <a:ext cx="6136558" cy="942053"/>
            </a:xfrm>
            <a:prstGeom prst="rect">
              <a:avLst/>
            </a:prstGeom>
          </p:spPr>
          <p:txBody>
            <a:bodyPr wrap="square">
              <a:spAutoFit/>
            </a:bodyPr>
            <a:lstStyle/>
            <a:p>
              <a:pPr>
                <a:lnSpc>
                  <a:spcPct val="150000"/>
                </a:lnSpc>
              </a:pPr>
              <a:r>
                <a:rPr lang="vi-VN" sz="4200" dirty="0">
                  <a:solidFill>
                    <a:prstClr val="black"/>
                  </a:solidFill>
                  <a:cs typeface="Arial" panose="020B0604020202020204" pitchFamily="34" charset="0"/>
                </a:rPr>
                <a:t> Biểu đồ đoạn thẳng.</a:t>
              </a:r>
              <a:endParaRPr lang="en-US" sz="4200" dirty="0">
                <a:solidFill>
                  <a:prstClr val="black"/>
                </a:solidFill>
                <a:latin typeface="Arial" panose="020B0604020202020204" pitchFamily="34" charset="0"/>
                <a:cs typeface="Arial" panose="020B0604020202020204" pitchFamily="34" charset="0"/>
              </a:endParaRPr>
            </a:p>
          </p:txBody>
        </p:sp>
      </p:grpSp>
      <p:grpSp>
        <p:nvGrpSpPr>
          <p:cNvPr id="47" name="Group 46"/>
          <p:cNvGrpSpPr/>
          <p:nvPr/>
        </p:nvGrpSpPr>
        <p:grpSpPr>
          <a:xfrm>
            <a:off x="9033550" y="6557645"/>
            <a:ext cx="8225750" cy="2700655"/>
            <a:chOff x="9033550" y="6557645"/>
            <a:chExt cx="8225750" cy="2700655"/>
          </a:xfrm>
        </p:grpSpPr>
        <p:grpSp>
          <p:nvGrpSpPr>
            <p:cNvPr id="5" name="Group 5"/>
            <p:cNvGrpSpPr/>
            <p:nvPr/>
          </p:nvGrpSpPr>
          <p:grpSpPr>
            <a:xfrm>
              <a:off x="9674976" y="6557645"/>
              <a:ext cx="7584324" cy="2700655"/>
              <a:chOff x="0" y="0"/>
              <a:chExt cx="1997518" cy="711284"/>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3" name="Group 23"/>
            <p:cNvGrpSpPr/>
            <p:nvPr/>
          </p:nvGrpSpPr>
          <p:grpSpPr>
            <a:xfrm>
              <a:off x="9033550" y="7299884"/>
              <a:ext cx="1282851" cy="1282851"/>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b="1">
                  <a:solidFill>
                    <a:prstClr val="black"/>
                  </a:solidFill>
                  <a:latin typeface="Arial" panose="020B0604020202020204" pitchFamily="34" charset="0"/>
                  <a:cs typeface="Arial" panose="020B0604020202020204" pitchFamily="34" charset="0"/>
                </a:endParaRPr>
              </a:p>
            </p:txBody>
          </p:sp>
        </p:grpSp>
        <p:sp>
          <p:nvSpPr>
            <p:cNvPr id="35" name="TextBox 35"/>
            <p:cNvSpPr txBox="1"/>
            <p:nvPr/>
          </p:nvSpPr>
          <p:spPr>
            <a:xfrm>
              <a:off x="9304963" y="7512685"/>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cs typeface="Arial" panose="020B0604020202020204" pitchFamily="34" charset="0"/>
                </a:rPr>
                <a:t>D</a:t>
              </a:r>
              <a:endParaRPr lang="en-US" sz="4500" b="1" dirty="0">
                <a:solidFill>
                  <a:srgbClr val="FFFDEF"/>
                </a:solidFill>
                <a:latin typeface="Arial" panose="020B0604020202020204" pitchFamily="34" charset="0"/>
                <a:cs typeface="Arial" panose="020B0604020202020204" pitchFamily="34" charset="0"/>
              </a:endParaRPr>
            </a:p>
          </p:txBody>
        </p:sp>
        <p:sp>
          <p:nvSpPr>
            <p:cNvPr id="43" name="Rectangle 42"/>
            <p:cNvSpPr/>
            <p:nvPr/>
          </p:nvSpPr>
          <p:spPr>
            <a:xfrm>
              <a:off x="10472177" y="7310866"/>
              <a:ext cx="6527917" cy="942053"/>
            </a:xfrm>
            <a:prstGeom prst="rect">
              <a:avLst/>
            </a:prstGeom>
          </p:spPr>
          <p:txBody>
            <a:bodyPr wrap="square">
              <a:spAutoFit/>
            </a:bodyPr>
            <a:lstStyle/>
            <a:p>
              <a:pPr>
                <a:lnSpc>
                  <a:spcPct val="150000"/>
                </a:lnSpc>
              </a:pPr>
              <a:r>
                <a:rPr lang="vi-VN" sz="4200" dirty="0">
                  <a:solidFill>
                    <a:prstClr val="black"/>
                  </a:solidFill>
                  <a:cs typeface="Arial" panose="020B0604020202020204" pitchFamily="34" charset="0"/>
                </a:rPr>
                <a:t>Biểu đồ hình quạt tròn</a:t>
              </a:r>
              <a:r>
                <a:rPr lang="vi-VN" sz="4200" dirty="0" smtClean="0">
                  <a:solidFill>
                    <a:prstClr val="black"/>
                  </a:solidFill>
                  <a:cs typeface="Arial" panose="020B0604020202020204" pitchFamily="34" charset="0"/>
                </a:rPr>
                <a:t>.</a:t>
              </a:r>
              <a:endParaRPr lang="vi-VN" sz="4200" dirty="0">
                <a:solidFill>
                  <a:prstClr val="black"/>
                </a:solidFill>
                <a:cs typeface="Arial" panose="020B0604020202020204" pitchFamily="34" charset="0"/>
              </a:endParaRPr>
            </a:p>
          </p:txBody>
        </p:sp>
      </p:grpSp>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567" y="7123887"/>
            <a:ext cx="2086818" cy="2105876"/>
          </a:xfrm>
          <a:prstGeom prst="rect">
            <a:avLst/>
          </a:prstGeom>
          <a:effectLst>
            <a:outerShdw blurRad="50800" dist="38100" dir="13500000" algn="br" rotWithShape="0">
              <a:prstClr val="black">
                <a:alpha val="40000"/>
              </a:prstClr>
            </a:outerShdw>
          </a:effectLst>
        </p:spPr>
      </p:pic>
      <p:sp>
        <p:nvSpPr>
          <p:cNvPr id="49" name="TextBox 38"/>
          <p:cNvSpPr txBox="1"/>
          <p:nvPr/>
        </p:nvSpPr>
        <p:spPr>
          <a:xfrm rot="20550000">
            <a:off x="-1211499" y="433496"/>
            <a:ext cx="5517952" cy="1800236"/>
          </a:xfrm>
          <a:prstGeom prst="rect">
            <a:avLst/>
          </a:prstGeom>
        </p:spPr>
        <p:txBody>
          <a:bodyPr wrap="square" lIns="0" tIns="0" rIns="0" bIns="0" rtlCol="0" anchor="t">
            <a:spAutoFit/>
          </a:bodyPr>
          <a:lstStyle/>
          <a:p>
            <a:pPr algn="ctr">
              <a:lnSpc>
                <a:spcPts val="17211"/>
              </a:lnSpc>
            </a:pPr>
            <a:r>
              <a:rPr lang="en-US" sz="5000" b="1" dirty="0" smtClean="0">
                <a:solidFill>
                  <a:srgbClr val="FFFDEF"/>
                </a:solidFill>
                <a:latin typeface="Arial" panose="020B0604020202020204" pitchFamily="34" charset="0"/>
                <a:cs typeface="Arial" panose="020B0604020202020204" pitchFamily="34" charset="0"/>
              </a:rPr>
              <a:t>5.23</a:t>
            </a:r>
            <a:endParaRPr lang="en-US" sz="5000" b="1" dirty="0">
              <a:solidFill>
                <a:srgbClr val="FFFD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35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par>
                                <p:cTn id="11" presetID="14"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anim calcmode="lin" valueType="num">
                                      <p:cBhvr>
                                        <p:cTn id="24" dur="500" fill="hold"/>
                                        <p:tgtEl>
                                          <p:spTgt spid="45"/>
                                        </p:tgtEl>
                                        <p:attrNameLst>
                                          <p:attrName>ppt_x</p:attrName>
                                        </p:attrNameLst>
                                      </p:cBhvr>
                                      <p:tavLst>
                                        <p:tav tm="0">
                                          <p:val>
                                            <p:strVal val="#ppt_x"/>
                                          </p:val>
                                        </p:tav>
                                        <p:tav tm="100000">
                                          <p:val>
                                            <p:strVal val="#ppt_x"/>
                                          </p:val>
                                        </p:tav>
                                      </p:tavLst>
                                    </p:anim>
                                    <p:anim calcmode="lin" valueType="num">
                                      <p:cBhvr>
                                        <p:cTn id="25" dur="500" fill="hold"/>
                                        <p:tgtEl>
                                          <p:spTgt spid="45"/>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anim calcmode="lin" valueType="num">
                                      <p:cBhvr>
                                        <p:cTn id="30" dur="500" fill="hold"/>
                                        <p:tgtEl>
                                          <p:spTgt spid="46"/>
                                        </p:tgtEl>
                                        <p:attrNameLst>
                                          <p:attrName>ppt_x</p:attrName>
                                        </p:attrNameLst>
                                      </p:cBhvr>
                                      <p:tavLst>
                                        <p:tav tm="0">
                                          <p:val>
                                            <p:strVal val="#ppt_x"/>
                                          </p:val>
                                        </p:tav>
                                        <p:tav tm="100000">
                                          <p:val>
                                            <p:strVal val="#ppt_x"/>
                                          </p:val>
                                        </p:tav>
                                      </p:tavLst>
                                    </p:anim>
                                    <p:anim calcmode="lin" valueType="num">
                                      <p:cBhvr>
                                        <p:cTn id="31" dur="500" fill="hold"/>
                                        <p:tgtEl>
                                          <p:spTgt spid="4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anim calcmode="lin" valueType="num">
                                      <p:cBhvr>
                                        <p:cTn id="36" dur="500" fill="hold"/>
                                        <p:tgtEl>
                                          <p:spTgt spid="47"/>
                                        </p:tgtEl>
                                        <p:attrNameLst>
                                          <p:attrName>ppt_x</p:attrName>
                                        </p:attrNameLst>
                                      </p:cBhvr>
                                      <p:tavLst>
                                        <p:tav tm="0">
                                          <p:val>
                                            <p:strVal val="#ppt_x"/>
                                          </p:val>
                                        </p:tav>
                                        <p:tav tm="100000">
                                          <p:val>
                                            <p:strVal val="#ppt_x"/>
                                          </p:val>
                                        </p:tav>
                                      </p:tavLst>
                                    </p:anim>
                                    <p:anim calcmode="lin" valueType="num">
                                      <p:cBhvr>
                                        <p:cTn id="37"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4752"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3" name="Freeform 3"/>
          <p:cNvSpPr/>
          <p:nvPr/>
        </p:nvSpPr>
        <p:spPr>
          <a:xfrm>
            <a:off x="9070069"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7" name="Freeform 20"/>
          <p:cNvSpPr/>
          <p:nvPr/>
        </p:nvSpPr>
        <p:spPr>
          <a:xfrm>
            <a:off x="-325232" y="-477683"/>
            <a:ext cx="2259355" cy="2179178"/>
          </a:xfrm>
          <a:custGeom>
            <a:avLst/>
            <a:gdLst/>
            <a:ahLst/>
            <a:cxnLst/>
            <a:rect l="l" t="t" r="r" b="b"/>
            <a:pathLst>
              <a:path w="3596820" h="3469181">
                <a:moveTo>
                  <a:pt x="0" y="0"/>
                </a:moveTo>
                <a:lnTo>
                  <a:pt x="3596820" y="0"/>
                </a:lnTo>
                <a:lnTo>
                  <a:pt x="3596820" y="3469181"/>
                </a:lnTo>
                <a:lnTo>
                  <a:pt x="0" y="3469181"/>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sp>
      <p:sp>
        <p:nvSpPr>
          <p:cNvPr id="8" name="Freeform 20"/>
          <p:cNvSpPr/>
          <p:nvPr/>
        </p:nvSpPr>
        <p:spPr>
          <a:xfrm flipH="1">
            <a:off x="16279946" y="-476729"/>
            <a:ext cx="2259355" cy="2179178"/>
          </a:xfrm>
          <a:custGeom>
            <a:avLst/>
            <a:gdLst/>
            <a:ahLst/>
            <a:cxnLst/>
            <a:rect l="l" t="t" r="r" b="b"/>
            <a:pathLst>
              <a:path w="3596820" h="3469181">
                <a:moveTo>
                  <a:pt x="0" y="0"/>
                </a:moveTo>
                <a:lnTo>
                  <a:pt x="3596820" y="0"/>
                </a:lnTo>
                <a:lnTo>
                  <a:pt x="3596820" y="3469181"/>
                </a:lnTo>
                <a:lnTo>
                  <a:pt x="0" y="3469181"/>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sp>
      <p:sp>
        <p:nvSpPr>
          <p:cNvPr id="11" name="Rectangle 10"/>
          <p:cNvSpPr/>
          <p:nvPr/>
        </p:nvSpPr>
        <p:spPr>
          <a:xfrm>
            <a:off x="2397497" y="133813"/>
            <a:ext cx="9924081" cy="901593"/>
          </a:xfrm>
          <a:prstGeom prst="rect">
            <a:avLst/>
          </a:prstGeom>
        </p:spPr>
        <p:txBody>
          <a:bodyPr wrap="square">
            <a:spAutoFit/>
          </a:bodyPr>
          <a:lstStyle/>
          <a:p>
            <a:pPr algn="just">
              <a:lnSpc>
                <a:spcPct val="150000"/>
              </a:lnSpc>
            </a:pPr>
            <a:r>
              <a:rPr lang="en-US" sz="4000" b="1" dirty="0" smtClean="0">
                <a:solidFill>
                  <a:srgbClr val="C00000"/>
                </a:solidFill>
                <a:latin typeface="Arial" panose="020B0604020202020204" pitchFamily="34" charset="0"/>
                <a:cs typeface="Arial" panose="020B0604020202020204" pitchFamily="34" charset="0"/>
              </a:rPr>
              <a:t>Bài 5.24 (SGK – tr109) </a:t>
            </a:r>
            <a:r>
              <a:rPr lang="vi-VN" sz="4000" dirty="0" smtClean="0">
                <a:solidFill>
                  <a:prstClr val="black"/>
                </a:solidFill>
                <a:cs typeface="Arial" panose="020B0604020202020204" pitchFamily="34" charset="0"/>
              </a:rPr>
              <a:t>Cho </a:t>
            </a:r>
            <a:r>
              <a:rPr lang="vi-VN" sz="4000" dirty="0">
                <a:solidFill>
                  <a:prstClr val="black"/>
                </a:solidFill>
                <a:cs typeface="Arial" panose="020B0604020202020204" pitchFamily="34" charset="0"/>
              </a:rPr>
              <a:t>hai biểu </a:t>
            </a:r>
            <a:r>
              <a:rPr lang="vi-VN" sz="4000" dirty="0" smtClean="0">
                <a:solidFill>
                  <a:prstClr val="black"/>
                </a:solidFill>
                <a:cs typeface="Arial" panose="020B0604020202020204" pitchFamily="34" charset="0"/>
              </a:rPr>
              <a:t>đồ</a:t>
            </a:r>
            <a:endParaRPr lang="vi-VN" sz="4000" dirty="0">
              <a:solidFill>
                <a:prstClr val="black"/>
              </a:solidFill>
              <a:cs typeface="Arial" panose="020B0604020202020204" pitchFamily="34" charset="0"/>
            </a:endParaRPr>
          </a:p>
        </p:txBody>
      </p:sp>
      <p:sp>
        <p:nvSpPr>
          <p:cNvPr id="5" name="Rectangle 1"/>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685800" y="7367067"/>
            <a:ext cx="172212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sz="4000" b="0" i="0" u="none" strike="noStrike" cap="none" normalizeH="0" baseline="0" dirty="0" smtClean="0">
                <a:ln>
                  <a:noFill/>
                </a:ln>
                <a:solidFill>
                  <a:srgbClr val="000000"/>
                </a:solidFill>
                <a:effectLst/>
                <a:cs typeface="Arial" panose="020B0604020202020204" pitchFamily="34" charset="0"/>
              </a:rPr>
              <a:t>a) Lập bảng thống kê cho dữ liệu được biểu diễn trong mỗi biểu đồ.</a:t>
            </a:r>
            <a:endParaRPr kumimoji="0" lang="en-US" sz="40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4000" b="0" i="0" u="none" strike="noStrike" cap="none" normalizeH="0" baseline="0" dirty="0" smtClean="0">
                <a:ln>
                  <a:noFill/>
                </a:ln>
                <a:solidFill>
                  <a:srgbClr val="000000"/>
                </a:solidFill>
                <a:effectLst/>
                <a:cs typeface="Arial" panose="020B0604020202020204" pitchFamily="34" charset="0"/>
              </a:rPr>
              <a:t>b) Dữ liệu biểu diễn trên hai biểu đồ có như nhau không? Giải thích tại sao hình dạng hai đường gấp khúc trên hai biểu đồ lại khác nhau.</a:t>
            </a:r>
            <a:endParaRPr kumimoji="0" lang="en-US" sz="4000" b="0" i="0" u="none" strike="noStrike" cap="none" normalizeH="0" baseline="0" dirty="0" smtClean="0">
              <a:ln>
                <a:noFill/>
              </a:ln>
              <a:solidFill>
                <a:schemeClr val="tx1"/>
              </a:solidFill>
              <a:effectLst/>
              <a:cs typeface="Arial" panose="020B0604020202020204" pitchFamily="34"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4086" y="1273362"/>
            <a:ext cx="13424627" cy="6096504"/>
          </a:xfrm>
          <a:prstGeom prst="rect">
            <a:avLst/>
          </a:prstGeom>
        </p:spPr>
      </p:pic>
    </p:spTree>
    <p:extLst>
      <p:ext uri="{BB962C8B-B14F-4D97-AF65-F5344CB8AC3E}">
        <p14:creationId xmlns:p14="http://schemas.microsoft.com/office/powerpoint/2010/main" val="3527637460"/>
      </p:ext>
    </p:extLst>
  </p:cSld>
  <p:clrMapOvr>
    <a:masterClrMapping/>
  </p:clrMapOvr>
  <mc:AlternateContent xmlns:mc="http://schemas.openxmlformats.org/markup-compatibility/2006">
    <mc:Choice xmlns:p14="http://schemas.microsoft.com/office/powerpoint/2010/main" Requires="p14">
      <p:transition spd="med" p14:dur="700">
        <p:cover/>
      </p:transition>
    </mc:Choice>
    <mc:Fallback>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4752"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3" name="Freeform 3"/>
          <p:cNvSpPr/>
          <p:nvPr/>
        </p:nvSpPr>
        <p:spPr>
          <a:xfrm>
            <a:off x="9070069"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7" name="Freeform 20"/>
          <p:cNvSpPr/>
          <p:nvPr/>
        </p:nvSpPr>
        <p:spPr>
          <a:xfrm>
            <a:off x="-339797" y="-814150"/>
            <a:ext cx="2259355" cy="2179178"/>
          </a:xfrm>
          <a:custGeom>
            <a:avLst/>
            <a:gdLst/>
            <a:ahLst/>
            <a:cxnLst/>
            <a:rect l="l" t="t" r="r" b="b"/>
            <a:pathLst>
              <a:path w="3596820" h="3469181">
                <a:moveTo>
                  <a:pt x="0" y="0"/>
                </a:moveTo>
                <a:lnTo>
                  <a:pt x="3596820" y="0"/>
                </a:lnTo>
                <a:lnTo>
                  <a:pt x="3596820" y="3469181"/>
                </a:lnTo>
                <a:lnTo>
                  <a:pt x="0" y="3469181"/>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sp>
      <p:sp>
        <p:nvSpPr>
          <p:cNvPr id="8" name="Freeform 20"/>
          <p:cNvSpPr/>
          <p:nvPr/>
        </p:nvSpPr>
        <p:spPr>
          <a:xfrm flipH="1">
            <a:off x="16265381" y="-813196"/>
            <a:ext cx="2259355" cy="2179178"/>
          </a:xfrm>
          <a:custGeom>
            <a:avLst/>
            <a:gdLst/>
            <a:ahLst/>
            <a:cxnLst/>
            <a:rect l="l" t="t" r="r" b="b"/>
            <a:pathLst>
              <a:path w="3596820" h="3469181">
                <a:moveTo>
                  <a:pt x="0" y="0"/>
                </a:moveTo>
                <a:lnTo>
                  <a:pt x="3596820" y="0"/>
                </a:lnTo>
                <a:lnTo>
                  <a:pt x="3596820" y="3469181"/>
                </a:lnTo>
                <a:lnTo>
                  <a:pt x="0" y="3469181"/>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sp>
      <p:sp>
        <p:nvSpPr>
          <p:cNvPr id="5" name="Rectangle 1"/>
          <p:cNvSpPr>
            <a:spLocks noChangeArrowheads="1"/>
          </p:cNvSpPr>
          <p:nvPr/>
        </p:nvSpPr>
        <p:spPr bwMode="auto">
          <a:xfrm>
            <a:off x="0" y="-51098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600"/>
          </a:p>
        </p:txBody>
      </p:sp>
      <p:sp>
        <p:nvSpPr>
          <p:cNvPr id="12" name="Rectangle 2"/>
          <p:cNvSpPr>
            <a:spLocks noChangeArrowheads="1"/>
          </p:cNvSpPr>
          <p:nvPr/>
        </p:nvSpPr>
        <p:spPr bwMode="auto">
          <a:xfrm>
            <a:off x="450211" y="1243864"/>
            <a:ext cx="171787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pPr>
            <a:r>
              <a:rPr lang="vi-VN" sz="3600" dirty="0">
                <a:solidFill>
                  <a:srgbClr val="000000"/>
                </a:solidFill>
                <a:cs typeface="Arial" panose="020B0604020202020204" pitchFamily="34" charset="0"/>
              </a:rPr>
              <a:t>a) Bảng thống kê số lượng sản phẩm bán được theo tháng Biểu đồ a) như sau:</a:t>
            </a:r>
            <a:endParaRPr kumimoji="0" lang="en-US" sz="3600" b="0" i="0" u="none" strike="noStrike" cap="none" normalizeH="0" baseline="0" dirty="0" smtClean="0">
              <a:ln>
                <a:noFill/>
              </a:ln>
              <a:solidFill>
                <a:schemeClr val="tx1"/>
              </a:solidFill>
              <a:effectLst/>
              <a:cs typeface="Arial" panose="020B0604020202020204" pitchFamily="34" charset="0"/>
            </a:endParaRPr>
          </a:p>
        </p:txBody>
      </p:sp>
      <p:sp>
        <p:nvSpPr>
          <p:cNvPr id="10" name="Pentagon 9"/>
          <p:cNvSpPr/>
          <p:nvPr/>
        </p:nvSpPr>
        <p:spPr>
          <a:xfrm>
            <a:off x="8305800" y="276393"/>
            <a:ext cx="1676400" cy="857298"/>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Giải:</a:t>
            </a:r>
            <a:endParaRPr lang="en-US" sz="36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49408695"/>
              </p:ext>
            </p:extLst>
          </p:nvPr>
        </p:nvGraphicFramePr>
        <p:xfrm>
          <a:off x="916669" y="2339340"/>
          <a:ext cx="16306800" cy="2194560"/>
        </p:xfrm>
        <a:graphic>
          <a:graphicData uri="http://schemas.openxmlformats.org/drawingml/2006/table">
            <a:tbl>
              <a:tblPr firstRow="1" firstCol="1" bandRow="1">
                <a:tableStyleId>{5C22544A-7EE6-4342-B048-85BDC9FD1C3A}</a:tableStyleId>
              </a:tblPr>
              <a:tblGrid>
                <a:gridCol w="2313996"/>
                <a:gridCol w="1155475"/>
                <a:gridCol w="1157126"/>
                <a:gridCol w="1162078"/>
                <a:gridCol w="1162078"/>
                <a:gridCol w="1162078"/>
                <a:gridCol w="1162078"/>
                <a:gridCol w="1162078"/>
                <a:gridCol w="1162078"/>
                <a:gridCol w="1162078"/>
                <a:gridCol w="1204995"/>
                <a:gridCol w="1204995"/>
                <a:gridCol w="1135667"/>
              </a:tblGrid>
              <a:tr h="0">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Tháng</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1</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2</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3</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4</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5</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6</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7</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8</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9</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10</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a:solidFill>
                            <a:schemeClr val="tx1"/>
                          </a:solidFill>
                          <a:effectLst/>
                          <a:latin typeface="Arial" panose="020B0604020202020204" pitchFamily="34" charset="0"/>
                          <a:cs typeface="Arial" panose="020B0604020202020204" pitchFamily="34" charset="0"/>
                        </a:rPr>
                        <a:t>11</a:t>
                      </a:r>
                      <a:endParaRPr lang="en-US" sz="32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12</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Số lượng (nghìn)</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3</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2</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3</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4</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5</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4</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6</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7</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8</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7</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6</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8</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2"/>
          <p:cNvSpPr>
            <a:spLocks noChangeArrowheads="1"/>
          </p:cNvSpPr>
          <p:nvPr/>
        </p:nvSpPr>
        <p:spPr bwMode="auto">
          <a:xfrm>
            <a:off x="947565" y="4838700"/>
            <a:ext cx="17178755" cy="82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pPr>
            <a:r>
              <a:rPr lang="vi-VN" sz="3600" dirty="0">
                <a:solidFill>
                  <a:srgbClr val="000000"/>
                </a:solidFill>
                <a:cs typeface="Arial" panose="020B0604020202020204" pitchFamily="34" charset="0"/>
              </a:rPr>
              <a:t>Bảng thống kê số lượng sản phẩm bán được theo tháng Biểu đồ b) như sau:</a:t>
            </a:r>
            <a:endParaRPr kumimoji="0" lang="en-US" sz="3600" b="0" i="0" u="none" strike="noStrike" cap="none" normalizeH="0" baseline="0" dirty="0" smtClean="0">
              <a:ln>
                <a:noFill/>
              </a:ln>
              <a:solidFill>
                <a:schemeClr val="tx1"/>
              </a:solidFill>
              <a:effectLst/>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491027779"/>
              </p:ext>
            </p:extLst>
          </p:nvPr>
        </p:nvGraphicFramePr>
        <p:xfrm>
          <a:off x="890511" y="5893291"/>
          <a:ext cx="16306800" cy="2194560"/>
        </p:xfrm>
        <a:graphic>
          <a:graphicData uri="http://schemas.openxmlformats.org/drawingml/2006/table">
            <a:tbl>
              <a:tblPr firstRow="1" firstCol="1" bandRow="1">
                <a:tableStyleId>{5C22544A-7EE6-4342-B048-85BDC9FD1C3A}</a:tableStyleId>
              </a:tblPr>
              <a:tblGrid>
                <a:gridCol w="2313996"/>
                <a:gridCol w="1155475"/>
                <a:gridCol w="1157126"/>
                <a:gridCol w="1162078"/>
                <a:gridCol w="1162078"/>
                <a:gridCol w="1162078"/>
                <a:gridCol w="1162078"/>
                <a:gridCol w="1162078"/>
                <a:gridCol w="1162078"/>
                <a:gridCol w="1162078"/>
                <a:gridCol w="1204995"/>
                <a:gridCol w="1204995"/>
                <a:gridCol w="1135667"/>
              </a:tblGrid>
              <a:tr h="0">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Tháng</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1</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2</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3</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4</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5</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6</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7</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8</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9</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10</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a:solidFill>
                            <a:schemeClr val="tx1"/>
                          </a:solidFill>
                          <a:effectLst/>
                          <a:latin typeface="Arial" panose="020B0604020202020204" pitchFamily="34" charset="0"/>
                          <a:cs typeface="Arial" panose="020B0604020202020204" pitchFamily="34" charset="0"/>
                        </a:rPr>
                        <a:t>11</a:t>
                      </a:r>
                      <a:endParaRPr lang="en-US" sz="32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b="0" dirty="0">
                          <a:solidFill>
                            <a:schemeClr val="tx1"/>
                          </a:solidFill>
                          <a:effectLst/>
                          <a:latin typeface="Arial" panose="020B0604020202020204" pitchFamily="34" charset="0"/>
                          <a:cs typeface="Arial" panose="020B0604020202020204" pitchFamily="34" charset="0"/>
                        </a:rPr>
                        <a:t>12</a:t>
                      </a:r>
                      <a:endParaRPr lang="en-US" sz="3200" b="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Số lượng (nghìn)</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3</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2</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3</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4</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5</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4</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6</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7</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8</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7</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6</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600"/>
                        </a:spcBef>
                        <a:spcAft>
                          <a:spcPts val="0"/>
                        </a:spcAft>
                      </a:pPr>
                      <a:r>
                        <a:rPr lang="fr-FR" sz="3200" dirty="0">
                          <a:solidFill>
                            <a:schemeClr val="tx1"/>
                          </a:solidFill>
                          <a:effectLst/>
                          <a:latin typeface="Arial" panose="020B0604020202020204" pitchFamily="34" charset="0"/>
                          <a:cs typeface="Arial" panose="020B0604020202020204" pitchFamily="34" charset="0"/>
                        </a:rPr>
                        <a:t>8</a:t>
                      </a:r>
                      <a:endParaRPr lang="en-US" sz="32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Rectangle 8"/>
          <p:cNvSpPr/>
          <p:nvPr/>
        </p:nvSpPr>
        <p:spPr>
          <a:xfrm>
            <a:off x="474708" y="8420100"/>
            <a:ext cx="17432292" cy="1754326"/>
          </a:xfrm>
          <a:prstGeom prst="rect">
            <a:avLst/>
          </a:prstGeom>
        </p:spPr>
        <p:txBody>
          <a:bodyPr wrap="square">
            <a:spAutoFit/>
          </a:bodyPr>
          <a:lstStyle/>
          <a:p>
            <a:pPr algn="just">
              <a:lnSpc>
                <a:spcPct val="150000"/>
              </a:lnSpc>
              <a:spcBef>
                <a:spcPts val="600"/>
              </a:spcBef>
              <a:spcAft>
                <a:spcPts val="800"/>
              </a:spcAft>
            </a:pPr>
            <a:r>
              <a:rPr lang="fr-FR" sz="3600" dirty="0">
                <a:latin typeface="Arial" panose="020B0604020202020204" pitchFamily="34" charset="0"/>
                <a:ea typeface="Arial" panose="020B0604020202020204" pitchFamily="34" charset="0"/>
                <a:cs typeface="Arial" panose="020B0604020202020204" pitchFamily="34" charset="0"/>
              </a:rPr>
              <a:t>b) Hai biểu đồ cùng biểu diễn một dữ liệu. Hình dạng hai đường gấp khúc khác nhau là do gốc và đơn vị độ dài trên hai trục đứng của hai biểu đồ khác nhau.</a:t>
            </a:r>
            <a:endParaRPr lang="en-US" sz="36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203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4752"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3" name="Freeform 3"/>
          <p:cNvSpPr/>
          <p:nvPr/>
        </p:nvSpPr>
        <p:spPr>
          <a:xfrm>
            <a:off x="9070069"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19" name="Rectangle 18"/>
          <p:cNvSpPr/>
          <p:nvPr/>
        </p:nvSpPr>
        <p:spPr>
          <a:xfrm>
            <a:off x="419100" y="275275"/>
            <a:ext cx="17449800" cy="4708981"/>
          </a:xfrm>
          <a:prstGeom prst="rect">
            <a:avLst/>
          </a:prstGeom>
        </p:spPr>
        <p:txBody>
          <a:bodyPr wrap="square">
            <a:spAutoFit/>
          </a:bodyPr>
          <a:lstStyle/>
          <a:p>
            <a:pPr algn="just">
              <a:lnSpc>
                <a:spcPct val="150000"/>
              </a:lnSpc>
            </a:pPr>
            <a:r>
              <a:rPr lang="en-US" sz="4000" b="1" dirty="0" smtClean="0">
                <a:solidFill>
                  <a:srgbClr val="C00000"/>
                </a:solidFill>
                <a:latin typeface="Arial" panose="020B0604020202020204" pitchFamily="34" charset="0"/>
                <a:cs typeface="Arial" panose="020B0604020202020204" pitchFamily="34" charset="0"/>
              </a:rPr>
              <a:t>Bài 5.25 (SGK – tr110) </a:t>
            </a:r>
            <a:r>
              <a:rPr lang="vi-VN" sz="4000" dirty="0">
                <a:solidFill>
                  <a:prstClr val="black"/>
                </a:solidFill>
                <a:cs typeface="Arial" panose="020B0604020202020204" pitchFamily="34" charset="0"/>
              </a:rPr>
              <a:t>Khối 8 tổ chức giải bóng đá với 5 đội tham dự là các đội bóng của các lớp A, B, C, D, E. Trước khi giải đấu diễn ra, Bình muốn thực hiện khảo sát dự đoán của các bạn về đội bóng vô địch giải đấu</a:t>
            </a:r>
            <a:r>
              <a:rPr lang="vi-VN" sz="4000" dirty="0" smtClean="0">
                <a:solidFill>
                  <a:prstClr val="black"/>
                </a:solidFill>
                <a:cs typeface="Arial" panose="020B0604020202020204" pitchFamily="34" charset="0"/>
              </a:rPr>
              <a:t>.</a:t>
            </a:r>
            <a:endParaRPr lang="vi-VN" sz="4000" dirty="0">
              <a:solidFill>
                <a:prstClr val="black"/>
              </a:solidFill>
              <a:cs typeface="Arial" panose="020B0604020202020204" pitchFamily="34" charset="0"/>
            </a:endParaRPr>
          </a:p>
          <a:p>
            <a:pPr algn="just">
              <a:lnSpc>
                <a:spcPct val="150000"/>
              </a:lnSpc>
            </a:pPr>
            <a:r>
              <a:rPr lang="vi-VN" sz="4000" dirty="0">
                <a:solidFill>
                  <a:prstClr val="black"/>
                </a:solidFill>
                <a:cs typeface="Arial" panose="020B0604020202020204" pitchFamily="34" charset="0"/>
              </a:rPr>
              <a:t>a) Theo em Bình có thể thực hiện khảo sát theo những cách nào</a:t>
            </a:r>
            <a:r>
              <a:rPr lang="vi-VN" sz="4000" dirty="0" smtClean="0">
                <a:solidFill>
                  <a:prstClr val="black"/>
                </a:solidFill>
                <a:cs typeface="Arial" panose="020B0604020202020204" pitchFamily="34" charset="0"/>
              </a:rPr>
              <a:t>?</a:t>
            </a:r>
            <a:endParaRPr lang="vi-VN" sz="4000" dirty="0">
              <a:solidFill>
                <a:prstClr val="black"/>
              </a:solidFill>
              <a:cs typeface="Arial" panose="020B0604020202020204" pitchFamily="34" charset="0"/>
            </a:endParaRPr>
          </a:p>
          <a:p>
            <a:pPr algn="just">
              <a:lnSpc>
                <a:spcPct val="150000"/>
              </a:lnSpc>
            </a:pPr>
            <a:r>
              <a:rPr lang="vi-VN" sz="4000" dirty="0">
                <a:solidFill>
                  <a:prstClr val="black"/>
                </a:solidFill>
                <a:cs typeface="Arial" panose="020B0604020202020204" pitchFamily="34" charset="0"/>
              </a:rPr>
              <a:t>b) Dữ liệu Bình thu được thuộc loại nào?</a:t>
            </a:r>
          </a:p>
        </p:txBody>
      </p:sp>
      <p:sp>
        <p:nvSpPr>
          <p:cNvPr id="20" name="Pentagon 19"/>
          <p:cNvSpPr/>
          <p:nvPr/>
        </p:nvSpPr>
        <p:spPr>
          <a:xfrm>
            <a:off x="8343900" y="5121219"/>
            <a:ext cx="1790700" cy="857298"/>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4"/>
          <a:stretch>
            <a:fillRect/>
          </a:stretch>
        </p:blipFill>
        <p:spPr>
          <a:xfrm rot="20553233">
            <a:off x="17012371" y="8937363"/>
            <a:ext cx="1779880" cy="157048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27940">
            <a:off x="16979351" y="3559292"/>
            <a:ext cx="1565905" cy="1095663"/>
          </a:xfrm>
          <a:prstGeom prst="rect">
            <a:avLst/>
          </a:prstGeom>
        </p:spPr>
      </p:pic>
      <p:sp>
        <p:nvSpPr>
          <p:cNvPr id="5" name="Rectangle 4"/>
          <p:cNvSpPr/>
          <p:nvPr/>
        </p:nvSpPr>
        <p:spPr>
          <a:xfrm>
            <a:off x="461749" y="6084972"/>
            <a:ext cx="16613849" cy="3888244"/>
          </a:xfrm>
          <a:prstGeom prst="rect">
            <a:avLst/>
          </a:prstGeom>
        </p:spPr>
        <p:txBody>
          <a:bodyPr wrap="square">
            <a:spAutoFit/>
          </a:bodyPr>
          <a:lstStyle/>
          <a:p>
            <a:pPr algn="just">
              <a:lnSpc>
                <a:spcPct val="150000"/>
              </a:lnSpc>
              <a:spcAft>
                <a:spcPts val="800"/>
              </a:spcAft>
            </a:pPr>
            <a:r>
              <a:rPr lang="fr-FR" sz="4000" dirty="0">
                <a:latin typeface="Arial" panose="020B0604020202020204" pitchFamily="34" charset="0"/>
                <a:ea typeface="Arial" panose="020B0604020202020204" pitchFamily="34" charset="0"/>
                <a:cs typeface="Arial" panose="020B0604020202020204" pitchFamily="34" charset="0"/>
              </a:rPr>
              <a:t>a) Theo em Bình có thể thực hiện khảo sát theo những cách: phỏng vấn, lập bảng hỏi.</a:t>
            </a:r>
            <a:endParaRPr lang="en-US" sz="40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fr-FR" sz="4000" dirty="0">
                <a:latin typeface="Arial" panose="020B0604020202020204" pitchFamily="34" charset="0"/>
                <a:ea typeface="Arial" panose="020B0604020202020204" pitchFamily="34" charset="0"/>
                <a:cs typeface="Arial" panose="020B0604020202020204" pitchFamily="34" charset="0"/>
              </a:rPr>
              <a:t>b) Dữ liệu Bình thu được thuộc dữ liệu không là số, không thể sắp xếp thứ tự.</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197744"/>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anim calcmode="lin" valueType="num">
                                      <p:cBhvr>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4752"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3" name="Freeform 3"/>
          <p:cNvSpPr/>
          <p:nvPr/>
        </p:nvSpPr>
        <p:spPr>
          <a:xfrm>
            <a:off x="9070069"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pic>
        <p:nvPicPr>
          <p:cNvPr id="9" name="Picture 8"/>
          <p:cNvPicPr>
            <a:picLocks noChangeAspect="1"/>
          </p:cNvPicPr>
          <p:nvPr/>
        </p:nvPicPr>
        <p:blipFill>
          <a:blip r:embed="rId4"/>
          <a:stretch>
            <a:fillRect/>
          </a:stretch>
        </p:blipFill>
        <p:spPr>
          <a:xfrm rot="17683735">
            <a:off x="-325340" y="-637519"/>
            <a:ext cx="3027737" cy="2596852"/>
          </a:xfrm>
          <a:prstGeom prst="rect">
            <a:avLst/>
          </a:prstGeom>
        </p:spPr>
      </p:pic>
      <p:sp>
        <p:nvSpPr>
          <p:cNvPr id="10" name="Freeform 9"/>
          <p:cNvSpPr/>
          <p:nvPr/>
        </p:nvSpPr>
        <p:spPr>
          <a:xfrm rot="10800000" flipH="1">
            <a:off x="15667945" y="7997808"/>
            <a:ext cx="2661680" cy="2567226"/>
          </a:xfrm>
          <a:custGeom>
            <a:avLst/>
            <a:gdLst/>
            <a:ahLst/>
            <a:cxnLst/>
            <a:rect l="l" t="t" r="r" b="b"/>
            <a:pathLst>
              <a:path w="3596820" h="3469181">
                <a:moveTo>
                  <a:pt x="3596820" y="0"/>
                </a:moveTo>
                <a:lnTo>
                  <a:pt x="0" y="0"/>
                </a:lnTo>
                <a:lnTo>
                  <a:pt x="0" y="3469181"/>
                </a:lnTo>
                <a:lnTo>
                  <a:pt x="3596820" y="3469181"/>
                </a:lnTo>
                <a:lnTo>
                  <a:pt x="3596820" y="0"/>
                </a:lnTo>
                <a:close/>
              </a:path>
            </a:pathLst>
          </a:custGeom>
          <a:blipFill>
            <a:blip r:embed="rId5">
              <a:extLst>
                <a:ext uri="{96DAC541-7B7A-43D3-8B79-37D633B846F1}">
                  <asvg:svgBlip xmlns:asvg="http://schemas.microsoft.com/office/drawing/2016/SVG/main" xmlns="" r:embed="rId7"/>
                </a:ext>
              </a:extLst>
            </a:blip>
            <a:stretch>
              <a:fillRect/>
            </a:stretch>
          </a:blipFill>
        </p:spPr>
      </p:sp>
      <p:sp>
        <p:nvSpPr>
          <p:cNvPr id="11" name="Rectangle 10"/>
          <p:cNvSpPr/>
          <p:nvPr/>
        </p:nvSpPr>
        <p:spPr>
          <a:xfrm>
            <a:off x="1106640" y="1485900"/>
            <a:ext cx="16190231" cy="7478970"/>
          </a:xfrm>
          <a:prstGeom prst="rect">
            <a:avLst/>
          </a:prstGeom>
        </p:spPr>
        <p:txBody>
          <a:bodyPr wrap="square">
            <a:spAutoFit/>
          </a:bodyPr>
          <a:lstStyle/>
          <a:p>
            <a:pPr algn="just">
              <a:lnSpc>
                <a:spcPct val="150000"/>
              </a:lnSpc>
            </a:pPr>
            <a:r>
              <a:rPr lang="en-US" sz="4000" b="1" dirty="0" smtClean="0">
                <a:solidFill>
                  <a:srgbClr val="C00000"/>
                </a:solidFill>
                <a:latin typeface="Arial" panose="020B0604020202020204" pitchFamily="34" charset="0"/>
                <a:cs typeface="Arial" panose="020B0604020202020204" pitchFamily="34" charset="0"/>
              </a:rPr>
              <a:t>Bài 5.26 (SGK – tr110) </a:t>
            </a:r>
            <a:r>
              <a:rPr lang="vi-VN" sz="4000" dirty="0">
                <a:solidFill>
                  <a:prstClr val="black"/>
                </a:solidFill>
                <a:cs typeface="Arial" panose="020B0604020202020204" pitchFamily="34" charset="0"/>
              </a:rPr>
              <a:t>Bạn Bình tiến hành khảo sát dự đoán như trong Bài 5.25. Giả sử Bình thu được kết quả như sau: A, B, A, A, A, A, A, B, D, A, A, B, D, D, A, A, B, D. Lập bảng thống kê về số lượng dự đoán vô địch cho mỗi đội</a:t>
            </a:r>
            <a:r>
              <a:rPr lang="vi-VN" sz="4000" dirty="0" smtClean="0">
                <a:solidFill>
                  <a:prstClr val="black"/>
                </a:solidFill>
                <a:cs typeface="Arial" panose="020B0604020202020204" pitchFamily="34" charset="0"/>
              </a:rPr>
              <a:t>.</a:t>
            </a:r>
            <a:endParaRPr lang="vi-VN" sz="4000" dirty="0">
              <a:solidFill>
                <a:prstClr val="black"/>
              </a:solidFill>
              <a:cs typeface="Arial" panose="020B0604020202020204" pitchFamily="34" charset="0"/>
            </a:endParaRPr>
          </a:p>
          <a:p>
            <a:pPr algn="just">
              <a:lnSpc>
                <a:spcPct val="150000"/>
              </a:lnSpc>
            </a:pPr>
            <a:r>
              <a:rPr lang="vi-VN" sz="4000" dirty="0">
                <a:solidFill>
                  <a:prstClr val="black"/>
                </a:solidFill>
                <a:cs typeface="Arial" panose="020B0604020202020204" pitchFamily="34" charset="0"/>
              </a:rPr>
              <a:t>a) Có thể dùng biểu đồ nào để biểu diễn dữ liệu trong bảng thống kê thu được</a:t>
            </a:r>
            <a:r>
              <a:rPr lang="vi-VN" sz="4000" dirty="0" smtClean="0">
                <a:solidFill>
                  <a:prstClr val="black"/>
                </a:solidFill>
                <a:cs typeface="Arial" panose="020B0604020202020204" pitchFamily="34" charset="0"/>
              </a:rPr>
              <a:t>?</a:t>
            </a:r>
            <a:endParaRPr lang="vi-VN" sz="4000" dirty="0">
              <a:solidFill>
                <a:prstClr val="black"/>
              </a:solidFill>
              <a:cs typeface="Arial" panose="020B0604020202020204" pitchFamily="34" charset="0"/>
            </a:endParaRPr>
          </a:p>
          <a:p>
            <a:pPr algn="just">
              <a:lnSpc>
                <a:spcPct val="150000"/>
              </a:lnSpc>
            </a:pPr>
            <a:r>
              <a:rPr lang="vi-VN" sz="4000" dirty="0">
                <a:solidFill>
                  <a:prstClr val="black"/>
                </a:solidFill>
                <a:cs typeface="Arial" panose="020B0604020202020204" pitchFamily="34" charset="0"/>
              </a:rPr>
              <a:t>b) Nếu muốn biểu diễn tỉ lệ các bạn được hỏi dự đoán mỗi đội vô địch thì nên dùng biểu đồ nào?</a:t>
            </a:r>
          </a:p>
        </p:txBody>
      </p:sp>
    </p:spTree>
    <p:extLst>
      <p:ext uri="{BB962C8B-B14F-4D97-AF65-F5344CB8AC3E}">
        <p14:creationId xmlns:p14="http://schemas.microsoft.com/office/powerpoint/2010/main" val="4265299729"/>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4752"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3" name="Freeform 3"/>
          <p:cNvSpPr/>
          <p:nvPr/>
        </p:nvSpPr>
        <p:spPr>
          <a:xfrm>
            <a:off x="9070069"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pic>
        <p:nvPicPr>
          <p:cNvPr id="9" name="Picture 8"/>
          <p:cNvPicPr>
            <a:picLocks noChangeAspect="1"/>
          </p:cNvPicPr>
          <p:nvPr/>
        </p:nvPicPr>
        <p:blipFill>
          <a:blip r:embed="rId4"/>
          <a:stretch>
            <a:fillRect/>
          </a:stretch>
        </p:blipFill>
        <p:spPr>
          <a:xfrm rot="17683735">
            <a:off x="-325340" y="-637519"/>
            <a:ext cx="3027737" cy="2596852"/>
          </a:xfrm>
          <a:prstGeom prst="rect">
            <a:avLst/>
          </a:prstGeom>
        </p:spPr>
      </p:pic>
      <p:sp>
        <p:nvSpPr>
          <p:cNvPr id="10" name="Freeform 9"/>
          <p:cNvSpPr/>
          <p:nvPr/>
        </p:nvSpPr>
        <p:spPr>
          <a:xfrm rot="10800000" flipH="1">
            <a:off x="15667945" y="7997808"/>
            <a:ext cx="2661680" cy="2567226"/>
          </a:xfrm>
          <a:custGeom>
            <a:avLst/>
            <a:gdLst/>
            <a:ahLst/>
            <a:cxnLst/>
            <a:rect l="l" t="t" r="r" b="b"/>
            <a:pathLst>
              <a:path w="3596820" h="3469181">
                <a:moveTo>
                  <a:pt x="3596820" y="0"/>
                </a:moveTo>
                <a:lnTo>
                  <a:pt x="0" y="0"/>
                </a:lnTo>
                <a:lnTo>
                  <a:pt x="0" y="3469181"/>
                </a:lnTo>
                <a:lnTo>
                  <a:pt x="3596820" y="3469181"/>
                </a:lnTo>
                <a:lnTo>
                  <a:pt x="3596820" y="0"/>
                </a:lnTo>
                <a:close/>
              </a:path>
            </a:pathLst>
          </a:custGeom>
          <a:blipFill>
            <a:blip r:embed="rId5">
              <a:extLst>
                <a:ext uri="{96DAC541-7B7A-43D3-8B79-37D633B846F1}">
                  <asvg:svgBlip xmlns:asvg="http://schemas.microsoft.com/office/drawing/2016/SVG/main" xmlns="" r:embed="rId7"/>
                </a:ext>
              </a:extLst>
            </a:blip>
            <a:stretch>
              <a:fillRect/>
            </a:stretch>
          </a:blipFill>
        </p:spPr>
      </p:sp>
      <p:sp>
        <p:nvSpPr>
          <p:cNvPr id="12" name="Pentagon 11"/>
          <p:cNvSpPr/>
          <p:nvPr/>
        </p:nvSpPr>
        <p:spPr>
          <a:xfrm>
            <a:off x="8305800" y="933402"/>
            <a:ext cx="1828800" cy="857298"/>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smtClean="0">
                <a:solidFill>
                  <a:prstClr val="white"/>
                </a:solidFill>
                <a:latin typeface="Arial" panose="020B0604020202020204" pitchFamily="34" charset="0"/>
                <a:cs typeface="Arial" panose="020B0604020202020204" pitchFamily="34" charset="0"/>
              </a:rPr>
              <a:t>Giải:</a:t>
            </a:r>
            <a:endParaRPr lang="en-US" sz="4000" b="1" dirty="0">
              <a:solidFill>
                <a:prstClr val="white"/>
              </a:solidFill>
              <a:latin typeface="Arial" panose="020B0604020202020204" pitchFamily="34" charset="0"/>
              <a:cs typeface="Arial" panose="020B0604020202020204" pitchFamily="34" charset="0"/>
            </a:endParaRPr>
          </a:p>
        </p:txBody>
      </p:sp>
      <p:sp>
        <p:nvSpPr>
          <p:cNvPr id="4" name="Rectangle 3"/>
          <p:cNvSpPr/>
          <p:nvPr/>
        </p:nvSpPr>
        <p:spPr>
          <a:xfrm>
            <a:off x="1181100" y="2400300"/>
            <a:ext cx="15925800" cy="5837495"/>
          </a:xfrm>
          <a:prstGeom prst="rect">
            <a:avLst/>
          </a:prstGeom>
        </p:spPr>
        <p:txBody>
          <a:bodyPr wrap="square">
            <a:spAutoFit/>
          </a:bodyPr>
          <a:lstStyle/>
          <a:p>
            <a:pPr algn="just">
              <a:lnSpc>
                <a:spcPct val="150000"/>
              </a:lnSpc>
              <a:spcAft>
                <a:spcPts val="800"/>
              </a:spcAft>
            </a:pPr>
            <a:r>
              <a:rPr lang="fr-FR" sz="4000" dirty="0">
                <a:latin typeface="Arial" panose="020B0604020202020204" pitchFamily="34" charset="0"/>
                <a:ea typeface="Arial" panose="020B0604020202020204" pitchFamily="34" charset="0"/>
                <a:cs typeface="Arial" panose="020B0604020202020204" pitchFamily="34" charset="0"/>
              </a:rPr>
              <a:t>a) Có thể dùng biểu đồ tranh để biểu diễn dữ liệu trong bảng thống kê thu được.</a:t>
            </a:r>
            <a:endParaRPr lang="en-US" sz="40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fr-FR" sz="4000" dirty="0">
                <a:latin typeface="Arial" panose="020B0604020202020204" pitchFamily="34" charset="0"/>
                <a:ea typeface="Arial" panose="020B0604020202020204" pitchFamily="34" charset="0"/>
                <a:cs typeface="Arial" panose="020B0604020202020204" pitchFamily="34" charset="0"/>
              </a:rPr>
              <a:t>b) Biểu đồ hình quạt tròn dùng để biểu diễn tỉ lệ của các phần trong tổng thể.</a:t>
            </a:r>
            <a:endParaRPr lang="en-US" sz="40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fr-FR" sz="4000" dirty="0">
                <a:latin typeface="Arial" panose="020B0604020202020204" pitchFamily="34" charset="0"/>
                <a:ea typeface="Arial" panose="020B0604020202020204" pitchFamily="34" charset="0"/>
                <a:cs typeface="Arial" panose="020B0604020202020204" pitchFamily="34" charset="0"/>
              </a:rPr>
              <a:t>Do đó, nếu muốn biểu diễn tỉ lệ các bạn được hỏi dự đoán mỗi đội vô địch thì nên dùng biểu đồ hình quạt tròn.</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9017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p:cNvSpPr/>
          <p:nvPr/>
        </p:nvSpPr>
        <p:spPr>
          <a:xfrm>
            <a:off x="-294752"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16" name="Freeform 3"/>
          <p:cNvSpPr/>
          <p:nvPr/>
        </p:nvSpPr>
        <p:spPr>
          <a:xfrm>
            <a:off x="9070069"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17" name="Freeform 9"/>
          <p:cNvSpPr/>
          <p:nvPr/>
        </p:nvSpPr>
        <p:spPr>
          <a:xfrm rot="19780232" flipH="1">
            <a:off x="17199670" y="52607"/>
            <a:ext cx="1731733" cy="1591283"/>
          </a:xfrm>
          <a:custGeom>
            <a:avLst/>
            <a:gdLst/>
            <a:ahLst/>
            <a:cxnLst/>
            <a:rect l="l" t="t" r="r" b="b"/>
            <a:pathLst>
              <a:path w="3596820" h="3469181">
                <a:moveTo>
                  <a:pt x="3596820" y="0"/>
                </a:moveTo>
                <a:lnTo>
                  <a:pt x="0" y="0"/>
                </a:lnTo>
                <a:lnTo>
                  <a:pt x="0" y="3469181"/>
                </a:lnTo>
                <a:lnTo>
                  <a:pt x="3596820" y="3469181"/>
                </a:lnTo>
                <a:lnTo>
                  <a:pt x="359682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8" name="Rectangle 17"/>
          <p:cNvSpPr/>
          <p:nvPr/>
        </p:nvSpPr>
        <p:spPr>
          <a:xfrm>
            <a:off x="471506" y="405312"/>
            <a:ext cx="16665611" cy="2862322"/>
          </a:xfrm>
          <a:prstGeom prst="rect">
            <a:avLst/>
          </a:prstGeom>
        </p:spPr>
        <p:txBody>
          <a:bodyPr wrap="square">
            <a:spAutoFit/>
          </a:bodyPr>
          <a:lstStyle/>
          <a:p>
            <a:pPr algn="just">
              <a:lnSpc>
                <a:spcPct val="150000"/>
              </a:lnSpc>
            </a:pPr>
            <a:r>
              <a:rPr lang="en-US" sz="4000" b="1" dirty="0" smtClean="0">
                <a:solidFill>
                  <a:srgbClr val="C00000"/>
                </a:solidFill>
                <a:latin typeface="Arial" panose="020B0604020202020204" pitchFamily="34" charset="0"/>
                <a:cs typeface="Arial" panose="020B0604020202020204" pitchFamily="34" charset="0"/>
              </a:rPr>
              <a:t>Bài 5.27 (SGK – tr110) </a:t>
            </a:r>
            <a:r>
              <a:rPr lang="vi-VN" sz="4000" dirty="0">
                <a:solidFill>
                  <a:prstClr val="black"/>
                </a:solidFill>
                <a:cs typeface="Arial" panose="020B0604020202020204" pitchFamily="34" charset="0"/>
              </a:rPr>
              <a:t>Bảng thống kê sau cho biết số lượng học sinh của các lớp khối 8 tham gia các câu lạc bộ Thể thao và Nghệ thuật của trường.</a:t>
            </a:r>
          </a:p>
        </p:txBody>
      </p:sp>
      <p:sp>
        <p:nvSpPr>
          <p:cNvPr id="2" name="Rectangle 1"/>
          <p:cNvSpPr/>
          <p:nvPr/>
        </p:nvSpPr>
        <p:spPr>
          <a:xfrm>
            <a:off x="479389" y="6057900"/>
            <a:ext cx="16665611" cy="3785652"/>
          </a:xfrm>
          <a:prstGeom prst="rect">
            <a:avLst/>
          </a:prstGeom>
        </p:spPr>
        <p:txBody>
          <a:bodyPr wrap="square">
            <a:spAutoFit/>
          </a:bodyPr>
          <a:lstStyle/>
          <a:p>
            <a:pPr algn="just">
              <a:lnSpc>
                <a:spcPct val="150000"/>
              </a:lnSpc>
            </a:pPr>
            <a:r>
              <a:rPr lang="vi-VN" sz="4000" dirty="0">
                <a:solidFill>
                  <a:srgbClr val="000000"/>
                </a:solidFill>
              </a:rPr>
              <a:t>a) Lựa chọn và vẽ biểu đồ để so sánh số lượng học sinh tham gia hai câu lạc bộ này ở từng lớp.</a:t>
            </a:r>
          </a:p>
          <a:p>
            <a:pPr algn="just">
              <a:lnSpc>
                <a:spcPct val="150000"/>
              </a:lnSpc>
            </a:pPr>
            <a:r>
              <a:rPr lang="vi-VN" sz="4000" dirty="0">
                <a:solidFill>
                  <a:srgbClr val="000000"/>
                </a:solidFill>
              </a:rPr>
              <a:t>b) Lựa chọn và vẽ biểu đồ biểu diễn tỉ lệ học sinh các lớp tham gia hai câu lạc bộ trong số các học sinh khối 8 tham gia hai câu lạc bộ này.</a:t>
            </a:r>
            <a:endParaRPr lang="vi-VN" sz="4000" b="0" i="0" dirty="0">
              <a:solidFill>
                <a:srgbClr val="000000"/>
              </a:solidFill>
              <a:effectLst/>
            </a:endParaRPr>
          </a:p>
        </p:txBody>
      </p:sp>
      <p:graphicFrame>
        <p:nvGraphicFramePr>
          <p:cNvPr id="10" name="Table 9"/>
          <p:cNvGraphicFramePr>
            <a:graphicFrameLocks noGrp="1"/>
          </p:cNvGraphicFramePr>
          <p:nvPr>
            <p:extLst>
              <p:ext uri="{D42A27DB-BD31-4B8C-83A1-F6EECF244321}">
                <p14:modId xmlns:p14="http://schemas.microsoft.com/office/powerpoint/2010/main" val="3564908980"/>
              </p:ext>
            </p:extLst>
          </p:nvPr>
        </p:nvGraphicFramePr>
        <p:xfrm>
          <a:off x="2438400" y="3313314"/>
          <a:ext cx="13487400" cy="2563284"/>
        </p:xfrm>
        <a:graphic>
          <a:graphicData uri="http://schemas.openxmlformats.org/drawingml/2006/table">
            <a:tbl>
              <a:tblPr firstRow="1" bandRow="1">
                <a:tableStyleId>{5C22544A-7EE6-4342-B048-85BDC9FD1C3A}</a:tableStyleId>
              </a:tblPr>
              <a:tblGrid>
                <a:gridCol w="3733800"/>
                <a:gridCol w="2438400"/>
                <a:gridCol w="2438400"/>
                <a:gridCol w="2438400"/>
                <a:gridCol w="2438400"/>
              </a:tblGrid>
              <a:tr h="1281642">
                <a:tc>
                  <a:txBody>
                    <a:bodyPr/>
                    <a:lstStyle/>
                    <a:p>
                      <a:pPr algn="ctr"/>
                      <a:r>
                        <a:rPr lang="en-US" sz="3200" dirty="0" smtClean="0">
                          <a:solidFill>
                            <a:schemeClr val="tx1"/>
                          </a:solidFill>
                          <a:latin typeface="Arial" panose="020B0604020202020204" pitchFamily="34" charset="0"/>
                          <a:cs typeface="Arial" panose="020B0604020202020204" pitchFamily="34" charset="0"/>
                        </a:rPr>
                        <a:t>                       Lớp</a:t>
                      </a:r>
                    </a:p>
                    <a:p>
                      <a:pPr algn="l"/>
                      <a:r>
                        <a:rPr lang="en-US" sz="3200" dirty="0" smtClean="0">
                          <a:solidFill>
                            <a:schemeClr val="tx1"/>
                          </a:solidFill>
                          <a:latin typeface="Arial" panose="020B0604020202020204" pitchFamily="34" charset="0"/>
                          <a:cs typeface="Arial" panose="020B0604020202020204" pitchFamily="34" charset="0"/>
                        </a:rPr>
                        <a:t>Câu</a:t>
                      </a:r>
                      <a:r>
                        <a:rPr lang="en-US" sz="3200" baseline="0" dirty="0" smtClean="0">
                          <a:solidFill>
                            <a:schemeClr val="tx1"/>
                          </a:solidFill>
                          <a:latin typeface="Arial" panose="020B0604020202020204" pitchFamily="34" charset="0"/>
                          <a:cs typeface="Arial" panose="020B0604020202020204" pitchFamily="34" charset="0"/>
                        </a:rPr>
                        <a:t> lạc bộ</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smtClean="0">
                          <a:solidFill>
                            <a:schemeClr val="tx1"/>
                          </a:solidFill>
                          <a:latin typeface="Arial" panose="020B0604020202020204" pitchFamily="34" charset="0"/>
                          <a:cs typeface="Arial" panose="020B0604020202020204" pitchFamily="34" charset="0"/>
                        </a:rPr>
                        <a:t>8A</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latin typeface="Arial" panose="020B0604020202020204" pitchFamily="34" charset="0"/>
                          <a:cs typeface="Arial" panose="020B0604020202020204" pitchFamily="34" charset="0"/>
                        </a:rPr>
                        <a:t>8B</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latin typeface="Arial" panose="020B0604020202020204" pitchFamily="34" charset="0"/>
                          <a:cs typeface="Arial" panose="020B0604020202020204" pitchFamily="34" charset="0"/>
                        </a:rPr>
                        <a:t>8C</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latin typeface="Arial" panose="020B0604020202020204" pitchFamily="34" charset="0"/>
                          <a:cs typeface="Arial" panose="020B0604020202020204" pitchFamily="34" charset="0"/>
                        </a:rPr>
                        <a:t>8D</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0821">
                <a:tc>
                  <a:txBody>
                    <a:bodyPr/>
                    <a:lstStyle/>
                    <a:p>
                      <a:pPr algn="ctr"/>
                      <a:r>
                        <a:rPr lang="en-US" sz="3200" dirty="0" smtClean="0">
                          <a:solidFill>
                            <a:schemeClr val="tx1"/>
                          </a:solidFill>
                          <a:latin typeface="Arial" panose="020B0604020202020204" pitchFamily="34" charset="0"/>
                          <a:cs typeface="Arial" panose="020B0604020202020204" pitchFamily="34" charset="0"/>
                        </a:rPr>
                        <a:t>Thể</a:t>
                      </a:r>
                      <a:r>
                        <a:rPr lang="en-US" sz="3200" baseline="0" dirty="0" smtClean="0">
                          <a:solidFill>
                            <a:schemeClr val="tx1"/>
                          </a:solidFill>
                          <a:latin typeface="Arial" panose="020B0604020202020204" pitchFamily="34" charset="0"/>
                          <a:cs typeface="Arial" panose="020B0604020202020204" pitchFamily="34" charset="0"/>
                        </a:rPr>
                        <a:t> thao</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smtClean="0">
                          <a:solidFill>
                            <a:schemeClr val="tx1"/>
                          </a:solidFill>
                          <a:latin typeface="Arial" panose="020B0604020202020204" pitchFamily="34" charset="0"/>
                          <a:cs typeface="Arial" panose="020B0604020202020204" pitchFamily="34" charset="0"/>
                        </a:rPr>
                        <a:t>8</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latin typeface="Arial" panose="020B0604020202020204" pitchFamily="34" charset="0"/>
                          <a:cs typeface="Arial" panose="020B0604020202020204" pitchFamily="34" charset="0"/>
                        </a:rPr>
                        <a:t>12</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latin typeface="Arial" panose="020B0604020202020204" pitchFamily="34" charset="0"/>
                          <a:cs typeface="Arial" panose="020B0604020202020204" pitchFamily="34" charset="0"/>
                        </a:rPr>
                        <a:t>10</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latin typeface="Arial" panose="020B0604020202020204" pitchFamily="34" charset="0"/>
                          <a:cs typeface="Arial" panose="020B0604020202020204" pitchFamily="34" charset="0"/>
                        </a:rPr>
                        <a:t>5</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0821">
                <a:tc>
                  <a:txBody>
                    <a:bodyPr/>
                    <a:lstStyle/>
                    <a:p>
                      <a:pPr algn="ctr"/>
                      <a:r>
                        <a:rPr lang="en-US" sz="3200" dirty="0" smtClean="0">
                          <a:solidFill>
                            <a:schemeClr val="tx1"/>
                          </a:solidFill>
                          <a:latin typeface="Arial" panose="020B0604020202020204" pitchFamily="34" charset="0"/>
                          <a:cs typeface="Arial" panose="020B0604020202020204" pitchFamily="34" charset="0"/>
                        </a:rPr>
                        <a:t>Nghệ</a:t>
                      </a:r>
                      <a:r>
                        <a:rPr lang="en-US" sz="3200" baseline="0" dirty="0" smtClean="0">
                          <a:solidFill>
                            <a:schemeClr val="tx1"/>
                          </a:solidFill>
                          <a:latin typeface="Arial" panose="020B0604020202020204" pitchFamily="34" charset="0"/>
                          <a:cs typeface="Arial" panose="020B0604020202020204" pitchFamily="34" charset="0"/>
                        </a:rPr>
                        <a:t> thuật</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smtClean="0">
                          <a:solidFill>
                            <a:schemeClr val="tx1"/>
                          </a:solidFill>
                          <a:latin typeface="Arial" panose="020B0604020202020204" pitchFamily="34" charset="0"/>
                          <a:cs typeface="Arial" panose="020B0604020202020204" pitchFamily="34" charset="0"/>
                        </a:rPr>
                        <a:t>16</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latin typeface="Arial" panose="020B0604020202020204" pitchFamily="34" charset="0"/>
                          <a:cs typeface="Arial" panose="020B0604020202020204" pitchFamily="34" charset="0"/>
                        </a:rPr>
                        <a:t>4</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latin typeface="Arial" panose="020B0604020202020204" pitchFamily="34" charset="0"/>
                          <a:cs typeface="Arial" panose="020B0604020202020204" pitchFamily="34" charset="0"/>
                        </a:rPr>
                        <a:t>8</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latin typeface="Arial" panose="020B0604020202020204" pitchFamily="34" charset="0"/>
                          <a:cs typeface="Arial" panose="020B0604020202020204" pitchFamily="34" charset="0"/>
                        </a:rPr>
                        <a:t>8</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2" name="Straight Connector 11"/>
          <p:cNvCxnSpPr/>
          <p:nvPr/>
        </p:nvCxnSpPr>
        <p:spPr>
          <a:xfrm>
            <a:off x="2438400" y="3317168"/>
            <a:ext cx="3733800" cy="126403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9126614"/>
      </p:ext>
    </p:extLst>
  </p:cSld>
  <p:clrMapOvr>
    <a:masterClrMapping/>
  </p:clrMapOvr>
  <mc:AlternateContent xmlns:mc="http://schemas.openxmlformats.org/markup-compatibility/2006">
    <mc:Choice xmlns:p14="http://schemas.microsoft.com/office/powerpoint/2010/main" Requires="p14">
      <p:transition spd="med" p14:dur="700">
        <p:blinds dir="vert"/>
      </p:transition>
    </mc:Choice>
    <mc:Fallback>
      <p:transition spd="med">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p:cNvSpPr/>
          <p:nvPr/>
        </p:nvSpPr>
        <p:spPr>
          <a:xfrm>
            <a:off x="-294752"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16" name="Freeform 3"/>
          <p:cNvSpPr/>
          <p:nvPr/>
        </p:nvSpPr>
        <p:spPr>
          <a:xfrm>
            <a:off x="9070069"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17" name="Freeform 9"/>
          <p:cNvSpPr/>
          <p:nvPr/>
        </p:nvSpPr>
        <p:spPr>
          <a:xfrm rot="19780232" flipH="1">
            <a:off x="17199670" y="52607"/>
            <a:ext cx="1731733" cy="1591283"/>
          </a:xfrm>
          <a:custGeom>
            <a:avLst/>
            <a:gdLst/>
            <a:ahLst/>
            <a:cxnLst/>
            <a:rect l="l" t="t" r="r" b="b"/>
            <a:pathLst>
              <a:path w="3596820" h="3469181">
                <a:moveTo>
                  <a:pt x="3596820" y="0"/>
                </a:moveTo>
                <a:lnTo>
                  <a:pt x="0" y="0"/>
                </a:lnTo>
                <a:lnTo>
                  <a:pt x="0" y="3469181"/>
                </a:lnTo>
                <a:lnTo>
                  <a:pt x="3596820" y="3469181"/>
                </a:lnTo>
                <a:lnTo>
                  <a:pt x="359682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Pentagon 8"/>
          <p:cNvSpPr/>
          <p:nvPr/>
        </p:nvSpPr>
        <p:spPr>
          <a:xfrm>
            <a:off x="8214133" y="212687"/>
            <a:ext cx="1638300" cy="857298"/>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smtClean="0">
                <a:solidFill>
                  <a:prstClr val="white"/>
                </a:solidFill>
                <a:latin typeface="Arial" panose="020B0604020202020204" pitchFamily="34" charset="0"/>
                <a:cs typeface="Arial" panose="020B0604020202020204" pitchFamily="34" charset="0"/>
              </a:rPr>
              <a:t>Giải:</a:t>
            </a:r>
            <a:endParaRPr lang="en-US" sz="3600" b="1" dirty="0">
              <a:solidFill>
                <a:prstClr val="white"/>
              </a:solidFill>
              <a:latin typeface="Arial" panose="020B0604020202020204" pitchFamily="34" charset="0"/>
              <a:cs typeface="Arial" panose="020B0604020202020204" pitchFamily="34" charset="0"/>
            </a:endParaRPr>
          </a:p>
        </p:txBody>
      </p:sp>
      <p:sp>
        <p:nvSpPr>
          <p:cNvPr id="3" name="Rectangle 2"/>
          <p:cNvSpPr/>
          <p:nvPr/>
        </p:nvSpPr>
        <p:spPr>
          <a:xfrm>
            <a:off x="575650" y="965180"/>
            <a:ext cx="16915266" cy="3416320"/>
          </a:xfrm>
          <a:prstGeom prst="rect">
            <a:avLst/>
          </a:prstGeom>
        </p:spPr>
        <p:txBody>
          <a:bodyPr wrap="square">
            <a:spAutoFit/>
          </a:bodyPr>
          <a:lstStyle/>
          <a:p>
            <a:pPr algn="just">
              <a:lnSpc>
                <a:spcPct val="150000"/>
              </a:lnSpc>
            </a:pPr>
            <a:r>
              <a:rPr lang="fr-FR" sz="3600" dirty="0">
                <a:latin typeface="Arial" panose="020B0604020202020204" pitchFamily="34" charset="0"/>
                <a:ea typeface="Arial" panose="020B0604020202020204" pitchFamily="34" charset="0"/>
                <a:cs typeface="Arial" panose="020B0604020202020204" pitchFamily="34" charset="0"/>
              </a:rPr>
              <a:t>a) Để so sánh số lượng học sinh tham gia hai câu lạc bộ này ở từng lớp</a:t>
            </a:r>
            <a:r>
              <a:rPr lang="fr-FR" sz="3600" dirty="0" smtClean="0">
                <a:latin typeface="Arial" panose="020B0604020202020204" pitchFamily="34" charset="0"/>
                <a:ea typeface="Arial" panose="020B0604020202020204" pitchFamily="34" charset="0"/>
                <a:cs typeface="Arial" panose="020B0604020202020204" pitchFamily="34" charset="0"/>
              </a:rPr>
              <a:t>, ta </a:t>
            </a:r>
            <a:r>
              <a:rPr lang="fr-FR" sz="3600" dirty="0">
                <a:latin typeface="Arial" panose="020B0604020202020204" pitchFamily="34" charset="0"/>
                <a:ea typeface="Arial" panose="020B0604020202020204" pitchFamily="34" charset="0"/>
                <a:cs typeface="Arial" panose="020B0604020202020204" pitchFamily="34" charset="0"/>
              </a:rPr>
              <a:t>chọn biểu đồ cột kép.</a:t>
            </a:r>
            <a:endParaRPr lang="en-US" sz="36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dirty="0">
                <a:latin typeface="Arial" panose="020B0604020202020204" pitchFamily="34" charset="0"/>
                <a:ea typeface="Arial" panose="020B0604020202020204" pitchFamily="34" charset="0"/>
                <a:cs typeface="Arial" panose="020B0604020202020204" pitchFamily="34" charset="0"/>
              </a:rPr>
              <a:t>Biểu đồ cột kép biểu diễn số lượng của các lớp khối 8 tham gia các câu lạc bộ Thể thao và Nghệ thuật của trường như sau:</a:t>
            </a:r>
            <a:endParaRPr lang="en-US" sz="3600" dirty="0">
              <a:effectLst/>
              <a:latin typeface="Arial" panose="020B0604020202020204" pitchFamily="34" charset="0"/>
              <a:ea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6"/>
          <a:stretch>
            <a:fillRect/>
          </a:stretch>
        </p:blipFill>
        <p:spPr>
          <a:xfrm>
            <a:off x="5713600" y="4474742"/>
            <a:ext cx="6639365" cy="3724182"/>
          </a:xfrm>
          <a:prstGeom prst="rect">
            <a:avLst/>
          </a:prstGeom>
        </p:spPr>
      </p:pic>
      <p:sp>
        <p:nvSpPr>
          <p:cNvPr id="13" name="Rectangle 12"/>
          <p:cNvSpPr/>
          <p:nvPr/>
        </p:nvSpPr>
        <p:spPr>
          <a:xfrm>
            <a:off x="575650" y="8279649"/>
            <a:ext cx="16915266" cy="1651671"/>
          </a:xfrm>
          <a:prstGeom prst="rect">
            <a:avLst/>
          </a:prstGeom>
        </p:spPr>
        <p:txBody>
          <a:bodyPr wrap="square">
            <a:spAutoFit/>
          </a:bodyPr>
          <a:lstStyle/>
          <a:p>
            <a:pPr algn="just">
              <a:lnSpc>
                <a:spcPct val="150000"/>
              </a:lnSpc>
              <a:spcAft>
                <a:spcPts val="800"/>
              </a:spcAft>
            </a:pPr>
            <a:r>
              <a:rPr lang="fr-FR" sz="3600" dirty="0">
                <a:solidFill>
                  <a:prstClr val="black"/>
                </a:solidFill>
                <a:latin typeface="Arial" panose="020B0604020202020204" pitchFamily="34" charset="0"/>
                <a:ea typeface="Arial" panose="020B0604020202020204" pitchFamily="34" charset="0"/>
                <a:cs typeface="Arial" panose="020B0604020202020204" pitchFamily="34" charset="0"/>
              </a:rPr>
              <a:t>b) Để biểu diễn tỉ lệ học sinh các lớp tham gia hai câu lạc bộ trong số các học sinh khối 8 tham gia hai câu lạc bộ này ta dùng biểu đồ hình quạt tròn.</a:t>
            </a:r>
            <a:endParaRPr lang="en-US" sz="36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373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4752"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3" name="Freeform 3"/>
          <p:cNvSpPr/>
          <p:nvPr/>
        </p:nvSpPr>
        <p:spPr>
          <a:xfrm>
            <a:off x="9070069"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grpSp>
        <p:nvGrpSpPr>
          <p:cNvPr id="7" name="Group 7"/>
          <p:cNvGrpSpPr/>
          <p:nvPr/>
        </p:nvGrpSpPr>
        <p:grpSpPr>
          <a:xfrm rot="-5400000">
            <a:off x="-5484254" y="4191420"/>
            <a:ext cx="12112350" cy="1904159"/>
            <a:chOff x="0" y="0"/>
            <a:chExt cx="3190084" cy="580165"/>
          </a:xfrm>
        </p:grpSpPr>
        <p:sp>
          <p:nvSpPr>
            <p:cNvPr id="8" name="Freeform 8"/>
            <p:cNvSpPr/>
            <p:nvPr/>
          </p:nvSpPr>
          <p:spPr>
            <a:xfrm>
              <a:off x="0" y="0"/>
              <a:ext cx="3190084" cy="580165"/>
            </a:xfrm>
            <a:custGeom>
              <a:avLst/>
              <a:gdLst/>
              <a:ahLst/>
              <a:cxnLst/>
              <a:rect l="l" t="t" r="r" b="b"/>
              <a:pathLst>
                <a:path w="3190084" h="580165">
                  <a:moveTo>
                    <a:pt x="32598" y="0"/>
                  </a:moveTo>
                  <a:lnTo>
                    <a:pt x="3157486" y="0"/>
                  </a:lnTo>
                  <a:cubicBezTo>
                    <a:pt x="3175489" y="0"/>
                    <a:pt x="3190084" y="14595"/>
                    <a:pt x="3190084" y="32598"/>
                  </a:cubicBezTo>
                  <a:lnTo>
                    <a:pt x="3190084" y="547567"/>
                  </a:lnTo>
                  <a:cubicBezTo>
                    <a:pt x="3190084" y="556213"/>
                    <a:pt x="3186649" y="564504"/>
                    <a:pt x="3180536" y="570618"/>
                  </a:cubicBezTo>
                  <a:cubicBezTo>
                    <a:pt x="3174423" y="576731"/>
                    <a:pt x="3166132" y="580165"/>
                    <a:pt x="3157486" y="580165"/>
                  </a:cubicBezTo>
                  <a:lnTo>
                    <a:pt x="32598" y="580165"/>
                  </a:lnTo>
                  <a:cubicBezTo>
                    <a:pt x="14595" y="580165"/>
                    <a:pt x="0" y="565571"/>
                    <a:pt x="0" y="547567"/>
                  </a:cubicBezTo>
                  <a:lnTo>
                    <a:pt x="0" y="32598"/>
                  </a:lnTo>
                  <a:cubicBezTo>
                    <a:pt x="0" y="14595"/>
                    <a:pt x="14595" y="0"/>
                    <a:pt x="32598" y="0"/>
                  </a:cubicBezTo>
                  <a:close/>
                </a:path>
              </a:pathLst>
            </a:custGeom>
            <a:solidFill>
              <a:srgbClr val="1B6A6D"/>
            </a:solidFill>
            <a:ln>
              <a:solidFill>
                <a:srgbClr val="1B6A6D"/>
              </a:solidFill>
            </a:ln>
          </p:spPr>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rot="-5400000">
            <a:off x="11717802" y="4075396"/>
            <a:ext cx="12112350" cy="1904159"/>
            <a:chOff x="0" y="0"/>
            <a:chExt cx="3190084" cy="580165"/>
          </a:xfrm>
        </p:grpSpPr>
        <p:sp>
          <p:nvSpPr>
            <p:cNvPr id="11" name="Freeform 11"/>
            <p:cNvSpPr/>
            <p:nvPr/>
          </p:nvSpPr>
          <p:spPr>
            <a:xfrm>
              <a:off x="0" y="0"/>
              <a:ext cx="3190084" cy="580165"/>
            </a:xfrm>
            <a:custGeom>
              <a:avLst/>
              <a:gdLst/>
              <a:ahLst/>
              <a:cxnLst/>
              <a:rect l="l" t="t" r="r" b="b"/>
              <a:pathLst>
                <a:path w="3190084" h="580165">
                  <a:moveTo>
                    <a:pt x="32598" y="0"/>
                  </a:moveTo>
                  <a:lnTo>
                    <a:pt x="3157486" y="0"/>
                  </a:lnTo>
                  <a:cubicBezTo>
                    <a:pt x="3175489" y="0"/>
                    <a:pt x="3190084" y="14595"/>
                    <a:pt x="3190084" y="32598"/>
                  </a:cubicBezTo>
                  <a:lnTo>
                    <a:pt x="3190084" y="547567"/>
                  </a:lnTo>
                  <a:cubicBezTo>
                    <a:pt x="3190084" y="556213"/>
                    <a:pt x="3186649" y="564504"/>
                    <a:pt x="3180536" y="570618"/>
                  </a:cubicBezTo>
                  <a:cubicBezTo>
                    <a:pt x="3174423" y="576731"/>
                    <a:pt x="3166132" y="580165"/>
                    <a:pt x="3157486" y="580165"/>
                  </a:cubicBezTo>
                  <a:lnTo>
                    <a:pt x="32598" y="580165"/>
                  </a:lnTo>
                  <a:cubicBezTo>
                    <a:pt x="14595" y="580165"/>
                    <a:pt x="0" y="565571"/>
                    <a:pt x="0" y="547567"/>
                  </a:cubicBezTo>
                  <a:lnTo>
                    <a:pt x="0" y="32598"/>
                  </a:lnTo>
                  <a:cubicBezTo>
                    <a:pt x="0" y="14595"/>
                    <a:pt x="14595" y="0"/>
                    <a:pt x="32598" y="0"/>
                  </a:cubicBezTo>
                  <a:close/>
                </a:path>
              </a:pathLst>
            </a:custGeom>
            <a:solidFill>
              <a:srgbClr val="1B6A6D"/>
            </a:solidFill>
            <a:ln>
              <a:solidFill>
                <a:srgbClr val="1B6A6D"/>
              </a:solidFill>
            </a:ln>
          </p:spPr>
        </p:sp>
        <p:sp>
          <p:nvSpPr>
            <p:cNvPr id="12" name="TextBox 12"/>
            <p:cNvSpPr txBox="1"/>
            <p:nvPr/>
          </p:nvSpPr>
          <p:spPr>
            <a:xfrm>
              <a:off x="0" y="-76200"/>
              <a:ext cx="812800" cy="889000"/>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18"/>
          <p:cNvSpPr txBox="1"/>
          <p:nvPr/>
        </p:nvSpPr>
        <p:spPr>
          <a:xfrm>
            <a:off x="1632725" y="2565774"/>
            <a:ext cx="15080447" cy="1416222"/>
          </a:xfrm>
          <a:prstGeom prst="rect">
            <a:avLst/>
          </a:prstGeom>
        </p:spPr>
        <p:txBody>
          <a:bodyPr wrap="square" lIns="0" tIns="0" rIns="0" bIns="0" rtlCol="0" anchor="t">
            <a:spAutoFit/>
          </a:bodyPr>
          <a:lstStyle/>
          <a:p>
            <a:pPr algn="ctr">
              <a:lnSpc>
                <a:spcPct val="150000"/>
              </a:lnSpc>
            </a:pPr>
            <a:r>
              <a:rPr lang="vi-VN" sz="7000" b="1" dirty="0">
                <a:solidFill>
                  <a:srgbClr val="C85103"/>
                </a:solidFill>
                <a:cs typeface="Arial" panose="020B0604020202020204" pitchFamily="34" charset="0"/>
              </a:rPr>
              <a:t>CHƯƠNG V: DỮ LIỆU VÀ BIỂU ĐỒ</a:t>
            </a:r>
            <a:endParaRPr lang="vi-VN" sz="7000" b="1" dirty="0" smtClean="0">
              <a:solidFill>
                <a:srgbClr val="C85103"/>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1642267" y="190500"/>
            <a:ext cx="2750286" cy="238507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70828">
            <a:off x="12302808" y="6354470"/>
            <a:ext cx="3721112" cy="3261279"/>
          </a:xfrm>
          <a:prstGeom prst="rect">
            <a:avLst/>
          </a:prstGeom>
        </p:spPr>
      </p:pic>
      <p:pic>
        <p:nvPicPr>
          <p:cNvPr id="21" name="Picture 20"/>
          <p:cNvPicPr>
            <a:picLocks noChangeAspect="1"/>
          </p:cNvPicPr>
          <p:nvPr/>
        </p:nvPicPr>
        <p:blipFill>
          <a:blip r:embed="rId6"/>
          <a:stretch>
            <a:fillRect/>
          </a:stretch>
        </p:blipFill>
        <p:spPr>
          <a:xfrm rot="2708053">
            <a:off x="13464245" y="8318842"/>
            <a:ext cx="2443514" cy="2443514"/>
          </a:xfrm>
          <a:prstGeom prst="rect">
            <a:avLst/>
          </a:prstGeom>
        </p:spPr>
      </p:pic>
      <p:sp>
        <p:nvSpPr>
          <p:cNvPr id="14" name="TextBox 18"/>
          <p:cNvSpPr txBox="1"/>
          <p:nvPr/>
        </p:nvSpPr>
        <p:spPr>
          <a:xfrm>
            <a:off x="1687087" y="4234028"/>
            <a:ext cx="15080447" cy="1517403"/>
          </a:xfrm>
          <a:prstGeom prst="rect">
            <a:avLst/>
          </a:prstGeom>
        </p:spPr>
        <p:txBody>
          <a:bodyPr wrap="square" lIns="0" tIns="0" rIns="0" bIns="0" rtlCol="0" anchor="t">
            <a:spAutoFit/>
          </a:bodyPr>
          <a:lstStyle/>
          <a:p>
            <a:pPr algn="ctr">
              <a:lnSpc>
                <a:spcPct val="150000"/>
              </a:lnSpc>
            </a:pPr>
            <a:r>
              <a:rPr lang="vi-VN" sz="7500" b="1" dirty="0">
                <a:solidFill>
                  <a:schemeClr val="tx2"/>
                </a:solidFill>
                <a:cs typeface="Arial" panose="020B0604020202020204" pitchFamily="34" charset="0"/>
              </a:rPr>
              <a:t>ÔN TẬP CHƯƠNG V </a:t>
            </a:r>
            <a:endParaRPr lang="vi-VN" sz="7500" b="1"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986240"/>
      </p:ext>
    </p:extLst>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4752"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3" name="Freeform 3"/>
          <p:cNvSpPr/>
          <p:nvPr/>
        </p:nvSpPr>
        <p:spPr>
          <a:xfrm>
            <a:off x="9070069"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4" name="TextBox 4"/>
          <p:cNvSpPr txBox="1"/>
          <p:nvPr/>
        </p:nvSpPr>
        <p:spPr>
          <a:xfrm>
            <a:off x="3830341" y="929344"/>
            <a:ext cx="10863257" cy="1272271"/>
          </a:xfrm>
          <a:prstGeom prst="rect">
            <a:avLst/>
          </a:prstGeom>
        </p:spPr>
        <p:txBody>
          <a:bodyPr lIns="0" tIns="0" rIns="0" bIns="0" rtlCol="0" anchor="t">
            <a:spAutoFit/>
          </a:bodyPr>
          <a:lstStyle/>
          <a:p>
            <a:pPr marL="0" lvl="0" indent="0" algn="ctr">
              <a:lnSpc>
                <a:spcPts val="10800"/>
              </a:lnSpc>
              <a:spcBef>
                <a:spcPct val="0"/>
              </a:spcBef>
            </a:pPr>
            <a:r>
              <a:rPr lang="vi-VN" sz="6600" b="1" dirty="0" smtClean="0">
                <a:solidFill>
                  <a:srgbClr val="C85103"/>
                </a:solidFill>
                <a:latin typeface="Arial" panose="020B0604020202020204" pitchFamily="34" charset="0"/>
                <a:cs typeface="Arial" panose="020B0604020202020204" pitchFamily="34" charset="0"/>
              </a:rPr>
              <a:t>HƯỚNG DẪN VỀ NHÀ</a:t>
            </a:r>
            <a:endParaRPr lang="en-US" sz="6600" b="1" dirty="0">
              <a:solidFill>
                <a:srgbClr val="C85103"/>
              </a:solidFill>
              <a:latin typeface="Arial" panose="020B0604020202020204" pitchFamily="34" charset="0"/>
              <a:cs typeface="Arial" panose="020B0604020202020204" pitchFamily="34" charset="0"/>
            </a:endParaRPr>
          </a:p>
        </p:txBody>
      </p:sp>
      <p:grpSp>
        <p:nvGrpSpPr>
          <p:cNvPr id="30" name="Group 29"/>
          <p:cNvGrpSpPr/>
          <p:nvPr/>
        </p:nvGrpSpPr>
        <p:grpSpPr>
          <a:xfrm>
            <a:off x="1371600" y="3216760"/>
            <a:ext cx="4876800" cy="6041540"/>
            <a:chOff x="1371600" y="3216760"/>
            <a:chExt cx="4876800" cy="6041540"/>
          </a:xfrm>
        </p:grpSpPr>
        <p:sp>
          <p:nvSpPr>
            <p:cNvPr id="22" name="Rounded Rectangle 21"/>
            <p:cNvSpPr/>
            <p:nvPr/>
          </p:nvSpPr>
          <p:spPr>
            <a:xfrm>
              <a:off x="1371600" y="3907362"/>
              <a:ext cx="4876800" cy="535093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139738" y="3216760"/>
              <a:ext cx="1381205" cy="1381205"/>
            </a:xfrm>
            <a:prstGeom prst="ellipse">
              <a:avLst/>
            </a:prstGeom>
            <a:solidFill>
              <a:srgbClr val="1B6A6D"/>
            </a:solidFill>
            <a:ln>
              <a:solidFill>
                <a:srgbClr val="1B6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latin typeface="Arial" panose="020B0604020202020204" pitchFamily="34" charset="0"/>
                  <a:cs typeface="Arial" panose="020B0604020202020204" pitchFamily="34" charset="0"/>
                </a:rPr>
                <a:t>01</a:t>
              </a:r>
              <a:endParaRPr lang="en-US" sz="4400" b="1" dirty="0">
                <a:latin typeface="Arial" panose="020B0604020202020204" pitchFamily="34" charset="0"/>
                <a:cs typeface="Arial" panose="020B0604020202020204" pitchFamily="34" charset="0"/>
              </a:endParaRPr>
            </a:p>
          </p:txBody>
        </p:sp>
      </p:grpSp>
      <p:sp>
        <p:nvSpPr>
          <p:cNvPr id="23" name="TextBox 22"/>
          <p:cNvSpPr txBox="1"/>
          <p:nvPr/>
        </p:nvSpPr>
        <p:spPr>
          <a:xfrm>
            <a:off x="1564640" y="5178972"/>
            <a:ext cx="4490720" cy="2031325"/>
          </a:xfrm>
          <a:prstGeom prst="rect">
            <a:avLst/>
          </a:prstGeom>
          <a:noFill/>
        </p:spPr>
        <p:txBody>
          <a:bodyPr wrap="square" rtlCol="0">
            <a:spAutoFit/>
          </a:bodyPr>
          <a:lstStyle/>
          <a:p>
            <a:pPr algn="ctr">
              <a:lnSpc>
                <a:spcPct val="150000"/>
              </a:lnSpc>
            </a:pPr>
            <a:r>
              <a:rPr lang="vi-VN" sz="4200" dirty="0" smtClean="0">
                <a:cs typeface="Arial" panose="020B0604020202020204" pitchFamily="34" charset="0"/>
              </a:rPr>
              <a:t>Ghi </a:t>
            </a:r>
            <a:r>
              <a:rPr lang="vi-VN" sz="4200" dirty="0">
                <a:cs typeface="Arial" panose="020B0604020202020204" pitchFamily="34" charset="0"/>
              </a:rPr>
              <a:t>nhớ kiến thức trong </a:t>
            </a:r>
            <a:r>
              <a:rPr lang="vi-VN" sz="4200" dirty="0" smtClean="0">
                <a:cs typeface="Arial" panose="020B0604020202020204" pitchFamily="34" charset="0"/>
              </a:rPr>
              <a:t>bài</a:t>
            </a:r>
            <a:endParaRPr lang="en-US" sz="4200" dirty="0">
              <a:latin typeface="Arial" panose="020B0604020202020204" pitchFamily="34" charset="0"/>
              <a:cs typeface="Arial" panose="020B0604020202020204" pitchFamily="34" charset="0"/>
            </a:endParaRPr>
          </a:p>
        </p:txBody>
      </p:sp>
      <p:grpSp>
        <p:nvGrpSpPr>
          <p:cNvPr id="31" name="Group 30"/>
          <p:cNvGrpSpPr/>
          <p:nvPr/>
        </p:nvGrpSpPr>
        <p:grpSpPr>
          <a:xfrm>
            <a:off x="6829721" y="3216760"/>
            <a:ext cx="4876800" cy="6041540"/>
            <a:chOff x="6829721" y="3216760"/>
            <a:chExt cx="4876800" cy="6041540"/>
          </a:xfrm>
        </p:grpSpPr>
        <p:sp>
          <p:nvSpPr>
            <p:cNvPr id="24" name="Rounded Rectangle 23"/>
            <p:cNvSpPr/>
            <p:nvPr/>
          </p:nvSpPr>
          <p:spPr>
            <a:xfrm>
              <a:off x="6829721" y="3907362"/>
              <a:ext cx="4876800" cy="535093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597859" y="3216760"/>
              <a:ext cx="1381205" cy="1381205"/>
            </a:xfrm>
            <a:prstGeom prst="ellipse">
              <a:avLst/>
            </a:prstGeom>
            <a:solidFill>
              <a:srgbClr val="1B6A6D"/>
            </a:solidFill>
            <a:ln>
              <a:solidFill>
                <a:srgbClr val="1B6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latin typeface="Arial" panose="020B0604020202020204" pitchFamily="34" charset="0"/>
                  <a:cs typeface="Arial" panose="020B0604020202020204" pitchFamily="34" charset="0"/>
                </a:rPr>
                <a:t>02</a:t>
              </a:r>
              <a:endParaRPr lang="en-US" sz="4400" b="1" dirty="0">
                <a:latin typeface="Arial" panose="020B0604020202020204" pitchFamily="34" charset="0"/>
                <a:cs typeface="Arial" panose="020B0604020202020204" pitchFamily="34" charset="0"/>
              </a:endParaRPr>
            </a:p>
          </p:txBody>
        </p:sp>
      </p:grpSp>
      <p:sp>
        <p:nvSpPr>
          <p:cNvPr id="26" name="TextBox 25"/>
          <p:cNvSpPr txBox="1"/>
          <p:nvPr/>
        </p:nvSpPr>
        <p:spPr>
          <a:xfrm>
            <a:off x="7014068" y="5178971"/>
            <a:ext cx="4495801" cy="2031325"/>
          </a:xfrm>
          <a:prstGeom prst="rect">
            <a:avLst/>
          </a:prstGeom>
          <a:noFill/>
        </p:spPr>
        <p:txBody>
          <a:bodyPr wrap="square" rtlCol="0">
            <a:spAutoFit/>
          </a:bodyPr>
          <a:lstStyle/>
          <a:p>
            <a:pPr algn="ctr">
              <a:lnSpc>
                <a:spcPct val="150000"/>
              </a:lnSpc>
            </a:pPr>
            <a:r>
              <a:rPr lang="vi-VN" sz="4200" dirty="0" smtClean="0">
                <a:latin typeface="Arial" panose="020B0604020202020204" pitchFamily="34" charset="0"/>
                <a:cs typeface="Arial" panose="020B0604020202020204" pitchFamily="34" charset="0"/>
              </a:rPr>
              <a:t>Hoàn thành </a:t>
            </a:r>
            <a:endParaRPr lang="en-US" sz="4200" dirty="0" smtClean="0">
              <a:latin typeface="Arial" panose="020B0604020202020204" pitchFamily="34" charset="0"/>
              <a:cs typeface="Arial" panose="020B0604020202020204" pitchFamily="34" charset="0"/>
            </a:endParaRPr>
          </a:p>
          <a:p>
            <a:pPr algn="ctr">
              <a:lnSpc>
                <a:spcPct val="150000"/>
              </a:lnSpc>
            </a:pPr>
            <a:r>
              <a:rPr lang="vi-VN" sz="4200" dirty="0" smtClean="0">
                <a:latin typeface="Arial" panose="020B0604020202020204" pitchFamily="34" charset="0"/>
                <a:cs typeface="Arial" panose="020B0604020202020204" pitchFamily="34" charset="0"/>
              </a:rPr>
              <a:t>bài </a:t>
            </a:r>
            <a:r>
              <a:rPr lang="vi-VN" sz="4200" dirty="0" smtClean="0">
                <a:latin typeface="Arial" panose="020B0604020202020204" pitchFamily="34" charset="0"/>
                <a:cs typeface="Arial" panose="020B0604020202020204" pitchFamily="34" charset="0"/>
              </a:rPr>
              <a:t>tập trong SBT</a:t>
            </a:r>
            <a:endParaRPr lang="en-US" sz="4200" dirty="0">
              <a:latin typeface="Arial" panose="020B0604020202020204" pitchFamily="34" charset="0"/>
              <a:cs typeface="Arial" panose="020B0604020202020204" pitchFamily="34" charset="0"/>
            </a:endParaRPr>
          </a:p>
        </p:txBody>
      </p:sp>
      <p:grpSp>
        <p:nvGrpSpPr>
          <p:cNvPr id="32" name="Group 31"/>
          <p:cNvGrpSpPr/>
          <p:nvPr/>
        </p:nvGrpSpPr>
        <p:grpSpPr>
          <a:xfrm>
            <a:off x="12292922" y="3216760"/>
            <a:ext cx="4876800" cy="6041540"/>
            <a:chOff x="12292922" y="3216760"/>
            <a:chExt cx="4876800" cy="6041540"/>
          </a:xfrm>
        </p:grpSpPr>
        <p:sp>
          <p:nvSpPr>
            <p:cNvPr id="27" name="Rounded Rectangle 26"/>
            <p:cNvSpPr/>
            <p:nvPr/>
          </p:nvSpPr>
          <p:spPr>
            <a:xfrm>
              <a:off x="12292922" y="3907362"/>
              <a:ext cx="4876800" cy="535093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4061060" y="3216760"/>
              <a:ext cx="1381205" cy="1381205"/>
            </a:xfrm>
            <a:prstGeom prst="ellipse">
              <a:avLst/>
            </a:prstGeom>
            <a:solidFill>
              <a:srgbClr val="1B6A6D"/>
            </a:solidFill>
            <a:ln>
              <a:solidFill>
                <a:srgbClr val="1B6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smtClean="0">
                  <a:latin typeface="Arial" panose="020B0604020202020204" pitchFamily="34" charset="0"/>
                  <a:cs typeface="Arial" panose="020B0604020202020204" pitchFamily="34" charset="0"/>
                </a:rPr>
                <a:t>03</a:t>
              </a:r>
              <a:endParaRPr lang="en-US" sz="4400" b="1" dirty="0">
                <a:latin typeface="Arial" panose="020B0604020202020204" pitchFamily="34" charset="0"/>
                <a:cs typeface="Arial" panose="020B0604020202020204" pitchFamily="34" charset="0"/>
              </a:endParaRPr>
            </a:p>
          </p:txBody>
        </p:sp>
      </p:grpSp>
      <p:sp>
        <p:nvSpPr>
          <p:cNvPr id="29" name="TextBox 28"/>
          <p:cNvSpPr txBox="1"/>
          <p:nvPr/>
        </p:nvSpPr>
        <p:spPr>
          <a:xfrm>
            <a:off x="12483422" y="5142308"/>
            <a:ext cx="4495800" cy="2881045"/>
          </a:xfrm>
          <a:prstGeom prst="rect">
            <a:avLst/>
          </a:prstGeom>
          <a:noFill/>
        </p:spPr>
        <p:txBody>
          <a:bodyPr wrap="square" rtlCol="0">
            <a:spAutoFit/>
          </a:bodyPr>
          <a:lstStyle/>
          <a:p>
            <a:pPr algn="ctr">
              <a:lnSpc>
                <a:spcPct val="150000"/>
              </a:lnSpc>
            </a:pPr>
            <a:r>
              <a:rPr lang="vi-VN" sz="4200" dirty="0" smtClean="0">
                <a:cs typeface="Arial" panose="020B0604020202020204" pitchFamily="34" charset="0"/>
              </a:rPr>
              <a:t>Chuẩn </a:t>
            </a:r>
            <a:r>
              <a:rPr lang="vi-VN" sz="4200" dirty="0">
                <a:cs typeface="Arial" panose="020B0604020202020204" pitchFamily="34" charset="0"/>
              </a:rPr>
              <a:t>bị bài </a:t>
            </a:r>
            <a:r>
              <a:rPr lang="vi-VN" sz="4200" dirty="0" smtClean="0">
                <a:cs typeface="Arial" panose="020B0604020202020204" pitchFamily="34" charset="0"/>
              </a:rPr>
              <a:t>mới</a:t>
            </a:r>
            <a:endParaRPr lang="en-US" sz="4200" dirty="0" smtClean="0">
              <a:cs typeface="Arial" panose="020B0604020202020204" pitchFamily="34" charset="0"/>
            </a:endParaRPr>
          </a:p>
          <a:p>
            <a:pPr algn="ctr">
              <a:lnSpc>
                <a:spcPct val="150000"/>
              </a:lnSpc>
            </a:pPr>
            <a:r>
              <a:rPr lang="vi-VN" sz="4200" b="1" dirty="0" smtClean="0">
                <a:cs typeface="Arial" panose="020B0604020202020204" pitchFamily="34" charset="0"/>
              </a:rPr>
              <a:t>Công </a:t>
            </a:r>
            <a:r>
              <a:rPr lang="vi-VN" sz="4200" b="1" dirty="0">
                <a:cs typeface="Arial" panose="020B0604020202020204" pitchFamily="34" charset="0"/>
              </a:rPr>
              <a:t>thức </a:t>
            </a:r>
            <a:endParaRPr lang="en-US" sz="4200" b="1" dirty="0" smtClean="0">
              <a:cs typeface="Arial" panose="020B0604020202020204" pitchFamily="34" charset="0"/>
            </a:endParaRPr>
          </a:p>
          <a:p>
            <a:pPr algn="ctr">
              <a:lnSpc>
                <a:spcPct val="150000"/>
              </a:lnSpc>
            </a:pPr>
            <a:r>
              <a:rPr lang="vi-VN" sz="4200" b="1" dirty="0" smtClean="0">
                <a:cs typeface="Arial" panose="020B0604020202020204" pitchFamily="34" charset="0"/>
              </a:rPr>
              <a:t>lãi kép</a:t>
            </a:r>
            <a:endParaRPr lang="en-US" sz="4200" b="1" dirty="0">
              <a:latin typeface="Arial" panose="020B0604020202020204" pitchFamily="34" charset="0"/>
              <a:cs typeface="Arial" panose="020B0604020202020204" pitchFamily="34" charset="0"/>
            </a:endParaRPr>
          </a:p>
        </p:txBody>
      </p:sp>
      <p:sp>
        <p:nvSpPr>
          <p:cNvPr id="18" name="Freeform 20"/>
          <p:cNvSpPr/>
          <p:nvPr/>
        </p:nvSpPr>
        <p:spPr>
          <a:xfrm>
            <a:off x="35561" y="-772645"/>
            <a:ext cx="2631440" cy="2538059"/>
          </a:xfrm>
          <a:custGeom>
            <a:avLst/>
            <a:gdLst/>
            <a:ahLst/>
            <a:cxnLst/>
            <a:rect l="l" t="t" r="r" b="b"/>
            <a:pathLst>
              <a:path w="3596820" h="3469181">
                <a:moveTo>
                  <a:pt x="0" y="0"/>
                </a:moveTo>
                <a:lnTo>
                  <a:pt x="3596820" y="0"/>
                </a:lnTo>
                <a:lnTo>
                  <a:pt x="3596820" y="3469181"/>
                </a:lnTo>
                <a:lnTo>
                  <a:pt x="0" y="346918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20"/>
          <p:cNvSpPr/>
          <p:nvPr/>
        </p:nvSpPr>
        <p:spPr>
          <a:xfrm flipH="1">
            <a:off x="15621000" y="-849382"/>
            <a:ext cx="2631440" cy="2538059"/>
          </a:xfrm>
          <a:custGeom>
            <a:avLst/>
            <a:gdLst/>
            <a:ahLst/>
            <a:cxnLst/>
            <a:rect l="l" t="t" r="r" b="b"/>
            <a:pathLst>
              <a:path w="3596820" h="3469181">
                <a:moveTo>
                  <a:pt x="0" y="0"/>
                </a:moveTo>
                <a:lnTo>
                  <a:pt x="3596820" y="0"/>
                </a:lnTo>
                <a:lnTo>
                  <a:pt x="3596820" y="3469181"/>
                </a:lnTo>
                <a:lnTo>
                  <a:pt x="0" y="346918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031372261"/>
      </p:ext>
    </p:extLst>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par>
                                <p:cTn id="13" presetID="14" presetClass="entr" presetSubtype="1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strVal val="#ppt_x"/>
                                          </p:val>
                                        </p:tav>
                                        <p:tav tm="100000">
                                          <p:val>
                                            <p:strVal val="#ppt_x"/>
                                          </p:val>
                                        </p:tav>
                                      </p:tavLst>
                                    </p:anim>
                                    <p:anim calcmode="lin" valueType="num">
                                      <p:cBhvr>
                                        <p:cTn id="22" dur="5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par>
                                <p:cTn id="33" presetID="16" presetClass="entr" presetSubtype="21"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6"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4752"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3" name="Freeform 3"/>
          <p:cNvSpPr/>
          <p:nvPr/>
        </p:nvSpPr>
        <p:spPr>
          <a:xfrm>
            <a:off x="9070069"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grpSp>
        <p:nvGrpSpPr>
          <p:cNvPr id="4" name="Group 4"/>
          <p:cNvGrpSpPr/>
          <p:nvPr/>
        </p:nvGrpSpPr>
        <p:grpSpPr>
          <a:xfrm>
            <a:off x="-455349" y="8277842"/>
            <a:ext cx="19198699" cy="2202816"/>
            <a:chOff x="0" y="0"/>
            <a:chExt cx="5056447" cy="580165"/>
          </a:xfrm>
        </p:grpSpPr>
        <p:sp>
          <p:nvSpPr>
            <p:cNvPr id="5" name="Freeform 5"/>
            <p:cNvSpPr/>
            <p:nvPr/>
          </p:nvSpPr>
          <p:spPr>
            <a:xfrm>
              <a:off x="0" y="0"/>
              <a:ext cx="5056448" cy="580165"/>
            </a:xfrm>
            <a:custGeom>
              <a:avLst/>
              <a:gdLst/>
              <a:ahLst/>
              <a:cxnLst/>
              <a:rect l="l" t="t" r="r" b="b"/>
              <a:pathLst>
                <a:path w="5056448" h="580165">
                  <a:moveTo>
                    <a:pt x="20566" y="0"/>
                  </a:moveTo>
                  <a:lnTo>
                    <a:pt x="5035882" y="0"/>
                  </a:lnTo>
                  <a:cubicBezTo>
                    <a:pt x="5047240" y="0"/>
                    <a:pt x="5056448" y="9208"/>
                    <a:pt x="5056448" y="20566"/>
                  </a:cubicBezTo>
                  <a:lnTo>
                    <a:pt x="5056448" y="559600"/>
                  </a:lnTo>
                  <a:cubicBezTo>
                    <a:pt x="5056448" y="565054"/>
                    <a:pt x="5054281" y="570285"/>
                    <a:pt x="5050424" y="574142"/>
                  </a:cubicBezTo>
                  <a:cubicBezTo>
                    <a:pt x="5046567" y="577999"/>
                    <a:pt x="5041336" y="580165"/>
                    <a:pt x="5035882" y="580165"/>
                  </a:cubicBezTo>
                  <a:lnTo>
                    <a:pt x="20566" y="580165"/>
                  </a:lnTo>
                  <a:cubicBezTo>
                    <a:pt x="15111" y="580165"/>
                    <a:pt x="9880" y="577999"/>
                    <a:pt x="6024" y="574142"/>
                  </a:cubicBezTo>
                  <a:cubicBezTo>
                    <a:pt x="2167" y="570285"/>
                    <a:pt x="0" y="565054"/>
                    <a:pt x="0" y="559600"/>
                  </a:cubicBezTo>
                  <a:lnTo>
                    <a:pt x="0" y="20566"/>
                  </a:lnTo>
                  <a:cubicBezTo>
                    <a:pt x="0" y="15111"/>
                    <a:pt x="2167" y="9880"/>
                    <a:pt x="6024" y="6024"/>
                  </a:cubicBezTo>
                  <a:cubicBezTo>
                    <a:pt x="9880" y="2167"/>
                    <a:pt x="15111" y="0"/>
                    <a:pt x="20566" y="0"/>
                  </a:cubicBezTo>
                  <a:close/>
                </a:path>
              </a:pathLst>
            </a:custGeom>
            <a:solidFill>
              <a:srgbClr val="1B6A6D"/>
            </a:solidFill>
            <a:ln>
              <a:solidFill>
                <a:srgbClr val="1B6A6D"/>
              </a:solidFill>
            </a:ln>
          </p:spPr>
        </p:sp>
        <p:sp>
          <p:nvSpPr>
            <p:cNvPr id="6" name="TextBox 6"/>
            <p:cNvSpPr txBox="1"/>
            <p:nvPr/>
          </p:nvSpPr>
          <p:spPr>
            <a:xfrm>
              <a:off x="0" y="-76200"/>
              <a:ext cx="812800" cy="8890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455349" y="-302228"/>
            <a:ext cx="19198699" cy="2202816"/>
            <a:chOff x="0" y="0"/>
            <a:chExt cx="5056447" cy="580165"/>
          </a:xfrm>
        </p:grpSpPr>
        <p:sp>
          <p:nvSpPr>
            <p:cNvPr id="8" name="Freeform 8"/>
            <p:cNvSpPr/>
            <p:nvPr/>
          </p:nvSpPr>
          <p:spPr>
            <a:xfrm>
              <a:off x="0" y="0"/>
              <a:ext cx="5056448" cy="580165"/>
            </a:xfrm>
            <a:custGeom>
              <a:avLst/>
              <a:gdLst/>
              <a:ahLst/>
              <a:cxnLst/>
              <a:rect l="l" t="t" r="r" b="b"/>
              <a:pathLst>
                <a:path w="5056448" h="580165">
                  <a:moveTo>
                    <a:pt x="20566" y="0"/>
                  </a:moveTo>
                  <a:lnTo>
                    <a:pt x="5035882" y="0"/>
                  </a:lnTo>
                  <a:cubicBezTo>
                    <a:pt x="5047240" y="0"/>
                    <a:pt x="5056448" y="9208"/>
                    <a:pt x="5056448" y="20566"/>
                  </a:cubicBezTo>
                  <a:lnTo>
                    <a:pt x="5056448" y="559600"/>
                  </a:lnTo>
                  <a:cubicBezTo>
                    <a:pt x="5056448" y="565054"/>
                    <a:pt x="5054281" y="570285"/>
                    <a:pt x="5050424" y="574142"/>
                  </a:cubicBezTo>
                  <a:cubicBezTo>
                    <a:pt x="5046567" y="577999"/>
                    <a:pt x="5041336" y="580165"/>
                    <a:pt x="5035882" y="580165"/>
                  </a:cubicBezTo>
                  <a:lnTo>
                    <a:pt x="20566" y="580165"/>
                  </a:lnTo>
                  <a:cubicBezTo>
                    <a:pt x="15111" y="580165"/>
                    <a:pt x="9880" y="577999"/>
                    <a:pt x="6024" y="574142"/>
                  </a:cubicBezTo>
                  <a:cubicBezTo>
                    <a:pt x="2167" y="570285"/>
                    <a:pt x="0" y="565054"/>
                    <a:pt x="0" y="559600"/>
                  </a:cubicBezTo>
                  <a:lnTo>
                    <a:pt x="0" y="20566"/>
                  </a:lnTo>
                  <a:cubicBezTo>
                    <a:pt x="0" y="15111"/>
                    <a:pt x="2167" y="9880"/>
                    <a:pt x="6024" y="6024"/>
                  </a:cubicBezTo>
                  <a:cubicBezTo>
                    <a:pt x="9880" y="2167"/>
                    <a:pt x="15111" y="0"/>
                    <a:pt x="20566" y="0"/>
                  </a:cubicBezTo>
                  <a:close/>
                </a:path>
              </a:pathLst>
            </a:custGeom>
            <a:solidFill>
              <a:srgbClr val="1B6A6D"/>
            </a:solidFill>
            <a:ln>
              <a:solidFill>
                <a:srgbClr val="1B6A6D"/>
              </a:solidFill>
            </a:ln>
          </p:spPr>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769710" y="-121556"/>
            <a:ext cx="3596820" cy="3469181"/>
          </a:xfrm>
          <a:custGeom>
            <a:avLst/>
            <a:gdLst/>
            <a:ahLst/>
            <a:cxnLst/>
            <a:rect l="l" t="t" r="r" b="b"/>
            <a:pathLst>
              <a:path w="3596820" h="3469181">
                <a:moveTo>
                  <a:pt x="0" y="0"/>
                </a:moveTo>
                <a:lnTo>
                  <a:pt x="3596820" y="0"/>
                </a:lnTo>
                <a:lnTo>
                  <a:pt x="3596820" y="3469180"/>
                </a:lnTo>
                <a:lnTo>
                  <a:pt x="0" y="34691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TextBox 11"/>
          <p:cNvSpPr txBox="1"/>
          <p:nvPr/>
        </p:nvSpPr>
        <p:spPr>
          <a:xfrm>
            <a:off x="980367" y="2914740"/>
            <a:ext cx="16179403" cy="3949799"/>
          </a:xfrm>
          <a:prstGeom prst="rect">
            <a:avLst/>
          </a:prstGeom>
        </p:spPr>
        <p:txBody>
          <a:bodyPr wrap="square" lIns="0" tIns="0" rIns="0" bIns="0" rtlCol="0" anchor="t">
            <a:spAutoFit/>
          </a:bodyPr>
          <a:lstStyle/>
          <a:p>
            <a:pPr algn="ctr">
              <a:lnSpc>
                <a:spcPts val="15400"/>
              </a:lnSpc>
            </a:pPr>
            <a:r>
              <a:rPr lang="vi-VN" sz="8000" b="1" dirty="0" smtClean="0">
                <a:solidFill>
                  <a:srgbClr val="C85103"/>
                </a:solidFill>
                <a:latin typeface="Arial" panose="020B0604020202020204" pitchFamily="34" charset="0"/>
                <a:cs typeface="Arial" panose="020B0604020202020204" pitchFamily="34" charset="0"/>
              </a:rPr>
              <a:t>CẢM ƠN CÁC EM ĐÃ CHÚ Ý LẮNG NGHE BÀI GIẢNG!</a:t>
            </a:r>
            <a:endParaRPr lang="en-US" sz="8000" b="1" dirty="0">
              <a:solidFill>
                <a:srgbClr val="C85103"/>
              </a:solidFill>
              <a:latin typeface="Arial" panose="020B0604020202020204" pitchFamily="34" charset="0"/>
              <a:cs typeface="Arial" panose="020B0604020202020204" pitchFamily="34" charset="0"/>
            </a:endParaRPr>
          </a:p>
        </p:txBody>
      </p:sp>
      <p:sp>
        <p:nvSpPr>
          <p:cNvPr id="13" name="Freeform 13"/>
          <p:cNvSpPr/>
          <p:nvPr/>
        </p:nvSpPr>
        <p:spPr>
          <a:xfrm flipH="1" flipV="1">
            <a:off x="15460890" y="6633296"/>
            <a:ext cx="3596820" cy="3469181"/>
          </a:xfrm>
          <a:custGeom>
            <a:avLst/>
            <a:gdLst/>
            <a:ahLst/>
            <a:cxnLst/>
            <a:rect l="l" t="t" r="r" b="b"/>
            <a:pathLst>
              <a:path w="3596820" h="3469181">
                <a:moveTo>
                  <a:pt x="3596820" y="3469181"/>
                </a:moveTo>
                <a:lnTo>
                  <a:pt x="0" y="3469181"/>
                </a:lnTo>
                <a:lnTo>
                  <a:pt x="0" y="0"/>
                </a:lnTo>
                <a:lnTo>
                  <a:pt x="3596820" y="0"/>
                </a:lnTo>
                <a:lnTo>
                  <a:pt x="3596820" y="3469181"/>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365708136"/>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p:cNvSpPr/>
          <p:nvPr/>
        </p:nvSpPr>
        <p:spPr>
          <a:xfrm>
            <a:off x="-294752"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16" name="Freeform 3"/>
          <p:cNvSpPr/>
          <p:nvPr/>
        </p:nvSpPr>
        <p:spPr>
          <a:xfrm>
            <a:off x="9070069"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17" name="Freeform 9"/>
          <p:cNvSpPr/>
          <p:nvPr/>
        </p:nvSpPr>
        <p:spPr>
          <a:xfrm flipH="1">
            <a:off x="16449733" y="-252420"/>
            <a:ext cx="2059088" cy="1986018"/>
          </a:xfrm>
          <a:custGeom>
            <a:avLst/>
            <a:gdLst/>
            <a:ahLst/>
            <a:cxnLst/>
            <a:rect l="l" t="t" r="r" b="b"/>
            <a:pathLst>
              <a:path w="3596820" h="3469181">
                <a:moveTo>
                  <a:pt x="3596820" y="0"/>
                </a:moveTo>
                <a:lnTo>
                  <a:pt x="0" y="0"/>
                </a:lnTo>
                <a:lnTo>
                  <a:pt x="0" y="3469181"/>
                </a:lnTo>
                <a:lnTo>
                  <a:pt x="3596820" y="3469181"/>
                </a:lnTo>
                <a:lnTo>
                  <a:pt x="359682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 name="Rounded Rectangle 1"/>
          <p:cNvSpPr/>
          <p:nvPr/>
        </p:nvSpPr>
        <p:spPr>
          <a:xfrm>
            <a:off x="1193840" y="2504441"/>
            <a:ext cx="4648200" cy="2514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vi-VN" sz="4000" b="1" dirty="0" smtClean="0">
                <a:solidFill>
                  <a:schemeClr val="tx1"/>
                </a:solidFill>
                <a:latin typeface="Arial" panose="020B0604020202020204" pitchFamily="34" charset="0"/>
                <a:cs typeface="Arial" panose="020B0604020202020204" pitchFamily="34" charset="0"/>
              </a:rPr>
              <a:t>Nhóm </a:t>
            </a:r>
            <a:r>
              <a:rPr lang="vi-VN" sz="4000" b="1" dirty="0" smtClean="0">
                <a:solidFill>
                  <a:schemeClr val="tx1"/>
                </a:solidFill>
                <a:latin typeface="Arial" panose="020B0604020202020204" pitchFamily="34" charset="0"/>
                <a:cs typeface="Arial" panose="020B0604020202020204" pitchFamily="34" charset="0"/>
              </a:rPr>
              <a:t>1</a:t>
            </a:r>
            <a:endParaRPr lang="en-US" sz="4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vi-VN" sz="4000" dirty="0" smtClean="0">
                <a:solidFill>
                  <a:schemeClr val="tx1"/>
                </a:solidFill>
                <a:cs typeface="Arial" panose="020B0604020202020204" pitchFamily="34" charset="0"/>
              </a:rPr>
              <a:t>Vẽ </a:t>
            </a:r>
            <a:r>
              <a:rPr lang="vi-VN" sz="4000" dirty="0">
                <a:solidFill>
                  <a:schemeClr val="tx1"/>
                </a:solidFill>
                <a:cs typeface="Arial" panose="020B0604020202020204" pitchFamily="34" charset="0"/>
              </a:rPr>
              <a:t>biểu đồ tranh</a:t>
            </a:r>
            <a:endParaRPr lang="en-US" sz="4000"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6692920" y="2504441"/>
            <a:ext cx="4648200" cy="2514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vi-VN" sz="4000" b="1" dirty="0" smtClean="0">
                <a:solidFill>
                  <a:schemeClr val="tx1"/>
                </a:solidFill>
                <a:latin typeface="Arial" panose="020B0604020202020204" pitchFamily="34" charset="0"/>
                <a:cs typeface="Arial" panose="020B0604020202020204" pitchFamily="34" charset="0"/>
              </a:rPr>
              <a:t>Nhóm </a:t>
            </a:r>
            <a:r>
              <a:rPr lang="vi-VN" sz="4000" b="1" dirty="0" smtClean="0">
                <a:solidFill>
                  <a:schemeClr val="tx1"/>
                </a:solidFill>
                <a:latin typeface="Arial" panose="020B0604020202020204" pitchFamily="34" charset="0"/>
                <a:cs typeface="Arial" panose="020B0604020202020204" pitchFamily="34" charset="0"/>
              </a:rPr>
              <a:t>2</a:t>
            </a:r>
            <a:endParaRPr lang="en-US" sz="4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vi-VN" sz="4000" dirty="0" smtClean="0">
                <a:solidFill>
                  <a:schemeClr val="tx1"/>
                </a:solidFill>
                <a:cs typeface="Arial" panose="020B0604020202020204" pitchFamily="34" charset="0"/>
              </a:rPr>
              <a:t>Vẽ </a:t>
            </a:r>
            <a:r>
              <a:rPr lang="vi-VN" sz="4000" dirty="0">
                <a:solidFill>
                  <a:schemeClr val="tx1"/>
                </a:solidFill>
                <a:cs typeface="Arial" panose="020B0604020202020204" pitchFamily="34" charset="0"/>
              </a:rPr>
              <a:t>biểu đồ cột</a:t>
            </a:r>
            <a:endParaRPr lang="en-US" sz="4000" dirty="0">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12192000" y="2504441"/>
            <a:ext cx="4648200" cy="2514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vi-VN" sz="4000" b="1" dirty="0" smtClean="0">
                <a:solidFill>
                  <a:schemeClr val="tx1"/>
                </a:solidFill>
                <a:latin typeface="Arial" panose="020B0604020202020204" pitchFamily="34" charset="0"/>
                <a:cs typeface="Arial" panose="020B0604020202020204" pitchFamily="34" charset="0"/>
              </a:rPr>
              <a:t>Nhóm </a:t>
            </a:r>
            <a:r>
              <a:rPr lang="vi-VN" sz="4000" b="1" dirty="0" smtClean="0">
                <a:solidFill>
                  <a:schemeClr val="tx1"/>
                </a:solidFill>
                <a:latin typeface="Arial" panose="020B0604020202020204" pitchFamily="34" charset="0"/>
                <a:cs typeface="Arial" panose="020B0604020202020204" pitchFamily="34" charset="0"/>
              </a:rPr>
              <a:t>3</a:t>
            </a:r>
            <a:endParaRPr lang="en-US" sz="4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vi-VN" sz="4000" dirty="0" smtClean="0">
                <a:solidFill>
                  <a:schemeClr val="tx1"/>
                </a:solidFill>
                <a:cs typeface="Arial" panose="020B0604020202020204" pitchFamily="34" charset="0"/>
              </a:rPr>
              <a:t>Vẽ </a:t>
            </a:r>
            <a:r>
              <a:rPr lang="vi-VN" sz="4000" dirty="0">
                <a:solidFill>
                  <a:schemeClr val="tx1"/>
                </a:solidFill>
                <a:cs typeface="Arial" panose="020B0604020202020204" pitchFamily="34" charset="0"/>
              </a:rPr>
              <a:t>biểu đồ tròn</a:t>
            </a:r>
            <a:endParaRPr lang="en-US" sz="4000" dirty="0">
              <a:solidFill>
                <a:schemeClr val="tx1"/>
              </a:solidFill>
              <a:latin typeface="Arial" panose="020B0604020202020204" pitchFamily="34" charset="0"/>
              <a:cs typeface="Arial" panose="020B0604020202020204" pitchFamily="34" charset="0"/>
            </a:endParaRPr>
          </a:p>
        </p:txBody>
      </p:sp>
      <p:grpSp>
        <p:nvGrpSpPr>
          <p:cNvPr id="27" name="Group 26"/>
          <p:cNvGrpSpPr/>
          <p:nvPr/>
        </p:nvGrpSpPr>
        <p:grpSpPr>
          <a:xfrm>
            <a:off x="1676400" y="439962"/>
            <a:ext cx="14197443" cy="1372096"/>
            <a:chOff x="1271156" y="518422"/>
            <a:chExt cx="14197443" cy="1372096"/>
          </a:xfrm>
        </p:grpSpPr>
        <p:sp>
          <p:nvSpPr>
            <p:cNvPr id="28" name="Rectangle 27"/>
            <p:cNvSpPr/>
            <p:nvPr/>
          </p:nvSpPr>
          <p:spPr>
            <a:xfrm>
              <a:off x="2819399" y="828689"/>
              <a:ext cx="12649200" cy="1061829"/>
            </a:xfrm>
            <a:prstGeom prst="rect">
              <a:avLst/>
            </a:prstGeom>
          </p:spPr>
          <p:txBody>
            <a:bodyPr wrap="square">
              <a:spAutoFit/>
            </a:bodyPr>
            <a:lstStyle/>
            <a:p>
              <a:pPr algn="just">
                <a:lnSpc>
                  <a:spcPct val="150000"/>
                </a:lnSpc>
              </a:pPr>
              <a:r>
                <a:rPr lang="vi-VN" sz="4200" i="1" dirty="0" smtClean="0">
                  <a:solidFill>
                    <a:srgbClr val="002060"/>
                  </a:solidFill>
                  <a:cs typeface="Arial" panose="020B0604020202020204" pitchFamily="34" charset="0"/>
                </a:rPr>
                <a:t>Chia lớp thành </a:t>
              </a:r>
              <a:r>
                <a:rPr lang="en-US" sz="4200" i="1" dirty="0" smtClean="0">
                  <a:solidFill>
                    <a:srgbClr val="002060"/>
                  </a:solidFill>
                  <a:latin typeface="Arial" panose="020B0604020202020204" pitchFamily="34" charset="0"/>
                  <a:cs typeface="Arial" panose="020B0604020202020204" pitchFamily="34" charset="0"/>
                </a:rPr>
                <a:t>3</a:t>
              </a:r>
              <a:r>
                <a:rPr lang="vi-VN" sz="4200" i="1" dirty="0" smtClean="0">
                  <a:solidFill>
                    <a:srgbClr val="002060"/>
                  </a:solidFill>
                  <a:cs typeface="Arial" panose="020B0604020202020204" pitchFamily="34" charset="0"/>
                </a:rPr>
                <a:t> </a:t>
              </a:r>
              <a:r>
                <a:rPr lang="vi-VN" sz="4200" i="1" dirty="0" smtClean="0">
                  <a:solidFill>
                    <a:srgbClr val="002060"/>
                  </a:solidFill>
                  <a:cs typeface="Arial" panose="020B0604020202020204" pitchFamily="34" charset="0"/>
                </a:rPr>
                <a:t>nhóm, thực hiện các nhiệm vụ sau:</a:t>
              </a:r>
              <a:endParaRPr lang="en-US" sz="4200" i="1" dirty="0">
                <a:solidFill>
                  <a:srgbClr val="002060"/>
                </a:solidFill>
                <a:latin typeface="Arial" panose="020B0604020202020204" pitchFamily="34" charset="0"/>
                <a:cs typeface="Arial" panose="020B0604020202020204" pitchFamily="34" charset="0"/>
              </a:endParaRPr>
            </a:p>
          </p:txBody>
        </p:sp>
        <p:pic>
          <p:nvPicPr>
            <p:cNvPr id="29"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1156" y="518422"/>
              <a:ext cx="1368035" cy="1325751"/>
            </a:xfrm>
            <a:prstGeom prst="rect">
              <a:avLst/>
            </a:prstGeom>
          </p:spPr>
        </p:pic>
      </p:grpSp>
      <p:sp>
        <p:nvSpPr>
          <p:cNvPr id="3" name="Rectangle 2"/>
          <p:cNvSpPr/>
          <p:nvPr/>
        </p:nvSpPr>
        <p:spPr>
          <a:xfrm>
            <a:off x="712707" y="5600700"/>
            <a:ext cx="4663456" cy="1015663"/>
          </a:xfrm>
          <a:prstGeom prst="rect">
            <a:avLst/>
          </a:prstGeom>
        </p:spPr>
        <p:txBody>
          <a:bodyPr wrap="none">
            <a:spAutoFit/>
          </a:bodyPr>
          <a:lstStyle/>
          <a:p>
            <a:pPr algn="just">
              <a:lnSpc>
                <a:spcPct val="150000"/>
              </a:lnSpc>
              <a:spcBef>
                <a:spcPts val="600"/>
              </a:spcBef>
              <a:spcAft>
                <a:spcPts val="800"/>
              </a:spcAft>
              <a:tabLst>
                <a:tab pos="360045" algn="l"/>
                <a:tab pos="720090" algn="l"/>
              </a:tabLst>
            </a:pPr>
            <a:r>
              <a:rPr lang="en-US" sz="4000" dirty="0">
                <a:latin typeface="Arial" panose="020B0604020202020204" pitchFamily="34" charset="0"/>
                <a:ea typeface="Arial" panose="020B0604020202020204" pitchFamily="34" charset="0"/>
                <a:cs typeface="Arial" panose="020B0604020202020204" pitchFamily="34" charset="0"/>
              </a:rPr>
              <a:t>Cho bảng thống kê:</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11310783"/>
              </p:ext>
            </p:extLst>
          </p:nvPr>
        </p:nvGraphicFramePr>
        <p:xfrm>
          <a:off x="1971346" y="6811223"/>
          <a:ext cx="14197445" cy="1929360"/>
        </p:xfrm>
        <a:graphic>
          <a:graphicData uri="http://schemas.openxmlformats.org/drawingml/2006/table">
            <a:tbl>
              <a:tblPr firstRow="1" firstCol="1" bandRow="1"/>
              <a:tblGrid>
                <a:gridCol w="2839489"/>
                <a:gridCol w="2839489"/>
                <a:gridCol w="2839489"/>
                <a:gridCol w="2839489"/>
                <a:gridCol w="2839489"/>
              </a:tblGrid>
              <a:tr h="964680">
                <a:tc>
                  <a:txBody>
                    <a:bodyPr/>
                    <a:lstStyle/>
                    <a:p>
                      <a:pPr marL="0" marR="0" algn="ctr">
                        <a:lnSpc>
                          <a:spcPct val="150000"/>
                        </a:lnSpc>
                        <a:spcBef>
                          <a:spcPts val="600"/>
                        </a:spcBef>
                        <a:spcAft>
                          <a:spcPts val="0"/>
                        </a:spcAft>
                        <a:tabLst>
                          <a:tab pos="360045" algn="l"/>
                          <a:tab pos="720090" algn="l"/>
                        </a:tabLst>
                      </a:pPr>
                      <a:r>
                        <a:rPr lang="en-US" sz="4000" dirty="0">
                          <a:effectLst/>
                          <a:latin typeface="Arial" panose="020B0604020202020204" pitchFamily="34" charset="0"/>
                          <a:ea typeface="Arial" panose="020B0604020202020204" pitchFamily="34" charset="0"/>
                          <a:cs typeface="Arial" panose="020B0604020202020204" pitchFamily="34" charset="0"/>
                        </a:rPr>
                        <a:t>Học lực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600"/>
                        </a:spcBef>
                        <a:spcAft>
                          <a:spcPts val="0"/>
                        </a:spcAft>
                        <a:tabLst>
                          <a:tab pos="360045" algn="l"/>
                          <a:tab pos="720090" algn="l"/>
                        </a:tabLst>
                      </a:pPr>
                      <a:r>
                        <a:rPr lang="en-US" sz="4000" dirty="0">
                          <a:effectLst/>
                          <a:latin typeface="Arial" panose="020B0604020202020204" pitchFamily="34" charset="0"/>
                          <a:ea typeface="Arial" panose="020B0604020202020204" pitchFamily="34" charset="0"/>
                          <a:cs typeface="Arial" panose="020B0604020202020204" pitchFamily="34" charset="0"/>
                        </a:rPr>
                        <a:t>Giỏi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0"/>
                        </a:spcAft>
                        <a:tabLst>
                          <a:tab pos="360045" algn="l"/>
                          <a:tab pos="720090" algn="l"/>
                        </a:tabLst>
                      </a:pPr>
                      <a:r>
                        <a:rPr lang="en-US" sz="4000" dirty="0">
                          <a:effectLst/>
                          <a:latin typeface="Arial" panose="020B0604020202020204" pitchFamily="34" charset="0"/>
                          <a:ea typeface="Arial" panose="020B0604020202020204" pitchFamily="34" charset="0"/>
                          <a:cs typeface="Arial" panose="020B0604020202020204" pitchFamily="34" charset="0"/>
                        </a:rPr>
                        <a:t>Khá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0"/>
                        </a:spcAft>
                        <a:tabLst>
                          <a:tab pos="360045" algn="l"/>
                          <a:tab pos="720090" algn="l"/>
                        </a:tabLst>
                      </a:pPr>
                      <a:r>
                        <a:rPr lang="en-US" sz="4000" dirty="0">
                          <a:effectLst/>
                          <a:latin typeface="Arial" panose="020B0604020202020204" pitchFamily="34" charset="0"/>
                          <a:ea typeface="Arial" panose="020B0604020202020204" pitchFamily="34" charset="0"/>
                          <a:cs typeface="Arial" panose="020B0604020202020204" pitchFamily="34" charset="0"/>
                        </a:rPr>
                        <a:t>Trung bình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0"/>
                        </a:spcAft>
                        <a:tabLst>
                          <a:tab pos="360045" algn="l"/>
                          <a:tab pos="720090" algn="l"/>
                        </a:tabLst>
                      </a:pPr>
                      <a:r>
                        <a:rPr lang="en-US" sz="4000">
                          <a:effectLst/>
                          <a:latin typeface="Arial" panose="020B0604020202020204" pitchFamily="34" charset="0"/>
                          <a:ea typeface="Arial" panose="020B0604020202020204" pitchFamily="34" charset="0"/>
                          <a:cs typeface="Arial" panose="020B0604020202020204" pitchFamily="34" charset="0"/>
                        </a:rPr>
                        <a:t>Yếu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4680">
                <a:tc>
                  <a:txBody>
                    <a:bodyPr/>
                    <a:lstStyle/>
                    <a:p>
                      <a:pPr marL="0" marR="0" algn="ctr">
                        <a:lnSpc>
                          <a:spcPct val="150000"/>
                        </a:lnSpc>
                        <a:spcBef>
                          <a:spcPts val="600"/>
                        </a:spcBef>
                        <a:spcAft>
                          <a:spcPts val="0"/>
                        </a:spcAft>
                        <a:tabLst>
                          <a:tab pos="360045" algn="l"/>
                          <a:tab pos="720090" algn="l"/>
                        </a:tabLst>
                      </a:pPr>
                      <a:r>
                        <a:rPr lang="en-US" sz="4000" dirty="0">
                          <a:effectLst/>
                          <a:latin typeface="Arial" panose="020B0604020202020204" pitchFamily="34" charset="0"/>
                          <a:ea typeface="Arial" panose="020B0604020202020204" pitchFamily="34" charset="0"/>
                          <a:cs typeface="Arial" panose="020B0604020202020204" pitchFamily="34" charset="0"/>
                        </a:rPr>
                        <a:t>Số học sinh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600"/>
                        </a:spcBef>
                        <a:spcAft>
                          <a:spcPts val="0"/>
                        </a:spcAft>
                        <a:tabLst>
                          <a:tab pos="360045" algn="l"/>
                          <a:tab pos="720090" algn="l"/>
                        </a:tabLst>
                      </a:pPr>
                      <a:r>
                        <a:rPr lang="en-US" sz="4000" dirty="0">
                          <a:effectLst/>
                          <a:latin typeface="Arial" panose="020B0604020202020204" pitchFamily="34" charset="0"/>
                          <a:ea typeface="Arial" panose="020B0604020202020204" pitchFamily="34" charset="0"/>
                          <a:cs typeface="Arial" panose="020B0604020202020204" pitchFamily="34" charset="0"/>
                        </a:rPr>
                        <a:t>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0"/>
                        </a:spcAft>
                        <a:tabLst>
                          <a:tab pos="360045" algn="l"/>
                          <a:tab pos="720090" algn="l"/>
                        </a:tabLst>
                      </a:pPr>
                      <a:r>
                        <a:rPr lang="en-US" sz="4000" dirty="0">
                          <a:effectLst/>
                          <a:latin typeface="Arial" panose="020B0604020202020204" pitchFamily="34" charset="0"/>
                          <a:ea typeface="Arial" panose="020B0604020202020204" pitchFamily="34" charset="0"/>
                          <a:cs typeface="Arial" panose="020B0604020202020204" pitchFamily="34" charset="0"/>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0"/>
                        </a:spcAft>
                        <a:tabLst>
                          <a:tab pos="360045" algn="l"/>
                          <a:tab pos="720090" algn="l"/>
                        </a:tabLst>
                      </a:pPr>
                      <a:r>
                        <a:rPr lang="en-US" sz="4000" dirty="0">
                          <a:effectLst/>
                          <a:latin typeface="Arial" panose="020B0604020202020204" pitchFamily="34" charset="0"/>
                          <a:ea typeface="Arial" panose="020B0604020202020204" pitchFamily="34" charset="0"/>
                          <a:cs typeface="Arial" panose="020B0604020202020204" pitchFamily="34"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0"/>
                        </a:spcAft>
                        <a:tabLst>
                          <a:tab pos="360045" algn="l"/>
                          <a:tab pos="720090" algn="l"/>
                        </a:tabLst>
                      </a:pPr>
                      <a:r>
                        <a:rPr lang="en-US" sz="4000" dirty="0">
                          <a:effectLst/>
                          <a:latin typeface="Arial" panose="020B0604020202020204" pitchFamily="34" charset="0"/>
                          <a:ea typeface="Arial" panose="020B0604020202020204" pitchFamily="34" charset="0"/>
                          <a:cs typeface="Arial" panose="020B0604020202020204" pitchFamily="34"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12707" y="8953500"/>
            <a:ext cx="7002238" cy="901593"/>
          </a:xfrm>
          <a:prstGeom prst="rect">
            <a:avLst/>
          </a:prstGeom>
        </p:spPr>
        <p:txBody>
          <a:bodyPr wrap="none">
            <a:spAutoFit/>
          </a:bodyPr>
          <a:lstStyle/>
          <a:p>
            <a:pPr algn="just">
              <a:lnSpc>
                <a:spcPct val="150000"/>
              </a:lnSpc>
              <a:spcBef>
                <a:spcPts val="600"/>
              </a:spcBef>
              <a:spcAft>
                <a:spcPts val="800"/>
              </a:spcAft>
              <a:tabLst>
                <a:tab pos="360045" algn="l"/>
                <a:tab pos="720090" algn="l"/>
              </a:tabLst>
            </a:pPr>
            <a:r>
              <a:rPr lang="en-US" sz="4000" dirty="0">
                <a:latin typeface="Arial" panose="020B0604020202020204" pitchFamily="34" charset="0"/>
                <a:ea typeface="Arial" panose="020B0604020202020204" pitchFamily="34" charset="0"/>
                <a:cs typeface="Arial" panose="020B0604020202020204" pitchFamily="34" charset="0"/>
              </a:rPr>
              <a:t>Vẽ biểu đồ cho bảng thống kê</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anim calcmode="lin" valueType="num">
                                      <p:cBhvr>
                                        <p:cTn id="42" dur="500" fill="hold"/>
                                        <p:tgtEl>
                                          <p:spTgt spid="5"/>
                                        </p:tgtEl>
                                        <p:attrNameLst>
                                          <p:attrName>ppt_x</p:attrName>
                                        </p:attrNameLst>
                                      </p:cBhvr>
                                      <p:tavLst>
                                        <p:tav tm="0">
                                          <p:val>
                                            <p:strVal val="#ppt_x"/>
                                          </p:val>
                                        </p:tav>
                                        <p:tav tm="100000">
                                          <p:val>
                                            <p:strVal val="#ppt_x"/>
                                          </p:val>
                                        </p:tav>
                                      </p:tavLst>
                                    </p:anim>
                                    <p:anim calcmode="lin" valueType="num">
                                      <p:cBhvr>
                                        <p:cTn id="4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p:cNvSpPr/>
          <p:nvPr/>
        </p:nvSpPr>
        <p:spPr>
          <a:xfrm>
            <a:off x="-294752"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3">
              <a:alphaModFix amt="50000"/>
              <a:extLst>
                <a:ext uri="{96DAC541-7B7A-43D3-8B79-37D633B846F1}">
                  <asvg:svgBlip xmlns:asvg="http://schemas.microsoft.com/office/drawing/2016/SVG/main" xmlns="" r:embed="rId4"/>
                </a:ext>
              </a:extLst>
            </a:blip>
            <a:stretch>
              <a:fillRect l="-27217"/>
            </a:stretch>
          </a:blipFill>
        </p:spPr>
      </p:sp>
      <p:sp>
        <p:nvSpPr>
          <p:cNvPr id="16" name="Freeform 3"/>
          <p:cNvSpPr/>
          <p:nvPr/>
        </p:nvSpPr>
        <p:spPr>
          <a:xfrm>
            <a:off x="9070069"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3">
              <a:alphaModFix amt="50000"/>
              <a:extLst>
                <a:ext uri="{96DAC541-7B7A-43D3-8B79-37D633B846F1}">
                  <asvg:svgBlip xmlns:asvg="http://schemas.microsoft.com/office/drawing/2016/SVG/main" xmlns="" r:embed="rId4"/>
                </a:ext>
              </a:extLst>
            </a:blip>
            <a:stretch>
              <a:fillRect l="-27217"/>
            </a:stretch>
          </a:blipFill>
        </p:spPr>
      </p:sp>
      <p:sp>
        <p:nvSpPr>
          <p:cNvPr id="17" name="Freeform 9"/>
          <p:cNvSpPr/>
          <p:nvPr/>
        </p:nvSpPr>
        <p:spPr>
          <a:xfrm flipH="1">
            <a:off x="16449733" y="-252420"/>
            <a:ext cx="2059088" cy="1986018"/>
          </a:xfrm>
          <a:custGeom>
            <a:avLst/>
            <a:gdLst/>
            <a:ahLst/>
            <a:cxnLst/>
            <a:rect l="l" t="t" r="r" b="b"/>
            <a:pathLst>
              <a:path w="3596820" h="3469181">
                <a:moveTo>
                  <a:pt x="3596820" y="0"/>
                </a:moveTo>
                <a:lnTo>
                  <a:pt x="0" y="0"/>
                </a:lnTo>
                <a:lnTo>
                  <a:pt x="0" y="3469181"/>
                </a:lnTo>
                <a:lnTo>
                  <a:pt x="3596820" y="3469181"/>
                </a:lnTo>
                <a:lnTo>
                  <a:pt x="359682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3" name="Pentagon 2"/>
          <p:cNvSpPr/>
          <p:nvPr/>
        </p:nvSpPr>
        <p:spPr>
          <a:xfrm>
            <a:off x="-20401" y="453363"/>
            <a:ext cx="8534400" cy="1162098"/>
          </a:xfrm>
          <a:prstGeom prst="homePlate">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400" b="1" dirty="0">
                <a:cs typeface="Arial" panose="020B0604020202020204" pitchFamily="34" charset="0"/>
              </a:rPr>
              <a:t>Nhóm 1 : Vẽ biểu đồ tranh</a:t>
            </a:r>
            <a:endParaRPr lang="en-US" sz="44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7"/>
          <a:stretch>
            <a:fillRect/>
          </a:stretch>
        </p:blipFill>
        <p:spPr>
          <a:xfrm>
            <a:off x="2010630" y="2095500"/>
            <a:ext cx="14294036" cy="7924800"/>
          </a:xfrm>
          <a:prstGeom prst="rect">
            <a:avLst/>
          </a:prstGeom>
        </p:spPr>
      </p:pic>
    </p:spTree>
    <p:extLst>
      <p:ext uri="{BB962C8B-B14F-4D97-AF65-F5344CB8AC3E}">
        <p14:creationId xmlns:p14="http://schemas.microsoft.com/office/powerpoint/2010/main" val="3699522347"/>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p:cNvSpPr/>
          <p:nvPr/>
        </p:nvSpPr>
        <p:spPr>
          <a:xfrm>
            <a:off x="-294752"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16" name="Freeform 3"/>
          <p:cNvSpPr/>
          <p:nvPr/>
        </p:nvSpPr>
        <p:spPr>
          <a:xfrm>
            <a:off x="9070069"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17" name="Freeform 9"/>
          <p:cNvSpPr/>
          <p:nvPr/>
        </p:nvSpPr>
        <p:spPr>
          <a:xfrm flipH="1">
            <a:off x="16449733" y="-252420"/>
            <a:ext cx="2059088" cy="1986018"/>
          </a:xfrm>
          <a:custGeom>
            <a:avLst/>
            <a:gdLst/>
            <a:ahLst/>
            <a:cxnLst/>
            <a:rect l="l" t="t" r="r" b="b"/>
            <a:pathLst>
              <a:path w="3596820" h="3469181">
                <a:moveTo>
                  <a:pt x="3596820" y="0"/>
                </a:moveTo>
                <a:lnTo>
                  <a:pt x="0" y="0"/>
                </a:lnTo>
                <a:lnTo>
                  <a:pt x="0" y="3469181"/>
                </a:lnTo>
                <a:lnTo>
                  <a:pt x="3596820" y="3469181"/>
                </a:lnTo>
                <a:lnTo>
                  <a:pt x="359682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 name="Pentagon 2"/>
          <p:cNvSpPr/>
          <p:nvPr/>
        </p:nvSpPr>
        <p:spPr>
          <a:xfrm>
            <a:off x="-20401" y="453363"/>
            <a:ext cx="8534400" cy="1162098"/>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4400" b="1" dirty="0">
                <a:solidFill>
                  <a:prstClr val="white"/>
                </a:solidFill>
                <a:cs typeface="Arial" panose="020B0604020202020204" pitchFamily="34" charset="0"/>
              </a:rPr>
              <a:t>Nhóm 2 : Vẽ biểu đồ cột</a:t>
            </a:r>
            <a:endParaRPr lang="en-US" sz="4400" b="1" dirty="0">
              <a:solidFill>
                <a:prstClr val="whit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a:stretch>
            <a:fillRect/>
          </a:stretch>
        </p:blipFill>
        <p:spPr>
          <a:xfrm>
            <a:off x="2895600" y="2321245"/>
            <a:ext cx="12496800" cy="7301344"/>
          </a:xfrm>
          <a:prstGeom prst="rect">
            <a:avLst/>
          </a:prstGeom>
        </p:spPr>
      </p:pic>
    </p:spTree>
    <p:extLst>
      <p:ext uri="{BB962C8B-B14F-4D97-AF65-F5344CB8AC3E}">
        <p14:creationId xmlns:p14="http://schemas.microsoft.com/office/powerpoint/2010/main" val="3459309703"/>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p:cNvSpPr/>
          <p:nvPr/>
        </p:nvSpPr>
        <p:spPr>
          <a:xfrm>
            <a:off x="-294752"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16" name="Freeform 3"/>
          <p:cNvSpPr/>
          <p:nvPr/>
        </p:nvSpPr>
        <p:spPr>
          <a:xfrm>
            <a:off x="9070069"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17" name="Freeform 9"/>
          <p:cNvSpPr/>
          <p:nvPr/>
        </p:nvSpPr>
        <p:spPr>
          <a:xfrm flipH="1">
            <a:off x="16449733" y="-252420"/>
            <a:ext cx="2059088" cy="1986018"/>
          </a:xfrm>
          <a:custGeom>
            <a:avLst/>
            <a:gdLst/>
            <a:ahLst/>
            <a:cxnLst/>
            <a:rect l="l" t="t" r="r" b="b"/>
            <a:pathLst>
              <a:path w="3596820" h="3469181">
                <a:moveTo>
                  <a:pt x="3596820" y="0"/>
                </a:moveTo>
                <a:lnTo>
                  <a:pt x="0" y="0"/>
                </a:lnTo>
                <a:lnTo>
                  <a:pt x="0" y="3469181"/>
                </a:lnTo>
                <a:lnTo>
                  <a:pt x="3596820" y="3469181"/>
                </a:lnTo>
                <a:lnTo>
                  <a:pt x="359682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 name="Pentagon 2"/>
          <p:cNvSpPr/>
          <p:nvPr/>
        </p:nvSpPr>
        <p:spPr>
          <a:xfrm>
            <a:off x="-20402" y="453363"/>
            <a:ext cx="10536001" cy="1162098"/>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4400" b="1" dirty="0">
                <a:solidFill>
                  <a:prstClr val="white"/>
                </a:solidFill>
                <a:cs typeface="Arial" panose="020B0604020202020204" pitchFamily="34" charset="0"/>
              </a:rPr>
              <a:t>Nhóm 3 : Vẽ biểu đồ hình quạt tròn</a:t>
            </a:r>
            <a:endParaRPr lang="en-US" sz="4400" b="1" dirty="0">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2362200" y="2239357"/>
                <a:ext cx="10926170" cy="677108"/>
              </a:xfrm>
              <a:prstGeom prst="rect">
                <a:avLst/>
              </a:prstGeom>
            </p:spPr>
            <p:txBody>
              <a:bodyPr wrap="square">
                <a:spAutoFit/>
              </a:bodyPr>
              <a:lstStyle/>
              <a:p>
                <a:r>
                  <a:rPr lang="fr-FR" sz="3800" dirty="0">
                    <a:solidFill>
                      <a:prstClr val="black"/>
                    </a:solidFill>
                    <a:latin typeface="Arial" panose="020B0604020202020204" pitchFamily="34" charset="0"/>
                    <a:ea typeface="Arial" panose="020B0604020202020204" pitchFamily="34" charset="0"/>
                    <a:cs typeface="Arial" panose="020B0604020202020204" pitchFamily="34" charset="0"/>
                  </a:rPr>
                  <a:t>Tổng số học sinh: </a:t>
                </a:r>
                <a14:m>
                  <m:oMath xmlns:m="http://schemas.openxmlformats.org/officeDocument/2006/math">
                    <m:r>
                      <a:rPr lang="fr-FR"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45+150+75+15=285</m:t>
                    </m:r>
                  </m:oMath>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2362200" y="2239357"/>
                <a:ext cx="10926170" cy="677108"/>
              </a:xfrm>
              <a:prstGeom prst="rect">
                <a:avLst/>
              </a:prstGeom>
              <a:blipFill rotWithShape="0">
                <a:blip r:embed="rId6"/>
                <a:stretch>
                  <a:fillRect l="-1842" t="-16216" b="-34234"/>
                </a:stretch>
              </a:blipFill>
            </p:spPr>
            <p:txBody>
              <a:bodyPr/>
              <a:lstStyle/>
              <a:p>
                <a:r>
                  <a:rPr lang="en-US">
                    <a:noFill/>
                  </a:rPr>
                  <a:t> </a:t>
                </a:r>
              </a:p>
            </p:txBody>
          </p:sp>
        </mc:Fallback>
      </mc:AlternateContent>
      <p:grpSp>
        <p:nvGrpSpPr>
          <p:cNvPr id="11" name="Group 10"/>
          <p:cNvGrpSpPr/>
          <p:nvPr/>
        </p:nvGrpSpPr>
        <p:grpSpPr>
          <a:xfrm>
            <a:off x="2396370" y="2630927"/>
            <a:ext cx="9183837" cy="2415918"/>
            <a:chOff x="461800" y="3070549"/>
            <a:chExt cx="9183837" cy="2415918"/>
          </a:xfrm>
        </p:grpSpPr>
        <mc:AlternateContent xmlns:mc="http://schemas.openxmlformats.org/markup-compatibility/2006">
          <mc:Choice xmlns:a14="http://schemas.microsoft.com/office/drawing/2010/main" Requires="a14">
            <p:sp>
              <p:nvSpPr>
                <p:cNvPr id="5" name="Rectangle 4"/>
                <p:cNvSpPr/>
                <p:nvPr/>
              </p:nvSpPr>
              <p:spPr>
                <a:xfrm>
                  <a:off x="4738524" y="3070549"/>
                  <a:ext cx="4907113" cy="2415918"/>
                </a:xfrm>
                <a:prstGeom prst="rect">
                  <a:avLst/>
                </a:prstGeom>
              </p:spPr>
              <p:txBody>
                <a:bodyPr wrap="none">
                  <a:spAutoFit/>
                </a:bodyPr>
                <a:lstStyle/>
                <a:p>
                  <a:pPr lvl="0" algn="just">
                    <a:lnSpc>
                      <a:spcPct val="200000"/>
                    </a:lnSpc>
                    <a:spcAft>
                      <a:spcPts val="800"/>
                    </a:spcAft>
                  </a:pPr>
                  <a14:m>
                    <m:oMathPara xmlns:m="http://schemas.openxmlformats.org/officeDocument/2006/math">
                      <m:oMathParaPr>
                        <m:jc m:val="centerGroup"/>
                      </m:oMathParaPr>
                      <m:oMath xmlns:m="http://schemas.openxmlformats.org/officeDocument/2006/math">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45</m:t>
                            </m:r>
                          </m:num>
                          <m:den>
                            <m:r>
                              <a:rPr lang="fr-FR"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285</m:t>
                            </m:r>
                          </m:den>
                        </m:f>
                        <m:r>
                          <a:rPr lang="fr-FR"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×100%=15,8%</m:t>
                        </m:r>
                      </m:oMath>
                    </m:oMathPara>
                  </a14:m>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4738524" y="3070549"/>
                  <a:ext cx="4907113" cy="2415918"/>
                </a:xfrm>
                <a:prstGeom prst="rect">
                  <a:avLst/>
                </a:prstGeom>
                <a:blipFill rotWithShape="0">
                  <a:blip r:embed="rId7"/>
                  <a:stretch>
                    <a:fillRect/>
                  </a:stretch>
                </a:blipFill>
              </p:spPr>
              <p:txBody>
                <a:bodyPr/>
                <a:lstStyle/>
                <a:p>
                  <a:r>
                    <a:rPr lang="en-US">
                      <a:noFill/>
                    </a:rPr>
                    <a:t> </a:t>
                  </a:r>
                </a:p>
              </p:txBody>
            </p:sp>
          </mc:Fallback>
        </mc:AlternateContent>
        <p:sp>
          <p:nvSpPr>
            <p:cNvPr id="9" name="Rectangle 8"/>
            <p:cNvSpPr/>
            <p:nvPr/>
          </p:nvSpPr>
          <p:spPr>
            <a:xfrm>
              <a:off x="461800" y="3597658"/>
              <a:ext cx="4219425" cy="1554272"/>
            </a:xfrm>
            <a:prstGeom prst="rect">
              <a:avLst/>
            </a:prstGeom>
          </p:spPr>
          <p:txBody>
            <a:bodyPr wrap="none">
              <a:spAutoFit/>
            </a:bodyPr>
            <a:lstStyle/>
            <a:p>
              <a:pPr lvl="0" algn="just">
                <a:lnSpc>
                  <a:spcPct val="250000"/>
                </a:lnSpc>
                <a:spcAft>
                  <a:spcPts val="800"/>
                </a:spcAft>
              </a:pPr>
              <a:r>
                <a:rPr lang="fr-FR" sz="3800" dirty="0">
                  <a:solidFill>
                    <a:prstClr val="black"/>
                  </a:solidFill>
                  <a:latin typeface="Arial" panose="020B0604020202020204" pitchFamily="34" charset="0"/>
                  <a:ea typeface="Arial" panose="020B0604020202020204" pitchFamily="34" charset="0"/>
                  <a:cs typeface="Arial" panose="020B0604020202020204" pitchFamily="34" charset="0"/>
                </a:rPr>
                <a:t>Tỉ lệ học sinh giỏi: </a:t>
              </a:r>
            </a:p>
          </p:txBody>
        </p:sp>
      </p:grpSp>
      <p:grpSp>
        <p:nvGrpSpPr>
          <p:cNvPr id="12" name="Group 11"/>
          <p:cNvGrpSpPr/>
          <p:nvPr/>
        </p:nvGrpSpPr>
        <p:grpSpPr>
          <a:xfrm>
            <a:off x="2362200" y="4935815"/>
            <a:ext cx="9329435" cy="1554272"/>
            <a:chOff x="461800" y="5070293"/>
            <a:chExt cx="9329435" cy="1554272"/>
          </a:xfrm>
        </p:grpSpPr>
        <p:pic>
          <p:nvPicPr>
            <p:cNvPr id="6" name="Picture 5"/>
            <p:cNvPicPr>
              <a:picLocks noChangeAspect="1"/>
            </p:cNvPicPr>
            <p:nvPr/>
          </p:nvPicPr>
          <p:blipFill>
            <a:blip r:embed="rId8"/>
            <a:stretch>
              <a:fillRect/>
            </a:stretch>
          </p:blipFill>
          <p:spPr>
            <a:xfrm>
              <a:off x="5261514" y="5530075"/>
              <a:ext cx="4529721" cy="1036410"/>
            </a:xfrm>
            <a:prstGeom prst="rect">
              <a:avLst/>
            </a:prstGeom>
          </p:spPr>
        </p:pic>
        <p:sp>
          <p:nvSpPr>
            <p:cNvPr id="10" name="Rectangle 9"/>
            <p:cNvSpPr/>
            <p:nvPr/>
          </p:nvSpPr>
          <p:spPr>
            <a:xfrm>
              <a:off x="461800" y="5070293"/>
              <a:ext cx="4759636" cy="1554272"/>
            </a:xfrm>
            <a:prstGeom prst="rect">
              <a:avLst/>
            </a:prstGeom>
          </p:spPr>
          <p:txBody>
            <a:bodyPr wrap="none">
              <a:spAutoFit/>
            </a:bodyPr>
            <a:lstStyle/>
            <a:p>
              <a:pPr lvl="0" algn="just">
                <a:lnSpc>
                  <a:spcPct val="250000"/>
                </a:lnSpc>
                <a:spcAft>
                  <a:spcPts val="800"/>
                </a:spcAft>
              </a:pPr>
              <a:r>
                <a:rPr lang="fr-FR" sz="3800" dirty="0">
                  <a:solidFill>
                    <a:prstClr val="black"/>
                  </a:solidFill>
                  <a:latin typeface="Arial" panose="020B0604020202020204" pitchFamily="34" charset="0"/>
                  <a:ea typeface="Times New Roman" panose="02020603050405020304" pitchFamily="18" charset="0"/>
                  <a:cs typeface="Arial" panose="020B0604020202020204" pitchFamily="34" charset="0"/>
                </a:rPr>
                <a:t>Tỉ lệ học sinh khá là: </a:t>
              </a:r>
            </a:p>
          </p:txBody>
        </p:sp>
      </p:grpSp>
      <p:grpSp>
        <p:nvGrpSpPr>
          <p:cNvPr id="14" name="Group 13"/>
          <p:cNvGrpSpPr/>
          <p:nvPr/>
        </p:nvGrpSpPr>
        <p:grpSpPr>
          <a:xfrm>
            <a:off x="2362200" y="5751431"/>
            <a:ext cx="10362762" cy="2971198"/>
            <a:chOff x="461800" y="6085196"/>
            <a:chExt cx="10362762" cy="2971198"/>
          </a:xfrm>
        </p:grpSpPr>
        <mc:AlternateContent xmlns:mc="http://schemas.openxmlformats.org/markup-compatibility/2006">
          <mc:Choice xmlns:a14="http://schemas.microsoft.com/office/drawing/2010/main" Requires="a14">
            <p:sp>
              <p:nvSpPr>
                <p:cNvPr id="7" name="Rectangle 6"/>
                <p:cNvSpPr/>
                <p:nvPr/>
              </p:nvSpPr>
              <p:spPr>
                <a:xfrm>
                  <a:off x="5917449" y="6085196"/>
                  <a:ext cx="4907113" cy="2971198"/>
                </a:xfrm>
                <a:prstGeom prst="rect">
                  <a:avLst/>
                </a:prstGeom>
              </p:spPr>
              <p:txBody>
                <a:bodyPr wrap="none">
                  <a:spAutoFit/>
                </a:bodyPr>
                <a:lstStyle/>
                <a:p>
                  <a:pPr lvl="0" algn="just">
                    <a:lnSpc>
                      <a:spcPct val="250000"/>
                    </a:lnSpc>
                    <a:spcAft>
                      <a:spcPts val="800"/>
                    </a:spcAft>
                  </a:pPr>
                  <a14:m>
                    <m:oMathPara xmlns:m="http://schemas.openxmlformats.org/officeDocument/2006/math">
                      <m:oMathParaPr>
                        <m:jc m:val="centerGroup"/>
                      </m:oMathParaPr>
                      <m:oMath xmlns:m="http://schemas.openxmlformats.org/officeDocument/2006/math">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75</m:t>
                            </m:r>
                          </m:num>
                          <m:den>
                            <m:r>
                              <a:rPr lang="fr-FR"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285</m:t>
                            </m:r>
                          </m:den>
                        </m:f>
                        <m:r>
                          <a:rPr lang="fr-FR"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×100%=26,3%</m:t>
                        </m:r>
                      </m:oMath>
                    </m:oMathPara>
                  </a14:m>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5917449" y="6085196"/>
                  <a:ext cx="4907113" cy="2971198"/>
                </a:xfrm>
                <a:prstGeom prst="rect">
                  <a:avLst/>
                </a:prstGeom>
                <a:blipFill rotWithShape="0">
                  <a:blip r:embed="rId9"/>
                  <a:stretch>
                    <a:fillRect/>
                  </a:stretch>
                </a:blipFill>
              </p:spPr>
              <p:txBody>
                <a:bodyPr/>
                <a:lstStyle/>
                <a:p>
                  <a:r>
                    <a:rPr lang="en-US">
                      <a:noFill/>
                    </a:rPr>
                    <a:t> </a:t>
                  </a:r>
                </a:p>
              </p:txBody>
            </p:sp>
          </mc:Fallback>
        </mc:AlternateContent>
        <p:sp>
          <p:nvSpPr>
            <p:cNvPr id="13" name="Rectangle 12"/>
            <p:cNvSpPr/>
            <p:nvPr/>
          </p:nvSpPr>
          <p:spPr>
            <a:xfrm>
              <a:off x="461800" y="6992056"/>
              <a:ext cx="5650906" cy="1554272"/>
            </a:xfrm>
            <a:prstGeom prst="rect">
              <a:avLst/>
            </a:prstGeom>
          </p:spPr>
          <p:txBody>
            <a:bodyPr wrap="none">
              <a:spAutoFit/>
            </a:bodyPr>
            <a:lstStyle/>
            <a:p>
              <a:pPr lvl="0" algn="just">
                <a:lnSpc>
                  <a:spcPct val="250000"/>
                </a:lnSpc>
                <a:spcAft>
                  <a:spcPts val="800"/>
                </a:spcAft>
              </a:pPr>
              <a:r>
                <a:rPr lang="fr-FR" sz="3800" dirty="0">
                  <a:solidFill>
                    <a:prstClr val="black"/>
                  </a:solidFill>
                  <a:latin typeface="Arial" panose="020B0604020202020204" pitchFamily="34" charset="0"/>
                  <a:ea typeface="Arial" panose="020B0604020202020204" pitchFamily="34" charset="0"/>
                  <a:cs typeface="Arial" panose="020B0604020202020204" pitchFamily="34" charset="0"/>
                </a:rPr>
                <a:t>Tỉ lệ học sinh trung bình: </a:t>
              </a:r>
            </a:p>
          </p:txBody>
        </p:sp>
      </p:grpSp>
      <mc:AlternateContent xmlns:mc="http://schemas.openxmlformats.org/markup-compatibility/2006">
        <mc:Choice xmlns:a14="http://schemas.microsoft.com/office/drawing/2010/main" Requires="a14">
          <p:sp>
            <p:nvSpPr>
              <p:cNvPr id="19" name="Rectangle 18"/>
              <p:cNvSpPr/>
              <p:nvPr/>
            </p:nvSpPr>
            <p:spPr>
              <a:xfrm>
                <a:off x="2369069" y="8212563"/>
                <a:ext cx="13482800" cy="1554272"/>
              </a:xfrm>
              <a:prstGeom prst="rect">
                <a:avLst/>
              </a:prstGeom>
            </p:spPr>
            <p:txBody>
              <a:bodyPr wrap="square">
                <a:spAutoFit/>
              </a:bodyPr>
              <a:lstStyle/>
              <a:p>
                <a:pPr lvl="0" algn="just">
                  <a:lnSpc>
                    <a:spcPct val="250000"/>
                  </a:lnSpc>
                  <a:spcAft>
                    <a:spcPts val="800"/>
                  </a:spcAft>
                </a:pPr>
                <a:r>
                  <a:rPr lang="fr-FR" sz="3800" dirty="0">
                    <a:solidFill>
                      <a:prstClr val="black"/>
                    </a:solidFill>
                    <a:latin typeface="Arial" panose="020B0604020202020204" pitchFamily="34" charset="0"/>
                    <a:ea typeface="Times New Roman" panose="02020603050405020304" pitchFamily="18" charset="0"/>
                    <a:cs typeface="Arial" panose="020B0604020202020204" pitchFamily="34" charset="0"/>
                  </a:rPr>
                  <a:t>Tỉ </a:t>
                </a:r>
                <a:r>
                  <a:rPr lang="fr-FR" sz="3800" dirty="0">
                    <a:solidFill>
                      <a:prstClr val="black"/>
                    </a:solidFill>
                    <a:latin typeface="Arial" panose="020B0604020202020204" pitchFamily="34" charset="0"/>
                    <a:ea typeface="Times New Roman" panose="02020603050405020304" pitchFamily="18" charset="0"/>
                    <a:cs typeface="Arial" panose="020B0604020202020204" pitchFamily="34" charset="0"/>
                  </a:rPr>
                  <a:t>lệ học sinh yếu là : </a:t>
                </a:r>
                <a14:m>
                  <m:oMath xmlns:m="http://schemas.openxmlformats.org/officeDocument/2006/math">
                    <m:r>
                      <a:rPr lang="fr-FR" sz="3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100%−15,8%−52,6%−26,3%=5,3%</m:t>
                    </m:r>
                  </m:oMath>
                </a14:m>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2369069" y="8212563"/>
                <a:ext cx="13482800" cy="1554272"/>
              </a:xfrm>
              <a:prstGeom prst="rect">
                <a:avLst/>
              </a:prstGeom>
              <a:blipFill rotWithShape="0">
                <a:blip r:embed="rId10"/>
                <a:stretch>
                  <a:fillRect l="-1493"/>
                </a:stretch>
              </a:blipFill>
            </p:spPr>
            <p:txBody>
              <a:bodyPr/>
              <a:lstStyle/>
              <a:p>
                <a:r>
                  <a:rPr lang="en-US">
                    <a:noFill/>
                  </a:rPr>
                  <a:t> </a:t>
                </a:r>
              </a:p>
            </p:txBody>
          </p:sp>
        </mc:Fallback>
      </mc:AlternateContent>
    </p:spTree>
    <p:extLst>
      <p:ext uri="{BB962C8B-B14F-4D97-AF65-F5344CB8AC3E}">
        <p14:creationId xmlns:p14="http://schemas.microsoft.com/office/powerpoint/2010/main" val="2811380897"/>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p:cNvSpPr/>
          <p:nvPr/>
        </p:nvSpPr>
        <p:spPr>
          <a:xfrm>
            <a:off x="-294752"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16" name="Freeform 3"/>
          <p:cNvSpPr/>
          <p:nvPr/>
        </p:nvSpPr>
        <p:spPr>
          <a:xfrm>
            <a:off x="9070069" y="-252421"/>
            <a:ext cx="9438752" cy="12007704"/>
          </a:xfrm>
          <a:custGeom>
            <a:avLst/>
            <a:gdLst/>
            <a:ahLst/>
            <a:cxnLst/>
            <a:rect l="l" t="t" r="r" b="b"/>
            <a:pathLst>
              <a:path w="9438752" h="12007704">
                <a:moveTo>
                  <a:pt x="0" y="0"/>
                </a:moveTo>
                <a:lnTo>
                  <a:pt x="9438752" y="0"/>
                </a:lnTo>
                <a:lnTo>
                  <a:pt x="9438752" y="12007704"/>
                </a:lnTo>
                <a:lnTo>
                  <a:pt x="0" y="12007704"/>
                </a:lnTo>
                <a:lnTo>
                  <a:pt x="0" y="0"/>
                </a:lnTo>
                <a:close/>
              </a:path>
            </a:pathLst>
          </a:custGeom>
          <a:blipFill>
            <a:blip r:embed="rId2">
              <a:alphaModFix amt="50000"/>
              <a:extLst>
                <a:ext uri="{96DAC541-7B7A-43D3-8B79-37D633B846F1}">
                  <asvg:svgBlip xmlns:asvg="http://schemas.microsoft.com/office/drawing/2016/SVG/main" xmlns="" r:embed="rId3"/>
                </a:ext>
              </a:extLst>
            </a:blip>
            <a:stretch>
              <a:fillRect l="-27217"/>
            </a:stretch>
          </a:blipFill>
        </p:spPr>
      </p:sp>
      <p:sp>
        <p:nvSpPr>
          <p:cNvPr id="17" name="Freeform 9"/>
          <p:cNvSpPr/>
          <p:nvPr/>
        </p:nvSpPr>
        <p:spPr>
          <a:xfrm flipH="1">
            <a:off x="16449733" y="-252420"/>
            <a:ext cx="2059088" cy="1986018"/>
          </a:xfrm>
          <a:custGeom>
            <a:avLst/>
            <a:gdLst/>
            <a:ahLst/>
            <a:cxnLst/>
            <a:rect l="l" t="t" r="r" b="b"/>
            <a:pathLst>
              <a:path w="3596820" h="3469181">
                <a:moveTo>
                  <a:pt x="3596820" y="0"/>
                </a:moveTo>
                <a:lnTo>
                  <a:pt x="0" y="0"/>
                </a:lnTo>
                <a:lnTo>
                  <a:pt x="0" y="3469181"/>
                </a:lnTo>
                <a:lnTo>
                  <a:pt x="3596820" y="3469181"/>
                </a:lnTo>
                <a:lnTo>
                  <a:pt x="359682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 name="Pentagon 2"/>
          <p:cNvSpPr/>
          <p:nvPr/>
        </p:nvSpPr>
        <p:spPr>
          <a:xfrm>
            <a:off x="-20402" y="453363"/>
            <a:ext cx="10536001" cy="1162098"/>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4400" b="1" dirty="0">
                <a:solidFill>
                  <a:prstClr val="white"/>
                </a:solidFill>
                <a:cs typeface="Arial" panose="020B0604020202020204" pitchFamily="34" charset="0"/>
              </a:rPr>
              <a:t>Nhóm 3 : Vẽ biểu đồ hình quạt tròn</a:t>
            </a:r>
            <a:endParaRPr lang="en-US" sz="4400" b="1" dirty="0">
              <a:solidFill>
                <a:prstClr val="whit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a:stretch>
            <a:fillRect/>
          </a:stretch>
        </p:blipFill>
        <p:spPr>
          <a:xfrm>
            <a:off x="4114800" y="2171700"/>
            <a:ext cx="10287000" cy="7482863"/>
          </a:xfrm>
          <a:prstGeom prst="rect">
            <a:avLst/>
          </a:prstGeom>
        </p:spPr>
      </p:pic>
    </p:spTree>
    <p:extLst>
      <p:ext uri="{BB962C8B-B14F-4D97-AF65-F5344CB8AC3E}">
        <p14:creationId xmlns:p14="http://schemas.microsoft.com/office/powerpoint/2010/main" val="1541059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grpSp>
        <p:nvGrpSpPr>
          <p:cNvPr id="42" name="Group 41"/>
          <p:cNvGrpSpPr/>
          <p:nvPr/>
        </p:nvGrpSpPr>
        <p:grpSpPr>
          <a:xfrm>
            <a:off x="573924" y="3896526"/>
            <a:ext cx="8225750" cy="2700655"/>
            <a:chOff x="577774" y="3009900"/>
            <a:chExt cx="8225750" cy="2700655"/>
          </a:xfrm>
        </p:grpSpPr>
        <p:grpSp>
          <p:nvGrpSpPr>
            <p:cNvPr id="8" name="Group 8"/>
            <p:cNvGrpSpPr/>
            <p:nvPr/>
          </p:nvGrpSpPr>
          <p:grpSpPr>
            <a:xfrm>
              <a:off x="1219200" y="3009900"/>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b="1">
                  <a:latin typeface="Arial" panose="020B0604020202020204" pitchFamily="34" charset="0"/>
                  <a:cs typeface="Arial" panose="020B0604020202020204" pitchFamily="34" charset="0"/>
                </a:endParaRPr>
              </a:p>
            </p:txBody>
          </p:sp>
        </p:grpSp>
        <p:grpSp>
          <p:nvGrpSpPr>
            <p:cNvPr id="14" name="Group 14"/>
            <p:cNvGrpSpPr/>
            <p:nvPr/>
          </p:nvGrpSpPr>
          <p:grpSpPr>
            <a:xfrm>
              <a:off x="577774" y="3718802"/>
              <a:ext cx="1282851" cy="128285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b="1">
                  <a:latin typeface="Arial" panose="020B0604020202020204" pitchFamily="34" charset="0"/>
                  <a:cs typeface="Arial" panose="020B0604020202020204" pitchFamily="34" charset="0"/>
                </a:endParaRPr>
              </a:p>
            </p:txBody>
          </p:sp>
        </p:grpSp>
        <p:sp>
          <p:nvSpPr>
            <p:cNvPr id="31" name="TextBox 31"/>
            <p:cNvSpPr txBox="1"/>
            <p:nvPr/>
          </p:nvSpPr>
          <p:spPr>
            <a:xfrm>
              <a:off x="1940074" y="3079065"/>
              <a:ext cx="6192862" cy="2631490"/>
            </a:xfrm>
            <a:prstGeom prst="rect">
              <a:avLst/>
            </a:prstGeom>
          </p:spPr>
          <p:txBody>
            <a:bodyPr wrap="square" lIns="0" tIns="0" rIns="0" bIns="0" rtlCol="0" anchor="t">
              <a:spAutoFit/>
            </a:bodyPr>
            <a:lstStyle/>
            <a:p>
              <a:pPr algn="just">
                <a:lnSpc>
                  <a:spcPct val="150000"/>
                </a:lnSpc>
              </a:pPr>
              <a:r>
                <a:rPr lang="vi-VN" sz="3800" dirty="0" smtClean="0">
                  <a:cs typeface="Arial" panose="020B0604020202020204" pitchFamily="34" charset="0"/>
                </a:rPr>
                <a:t>Dữ </a:t>
              </a:r>
              <a:r>
                <a:rPr lang="vi-VN" sz="3800" dirty="0">
                  <a:cs typeface="Arial" panose="020B0604020202020204" pitchFamily="34" charset="0"/>
                </a:rPr>
                <a:t>liệu về tên các vận động viên Việt Nam tham dự SEA Games 31.</a:t>
              </a:r>
              <a:endParaRPr lang="en-US" sz="3800" b="1" dirty="0">
                <a:solidFill>
                  <a:srgbClr val="623933"/>
                </a:solidFill>
                <a:latin typeface="Arial" panose="020B0604020202020204" pitchFamily="34" charset="0"/>
                <a:cs typeface="Arial" panose="020B0604020202020204" pitchFamily="34" charset="0"/>
              </a:endParaRPr>
            </a:p>
          </p:txBody>
        </p:sp>
        <p:sp>
          <p:nvSpPr>
            <p:cNvPr id="32" name="TextBox 32"/>
            <p:cNvSpPr txBox="1"/>
            <p:nvPr/>
          </p:nvSpPr>
          <p:spPr>
            <a:xfrm>
              <a:off x="849187" y="3931603"/>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latin typeface="Arial" panose="020B0604020202020204" pitchFamily="34" charset="0"/>
                  <a:cs typeface="Arial" panose="020B0604020202020204" pitchFamily="34" charset="0"/>
                </a:rPr>
                <a:t>A</a:t>
              </a:r>
              <a:endParaRPr lang="en-US" sz="4500" b="1" dirty="0">
                <a:solidFill>
                  <a:srgbClr val="FFFDEF"/>
                </a:solidFill>
                <a:latin typeface="Arial" panose="020B0604020202020204" pitchFamily="34" charset="0"/>
                <a:cs typeface="Arial" panose="020B0604020202020204" pitchFamily="34" charset="0"/>
              </a:endParaRPr>
            </a:p>
          </p:txBody>
        </p:sp>
      </p:grpSp>
      <p:grpSp>
        <p:nvGrpSpPr>
          <p:cNvPr id="43" name="Group 42"/>
          <p:cNvGrpSpPr/>
          <p:nvPr/>
        </p:nvGrpSpPr>
        <p:grpSpPr>
          <a:xfrm>
            <a:off x="573924" y="6896100"/>
            <a:ext cx="8225750" cy="2700655"/>
            <a:chOff x="577774" y="6009474"/>
            <a:chExt cx="8225750" cy="2700655"/>
          </a:xfrm>
        </p:grpSpPr>
        <p:grpSp>
          <p:nvGrpSpPr>
            <p:cNvPr id="2" name="Group 2"/>
            <p:cNvGrpSpPr/>
            <p:nvPr/>
          </p:nvGrpSpPr>
          <p:grpSpPr>
            <a:xfrm>
              <a:off x="1219200" y="6009474"/>
              <a:ext cx="7584324" cy="2700655"/>
              <a:chOff x="0" y="0"/>
              <a:chExt cx="1997518" cy="711284"/>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b="1">
                  <a:latin typeface="Arial" panose="020B0604020202020204" pitchFamily="34" charset="0"/>
                  <a:cs typeface="Arial" panose="020B0604020202020204" pitchFamily="34" charset="0"/>
                </a:endParaRPr>
              </a:p>
            </p:txBody>
          </p:sp>
        </p:grpSp>
        <p:grpSp>
          <p:nvGrpSpPr>
            <p:cNvPr id="17" name="Group 17"/>
            <p:cNvGrpSpPr/>
            <p:nvPr/>
          </p:nvGrpSpPr>
          <p:grpSpPr>
            <a:xfrm>
              <a:off x="577774" y="6718376"/>
              <a:ext cx="1282851" cy="1282851"/>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b="1">
                  <a:latin typeface="Arial" panose="020B0604020202020204" pitchFamily="34" charset="0"/>
                  <a:cs typeface="Arial" panose="020B0604020202020204" pitchFamily="34" charset="0"/>
                </a:endParaRPr>
              </a:p>
            </p:txBody>
          </p:sp>
        </p:grpSp>
        <p:sp>
          <p:nvSpPr>
            <p:cNvPr id="26" name="TextBox 26"/>
            <p:cNvSpPr txBox="1"/>
            <p:nvPr/>
          </p:nvSpPr>
          <p:spPr>
            <a:xfrm>
              <a:off x="1959226" y="6091591"/>
              <a:ext cx="6365167" cy="2523127"/>
            </a:xfrm>
            <a:prstGeom prst="rect">
              <a:avLst/>
            </a:prstGeom>
          </p:spPr>
          <p:txBody>
            <a:bodyPr wrap="square" lIns="0" tIns="0" rIns="0" bIns="0" rtlCol="0" anchor="t">
              <a:spAutoFit/>
            </a:bodyPr>
            <a:lstStyle/>
            <a:p>
              <a:pPr algn="just">
                <a:lnSpc>
                  <a:spcPct val="150000"/>
                </a:lnSpc>
              </a:pPr>
              <a:r>
                <a:rPr lang="vi-VN" sz="3800" dirty="0">
                  <a:cs typeface="Arial" panose="020B0604020202020204" pitchFamily="34" charset="0"/>
                </a:rPr>
                <a:t>Dữ liệu về cân nặng của 200 con cá chép sau 6 tháng nuôi.</a:t>
              </a:r>
              <a:endParaRPr lang="en-US" sz="3800" b="1" dirty="0">
                <a:solidFill>
                  <a:srgbClr val="623933"/>
                </a:solidFill>
                <a:latin typeface="Arial" panose="020B0604020202020204" pitchFamily="34" charset="0"/>
                <a:cs typeface="Arial" panose="020B0604020202020204" pitchFamily="34" charset="0"/>
              </a:endParaRPr>
            </a:p>
          </p:txBody>
        </p:sp>
        <p:sp>
          <p:nvSpPr>
            <p:cNvPr id="33" name="TextBox 33"/>
            <p:cNvSpPr txBox="1"/>
            <p:nvPr/>
          </p:nvSpPr>
          <p:spPr>
            <a:xfrm>
              <a:off x="849187" y="6931177"/>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latin typeface="Arial" panose="020B0604020202020204" pitchFamily="34" charset="0"/>
                  <a:cs typeface="Arial" panose="020B0604020202020204" pitchFamily="34" charset="0"/>
                </a:rPr>
                <a:t>C</a:t>
              </a:r>
              <a:endParaRPr lang="en-US" sz="4500" b="1" dirty="0">
                <a:solidFill>
                  <a:srgbClr val="FFFDEF"/>
                </a:solidFill>
                <a:latin typeface="Arial" panose="020B0604020202020204" pitchFamily="34" charset="0"/>
                <a:cs typeface="Arial" panose="020B0604020202020204" pitchFamily="34" charset="0"/>
              </a:endParaRPr>
            </a:p>
          </p:txBody>
        </p:sp>
      </p:grpSp>
      <p:grpSp>
        <p:nvGrpSpPr>
          <p:cNvPr id="44" name="Group 43"/>
          <p:cNvGrpSpPr/>
          <p:nvPr/>
        </p:nvGrpSpPr>
        <p:grpSpPr>
          <a:xfrm>
            <a:off x="9220200" y="3896526"/>
            <a:ext cx="8225750" cy="2700655"/>
            <a:chOff x="9224050" y="3009900"/>
            <a:chExt cx="8225750" cy="2700655"/>
          </a:xfrm>
        </p:grpSpPr>
        <p:grpSp>
          <p:nvGrpSpPr>
            <p:cNvPr id="11" name="Group 11"/>
            <p:cNvGrpSpPr/>
            <p:nvPr/>
          </p:nvGrpSpPr>
          <p:grpSpPr>
            <a:xfrm>
              <a:off x="9865476" y="3009900"/>
              <a:ext cx="7584324" cy="2700655"/>
              <a:chOff x="0" y="0"/>
              <a:chExt cx="1997518" cy="711284"/>
            </a:xfrm>
          </p:grpSpPr>
          <p:sp>
            <p:nvSpPr>
              <p:cNvPr id="12" name="Freeform 12"/>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b="1">
                  <a:latin typeface="Arial" panose="020B0604020202020204" pitchFamily="34" charset="0"/>
                  <a:cs typeface="Arial" panose="020B0604020202020204" pitchFamily="34" charset="0"/>
                </a:endParaRPr>
              </a:p>
            </p:txBody>
          </p:sp>
        </p:grpSp>
        <p:grpSp>
          <p:nvGrpSpPr>
            <p:cNvPr id="20" name="Group 20"/>
            <p:cNvGrpSpPr/>
            <p:nvPr/>
          </p:nvGrpSpPr>
          <p:grpSpPr>
            <a:xfrm>
              <a:off x="9224050" y="3718802"/>
              <a:ext cx="1282851" cy="1282851"/>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b="1">
                  <a:latin typeface="Arial" panose="020B0604020202020204" pitchFamily="34" charset="0"/>
                  <a:cs typeface="Arial" panose="020B0604020202020204" pitchFamily="34" charset="0"/>
                </a:endParaRPr>
              </a:p>
            </p:txBody>
          </p:sp>
        </p:grpSp>
        <p:sp>
          <p:nvSpPr>
            <p:cNvPr id="29" name="TextBox 29"/>
            <p:cNvSpPr txBox="1"/>
            <p:nvPr/>
          </p:nvSpPr>
          <p:spPr>
            <a:xfrm>
              <a:off x="10655183" y="3024589"/>
              <a:ext cx="6317258" cy="2631490"/>
            </a:xfrm>
            <a:prstGeom prst="rect">
              <a:avLst/>
            </a:prstGeom>
          </p:spPr>
          <p:txBody>
            <a:bodyPr wrap="square" lIns="0" tIns="0" rIns="0" bIns="0" rtlCol="0" anchor="t">
              <a:spAutoFit/>
            </a:bodyPr>
            <a:lstStyle/>
            <a:p>
              <a:pPr algn="just">
                <a:lnSpc>
                  <a:spcPct val="150000"/>
                </a:lnSpc>
              </a:pPr>
              <a:r>
                <a:rPr lang="vi-VN" sz="3800" dirty="0">
                  <a:cs typeface="Arial" panose="020B0604020202020204" pitchFamily="34" charset="0"/>
                </a:rPr>
                <a:t>Dữ liệu về kết quả đánh giá hiệu quả của chương trình dạy học trên tuyền hình.</a:t>
              </a:r>
              <a:endParaRPr lang="en-US" sz="3800" dirty="0">
                <a:latin typeface="Arial" panose="020B0604020202020204" pitchFamily="34" charset="0"/>
                <a:cs typeface="Arial" panose="020B0604020202020204" pitchFamily="34" charset="0"/>
              </a:endParaRPr>
            </a:p>
          </p:txBody>
        </p:sp>
        <p:sp>
          <p:nvSpPr>
            <p:cNvPr id="34" name="TextBox 34"/>
            <p:cNvSpPr txBox="1"/>
            <p:nvPr/>
          </p:nvSpPr>
          <p:spPr>
            <a:xfrm>
              <a:off x="9495463" y="3931603"/>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latin typeface="Arial" panose="020B0604020202020204" pitchFamily="34" charset="0"/>
                  <a:cs typeface="Arial" panose="020B0604020202020204" pitchFamily="34" charset="0"/>
                </a:rPr>
                <a:t>B</a:t>
              </a:r>
              <a:endParaRPr lang="en-US" sz="4500" b="1" dirty="0">
                <a:solidFill>
                  <a:srgbClr val="FFFDEF"/>
                </a:solidFill>
                <a:latin typeface="Arial" panose="020B0604020202020204" pitchFamily="34" charset="0"/>
                <a:cs typeface="Arial" panose="020B0604020202020204" pitchFamily="34" charset="0"/>
              </a:endParaRPr>
            </a:p>
          </p:txBody>
        </p:sp>
      </p:grpSp>
      <p:grpSp>
        <p:nvGrpSpPr>
          <p:cNvPr id="45" name="Group 44"/>
          <p:cNvGrpSpPr/>
          <p:nvPr/>
        </p:nvGrpSpPr>
        <p:grpSpPr>
          <a:xfrm>
            <a:off x="9220200" y="6896100"/>
            <a:ext cx="8225750" cy="2700655"/>
            <a:chOff x="9224050" y="6009474"/>
            <a:chExt cx="8225750" cy="2700655"/>
          </a:xfrm>
        </p:grpSpPr>
        <p:grpSp>
          <p:nvGrpSpPr>
            <p:cNvPr id="5" name="Group 5"/>
            <p:cNvGrpSpPr/>
            <p:nvPr/>
          </p:nvGrpSpPr>
          <p:grpSpPr>
            <a:xfrm>
              <a:off x="9865476" y="6009474"/>
              <a:ext cx="7584324" cy="2700655"/>
              <a:chOff x="0" y="0"/>
              <a:chExt cx="1997518" cy="711284"/>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b="1">
                  <a:latin typeface="Arial" panose="020B0604020202020204" pitchFamily="34" charset="0"/>
                  <a:cs typeface="Arial" panose="020B0604020202020204" pitchFamily="34" charset="0"/>
                </a:endParaRPr>
              </a:p>
            </p:txBody>
          </p:sp>
        </p:grpSp>
        <p:grpSp>
          <p:nvGrpSpPr>
            <p:cNvPr id="23" name="Group 23"/>
            <p:cNvGrpSpPr/>
            <p:nvPr/>
          </p:nvGrpSpPr>
          <p:grpSpPr>
            <a:xfrm>
              <a:off x="9224050" y="6751713"/>
              <a:ext cx="1282851" cy="1282851"/>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b="1">
                  <a:latin typeface="Arial" panose="020B0604020202020204" pitchFamily="34" charset="0"/>
                  <a:cs typeface="Arial" panose="020B0604020202020204" pitchFamily="34" charset="0"/>
                </a:endParaRPr>
              </a:p>
            </p:txBody>
          </p:sp>
        </p:grpSp>
        <p:sp>
          <p:nvSpPr>
            <p:cNvPr id="30" name="TextBox 30"/>
            <p:cNvSpPr txBox="1"/>
            <p:nvPr/>
          </p:nvSpPr>
          <p:spPr>
            <a:xfrm>
              <a:off x="10699578" y="6051783"/>
              <a:ext cx="6442511" cy="2523127"/>
            </a:xfrm>
            <a:prstGeom prst="rect">
              <a:avLst/>
            </a:prstGeom>
          </p:spPr>
          <p:txBody>
            <a:bodyPr wrap="square" lIns="0" tIns="0" rIns="0" bIns="0" rtlCol="0" anchor="t">
              <a:spAutoFit/>
            </a:bodyPr>
            <a:lstStyle/>
            <a:p>
              <a:pPr algn="just">
                <a:lnSpc>
                  <a:spcPct val="150000"/>
                </a:lnSpc>
              </a:pPr>
              <a:r>
                <a:rPr lang="vi-VN" sz="3800" dirty="0">
                  <a:cs typeface="Arial" panose="020B0604020202020204" pitchFamily="34" charset="0"/>
                </a:rPr>
                <a:t>Dữ liệu về số người bị mắc Covid-19 trong gia đình của các bạn trong lớp.</a:t>
              </a:r>
              <a:endParaRPr lang="en-US" sz="3800" dirty="0">
                <a:latin typeface="Arial" panose="020B0604020202020204" pitchFamily="34" charset="0"/>
                <a:cs typeface="Arial" panose="020B0604020202020204" pitchFamily="34" charset="0"/>
              </a:endParaRPr>
            </a:p>
          </p:txBody>
        </p:sp>
        <p:sp>
          <p:nvSpPr>
            <p:cNvPr id="35" name="TextBox 35"/>
            <p:cNvSpPr txBox="1"/>
            <p:nvPr/>
          </p:nvSpPr>
          <p:spPr>
            <a:xfrm>
              <a:off x="9495463" y="6964514"/>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latin typeface="Arial" panose="020B0604020202020204" pitchFamily="34" charset="0"/>
                  <a:cs typeface="Arial" panose="020B0604020202020204" pitchFamily="34" charset="0"/>
                </a:rPr>
                <a:t>D</a:t>
              </a:r>
              <a:endParaRPr lang="en-US" sz="4500" b="1" dirty="0">
                <a:solidFill>
                  <a:srgbClr val="FFFDEF"/>
                </a:solidFill>
                <a:latin typeface="Arial" panose="020B0604020202020204" pitchFamily="34" charset="0"/>
                <a:cs typeface="Arial" panose="020B0604020202020204" pitchFamily="34" charset="0"/>
              </a:endParaRPr>
            </a:p>
          </p:txBody>
        </p:sp>
      </p:grpSp>
      <p:sp>
        <p:nvSpPr>
          <p:cNvPr id="39" name="TextBox 38"/>
          <p:cNvSpPr txBox="1"/>
          <p:nvPr/>
        </p:nvSpPr>
        <p:spPr>
          <a:xfrm>
            <a:off x="4301449" y="769662"/>
            <a:ext cx="9596176" cy="1015663"/>
          </a:xfrm>
          <a:prstGeom prst="rect">
            <a:avLst/>
          </a:prstGeom>
          <a:noFill/>
        </p:spPr>
        <p:txBody>
          <a:bodyPr wrap="square" rtlCol="0">
            <a:spAutoFit/>
          </a:bodyPr>
          <a:lstStyle/>
          <a:p>
            <a:pPr algn="ctr"/>
            <a:r>
              <a:rPr lang="vi-VN" sz="6000" b="1" dirty="0" smtClean="0">
                <a:solidFill>
                  <a:schemeClr val="bg1"/>
                </a:solidFill>
                <a:latin typeface="Arial" panose="020B0604020202020204" pitchFamily="34" charset="0"/>
                <a:cs typeface="Arial" panose="020B0604020202020204" pitchFamily="34" charset="0"/>
              </a:rPr>
              <a:t>BÀI TẬP TRẮC NGHIỆM</a:t>
            </a:r>
            <a:endParaRPr lang="en-US" sz="6000" b="1" dirty="0">
              <a:solidFill>
                <a:schemeClr val="bg1"/>
              </a:solidFill>
              <a:latin typeface="Arial" panose="020B0604020202020204" pitchFamily="34" charset="0"/>
              <a:cs typeface="Arial" panose="020B0604020202020204" pitchFamily="34" charset="0"/>
            </a:endParaRPr>
          </a:p>
        </p:txBody>
      </p:sp>
      <p:pic>
        <p:nvPicPr>
          <p:cNvPr id="41" name="Picture 40"/>
          <p:cNvPicPr>
            <a:picLocks noChangeAspect="1"/>
          </p:cNvPicPr>
          <p:nvPr/>
        </p:nvPicPr>
        <p:blipFill>
          <a:blip r:embed="rId2"/>
          <a:stretch>
            <a:fillRect/>
          </a:stretch>
        </p:blipFill>
        <p:spPr>
          <a:xfrm>
            <a:off x="15880482" y="-215850"/>
            <a:ext cx="2407518" cy="2124280"/>
          </a:xfrm>
          <a:prstGeom prst="rect">
            <a:avLst/>
          </a:prstGeom>
        </p:spPr>
      </p:pic>
      <p:grpSp>
        <p:nvGrpSpPr>
          <p:cNvPr id="40" name="Group 36"/>
          <p:cNvGrpSpPr/>
          <p:nvPr/>
        </p:nvGrpSpPr>
        <p:grpSpPr>
          <a:xfrm>
            <a:off x="190929" y="1187484"/>
            <a:ext cx="5517952" cy="2709042"/>
            <a:chOff x="-580655" y="-452841"/>
            <a:chExt cx="6916646" cy="5672589"/>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7" name="TextBox 38"/>
            <p:cNvSpPr txBox="1"/>
            <p:nvPr/>
          </p:nvSpPr>
          <p:spPr>
            <a:xfrm rot="20550000">
              <a:off x="-580655" y="-452841"/>
              <a:ext cx="6916646" cy="3769598"/>
            </a:xfrm>
            <a:prstGeom prst="rect">
              <a:avLst/>
            </a:prstGeom>
          </p:spPr>
          <p:txBody>
            <a:bodyPr wrap="square" lIns="0" tIns="0" rIns="0" bIns="0" rtlCol="0" anchor="t">
              <a:spAutoFit/>
            </a:bodyPr>
            <a:lstStyle/>
            <a:p>
              <a:pPr algn="ctr">
                <a:lnSpc>
                  <a:spcPts val="17211"/>
                </a:lnSpc>
              </a:pPr>
              <a:r>
                <a:rPr lang="en-US" sz="5000" b="1" dirty="0" smtClean="0">
                  <a:solidFill>
                    <a:srgbClr val="FFFDEF"/>
                  </a:solidFill>
                  <a:latin typeface="Arial" panose="020B0604020202020204" pitchFamily="34" charset="0"/>
                  <a:cs typeface="Arial" panose="020B0604020202020204" pitchFamily="34" charset="0"/>
                </a:rPr>
                <a:t>5.19</a:t>
              </a:r>
              <a:endParaRPr lang="en-US" sz="5000" b="1" dirty="0">
                <a:solidFill>
                  <a:srgbClr val="FFFDEF"/>
                </a:solidFill>
                <a:latin typeface="Arial" panose="020B0604020202020204" pitchFamily="34" charset="0"/>
                <a:cs typeface="Arial" panose="020B0604020202020204" pitchFamily="34" charset="0"/>
              </a:endParaRPr>
            </a:p>
          </p:txBody>
        </p:sp>
      </p:grpSp>
      <p:sp>
        <p:nvSpPr>
          <p:cNvPr id="27" name="Rectangle 26"/>
          <p:cNvSpPr/>
          <p:nvPr/>
        </p:nvSpPr>
        <p:spPr>
          <a:xfrm>
            <a:off x="4426576" y="2275634"/>
            <a:ext cx="11553990" cy="769441"/>
          </a:xfrm>
          <a:prstGeom prst="rect">
            <a:avLst/>
          </a:prstGeom>
        </p:spPr>
        <p:txBody>
          <a:bodyPr wrap="square">
            <a:spAutoFit/>
          </a:bodyPr>
          <a:lstStyle/>
          <a:p>
            <a:r>
              <a:rPr lang="en-US" sz="4400" b="1" dirty="0">
                <a:solidFill>
                  <a:schemeClr val="bg1"/>
                </a:solidFill>
                <a:latin typeface="Arial" panose="020B0604020202020204" pitchFamily="34" charset="0"/>
                <a:cs typeface="Arial" panose="020B0604020202020204" pitchFamily="34" charset="0"/>
              </a:rPr>
              <a:t>Dữ liệu nào sau đây là số liệu liên tục?</a:t>
            </a:r>
            <a:endParaRPr lang="en-US" sz="4400" b="1" dirty="0">
              <a:solidFill>
                <a:schemeClr val="bg1"/>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4015" y="7594619"/>
            <a:ext cx="2086818" cy="2105876"/>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216508326"/>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anim calcmode="lin" valueType="num">
                                      <p:cBhvr>
                                        <p:cTn id="13" dur="500" fill="hold"/>
                                        <p:tgtEl>
                                          <p:spTgt spid="40"/>
                                        </p:tgtEl>
                                        <p:attrNameLst>
                                          <p:attrName>ppt_x</p:attrName>
                                        </p:attrNameLst>
                                      </p:cBhvr>
                                      <p:tavLst>
                                        <p:tav tm="0">
                                          <p:val>
                                            <p:strVal val="#ppt_x"/>
                                          </p:val>
                                        </p:tav>
                                        <p:tav tm="100000">
                                          <p:val>
                                            <p:strVal val="#ppt_x"/>
                                          </p:val>
                                        </p:tav>
                                      </p:tavLst>
                                    </p:anim>
                                    <p:anim calcmode="lin" valueType="num">
                                      <p:cBhvr>
                                        <p:cTn id="14" dur="500" fill="hold"/>
                                        <p:tgtEl>
                                          <p:spTgt spid="4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anim calcmode="lin" valueType="num">
                                      <p:cBhvr>
                                        <p:cTn id="24" dur="500" fill="hold"/>
                                        <p:tgtEl>
                                          <p:spTgt spid="42"/>
                                        </p:tgtEl>
                                        <p:attrNameLst>
                                          <p:attrName>ppt_x</p:attrName>
                                        </p:attrNameLst>
                                      </p:cBhvr>
                                      <p:tavLst>
                                        <p:tav tm="0">
                                          <p:val>
                                            <p:strVal val="#ppt_x"/>
                                          </p:val>
                                        </p:tav>
                                        <p:tav tm="100000">
                                          <p:val>
                                            <p:strVal val="#ppt_x"/>
                                          </p:val>
                                        </p:tav>
                                      </p:tavLst>
                                    </p:anim>
                                    <p:anim calcmode="lin" valueType="num">
                                      <p:cBhvr>
                                        <p:cTn id="25" dur="5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anim calcmode="lin" valueType="num">
                                      <p:cBhvr>
                                        <p:cTn id="30" dur="500" fill="hold"/>
                                        <p:tgtEl>
                                          <p:spTgt spid="44"/>
                                        </p:tgtEl>
                                        <p:attrNameLst>
                                          <p:attrName>ppt_x</p:attrName>
                                        </p:attrNameLst>
                                      </p:cBhvr>
                                      <p:tavLst>
                                        <p:tav tm="0">
                                          <p:val>
                                            <p:strVal val="#ppt_x"/>
                                          </p:val>
                                        </p:tav>
                                        <p:tav tm="100000">
                                          <p:val>
                                            <p:strVal val="#ppt_x"/>
                                          </p:val>
                                        </p:tav>
                                      </p:tavLst>
                                    </p:anim>
                                    <p:anim calcmode="lin" valueType="num">
                                      <p:cBhvr>
                                        <p:cTn id="31" dur="500" fill="hold"/>
                                        <p:tgtEl>
                                          <p:spTgt spid="44"/>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anim calcmode="lin" valueType="num">
                                      <p:cBhvr>
                                        <p:cTn id="36" dur="500" fill="hold"/>
                                        <p:tgtEl>
                                          <p:spTgt spid="43"/>
                                        </p:tgtEl>
                                        <p:attrNameLst>
                                          <p:attrName>ppt_x</p:attrName>
                                        </p:attrNameLst>
                                      </p:cBhvr>
                                      <p:tavLst>
                                        <p:tav tm="0">
                                          <p:val>
                                            <p:strVal val="#ppt_x"/>
                                          </p:val>
                                        </p:tav>
                                        <p:tav tm="100000">
                                          <p:val>
                                            <p:strVal val="#ppt_x"/>
                                          </p:val>
                                        </p:tav>
                                      </p:tavLst>
                                    </p:anim>
                                    <p:anim calcmode="lin" valueType="num">
                                      <p:cBhvr>
                                        <p:cTn id="37" dur="500" fill="hold"/>
                                        <p:tgtEl>
                                          <p:spTgt spid="43"/>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anim calcmode="lin" valueType="num">
                                      <p:cBhvr>
                                        <p:cTn id="42" dur="500" fill="hold"/>
                                        <p:tgtEl>
                                          <p:spTgt spid="45"/>
                                        </p:tgtEl>
                                        <p:attrNameLst>
                                          <p:attrName>ppt_x</p:attrName>
                                        </p:attrNameLst>
                                      </p:cBhvr>
                                      <p:tavLst>
                                        <p:tav tm="0">
                                          <p:val>
                                            <p:strVal val="#ppt_x"/>
                                          </p:val>
                                        </p:tav>
                                        <p:tav tm="100000">
                                          <p:val>
                                            <p:strVal val="#ppt_x"/>
                                          </p:val>
                                        </p:tav>
                                      </p:tavLst>
                                    </p:anim>
                                    <p:anim calcmode="lin" valueType="num">
                                      <p:cBhvr>
                                        <p:cTn id="43"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p:sp>
        <p:nvSpPr>
          <p:cNvPr id="37" name="Freeform 37"/>
          <p:cNvSpPr/>
          <p:nvPr/>
        </p:nvSpPr>
        <p:spPr>
          <a:xfrm rot="20551586">
            <a:off x="435839" y="566295"/>
            <a:ext cx="2223276" cy="2857013"/>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9" name="Rectangle 38"/>
          <p:cNvSpPr/>
          <p:nvPr/>
        </p:nvSpPr>
        <p:spPr>
          <a:xfrm>
            <a:off x="3036751" y="291067"/>
            <a:ext cx="14772707" cy="3013838"/>
          </a:xfrm>
          <a:prstGeom prst="rect">
            <a:avLst/>
          </a:prstGeom>
        </p:spPr>
        <p:txBody>
          <a:bodyPr wrap="square">
            <a:spAutoFit/>
          </a:bodyPr>
          <a:lstStyle/>
          <a:p>
            <a:pPr algn="just">
              <a:lnSpc>
                <a:spcPct val="150000"/>
              </a:lnSpc>
            </a:pPr>
            <a:r>
              <a:rPr lang="vi-VN" sz="4400" b="1" dirty="0">
                <a:cs typeface="Arial" panose="020B0604020202020204" pitchFamily="34" charset="0"/>
              </a:rPr>
              <a:t>An đứng từ xa và ghi lại xem bạn nào đi sang đường sử dụng cầu vượt khi tan trường. Phương pháp An thu thập dữ liệu là:</a:t>
            </a:r>
            <a:endParaRPr lang="en-US" sz="4400" b="1" dirty="0">
              <a:latin typeface="Arial" panose="020B0604020202020204" pitchFamily="34" charset="0"/>
              <a:cs typeface="Arial" panose="020B0604020202020204" pitchFamily="34" charset="0"/>
            </a:endParaRPr>
          </a:p>
        </p:txBody>
      </p:sp>
      <p:grpSp>
        <p:nvGrpSpPr>
          <p:cNvPr id="44" name="Group 43"/>
          <p:cNvGrpSpPr/>
          <p:nvPr/>
        </p:nvGrpSpPr>
        <p:grpSpPr>
          <a:xfrm>
            <a:off x="490010" y="3830013"/>
            <a:ext cx="8225750" cy="2700655"/>
            <a:chOff x="387274" y="3558071"/>
            <a:chExt cx="8225750" cy="2700655"/>
          </a:xfrm>
        </p:grpSpPr>
        <p:grpSp>
          <p:nvGrpSpPr>
            <p:cNvPr id="8" name="Group 8"/>
            <p:cNvGrpSpPr/>
            <p:nvPr/>
          </p:nvGrpSpPr>
          <p:grpSpPr>
            <a:xfrm>
              <a:off x="1028700" y="3558071"/>
              <a:ext cx="7584324" cy="2700655"/>
              <a:chOff x="0" y="0"/>
              <a:chExt cx="1997518" cy="711284"/>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387274" y="4266973"/>
              <a:ext cx="1282851" cy="1282851"/>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658687" y="4479774"/>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latin typeface="Arial" panose="020B0604020202020204" pitchFamily="34" charset="0"/>
                  <a:cs typeface="Arial" panose="020B0604020202020204" pitchFamily="34" charset="0"/>
                </a:rPr>
                <a:t>A</a:t>
              </a:r>
              <a:endParaRPr lang="en-US" sz="4500" b="1" dirty="0">
                <a:solidFill>
                  <a:srgbClr val="FFFDEF"/>
                </a:solidFill>
                <a:latin typeface="Arial" panose="020B0604020202020204" pitchFamily="34" charset="0"/>
                <a:cs typeface="Arial" panose="020B0604020202020204" pitchFamily="34" charset="0"/>
              </a:endParaRPr>
            </a:p>
          </p:txBody>
        </p:sp>
        <p:sp>
          <p:nvSpPr>
            <p:cNvPr id="40" name="Rectangle 39"/>
            <p:cNvSpPr/>
            <p:nvPr/>
          </p:nvSpPr>
          <p:spPr>
            <a:xfrm>
              <a:off x="1867354" y="4294350"/>
              <a:ext cx="6112358" cy="982513"/>
            </a:xfrm>
            <a:prstGeom prst="rect">
              <a:avLst/>
            </a:prstGeom>
          </p:spPr>
          <p:txBody>
            <a:bodyPr wrap="square">
              <a:spAutoFit/>
            </a:bodyPr>
            <a:lstStyle/>
            <a:p>
              <a:pPr algn="just">
                <a:lnSpc>
                  <a:spcPct val="150000"/>
                </a:lnSpc>
              </a:pPr>
              <a:r>
                <a:rPr lang="vi-VN" sz="4400" dirty="0">
                  <a:solidFill>
                    <a:schemeClr val="bg1"/>
                  </a:solidFill>
                  <a:cs typeface="Arial" panose="020B0604020202020204" pitchFamily="34" charset="0"/>
                </a:rPr>
                <a:t>Từ nguồn có sẵn.</a:t>
              </a:r>
              <a:endParaRPr lang="en-US" sz="4400" dirty="0">
                <a:solidFill>
                  <a:schemeClr val="bg1"/>
                </a:solidFill>
                <a:latin typeface="Arial" panose="020B0604020202020204" pitchFamily="34" charset="0"/>
                <a:cs typeface="Arial" panose="020B0604020202020204" pitchFamily="34" charset="0"/>
              </a:endParaRPr>
            </a:p>
          </p:txBody>
        </p:sp>
      </p:grpSp>
      <p:grpSp>
        <p:nvGrpSpPr>
          <p:cNvPr id="45" name="Group 44"/>
          <p:cNvGrpSpPr/>
          <p:nvPr/>
        </p:nvGrpSpPr>
        <p:grpSpPr>
          <a:xfrm>
            <a:off x="9136286" y="3685352"/>
            <a:ext cx="8194832" cy="3230759"/>
            <a:chOff x="9033550" y="3413410"/>
            <a:chExt cx="8194832" cy="3230759"/>
          </a:xfrm>
        </p:grpSpPr>
        <p:grpSp>
          <p:nvGrpSpPr>
            <p:cNvPr id="11" name="Group 11"/>
            <p:cNvGrpSpPr/>
            <p:nvPr/>
          </p:nvGrpSpPr>
          <p:grpSpPr>
            <a:xfrm>
              <a:off x="9644058" y="3413410"/>
              <a:ext cx="7584324" cy="3230759"/>
              <a:chOff x="-8143" y="-38100"/>
              <a:chExt cx="1997518" cy="850900"/>
            </a:xfrm>
          </p:grpSpPr>
          <p:sp>
            <p:nvSpPr>
              <p:cNvPr id="12" name="Freeform 12"/>
              <p:cNvSpPr/>
              <p:nvPr/>
            </p:nvSpPr>
            <p:spPr>
              <a:xfrm>
                <a:off x="-8143" y="-16191"/>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28"/>
            <p:cNvGrpSpPr/>
            <p:nvPr/>
          </p:nvGrpSpPr>
          <p:grpSpPr>
            <a:xfrm>
              <a:off x="9033550" y="4266973"/>
              <a:ext cx="1282851" cy="1282851"/>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1" name="TextBox 31"/>
            <p:cNvSpPr txBox="1"/>
            <p:nvPr/>
          </p:nvSpPr>
          <p:spPr>
            <a:xfrm>
              <a:off x="9304963" y="4479774"/>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latin typeface="Arial" panose="020B0604020202020204" pitchFamily="34" charset="0"/>
                  <a:cs typeface="Arial" panose="020B0604020202020204" pitchFamily="34" charset="0"/>
                </a:rPr>
                <a:t>B</a:t>
              </a:r>
              <a:endParaRPr lang="en-US" sz="4500" b="1" dirty="0">
                <a:solidFill>
                  <a:srgbClr val="FFFDEF"/>
                </a:solidFill>
                <a:latin typeface="Arial" panose="020B0604020202020204" pitchFamily="34" charset="0"/>
                <a:cs typeface="Arial" panose="020B0604020202020204" pitchFamily="34" charset="0"/>
              </a:endParaRPr>
            </a:p>
          </p:txBody>
        </p:sp>
        <p:sp>
          <p:nvSpPr>
            <p:cNvPr id="41" name="Rectangle 40"/>
            <p:cNvSpPr/>
            <p:nvPr/>
          </p:nvSpPr>
          <p:spPr>
            <a:xfrm>
              <a:off x="10598302" y="4304047"/>
              <a:ext cx="6157903" cy="982513"/>
            </a:xfrm>
            <a:prstGeom prst="rect">
              <a:avLst/>
            </a:prstGeom>
          </p:spPr>
          <p:txBody>
            <a:bodyPr wrap="square">
              <a:spAutoFit/>
            </a:bodyPr>
            <a:lstStyle/>
            <a:p>
              <a:pPr algn="just">
                <a:lnSpc>
                  <a:spcPct val="150000"/>
                </a:lnSpc>
              </a:pPr>
              <a:r>
                <a:rPr lang="vi-VN" sz="4400" dirty="0">
                  <a:solidFill>
                    <a:schemeClr val="bg1"/>
                  </a:solidFill>
                  <a:cs typeface="Arial" panose="020B0604020202020204" pitchFamily="34" charset="0"/>
                </a:rPr>
                <a:t>Quan sát.</a:t>
              </a:r>
              <a:endParaRPr lang="en-US" sz="4400" dirty="0">
                <a:solidFill>
                  <a:schemeClr val="bg1"/>
                </a:solidFill>
                <a:latin typeface="Arial" panose="020B0604020202020204" pitchFamily="34" charset="0"/>
                <a:cs typeface="Arial" panose="020B0604020202020204" pitchFamily="34" charset="0"/>
              </a:endParaRPr>
            </a:p>
          </p:txBody>
        </p:sp>
      </p:grpSp>
      <p:grpSp>
        <p:nvGrpSpPr>
          <p:cNvPr id="46" name="Group 45"/>
          <p:cNvGrpSpPr/>
          <p:nvPr/>
        </p:nvGrpSpPr>
        <p:grpSpPr>
          <a:xfrm>
            <a:off x="490010" y="6829587"/>
            <a:ext cx="8225750" cy="2700655"/>
            <a:chOff x="387274" y="6557645"/>
            <a:chExt cx="8225750" cy="2700655"/>
          </a:xfrm>
        </p:grpSpPr>
        <p:grpSp>
          <p:nvGrpSpPr>
            <p:cNvPr id="2" name="Group 2"/>
            <p:cNvGrpSpPr/>
            <p:nvPr/>
          </p:nvGrpSpPr>
          <p:grpSpPr>
            <a:xfrm>
              <a:off x="1028700" y="6557645"/>
              <a:ext cx="7584324" cy="2700655"/>
              <a:chOff x="0" y="0"/>
              <a:chExt cx="1997518" cy="711284"/>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387274" y="7266547"/>
              <a:ext cx="1282851" cy="1282851"/>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658687" y="7479348"/>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latin typeface="Arial" panose="020B0604020202020204" pitchFamily="34" charset="0"/>
                  <a:cs typeface="Arial" panose="020B0604020202020204" pitchFamily="34" charset="0"/>
                </a:rPr>
                <a:t>C</a:t>
              </a:r>
              <a:endParaRPr lang="en-US" sz="4500" b="1" dirty="0">
                <a:solidFill>
                  <a:srgbClr val="FFFDEF"/>
                </a:solidFill>
                <a:latin typeface="Arial" panose="020B0604020202020204" pitchFamily="34" charset="0"/>
                <a:cs typeface="Arial" panose="020B0604020202020204" pitchFamily="34" charset="0"/>
              </a:endParaRPr>
            </a:p>
          </p:txBody>
        </p:sp>
        <p:sp>
          <p:nvSpPr>
            <p:cNvPr id="42" name="Rectangle 41"/>
            <p:cNvSpPr/>
            <p:nvPr/>
          </p:nvSpPr>
          <p:spPr>
            <a:xfrm>
              <a:off x="1946276" y="7299884"/>
              <a:ext cx="5920903" cy="982513"/>
            </a:xfrm>
            <a:prstGeom prst="rect">
              <a:avLst/>
            </a:prstGeom>
          </p:spPr>
          <p:txBody>
            <a:bodyPr wrap="square">
              <a:spAutoFit/>
            </a:bodyPr>
            <a:lstStyle/>
            <a:p>
              <a:pPr algn="just">
                <a:lnSpc>
                  <a:spcPct val="150000"/>
                </a:lnSpc>
              </a:pPr>
              <a:r>
                <a:rPr lang="vi-VN" sz="4400" dirty="0">
                  <a:solidFill>
                    <a:schemeClr val="bg1"/>
                  </a:solidFill>
                  <a:cs typeface="Arial" panose="020B0604020202020204" pitchFamily="34" charset="0"/>
                </a:rPr>
                <a:t>Lập bảng hỏi.</a:t>
              </a:r>
              <a:endParaRPr lang="en-US" sz="4400" dirty="0">
                <a:solidFill>
                  <a:schemeClr val="bg1"/>
                </a:solidFill>
                <a:latin typeface="Arial" panose="020B0604020202020204" pitchFamily="34" charset="0"/>
                <a:cs typeface="Arial" panose="020B0604020202020204" pitchFamily="34" charset="0"/>
              </a:endParaRPr>
            </a:p>
          </p:txBody>
        </p:sp>
      </p:grpSp>
      <p:grpSp>
        <p:nvGrpSpPr>
          <p:cNvPr id="47" name="Group 46"/>
          <p:cNvGrpSpPr/>
          <p:nvPr/>
        </p:nvGrpSpPr>
        <p:grpSpPr>
          <a:xfrm>
            <a:off x="9136286" y="6829587"/>
            <a:ext cx="8225750" cy="2700655"/>
            <a:chOff x="9033550" y="6557645"/>
            <a:chExt cx="8225750" cy="2700655"/>
          </a:xfrm>
        </p:grpSpPr>
        <p:grpSp>
          <p:nvGrpSpPr>
            <p:cNvPr id="5" name="Group 5"/>
            <p:cNvGrpSpPr/>
            <p:nvPr/>
          </p:nvGrpSpPr>
          <p:grpSpPr>
            <a:xfrm>
              <a:off x="9674976" y="6557645"/>
              <a:ext cx="7584324" cy="2700655"/>
              <a:chOff x="0" y="0"/>
              <a:chExt cx="1997518" cy="711284"/>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a:off x="9033550" y="7299884"/>
              <a:ext cx="1282851" cy="1282851"/>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5" name="TextBox 35"/>
            <p:cNvSpPr txBox="1"/>
            <p:nvPr/>
          </p:nvSpPr>
          <p:spPr>
            <a:xfrm>
              <a:off x="9304963" y="7512685"/>
              <a:ext cx="740026" cy="807913"/>
            </a:xfrm>
            <a:prstGeom prst="rect">
              <a:avLst/>
            </a:prstGeom>
          </p:spPr>
          <p:txBody>
            <a:bodyPr lIns="0" tIns="0" rIns="0" bIns="0" rtlCol="0" anchor="t">
              <a:spAutoFit/>
            </a:bodyPr>
            <a:lstStyle/>
            <a:p>
              <a:pPr algn="ctr">
                <a:lnSpc>
                  <a:spcPts val="6300"/>
                </a:lnSpc>
              </a:pPr>
              <a:r>
                <a:rPr lang="vi-VN" sz="4500" b="1" dirty="0">
                  <a:solidFill>
                    <a:srgbClr val="FFFDEF"/>
                  </a:solidFill>
                  <a:latin typeface="Arial" panose="020B0604020202020204" pitchFamily="34" charset="0"/>
                  <a:cs typeface="Arial" panose="020B0604020202020204" pitchFamily="34" charset="0"/>
                </a:rPr>
                <a:t>D</a:t>
              </a:r>
              <a:endParaRPr lang="en-US" sz="4500" b="1" dirty="0">
                <a:solidFill>
                  <a:srgbClr val="FFFDEF"/>
                </a:solidFill>
                <a:latin typeface="Arial" panose="020B0604020202020204" pitchFamily="34" charset="0"/>
                <a:cs typeface="Arial" panose="020B0604020202020204" pitchFamily="34" charset="0"/>
              </a:endParaRPr>
            </a:p>
          </p:txBody>
        </p:sp>
        <p:sp>
          <p:nvSpPr>
            <p:cNvPr id="43" name="Rectangle 42"/>
            <p:cNvSpPr/>
            <p:nvPr/>
          </p:nvSpPr>
          <p:spPr>
            <a:xfrm>
              <a:off x="10566146" y="7295977"/>
              <a:ext cx="6157903" cy="982513"/>
            </a:xfrm>
            <a:prstGeom prst="rect">
              <a:avLst/>
            </a:prstGeom>
          </p:spPr>
          <p:txBody>
            <a:bodyPr wrap="square">
              <a:spAutoFit/>
            </a:bodyPr>
            <a:lstStyle/>
            <a:p>
              <a:pPr algn="just">
                <a:lnSpc>
                  <a:spcPct val="150000"/>
                </a:lnSpc>
              </a:pPr>
              <a:r>
                <a:rPr lang="vi-VN" sz="4400" dirty="0">
                  <a:solidFill>
                    <a:schemeClr val="bg1"/>
                  </a:solidFill>
                  <a:cs typeface="Arial" panose="020B0604020202020204" pitchFamily="34" charset="0"/>
                </a:rPr>
                <a:t>Phỏng vấn</a:t>
              </a:r>
              <a:r>
                <a:rPr lang="vi-VN" sz="4400" dirty="0" smtClean="0">
                  <a:solidFill>
                    <a:schemeClr val="bg1"/>
                  </a:solidFill>
                  <a:cs typeface="Arial" panose="020B0604020202020204" pitchFamily="34" charset="0"/>
                </a:rPr>
                <a:t>.</a:t>
              </a:r>
              <a:endParaRPr lang="vi-VN" sz="4400" dirty="0">
                <a:solidFill>
                  <a:schemeClr val="bg1"/>
                </a:solidFill>
                <a:cs typeface="Arial" panose="020B0604020202020204" pitchFamily="34" charset="0"/>
              </a:endParaRPr>
            </a:p>
          </p:txBody>
        </p:sp>
      </p:grpSp>
      <p:pic>
        <p:nvPicPr>
          <p:cNvPr id="48" name="Picture 47"/>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5056888" y="4127402"/>
            <a:ext cx="2086818" cy="2105876"/>
          </a:xfrm>
          <a:prstGeom prst="rect">
            <a:avLst/>
          </a:prstGeom>
          <a:effectLst>
            <a:outerShdw blurRad="50800" dist="38100" dir="13500000" algn="br" rotWithShape="0">
              <a:prstClr val="black">
                <a:alpha val="40000"/>
              </a:prstClr>
            </a:outerShdw>
          </a:effectLst>
        </p:spPr>
      </p:pic>
      <p:sp>
        <p:nvSpPr>
          <p:cNvPr id="49" name="TextBox 38"/>
          <p:cNvSpPr txBox="1"/>
          <p:nvPr/>
        </p:nvSpPr>
        <p:spPr>
          <a:xfrm rot="20550000">
            <a:off x="-1091716" y="429082"/>
            <a:ext cx="5517952" cy="2205732"/>
          </a:xfrm>
          <a:prstGeom prst="rect">
            <a:avLst/>
          </a:prstGeom>
        </p:spPr>
        <p:txBody>
          <a:bodyPr wrap="square" lIns="0" tIns="0" rIns="0" bIns="0" rtlCol="0" anchor="t">
            <a:spAutoFit/>
          </a:bodyPr>
          <a:lstStyle/>
          <a:p>
            <a:pPr algn="ctr">
              <a:lnSpc>
                <a:spcPts val="17211"/>
              </a:lnSpc>
            </a:pPr>
            <a:r>
              <a:rPr lang="en-US" sz="5000" b="1" dirty="0" smtClean="0">
                <a:solidFill>
                  <a:srgbClr val="FFFDEF"/>
                </a:solidFill>
                <a:latin typeface="Arial" panose="020B0604020202020204" pitchFamily="34" charset="0"/>
                <a:cs typeface="Arial" panose="020B0604020202020204" pitchFamily="34" charset="0"/>
              </a:rPr>
              <a:t>5.20</a:t>
            </a:r>
            <a:endParaRPr lang="en-US" sz="5000" b="1" dirty="0">
              <a:solidFill>
                <a:srgbClr val="FFFDEF"/>
              </a:solidFill>
              <a:latin typeface="Arial" panose="020B0604020202020204" pitchFamily="34" charset="0"/>
              <a:cs typeface="Arial" panose="020B0604020202020204" pitchFamily="34" charset="0"/>
            </a:endParaRPr>
          </a:p>
        </p:txBody>
      </p:sp>
      <p:sp>
        <p:nvSpPr>
          <p:cNvPr id="14" name="Rectangle 1"/>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Open Sans"/>
              </a:rPr>
              <a:t>Phỏng vấn.</a:t>
            </a:r>
            <a:endParaRPr kumimoji="0" lang="en-US" sz="12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313131"/>
                </a:solidFill>
                <a:effectLst/>
                <a:latin typeface="Open Sans"/>
              </a:rPr>
              <a:t/>
            </a:r>
            <a:br>
              <a:rPr kumimoji="0" lang="en-US" sz="1200" b="0" i="0" u="none" strike="noStrike" cap="none" normalizeH="0" baseline="0" smtClean="0">
                <a:ln>
                  <a:noFill/>
                </a:ln>
                <a:solidFill>
                  <a:srgbClr val="313131"/>
                </a:solidFill>
                <a:effectLst/>
                <a:latin typeface="Open Sans"/>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anim calcmode="lin" valueType="num">
                                      <p:cBhvr>
                                        <p:cTn id="18" dur="500" fill="hold"/>
                                        <p:tgtEl>
                                          <p:spTgt spid="49"/>
                                        </p:tgtEl>
                                        <p:attrNameLst>
                                          <p:attrName>ppt_x</p:attrName>
                                        </p:attrNameLst>
                                      </p:cBhvr>
                                      <p:tavLst>
                                        <p:tav tm="0">
                                          <p:val>
                                            <p:strVal val="#ppt_x"/>
                                          </p:val>
                                        </p:tav>
                                        <p:tav tm="100000">
                                          <p:val>
                                            <p:strVal val="#ppt_x"/>
                                          </p:val>
                                        </p:tav>
                                      </p:tavLst>
                                    </p:anim>
                                    <p:anim calcmode="lin" valueType="num">
                                      <p:cBhvr>
                                        <p:cTn id="19" dur="500" fill="hold"/>
                                        <p:tgtEl>
                                          <p:spTgt spid="4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anim calcmode="lin" valueType="num">
                                      <p:cBhvr>
                                        <p:cTn id="24" dur="500" fill="hold"/>
                                        <p:tgtEl>
                                          <p:spTgt spid="44"/>
                                        </p:tgtEl>
                                        <p:attrNameLst>
                                          <p:attrName>ppt_x</p:attrName>
                                        </p:attrNameLst>
                                      </p:cBhvr>
                                      <p:tavLst>
                                        <p:tav tm="0">
                                          <p:val>
                                            <p:strVal val="#ppt_x"/>
                                          </p:val>
                                        </p:tav>
                                        <p:tav tm="100000">
                                          <p:val>
                                            <p:strVal val="#ppt_x"/>
                                          </p:val>
                                        </p:tav>
                                      </p:tavLst>
                                    </p:anim>
                                    <p:anim calcmode="lin" valueType="num">
                                      <p:cBhvr>
                                        <p:cTn id="25" dur="5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anim calcmode="lin" valueType="num">
                                      <p:cBhvr>
                                        <p:cTn id="36" dur="500" fill="hold"/>
                                        <p:tgtEl>
                                          <p:spTgt spid="46"/>
                                        </p:tgtEl>
                                        <p:attrNameLst>
                                          <p:attrName>ppt_x</p:attrName>
                                        </p:attrNameLst>
                                      </p:cBhvr>
                                      <p:tavLst>
                                        <p:tav tm="0">
                                          <p:val>
                                            <p:strVal val="#ppt_x"/>
                                          </p:val>
                                        </p:tav>
                                        <p:tav tm="100000">
                                          <p:val>
                                            <p:strVal val="#ppt_x"/>
                                          </p:val>
                                        </p:tav>
                                      </p:tavLst>
                                    </p:anim>
                                    <p:anim calcmode="lin" valueType="num">
                                      <p:cBhvr>
                                        <p:cTn id="37" dur="5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strVal val="#ppt_x"/>
                                          </p:val>
                                        </p:tav>
                                        <p:tav tm="100000">
                                          <p:val>
                                            <p:strVal val="#ppt_x"/>
                                          </p:val>
                                        </p:tav>
                                      </p:tavLst>
                                    </p:anim>
                                    <p:anim calcmode="lin" valueType="num">
                                      <p:cBhvr>
                                        <p:cTn id="43"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1182</TotalTime>
  <Words>1125</Words>
  <Application>Microsoft Office PowerPoint</Application>
  <PresentationFormat>Custom</PresentationFormat>
  <Paragraphs>195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Times New Roman</vt:lpstr>
      <vt:lpstr>Arial</vt:lpstr>
      <vt:lpstr>Cambria Math</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Xinh Đẹp Dịu Hiền Huế Thị</dc:creator>
  <cp:lastModifiedBy>OliverFang</cp:lastModifiedBy>
  <cp:revision>87</cp:revision>
  <dcterms:created xsi:type="dcterms:W3CDTF">2006-08-16T00:00:00Z</dcterms:created>
  <dcterms:modified xsi:type="dcterms:W3CDTF">2023-09-09T14:49:08Z</dcterms:modified>
  <dc:identifier>DAFn2dd0_sY</dc:identifier>
</cp:coreProperties>
</file>