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9"/>
  </p:notesMasterIdLst>
  <p:sldIdLst>
    <p:sldId id="261" r:id="rId4"/>
    <p:sldId id="258" r:id="rId5"/>
    <p:sldId id="256" r:id="rId6"/>
    <p:sldId id="362" r:id="rId7"/>
    <p:sldId id="264" r:id="rId8"/>
    <p:sldId id="361" r:id="rId9"/>
    <p:sldId id="363" r:id="rId10"/>
    <p:sldId id="262" r:id="rId11"/>
    <p:sldId id="306" r:id="rId12"/>
    <p:sldId id="364" r:id="rId13"/>
    <p:sldId id="365" r:id="rId14"/>
    <p:sldId id="369" r:id="rId15"/>
    <p:sldId id="366" r:id="rId16"/>
    <p:sldId id="367" r:id="rId17"/>
    <p:sldId id="370" r:id="rId18"/>
    <p:sldId id="268" r:id="rId19"/>
    <p:sldId id="297" r:id="rId20"/>
    <p:sldId id="269" r:id="rId21"/>
    <p:sldId id="371" r:id="rId22"/>
    <p:sldId id="372" r:id="rId23"/>
    <p:sldId id="303" r:id="rId24"/>
    <p:sldId id="300" r:id="rId25"/>
    <p:sldId id="373" r:id="rId26"/>
    <p:sldId id="270" r:id="rId27"/>
    <p:sldId id="271" r:id="rId28"/>
  </p:sldIdLst>
  <p:sldSz cx="18288000" cy="10287000"/>
  <p:notesSz cx="6858000" cy="9144000"/>
  <p:embeddedFontLst>
    <p:embeddedFont>
      <p:font typeface="Calibri Light" panose="020F0302020204030204" pitchFamily="34" charset="0"/>
      <p:regular r:id="rId30"/>
      <p:italic r:id="rId31"/>
    </p:embeddedFont>
    <p:embeddedFont>
      <p:font typeface="Tahoma" panose="020B0604030504040204" pitchFamily="34" charset="0"/>
      <p:regular r:id="rId32"/>
      <p:bold r:id="rId33"/>
    </p:embeddedFont>
    <p:embeddedFont>
      <p:font typeface="Calibri" panose="020F0502020204030204" pitchFamily="34" charset="0"/>
      <p:regular r:id="rId34"/>
      <p:bold r:id="rId35"/>
      <p:italic r:id="rId36"/>
      <p:boldItalic r:id="rId37"/>
    </p:embeddedFont>
    <p:embeddedFont>
      <p:font typeface="Cambria Math" panose="02040503050406030204" pitchFamily="18" charset="0"/>
      <p:regular r:id="rId38"/>
    </p:embeddedFont>
    <p:embeddedFont>
      <p:font typeface="Dotum" panose="020B0604020202020204" charset="-127"/>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22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F33E0-4FAD-4F39-AC00-498044BA7432}"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1E232-A326-49E1-B713-ABA586F195E2}" type="slidenum">
              <a:rPr lang="en-US" smtClean="0"/>
              <a:t>‹#›</a:t>
            </a:fld>
            <a:endParaRPr lang="en-US"/>
          </a:p>
        </p:txBody>
      </p:sp>
    </p:spTree>
    <p:extLst>
      <p:ext uri="{BB962C8B-B14F-4D97-AF65-F5344CB8AC3E}">
        <p14:creationId xmlns:p14="http://schemas.microsoft.com/office/powerpoint/2010/main" val="3333270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275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defRPr/>
            </a:pPr>
            <a:fld id="{C184AD42-D19D-41C7-A3A3-FF173156FB42}" type="slidenum">
              <a:rPr lang="en-US" sz="1400" kern="0" smtClean="0">
                <a:solidFill>
                  <a:prstClr val="black"/>
                </a:solidFill>
                <a:cs typeface="Arial"/>
                <a:sym typeface="Arial"/>
              </a:rPr>
              <a:pPr>
                <a:buClr>
                  <a:srgbClr val="000000"/>
                </a:buClr>
                <a:buFont typeface="Arial"/>
                <a:buNone/>
                <a:defRPr/>
              </a:pPr>
              <a:t>11</a:t>
            </a:fld>
            <a:endParaRPr lang="en-US" sz="1400" kern="0">
              <a:solidFill>
                <a:prstClr val="black"/>
              </a:solidFill>
              <a:cs typeface="Arial"/>
              <a:sym typeface="Arial"/>
            </a:endParaRPr>
          </a:p>
        </p:txBody>
      </p:sp>
    </p:spTree>
    <p:extLst>
      <p:ext uri="{BB962C8B-B14F-4D97-AF65-F5344CB8AC3E}">
        <p14:creationId xmlns:p14="http://schemas.microsoft.com/office/powerpoint/2010/main" val="273497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defRPr/>
            </a:pPr>
            <a:fld id="{C184AD42-D19D-41C7-A3A3-FF173156FB42}" type="slidenum">
              <a:rPr lang="en-US" sz="1400" kern="0" smtClean="0">
                <a:solidFill>
                  <a:prstClr val="black"/>
                </a:solidFill>
                <a:cs typeface="Arial"/>
                <a:sym typeface="Arial"/>
              </a:rPr>
              <a:pPr>
                <a:buClr>
                  <a:srgbClr val="000000"/>
                </a:buClr>
                <a:buFont typeface="Arial"/>
                <a:buNone/>
                <a:defRPr/>
              </a:pPr>
              <a:t>12</a:t>
            </a:fld>
            <a:endParaRPr lang="en-US" sz="1400" kern="0">
              <a:solidFill>
                <a:prstClr val="black"/>
              </a:solidFill>
              <a:cs typeface="Arial"/>
              <a:sym typeface="Arial"/>
            </a:endParaRPr>
          </a:p>
        </p:txBody>
      </p:sp>
    </p:spTree>
    <p:extLst>
      <p:ext uri="{BB962C8B-B14F-4D97-AF65-F5344CB8AC3E}">
        <p14:creationId xmlns:p14="http://schemas.microsoft.com/office/powerpoint/2010/main" val="213377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defRPr/>
            </a:pPr>
            <a:fld id="{C184AD42-D19D-41C7-A3A3-FF173156FB42}" type="slidenum">
              <a:rPr lang="en-US" sz="1400" kern="0" smtClean="0">
                <a:solidFill>
                  <a:prstClr val="black"/>
                </a:solidFill>
                <a:cs typeface="Arial"/>
                <a:sym typeface="Arial"/>
              </a:rPr>
              <a:pPr>
                <a:buClr>
                  <a:srgbClr val="000000"/>
                </a:buClr>
                <a:buFont typeface="Arial"/>
                <a:buNone/>
                <a:defRPr/>
              </a:pPr>
              <a:t>13</a:t>
            </a:fld>
            <a:endParaRPr lang="en-US" sz="1400" kern="0">
              <a:solidFill>
                <a:prstClr val="black"/>
              </a:solidFill>
              <a:cs typeface="Arial"/>
              <a:sym typeface="Arial"/>
            </a:endParaRPr>
          </a:p>
        </p:txBody>
      </p:sp>
    </p:spTree>
    <p:extLst>
      <p:ext uri="{BB962C8B-B14F-4D97-AF65-F5344CB8AC3E}">
        <p14:creationId xmlns:p14="http://schemas.microsoft.com/office/powerpoint/2010/main" val="182464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defRPr/>
            </a:pPr>
            <a:fld id="{C184AD42-D19D-41C7-A3A3-FF173156FB42}" type="slidenum">
              <a:rPr lang="en-US" sz="1400" kern="0" smtClean="0">
                <a:solidFill>
                  <a:prstClr val="black"/>
                </a:solidFill>
                <a:cs typeface="Arial"/>
                <a:sym typeface="Arial"/>
              </a:rPr>
              <a:pPr>
                <a:buClr>
                  <a:srgbClr val="000000"/>
                </a:buClr>
                <a:buFont typeface="Arial"/>
                <a:buNone/>
                <a:defRPr/>
              </a:pPr>
              <a:t>14</a:t>
            </a:fld>
            <a:endParaRPr lang="en-US" sz="1400" kern="0">
              <a:solidFill>
                <a:prstClr val="black"/>
              </a:solidFill>
              <a:cs typeface="Arial"/>
              <a:sym typeface="Arial"/>
            </a:endParaRPr>
          </a:p>
        </p:txBody>
      </p:sp>
    </p:spTree>
    <p:extLst>
      <p:ext uri="{BB962C8B-B14F-4D97-AF65-F5344CB8AC3E}">
        <p14:creationId xmlns:p14="http://schemas.microsoft.com/office/powerpoint/2010/main" val="12644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3880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E1E232-A326-49E1-B713-ABA586F195E2}" type="slidenum">
              <a:rPr lang="en-US" smtClean="0"/>
              <a:t>22</a:t>
            </a:fld>
            <a:endParaRPr lang="en-US"/>
          </a:p>
        </p:txBody>
      </p:sp>
    </p:spTree>
    <p:extLst>
      <p:ext uri="{BB962C8B-B14F-4D97-AF65-F5344CB8AC3E}">
        <p14:creationId xmlns:p14="http://schemas.microsoft.com/office/powerpoint/2010/main" val="102051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1E232-A326-49E1-B713-ABA586F19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424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41248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00951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3"/>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49606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60187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5"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5"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538806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216891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0663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51128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731833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75052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3"/>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5" y="547693"/>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25945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9745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4268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9"/>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8844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315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7"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7" y="3757617"/>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3"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3" y="3757617"/>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936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2357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851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3"/>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210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1"/>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3"/>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624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624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1"/>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3" y="547691"/>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rPr>
              <a:pPr>
                <a:defRPr/>
              </a:pPr>
              <a:t>12/15/2023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835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a:defRPr/>
            </a:pPr>
            <a:fld id="{723A3EFB-E5A4-4F85-84D0-3F54949E58B5}" type="datetimeFigureOut">
              <a:rPr lang="zh-CN" altLang="en-US" smtClean="0">
                <a:solidFill>
                  <a:prstClr val="black">
                    <a:tint val="75000"/>
                  </a:prstClr>
                </a:solidFill>
                <a:cs typeface="Arial"/>
                <a:sym typeface="Arial"/>
              </a:rPr>
              <a:pPr>
                <a:defRPr/>
              </a:pPr>
              <a:t>2023/12/15</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a:defRPr/>
            </a:pPr>
            <a:fld id="{7D41E1E3-0430-46C2-B0D3-2490A70B1299}" type="slidenum">
              <a:rPr lang="zh-CN" altLang="en-US" smtClean="0">
                <a:solidFill>
                  <a:prstClr val="black">
                    <a:tint val="75000"/>
                  </a:prstClr>
                </a:solidFill>
                <a:cs typeface="Arial"/>
                <a:sym typeface="Arial"/>
              </a:rPr>
              <a:pPr>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985816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2B8C012C-B1B7-47F6-B168-A941E97A73A9}" type="datetimeFigureOut">
              <a:rPr lang="en-US" smtClean="0">
                <a:solidFill>
                  <a:prstClr val="black">
                    <a:tint val="75000"/>
                  </a:prstClr>
                </a:solidFill>
                <a:cs typeface="Arial"/>
                <a:sym typeface="Arial"/>
              </a:rPr>
              <a:pPr>
                <a:defRPr/>
              </a:pPr>
              <a:t>12/15/2023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1EC7793-07B9-4429-92E8-8730EA770269}"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512997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notesSlide" Target="../notesSlides/notesSlide2.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0.svg"/></Relationships>
</file>

<file path=ppt/slides/_rels/slide2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9.svg"/><Relationship Id="rId5" Type="http://schemas.openxmlformats.org/officeDocument/2006/relationships/image" Target="../media/image75.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7.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13.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897547" y="6548002"/>
            <a:ext cx="20398401" cy="4253348"/>
            <a:chOff x="0" y="0"/>
            <a:chExt cx="5372418" cy="1120223"/>
          </a:xfrm>
        </p:grpSpPr>
        <p:sp>
          <p:nvSpPr>
            <p:cNvPr id="3" name="Freeform 3"/>
            <p:cNvSpPr/>
            <p:nvPr/>
          </p:nvSpPr>
          <p:spPr>
            <a:xfrm>
              <a:off x="0" y="0"/>
              <a:ext cx="5372418" cy="1120223"/>
            </a:xfrm>
            <a:custGeom>
              <a:avLst/>
              <a:gdLst/>
              <a:ahLst/>
              <a:cxnLst/>
              <a:rect l="l" t="t" r="r" b="b"/>
              <a:pathLst>
                <a:path w="5372418" h="1120223">
                  <a:moveTo>
                    <a:pt x="0" y="0"/>
                  </a:moveTo>
                  <a:lnTo>
                    <a:pt x="5372418" y="0"/>
                  </a:lnTo>
                  <a:lnTo>
                    <a:pt x="5372418" y="1120223"/>
                  </a:lnTo>
                  <a:lnTo>
                    <a:pt x="0" y="1120223"/>
                  </a:lnTo>
                  <a:close/>
                </a:path>
              </a:pathLst>
            </a:custGeom>
            <a:solidFill>
              <a:srgbClr val="F9DA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96456" y="4809538"/>
            <a:ext cx="2063800" cy="2627523"/>
          </a:xfrm>
          <a:custGeom>
            <a:avLst/>
            <a:gdLst/>
            <a:ahLst/>
            <a:cxnLst/>
            <a:rect l="l" t="t" r="r" b="b"/>
            <a:pathLst>
              <a:path w="2063800" h="2627523">
                <a:moveTo>
                  <a:pt x="0" y="0"/>
                </a:moveTo>
                <a:lnTo>
                  <a:pt x="2063800" y="0"/>
                </a:lnTo>
                <a:lnTo>
                  <a:pt x="2063800" y="2627523"/>
                </a:lnTo>
                <a:lnTo>
                  <a:pt x="0" y="26275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2573001" y="4977102"/>
            <a:ext cx="5170702" cy="6574759"/>
          </a:xfrm>
          <a:custGeom>
            <a:avLst/>
            <a:gdLst/>
            <a:ahLst/>
            <a:cxnLst/>
            <a:rect l="l" t="t" r="r" b="b"/>
            <a:pathLst>
              <a:path w="6443801" h="8560605">
                <a:moveTo>
                  <a:pt x="0" y="0"/>
                </a:moveTo>
                <a:lnTo>
                  <a:pt x="6443801" y="0"/>
                </a:lnTo>
                <a:lnTo>
                  <a:pt x="6443801" y="8560606"/>
                </a:lnTo>
                <a:lnTo>
                  <a:pt x="0" y="85606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6552769" y="787113"/>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0" y="7437061"/>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9">
            <a:extLst>
              <a:ext uri="{FF2B5EF4-FFF2-40B4-BE49-F238E27FC236}">
                <a16:creationId xmlns:a16="http://schemas.microsoft.com/office/drawing/2014/main" id="{33319FC2-93A1-3088-5467-40B9E6857C16}"/>
              </a:ext>
            </a:extLst>
          </p:cNvPr>
          <p:cNvSpPr txBox="1"/>
          <p:nvPr/>
        </p:nvSpPr>
        <p:spPr>
          <a:xfrm>
            <a:off x="1974244" y="1592208"/>
            <a:ext cx="14339511" cy="3136436"/>
          </a:xfrm>
          <a:prstGeom prst="rect">
            <a:avLst/>
          </a:prstGeom>
        </p:spPr>
        <p:txBody>
          <a:bodyPr wrap="square" lIns="0" tIns="0" rIns="0" bIns="0" rtlCol="0" anchor="t">
            <a:spAutoFit/>
          </a:bodyPr>
          <a:lstStyle/>
          <a:p>
            <a:pPr marL="0" lvl="0" indent="0" algn="ctr">
              <a:lnSpc>
                <a:spcPts val="12999"/>
              </a:lnSpc>
              <a:spcBef>
                <a:spcPct val="0"/>
              </a:spcBef>
            </a:pPr>
            <a:r>
              <a:rPr lang="en-US" sz="7500" b="1" dirty="0">
                <a:solidFill>
                  <a:srgbClr val="001A47"/>
                </a:solidFill>
                <a:latin typeface="Arial" panose="020B0604020202020204" pitchFamily="34" charset="0"/>
                <a:cs typeface="Arial" panose="020B0604020202020204" pitchFamily="34" charset="0"/>
              </a:rPr>
              <a:t>CHÀO MỪNG CÁC EM </a:t>
            </a:r>
          </a:p>
          <a:p>
            <a:pPr marL="0" lvl="0" indent="0" algn="ctr">
              <a:lnSpc>
                <a:spcPts val="12999"/>
              </a:lnSpc>
              <a:spcBef>
                <a:spcPct val="0"/>
              </a:spcBef>
            </a:pPr>
            <a:r>
              <a:rPr lang="en-US" sz="7500" b="1" dirty="0">
                <a:solidFill>
                  <a:srgbClr val="001A47"/>
                </a:solidFill>
                <a:latin typeface="Arial" panose="020B0604020202020204" pitchFamily="34" charset="0"/>
                <a:cs typeface="Arial" panose="020B0604020202020204" pitchFamily="34" charset="0"/>
              </a:rPr>
              <a:t>ĐẾN VỚI BÀI GIẢNG HÔM NAY</a:t>
            </a:r>
            <a:endParaRPr lang="en-US" sz="7500" b="1" u="none" dirty="0">
              <a:solidFill>
                <a:srgbClr val="001A4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7"/>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42106722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896152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55286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2493" y="2804711"/>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45921" y="495562"/>
            <a:ext cx="16308286" cy="46292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24561" y="739991"/>
            <a:ext cx="14983090" cy="1577483"/>
          </a:xfrm>
          <a:prstGeom prst="rect">
            <a:avLst/>
          </a:prstGeom>
          <a:noFill/>
        </p:spPr>
        <p:txBody>
          <a:bodyPr wrap="square" rtlCol="0">
            <a:spAutoFit/>
          </a:bodyPr>
          <a:lstStyle/>
          <a:p>
            <a:pPr>
              <a:lnSpc>
                <a:spcPct val="150000"/>
              </a:lnSpc>
              <a:buFont typeface="Arial"/>
              <a:buNone/>
              <a:defRPr/>
            </a:pPr>
            <a:r>
              <a:rPr lang="vi-VN" sz="3400" b="1" dirty="0">
                <a:solidFill>
                  <a:prstClr val="white"/>
                </a:solidFill>
                <a:cs typeface="Arial" panose="020B0604020202020204" pitchFamily="34" charset="0"/>
                <a:sym typeface="Arial"/>
              </a:rPr>
              <a:t>Câu 1. </a:t>
            </a:r>
            <a:r>
              <a:rPr lang="vi-VN" sz="3400" dirty="0">
                <a:solidFill>
                  <a:prstClr val="white"/>
                </a:solidFill>
                <a:cs typeface="Arial" panose="020B0604020202020204" pitchFamily="34" charset="0"/>
                <a:sym typeface="Arial"/>
              </a:rPr>
              <a:t>Số dân thành thị và nông thôn nước ta (đơn vị: triệu người) giai đoạn 2005 – 2016 được thống kê ở bảng sau</a:t>
            </a:r>
            <a:endParaRPr lang="en-US" sz="3400" dirty="0">
              <a:solidFill>
                <a:prstClr val="white"/>
              </a:solidFill>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9" y="8042524"/>
            <a:ext cx="8254174"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3" y="8064191"/>
            <a:ext cx="8254174"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17697" y="8548424"/>
            <a:ext cx="7621390"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vi-VN" sz="4000">
                <a:solidFill>
                  <a:prstClr val="white"/>
                </a:solidFill>
                <a:ea typeface="Tahoma" panose="020B0604030504040204" pitchFamily="34" charset="0"/>
                <a:cs typeface="Arial" panose="020B0604020202020204" pitchFamily="34" charset="0"/>
                <a:sym typeface="Arial"/>
              </a:rPr>
              <a:t>Biểu đồ cột</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01525" y="8526576"/>
            <a:ext cx="7609966"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a:solidFill>
                  <a:srgbClr val="FFC000"/>
                </a:solidFill>
                <a:ea typeface="Tahoma" panose="020B0604030504040204" pitchFamily="34" charset="0"/>
                <a:cs typeface="Arial" panose="020B0604020202020204" pitchFamily="34" charset="0"/>
                <a:sym typeface="Arial"/>
              </a:rPr>
              <a:t> </a:t>
            </a:r>
            <a:r>
              <a:rPr lang="vi-VN" sz="4000">
                <a:solidFill>
                  <a:prstClr val="white"/>
                </a:solidFill>
                <a:ea typeface="Tahoma" panose="020B0604030504040204" pitchFamily="34" charset="0"/>
                <a:cs typeface="Arial" panose="020B0604020202020204" pitchFamily="34" charset="0"/>
                <a:sym typeface="Arial"/>
              </a:rPr>
              <a:t>Biểu đồ cột kép</a:t>
            </a:r>
            <a:endParaRPr lang="en-US" sz="4000" dirty="0">
              <a:solidFill>
                <a:prstClr val="white"/>
              </a:solidFill>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9" y="5655638"/>
            <a:ext cx="8254174"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79423" y="5655528"/>
            <a:ext cx="8254174"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01655" y="6120832"/>
            <a:ext cx="7594782"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a:solidFill>
                  <a:srgbClr val="FFC000"/>
                </a:solidFill>
                <a:ea typeface="Tahoma" panose="020B0604030504040204" pitchFamily="34" charset="0"/>
                <a:cs typeface="Arial" panose="020B0604020202020204" pitchFamily="34" charset="0"/>
                <a:sym typeface="Arial"/>
              </a:rPr>
              <a:t> </a:t>
            </a:r>
            <a:r>
              <a:rPr lang="vi-VN" sz="4000" smtClean="0">
                <a:solidFill>
                  <a:prstClr val="white"/>
                </a:solidFill>
                <a:ea typeface="Tahoma" panose="020B0604030504040204" pitchFamily="34" charset="0"/>
                <a:cs typeface="Arial" panose="020B0604020202020204" pitchFamily="34" charset="0"/>
                <a:sym typeface="Arial"/>
              </a:rPr>
              <a:t>Biểu </a:t>
            </a:r>
            <a:r>
              <a:rPr lang="vi-VN" sz="4000">
                <a:solidFill>
                  <a:prstClr val="white"/>
                </a:solidFill>
                <a:ea typeface="Tahoma" panose="020B0604030504040204" pitchFamily="34" charset="0"/>
                <a:cs typeface="Arial" panose="020B0604020202020204" pitchFamily="34" charset="0"/>
                <a:sym typeface="Arial"/>
              </a:rPr>
              <a:t>đồ hình quạt tròn</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01525" y="6120832"/>
            <a:ext cx="7594782"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a:solidFill>
                  <a:srgbClr val="FFC000"/>
                </a:solidFill>
                <a:ea typeface="Tahoma" panose="020B0604030504040204" pitchFamily="34" charset="0"/>
                <a:cs typeface="Arial" panose="020B0604020202020204" pitchFamily="34" charset="0"/>
                <a:sym typeface="Arial"/>
              </a:rPr>
              <a:t> </a:t>
            </a:r>
            <a:r>
              <a:rPr lang="vi-VN" sz="4000" kern="0">
                <a:solidFill>
                  <a:prstClr val="white"/>
                </a:solidFill>
                <a:cs typeface="Arial"/>
                <a:sym typeface="Arial"/>
              </a:rPr>
              <a:t>Biểu đồ đoạn thẳng</a:t>
            </a:r>
            <a:endParaRPr lang="en-US" sz="4000" dirty="0">
              <a:solidFill>
                <a:prstClr val="white"/>
              </a:solidFill>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1"/>
            <a:ext cx="731046" cy="73104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233029078"/>
              </p:ext>
            </p:extLst>
          </p:nvPr>
        </p:nvGraphicFramePr>
        <p:xfrm>
          <a:off x="3782106" y="2462111"/>
          <a:ext cx="10667999" cy="1554480"/>
        </p:xfrm>
        <a:graphic>
          <a:graphicData uri="http://schemas.openxmlformats.org/drawingml/2006/table">
            <a:tbl>
              <a:tblPr firstRow="1" firstCol="1" bandRow="1"/>
              <a:tblGrid>
                <a:gridCol w="3467662">
                  <a:extLst>
                    <a:ext uri="{9D8B030D-6E8A-4147-A177-3AD203B41FA5}">
                      <a16:colId xmlns:a16="http://schemas.microsoft.com/office/drawing/2014/main" val="20000"/>
                    </a:ext>
                  </a:extLst>
                </a:gridCol>
                <a:gridCol w="1485337">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0">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Năm</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2005</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2010</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2012</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2015</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2016</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275386">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Số dân thành thị</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22, 4</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26, 5</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28, 3</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31, 1</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lnSpc>
                          <a:spcPct val="150000"/>
                        </a:lnSpc>
                        <a:spcBef>
                          <a:spcPts val="300"/>
                        </a:spcBef>
                        <a:spcAft>
                          <a:spcPts val="0"/>
                        </a:spcAft>
                      </a:pPr>
                      <a:r>
                        <a:rPr lang="fr-FR" sz="3400" dirty="0">
                          <a:solidFill>
                            <a:schemeClr val="bg1"/>
                          </a:solidFill>
                          <a:effectLst/>
                          <a:latin typeface="Arial" panose="020B0604020202020204" pitchFamily="34" charset="0"/>
                          <a:ea typeface="Arial" panose="020B0604020202020204" pitchFamily="34" charset="0"/>
                          <a:cs typeface="Arial" panose="020B0604020202020204" pitchFamily="34" charset="0"/>
                        </a:rPr>
                        <a:t>31, 9</a:t>
                      </a:r>
                      <a:endParaRPr lang="en-US" sz="3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0" name="TextBox 19">
            <a:extLst>
              <a:ext uri="{FF2B5EF4-FFF2-40B4-BE49-F238E27FC236}">
                <a16:creationId xmlns:a16="http://schemas.microsoft.com/office/drawing/2014/main" id="{4605F6AC-8356-4661-B6A4-309609CF4CCF}"/>
              </a:ext>
            </a:extLst>
          </p:cNvPr>
          <p:cNvSpPr txBox="1"/>
          <p:nvPr/>
        </p:nvSpPr>
        <p:spPr>
          <a:xfrm>
            <a:off x="3591237" y="4315438"/>
            <a:ext cx="11353800" cy="615553"/>
          </a:xfrm>
          <a:prstGeom prst="rect">
            <a:avLst/>
          </a:prstGeom>
          <a:noFill/>
        </p:spPr>
        <p:txBody>
          <a:bodyPr wrap="square" rtlCol="0">
            <a:spAutoFit/>
          </a:bodyPr>
          <a:lstStyle/>
          <a:p>
            <a:pPr>
              <a:buFont typeface="Arial"/>
              <a:buNone/>
              <a:defRPr/>
            </a:pPr>
            <a:r>
              <a:rPr lang="vi-VN" sz="3400" dirty="0">
                <a:solidFill>
                  <a:prstClr val="white"/>
                </a:solidFill>
                <a:cs typeface="Arial" panose="020B0604020202020204" pitchFamily="34" charset="0"/>
                <a:sym typeface="Arial"/>
              </a:rPr>
              <a:t>Để biểu diễn số dân thành thị thì nên dùng biểu đồ </a:t>
            </a:r>
            <a:r>
              <a:rPr lang="vi-VN" sz="3400" dirty="0" smtClean="0">
                <a:solidFill>
                  <a:prstClr val="white"/>
                </a:solidFill>
                <a:cs typeface="Arial" panose="020B0604020202020204" pitchFamily="34" charset="0"/>
                <a:sym typeface="Arial"/>
              </a:rPr>
              <a:t>nào?</a:t>
            </a:r>
            <a:endParaRPr lang="en-US" sz="3400" dirty="0">
              <a:solidFill>
                <a:prstClr val="white"/>
              </a:solidFill>
              <a:cs typeface="Arial"/>
              <a:sym typeface="Arial"/>
            </a:endParaRPr>
          </a:p>
        </p:txBody>
      </p:sp>
    </p:spTree>
    <p:extLst>
      <p:ext uri="{BB962C8B-B14F-4D97-AF65-F5344CB8AC3E}">
        <p14:creationId xmlns:p14="http://schemas.microsoft.com/office/powerpoint/2010/main" val="94258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8"/>
                </p:tgtEl>
              </p:cMediaNode>
            </p:audio>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1" nodeType="clickEffect">
                                  <p:stCondLst>
                                    <p:cond delay="0"/>
                                  </p:stCondLst>
                                  <p:childTnLst>
                                    <p:animClr clrSpc="hsl" dir="cw">
                                      <p:cBhvr override="childStyle">
                                        <p:cTn id="43" dur="500" fill="hold"/>
                                        <p:tgtEl>
                                          <p:spTgt spid="25"/>
                                        </p:tgtEl>
                                        <p:attrNameLst>
                                          <p:attrName>style.color</p:attrName>
                                        </p:attrNameLst>
                                      </p:cBhvr>
                                      <p:by>
                                        <p:hsl h="0" s="-12549" l="-25098"/>
                                      </p:by>
                                    </p:animClr>
                                    <p:animClr clrSpc="hsl" dir="cw">
                                      <p:cBhvr>
                                        <p:cTn id="44" dur="500" fill="hold"/>
                                        <p:tgtEl>
                                          <p:spTgt spid="25"/>
                                        </p:tgtEl>
                                        <p:attrNameLst>
                                          <p:attrName>fillcolor</p:attrName>
                                        </p:attrNameLst>
                                      </p:cBhvr>
                                      <p:by>
                                        <p:hsl h="0" s="-12549" l="-25098"/>
                                      </p:by>
                                    </p:animClr>
                                    <p:animClr clrSpc="hsl" dir="cw">
                                      <p:cBhvr>
                                        <p:cTn id="45" dur="500" fill="hold"/>
                                        <p:tgtEl>
                                          <p:spTgt spid="25"/>
                                        </p:tgtEl>
                                        <p:attrNameLst>
                                          <p:attrName>stroke.color</p:attrName>
                                        </p:attrNameLst>
                                      </p:cBhvr>
                                      <p:by>
                                        <p:hsl h="0" s="-12549" l="-25098"/>
                                      </p:by>
                                    </p:animClr>
                                    <p:set>
                                      <p:cBhvr>
                                        <p:cTn id="46" dur="500" fill="hold"/>
                                        <p:tgtEl>
                                          <p:spTgt spid="25"/>
                                        </p:tgtEl>
                                        <p:attrNameLst>
                                          <p:attrName>fill.type</p:attrName>
                                        </p:attrNameLst>
                                      </p:cBhvr>
                                      <p:to>
                                        <p:strVal val="solid"/>
                                      </p:to>
                                    </p:set>
                                  </p:childTnLst>
                                </p:cTn>
                              </p:par>
                              <p:par>
                                <p:cTn id="47" presetID="19" presetClass="emph" presetSubtype="0" fill="hold" grpId="0" nodeType="withEffect">
                                  <p:stCondLst>
                                    <p:cond delay="0"/>
                                  </p:stCondLst>
                                  <p:childTnLst>
                                    <p:animClr clrSpc="rgb" dir="cw">
                                      <p:cBhvr override="childStyle">
                                        <p:cTn id="48" dur="500" fill="hold"/>
                                        <p:tgtEl>
                                          <p:spTgt spid="15"/>
                                        </p:tgtEl>
                                        <p:attrNameLst>
                                          <p:attrName>style.color</p:attrName>
                                        </p:attrNameLst>
                                      </p:cBhvr>
                                      <p:to>
                                        <a:srgbClr val="FFC000"/>
                                      </p:to>
                                    </p:animClr>
                                    <p:animClr clrSpc="rgb" dir="cw">
                                      <p:cBhvr>
                                        <p:cTn id="49" dur="500" fill="hold"/>
                                        <p:tgtEl>
                                          <p:spTgt spid="15"/>
                                        </p:tgtEl>
                                        <p:attrNameLst>
                                          <p:attrName>fillcolor</p:attrName>
                                        </p:attrNameLst>
                                      </p:cBhvr>
                                      <p:to>
                                        <a:srgbClr val="FFC00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20218" fill="hold"/>
                                        <p:tgtEl>
                                          <p:spTgt spid="39"/>
                                        </p:tgtEl>
                                      </p:cBhvr>
                                    </p:cmd>
                                  </p:childTnLst>
                                </p:cTn>
                              </p:par>
                              <p:par>
                                <p:cTn id="54" presetID="3" presetClass="mediacall" presetSubtype="0" fill="hold" nodeType="withEffect">
                                  <p:stCondLst>
                                    <p:cond delay="0"/>
                                  </p:stCondLst>
                                  <p:childTnLst>
                                    <p:cmd type="call" cmd="stop">
                                      <p:cBhvr>
                                        <p:cTn id="55" dur="1" fill="hold"/>
                                        <p:tgtEl>
                                          <p:spTgt spid="38"/>
                                        </p:tgtEl>
                                      </p:cBhvr>
                                    </p:cmd>
                                  </p:childTnLst>
                                </p:cTn>
                              </p:par>
                              <p:par>
                                <p:cTn id="56" presetID="19" presetClass="emph" presetSubtype="0" repeatCount="4000" fill="hold" grpId="1" nodeType="withEffect">
                                  <p:stCondLst>
                                    <p:cond delay="3000"/>
                                  </p:stCondLst>
                                  <p:childTnLst>
                                    <p:animClr clrSpc="rgb" dir="cw">
                                      <p:cBhvr override="childStyle">
                                        <p:cTn id="57" dur="500" fill="hold"/>
                                        <p:tgtEl>
                                          <p:spTgt spid="15"/>
                                        </p:tgtEl>
                                        <p:attrNameLst>
                                          <p:attrName>style.color</p:attrName>
                                        </p:attrNameLst>
                                      </p:cBhvr>
                                      <p:to>
                                        <a:srgbClr val="92D050"/>
                                      </p:to>
                                    </p:animClr>
                                    <p:animClr clrSpc="rgb" dir="cw">
                                      <p:cBhvr>
                                        <p:cTn id="58" dur="500" fill="hold"/>
                                        <p:tgtEl>
                                          <p:spTgt spid="15"/>
                                        </p:tgtEl>
                                        <p:attrNameLst>
                                          <p:attrName>fillcolor</p:attrName>
                                        </p:attrNameLst>
                                      </p:cBhvr>
                                      <p:to>
                                        <a:srgbClr val="92D050"/>
                                      </p:to>
                                    </p:animClr>
                                    <p:set>
                                      <p:cBhvr>
                                        <p:cTn id="59" dur="500" fill="hold"/>
                                        <p:tgtEl>
                                          <p:spTgt spid="15"/>
                                        </p:tgtEl>
                                        <p:attrNameLst>
                                          <p:attrName>fill.type</p:attrName>
                                        </p:attrNameLst>
                                      </p:cBhvr>
                                      <p:to>
                                        <p:strVal val="solid"/>
                                      </p:to>
                                    </p:set>
                                    <p:set>
                                      <p:cBhvr>
                                        <p:cTn id="60" dur="500" fill="hold"/>
                                        <p:tgtEl>
                                          <p:spTgt spid="15"/>
                                        </p:tgtEl>
                                        <p:attrNameLst>
                                          <p:attrName>fill.on</p:attrName>
                                        </p:attrNameLst>
                                      </p:cBhvr>
                                      <p:to>
                                        <p:strVal val="true"/>
                                      </p:to>
                                    </p:set>
                                  </p:childTnLst>
                                </p:cTn>
                              </p:par>
                              <p:par>
                                <p:cTn id="61" presetID="1" presetClass="mediacall" presetSubtype="0" fill="hold" nodeType="withEffect">
                                  <p:stCondLst>
                                    <p:cond delay="3000"/>
                                  </p:stCondLst>
                                  <p:childTnLst>
                                    <p:cmd type="call" cmd="playFrom(0.0)">
                                      <p:cBhvr>
                                        <p:cTn id="62" dur="7732" fill="hold"/>
                                        <p:tgtEl>
                                          <p:spTgt spid="40"/>
                                        </p:tgtEl>
                                      </p:cBhvr>
                                    </p:cmd>
                                  </p:childTnLst>
                                </p:cTn>
                              </p:par>
                              <p:par>
                                <p:cTn id="63" presetID="3" presetClass="mediacall" presetSubtype="0" fill="hold" nodeType="withEffect">
                                  <p:stCondLst>
                                    <p:cond delay="3000"/>
                                  </p:stCondLst>
                                  <p:childTnLst>
                                    <p:cmd type="call" cmd="stop">
                                      <p:cBhvr>
                                        <p:cTn id="64" dur="1" fill="hold"/>
                                        <p:tgtEl>
                                          <p:spTgt spid="39"/>
                                        </p:tgtEl>
                                      </p:cBhvr>
                                    </p:cmd>
                                  </p:childTnLst>
                                </p:cTn>
                              </p:par>
                              <p:par>
                                <p:cTn id="65" presetID="24" presetClass="emph" presetSubtype="0" fill="hold" grpId="2" nodeType="withEffect">
                                  <p:stCondLst>
                                    <p:cond delay="3000"/>
                                  </p:stCondLst>
                                  <p:childTnLst>
                                    <p:animClr clrSpc="hsl" dir="cw">
                                      <p:cBhvr override="childStyle">
                                        <p:cTn id="66" dur="500" fill="hold"/>
                                        <p:tgtEl>
                                          <p:spTgt spid="25"/>
                                        </p:tgtEl>
                                        <p:attrNameLst>
                                          <p:attrName>style.color</p:attrName>
                                        </p:attrNameLst>
                                      </p:cBhvr>
                                      <p:by>
                                        <p:hsl h="0" s="-12549" l="-25098"/>
                                      </p:by>
                                    </p:animClr>
                                    <p:animClr clrSpc="hsl" dir="cw">
                                      <p:cBhvr>
                                        <p:cTn id="67" dur="500" fill="hold"/>
                                        <p:tgtEl>
                                          <p:spTgt spid="25"/>
                                        </p:tgtEl>
                                        <p:attrNameLst>
                                          <p:attrName>fillcolor</p:attrName>
                                        </p:attrNameLst>
                                      </p:cBhvr>
                                      <p:by>
                                        <p:hsl h="0" s="-12549" l="-25098"/>
                                      </p:by>
                                    </p:animClr>
                                    <p:animClr clrSpc="hsl" dir="cw">
                                      <p:cBhvr>
                                        <p:cTn id="68" dur="500" fill="hold"/>
                                        <p:tgtEl>
                                          <p:spTgt spid="25"/>
                                        </p:tgtEl>
                                        <p:attrNameLst>
                                          <p:attrName>stroke.color</p:attrName>
                                        </p:attrNameLst>
                                      </p:cBhvr>
                                      <p:by>
                                        <p:hsl h="0" s="-12549" l="-25098"/>
                                      </p:by>
                                    </p:animClr>
                                    <p:set>
                                      <p:cBhvr>
                                        <p:cTn id="69"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4" presetClass="emph" presetSubtype="0" fill="hold" grpId="1" nodeType="clickEffect">
                                  <p:stCondLst>
                                    <p:cond delay="0"/>
                                  </p:stCondLst>
                                  <p:childTnLst>
                                    <p:animClr clrSpc="hsl" dir="cw">
                                      <p:cBhvr override="childStyle">
                                        <p:cTn id="74" dur="500" fill="hold"/>
                                        <p:tgtEl>
                                          <p:spTgt spid="33"/>
                                        </p:tgtEl>
                                        <p:attrNameLst>
                                          <p:attrName>style.color</p:attrName>
                                        </p:attrNameLst>
                                      </p:cBhvr>
                                      <p:by>
                                        <p:hsl h="0" s="-12549" l="-25098"/>
                                      </p:by>
                                    </p:animClr>
                                    <p:animClr clrSpc="hsl" dir="cw">
                                      <p:cBhvr>
                                        <p:cTn id="75" dur="500" fill="hold"/>
                                        <p:tgtEl>
                                          <p:spTgt spid="33"/>
                                        </p:tgtEl>
                                        <p:attrNameLst>
                                          <p:attrName>fillcolor</p:attrName>
                                        </p:attrNameLst>
                                      </p:cBhvr>
                                      <p:by>
                                        <p:hsl h="0" s="-12549" l="-25098"/>
                                      </p:by>
                                    </p:animClr>
                                    <p:animClr clrSpc="hsl" dir="cw">
                                      <p:cBhvr>
                                        <p:cTn id="76" dur="500" fill="hold"/>
                                        <p:tgtEl>
                                          <p:spTgt spid="33"/>
                                        </p:tgtEl>
                                        <p:attrNameLst>
                                          <p:attrName>stroke.color</p:attrName>
                                        </p:attrNameLst>
                                      </p:cBhvr>
                                      <p:by>
                                        <p:hsl h="0" s="-12549" l="-25098"/>
                                      </p:by>
                                    </p:animClr>
                                    <p:set>
                                      <p:cBhvr>
                                        <p:cTn id="77" dur="500" fill="hold"/>
                                        <p:tgtEl>
                                          <p:spTgt spid="33"/>
                                        </p:tgtEl>
                                        <p:attrNameLst>
                                          <p:attrName>fill.type</p:attrName>
                                        </p:attrNameLst>
                                      </p:cBhvr>
                                      <p:to>
                                        <p:strVal val="solid"/>
                                      </p:to>
                                    </p:set>
                                  </p:childTnLst>
                                </p:cTn>
                              </p:par>
                              <p:par>
                                <p:cTn id="78" presetID="19" presetClass="emph" presetSubtype="0" fill="hold" grpId="0" nodeType="withEffect">
                                  <p:stCondLst>
                                    <p:cond delay="0"/>
                                  </p:stCondLst>
                                  <p:childTnLst>
                                    <p:animClr clrSpc="rgb" dir="cw">
                                      <p:cBhvr override="childStyle">
                                        <p:cTn id="79" dur="500" fill="hold"/>
                                        <p:tgtEl>
                                          <p:spTgt spid="31"/>
                                        </p:tgtEl>
                                        <p:attrNameLst>
                                          <p:attrName>style.color</p:attrName>
                                        </p:attrNameLst>
                                      </p:cBhvr>
                                      <p:to>
                                        <a:srgbClr val="FFC000"/>
                                      </p:to>
                                    </p:animClr>
                                    <p:animClr clrSpc="rgb" dir="cw">
                                      <p:cBhvr>
                                        <p:cTn id="80" dur="500" fill="hold"/>
                                        <p:tgtEl>
                                          <p:spTgt spid="31"/>
                                        </p:tgtEl>
                                        <p:attrNameLst>
                                          <p:attrName>fillcolor</p:attrName>
                                        </p:attrNameLst>
                                      </p:cBhvr>
                                      <p:to>
                                        <a:srgbClr val="FFC000"/>
                                      </p:to>
                                    </p:animClr>
                                    <p:set>
                                      <p:cBhvr>
                                        <p:cTn id="81" dur="500" fill="hold"/>
                                        <p:tgtEl>
                                          <p:spTgt spid="31"/>
                                        </p:tgtEl>
                                        <p:attrNameLst>
                                          <p:attrName>fill.type</p:attrName>
                                        </p:attrNameLst>
                                      </p:cBhvr>
                                      <p:to>
                                        <p:strVal val="solid"/>
                                      </p:to>
                                    </p:set>
                                    <p:set>
                                      <p:cBhvr>
                                        <p:cTn id="82" dur="500" fill="hold"/>
                                        <p:tgtEl>
                                          <p:spTgt spid="31"/>
                                        </p:tgtEl>
                                        <p:attrNameLst>
                                          <p:attrName>fill.on</p:attrName>
                                        </p:attrNameLst>
                                      </p:cBhvr>
                                      <p:to>
                                        <p:strVal val="true"/>
                                      </p:to>
                                    </p:set>
                                  </p:childTnLst>
                                </p:cTn>
                              </p:par>
                              <p:par>
                                <p:cTn id="83" presetID="1" presetClass="mediacall" presetSubtype="0" fill="hold" nodeType="withEffect">
                                  <p:stCondLst>
                                    <p:cond delay="0"/>
                                  </p:stCondLst>
                                  <p:childTnLst>
                                    <p:cmd type="call" cmd="playFrom(0.0)">
                                      <p:cBhvr>
                                        <p:cTn id="84" dur="20218" fill="hold"/>
                                        <p:tgtEl>
                                          <p:spTgt spid="39"/>
                                        </p:tgtEl>
                                      </p:cBhvr>
                                    </p:cmd>
                                  </p:childTnLst>
                                </p:cTn>
                              </p:par>
                              <p:par>
                                <p:cTn id="85" presetID="3" presetClass="mediacall" presetSubtype="0" fill="hold" nodeType="withEffect">
                                  <p:stCondLst>
                                    <p:cond delay="0"/>
                                  </p:stCondLst>
                                  <p:childTnLst>
                                    <p:cmd type="call" cmd="stop">
                                      <p:cBhvr>
                                        <p:cTn id="86" dur="1" fill="hold"/>
                                        <p:tgtEl>
                                          <p:spTgt spid="38"/>
                                        </p:tgtEl>
                                      </p:cBhvr>
                                    </p:cmd>
                                  </p:childTnLst>
                                </p:cTn>
                              </p:par>
                              <p:par>
                                <p:cTn id="87" presetID="19" presetClass="emph" presetSubtype="0" fill="hold" grpId="1" nodeType="withEffect">
                                  <p:stCondLst>
                                    <p:cond delay="3000"/>
                                  </p:stCondLst>
                                  <p:childTnLst>
                                    <p:animClr clrSpc="rgb" dir="cw">
                                      <p:cBhvr override="childStyle">
                                        <p:cTn id="88" dur="500" fill="hold"/>
                                        <p:tgtEl>
                                          <p:spTgt spid="31"/>
                                        </p:tgtEl>
                                        <p:attrNameLst>
                                          <p:attrName>style.color</p:attrName>
                                        </p:attrNameLst>
                                      </p:cBhvr>
                                      <p:to>
                                        <a:srgbClr val="FF0000"/>
                                      </p:to>
                                    </p:animClr>
                                    <p:animClr clrSpc="rgb" dir="cw">
                                      <p:cBhvr>
                                        <p:cTn id="89" dur="500" fill="hold"/>
                                        <p:tgtEl>
                                          <p:spTgt spid="31"/>
                                        </p:tgtEl>
                                        <p:attrNameLst>
                                          <p:attrName>fillcolor</p:attrName>
                                        </p:attrNameLst>
                                      </p:cBhvr>
                                      <p:to>
                                        <a:srgbClr val="FF0000"/>
                                      </p:to>
                                    </p:animClr>
                                    <p:set>
                                      <p:cBhvr>
                                        <p:cTn id="90" dur="500" fill="hold"/>
                                        <p:tgtEl>
                                          <p:spTgt spid="31"/>
                                        </p:tgtEl>
                                        <p:attrNameLst>
                                          <p:attrName>fill.type</p:attrName>
                                        </p:attrNameLst>
                                      </p:cBhvr>
                                      <p:to>
                                        <p:strVal val="solid"/>
                                      </p:to>
                                    </p:set>
                                    <p:set>
                                      <p:cBhvr>
                                        <p:cTn id="91" dur="500" fill="hold"/>
                                        <p:tgtEl>
                                          <p:spTgt spid="31"/>
                                        </p:tgtEl>
                                        <p:attrNameLst>
                                          <p:attrName>fill.on</p:attrName>
                                        </p:attrNameLst>
                                      </p:cBhvr>
                                      <p:to>
                                        <p:strVal val="true"/>
                                      </p:to>
                                    </p:set>
                                  </p:childTnLst>
                                </p:cTn>
                              </p:par>
                              <p:par>
                                <p:cTn id="92" presetID="19" presetClass="emph" presetSubtype="0" repeatCount="4000" fill="hold" grpId="2" nodeType="withEffect">
                                  <p:stCondLst>
                                    <p:cond delay="3000"/>
                                  </p:stCondLst>
                                  <p:childTnLst>
                                    <p:animClr clrSpc="rgb" dir="cw">
                                      <p:cBhvr override="childStyle">
                                        <p:cTn id="93" dur="500" fill="hold"/>
                                        <p:tgtEl>
                                          <p:spTgt spid="15"/>
                                        </p:tgtEl>
                                        <p:attrNameLst>
                                          <p:attrName>style.color</p:attrName>
                                        </p:attrNameLst>
                                      </p:cBhvr>
                                      <p:to>
                                        <a:srgbClr val="92D050"/>
                                      </p:to>
                                    </p:animClr>
                                    <p:animClr clrSpc="rgb" dir="cw">
                                      <p:cBhvr>
                                        <p:cTn id="94" dur="500" fill="hold"/>
                                        <p:tgtEl>
                                          <p:spTgt spid="15"/>
                                        </p:tgtEl>
                                        <p:attrNameLst>
                                          <p:attrName>fillcolor</p:attrName>
                                        </p:attrNameLst>
                                      </p:cBhvr>
                                      <p:to>
                                        <a:srgbClr val="92D050"/>
                                      </p:to>
                                    </p:animClr>
                                    <p:set>
                                      <p:cBhvr>
                                        <p:cTn id="95" dur="500" fill="hold"/>
                                        <p:tgtEl>
                                          <p:spTgt spid="15"/>
                                        </p:tgtEl>
                                        <p:attrNameLst>
                                          <p:attrName>fill.type</p:attrName>
                                        </p:attrNameLst>
                                      </p:cBhvr>
                                      <p:to>
                                        <p:strVal val="solid"/>
                                      </p:to>
                                    </p:set>
                                    <p:set>
                                      <p:cBhvr>
                                        <p:cTn id="96" dur="500" fill="hold"/>
                                        <p:tgtEl>
                                          <p:spTgt spid="15"/>
                                        </p:tgtEl>
                                        <p:attrNameLst>
                                          <p:attrName>fill.on</p:attrName>
                                        </p:attrNameLst>
                                      </p:cBhvr>
                                      <p:to>
                                        <p:strVal val="true"/>
                                      </p:to>
                                    </p:set>
                                  </p:childTnLst>
                                </p:cTn>
                              </p:par>
                              <p:par>
                                <p:cTn id="97" presetID="1" presetClass="mediacall" presetSubtype="0" fill="hold" nodeType="withEffect">
                                  <p:stCondLst>
                                    <p:cond delay="3000"/>
                                  </p:stCondLst>
                                  <p:childTnLst>
                                    <p:cmd type="call" cmd="playFrom(0.0)">
                                      <p:cBhvr>
                                        <p:cTn id="98" dur="5903" fill="hold"/>
                                        <p:tgtEl>
                                          <p:spTgt spid="41"/>
                                        </p:tgtEl>
                                      </p:cBhvr>
                                    </p:cmd>
                                  </p:childTnLst>
                                </p:cTn>
                              </p:par>
                              <p:par>
                                <p:cTn id="99" presetID="3" presetClass="mediacall" presetSubtype="0" fill="hold" nodeType="withEffect">
                                  <p:stCondLst>
                                    <p:cond delay="3000"/>
                                  </p:stCondLst>
                                  <p:childTnLst>
                                    <p:cmd type="call" cmd="stop">
                                      <p:cBhvr>
                                        <p:cTn id="100" dur="1" fill="hold"/>
                                        <p:tgtEl>
                                          <p:spTgt spid="39"/>
                                        </p:tgtEl>
                                      </p:cBhvr>
                                    </p:cmd>
                                  </p:childTnLst>
                                </p:cTn>
                              </p:par>
                              <p:par>
                                <p:cTn id="101" presetID="30" presetClass="emph" presetSubtype="0" fill="hold" grpId="2" nodeType="withEffect">
                                  <p:stCondLst>
                                    <p:cond delay="3000"/>
                                  </p:stCondLst>
                                  <p:childTnLst>
                                    <p:animClr clrSpc="hsl" dir="cw">
                                      <p:cBhvr override="childStyle">
                                        <p:cTn id="102" dur="500" fill="hold"/>
                                        <p:tgtEl>
                                          <p:spTgt spid="33"/>
                                        </p:tgtEl>
                                        <p:attrNameLst>
                                          <p:attrName>style.color</p:attrName>
                                        </p:attrNameLst>
                                      </p:cBhvr>
                                      <p:by>
                                        <p:hsl h="0" s="12549" l="25098"/>
                                      </p:by>
                                    </p:animClr>
                                    <p:animClr clrSpc="hsl" dir="cw">
                                      <p:cBhvr>
                                        <p:cTn id="103" dur="500" fill="hold"/>
                                        <p:tgtEl>
                                          <p:spTgt spid="33"/>
                                        </p:tgtEl>
                                        <p:attrNameLst>
                                          <p:attrName>fillcolor</p:attrName>
                                        </p:attrNameLst>
                                      </p:cBhvr>
                                      <p:by>
                                        <p:hsl h="0" s="12549" l="25098"/>
                                      </p:by>
                                    </p:animClr>
                                    <p:animClr clrSpc="hsl" dir="cw">
                                      <p:cBhvr>
                                        <p:cTn id="104" dur="500" fill="hold"/>
                                        <p:tgtEl>
                                          <p:spTgt spid="33"/>
                                        </p:tgtEl>
                                        <p:attrNameLst>
                                          <p:attrName>stroke.color</p:attrName>
                                        </p:attrNameLst>
                                      </p:cBhvr>
                                      <p:by>
                                        <p:hsl h="0" s="12549" l="25098"/>
                                      </p:by>
                                    </p:animClr>
                                    <p:set>
                                      <p:cBhvr>
                                        <p:cTn id="105" dur="500" fill="hold"/>
                                        <p:tgtEl>
                                          <p:spTgt spid="33"/>
                                        </p:tgtEl>
                                        <p:attrNameLst>
                                          <p:attrName>fill.type</p:attrName>
                                        </p:attrNameLst>
                                      </p:cBhvr>
                                      <p:to>
                                        <p:strVal val="solid"/>
                                      </p:to>
                                    </p:set>
                                  </p:childTnLst>
                                </p:cTn>
                              </p:par>
                              <p:par>
                                <p:cTn id="106" presetID="24" presetClass="emph" presetSubtype="0" fill="hold" grpId="3" nodeType="withEffect">
                                  <p:stCondLst>
                                    <p:cond delay="3000"/>
                                  </p:stCondLst>
                                  <p:childTnLst>
                                    <p:animClr clrSpc="hsl" dir="cw">
                                      <p:cBhvr override="childStyle">
                                        <p:cTn id="107" dur="500" fill="hold"/>
                                        <p:tgtEl>
                                          <p:spTgt spid="25"/>
                                        </p:tgtEl>
                                        <p:attrNameLst>
                                          <p:attrName>style.color</p:attrName>
                                        </p:attrNameLst>
                                      </p:cBhvr>
                                      <p:by>
                                        <p:hsl h="0" s="-12549" l="-25098"/>
                                      </p:by>
                                    </p:animClr>
                                    <p:animClr clrSpc="hsl" dir="cw">
                                      <p:cBhvr>
                                        <p:cTn id="108" dur="500" fill="hold"/>
                                        <p:tgtEl>
                                          <p:spTgt spid="25"/>
                                        </p:tgtEl>
                                        <p:attrNameLst>
                                          <p:attrName>fillcolor</p:attrName>
                                        </p:attrNameLst>
                                      </p:cBhvr>
                                      <p:by>
                                        <p:hsl h="0" s="-12549" l="-25098"/>
                                      </p:by>
                                    </p:animClr>
                                    <p:animClr clrSpc="hsl" dir="cw">
                                      <p:cBhvr>
                                        <p:cTn id="109" dur="500" fill="hold"/>
                                        <p:tgtEl>
                                          <p:spTgt spid="25"/>
                                        </p:tgtEl>
                                        <p:attrNameLst>
                                          <p:attrName>stroke.color</p:attrName>
                                        </p:attrNameLst>
                                      </p:cBhvr>
                                      <p:by>
                                        <p:hsl h="0" s="-12549" l="-25098"/>
                                      </p:by>
                                    </p:animClr>
                                    <p:set>
                                      <p:cBhvr>
                                        <p:cTn id="11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27"/>
                    </p:tgtEl>
                  </p:cond>
                </p:stCondLst>
                <p:endSync evt="end" delay="0">
                  <p:rtn val="all"/>
                </p:endSync>
                <p:childTnLst>
                  <p:par>
                    <p:cTn id="112" fill="hold">
                      <p:stCondLst>
                        <p:cond delay="0"/>
                      </p:stCondLst>
                      <p:childTnLst>
                        <p:par>
                          <p:cTn id="113" fill="hold">
                            <p:stCondLst>
                              <p:cond delay="0"/>
                            </p:stCondLst>
                            <p:childTnLst>
                              <p:par>
                                <p:cTn id="114" presetID="24" presetClass="emph" presetSubtype="0" fill="hold" grpId="1" nodeType="clickEffect">
                                  <p:stCondLst>
                                    <p:cond delay="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par>
                                <p:cTn id="119" presetID="19" presetClass="emph" presetSubtype="0" fill="hold" grpId="0" nodeType="withEffect">
                                  <p:stCondLst>
                                    <p:cond delay="0"/>
                                  </p:stCondLst>
                                  <p:childTnLst>
                                    <p:animClr clrSpc="rgb" dir="cw">
                                      <p:cBhvr override="childStyle">
                                        <p:cTn id="120" dur="500" fill="hold"/>
                                        <p:tgtEl>
                                          <p:spTgt spid="16"/>
                                        </p:tgtEl>
                                        <p:attrNameLst>
                                          <p:attrName>style.color</p:attrName>
                                        </p:attrNameLst>
                                      </p:cBhvr>
                                      <p:to>
                                        <a:srgbClr val="FFC000"/>
                                      </p:to>
                                    </p:animClr>
                                    <p:animClr clrSpc="rgb" dir="cw">
                                      <p:cBhvr>
                                        <p:cTn id="121" dur="500" fill="hold"/>
                                        <p:tgtEl>
                                          <p:spTgt spid="16"/>
                                        </p:tgtEl>
                                        <p:attrNameLst>
                                          <p:attrName>fillcolor</p:attrName>
                                        </p:attrNameLst>
                                      </p:cBhvr>
                                      <p:to>
                                        <a:srgbClr val="FFC000"/>
                                      </p:to>
                                    </p:animClr>
                                    <p:set>
                                      <p:cBhvr>
                                        <p:cTn id="122" dur="500" fill="hold"/>
                                        <p:tgtEl>
                                          <p:spTgt spid="16"/>
                                        </p:tgtEl>
                                        <p:attrNameLst>
                                          <p:attrName>fill.type</p:attrName>
                                        </p:attrNameLst>
                                      </p:cBhvr>
                                      <p:to>
                                        <p:strVal val="solid"/>
                                      </p:to>
                                    </p:set>
                                    <p:set>
                                      <p:cBhvr>
                                        <p:cTn id="123" dur="500" fill="hold"/>
                                        <p:tgtEl>
                                          <p:spTgt spid="16"/>
                                        </p:tgtEl>
                                        <p:attrNameLst>
                                          <p:attrName>fill.on</p:attrName>
                                        </p:attrNameLst>
                                      </p:cBhvr>
                                      <p:to>
                                        <p:strVal val="true"/>
                                      </p:to>
                                    </p:set>
                                  </p:childTnLst>
                                </p:cTn>
                              </p:par>
                              <p:par>
                                <p:cTn id="124" presetID="1" presetClass="mediacall" presetSubtype="0" fill="hold" nodeType="withEffect">
                                  <p:stCondLst>
                                    <p:cond delay="0"/>
                                  </p:stCondLst>
                                  <p:childTnLst>
                                    <p:cmd type="call" cmd="playFrom(0.0)">
                                      <p:cBhvr>
                                        <p:cTn id="125" dur="20218" fill="hold"/>
                                        <p:tgtEl>
                                          <p:spTgt spid="39"/>
                                        </p:tgtEl>
                                      </p:cBhvr>
                                    </p:cmd>
                                  </p:childTnLst>
                                </p:cTn>
                              </p:par>
                              <p:par>
                                <p:cTn id="126" presetID="3" presetClass="mediacall" presetSubtype="0" fill="hold" nodeType="withEffect">
                                  <p:stCondLst>
                                    <p:cond delay="0"/>
                                  </p:stCondLst>
                                  <p:childTnLst>
                                    <p:cmd type="call" cmd="stop">
                                      <p:cBhvr>
                                        <p:cTn id="127" dur="1" fill="hold"/>
                                        <p:tgtEl>
                                          <p:spTgt spid="38"/>
                                        </p:tgtEl>
                                      </p:cBhvr>
                                    </p:cmd>
                                  </p:childTnLst>
                                </p:cTn>
                              </p:par>
                              <p:par>
                                <p:cTn id="128" presetID="19" presetClass="emph" presetSubtype="0" fill="hold" grpId="1" nodeType="withEffect">
                                  <p:stCondLst>
                                    <p:cond delay="3500"/>
                                  </p:stCondLst>
                                  <p:childTnLst>
                                    <p:animClr clrSpc="rgb" dir="cw">
                                      <p:cBhvr override="childStyle">
                                        <p:cTn id="129" dur="500" fill="hold"/>
                                        <p:tgtEl>
                                          <p:spTgt spid="16"/>
                                        </p:tgtEl>
                                        <p:attrNameLst>
                                          <p:attrName>style.color</p:attrName>
                                        </p:attrNameLst>
                                      </p:cBhvr>
                                      <p:to>
                                        <a:srgbClr val="FF0000"/>
                                      </p:to>
                                    </p:animClr>
                                    <p:animClr clrSpc="rgb" dir="cw">
                                      <p:cBhvr>
                                        <p:cTn id="130" dur="500" fill="hold"/>
                                        <p:tgtEl>
                                          <p:spTgt spid="16"/>
                                        </p:tgtEl>
                                        <p:attrNameLst>
                                          <p:attrName>fillcolor</p:attrName>
                                        </p:attrNameLst>
                                      </p:cBhvr>
                                      <p:to>
                                        <a:srgbClr val="FF0000"/>
                                      </p:to>
                                    </p:animClr>
                                    <p:set>
                                      <p:cBhvr>
                                        <p:cTn id="131" dur="500" fill="hold"/>
                                        <p:tgtEl>
                                          <p:spTgt spid="16"/>
                                        </p:tgtEl>
                                        <p:attrNameLst>
                                          <p:attrName>fill.type</p:attrName>
                                        </p:attrNameLst>
                                      </p:cBhvr>
                                      <p:to>
                                        <p:strVal val="solid"/>
                                      </p:to>
                                    </p:set>
                                    <p:set>
                                      <p:cBhvr>
                                        <p:cTn id="132" dur="500" fill="hold"/>
                                        <p:tgtEl>
                                          <p:spTgt spid="16"/>
                                        </p:tgtEl>
                                        <p:attrNameLst>
                                          <p:attrName>fill.on</p:attrName>
                                        </p:attrNameLst>
                                      </p:cBhvr>
                                      <p:to>
                                        <p:strVal val="true"/>
                                      </p:to>
                                    </p:set>
                                  </p:childTnLst>
                                </p:cTn>
                              </p:par>
                              <p:par>
                                <p:cTn id="133" presetID="19" presetClass="emph" presetSubtype="0" repeatCount="4000" fill="hold" grpId="3" nodeType="withEffect">
                                  <p:stCondLst>
                                    <p:cond delay="3500"/>
                                  </p:stCondLst>
                                  <p:childTnLst>
                                    <p:animClr clrSpc="rgb" dir="cw">
                                      <p:cBhvr override="childStyle">
                                        <p:cTn id="134" dur="500" fill="hold"/>
                                        <p:tgtEl>
                                          <p:spTgt spid="15"/>
                                        </p:tgtEl>
                                        <p:attrNameLst>
                                          <p:attrName>style.color</p:attrName>
                                        </p:attrNameLst>
                                      </p:cBhvr>
                                      <p:to>
                                        <a:srgbClr val="92D050"/>
                                      </p:to>
                                    </p:animClr>
                                    <p:animClr clrSpc="rgb" dir="cw">
                                      <p:cBhvr>
                                        <p:cTn id="135" dur="500" fill="hold"/>
                                        <p:tgtEl>
                                          <p:spTgt spid="15"/>
                                        </p:tgtEl>
                                        <p:attrNameLst>
                                          <p:attrName>fillcolor</p:attrName>
                                        </p:attrNameLst>
                                      </p:cBhvr>
                                      <p:to>
                                        <a:srgbClr val="92D050"/>
                                      </p:to>
                                    </p:animClr>
                                    <p:set>
                                      <p:cBhvr>
                                        <p:cTn id="136" dur="500" fill="hold"/>
                                        <p:tgtEl>
                                          <p:spTgt spid="15"/>
                                        </p:tgtEl>
                                        <p:attrNameLst>
                                          <p:attrName>fill.type</p:attrName>
                                        </p:attrNameLst>
                                      </p:cBhvr>
                                      <p:to>
                                        <p:strVal val="solid"/>
                                      </p:to>
                                    </p:set>
                                    <p:set>
                                      <p:cBhvr>
                                        <p:cTn id="137" dur="500" fill="hold"/>
                                        <p:tgtEl>
                                          <p:spTgt spid="15"/>
                                        </p:tgtEl>
                                        <p:attrNameLst>
                                          <p:attrName>fill.on</p:attrName>
                                        </p:attrNameLst>
                                      </p:cBhvr>
                                      <p:to>
                                        <p:strVal val="true"/>
                                      </p:to>
                                    </p:set>
                                  </p:childTnLst>
                                </p:cTn>
                              </p:par>
                              <p:par>
                                <p:cTn id="138" presetID="1" presetClass="mediacall" presetSubtype="0" fill="hold" nodeType="withEffect">
                                  <p:stCondLst>
                                    <p:cond delay="3500"/>
                                  </p:stCondLst>
                                  <p:childTnLst>
                                    <p:cmd type="call" cmd="playFrom(0.0)">
                                      <p:cBhvr>
                                        <p:cTn id="139" dur="5903" fill="hold"/>
                                        <p:tgtEl>
                                          <p:spTgt spid="41"/>
                                        </p:tgtEl>
                                      </p:cBhvr>
                                    </p:cmd>
                                  </p:childTnLst>
                                </p:cTn>
                              </p:par>
                              <p:par>
                                <p:cTn id="140" presetID="3" presetClass="mediacall" presetSubtype="0" fill="hold" nodeType="withEffect">
                                  <p:stCondLst>
                                    <p:cond delay="3500"/>
                                  </p:stCondLst>
                                  <p:childTnLst>
                                    <p:cmd type="call" cmd="stop">
                                      <p:cBhvr>
                                        <p:cTn id="141" dur="1" fill="hold"/>
                                        <p:tgtEl>
                                          <p:spTgt spid="39"/>
                                        </p:tgtEl>
                                      </p:cBhvr>
                                    </p:cmd>
                                  </p:childTnLst>
                                </p:cTn>
                              </p:par>
                              <p:par>
                                <p:cTn id="142" presetID="30" presetClass="emph" presetSubtype="0" fill="hold" grpId="2" nodeType="withEffect">
                                  <p:stCondLst>
                                    <p:cond delay="3500"/>
                                  </p:stCondLst>
                                  <p:childTnLst>
                                    <p:animClr clrSpc="hsl" dir="cw">
                                      <p:cBhvr override="childStyle">
                                        <p:cTn id="143" dur="500" fill="hold"/>
                                        <p:tgtEl>
                                          <p:spTgt spid="27"/>
                                        </p:tgtEl>
                                        <p:attrNameLst>
                                          <p:attrName>style.color</p:attrName>
                                        </p:attrNameLst>
                                      </p:cBhvr>
                                      <p:by>
                                        <p:hsl h="0" s="12549" l="25098"/>
                                      </p:by>
                                    </p:animClr>
                                    <p:animClr clrSpc="hsl" dir="cw">
                                      <p:cBhvr>
                                        <p:cTn id="144" dur="500" fill="hold"/>
                                        <p:tgtEl>
                                          <p:spTgt spid="27"/>
                                        </p:tgtEl>
                                        <p:attrNameLst>
                                          <p:attrName>fillcolor</p:attrName>
                                        </p:attrNameLst>
                                      </p:cBhvr>
                                      <p:by>
                                        <p:hsl h="0" s="12549" l="25098"/>
                                      </p:by>
                                    </p:animClr>
                                    <p:animClr clrSpc="hsl" dir="cw">
                                      <p:cBhvr>
                                        <p:cTn id="145" dur="500" fill="hold"/>
                                        <p:tgtEl>
                                          <p:spTgt spid="27"/>
                                        </p:tgtEl>
                                        <p:attrNameLst>
                                          <p:attrName>stroke.color</p:attrName>
                                        </p:attrNameLst>
                                      </p:cBhvr>
                                      <p:by>
                                        <p:hsl h="0" s="12549" l="25098"/>
                                      </p:by>
                                    </p:animClr>
                                    <p:set>
                                      <p:cBhvr>
                                        <p:cTn id="146" dur="500" fill="hold"/>
                                        <p:tgtEl>
                                          <p:spTgt spid="27"/>
                                        </p:tgtEl>
                                        <p:attrNameLst>
                                          <p:attrName>fill.type</p:attrName>
                                        </p:attrNameLst>
                                      </p:cBhvr>
                                      <p:to>
                                        <p:strVal val="solid"/>
                                      </p:to>
                                    </p:set>
                                  </p:childTnLst>
                                </p:cTn>
                              </p:par>
                              <p:par>
                                <p:cTn id="147" presetID="24" presetClass="emph" presetSubtype="0" fill="hold" grpId="4" nodeType="withEffect">
                                  <p:stCondLst>
                                    <p:cond delay="3500"/>
                                  </p:stCondLst>
                                  <p:childTnLst>
                                    <p:animClr clrSpc="hsl" dir="cw">
                                      <p:cBhvr override="childStyle">
                                        <p:cTn id="148" dur="500" fill="hold"/>
                                        <p:tgtEl>
                                          <p:spTgt spid="25"/>
                                        </p:tgtEl>
                                        <p:attrNameLst>
                                          <p:attrName>style.color</p:attrName>
                                        </p:attrNameLst>
                                      </p:cBhvr>
                                      <p:by>
                                        <p:hsl h="0" s="-12549" l="-25098"/>
                                      </p:by>
                                    </p:animClr>
                                    <p:animClr clrSpc="hsl" dir="cw">
                                      <p:cBhvr>
                                        <p:cTn id="149" dur="500" fill="hold"/>
                                        <p:tgtEl>
                                          <p:spTgt spid="25"/>
                                        </p:tgtEl>
                                        <p:attrNameLst>
                                          <p:attrName>fillcolor</p:attrName>
                                        </p:attrNameLst>
                                      </p:cBhvr>
                                      <p:by>
                                        <p:hsl h="0" s="-12549" l="-25098"/>
                                      </p:by>
                                    </p:animClr>
                                    <p:animClr clrSpc="hsl" dir="cw">
                                      <p:cBhvr>
                                        <p:cTn id="150" dur="500" fill="hold"/>
                                        <p:tgtEl>
                                          <p:spTgt spid="25"/>
                                        </p:tgtEl>
                                        <p:attrNameLst>
                                          <p:attrName>stroke.color</p:attrName>
                                        </p:attrNameLst>
                                      </p:cBhvr>
                                      <p:by>
                                        <p:hsl h="0" s="-12549" l="-25098"/>
                                      </p:by>
                                    </p:animClr>
                                    <p:set>
                                      <p:cBhvr>
                                        <p:cTn id="151"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52" restart="whenNotActive" fill="hold" evtFilter="cancelBubble" nodeType="interactiveSeq">
                <p:stCondLst>
                  <p:cond evt="onClick" delay="0">
                    <p:tgtEl>
                      <p:spTgt spid="34"/>
                    </p:tgtEl>
                  </p:cond>
                </p:stCondLst>
                <p:endSync evt="end" delay="0">
                  <p:rtn val="all"/>
                </p:endSync>
                <p:childTnLst>
                  <p:par>
                    <p:cTn id="153" fill="hold">
                      <p:stCondLst>
                        <p:cond delay="0"/>
                      </p:stCondLst>
                      <p:childTnLst>
                        <p:par>
                          <p:cTn id="154" fill="hold">
                            <p:stCondLst>
                              <p:cond delay="0"/>
                            </p:stCondLst>
                            <p:childTnLst>
                              <p:par>
                                <p:cTn id="155" presetID="24" presetClass="emph" presetSubtype="0" fill="hold" grpId="1" nodeType="clickEffect">
                                  <p:stCondLst>
                                    <p:cond delay="0"/>
                                  </p:stCondLst>
                                  <p:childTnLst>
                                    <p:animClr clrSpc="hsl" dir="cw">
                                      <p:cBhvr override="childStyle">
                                        <p:cTn id="156" dur="500" fill="hold"/>
                                        <p:tgtEl>
                                          <p:spTgt spid="34"/>
                                        </p:tgtEl>
                                        <p:attrNameLst>
                                          <p:attrName>style.color</p:attrName>
                                        </p:attrNameLst>
                                      </p:cBhvr>
                                      <p:by>
                                        <p:hsl h="0" s="-12549" l="-25098"/>
                                      </p:by>
                                    </p:animClr>
                                    <p:animClr clrSpc="hsl" dir="cw">
                                      <p:cBhvr>
                                        <p:cTn id="157" dur="500" fill="hold"/>
                                        <p:tgtEl>
                                          <p:spTgt spid="34"/>
                                        </p:tgtEl>
                                        <p:attrNameLst>
                                          <p:attrName>fillcolor</p:attrName>
                                        </p:attrNameLst>
                                      </p:cBhvr>
                                      <p:by>
                                        <p:hsl h="0" s="-12549" l="-25098"/>
                                      </p:by>
                                    </p:animClr>
                                    <p:animClr clrSpc="hsl" dir="cw">
                                      <p:cBhvr>
                                        <p:cTn id="158" dur="500" fill="hold"/>
                                        <p:tgtEl>
                                          <p:spTgt spid="34"/>
                                        </p:tgtEl>
                                        <p:attrNameLst>
                                          <p:attrName>stroke.color</p:attrName>
                                        </p:attrNameLst>
                                      </p:cBhvr>
                                      <p:by>
                                        <p:hsl h="0" s="-12549" l="-25098"/>
                                      </p:by>
                                    </p:animClr>
                                    <p:set>
                                      <p:cBhvr>
                                        <p:cTn id="159" dur="500" fill="hold"/>
                                        <p:tgtEl>
                                          <p:spTgt spid="34"/>
                                        </p:tgtEl>
                                        <p:attrNameLst>
                                          <p:attrName>fill.type</p:attrName>
                                        </p:attrNameLst>
                                      </p:cBhvr>
                                      <p:to>
                                        <p:strVal val="solid"/>
                                      </p:to>
                                    </p:set>
                                  </p:childTnLst>
                                </p:cTn>
                              </p:par>
                              <p:par>
                                <p:cTn id="160" presetID="19" presetClass="emph" presetSubtype="0" fill="hold" grpId="0" nodeType="withEffect">
                                  <p:stCondLst>
                                    <p:cond delay="0"/>
                                  </p:stCondLst>
                                  <p:childTnLst>
                                    <p:animClr clrSpc="rgb" dir="cw">
                                      <p:cBhvr override="childStyle">
                                        <p:cTn id="161" dur="500" fill="hold"/>
                                        <p:tgtEl>
                                          <p:spTgt spid="32"/>
                                        </p:tgtEl>
                                        <p:attrNameLst>
                                          <p:attrName>style.color</p:attrName>
                                        </p:attrNameLst>
                                      </p:cBhvr>
                                      <p:to>
                                        <a:schemeClr val="accent2"/>
                                      </p:to>
                                    </p:animClr>
                                    <p:animClr clrSpc="rgb" dir="cw">
                                      <p:cBhvr>
                                        <p:cTn id="162" dur="500" fill="hold"/>
                                        <p:tgtEl>
                                          <p:spTgt spid="32"/>
                                        </p:tgtEl>
                                        <p:attrNameLst>
                                          <p:attrName>fillcolor</p:attrName>
                                        </p:attrNameLst>
                                      </p:cBhvr>
                                      <p:to>
                                        <a:schemeClr val="accent2"/>
                                      </p:to>
                                    </p:animClr>
                                    <p:set>
                                      <p:cBhvr>
                                        <p:cTn id="163" dur="500" fill="hold"/>
                                        <p:tgtEl>
                                          <p:spTgt spid="32"/>
                                        </p:tgtEl>
                                        <p:attrNameLst>
                                          <p:attrName>fill.type</p:attrName>
                                        </p:attrNameLst>
                                      </p:cBhvr>
                                      <p:to>
                                        <p:strVal val="solid"/>
                                      </p:to>
                                    </p:set>
                                    <p:set>
                                      <p:cBhvr>
                                        <p:cTn id="164" dur="500" fill="hold"/>
                                        <p:tgtEl>
                                          <p:spTgt spid="32"/>
                                        </p:tgtEl>
                                        <p:attrNameLst>
                                          <p:attrName>fill.on</p:attrName>
                                        </p:attrNameLst>
                                      </p:cBhvr>
                                      <p:to>
                                        <p:strVal val="true"/>
                                      </p:to>
                                    </p:set>
                                  </p:childTnLst>
                                </p:cTn>
                              </p:par>
                              <p:par>
                                <p:cTn id="165" presetID="1" presetClass="mediacall" presetSubtype="0" fill="hold" nodeType="withEffect">
                                  <p:stCondLst>
                                    <p:cond delay="0"/>
                                  </p:stCondLst>
                                  <p:childTnLst>
                                    <p:cmd type="call" cmd="playFrom(0.0)">
                                      <p:cBhvr>
                                        <p:cTn id="166" dur="20218" fill="hold"/>
                                        <p:tgtEl>
                                          <p:spTgt spid="39"/>
                                        </p:tgtEl>
                                      </p:cBhvr>
                                    </p:cmd>
                                  </p:childTnLst>
                                </p:cTn>
                              </p:par>
                              <p:par>
                                <p:cTn id="167" presetID="3" presetClass="mediacall" presetSubtype="0" fill="hold" nodeType="withEffect">
                                  <p:stCondLst>
                                    <p:cond delay="0"/>
                                  </p:stCondLst>
                                  <p:childTnLst>
                                    <p:cmd type="call" cmd="stop">
                                      <p:cBhvr>
                                        <p:cTn id="168" dur="1" fill="hold"/>
                                        <p:tgtEl>
                                          <p:spTgt spid="38"/>
                                        </p:tgtEl>
                                      </p:cBhvr>
                                    </p:cmd>
                                  </p:childTnLst>
                                </p:cTn>
                              </p:par>
                              <p:par>
                                <p:cTn id="169" presetID="19" presetClass="emph" presetSubtype="0" fill="hold" grpId="1" nodeType="withEffect">
                                  <p:stCondLst>
                                    <p:cond delay="3000"/>
                                  </p:stCondLst>
                                  <p:childTnLst>
                                    <p:animClr clrSpc="rgb" dir="cw">
                                      <p:cBhvr override="childStyle">
                                        <p:cTn id="170" dur="500" fill="hold"/>
                                        <p:tgtEl>
                                          <p:spTgt spid="32"/>
                                        </p:tgtEl>
                                        <p:attrNameLst>
                                          <p:attrName>style.color</p:attrName>
                                        </p:attrNameLst>
                                      </p:cBhvr>
                                      <p:to>
                                        <a:srgbClr val="FF0000"/>
                                      </p:to>
                                    </p:animClr>
                                    <p:animClr clrSpc="rgb" dir="cw">
                                      <p:cBhvr>
                                        <p:cTn id="171" dur="500" fill="hold"/>
                                        <p:tgtEl>
                                          <p:spTgt spid="32"/>
                                        </p:tgtEl>
                                        <p:attrNameLst>
                                          <p:attrName>fillcolor</p:attrName>
                                        </p:attrNameLst>
                                      </p:cBhvr>
                                      <p:to>
                                        <a:srgbClr val="FF0000"/>
                                      </p:to>
                                    </p:animClr>
                                    <p:set>
                                      <p:cBhvr>
                                        <p:cTn id="172" dur="500" fill="hold"/>
                                        <p:tgtEl>
                                          <p:spTgt spid="32"/>
                                        </p:tgtEl>
                                        <p:attrNameLst>
                                          <p:attrName>fill.type</p:attrName>
                                        </p:attrNameLst>
                                      </p:cBhvr>
                                      <p:to>
                                        <p:strVal val="solid"/>
                                      </p:to>
                                    </p:set>
                                    <p:set>
                                      <p:cBhvr>
                                        <p:cTn id="173" dur="500" fill="hold"/>
                                        <p:tgtEl>
                                          <p:spTgt spid="32"/>
                                        </p:tgtEl>
                                        <p:attrNameLst>
                                          <p:attrName>fill.on</p:attrName>
                                        </p:attrNameLst>
                                      </p:cBhvr>
                                      <p:to>
                                        <p:strVal val="true"/>
                                      </p:to>
                                    </p:set>
                                  </p:childTnLst>
                                </p:cTn>
                              </p:par>
                              <p:par>
                                <p:cTn id="174" presetID="19" presetClass="emph" presetSubtype="0" repeatCount="4000" fill="hold" grpId="4" nodeType="withEffect">
                                  <p:stCondLst>
                                    <p:cond delay="3000"/>
                                  </p:stCondLst>
                                  <p:childTnLst>
                                    <p:animClr clrSpc="rgb" dir="cw">
                                      <p:cBhvr override="childStyle">
                                        <p:cTn id="175" dur="500" fill="hold"/>
                                        <p:tgtEl>
                                          <p:spTgt spid="15"/>
                                        </p:tgtEl>
                                        <p:attrNameLst>
                                          <p:attrName>style.color</p:attrName>
                                        </p:attrNameLst>
                                      </p:cBhvr>
                                      <p:to>
                                        <a:srgbClr val="92D050"/>
                                      </p:to>
                                    </p:animClr>
                                    <p:animClr clrSpc="rgb" dir="cw">
                                      <p:cBhvr>
                                        <p:cTn id="176" dur="500" fill="hold"/>
                                        <p:tgtEl>
                                          <p:spTgt spid="15"/>
                                        </p:tgtEl>
                                        <p:attrNameLst>
                                          <p:attrName>fillcolor</p:attrName>
                                        </p:attrNameLst>
                                      </p:cBhvr>
                                      <p:to>
                                        <a:srgbClr val="92D050"/>
                                      </p:to>
                                    </p:animClr>
                                    <p:set>
                                      <p:cBhvr>
                                        <p:cTn id="177" dur="500" fill="hold"/>
                                        <p:tgtEl>
                                          <p:spTgt spid="15"/>
                                        </p:tgtEl>
                                        <p:attrNameLst>
                                          <p:attrName>fill.type</p:attrName>
                                        </p:attrNameLst>
                                      </p:cBhvr>
                                      <p:to>
                                        <p:strVal val="solid"/>
                                      </p:to>
                                    </p:set>
                                    <p:set>
                                      <p:cBhvr>
                                        <p:cTn id="178" dur="500" fill="hold"/>
                                        <p:tgtEl>
                                          <p:spTgt spid="15"/>
                                        </p:tgtEl>
                                        <p:attrNameLst>
                                          <p:attrName>fill.on</p:attrName>
                                        </p:attrNameLst>
                                      </p:cBhvr>
                                      <p:to>
                                        <p:strVal val="true"/>
                                      </p:to>
                                    </p:set>
                                  </p:childTnLst>
                                </p:cTn>
                              </p:par>
                              <p:par>
                                <p:cTn id="179" presetID="1" presetClass="mediacall" presetSubtype="0" fill="hold" nodeType="withEffect">
                                  <p:stCondLst>
                                    <p:cond delay="3000"/>
                                  </p:stCondLst>
                                  <p:childTnLst>
                                    <p:cmd type="call" cmd="playFrom(0.0)">
                                      <p:cBhvr>
                                        <p:cTn id="180" dur="5903" fill="hold"/>
                                        <p:tgtEl>
                                          <p:spTgt spid="41"/>
                                        </p:tgtEl>
                                      </p:cBhvr>
                                    </p:cmd>
                                  </p:childTnLst>
                                </p:cTn>
                              </p:par>
                              <p:par>
                                <p:cTn id="181" presetID="3" presetClass="mediacall" presetSubtype="0" fill="hold" nodeType="withEffect">
                                  <p:stCondLst>
                                    <p:cond delay="3000"/>
                                  </p:stCondLst>
                                  <p:childTnLst>
                                    <p:cmd type="call" cmd="stop">
                                      <p:cBhvr>
                                        <p:cTn id="182" dur="1" fill="hold"/>
                                        <p:tgtEl>
                                          <p:spTgt spid="39"/>
                                        </p:tgtEl>
                                      </p:cBhvr>
                                    </p:cmd>
                                  </p:childTnLst>
                                </p:cTn>
                              </p:par>
                              <p:par>
                                <p:cTn id="183" presetID="30" presetClass="emph" presetSubtype="0" fill="hold" grpId="2" nodeType="withEffect">
                                  <p:stCondLst>
                                    <p:cond delay="3000"/>
                                  </p:stCondLst>
                                  <p:childTnLst>
                                    <p:animClr clrSpc="hsl" dir="cw">
                                      <p:cBhvr override="childStyle">
                                        <p:cTn id="184" dur="500" fill="hold"/>
                                        <p:tgtEl>
                                          <p:spTgt spid="34"/>
                                        </p:tgtEl>
                                        <p:attrNameLst>
                                          <p:attrName>style.color</p:attrName>
                                        </p:attrNameLst>
                                      </p:cBhvr>
                                      <p:by>
                                        <p:hsl h="0" s="12549" l="25098"/>
                                      </p:by>
                                    </p:animClr>
                                    <p:animClr clrSpc="hsl" dir="cw">
                                      <p:cBhvr>
                                        <p:cTn id="185" dur="500" fill="hold"/>
                                        <p:tgtEl>
                                          <p:spTgt spid="34"/>
                                        </p:tgtEl>
                                        <p:attrNameLst>
                                          <p:attrName>fillcolor</p:attrName>
                                        </p:attrNameLst>
                                      </p:cBhvr>
                                      <p:by>
                                        <p:hsl h="0" s="12549" l="25098"/>
                                      </p:by>
                                    </p:animClr>
                                    <p:animClr clrSpc="hsl" dir="cw">
                                      <p:cBhvr>
                                        <p:cTn id="186" dur="500" fill="hold"/>
                                        <p:tgtEl>
                                          <p:spTgt spid="34"/>
                                        </p:tgtEl>
                                        <p:attrNameLst>
                                          <p:attrName>stroke.color</p:attrName>
                                        </p:attrNameLst>
                                      </p:cBhvr>
                                      <p:by>
                                        <p:hsl h="0" s="12549" l="25098"/>
                                      </p:by>
                                    </p:animClr>
                                    <p:set>
                                      <p:cBhvr>
                                        <p:cTn id="187" dur="500" fill="hold"/>
                                        <p:tgtEl>
                                          <p:spTgt spid="34"/>
                                        </p:tgtEl>
                                        <p:attrNameLst>
                                          <p:attrName>fill.type</p:attrName>
                                        </p:attrNameLst>
                                      </p:cBhvr>
                                      <p:to>
                                        <p:strVal val="solid"/>
                                      </p:to>
                                    </p:set>
                                  </p:childTnLst>
                                </p:cTn>
                              </p:par>
                              <p:par>
                                <p:cTn id="188" presetID="24" presetClass="emph" presetSubtype="0" fill="hold" grpId="5" nodeType="withEffect">
                                  <p:stCondLst>
                                    <p:cond delay="3000"/>
                                  </p:stCondLst>
                                  <p:childTnLst>
                                    <p:animClr clrSpc="hsl" dir="cw">
                                      <p:cBhvr override="childStyle">
                                        <p:cTn id="189" dur="500" fill="hold"/>
                                        <p:tgtEl>
                                          <p:spTgt spid="25"/>
                                        </p:tgtEl>
                                        <p:attrNameLst>
                                          <p:attrName>style.color</p:attrName>
                                        </p:attrNameLst>
                                      </p:cBhvr>
                                      <p:by>
                                        <p:hsl h="0" s="-12549" l="-25098"/>
                                      </p:by>
                                    </p:animClr>
                                    <p:animClr clrSpc="hsl" dir="cw">
                                      <p:cBhvr>
                                        <p:cTn id="190" dur="500" fill="hold"/>
                                        <p:tgtEl>
                                          <p:spTgt spid="25"/>
                                        </p:tgtEl>
                                        <p:attrNameLst>
                                          <p:attrName>fillcolor</p:attrName>
                                        </p:attrNameLst>
                                      </p:cBhvr>
                                      <p:by>
                                        <p:hsl h="0" s="-12549" l="-25098"/>
                                      </p:by>
                                    </p:animClr>
                                    <p:animClr clrSpc="hsl" dir="cw">
                                      <p:cBhvr>
                                        <p:cTn id="191" dur="500" fill="hold"/>
                                        <p:tgtEl>
                                          <p:spTgt spid="25"/>
                                        </p:tgtEl>
                                        <p:attrNameLst>
                                          <p:attrName>stroke.color</p:attrName>
                                        </p:attrNameLst>
                                      </p:cBhvr>
                                      <p:by>
                                        <p:hsl h="0" s="-12549" l="-25098"/>
                                      </p:by>
                                    </p:animClr>
                                    <p:set>
                                      <p:cBhvr>
                                        <p:cTn id="19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93" fill="hold" display="0">
                  <p:stCondLst>
                    <p:cond delay="indefinite"/>
                  </p:stCondLst>
                  <p:endCondLst>
                    <p:cond evt="onStopAudio" delay="0">
                      <p:tgtEl>
                        <p:sldTgt/>
                      </p:tgtEl>
                    </p:cond>
                  </p:endCondLst>
                </p:cTn>
                <p:tgtEl>
                  <p:spTgt spid="39"/>
                </p:tgtEl>
              </p:cMediaNode>
            </p:audio>
            <p:audio>
              <p:cMediaNode vol="80000">
                <p:cTn id="194" fill="hold" display="0">
                  <p:stCondLst>
                    <p:cond delay="indefinite"/>
                  </p:stCondLst>
                  <p:endCondLst>
                    <p:cond evt="onStopAudio" delay="0">
                      <p:tgtEl>
                        <p:sldTgt/>
                      </p:tgtEl>
                    </p:cond>
                  </p:endCondLst>
                </p:cTn>
                <p:tgtEl>
                  <p:spTgt spid="40"/>
                </p:tgtEl>
              </p:cMediaNode>
            </p:audio>
            <p:audio>
              <p:cMediaNode vol="80000">
                <p:cTn id="19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2" y="832683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356" y="56918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95475" y="25004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60904" y="1301944"/>
            <a:ext cx="16308286" cy="23175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84114" y="1913878"/>
            <a:ext cx="14653906" cy="916276"/>
          </a:xfrm>
          <a:prstGeom prst="rect">
            <a:avLst/>
          </a:prstGeom>
          <a:noFill/>
        </p:spPr>
        <p:txBody>
          <a:bodyPr wrap="square" rtlCol="0">
            <a:spAutoFit/>
          </a:bodyPr>
          <a:lstStyle/>
          <a:p>
            <a:pPr algn="just">
              <a:lnSpc>
                <a:spcPct val="150000"/>
              </a:lnSpc>
              <a:buFont typeface="Arial"/>
              <a:buNone/>
              <a:defRPr/>
            </a:pPr>
            <a:r>
              <a:rPr lang="vi-VN" sz="4000" b="1">
                <a:solidFill>
                  <a:prstClr val="white"/>
                </a:solidFill>
                <a:cs typeface="Arial" panose="020B0604020202020204" pitchFamily="34" charset="0"/>
                <a:sym typeface="Arial"/>
              </a:rPr>
              <a:t>Câu 2. </a:t>
            </a:r>
            <a:r>
              <a:rPr lang="vi-VN" sz="4000">
                <a:solidFill>
                  <a:prstClr val="white"/>
                </a:solidFill>
                <a:cs typeface="Arial" panose="020B0604020202020204" pitchFamily="34" charset="0"/>
                <a:sym typeface="Arial"/>
              </a:rPr>
              <a:t>Trong các phát biểu sau dữ liệu nào là dữ liệu liên tục?</a:t>
            </a:r>
            <a:endParaRPr lang="en-US" sz="4000" dirty="0">
              <a:solidFill>
                <a:prstClr val="white"/>
              </a:solidFill>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56893" y="4766774"/>
            <a:ext cx="8254174"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67807" y="7429500"/>
            <a:ext cx="8254174"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25148" y="4831858"/>
            <a:ext cx="7071089" cy="161274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800" kern="0">
                <a:solidFill>
                  <a:prstClr val="white"/>
                </a:solidFill>
                <a:latin typeface="Arial"/>
                <a:cs typeface="Arial"/>
                <a:sym typeface="Arial"/>
              </a:rPr>
              <a:t>Các diện tích vuông của một ngôi nhà hai phòng ngủ.</a:t>
            </a:r>
            <a:endParaRPr lang="en-US" sz="3800" kern="0" dirty="0">
              <a:solidFill>
                <a:prstClr val="white"/>
              </a:solidFill>
              <a:latin typeface="Arial"/>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59560" y="7447475"/>
            <a:ext cx="7404440"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a:solidFill>
                  <a:srgbClr val="FFC000"/>
                </a:solidFill>
                <a:ea typeface="Tahoma" panose="020B0604030504040204" pitchFamily="34" charset="0"/>
                <a:cs typeface="Arial" panose="020B0604020202020204" pitchFamily="34" charset="0"/>
                <a:sym typeface="Arial"/>
              </a:rPr>
              <a:t> </a:t>
            </a:r>
            <a:r>
              <a:rPr lang="vi-VN" sz="4000" kern="0">
                <a:solidFill>
                  <a:prstClr val="white"/>
                </a:solidFill>
                <a:cs typeface="Arial"/>
                <a:sym typeface="Arial"/>
              </a:rPr>
              <a:t>Số câu hỏi kiểm tra bạn trả lời đúng.</a:t>
            </a:r>
            <a:endParaRPr lang="en-US" sz="4000" dirty="0">
              <a:solidFill>
                <a:prstClr val="white"/>
              </a:solidFill>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67807" y="4768360"/>
            <a:ext cx="8254174"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56893" y="7442359"/>
            <a:ext cx="8254174"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5464" y="4892872"/>
            <a:ext cx="7820840" cy="161274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800">
                <a:solidFill>
                  <a:srgbClr val="FFC000"/>
                </a:solidFill>
                <a:ea typeface="Tahoma" panose="020B0604030504040204" pitchFamily="34" charset="0"/>
                <a:cs typeface="Arial" panose="020B0604020202020204" pitchFamily="34" charset="0"/>
                <a:sym typeface="Arial"/>
              </a:rPr>
              <a:t> </a:t>
            </a:r>
            <a:r>
              <a:rPr lang="vi-VN" sz="3800" kern="0">
                <a:solidFill>
                  <a:prstClr val="white"/>
                </a:solidFill>
                <a:latin typeface="Arial"/>
                <a:cs typeface="Arial"/>
                <a:sym typeface="Arial"/>
              </a:rPr>
              <a:t>Số anh chị em mà một cá nhân được chọn ngẫu nhiên </a:t>
            </a:r>
            <a:r>
              <a:rPr lang="vi-VN" sz="3800" kern="0" smtClean="0">
                <a:solidFill>
                  <a:prstClr val="white"/>
                </a:solidFill>
                <a:latin typeface="Arial"/>
                <a:cs typeface="Arial"/>
                <a:sym typeface="Arial"/>
              </a:rPr>
              <a:t>có</a:t>
            </a:r>
            <a:r>
              <a:rPr lang="vi-VN" sz="3800" kern="0">
                <a:solidFill>
                  <a:prstClr val="white"/>
                </a:solidFill>
                <a:latin typeface="Arial"/>
                <a:cs typeface="Arial"/>
                <a:sym typeface="Arial"/>
              </a:rPr>
              <a:t>	</a:t>
            </a:r>
            <a:endParaRPr lang="en-US" sz="38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061966" y="7543935"/>
            <a:ext cx="7535888"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a:solidFill>
                  <a:srgbClr val="FFC000"/>
                </a:solidFill>
                <a:ea typeface="Tahoma" panose="020B0604030504040204" pitchFamily="34" charset="0"/>
                <a:cs typeface="Arial" panose="020B0604020202020204" pitchFamily="34" charset="0"/>
                <a:sym typeface="Arial"/>
              </a:rPr>
              <a:t> </a:t>
            </a:r>
            <a:r>
              <a:rPr lang="en-US" sz="4000" kern="0">
                <a:solidFill>
                  <a:prstClr val="white"/>
                </a:solidFill>
                <a:latin typeface="Arial"/>
                <a:cs typeface="Arial"/>
                <a:sym typeface="Arial"/>
              </a:rPr>
              <a:t>Số lần chạy trong một cuộc thi chạy cự li.</a:t>
            </a:r>
            <a:endParaRPr lang="en-US" sz="4000" dirty="0">
              <a:solidFill>
                <a:prstClr val="white"/>
              </a:solidFill>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288002" y="4920359"/>
            <a:ext cx="731046" cy="731046"/>
          </a:xfrm>
          <a:prstGeom prst="rect">
            <a:avLst/>
          </a:prstGeom>
        </p:spPr>
      </p:pic>
    </p:spTree>
    <p:extLst>
      <p:ext uri="{BB962C8B-B14F-4D97-AF65-F5344CB8AC3E}">
        <p14:creationId xmlns:p14="http://schemas.microsoft.com/office/powerpoint/2010/main" val="201373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9080563"/>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72116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8575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228599" y="495300"/>
            <a:ext cx="17830800" cy="4763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38061" y="495300"/>
            <a:ext cx="14578715" cy="1661993"/>
          </a:xfrm>
          <a:prstGeom prst="rect">
            <a:avLst/>
          </a:prstGeom>
          <a:noFill/>
        </p:spPr>
        <p:txBody>
          <a:bodyPr wrap="square" rtlCol="0">
            <a:spAutoFit/>
          </a:bodyPr>
          <a:lstStyle/>
          <a:p>
            <a:pPr algn="ctr">
              <a:lnSpc>
                <a:spcPct val="150000"/>
              </a:lnSpc>
              <a:buFont typeface="Arial"/>
              <a:buNone/>
              <a:defRPr/>
            </a:pPr>
            <a:r>
              <a:rPr lang="vi-VN" sz="3400" b="1">
                <a:solidFill>
                  <a:prstClr val="white"/>
                </a:solidFill>
                <a:cs typeface="Arial" panose="020B0604020202020204" pitchFamily="34" charset="0"/>
                <a:sym typeface="Arial"/>
              </a:rPr>
              <a:t>Câu 3. </a:t>
            </a:r>
            <a:r>
              <a:rPr lang="vi-VN" sz="3400">
                <a:solidFill>
                  <a:prstClr val="white"/>
                </a:solidFill>
                <a:cs typeface="Arial" panose="020B0604020202020204" pitchFamily="34" charset="0"/>
                <a:sym typeface="Arial"/>
              </a:rPr>
              <a:t>Bảng số liệu sau thể hiện cơ cấu lao động đang làm việc phân theo ngành kinh tế ở nước ta, năm 2000 (đơn vị : Nghìn người)</a:t>
            </a:r>
            <a:endParaRPr lang="en-US" sz="3400" kern="0" dirty="0">
              <a:solidFill>
                <a:prstClr val="white"/>
              </a:solidFill>
              <a:latin typeface="Arial"/>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59" y="8164714"/>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5813398"/>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555048" y="8656363"/>
            <a:ext cx="8014788"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ea typeface="Tahoma" panose="020B0604030504040204" pitchFamily="34" charset="0"/>
                <a:cs typeface="Arial" panose="020B0604020202020204" pitchFamily="34" charset="0"/>
                <a:sym typeface="Arial"/>
              </a:rPr>
              <a:t>Biểu đồ hình quạt tròn</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63682" y="6232932"/>
            <a:ext cx="7019084"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a:solidFill>
                  <a:srgbClr val="FFC000"/>
                </a:solidFill>
                <a:ea typeface="Tahoma" panose="020B0604030504040204" pitchFamily="34" charset="0"/>
                <a:cs typeface="Arial" panose="020B0604020202020204" pitchFamily="34" charset="0"/>
                <a:sym typeface="Arial"/>
              </a:rPr>
              <a:t> </a:t>
            </a:r>
            <a:r>
              <a:rPr lang="vi-VN" sz="4000">
                <a:solidFill>
                  <a:prstClr val="white"/>
                </a:solidFill>
                <a:ea typeface="Tahoma" panose="020B0604030504040204" pitchFamily="34" charset="0"/>
                <a:cs typeface="Arial" panose="020B0604020202020204" pitchFamily="34" charset="0"/>
                <a:sym typeface="Arial"/>
              </a:rPr>
              <a:t>Biểu đồ cột</a:t>
            </a:r>
            <a:endParaRPr lang="en-US" sz="4000" dirty="0">
              <a:solidFill>
                <a:prstClr val="white"/>
              </a:solidFill>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5805236"/>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8161234"/>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555048" y="6254438"/>
            <a:ext cx="7020216"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a:solidFill>
                  <a:srgbClr val="FFC000"/>
                </a:solidFill>
                <a:ea typeface="Tahoma" panose="020B0604030504040204" pitchFamily="34" charset="0"/>
                <a:cs typeface="Arial" panose="020B0604020202020204" pitchFamily="34" charset="0"/>
                <a:sym typeface="Arial"/>
              </a:rPr>
              <a:t> </a:t>
            </a:r>
            <a:r>
              <a:rPr lang="vi-VN" sz="4000">
                <a:solidFill>
                  <a:prstClr val="white"/>
                </a:solidFill>
                <a:ea typeface="Tahoma" panose="020B0604030504040204" pitchFamily="34" charset="0"/>
                <a:cs typeface="Arial" panose="020B0604020202020204" pitchFamily="34" charset="0"/>
                <a:sym typeface="Arial"/>
              </a:rPr>
              <a:t>Biểu đồ đoạn thẳng</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63683" y="8641743"/>
            <a:ext cx="7104098"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dirty="0">
                <a:solidFill>
                  <a:srgbClr val="FFC000"/>
                </a:solidFill>
                <a:ea typeface="Tahoma" panose="020B0604030504040204" pitchFamily="34" charset="0"/>
                <a:cs typeface="Arial" panose="020B0604020202020204" pitchFamily="34" charset="0"/>
                <a:sym typeface="Arial"/>
              </a:rPr>
              <a:t> </a:t>
            </a:r>
            <a:r>
              <a:rPr lang="vi-VN" sz="4000" dirty="0">
                <a:solidFill>
                  <a:prstClr val="white"/>
                </a:solidFill>
                <a:ea typeface="Tahoma" panose="020B0604030504040204" pitchFamily="34" charset="0"/>
                <a:cs typeface="Arial" panose="020B0604020202020204" pitchFamily="34" charset="0"/>
                <a:sym typeface="Arial"/>
              </a:rPr>
              <a:t>Biểu đồ </a:t>
            </a:r>
            <a:r>
              <a:rPr lang="vi-VN" sz="4000" dirty="0" smtClean="0">
                <a:solidFill>
                  <a:prstClr val="white"/>
                </a:solidFill>
                <a:ea typeface="Tahoma" panose="020B0604030504040204" pitchFamily="34" charset="0"/>
                <a:cs typeface="Arial" panose="020B0604020202020204" pitchFamily="34" charset="0"/>
                <a:sym typeface="Arial"/>
              </a:rPr>
              <a:t>cột</a:t>
            </a:r>
            <a:r>
              <a:rPr lang="en-US" sz="4000" dirty="0" smtClean="0">
                <a:solidFill>
                  <a:prstClr val="white"/>
                </a:solidFill>
                <a:ea typeface="Tahoma" panose="020B0604030504040204" pitchFamily="34" charset="0"/>
                <a:cs typeface="Arial" panose="020B0604020202020204" pitchFamily="34" charset="0"/>
                <a:sym typeface="Arial"/>
              </a:rPr>
              <a:t> </a:t>
            </a:r>
            <a:r>
              <a:rPr lang="vi-VN" sz="4000" smtClean="0">
                <a:solidFill>
                  <a:prstClr val="white"/>
                </a:solidFill>
                <a:ea typeface="Tahoma" panose="020B0604030504040204" pitchFamily="34" charset="0"/>
                <a:cs typeface="Arial" panose="020B0604020202020204" pitchFamily="34" charset="0"/>
                <a:sym typeface="Arial"/>
              </a:rPr>
              <a:t>kép</a:t>
            </a:r>
            <a:endParaRPr lang="en-US" sz="4000" dirty="0">
              <a:solidFill>
                <a:prstClr val="white"/>
              </a:solidFill>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5243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4466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3398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174221"/>
            <a:ext cx="731046" cy="73104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280740410"/>
              </p:ext>
            </p:extLst>
          </p:nvPr>
        </p:nvGraphicFramePr>
        <p:xfrm>
          <a:off x="1102618" y="2171700"/>
          <a:ext cx="15849600" cy="1554480"/>
        </p:xfrm>
        <a:graphic>
          <a:graphicData uri="http://schemas.openxmlformats.org/drawingml/2006/table">
            <a:tbl>
              <a:tblPr firstRow="1" firstCol="1" bandRow="1"/>
              <a:tblGrid>
                <a:gridCol w="1391817">
                  <a:extLst>
                    <a:ext uri="{9D8B030D-6E8A-4147-A177-3AD203B41FA5}">
                      <a16:colId xmlns:a16="http://schemas.microsoft.com/office/drawing/2014/main" val="1736345013"/>
                    </a:ext>
                  </a:extLst>
                </a:gridCol>
                <a:gridCol w="2099241">
                  <a:extLst>
                    <a:ext uri="{9D8B030D-6E8A-4147-A177-3AD203B41FA5}">
                      <a16:colId xmlns:a16="http://schemas.microsoft.com/office/drawing/2014/main" val="551927911"/>
                    </a:ext>
                  </a:extLst>
                </a:gridCol>
                <a:gridCol w="5363265">
                  <a:extLst>
                    <a:ext uri="{9D8B030D-6E8A-4147-A177-3AD203B41FA5}">
                      <a16:colId xmlns:a16="http://schemas.microsoft.com/office/drawing/2014/main" val="4039507478"/>
                    </a:ext>
                  </a:extLst>
                </a:gridCol>
                <a:gridCol w="4897681">
                  <a:extLst>
                    <a:ext uri="{9D8B030D-6E8A-4147-A177-3AD203B41FA5}">
                      <a16:colId xmlns:a16="http://schemas.microsoft.com/office/drawing/2014/main" val="4112898086"/>
                    </a:ext>
                  </a:extLst>
                </a:gridCol>
                <a:gridCol w="2097596">
                  <a:extLst>
                    <a:ext uri="{9D8B030D-6E8A-4147-A177-3AD203B41FA5}">
                      <a16:colId xmlns:a16="http://schemas.microsoft.com/office/drawing/2014/main" val="1207114707"/>
                    </a:ext>
                  </a:extLst>
                </a:gridCol>
              </a:tblGrid>
              <a:tr h="0">
                <a:tc>
                  <a:txBody>
                    <a:bodyPr/>
                    <a:lstStyle/>
                    <a:p>
                      <a:pPr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Năm</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Tổng số</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Nông – lâm – ngư nghiệp</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Công nghiệp – xây dựng</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Dịch vụ</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553941"/>
                  </a:ext>
                </a:extLst>
              </a:tr>
              <a:tr h="0">
                <a:tc>
                  <a:txBody>
                    <a:bodyPr/>
                    <a:lstStyle/>
                    <a:p>
                      <a:pPr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2000</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37075</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24136</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4857</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300"/>
                        </a:spcBef>
                        <a:spcAft>
                          <a:spcPts val="0"/>
                        </a:spcAft>
                      </a:pPr>
                      <a:r>
                        <a:rPr lang="fr-FR" sz="3400">
                          <a:solidFill>
                            <a:schemeClr val="bg1"/>
                          </a:solidFill>
                          <a:effectLst/>
                          <a:latin typeface="Arial" panose="020B0604020202020204" pitchFamily="34" charset="0"/>
                          <a:ea typeface="Arial" panose="020B0604020202020204" pitchFamily="34" charset="0"/>
                          <a:cs typeface="Arial" panose="020B0604020202020204" pitchFamily="34" charset="0"/>
                        </a:rPr>
                        <a:t>8082</a:t>
                      </a:r>
                      <a:endParaRPr lang="en-US" sz="34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6713094"/>
                  </a:ext>
                </a:extLst>
              </a:tr>
            </a:tbl>
          </a:graphicData>
        </a:graphic>
      </p:graphicFrame>
      <p:sp>
        <p:nvSpPr>
          <p:cNvPr id="26" name="TextBox 25">
            <a:extLst>
              <a:ext uri="{FF2B5EF4-FFF2-40B4-BE49-F238E27FC236}">
                <a16:creationId xmlns:a16="http://schemas.microsoft.com/office/drawing/2014/main" id="{4605F6AC-8356-4661-B6A4-309609CF4CCF}"/>
              </a:ext>
            </a:extLst>
          </p:cNvPr>
          <p:cNvSpPr txBox="1"/>
          <p:nvPr/>
        </p:nvSpPr>
        <p:spPr>
          <a:xfrm>
            <a:off x="1371600" y="3543300"/>
            <a:ext cx="15580618" cy="1661993"/>
          </a:xfrm>
          <a:prstGeom prst="rect">
            <a:avLst/>
          </a:prstGeom>
          <a:noFill/>
        </p:spPr>
        <p:txBody>
          <a:bodyPr wrap="square" rtlCol="0">
            <a:spAutoFit/>
          </a:bodyPr>
          <a:lstStyle/>
          <a:p>
            <a:pPr algn="just">
              <a:lnSpc>
                <a:spcPct val="150000"/>
              </a:lnSpc>
              <a:buFont typeface="Arial"/>
              <a:buNone/>
              <a:defRPr/>
            </a:pPr>
            <a:r>
              <a:rPr lang="vi-VN" sz="3400">
                <a:solidFill>
                  <a:prstClr val="white"/>
                </a:solidFill>
                <a:cs typeface="Arial" panose="020B0604020202020204" pitchFamily="34" charset="0"/>
                <a:sym typeface="Arial"/>
              </a:rPr>
              <a:t>Để tính tỉ lệ phần trăm thể hiện quy mô và cơ cấu lao động đang làm việc phân theo ngành kinh tế nước ta năm 2000 thì nên dùng biểu đồ gì ?</a:t>
            </a:r>
          </a:p>
        </p:txBody>
      </p:sp>
    </p:spTree>
    <p:extLst>
      <p:ext uri="{BB962C8B-B14F-4D97-AF65-F5344CB8AC3E}">
        <p14:creationId xmlns:p14="http://schemas.microsoft.com/office/powerpoint/2010/main" val="324947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8"/>
                </p:tgtEl>
              </p:cMediaNode>
            </p:audio>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1" nodeType="clickEffect">
                                  <p:stCondLst>
                                    <p:cond delay="0"/>
                                  </p:stCondLst>
                                  <p:childTnLst>
                                    <p:animClr clrSpc="hsl" dir="cw">
                                      <p:cBhvr override="childStyle">
                                        <p:cTn id="43" dur="500" fill="hold"/>
                                        <p:tgtEl>
                                          <p:spTgt spid="25"/>
                                        </p:tgtEl>
                                        <p:attrNameLst>
                                          <p:attrName>style.color</p:attrName>
                                        </p:attrNameLst>
                                      </p:cBhvr>
                                      <p:by>
                                        <p:hsl h="0" s="-12549" l="-25098"/>
                                      </p:by>
                                    </p:animClr>
                                    <p:animClr clrSpc="hsl" dir="cw">
                                      <p:cBhvr>
                                        <p:cTn id="44" dur="500" fill="hold"/>
                                        <p:tgtEl>
                                          <p:spTgt spid="25"/>
                                        </p:tgtEl>
                                        <p:attrNameLst>
                                          <p:attrName>fillcolor</p:attrName>
                                        </p:attrNameLst>
                                      </p:cBhvr>
                                      <p:by>
                                        <p:hsl h="0" s="-12549" l="-25098"/>
                                      </p:by>
                                    </p:animClr>
                                    <p:animClr clrSpc="hsl" dir="cw">
                                      <p:cBhvr>
                                        <p:cTn id="45" dur="500" fill="hold"/>
                                        <p:tgtEl>
                                          <p:spTgt spid="25"/>
                                        </p:tgtEl>
                                        <p:attrNameLst>
                                          <p:attrName>stroke.color</p:attrName>
                                        </p:attrNameLst>
                                      </p:cBhvr>
                                      <p:by>
                                        <p:hsl h="0" s="-12549" l="-25098"/>
                                      </p:by>
                                    </p:animClr>
                                    <p:set>
                                      <p:cBhvr>
                                        <p:cTn id="46" dur="500" fill="hold"/>
                                        <p:tgtEl>
                                          <p:spTgt spid="25"/>
                                        </p:tgtEl>
                                        <p:attrNameLst>
                                          <p:attrName>fill.type</p:attrName>
                                        </p:attrNameLst>
                                      </p:cBhvr>
                                      <p:to>
                                        <p:strVal val="solid"/>
                                      </p:to>
                                    </p:set>
                                  </p:childTnLst>
                                </p:cTn>
                              </p:par>
                              <p:par>
                                <p:cTn id="47" presetID="19" presetClass="emph" presetSubtype="0" fill="hold" grpId="0" nodeType="withEffect">
                                  <p:stCondLst>
                                    <p:cond delay="0"/>
                                  </p:stCondLst>
                                  <p:childTnLst>
                                    <p:animClr clrSpc="rgb" dir="cw">
                                      <p:cBhvr override="childStyle">
                                        <p:cTn id="48" dur="500" fill="hold"/>
                                        <p:tgtEl>
                                          <p:spTgt spid="15"/>
                                        </p:tgtEl>
                                        <p:attrNameLst>
                                          <p:attrName>style.color</p:attrName>
                                        </p:attrNameLst>
                                      </p:cBhvr>
                                      <p:to>
                                        <a:srgbClr val="FFC000"/>
                                      </p:to>
                                    </p:animClr>
                                    <p:animClr clrSpc="rgb" dir="cw">
                                      <p:cBhvr>
                                        <p:cTn id="49" dur="500" fill="hold"/>
                                        <p:tgtEl>
                                          <p:spTgt spid="15"/>
                                        </p:tgtEl>
                                        <p:attrNameLst>
                                          <p:attrName>fillcolor</p:attrName>
                                        </p:attrNameLst>
                                      </p:cBhvr>
                                      <p:to>
                                        <a:srgbClr val="FFC00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20218" fill="hold"/>
                                        <p:tgtEl>
                                          <p:spTgt spid="39"/>
                                        </p:tgtEl>
                                      </p:cBhvr>
                                    </p:cmd>
                                  </p:childTnLst>
                                </p:cTn>
                              </p:par>
                              <p:par>
                                <p:cTn id="54" presetID="3" presetClass="mediacall" presetSubtype="0" fill="hold" nodeType="withEffect">
                                  <p:stCondLst>
                                    <p:cond delay="0"/>
                                  </p:stCondLst>
                                  <p:childTnLst>
                                    <p:cmd type="call" cmd="stop">
                                      <p:cBhvr>
                                        <p:cTn id="55" dur="1" fill="hold"/>
                                        <p:tgtEl>
                                          <p:spTgt spid="38"/>
                                        </p:tgtEl>
                                      </p:cBhvr>
                                    </p:cmd>
                                  </p:childTnLst>
                                </p:cTn>
                              </p:par>
                              <p:par>
                                <p:cTn id="56" presetID="19" presetClass="emph" presetSubtype="0" repeatCount="4000" fill="hold" grpId="1" nodeType="withEffect">
                                  <p:stCondLst>
                                    <p:cond delay="3000"/>
                                  </p:stCondLst>
                                  <p:childTnLst>
                                    <p:animClr clrSpc="rgb" dir="cw">
                                      <p:cBhvr override="childStyle">
                                        <p:cTn id="57" dur="500" fill="hold"/>
                                        <p:tgtEl>
                                          <p:spTgt spid="15"/>
                                        </p:tgtEl>
                                        <p:attrNameLst>
                                          <p:attrName>style.color</p:attrName>
                                        </p:attrNameLst>
                                      </p:cBhvr>
                                      <p:to>
                                        <a:srgbClr val="92D050"/>
                                      </p:to>
                                    </p:animClr>
                                    <p:animClr clrSpc="rgb" dir="cw">
                                      <p:cBhvr>
                                        <p:cTn id="58" dur="500" fill="hold"/>
                                        <p:tgtEl>
                                          <p:spTgt spid="15"/>
                                        </p:tgtEl>
                                        <p:attrNameLst>
                                          <p:attrName>fillcolor</p:attrName>
                                        </p:attrNameLst>
                                      </p:cBhvr>
                                      <p:to>
                                        <a:srgbClr val="92D050"/>
                                      </p:to>
                                    </p:animClr>
                                    <p:set>
                                      <p:cBhvr>
                                        <p:cTn id="59" dur="500" fill="hold"/>
                                        <p:tgtEl>
                                          <p:spTgt spid="15"/>
                                        </p:tgtEl>
                                        <p:attrNameLst>
                                          <p:attrName>fill.type</p:attrName>
                                        </p:attrNameLst>
                                      </p:cBhvr>
                                      <p:to>
                                        <p:strVal val="solid"/>
                                      </p:to>
                                    </p:set>
                                    <p:set>
                                      <p:cBhvr>
                                        <p:cTn id="60" dur="500" fill="hold"/>
                                        <p:tgtEl>
                                          <p:spTgt spid="15"/>
                                        </p:tgtEl>
                                        <p:attrNameLst>
                                          <p:attrName>fill.on</p:attrName>
                                        </p:attrNameLst>
                                      </p:cBhvr>
                                      <p:to>
                                        <p:strVal val="true"/>
                                      </p:to>
                                    </p:set>
                                  </p:childTnLst>
                                </p:cTn>
                              </p:par>
                              <p:par>
                                <p:cTn id="61" presetID="1" presetClass="mediacall" presetSubtype="0" fill="hold" nodeType="withEffect">
                                  <p:stCondLst>
                                    <p:cond delay="3000"/>
                                  </p:stCondLst>
                                  <p:childTnLst>
                                    <p:cmd type="call" cmd="playFrom(0.0)">
                                      <p:cBhvr>
                                        <p:cTn id="62" dur="7732" fill="hold"/>
                                        <p:tgtEl>
                                          <p:spTgt spid="40"/>
                                        </p:tgtEl>
                                      </p:cBhvr>
                                    </p:cmd>
                                  </p:childTnLst>
                                </p:cTn>
                              </p:par>
                              <p:par>
                                <p:cTn id="63" presetID="3" presetClass="mediacall" presetSubtype="0" fill="hold" nodeType="withEffect">
                                  <p:stCondLst>
                                    <p:cond delay="3000"/>
                                  </p:stCondLst>
                                  <p:childTnLst>
                                    <p:cmd type="call" cmd="stop">
                                      <p:cBhvr>
                                        <p:cTn id="64" dur="1" fill="hold"/>
                                        <p:tgtEl>
                                          <p:spTgt spid="39"/>
                                        </p:tgtEl>
                                      </p:cBhvr>
                                    </p:cmd>
                                  </p:childTnLst>
                                </p:cTn>
                              </p:par>
                              <p:par>
                                <p:cTn id="65" presetID="24" presetClass="emph" presetSubtype="0" fill="hold" grpId="2" nodeType="withEffect">
                                  <p:stCondLst>
                                    <p:cond delay="3000"/>
                                  </p:stCondLst>
                                  <p:childTnLst>
                                    <p:animClr clrSpc="hsl" dir="cw">
                                      <p:cBhvr override="childStyle">
                                        <p:cTn id="66" dur="500" fill="hold"/>
                                        <p:tgtEl>
                                          <p:spTgt spid="25"/>
                                        </p:tgtEl>
                                        <p:attrNameLst>
                                          <p:attrName>style.color</p:attrName>
                                        </p:attrNameLst>
                                      </p:cBhvr>
                                      <p:by>
                                        <p:hsl h="0" s="-12549" l="-25098"/>
                                      </p:by>
                                    </p:animClr>
                                    <p:animClr clrSpc="hsl" dir="cw">
                                      <p:cBhvr>
                                        <p:cTn id="67" dur="500" fill="hold"/>
                                        <p:tgtEl>
                                          <p:spTgt spid="25"/>
                                        </p:tgtEl>
                                        <p:attrNameLst>
                                          <p:attrName>fillcolor</p:attrName>
                                        </p:attrNameLst>
                                      </p:cBhvr>
                                      <p:by>
                                        <p:hsl h="0" s="-12549" l="-25098"/>
                                      </p:by>
                                    </p:animClr>
                                    <p:animClr clrSpc="hsl" dir="cw">
                                      <p:cBhvr>
                                        <p:cTn id="68" dur="500" fill="hold"/>
                                        <p:tgtEl>
                                          <p:spTgt spid="25"/>
                                        </p:tgtEl>
                                        <p:attrNameLst>
                                          <p:attrName>stroke.color</p:attrName>
                                        </p:attrNameLst>
                                      </p:cBhvr>
                                      <p:by>
                                        <p:hsl h="0" s="-12549" l="-25098"/>
                                      </p:by>
                                    </p:animClr>
                                    <p:set>
                                      <p:cBhvr>
                                        <p:cTn id="69"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4" presetClass="emph" presetSubtype="0" fill="hold" grpId="1" nodeType="clickEffect">
                                  <p:stCondLst>
                                    <p:cond delay="0"/>
                                  </p:stCondLst>
                                  <p:childTnLst>
                                    <p:animClr clrSpc="hsl" dir="cw">
                                      <p:cBhvr override="childStyle">
                                        <p:cTn id="74" dur="500" fill="hold"/>
                                        <p:tgtEl>
                                          <p:spTgt spid="33"/>
                                        </p:tgtEl>
                                        <p:attrNameLst>
                                          <p:attrName>style.color</p:attrName>
                                        </p:attrNameLst>
                                      </p:cBhvr>
                                      <p:by>
                                        <p:hsl h="0" s="-12549" l="-25098"/>
                                      </p:by>
                                    </p:animClr>
                                    <p:animClr clrSpc="hsl" dir="cw">
                                      <p:cBhvr>
                                        <p:cTn id="75" dur="500" fill="hold"/>
                                        <p:tgtEl>
                                          <p:spTgt spid="33"/>
                                        </p:tgtEl>
                                        <p:attrNameLst>
                                          <p:attrName>fillcolor</p:attrName>
                                        </p:attrNameLst>
                                      </p:cBhvr>
                                      <p:by>
                                        <p:hsl h="0" s="-12549" l="-25098"/>
                                      </p:by>
                                    </p:animClr>
                                    <p:animClr clrSpc="hsl" dir="cw">
                                      <p:cBhvr>
                                        <p:cTn id="76" dur="500" fill="hold"/>
                                        <p:tgtEl>
                                          <p:spTgt spid="33"/>
                                        </p:tgtEl>
                                        <p:attrNameLst>
                                          <p:attrName>stroke.color</p:attrName>
                                        </p:attrNameLst>
                                      </p:cBhvr>
                                      <p:by>
                                        <p:hsl h="0" s="-12549" l="-25098"/>
                                      </p:by>
                                    </p:animClr>
                                    <p:set>
                                      <p:cBhvr>
                                        <p:cTn id="77" dur="500" fill="hold"/>
                                        <p:tgtEl>
                                          <p:spTgt spid="33"/>
                                        </p:tgtEl>
                                        <p:attrNameLst>
                                          <p:attrName>fill.type</p:attrName>
                                        </p:attrNameLst>
                                      </p:cBhvr>
                                      <p:to>
                                        <p:strVal val="solid"/>
                                      </p:to>
                                    </p:set>
                                  </p:childTnLst>
                                </p:cTn>
                              </p:par>
                              <p:par>
                                <p:cTn id="78" presetID="19" presetClass="emph" presetSubtype="0" fill="hold" grpId="0" nodeType="withEffect">
                                  <p:stCondLst>
                                    <p:cond delay="0"/>
                                  </p:stCondLst>
                                  <p:childTnLst>
                                    <p:animClr clrSpc="rgb" dir="cw">
                                      <p:cBhvr override="childStyle">
                                        <p:cTn id="79" dur="500" fill="hold"/>
                                        <p:tgtEl>
                                          <p:spTgt spid="31"/>
                                        </p:tgtEl>
                                        <p:attrNameLst>
                                          <p:attrName>style.color</p:attrName>
                                        </p:attrNameLst>
                                      </p:cBhvr>
                                      <p:to>
                                        <a:srgbClr val="FFC000"/>
                                      </p:to>
                                    </p:animClr>
                                    <p:animClr clrSpc="rgb" dir="cw">
                                      <p:cBhvr>
                                        <p:cTn id="80" dur="500" fill="hold"/>
                                        <p:tgtEl>
                                          <p:spTgt spid="31"/>
                                        </p:tgtEl>
                                        <p:attrNameLst>
                                          <p:attrName>fillcolor</p:attrName>
                                        </p:attrNameLst>
                                      </p:cBhvr>
                                      <p:to>
                                        <a:srgbClr val="FFC000"/>
                                      </p:to>
                                    </p:animClr>
                                    <p:set>
                                      <p:cBhvr>
                                        <p:cTn id="81" dur="500" fill="hold"/>
                                        <p:tgtEl>
                                          <p:spTgt spid="31"/>
                                        </p:tgtEl>
                                        <p:attrNameLst>
                                          <p:attrName>fill.type</p:attrName>
                                        </p:attrNameLst>
                                      </p:cBhvr>
                                      <p:to>
                                        <p:strVal val="solid"/>
                                      </p:to>
                                    </p:set>
                                    <p:set>
                                      <p:cBhvr>
                                        <p:cTn id="82" dur="500" fill="hold"/>
                                        <p:tgtEl>
                                          <p:spTgt spid="31"/>
                                        </p:tgtEl>
                                        <p:attrNameLst>
                                          <p:attrName>fill.on</p:attrName>
                                        </p:attrNameLst>
                                      </p:cBhvr>
                                      <p:to>
                                        <p:strVal val="true"/>
                                      </p:to>
                                    </p:set>
                                  </p:childTnLst>
                                </p:cTn>
                              </p:par>
                              <p:par>
                                <p:cTn id="83" presetID="1" presetClass="mediacall" presetSubtype="0" fill="hold" nodeType="withEffect">
                                  <p:stCondLst>
                                    <p:cond delay="0"/>
                                  </p:stCondLst>
                                  <p:childTnLst>
                                    <p:cmd type="call" cmd="playFrom(0.0)">
                                      <p:cBhvr>
                                        <p:cTn id="84" dur="20218" fill="hold"/>
                                        <p:tgtEl>
                                          <p:spTgt spid="39"/>
                                        </p:tgtEl>
                                      </p:cBhvr>
                                    </p:cmd>
                                  </p:childTnLst>
                                </p:cTn>
                              </p:par>
                              <p:par>
                                <p:cTn id="85" presetID="3" presetClass="mediacall" presetSubtype="0" fill="hold" nodeType="withEffect">
                                  <p:stCondLst>
                                    <p:cond delay="0"/>
                                  </p:stCondLst>
                                  <p:childTnLst>
                                    <p:cmd type="call" cmd="stop">
                                      <p:cBhvr>
                                        <p:cTn id="86" dur="1" fill="hold"/>
                                        <p:tgtEl>
                                          <p:spTgt spid="38"/>
                                        </p:tgtEl>
                                      </p:cBhvr>
                                    </p:cmd>
                                  </p:childTnLst>
                                </p:cTn>
                              </p:par>
                              <p:par>
                                <p:cTn id="87" presetID="19" presetClass="emph" presetSubtype="0" fill="hold" grpId="1" nodeType="withEffect">
                                  <p:stCondLst>
                                    <p:cond delay="3000"/>
                                  </p:stCondLst>
                                  <p:childTnLst>
                                    <p:animClr clrSpc="rgb" dir="cw">
                                      <p:cBhvr override="childStyle">
                                        <p:cTn id="88" dur="500" fill="hold"/>
                                        <p:tgtEl>
                                          <p:spTgt spid="31"/>
                                        </p:tgtEl>
                                        <p:attrNameLst>
                                          <p:attrName>style.color</p:attrName>
                                        </p:attrNameLst>
                                      </p:cBhvr>
                                      <p:to>
                                        <a:srgbClr val="FF0000"/>
                                      </p:to>
                                    </p:animClr>
                                    <p:animClr clrSpc="rgb" dir="cw">
                                      <p:cBhvr>
                                        <p:cTn id="89" dur="500" fill="hold"/>
                                        <p:tgtEl>
                                          <p:spTgt spid="31"/>
                                        </p:tgtEl>
                                        <p:attrNameLst>
                                          <p:attrName>fillcolor</p:attrName>
                                        </p:attrNameLst>
                                      </p:cBhvr>
                                      <p:to>
                                        <a:srgbClr val="FF0000"/>
                                      </p:to>
                                    </p:animClr>
                                    <p:set>
                                      <p:cBhvr>
                                        <p:cTn id="90" dur="500" fill="hold"/>
                                        <p:tgtEl>
                                          <p:spTgt spid="31"/>
                                        </p:tgtEl>
                                        <p:attrNameLst>
                                          <p:attrName>fill.type</p:attrName>
                                        </p:attrNameLst>
                                      </p:cBhvr>
                                      <p:to>
                                        <p:strVal val="solid"/>
                                      </p:to>
                                    </p:set>
                                    <p:set>
                                      <p:cBhvr>
                                        <p:cTn id="91" dur="500" fill="hold"/>
                                        <p:tgtEl>
                                          <p:spTgt spid="31"/>
                                        </p:tgtEl>
                                        <p:attrNameLst>
                                          <p:attrName>fill.on</p:attrName>
                                        </p:attrNameLst>
                                      </p:cBhvr>
                                      <p:to>
                                        <p:strVal val="true"/>
                                      </p:to>
                                    </p:set>
                                  </p:childTnLst>
                                </p:cTn>
                              </p:par>
                              <p:par>
                                <p:cTn id="92" presetID="19" presetClass="emph" presetSubtype="0" repeatCount="4000" fill="hold" grpId="2" nodeType="withEffect">
                                  <p:stCondLst>
                                    <p:cond delay="3000"/>
                                  </p:stCondLst>
                                  <p:childTnLst>
                                    <p:animClr clrSpc="rgb" dir="cw">
                                      <p:cBhvr override="childStyle">
                                        <p:cTn id="93" dur="500" fill="hold"/>
                                        <p:tgtEl>
                                          <p:spTgt spid="15"/>
                                        </p:tgtEl>
                                        <p:attrNameLst>
                                          <p:attrName>style.color</p:attrName>
                                        </p:attrNameLst>
                                      </p:cBhvr>
                                      <p:to>
                                        <a:srgbClr val="92D050"/>
                                      </p:to>
                                    </p:animClr>
                                    <p:animClr clrSpc="rgb" dir="cw">
                                      <p:cBhvr>
                                        <p:cTn id="94" dur="500" fill="hold"/>
                                        <p:tgtEl>
                                          <p:spTgt spid="15"/>
                                        </p:tgtEl>
                                        <p:attrNameLst>
                                          <p:attrName>fillcolor</p:attrName>
                                        </p:attrNameLst>
                                      </p:cBhvr>
                                      <p:to>
                                        <a:srgbClr val="92D050"/>
                                      </p:to>
                                    </p:animClr>
                                    <p:set>
                                      <p:cBhvr>
                                        <p:cTn id="95" dur="500" fill="hold"/>
                                        <p:tgtEl>
                                          <p:spTgt spid="15"/>
                                        </p:tgtEl>
                                        <p:attrNameLst>
                                          <p:attrName>fill.type</p:attrName>
                                        </p:attrNameLst>
                                      </p:cBhvr>
                                      <p:to>
                                        <p:strVal val="solid"/>
                                      </p:to>
                                    </p:set>
                                    <p:set>
                                      <p:cBhvr>
                                        <p:cTn id="96" dur="500" fill="hold"/>
                                        <p:tgtEl>
                                          <p:spTgt spid="15"/>
                                        </p:tgtEl>
                                        <p:attrNameLst>
                                          <p:attrName>fill.on</p:attrName>
                                        </p:attrNameLst>
                                      </p:cBhvr>
                                      <p:to>
                                        <p:strVal val="true"/>
                                      </p:to>
                                    </p:set>
                                  </p:childTnLst>
                                </p:cTn>
                              </p:par>
                              <p:par>
                                <p:cTn id="97" presetID="1" presetClass="mediacall" presetSubtype="0" fill="hold" nodeType="withEffect">
                                  <p:stCondLst>
                                    <p:cond delay="3000"/>
                                  </p:stCondLst>
                                  <p:childTnLst>
                                    <p:cmd type="call" cmd="playFrom(0.0)">
                                      <p:cBhvr>
                                        <p:cTn id="98" dur="5903" fill="hold"/>
                                        <p:tgtEl>
                                          <p:spTgt spid="41"/>
                                        </p:tgtEl>
                                      </p:cBhvr>
                                    </p:cmd>
                                  </p:childTnLst>
                                </p:cTn>
                              </p:par>
                              <p:par>
                                <p:cTn id="99" presetID="3" presetClass="mediacall" presetSubtype="0" fill="hold" nodeType="withEffect">
                                  <p:stCondLst>
                                    <p:cond delay="3000"/>
                                  </p:stCondLst>
                                  <p:childTnLst>
                                    <p:cmd type="call" cmd="stop">
                                      <p:cBhvr>
                                        <p:cTn id="100" dur="1" fill="hold"/>
                                        <p:tgtEl>
                                          <p:spTgt spid="39"/>
                                        </p:tgtEl>
                                      </p:cBhvr>
                                    </p:cmd>
                                  </p:childTnLst>
                                </p:cTn>
                              </p:par>
                              <p:par>
                                <p:cTn id="101" presetID="30" presetClass="emph" presetSubtype="0" fill="hold" grpId="2" nodeType="withEffect">
                                  <p:stCondLst>
                                    <p:cond delay="3000"/>
                                  </p:stCondLst>
                                  <p:childTnLst>
                                    <p:animClr clrSpc="hsl" dir="cw">
                                      <p:cBhvr override="childStyle">
                                        <p:cTn id="102" dur="500" fill="hold"/>
                                        <p:tgtEl>
                                          <p:spTgt spid="33"/>
                                        </p:tgtEl>
                                        <p:attrNameLst>
                                          <p:attrName>style.color</p:attrName>
                                        </p:attrNameLst>
                                      </p:cBhvr>
                                      <p:by>
                                        <p:hsl h="0" s="12549" l="25098"/>
                                      </p:by>
                                    </p:animClr>
                                    <p:animClr clrSpc="hsl" dir="cw">
                                      <p:cBhvr>
                                        <p:cTn id="103" dur="500" fill="hold"/>
                                        <p:tgtEl>
                                          <p:spTgt spid="33"/>
                                        </p:tgtEl>
                                        <p:attrNameLst>
                                          <p:attrName>fillcolor</p:attrName>
                                        </p:attrNameLst>
                                      </p:cBhvr>
                                      <p:by>
                                        <p:hsl h="0" s="12549" l="25098"/>
                                      </p:by>
                                    </p:animClr>
                                    <p:animClr clrSpc="hsl" dir="cw">
                                      <p:cBhvr>
                                        <p:cTn id="104" dur="500" fill="hold"/>
                                        <p:tgtEl>
                                          <p:spTgt spid="33"/>
                                        </p:tgtEl>
                                        <p:attrNameLst>
                                          <p:attrName>stroke.color</p:attrName>
                                        </p:attrNameLst>
                                      </p:cBhvr>
                                      <p:by>
                                        <p:hsl h="0" s="12549" l="25098"/>
                                      </p:by>
                                    </p:animClr>
                                    <p:set>
                                      <p:cBhvr>
                                        <p:cTn id="105" dur="500" fill="hold"/>
                                        <p:tgtEl>
                                          <p:spTgt spid="33"/>
                                        </p:tgtEl>
                                        <p:attrNameLst>
                                          <p:attrName>fill.type</p:attrName>
                                        </p:attrNameLst>
                                      </p:cBhvr>
                                      <p:to>
                                        <p:strVal val="solid"/>
                                      </p:to>
                                    </p:set>
                                  </p:childTnLst>
                                </p:cTn>
                              </p:par>
                              <p:par>
                                <p:cTn id="106" presetID="24" presetClass="emph" presetSubtype="0" fill="hold" grpId="3" nodeType="withEffect">
                                  <p:stCondLst>
                                    <p:cond delay="3000"/>
                                  </p:stCondLst>
                                  <p:childTnLst>
                                    <p:animClr clrSpc="hsl" dir="cw">
                                      <p:cBhvr override="childStyle">
                                        <p:cTn id="107" dur="500" fill="hold"/>
                                        <p:tgtEl>
                                          <p:spTgt spid="25"/>
                                        </p:tgtEl>
                                        <p:attrNameLst>
                                          <p:attrName>style.color</p:attrName>
                                        </p:attrNameLst>
                                      </p:cBhvr>
                                      <p:by>
                                        <p:hsl h="0" s="-12549" l="-25098"/>
                                      </p:by>
                                    </p:animClr>
                                    <p:animClr clrSpc="hsl" dir="cw">
                                      <p:cBhvr>
                                        <p:cTn id="108" dur="500" fill="hold"/>
                                        <p:tgtEl>
                                          <p:spTgt spid="25"/>
                                        </p:tgtEl>
                                        <p:attrNameLst>
                                          <p:attrName>fillcolor</p:attrName>
                                        </p:attrNameLst>
                                      </p:cBhvr>
                                      <p:by>
                                        <p:hsl h="0" s="-12549" l="-25098"/>
                                      </p:by>
                                    </p:animClr>
                                    <p:animClr clrSpc="hsl" dir="cw">
                                      <p:cBhvr>
                                        <p:cTn id="109" dur="500" fill="hold"/>
                                        <p:tgtEl>
                                          <p:spTgt spid="25"/>
                                        </p:tgtEl>
                                        <p:attrNameLst>
                                          <p:attrName>stroke.color</p:attrName>
                                        </p:attrNameLst>
                                      </p:cBhvr>
                                      <p:by>
                                        <p:hsl h="0" s="-12549" l="-25098"/>
                                      </p:by>
                                    </p:animClr>
                                    <p:set>
                                      <p:cBhvr>
                                        <p:cTn id="11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27"/>
                    </p:tgtEl>
                  </p:cond>
                </p:stCondLst>
                <p:endSync evt="end" delay="0">
                  <p:rtn val="all"/>
                </p:endSync>
                <p:childTnLst>
                  <p:par>
                    <p:cTn id="112" fill="hold">
                      <p:stCondLst>
                        <p:cond delay="0"/>
                      </p:stCondLst>
                      <p:childTnLst>
                        <p:par>
                          <p:cTn id="113" fill="hold">
                            <p:stCondLst>
                              <p:cond delay="0"/>
                            </p:stCondLst>
                            <p:childTnLst>
                              <p:par>
                                <p:cTn id="114" presetID="24" presetClass="emph" presetSubtype="0" fill="hold" grpId="1" nodeType="clickEffect">
                                  <p:stCondLst>
                                    <p:cond delay="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par>
                                <p:cTn id="119" presetID="19" presetClass="emph" presetSubtype="0" fill="hold" grpId="0" nodeType="withEffect">
                                  <p:stCondLst>
                                    <p:cond delay="0"/>
                                  </p:stCondLst>
                                  <p:childTnLst>
                                    <p:animClr clrSpc="rgb" dir="cw">
                                      <p:cBhvr override="childStyle">
                                        <p:cTn id="120" dur="500" fill="hold"/>
                                        <p:tgtEl>
                                          <p:spTgt spid="16"/>
                                        </p:tgtEl>
                                        <p:attrNameLst>
                                          <p:attrName>style.color</p:attrName>
                                        </p:attrNameLst>
                                      </p:cBhvr>
                                      <p:to>
                                        <a:srgbClr val="FFC000"/>
                                      </p:to>
                                    </p:animClr>
                                    <p:animClr clrSpc="rgb" dir="cw">
                                      <p:cBhvr>
                                        <p:cTn id="121" dur="500" fill="hold"/>
                                        <p:tgtEl>
                                          <p:spTgt spid="16"/>
                                        </p:tgtEl>
                                        <p:attrNameLst>
                                          <p:attrName>fillcolor</p:attrName>
                                        </p:attrNameLst>
                                      </p:cBhvr>
                                      <p:to>
                                        <a:srgbClr val="FFC000"/>
                                      </p:to>
                                    </p:animClr>
                                    <p:set>
                                      <p:cBhvr>
                                        <p:cTn id="122" dur="500" fill="hold"/>
                                        <p:tgtEl>
                                          <p:spTgt spid="16"/>
                                        </p:tgtEl>
                                        <p:attrNameLst>
                                          <p:attrName>fill.type</p:attrName>
                                        </p:attrNameLst>
                                      </p:cBhvr>
                                      <p:to>
                                        <p:strVal val="solid"/>
                                      </p:to>
                                    </p:set>
                                    <p:set>
                                      <p:cBhvr>
                                        <p:cTn id="123" dur="500" fill="hold"/>
                                        <p:tgtEl>
                                          <p:spTgt spid="16"/>
                                        </p:tgtEl>
                                        <p:attrNameLst>
                                          <p:attrName>fill.on</p:attrName>
                                        </p:attrNameLst>
                                      </p:cBhvr>
                                      <p:to>
                                        <p:strVal val="true"/>
                                      </p:to>
                                    </p:set>
                                  </p:childTnLst>
                                </p:cTn>
                              </p:par>
                              <p:par>
                                <p:cTn id="124" presetID="1" presetClass="mediacall" presetSubtype="0" fill="hold" nodeType="withEffect">
                                  <p:stCondLst>
                                    <p:cond delay="0"/>
                                  </p:stCondLst>
                                  <p:childTnLst>
                                    <p:cmd type="call" cmd="playFrom(0.0)">
                                      <p:cBhvr>
                                        <p:cTn id="125" dur="20218" fill="hold"/>
                                        <p:tgtEl>
                                          <p:spTgt spid="39"/>
                                        </p:tgtEl>
                                      </p:cBhvr>
                                    </p:cmd>
                                  </p:childTnLst>
                                </p:cTn>
                              </p:par>
                              <p:par>
                                <p:cTn id="126" presetID="3" presetClass="mediacall" presetSubtype="0" fill="hold" nodeType="withEffect">
                                  <p:stCondLst>
                                    <p:cond delay="0"/>
                                  </p:stCondLst>
                                  <p:childTnLst>
                                    <p:cmd type="call" cmd="stop">
                                      <p:cBhvr>
                                        <p:cTn id="127" dur="1" fill="hold"/>
                                        <p:tgtEl>
                                          <p:spTgt spid="38"/>
                                        </p:tgtEl>
                                      </p:cBhvr>
                                    </p:cmd>
                                  </p:childTnLst>
                                </p:cTn>
                              </p:par>
                              <p:par>
                                <p:cTn id="128" presetID="19" presetClass="emph" presetSubtype="0" fill="hold" grpId="1" nodeType="withEffect">
                                  <p:stCondLst>
                                    <p:cond delay="3500"/>
                                  </p:stCondLst>
                                  <p:childTnLst>
                                    <p:animClr clrSpc="rgb" dir="cw">
                                      <p:cBhvr override="childStyle">
                                        <p:cTn id="129" dur="500" fill="hold"/>
                                        <p:tgtEl>
                                          <p:spTgt spid="16"/>
                                        </p:tgtEl>
                                        <p:attrNameLst>
                                          <p:attrName>style.color</p:attrName>
                                        </p:attrNameLst>
                                      </p:cBhvr>
                                      <p:to>
                                        <a:srgbClr val="FF0000"/>
                                      </p:to>
                                    </p:animClr>
                                    <p:animClr clrSpc="rgb" dir="cw">
                                      <p:cBhvr>
                                        <p:cTn id="130" dur="500" fill="hold"/>
                                        <p:tgtEl>
                                          <p:spTgt spid="16"/>
                                        </p:tgtEl>
                                        <p:attrNameLst>
                                          <p:attrName>fillcolor</p:attrName>
                                        </p:attrNameLst>
                                      </p:cBhvr>
                                      <p:to>
                                        <a:srgbClr val="FF0000"/>
                                      </p:to>
                                    </p:animClr>
                                    <p:set>
                                      <p:cBhvr>
                                        <p:cTn id="131" dur="500" fill="hold"/>
                                        <p:tgtEl>
                                          <p:spTgt spid="16"/>
                                        </p:tgtEl>
                                        <p:attrNameLst>
                                          <p:attrName>fill.type</p:attrName>
                                        </p:attrNameLst>
                                      </p:cBhvr>
                                      <p:to>
                                        <p:strVal val="solid"/>
                                      </p:to>
                                    </p:set>
                                    <p:set>
                                      <p:cBhvr>
                                        <p:cTn id="132" dur="500" fill="hold"/>
                                        <p:tgtEl>
                                          <p:spTgt spid="16"/>
                                        </p:tgtEl>
                                        <p:attrNameLst>
                                          <p:attrName>fill.on</p:attrName>
                                        </p:attrNameLst>
                                      </p:cBhvr>
                                      <p:to>
                                        <p:strVal val="true"/>
                                      </p:to>
                                    </p:set>
                                  </p:childTnLst>
                                </p:cTn>
                              </p:par>
                              <p:par>
                                <p:cTn id="133" presetID="19" presetClass="emph" presetSubtype="0" repeatCount="4000" fill="hold" grpId="3" nodeType="withEffect">
                                  <p:stCondLst>
                                    <p:cond delay="3500"/>
                                  </p:stCondLst>
                                  <p:childTnLst>
                                    <p:animClr clrSpc="rgb" dir="cw">
                                      <p:cBhvr override="childStyle">
                                        <p:cTn id="134" dur="500" fill="hold"/>
                                        <p:tgtEl>
                                          <p:spTgt spid="15"/>
                                        </p:tgtEl>
                                        <p:attrNameLst>
                                          <p:attrName>style.color</p:attrName>
                                        </p:attrNameLst>
                                      </p:cBhvr>
                                      <p:to>
                                        <a:srgbClr val="92D050"/>
                                      </p:to>
                                    </p:animClr>
                                    <p:animClr clrSpc="rgb" dir="cw">
                                      <p:cBhvr>
                                        <p:cTn id="135" dur="500" fill="hold"/>
                                        <p:tgtEl>
                                          <p:spTgt spid="15"/>
                                        </p:tgtEl>
                                        <p:attrNameLst>
                                          <p:attrName>fillcolor</p:attrName>
                                        </p:attrNameLst>
                                      </p:cBhvr>
                                      <p:to>
                                        <a:srgbClr val="92D050"/>
                                      </p:to>
                                    </p:animClr>
                                    <p:set>
                                      <p:cBhvr>
                                        <p:cTn id="136" dur="500" fill="hold"/>
                                        <p:tgtEl>
                                          <p:spTgt spid="15"/>
                                        </p:tgtEl>
                                        <p:attrNameLst>
                                          <p:attrName>fill.type</p:attrName>
                                        </p:attrNameLst>
                                      </p:cBhvr>
                                      <p:to>
                                        <p:strVal val="solid"/>
                                      </p:to>
                                    </p:set>
                                    <p:set>
                                      <p:cBhvr>
                                        <p:cTn id="137" dur="500" fill="hold"/>
                                        <p:tgtEl>
                                          <p:spTgt spid="15"/>
                                        </p:tgtEl>
                                        <p:attrNameLst>
                                          <p:attrName>fill.on</p:attrName>
                                        </p:attrNameLst>
                                      </p:cBhvr>
                                      <p:to>
                                        <p:strVal val="true"/>
                                      </p:to>
                                    </p:set>
                                  </p:childTnLst>
                                </p:cTn>
                              </p:par>
                              <p:par>
                                <p:cTn id="138" presetID="1" presetClass="mediacall" presetSubtype="0" fill="hold" nodeType="withEffect">
                                  <p:stCondLst>
                                    <p:cond delay="3500"/>
                                  </p:stCondLst>
                                  <p:childTnLst>
                                    <p:cmd type="call" cmd="playFrom(0.0)">
                                      <p:cBhvr>
                                        <p:cTn id="139" dur="5903" fill="hold"/>
                                        <p:tgtEl>
                                          <p:spTgt spid="41"/>
                                        </p:tgtEl>
                                      </p:cBhvr>
                                    </p:cmd>
                                  </p:childTnLst>
                                </p:cTn>
                              </p:par>
                              <p:par>
                                <p:cTn id="140" presetID="3" presetClass="mediacall" presetSubtype="0" fill="hold" nodeType="withEffect">
                                  <p:stCondLst>
                                    <p:cond delay="3500"/>
                                  </p:stCondLst>
                                  <p:childTnLst>
                                    <p:cmd type="call" cmd="stop">
                                      <p:cBhvr>
                                        <p:cTn id="141" dur="1" fill="hold"/>
                                        <p:tgtEl>
                                          <p:spTgt spid="39"/>
                                        </p:tgtEl>
                                      </p:cBhvr>
                                    </p:cmd>
                                  </p:childTnLst>
                                </p:cTn>
                              </p:par>
                              <p:par>
                                <p:cTn id="142" presetID="30" presetClass="emph" presetSubtype="0" fill="hold" grpId="2" nodeType="withEffect">
                                  <p:stCondLst>
                                    <p:cond delay="3500"/>
                                  </p:stCondLst>
                                  <p:childTnLst>
                                    <p:animClr clrSpc="hsl" dir="cw">
                                      <p:cBhvr override="childStyle">
                                        <p:cTn id="143" dur="500" fill="hold"/>
                                        <p:tgtEl>
                                          <p:spTgt spid="27"/>
                                        </p:tgtEl>
                                        <p:attrNameLst>
                                          <p:attrName>style.color</p:attrName>
                                        </p:attrNameLst>
                                      </p:cBhvr>
                                      <p:by>
                                        <p:hsl h="0" s="12549" l="25098"/>
                                      </p:by>
                                    </p:animClr>
                                    <p:animClr clrSpc="hsl" dir="cw">
                                      <p:cBhvr>
                                        <p:cTn id="144" dur="500" fill="hold"/>
                                        <p:tgtEl>
                                          <p:spTgt spid="27"/>
                                        </p:tgtEl>
                                        <p:attrNameLst>
                                          <p:attrName>fillcolor</p:attrName>
                                        </p:attrNameLst>
                                      </p:cBhvr>
                                      <p:by>
                                        <p:hsl h="0" s="12549" l="25098"/>
                                      </p:by>
                                    </p:animClr>
                                    <p:animClr clrSpc="hsl" dir="cw">
                                      <p:cBhvr>
                                        <p:cTn id="145" dur="500" fill="hold"/>
                                        <p:tgtEl>
                                          <p:spTgt spid="27"/>
                                        </p:tgtEl>
                                        <p:attrNameLst>
                                          <p:attrName>stroke.color</p:attrName>
                                        </p:attrNameLst>
                                      </p:cBhvr>
                                      <p:by>
                                        <p:hsl h="0" s="12549" l="25098"/>
                                      </p:by>
                                    </p:animClr>
                                    <p:set>
                                      <p:cBhvr>
                                        <p:cTn id="146" dur="500" fill="hold"/>
                                        <p:tgtEl>
                                          <p:spTgt spid="27"/>
                                        </p:tgtEl>
                                        <p:attrNameLst>
                                          <p:attrName>fill.type</p:attrName>
                                        </p:attrNameLst>
                                      </p:cBhvr>
                                      <p:to>
                                        <p:strVal val="solid"/>
                                      </p:to>
                                    </p:set>
                                  </p:childTnLst>
                                </p:cTn>
                              </p:par>
                              <p:par>
                                <p:cTn id="147" presetID="24" presetClass="emph" presetSubtype="0" fill="hold" grpId="4" nodeType="withEffect">
                                  <p:stCondLst>
                                    <p:cond delay="3500"/>
                                  </p:stCondLst>
                                  <p:childTnLst>
                                    <p:animClr clrSpc="hsl" dir="cw">
                                      <p:cBhvr override="childStyle">
                                        <p:cTn id="148" dur="500" fill="hold"/>
                                        <p:tgtEl>
                                          <p:spTgt spid="25"/>
                                        </p:tgtEl>
                                        <p:attrNameLst>
                                          <p:attrName>style.color</p:attrName>
                                        </p:attrNameLst>
                                      </p:cBhvr>
                                      <p:by>
                                        <p:hsl h="0" s="-12549" l="-25098"/>
                                      </p:by>
                                    </p:animClr>
                                    <p:animClr clrSpc="hsl" dir="cw">
                                      <p:cBhvr>
                                        <p:cTn id="149" dur="500" fill="hold"/>
                                        <p:tgtEl>
                                          <p:spTgt spid="25"/>
                                        </p:tgtEl>
                                        <p:attrNameLst>
                                          <p:attrName>fillcolor</p:attrName>
                                        </p:attrNameLst>
                                      </p:cBhvr>
                                      <p:by>
                                        <p:hsl h="0" s="-12549" l="-25098"/>
                                      </p:by>
                                    </p:animClr>
                                    <p:animClr clrSpc="hsl" dir="cw">
                                      <p:cBhvr>
                                        <p:cTn id="150" dur="500" fill="hold"/>
                                        <p:tgtEl>
                                          <p:spTgt spid="25"/>
                                        </p:tgtEl>
                                        <p:attrNameLst>
                                          <p:attrName>stroke.color</p:attrName>
                                        </p:attrNameLst>
                                      </p:cBhvr>
                                      <p:by>
                                        <p:hsl h="0" s="-12549" l="-25098"/>
                                      </p:by>
                                    </p:animClr>
                                    <p:set>
                                      <p:cBhvr>
                                        <p:cTn id="151"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52" restart="whenNotActive" fill="hold" evtFilter="cancelBubble" nodeType="interactiveSeq">
                <p:stCondLst>
                  <p:cond evt="onClick" delay="0">
                    <p:tgtEl>
                      <p:spTgt spid="34"/>
                    </p:tgtEl>
                  </p:cond>
                </p:stCondLst>
                <p:endSync evt="end" delay="0">
                  <p:rtn val="all"/>
                </p:endSync>
                <p:childTnLst>
                  <p:par>
                    <p:cTn id="153" fill="hold">
                      <p:stCondLst>
                        <p:cond delay="0"/>
                      </p:stCondLst>
                      <p:childTnLst>
                        <p:par>
                          <p:cTn id="154" fill="hold">
                            <p:stCondLst>
                              <p:cond delay="0"/>
                            </p:stCondLst>
                            <p:childTnLst>
                              <p:par>
                                <p:cTn id="155" presetID="24" presetClass="emph" presetSubtype="0" fill="hold" grpId="1" nodeType="clickEffect">
                                  <p:stCondLst>
                                    <p:cond delay="0"/>
                                  </p:stCondLst>
                                  <p:childTnLst>
                                    <p:animClr clrSpc="hsl" dir="cw">
                                      <p:cBhvr override="childStyle">
                                        <p:cTn id="156" dur="500" fill="hold"/>
                                        <p:tgtEl>
                                          <p:spTgt spid="34"/>
                                        </p:tgtEl>
                                        <p:attrNameLst>
                                          <p:attrName>style.color</p:attrName>
                                        </p:attrNameLst>
                                      </p:cBhvr>
                                      <p:by>
                                        <p:hsl h="0" s="-12549" l="-25098"/>
                                      </p:by>
                                    </p:animClr>
                                    <p:animClr clrSpc="hsl" dir="cw">
                                      <p:cBhvr>
                                        <p:cTn id="157" dur="500" fill="hold"/>
                                        <p:tgtEl>
                                          <p:spTgt spid="34"/>
                                        </p:tgtEl>
                                        <p:attrNameLst>
                                          <p:attrName>fillcolor</p:attrName>
                                        </p:attrNameLst>
                                      </p:cBhvr>
                                      <p:by>
                                        <p:hsl h="0" s="-12549" l="-25098"/>
                                      </p:by>
                                    </p:animClr>
                                    <p:animClr clrSpc="hsl" dir="cw">
                                      <p:cBhvr>
                                        <p:cTn id="158" dur="500" fill="hold"/>
                                        <p:tgtEl>
                                          <p:spTgt spid="34"/>
                                        </p:tgtEl>
                                        <p:attrNameLst>
                                          <p:attrName>stroke.color</p:attrName>
                                        </p:attrNameLst>
                                      </p:cBhvr>
                                      <p:by>
                                        <p:hsl h="0" s="-12549" l="-25098"/>
                                      </p:by>
                                    </p:animClr>
                                    <p:set>
                                      <p:cBhvr>
                                        <p:cTn id="159" dur="500" fill="hold"/>
                                        <p:tgtEl>
                                          <p:spTgt spid="34"/>
                                        </p:tgtEl>
                                        <p:attrNameLst>
                                          <p:attrName>fill.type</p:attrName>
                                        </p:attrNameLst>
                                      </p:cBhvr>
                                      <p:to>
                                        <p:strVal val="solid"/>
                                      </p:to>
                                    </p:set>
                                  </p:childTnLst>
                                </p:cTn>
                              </p:par>
                              <p:par>
                                <p:cTn id="160" presetID="19" presetClass="emph" presetSubtype="0" fill="hold" grpId="0" nodeType="withEffect">
                                  <p:stCondLst>
                                    <p:cond delay="0"/>
                                  </p:stCondLst>
                                  <p:childTnLst>
                                    <p:animClr clrSpc="rgb" dir="cw">
                                      <p:cBhvr override="childStyle">
                                        <p:cTn id="161" dur="500" fill="hold"/>
                                        <p:tgtEl>
                                          <p:spTgt spid="32"/>
                                        </p:tgtEl>
                                        <p:attrNameLst>
                                          <p:attrName>style.color</p:attrName>
                                        </p:attrNameLst>
                                      </p:cBhvr>
                                      <p:to>
                                        <a:schemeClr val="accent2"/>
                                      </p:to>
                                    </p:animClr>
                                    <p:animClr clrSpc="rgb" dir="cw">
                                      <p:cBhvr>
                                        <p:cTn id="162" dur="500" fill="hold"/>
                                        <p:tgtEl>
                                          <p:spTgt spid="32"/>
                                        </p:tgtEl>
                                        <p:attrNameLst>
                                          <p:attrName>fillcolor</p:attrName>
                                        </p:attrNameLst>
                                      </p:cBhvr>
                                      <p:to>
                                        <a:schemeClr val="accent2"/>
                                      </p:to>
                                    </p:animClr>
                                    <p:set>
                                      <p:cBhvr>
                                        <p:cTn id="163" dur="500" fill="hold"/>
                                        <p:tgtEl>
                                          <p:spTgt spid="32"/>
                                        </p:tgtEl>
                                        <p:attrNameLst>
                                          <p:attrName>fill.type</p:attrName>
                                        </p:attrNameLst>
                                      </p:cBhvr>
                                      <p:to>
                                        <p:strVal val="solid"/>
                                      </p:to>
                                    </p:set>
                                    <p:set>
                                      <p:cBhvr>
                                        <p:cTn id="164" dur="500" fill="hold"/>
                                        <p:tgtEl>
                                          <p:spTgt spid="32"/>
                                        </p:tgtEl>
                                        <p:attrNameLst>
                                          <p:attrName>fill.on</p:attrName>
                                        </p:attrNameLst>
                                      </p:cBhvr>
                                      <p:to>
                                        <p:strVal val="true"/>
                                      </p:to>
                                    </p:set>
                                  </p:childTnLst>
                                </p:cTn>
                              </p:par>
                              <p:par>
                                <p:cTn id="165" presetID="1" presetClass="mediacall" presetSubtype="0" fill="hold" nodeType="withEffect">
                                  <p:stCondLst>
                                    <p:cond delay="0"/>
                                  </p:stCondLst>
                                  <p:childTnLst>
                                    <p:cmd type="call" cmd="playFrom(0.0)">
                                      <p:cBhvr>
                                        <p:cTn id="166" dur="20218" fill="hold"/>
                                        <p:tgtEl>
                                          <p:spTgt spid="39"/>
                                        </p:tgtEl>
                                      </p:cBhvr>
                                    </p:cmd>
                                  </p:childTnLst>
                                </p:cTn>
                              </p:par>
                              <p:par>
                                <p:cTn id="167" presetID="3" presetClass="mediacall" presetSubtype="0" fill="hold" nodeType="withEffect">
                                  <p:stCondLst>
                                    <p:cond delay="0"/>
                                  </p:stCondLst>
                                  <p:childTnLst>
                                    <p:cmd type="call" cmd="stop">
                                      <p:cBhvr>
                                        <p:cTn id="168" dur="1" fill="hold"/>
                                        <p:tgtEl>
                                          <p:spTgt spid="38"/>
                                        </p:tgtEl>
                                      </p:cBhvr>
                                    </p:cmd>
                                  </p:childTnLst>
                                </p:cTn>
                              </p:par>
                              <p:par>
                                <p:cTn id="169" presetID="19" presetClass="emph" presetSubtype="0" fill="hold" grpId="1" nodeType="withEffect">
                                  <p:stCondLst>
                                    <p:cond delay="3000"/>
                                  </p:stCondLst>
                                  <p:childTnLst>
                                    <p:animClr clrSpc="rgb" dir="cw">
                                      <p:cBhvr override="childStyle">
                                        <p:cTn id="170" dur="500" fill="hold"/>
                                        <p:tgtEl>
                                          <p:spTgt spid="32"/>
                                        </p:tgtEl>
                                        <p:attrNameLst>
                                          <p:attrName>style.color</p:attrName>
                                        </p:attrNameLst>
                                      </p:cBhvr>
                                      <p:to>
                                        <a:srgbClr val="FF0000"/>
                                      </p:to>
                                    </p:animClr>
                                    <p:animClr clrSpc="rgb" dir="cw">
                                      <p:cBhvr>
                                        <p:cTn id="171" dur="500" fill="hold"/>
                                        <p:tgtEl>
                                          <p:spTgt spid="32"/>
                                        </p:tgtEl>
                                        <p:attrNameLst>
                                          <p:attrName>fillcolor</p:attrName>
                                        </p:attrNameLst>
                                      </p:cBhvr>
                                      <p:to>
                                        <a:srgbClr val="FF0000"/>
                                      </p:to>
                                    </p:animClr>
                                    <p:set>
                                      <p:cBhvr>
                                        <p:cTn id="172" dur="500" fill="hold"/>
                                        <p:tgtEl>
                                          <p:spTgt spid="32"/>
                                        </p:tgtEl>
                                        <p:attrNameLst>
                                          <p:attrName>fill.type</p:attrName>
                                        </p:attrNameLst>
                                      </p:cBhvr>
                                      <p:to>
                                        <p:strVal val="solid"/>
                                      </p:to>
                                    </p:set>
                                    <p:set>
                                      <p:cBhvr>
                                        <p:cTn id="173" dur="500" fill="hold"/>
                                        <p:tgtEl>
                                          <p:spTgt spid="32"/>
                                        </p:tgtEl>
                                        <p:attrNameLst>
                                          <p:attrName>fill.on</p:attrName>
                                        </p:attrNameLst>
                                      </p:cBhvr>
                                      <p:to>
                                        <p:strVal val="true"/>
                                      </p:to>
                                    </p:set>
                                  </p:childTnLst>
                                </p:cTn>
                              </p:par>
                              <p:par>
                                <p:cTn id="174" presetID="19" presetClass="emph" presetSubtype="0" repeatCount="4000" fill="hold" grpId="4" nodeType="withEffect">
                                  <p:stCondLst>
                                    <p:cond delay="3000"/>
                                  </p:stCondLst>
                                  <p:childTnLst>
                                    <p:animClr clrSpc="rgb" dir="cw">
                                      <p:cBhvr override="childStyle">
                                        <p:cTn id="175" dur="500" fill="hold"/>
                                        <p:tgtEl>
                                          <p:spTgt spid="15"/>
                                        </p:tgtEl>
                                        <p:attrNameLst>
                                          <p:attrName>style.color</p:attrName>
                                        </p:attrNameLst>
                                      </p:cBhvr>
                                      <p:to>
                                        <a:srgbClr val="92D050"/>
                                      </p:to>
                                    </p:animClr>
                                    <p:animClr clrSpc="rgb" dir="cw">
                                      <p:cBhvr>
                                        <p:cTn id="176" dur="500" fill="hold"/>
                                        <p:tgtEl>
                                          <p:spTgt spid="15"/>
                                        </p:tgtEl>
                                        <p:attrNameLst>
                                          <p:attrName>fillcolor</p:attrName>
                                        </p:attrNameLst>
                                      </p:cBhvr>
                                      <p:to>
                                        <a:srgbClr val="92D050"/>
                                      </p:to>
                                    </p:animClr>
                                    <p:set>
                                      <p:cBhvr>
                                        <p:cTn id="177" dur="500" fill="hold"/>
                                        <p:tgtEl>
                                          <p:spTgt spid="15"/>
                                        </p:tgtEl>
                                        <p:attrNameLst>
                                          <p:attrName>fill.type</p:attrName>
                                        </p:attrNameLst>
                                      </p:cBhvr>
                                      <p:to>
                                        <p:strVal val="solid"/>
                                      </p:to>
                                    </p:set>
                                    <p:set>
                                      <p:cBhvr>
                                        <p:cTn id="178" dur="500" fill="hold"/>
                                        <p:tgtEl>
                                          <p:spTgt spid="15"/>
                                        </p:tgtEl>
                                        <p:attrNameLst>
                                          <p:attrName>fill.on</p:attrName>
                                        </p:attrNameLst>
                                      </p:cBhvr>
                                      <p:to>
                                        <p:strVal val="true"/>
                                      </p:to>
                                    </p:set>
                                  </p:childTnLst>
                                </p:cTn>
                              </p:par>
                              <p:par>
                                <p:cTn id="179" presetID="1" presetClass="mediacall" presetSubtype="0" fill="hold" nodeType="withEffect">
                                  <p:stCondLst>
                                    <p:cond delay="3000"/>
                                  </p:stCondLst>
                                  <p:childTnLst>
                                    <p:cmd type="call" cmd="playFrom(0.0)">
                                      <p:cBhvr>
                                        <p:cTn id="180" dur="5903" fill="hold"/>
                                        <p:tgtEl>
                                          <p:spTgt spid="41"/>
                                        </p:tgtEl>
                                      </p:cBhvr>
                                    </p:cmd>
                                  </p:childTnLst>
                                </p:cTn>
                              </p:par>
                              <p:par>
                                <p:cTn id="181" presetID="3" presetClass="mediacall" presetSubtype="0" fill="hold" nodeType="withEffect">
                                  <p:stCondLst>
                                    <p:cond delay="3000"/>
                                  </p:stCondLst>
                                  <p:childTnLst>
                                    <p:cmd type="call" cmd="stop">
                                      <p:cBhvr>
                                        <p:cTn id="182" dur="1" fill="hold"/>
                                        <p:tgtEl>
                                          <p:spTgt spid="39"/>
                                        </p:tgtEl>
                                      </p:cBhvr>
                                    </p:cmd>
                                  </p:childTnLst>
                                </p:cTn>
                              </p:par>
                              <p:par>
                                <p:cTn id="183" presetID="30" presetClass="emph" presetSubtype="0" fill="hold" grpId="2" nodeType="withEffect">
                                  <p:stCondLst>
                                    <p:cond delay="3000"/>
                                  </p:stCondLst>
                                  <p:childTnLst>
                                    <p:animClr clrSpc="hsl" dir="cw">
                                      <p:cBhvr override="childStyle">
                                        <p:cTn id="184" dur="500" fill="hold"/>
                                        <p:tgtEl>
                                          <p:spTgt spid="34"/>
                                        </p:tgtEl>
                                        <p:attrNameLst>
                                          <p:attrName>style.color</p:attrName>
                                        </p:attrNameLst>
                                      </p:cBhvr>
                                      <p:by>
                                        <p:hsl h="0" s="12549" l="25098"/>
                                      </p:by>
                                    </p:animClr>
                                    <p:animClr clrSpc="hsl" dir="cw">
                                      <p:cBhvr>
                                        <p:cTn id="185" dur="500" fill="hold"/>
                                        <p:tgtEl>
                                          <p:spTgt spid="34"/>
                                        </p:tgtEl>
                                        <p:attrNameLst>
                                          <p:attrName>fillcolor</p:attrName>
                                        </p:attrNameLst>
                                      </p:cBhvr>
                                      <p:by>
                                        <p:hsl h="0" s="12549" l="25098"/>
                                      </p:by>
                                    </p:animClr>
                                    <p:animClr clrSpc="hsl" dir="cw">
                                      <p:cBhvr>
                                        <p:cTn id="186" dur="500" fill="hold"/>
                                        <p:tgtEl>
                                          <p:spTgt spid="34"/>
                                        </p:tgtEl>
                                        <p:attrNameLst>
                                          <p:attrName>stroke.color</p:attrName>
                                        </p:attrNameLst>
                                      </p:cBhvr>
                                      <p:by>
                                        <p:hsl h="0" s="12549" l="25098"/>
                                      </p:by>
                                    </p:animClr>
                                    <p:set>
                                      <p:cBhvr>
                                        <p:cTn id="187" dur="500" fill="hold"/>
                                        <p:tgtEl>
                                          <p:spTgt spid="34"/>
                                        </p:tgtEl>
                                        <p:attrNameLst>
                                          <p:attrName>fill.type</p:attrName>
                                        </p:attrNameLst>
                                      </p:cBhvr>
                                      <p:to>
                                        <p:strVal val="solid"/>
                                      </p:to>
                                    </p:set>
                                  </p:childTnLst>
                                </p:cTn>
                              </p:par>
                              <p:par>
                                <p:cTn id="188" presetID="24" presetClass="emph" presetSubtype="0" fill="hold" grpId="5" nodeType="withEffect">
                                  <p:stCondLst>
                                    <p:cond delay="3000"/>
                                  </p:stCondLst>
                                  <p:childTnLst>
                                    <p:animClr clrSpc="hsl" dir="cw">
                                      <p:cBhvr override="childStyle">
                                        <p:cTn id="189" dur="500" fill="hold"/>
                                        <p:tgtEl>
                                          <p:spTgt spid="25"/>
                                        </p:tgtEl>
                                        <p:attrNameLst>
                                          <p:attrName>style.color</p:attrName>
                                        </p:attrNameLst>
                                      </p:cBhvr>
                                      <p:by>
                                        <p:hsl h="0" s="-12549" l="-25098"/>
                                      </p:by>
                                    </p:animClr>
                                    <p:animClr clrSpc="hsl" dir="cw">
                                      <p:cBhvr>
                                        <p:cTn id="190" dur="500" fill="hold"/>
                                        <p:tgtEl>
                                          <p:spTgt spid="25"/>
                                        </p:tgtEl>
                                        <p:attrNameLst>
                                          <p:attrName>fillcolor</p:attrName>
                                        </p:attrNameLst>
                                      </p:cBhvr>
                                      <p:by>
                                        <p:hsl h="0" s="-12549" l="-25098"/>
                                      </p:by>
                                    </p:animClr>
                                    <p:animClr clrSpc="hsl" dir="cw">
                                      <p:cBhvr>
                                        <p:cTn id="191" dur="500" fill="hold"/>
                                        <p:tgtEl>
                                          <p:spTgt spid="25"/>
                                        </p:tgtEl>
                                        <p:attrNameLst>
                                          <p:attrName>stroke.color</p:attrName>
                                        </p:attrNameLst>
                                      </p:cBhvr>
                                      <p:by>
                                        <p:hsl h="0" s="-12549" l="-25098"/>
                                      </p:by>
                                    </p:animClr>
                                    <p:set>
                                      <p:cBhvr>
                                        <p:cTn id="19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93" fill="hold" display="0">
                  <p:stCondLst>
                    <p:cond delay="indefinite"/>
                  </p:stCondLst>
                  <p:endCondLst>
                    <p:cond evt="onStopAudio" delay="0">
                      <p:tgtEl>
                        <p:sldTgt/>
                      </p:tgtEl>
                    </p:cond>
                  </p:endCondLst>
                </p:cTn>
                <p:tgtEl>
                  <p:spTgt spid="39"/>
                </p:tgtEl>
              </p:cMediaNode>
            </p:audio>
            <p:audio>
              <p:cMediaNode vol="80000">
                <p:cTn id="194" fill="hold" display="0">
                  <p:stCondLst>
                    <p:cond delay="indefinite"/>
                  </p:stCondLst>
                  <p:endCondLst>
                    <p:cond evt="onStopAudio" delay="0">
                      <p:tgtEl>
                        <p:sldTgt/>
                      </p:tgtEl>
                    </p:cond>
                  </p:endCondLst>
                </p:cTn>
                <p:tgtEl>
                  <p:spTgt spid="40"/>
                </p:tgtEl>
              </p:cMediaNode>
            </p:audio>
            <p:audio>
              <p:cMediaNode vol="80000">
                <p:cTn id="19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85316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458"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73275" y="1100378"/>
            <a:ext cx="16308286" cy="19499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76400" y="1522957"/>
            <a:ext cx="14446270" cy="916276"/>
          </a:xfrm>
          <a:prstGeom prst="rect">
            <a:avLst/>
          </a:prstGeom>
          <a:noFill/>
        </p:spPr>
        <p:txBody>
          <a:bodyPr wrap="square" rtlCol="0">
            <a:spAutoFit/>
          </a:bodyPr>
          <a:lstStyle/>
          <a:p>
            <a:pPr algn="ctr">
              <a:lnSpc>
                <a:spcPct val="150000"/>
              </a:lnSpc>
              <a:buFont typeface="Arial"/>
              <a:buNone/>
              <a:defRPr/>
            </a:pPr>
            <a:r>
              <a:rPr lang="vi-VN" sz="4000" b="1">
                <a:solidFill>
                  <a:prstClr val="white"/>
                </a:solidFill>
                <a:cs typeface="Arial" panose="020B0604020202020204" pitchFamily="34" charset="0"/>
                <a:sym typeface="Arial"/>
              </a:rPr>
              <a:t>Câu 4. </a:t>
            </a:r>
            <a:r>
              <a:rPr lang="vi-VN" sz="4000">
                <a:solidFill>
                  <a:prstClr val="white"/>
                </a:solidFill>
                <a:cs typeface="Arial" panose="020B0604020202020204" pitchFamily="34" charset="0"/>
                <a:sym typeface="Arial"/>
              </a:rPr>
              <a:t>Trong các phát biểu sau dữ liệu nào là dữ liệu rời rạc?</a:t>
            </a:r>
            <a:endParaRPr lang="en-US" sz="4000" dirty="0">
              <a:solidFill>
                <a:prstClr val="white"/>
              </a:solidFill>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4044900"/>
            <a:ext cx="8254174" cy="18055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920321"/>
            <a:ext cx="8254174" cy="18501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160358" y="4152900"/>
            <a:ext cx="7868989" cy="229383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8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vi-VN" sz="3800" smtClean="0">
                <a:solidFill>
                  <a:prstClr val="white"/>
                </a:solidFill>
                <a:ea typeface="Tahoma" panose="020B0604030504040204" pitchFamily="34" charset="0"/>
                <a:cs typeface="Arial" panose="020B0604020202020204" pitchFamily="34" charset="0"/>
                <a:sym typeface="Arial"/>
              </a:rPr>
              <a:t>Số </a:t>
            </a:r>
            <a:r>
              <a:rPr lang="vi-VN" sz="3800">
                <a:solidFill>
                  <a:prstClr val="white"/>
                </a:solidFill>
                <a:ea typeface="Tahoma" panose="020B0604030504040204" pitchFamily="34" charset="0"/>
                <a:cs typeface="Arial" panose="020B0604020202020204" pitchFamily="34" charset="0"/>
                <a:sym typeface="Arial"/>
              </a:rPr>
              <a:t>lượng các bộ phận bị hư hỏng trong quá trình vận chuyển.	</a:t>
            </a:r>
            <a:endParaRPr lang="en-US" sz="38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89869" y="7354893"/>
            <a:ext cx="7609966" cy="85254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800">
                <a:solidFill>
                  <a:srgbClr val="FFC000"/>
                </a:solidFill>
                <a:ea typeface="Tahoma" panose="020B0604030504040204" pitchFamily="34" charset="0"/>
                <a:cs typeface="Arial" panose="020B0604020202020204" pitchFamily="34" charset="0"/>
                <a:sym typeface="Arial"/>
              </a:rPr>
              <a:t> </a:t>
            </a:r>
            <a:r>
              <a:rPr lang="vi-VN" sz="3800">
                <a:solidFill>
                  <a:prstClr val="white"/>
                </a:solidFill>
                <a:ea typeface="Tahoma" panose="020B0604030504040204" pitchFamily="34" charset="0"/>
                <a:cs typeface="Arial" panose="020B0604020202020204" pitchFamily="34" charset="0"/>
                <a:sym typeface="Arial"/>
              </a:rPr>
              <a:t>Thời gian thức dậy.</a:t>
            </a:r>
            <a:endParaRPr lang="en-US" sz="3800" dirty="0">
              <a:solidFill>
                <a:prstClr val="white"/>
              </a:solidFill>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9" y="4027482"/>
            <a:ext cx="8254174"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9" y="6920322"/>
            <a:ext cx="8254174"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8503" y="4111814"/>
            <a:ext cx="7204478" cy="1533625"/>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8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3800" kern="0" smtClean="0">
                <a:solidFill>
                  <a:prstClr val="white"/>
                </a:solidFill>
                <a:latin typeface="Arial" panose="020B0604020202020204" pitchFamily="34" charset="0"/>
                <a:ea typeface="Dotum" panose="020B0600000101010101" pitchFamily="34" charset="-127"/>
                <a:cs typeface="Arial" panose="020B0604020202020204" pitchFamily="34" charset="0"/>
                <a:sym typeface="Arial"/>
              </a:rPr>
              <a:t>Chiều </a:t>
            </a:r>
            <a:r>
              <a:rPr lang="fr-FR" sz="3800" kern="0">
                <a:solidFill>
                  <a:prstClr val="white"/>
                </a:solidFill>
                <a:latin typeface="Arial" panose="020B0604020202020204" pitchFamily="34" charset="0"/>
                <a:ea typeface="Dotum" panose="020B0600000101010101" pitchFamily="34" charset="-127"/>
                <a:cs typeface="Arial" panose="020B0604020202020204" pitchFamily="34" charset="0"/>
                <a:sym typeface="Arial"/>
              </a:rPr>
              <a:t>cao của học sinh trong lớp.	</a:t>
            </a:r>
            <a:endParaRPr lang="en-US" sz="38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48503" y="7039032"/>
            <a:ext cx="7312650" cy="161274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8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3800" smtClean="0">
                <a:solidFill>
                  <a:srgbClr val="FFC000"/>
                </a:solidFill>
                <a:ea typeface="Tahoma" panose="020B0604030504040204" pitchFamily="34" charset="0"/>
                <a:cs typeface="Arial" panose="020B0604020202020204" pitchFamily="34" charset="0"/>
                <a:sym typeface="Arial"/>
              </a:rPr>
              <a:t> </a:t>
            </a:r>
            <a:r>
              <a:rPr lang="vi-VN" sz="3800" kern="0">
                <a:solidFill>
                  <a:prstClr val="white"/>
                </a:solidFill>
                <a:cs typeface="Arial"/>
                <a:sym typeface="Arial"/>
              </a:rPr>
              <a:t>Trọng lượng của một chiếc xe tải.</a:t>
            </a:r>
            <a:endParaRPr lang="en-US" sz="3800" dirty="0">
              <a:solidFill>
                <a:prstClr val="white"/>
              </a:solidFill>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1"/>
            <a:ext cx="731046" cy="731046"/>
          </a:xfrm>
          <a:prstGeom prst="rect">
            <a:avLst/>
          </a:prstGeom>
        </p:spPr>
      </p:pic>
    </p:spTree>
    <p:extLst>
      <p:ext uri="{BB962C8B-B14F-4D97-AF65-F5344CB8AC3E}">
        <p14:creationId xmlns:p14="http://schemas.microsoft.com/office/powerpoint/2010/main" val="190354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2" y="832683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356" y="56918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95475" y="25004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60904" y="1301944"/>
            <a:ext cx="16308286" cy="23175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84114" y="1913878"/>
            <a:ext cx="14653906" cy="916276"/>
          </a:xfrm>
          <a:prstGeom prst="rect">
            <a:avLst/>
          </a:prstGeom>
          <a:noFill/>
        </p:spPr>
        <p:txBody>
          <a:bodyPr wrap="square" rtlCol="0">
            <a:spAutoFit/>
          </a:bodyPr>
          <a:lstStyle/>
          <a:p>
            <a:pPr lvl="0" algn="just">
              <a:lnSpc>
                <a:spcPct val="150000"/>
              </a:lnSpc>
              <a:defRPr/>
            </a:pPr>
            <a:r>
              <a:rPr lang="vi-VN" sz="4000" b="1">
                <a:solidFill>
                  <a:prstClr val="white"/>
                </a:solidFill>
                <a:cs typeface="Arial" panose="020B0604020202020204" pitchFamily="34" charset="0"/>
                <a:sym typeface="Arial"/>
              </a:rPr>
              <a:t>Câu 5. </a:t>
            </a:r>
            <a:r>
              <a:rPr lang="vi-VN" sz="4000">
                <a:solidFill>
                  <a:prstClr val="white"/>
                </a:solidFill>
                <a:cs typeface="Arial" panose="020B0604020202020204" pitchFamily="34" charset="0"/>
                <a:sym typeface="Arial"/>
              </a:rPr>
              <a:t>Cách để thu thập dữ liệu gián tiếp là</a:t>
            </a:r>
            <a:endParaRPr kumimoji="0" lang="en-US" sz="400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56893" y="4766774"/>
            <a:ext cx="8254174"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67807" y="7429500"/>
            <a:ext cx="8254174"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25148" y="4831858"/>
            <a:ext cx="7071089" cy="1612749"/>
          </a:xfrm>
          <a:prstGeom prst="rect">
            <a:avLst/>
          </a:prstGeom>
          <a:noFill/>
        </p:spPr>
        <p:txBody>
          <a:bodyPr wrap="square" rtlCol="0">
            <a:spAutoFit/>
          </a:bodyPr>
          <a:lstStyle/>
          <a:p>
            <a:pPr marL="514376" lvl="0" indent="-514376" algn="just">
              <a:lnSpc>
                <a:spcPct val="130000"/>
              </a:lnSpc>
              <a:buClr>
                <a:prstClr val="white"/>
              </a:buClr>
              <a:buFont typeface="Wingdings" panose="05000000000000000000" pitchFamily="2" charset="2"/>
              <a:buChar char="w"/>
              <a:defRPr/>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lang="en-US" sz="3800" kern="0" noProof="0" smtClean="0">
                <a:solidFill>
                  <a:prstClr val="white"/>
                </a:solidFill>
                <a:latin typeface="Arial"/>
                <a:cs typeface="Arial"/>
                <a:sym typeface="Arial"/>
              </a:rPr>
              <a:t> </a:t>
            </a:r>
            <a:r>
              <a:rPr lang="en-US" sz="3800" kern="0" smtClean="0">
                <a:solidFill>
                  <a:prstClr val="white"/>
                </a:solidFill>
                <a:latin typeface="Arial"/>
                <a:cs typeface="Arial"/>
                <a:sym typeface="Arial"/>
              </a:rPr>
              <a:t>Thu </a:t>
            </a:r>
            <a:r>
              <a:rPr lang="en-US" sz="3800" kern="0">
                <a:solidFill>
                  <a:prstClr val="white"/>
                </a:solidFill>
                <a:latin typeface="Arial"/>
                <a:cs typeface="Arial"/>
                <a:sym typeface="Arial"/>
              </a:rPr>
              <a:t>thập từ những nguồn có </a:t>
            </a:r>
            <a:r>
              <a:rPr lang="en-US" sz="3800" kern="0" smtClean="0">
                <a:solidFill>
                  <a:prstClr val="white"/>
                </a:solidFill>
                <a:latin typeface="Arial"/>
                <a:cs typeface="Arial"/>
                <a:sym typeface="Arial"/>
              </a:rPr>
              <a:t>sẵn</a:t>
            </a:r>
            <a:endParaRPr kumimoji="0" lang="en-US" sz="3800" b="0" i="0" u="none" strike="noStrike" kern="0" cap="none" spc="0" normalizeH="0" baseline="0" noProof="0" dirty="0">
              <a:ln>
                <a:noFill/>
              </a:ln>
              <a:solidFill>
                <a:prstClr val="white"/>
              </a:solidFill>
              <a:effectLst/>
              <a:uLnTx/>
              <a:uFillTx/>
              <a:latin typeface="Arial"/>
              <a:ea typeface="+mn-ea"/>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55549" y="7871864"/>
            <a:ext cx="7404440" cy="823944"/>
          </a:xfrm>
          <a:prstGeom prst="rect">
            <a:avLst/>
          </a:prstGeom>
          <a:noFill/>
        </p:spPr>
        <p:txBody>
          <a:bodyPr wrap="square" rtlCol="0">
            <a:spAutoFit/>
          </a:bodyPr>
          <a:lstStyle/>
          <a:p>
            <a:pPr marL="514376" lvl="0" indent="-514376" algn="just">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4000" kern="0">
                <a:solidFill>
                  <a:prstClr val="white"/>
                </a:solidFill>
                <a:cs typeface="Arial"/>
                <a:sym typeface="Arial"/>
              </a:rPr>
              <a:t>Lập phiếu hỏi</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67807" y="4768360"/>
            <a:ext cx="8254174"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56893" y="7442359"/>
            <a:ext cx="8254174"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355549" y="5251255"/>
            <a:ext cx="7820840" cy="773417"/>
          </a:xfrm>
          <a:prstGeom prst="rect">
            <a:avLst/>
          </a:prstGeom>
          <a:noFill/>
        </p:spPr>
        <p:txBody>
          <a:bodyPr wrap="square" rtlCol="0">
            <a:spAutoFit/>
          </a:bodyPr>
          <a:lstStyle/>
          <a:p>
            <a:pPr marL="514376" lvl="0" indent="-514376" algn="just">
              <a:lnSpc>
                <a:spcPct val="130000"/>
              </a:lnSpc>
              <a:buClr>
                <a:prstClr val="white"/>
              </a:buClr>
              <a:buFont typeface="Wingdings" panose="05000000000000000000" pitchFamily="2" charset="2"/>
              <a:buChar char="w"/>
              <a:defRPr/>
            </a:pPr>
            <a:r>
              <a:rPr kumimoji="0" lang="en-US" sz="38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38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38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3800" kern="0">
                <a:solidFill>
                  <a:prstClr val="white"/>
                </a:solidFill>
                <a:latin typeface="Arial"/>
                <a:cs typeface="Arial"/>
                <a:sym typeface="Arial"/>
              </a:rPr>
              <a:t>Quan sát</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025148" y="7881888"/>
            <a:ext cx="7535888" cy="823944"/>
          </a:xfrm>
          <a:prstGeom prst="rect">
            <a:avLst/>
          </a:prstGeom>
          <a:noFill/>
        </p:spPr>
        <p:txBody>
          <a:bodyPr wrap="square" rtlCol="0">
            <a:spAutoFit/>
          </a:bodyPr>
          <a:lstStyle/>
          <a:p>
            <a:pPr marL="514376" lvl="0" indent="-514376" algn="just">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4000" kern="0">
                <a:solidFill>
                  <a:prstClr val="white"/>
                </a:solidFill>
                <a:latin typeface="Arial"/>
                <a:cs typeface="Arial"/>
                <a:sym typeface="Arial"/>
              </a:rPr>
              <a:t>Làm thí nghiệm</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288002" y="4920359"/>
            <a:ext cx="731046" cy="731046"/>
          </a:xfrm>
          <a:prstGeom prst="rect">
            <a:avLst/>
          </a:prstGeom>
        </p:spPr>
      </p:pic>
    </p:spTree>
    <p:extLst>
      <p:ext uri="{BB962C8B-B14F-4D97-AF65-F5344CB8AC3E}">
        <p14:creationId xmlns:p14="http://schemas.microsoft.com/office/powerpoint/2010/main" val="34337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BEF68221-F9B7-5240-BBA5-32678DAD59AC}"/>
              </a:ext>
            </a:extLst>
          </p:cNvPr>
          <p:cNvGrpSpPr/>
          <p:nvPr/>
        </p:nvGrpSpPr>
        <p:grpSpPr>
          <a:xfrm>
            <a:off x="838201" y="845081"/>
            <a:ext cx="6248399" cy="1098571"/>
            <a:chOff x="214647" y="158729"/>
            <a:chExt cx="13640909" cy="1098571"/>
          </a:xfrm>
        </p:grpSpPr>
        <p:sp>
          <p:nvSpPr>
            <p:cNvPr id="30" name="Rectangle 29">
              <a:extLst>
                <a:ext uri="{FF2B5EF4-FFF2-40B4-BE49-F238E27FC236}">
                  <a16:creationId xmlns:a16="http://schemas.microsoft.com/office/drawing/2014/main" id="{EE59EEE7-8C32-30AC-0D8D-58C60E796FD0}"/>
                </a:ext>
              </a:extLst>
            </p:cNvPr>
            <p:cNvSpPr/>
            <p:nvPr/>
          </p:nvSpPr>
          <p:spPr>
            <a:xfrm>
              <a:off x="214647" y="190500"/>
              <a:ext cx="13640909"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white"/>
                </a:solidFill>
                <a:effectLst/>
                <a:uLnTx/>
                <a:uFillTx/>
                <a:latin typeface="Arial (Body)"/>
              </a:endParaRPr>
            </a:p>
          </p:txBody>
        </p:sp>
        <p:sp>
          <p:nvSpPr>
            <p:cNvPr id="31" name="Rectangle 30">
              <a:extLst>
                <a:ext uri="{FF2B5EF4-FFF2-40B4-BE49-F238E27FC236}">
                  <a16:creationId xmlns:a16="http://schemas.microsoft.com/office/drawing/2014/main" id="{C78B44E9-D53F-3609-FAF0-FCF21B76008B}"/>
                </a:ext>
              </a:extLst>
            </p:cNvPr>
            <p:cNvSpPr/>
            <p:nvPr/>
          </p:nvSpPr>
          <p:spPr>
            <a:xfrm>
              <a:off x="547350" y="158729"/>
              <a:ext cx="12884125" cy="106182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5.15 </a:t>
              </a:r>
              <a:r>
                <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tr.10</a:t>
              </a:r>
              <a:r>
                <a:rPr lang="en-US" sz="4200" b="1" smtClean="0">
                  <a:solidFill>
                    <a:prstClr val="white"/>
                  </a:solidFill>
                  <a:latin typeface="Arial" panose="020B0604020202020204" pitchFamily="34" charset="0"/>
                  <a:ea typeface="Times New Roman" panose="02020603050405020304" pitchFamily="18" charset="0"/>
                  <a:cs typeface="Arial" panose="020B0604020202020204" pitchFamily="34" charset="0"/>
                </a:rPr>
                <a:t>8</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3">
            <a:extLst>
              <a:ext uri="{FF2B5EF4-FFF2-40B4-BE49-F238E27FC236}">
                <a16:creationId xmlns:a16="http://schemas.microsoft.com/office/drawing/2014/main" id="{78A410F7-6DF3-6D33-CD15-10D56DBAA1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02000" y="7505700"/>
            <a:ext cx="1808024" cy="2338911"/>
          </a:xfrm>
          <a:prstGeom prst="rect">
            <a:avLst/>
          </a:prstGeom>
        </p:spPr>
      </p:pic>
      <p:sp>
        <p:nvSpPr>
          <p:cNvPr id="2" name="Rectangle 1">
            <a:extLst>
              <a:ext uri="{FF2B5EF4-FFF2-40B4-BE49-F238E27FC236}">
                <a16:creationId xmlns:a16="http://schemas.microsoft.com/office/drawing/2014/main" id="{1D0DF64D-5528-9A30-BB6C-2832C0AF3488}"/>
              </a:ext>
            </a:extLst>
          </p:cNvPr>
          <p:cNvSpPr/>
          <p:nvPr/>
        </p:nvSpPr>
        <p:spPr>
          <a:xfrm>
            <a:off x="870285" y="2476500"/>
            <a:ext cx="16565882" cy="4708981"/>
          </a:xfrm>
          <a:prstGeom prst="rect">
            <a:avLst/>
          </a:prstGeom>
        </p:spPr>
        <p:txBody>
          <a:bodyPr wrap="square">
            <a:spAutoFit/>
          </a:bodyPr>
          <a:lstStyle/>
          <a:p>
            <a:pPr algn="just">
              <a:lnSpc>
                <a:spcPct val="150000"/>
              </a:lnSpc>
            </a:pPr>
            <a:r>
              <a:rPr lang="vi-VN" sz="4000">
                <a:solidFill>
                  <a:schemeClr val="bg1"/>
                </a:solidFill>
                <a:latin typeface="Arial (Body)"/>
              </a:rPr>
              <a:t>Mỗi dữ liệu sau đây thuộc loại nào? Nên dùng biểu đồ nào để biểu diễn dữ liệu đó</a:t>
            </a:r>
            <a:r>
              <a:rPr lang="vi-VN" sz="4000" smtClean="0">
                <a:solidFill>
                  <a:schemeClr val="bg1"/>
                </a:solidFill>
                <a:latin typeface="Arial (Body)"/>
              </a:rPr>
              <a:t>.</a:t>
            </a:r>
            <a:endParaRPr lang="vi-VN" sz="4000">
              <a:solidFill>
                <a:schemeClr val="bg1"/>
              </a:solidFill>
              <a:latin typeface="Arial (Body)"/>
            </a:endParaRPr>
          </a:p>
          <a:p>
            <a:pPr algn="just">
              <a:lnSpc>
                <a:spcPct val="150000"/>
              </a:lnSpc>
            </a:pPr>
            <a:r>
              <a:rPr lang="vi-VN" sz="4000">
                <a:solidFill>
                  <a:schemeClr val="bg1"/>
                </a:solidFill>
                <a:latin typeface="Arial (Body)"/>
              </a:rPr>
              <a:t>a) Tuổi thọ trung bình của người Việt Nam trong 30 năm từ 1989 đến năm 2019</a:t>
            </a:r>
            <a:r>
              <a:rPr lang="vi-VN" sz="4000" smtClean="0">
                <a:solidFill>
                  <a:schemeClr val="bg1"/>
                </a:solidFill>
                <a:latin typeface="Arial (Body)"/>
              </a:rPr>
              <a:t>.</a:t>
            </a:r>
            <a:endParaRPr lang="vi-VN" sz="4000">
              <a:solidFill>
                <a:schemeClr val="bg1"/>
              </a:solidFill>
              <a:latin typeface="Arial (Body)"/>
            </a:endParaRPr>
          </a:p>
          <a:p>
            <a:pPr algn="just">
              <a:lnSpc>
                <a:spcPct val="150000"/>
              </a:lnSpc>
            </a:pPr>
            <a:r>
              <a:rPr lang="vi-VN" sz="4000">
                <a:solidFill>
                  <a:schemeClr val="bg1"/>
                </a:solidFill>
                <a:latin typeface="Arial (Body)"/>
              </a:rPr>
              <a:t>b) Số bàn thắng mà mỗi đội bóng châu Á ghi được tại World Cup 2022.</a:t>
            </a:r>
            <a:endParaRPr lang="en-US" sz="4000" dirty="0">
              <a:solidFill>
                <a:schemeClr val="bg1"/>
              </a:solidFill>
              <a:latin typeface="Arial (Body)"/>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3" name="Oval Callout 19">
            <a:extLst>
              <a:ext uri="{FF2B5EF4-FFF2-40B4-BE49-F238E27FC236}">
                <a16:creationId xmlns:a16="http://schemas.microsoft.com/office/drawing/2014/main" id="{3E349B14-46D2-A88B-F945-639484D03138}"/>
              </a:ext>
            </a:extLst>
          </p:cNvPr>
          <p:cNvSpPr/>
          <p:nvPr/>
        </p:nvSpPr>
        <p:spPr>
          <a:xfrm>
            <a:off x="1219200" y="571500"/>
            <a:ext cx="1560257" cy="843953"/>
          </a:xfrm>
          <a:prstGeom prst="wedgeEllipseCallout">
            <a:avLst>
              <a:gd name="adj1" fmla="val -16438"/>
              <a:gd name="adj2" fmla="val 86878"/>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10" name="Picture 13">
            <a:extLst>
              <a:ext uri="{FF2B5EF4-FFF2-40B4-BE49-F238E27FC236}">
                <a16:creationId xmlns:a16="http://schemas.microsoft.com/office/drawing/2014/main" id="{0CB767A8-B973-675E-5D39-35F2F4AF65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13621" y="342900"/>
            <a:ext cx="1120547" cy="1449572"/>
          </a:xfrm>
          <a:prstGeom prst="rect">
            <a:avLst/>
          </a:prstGeom>
        </p:spPr>
      </p:pic>
      <p:sp>
        <p:nvSpPr>
          <p:cNvPr id="4" name="Rectangle 3"/>
          <p:cNvSpPr/>
          <p:nvPr/>
        </p:nvSpPr>
        <p:spPr>
          <a:xfrm>
            <a:off x="1066800" y="1866900"/>
            <a:ext cx="16154400" cy="7878439"/>
          </a:xfrm>
          <a:prstGeom prst="rect">
            <a:avLst/>
          </a:prstGeom>
        </p:spPr>
        <p:txBody>
          <a:bodyPr wrap="square">
            <a:spAutoFit/>
          </a:bodyPr>
          <a:lstStyle/>
          <a:p>
            <a:pPr algn="just">
              <a:lnSpc>
                <a:spcPct val="150000"/>
              </a:lnSpc>
            </a:pPr>
            <a:r>
              <a:rPr lang="fr-FR" sz="3800">
                <a:solidFill>
                  <a:schemeClr val="bg1"/>
                </a:solidFill>
                <a:latin typeface="Arial" panose="020B0604020202020204" pitchFamily="34" charset="0"/>
                <a:ea typeface="Calibri" panose="020F0502020204030204" pitchFamily="34" charset="0"/>
                <a:cs typeface="Arial" panose="020B0604020202020204" pitchFamily="34" charset="0"/>
              </a:rPr>
              <a:t>a) Dữ liệu tuổi thọ trung bình của người Việt Nam trong 30 năm từ 1989 đến năm 2019 là số liệu liên tục.</a:t>
            </a:r>
            <a:endParaRPr lang="en-US" sz="38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a:solidFill>
                  <a:schemeClr val="bg1"/>
                </a:solidFill>
                <a:latin typeface="Arial" panose="020B0604020202020204" pitchFamily="34" charset="0"/>
                <a:ea typeface="Calibri" panose="020F0502020204030204" pitchFamily="34" charset="0"/>
                <a:cs typeface="Arial" panose="020B0604020202020204" pitchFamily="34" charset="0"/>
              </a:rPr>
              <a:t>Ta dùng biểu đồ đoạn thẳng để biểu diễn sự thay đổi một đại lượng (tuổi thọ trung bình của người Việt Nam) theo thời gian (trong 30 năm từ 1989 đến năm 2019). Ở đây, số lượng thời điểm quan sát nhiều.</a:t>
            </a:r>
            <a:endParaRPr lang="en-US" sz="38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a:solidFill>
                  <a:schemeClr val="bg1"/>
                </a:solidFill>
                <a:latin typeface="Arial" panose="020B0604020202020204" pitchFamily="34" charset="0"/>
                <a:ea typeface="Calibri" panose="020F0502020204030204" pitchFamily="34" charset="0"/>
                <a:cs typeface="Arial" panose="020B0604020202020204" pitchFamily="34" charset="0"/>
              </a:rPr>
              <a:t>b) Dữ liệu số bàn thắng mà mỗi đội bóng châu Á ghi được tại World Cup 2022 là số liệu rời rạc.</a:t>
            </a:r>
            <a:endParaRPr lang="en-US" sz="38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a:solidFill>
                  <a:schemeClr val="bg1"/>
                </a:solidFill>
                <a:latin typeface="Arial" panose="020B0604020202020204" pitchFamily="34" charset="0"/>
                <a:ea typeface="Calibri" panose="020F0502020204030204" pitchFamily="34" charset="0"/>
                <a:cs typeface="Arial" panose="020B0604020202020204" pitchFamily="34" charset="0"/>
              </a:rPr>
              <a:t>Tại World Cup 2022 có 6 nước thuộc châu Á tham gia, ta nên dùng biểu đồ cột để biểu diễn dữ liệu đã cho.</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93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anim calcmode="lin" valueType="num">
                                      <p:cBhvr>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4">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anim calcmode="lin" valueType="num">
                                      <p:cBhvr>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385A07-C4C3-4179-743D-8CFAA426C68C}"/>
              </a:ext>
            </a:extLst>
          </p:cNvPr>
          <p:cNvPicPr>
            <a:picLocks noChangeAspect="1"/>
          </p:cNvPicPr>
          <p:nvPr/>
        </p:nvPicPr>
        <p:blipFill>
          <a:blip r:embed="rId2"/>
          <a:stretch>
            <a:fillRect/>
          </a:stretch>
        </p:blipFill>
        <p:spPr>
          <a:xfrm>
            <a:off x="16499305" y="7205854"/>
            <a:ext cx="1368717" cy="2812012"/>
          </a:xfrm>
          <a:prstGeom prst="rect">
            <a:avLst/>
          </a:prstGeom>
        </p:spPr>
      </p:pic>
      <p:pic>
        <p:nvPicPr>
          <p:cNvPr id="13" name="Picture 12">
            <a:extLst>
              <a:ext uri="{FF2B5EF4-FFF2-40B4-BE49-F238E27FC236}">
                <a16:creationId xmlns:a16="http://schemas.microsoft.com/office/drawing/2014/main" id="{9AEB5285-920C-BB70-6970-D3C0B258F3D1}"/>
              </a:ext>
            </a:extLst>
          </p:cNvPr>
          <p:cNvPicPr>
            <a:picLocks noChangeAspect="1"/>
          </p:cNvPicPr>
          <p:nvPr/>
        </p:nvPicPr>
        <p:blipFill>
          <a:blip r:embed="rId3"/>
          <a:stretch>
            <a:fillRect/>
          </a:stretch>
        </p:blipFill>
        <p:spPr>
          <a:xfrm rot="9199354">
            <a:off x="-631495" y="9018489"/>
            <a:ext cx="1702353" cy="1663882"/>
          </a:xfrm>
          <a:prstGeom prst="rect">
            <a:avLst/>
          </a:prstGeom>
        </p:spPr>
      </p:pic>
      <p:pic>
        <p:nvPicPr>
          <p:cNvPr id="17" name="Picture 16">
            <a:extLst>
              <a:ext uri="{FF2B5EF4-FFF2-40B4-BE49-F238E27FC236}">
                <a16:creationId xmlns:a16="http://schemas.microsoft.com/office/drawing/2014/main" id="{9C1579EE-8AB8-6489-BC89-FFACF0D04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77907" y="587904"/>
            <a:ext cx="2090115" cy="1175690"/>
          </a:xfrm>
          <a:prstGeom prst="rect">
            <a:avLst/>
          </a:prstGeom>
        </p:spPr>
      </p:pic>
      <p:sp>
        <p:nvSpPr>
          <p:cNvPr id="2" name="TextBox 1">
            <a:extLst>
              <a:ext uri="{FF2B5EF4-FFF2-40B4-BE49-F238E27FC236}">
                <a16:creationId xmlns:a16="http://schemas.microsoft.com/office/drawing/2014/main" id="{AD897317-387C-0343-692B-87DD1E317A51}"/>
              </a:ext>
            </a:extLst>
          </p:cNvPr>
          <p:cNvSpPr txBox="1"/>
          <p:nvPr/>
        </p:nvSpPr>
        <p:spPr>
          <a:xfrm>
            <a:off x="517495" y="1909108"/>
            <a:ext cx="17074073" cy="1938992"/>
          </a:xfrm>
          <a:prstGeom prst="rect">
            <a:avLst/>
          </a:prstGeom>
          <a:noFill/>
        </p:spPr>
        <p:txBody>
          <a:bodyPr wrap="square">
            <a:spAutoFit/>
          </a:bodyPr>
          <a:lstStyle/>
          <a:p>
            <a:pPr algn="just">
              <a:lnSpc>
                <a:spcPct val="150000"/>
              </a:lnSpc>
              <a:spcAft>
                <a:spcPts val="800"/>
              </a:spcAft>
            </a:pPr>
            <a:r>
              <a:rPr lang="en-US" sz="4000">
                <a:solidFill>
                  <a:srgbClr val="000000"/>
                </a:solidFill>
                <a:latin typeface="Arial (Body)"/>
                <a:ea typeface="Arial" panose="020B0604020202020204" pitchFamily="34" charset="0"/>
                <a:cs typeface="Times New Roman" panose="02020603050405020304" pitchFamily="18" charset="0"/>
              </a:rPr>
              <a:t>Bảng thống kê sau cho biết tỉ lệ đóng góp vào GDP toàn cầu của Việt Nam trong một số năm.</a:t>
            </a:r>
            <a:endParaRPr lang="en-US" sz="4000" dirty="0">
              <a:effectLst/>
              <a:latin typeface="Arial (Body)"/>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8FD4FF39-4295-1B48-9800-20A5AE474A0A}"/>
              </a:ext>
            </a:extLst>
          </p:cNvPr>
          <p:cNvSpPr/>
          <p:nvPr/>
        </p:nvSpPr>
        <p:spPr>
          <a:xfrm>
            <a:off x="541558" y="7183796"/>
            <a:ext cx="15765243" cy="2092881"/>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Times New Roman" panose="02020603050405020304" pitchFamily="18" charset="0"/>
                <a:cs typeface="Arial" panose="020B0604020202020204" pitchFamily="34" charset="0"/>
              </a:rPr>
              <a:t>a) Chọn biểu đồ phù hợp để biểu diễn bảng thống kê này</a:t>
            </a:r>
            <a:r>
              <a:rPr lang="en-US" sz="4000" smtClean="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1200"/>
              </a:spcAft>
            </a:pPr>
            <a:r>
              <a:rPr lang="en-US" sz="4000">
                <a:latin typeface="Arial" panose="020B0604020202020204" pitchFamily="34" charset="0"/>
                <a:ea typeface="Times New Roman" panose="02020603050405020304" pitchFamily="18" charset="0"/>
                <a:cs typeface="Arial" panose="020B0604020202020204" pitchFamily="34" charset="0"/>
              </a:rPr>
              <a:t>b) Cho biết xu thế về tỉ lệ đóng góp của Việt Nam vào GDP toàn cầu.</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4" name="Group 13">
            <a:extLst>
              <a:ext uri="{FF2B5EF4-FFF2-40B4-BE49-F238E27FC236}">
                <a16:creationId xmlns:a16="http://schemas.microsoft.com/office/drawing/2014/main" id="{BEF68221-F9B7-5240-BBA5-32678DAD59AC}"/>
              </a:ext>
            </a:extLst>
          </p:cNvPr>
          <p:cNvGrpSpPr/>
          <p:nvPr/>
        </p:nvGrpSpPr>
        <p:grpSpPr>
          <a:xfrm>
            <a:off x="541558" y="605951"/>
            <a:ext cx="6248399" cy="1098571"/>
            <a:chOff x="214647" y="158729"/>
            <a:chExt cx="13640909" cy="1098571"/>
          </a:xfrm>
        </p:grpSpPr>
        <p:sp>
          <p:nvSpPr>
            <p:cNvPr id="15" name="Rectangle 14">
              <a:extLst>
                <a:ext uri="{FF2B5EF4-FFF2-40B4-BE49-F238E27FC236}">
                  <a16:creationId xmlns:a16="http://schemas.microsoft.com/office/drawing/2014/main" id="{EE59EEE7-8C32-30AC-0D8D-58C60E796FD0}"/>
                </a:ext>
              </a:extLst>
            </p:cNvPr>
            <p:cNvSpPr/>
            <p:nvPr/>
          </p:nvSpPr>
          <p:spPr>
            <a:xfrm>
              <a:off x="214647" y="190500"/>
              <a:ext cx="13640909"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white"/>
                </a:solidFill>
                <a:effectLst/>
                <a:uLnTx/>
                <a:uFillTx/>
                <a:latin typeface="Arial (Body)"/>
              </a:endParaRPr>
            </a:p>
          </p:txBody>
        </p:sp>
        <p:sp>
          <p:nvSpPr>
            <p:cNvPr id="16" name="Rectangle 15">
              <a:extLst>
                <a:ext uri="{FF2B5EF4-FFF2-40B4-BE49-F238E27FC236}">
                  <a16:creationId xmlns:a16="http://schemas.microsoft.com/office/drawing/2014/main" id="{C78B44E9-D53F-3609-FAF0-FCF21B76008B}"/>
                </a:ext>
              </a:extLst>
            </p:cNvPr>
            <p:cNvSpPr/>
            <p:nvPr/>
          </p:nvSpPr>
          <p:spPr>
            <a:xfrm>
              <a:off x="547350" y="158729"/>
              <a:ext cx="12884125" cy="106182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5.16 </a:t>
              </a:r>
              <a:r>
                <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tr.10</a:t>
              </a:r>
              <a:r>
                <a:rPr lang="en-US" sz="4200" b="1" smtClean="0">
                  <a:solidFill>
                    <a:prstClr val="white"/>
                  </a:solidFill>
                  <a:latin typeface="Arial" panose="020B0604020202020204" pitchFamily="34" charset="0"/>
                  <a:ea typeface="Times New Roman" panose="02020603050405020304" pitchFamily="18" charset="0"/>
                  <a:cs typeface="Arial" panose="020B0604020202020204" pitchFamily="34" charset="0"/>
                </a:rPr>
                <a:t>8</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aphicFrame>
        <p:nvGraphicFramePr>
          <p:cNvPr id="6" name="Table 5"/>
          <p:cNvGraphicFramePr>
            <a:graphicFrameLocks noGrp="1"/>
          </p:cNvGraphicFramePr>
          <p:nvPr>
            <p:extLst>
              <p:ext uri="{D42A27DB-BD31-4B8C-83A1-F6EECF244321}">
                <p14:modId xmlns:p14="http://schemas.microsoft.com/office/powerpoint/2010/main" val="2184281782"/>
              </p:ext>
            </p:extLst>
          </p:nvPr>
        </p:nvGraphicFramePr>
        <p:xfrm>
          <a:off x="1006642" y="4048071"/>
          <a:ext cx="16230597" cy="2303188"/>
        </p:xfrm>
        <a:graphic>
          <a:graphicData uri="http://schemas.openxmlformats.org/drawingml/2006/table">
            <a:tbl>
              <a:tblPr firstRow="1" bandRow="1">
                <a:tableStyleId>{5C22544A-7EE6-4342-B048-85BDC9FD1C3A}</a:tableStyleId>
              </a:tblPr>
              <a:tblGrid>
                <a:gridCol w="2889693">
                  <a:extLst>
                    <a:ext uri="{9D8B030D-6E8A-4147-A177-3AD203B41FA5}">
                      <a16:colId xmlns:a16="http://schemas.microsoft.com/office/drawing/2014/main" val="1377824293"/>
                    </a:ext>
                  </a:extLst>
                </a:gridCol>
                <a:gridCol w="1667613">
                  <a:extLst>
                    <a:ext uri="{9D8B030D-6E8A-4147-A177-3AD203B41FA5}">
                      <a16:colId xmlns:a16="http://schemas.microsoft.com/office/drawing/2014/main" val="4099177414"/>
                    </a:ext>
                  </a:extLst>
                </a:gridCol>
                <a:gridCol w="1667613">
                  <a:extLst>
                    <a:ext uri="{9D8B030D-6E8A-4147-A177-3AD203B41FA5}">
                      <a16:colId xmlns:a16="http://schemas.microsoft.com/office/drawing/2014/main" val="2769494482"/>
                    </a:ext>
                  </a:extLst>
                </a:gridCol>
                <a:gridCol w="1667613">
                  <a:extLst>
                    <a:ext uri="{9D8B030D-6E8A-4147-A177-3AD203B41FA5}">
                      <a16:colId xmlns:a16="http://schemas.microsoft.com/office/drawing/2014/main" val="3518179213"/>
                    </a:ext>
                  </a:extLst>
                </a:gridCol>
                <a:gridCol w="1667613">
                  <a:extLst>
                    <a:ext uri="{9D8B030D-6E8A-4147-A177-3AD203B41FA5}">
                      <a16:colId xmlns:a16="http://schemas.microsoft.com/office/drawing/2014/main" val="1527493873"/>
                    </a:ext>
                  </a:extLst>
                </a:gridCol>
                <a:gridCol w="1667613">
                  <a:extLst>
                    <a:ext uri="{9D8B030D-6E8A-4147-A177-3AD203B41FA5}">
                      <a16:colId xmlns:a16="http://schemas.microsoft.com/office/drawing/2014/main" val="1605950583"/>
                    </a:ext>
                  </a:extLst>
                </a:gridCol>
                <a:gridCol w="1667613">
                  <a:extLst>
                    <a:ext uri="{9D8B030D-6E8A-4147-A177-3AD203B41FA5}">
                      <a16:colId xmlns:a16="http://schemas.microsoft.com/office/drawing/2014/main" val="3077076866"/>
                    </a:ext>
                  </a:extLst>
                </a:gridCol>
                <a:gridCol w="1667613">
                  <a:extLst>
                    <a:ext uri="{9D8B030D-6E8A-4147-A177-3AD203B41FA5}">
                      <a16:colId xmlns:a16="http://schemas.microsoft.com/office/drawing/2014/main" val="439239413"/>
                    </a:ext>
                  </a:extLst>
                </a:gridCol>
                <a:gridCol w="1667613">
                  <a:extLst>
                    <a:ext uri="{9D8B030D-6E8A-4147-A177-3AD203B41FA5}">
                      <a16:colId xmlns:a16="http://schemas.microsoft.com/office/drawing/2014/main" val="3696837128"/>
                    </a:ext>
                  </a:extLst>
                </a:gridCol>
              </a:tblGrid>
              <a:tr h="1151594">
                <a:tc>
                  <a:txBody>
                    <a:bodyPr/>
                    <a:lstStyle/>
                    <a:p>
                      <a:pPr algn="ctr"/>
                      <a:r>
                        <a:rPr lang="en-US" sz="3800" b="1" smtClean="0">
                          <a:solidFill>
                            <a:schemeClr val="tx1"/>
                          </a:solidFill>
                          <a:latin typeface="Arial" panose="020B0604020202020204" pitchFamily="34" charset="0"/>
                          <a:cs typeface="Arial" panose="020B0604020202020204" pitchFamily="34" charset="0"/>
                        </a:rPr>
                        <a:t>Năm</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2011</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2012</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2013</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2014</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2015</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2016</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2017</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2018</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3743008"/>
                  </a:ext>
                </a:extLst>
              </a:tr>
              <a:tr h="1151594">
                <a:tc>
                  <a:txBody>
                    <a:bodyPr/>
                    <a:lstStyle/>
                    <a:p>
                      <a:pPr algn="ctr"/>
                      <a:r>
                        <a:rPr lang="en-US" sz="3800" b="1" smtClean="0">
                          <a:solidFill>
                            <a:schemeClr val="tx1"/>
                          </a:solidFill>
                          <a:latin typeface="Arial" panose="020B0604020202020204" pitchFamily="34" charset="0"/>
                          <a:cs typeface="Arial" panose="020B0604020202020204" pitchFamily="34" charset="0"/>
                        </a:rPr>
                        <a:t>Tỉ</a:t>
                      </a:r>
                      <a:r>
                        <a:rPr lang="en-US" sz="3800" b="1" baseline="0" smtClean="0">
                          <a:solidFill>
                            <a:schemeClr val="tx1"/>
                          </a:solidFill>
                          <a:latin typeface="Arial" panose="020B0604020202020204" pitchFamily="34" charset="0"/>
                          <a:cs typeface="Arial" panose="020B0604020202020204" pitchFamily="34" charset="0"/>
                        </a:rPr>
                        <a:t> lệ (%)</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0,16</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0,18</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0,19</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0,20</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0,23</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0,24</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0,24</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0,25</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8050425"/>
                  </a:ext>
                </a:extLst>
              </a:tr>
            </a:tbl>
          </a:graphicData>
        </a:graphic>
      </p:graphicFrame>
      <p:sp>
        <p:nvSpPr>
          <p:cNvPr id="7" name="Rectangle 6"/>
          <p:cNvSpPr/>
          <p:nvPr/>
        </p:nvSpPr>
        <p:spPr>
          <a:xfrm>
            <a:off x="10201820" y="6569958"/>
            <a:ext cx="5968622" cy="630942"/>
          </a:xfrm>
          <a:prstGeom prst="rect">
            <a:avLst/>
          </a:prstGeom>
        </p:spPr>
        <p:txBody>
          <a:bodyPr wrap="none">
            <a:spAutoFit/>
          </a:bodyPr>
          <a:lstStyle/>
          <a:p>
            <a:r>
              <a:rPr lang="en-US" sz="3500" i="1" smtClean="0">
                <a:solidFill>
                  <a:srgbClr val="000000"/>
                </a:solidFill>
                <a:latin typeface="Arial (Body)"/>
                <a:ea typeface="Arial" panose="020B0604020202020204" pitchFamily="34" charset="0"/>
                <a:cs typeface="Times New Roman" panose="02020603050405020304" pitchFamily="18" charset="0"/>
              </a:rPr>
              <a:t>(Theo thglobaleconomy.com)</a:t>
            </a:r>
            <a:endParaRPr lang="en-US" sz="3500" i="1"/>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3" name="Oval Callout 24">
            <a:extLst>
              <a:ext uri="{FF2B5EF4-FFF2-40B4-BE49-F238E27FC236}">
                <a16:creationId xmlns:a16="http://schemas.microsoft.com/office/drawing/2014/main" id="{1A9645EB-A8E4-BB7B-4684-9CAFBD3B2185}"/>
              </a:ext>
            </a:extLst>
          </p:cNvPr>
          <p:cNvSpPr/>
          <p:nvPr/>
        </p:nvSpPr>
        <p:spPr>
          <a:xfrm>
            <a:off x="457200" y="260947"/>
            <a:ext cx="1447800" cy="767753"/>
          </a:xfrm>
          <a:prstGeom prst="wedgeEllipseCallout">
            <a:avLst>
              <a:gd name="adj1" fmla="val 25763"/>
              <a:gd name="adj2" fmla="val 70626"/>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3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FD4FF39-4295-1B48-9800-20A5AE474A0A}"/>
              </a:ext>
            </a:extLst>
          </p:cNvPr>
          <p:cNvSpPr/>
          <p:nvPr/>
        </p:nvSpPr>
        <p:spPr>
          <a:xfrm>
            <a:off x="612483" y="1104900"/>
            <a:ext cx="17142117" cy="9413346"/>
          </a:xfrm>
          <a:prstGeom prst="rect">
            <a:avLst/>
          </a:prstGeom>
        </p:spPr>
        <p:txBody>
          <a:bodyPr wrap="square">
            <a:spAutoFit/>
          </a:bodyPr>
          <a:lstStyle/>
          <a:p>
            <a:pPr algn="just">
              <a:lnSpc>
                <a:spcPct val="150000"/>
              </a:lnSpc>
            </a:pPr>
            <a:r>
              <a:rPr lang="fr-FR" sz="3300">
                <a:solidFill>
                  <a:srgbClr val="000000"/>
                </a:solidFill>
                <a:latin typeface="Arial" panose="020B0604020202020204" pitchFamily="34" charset="0"/>
                <a:ea typeface="Calibri" panose="020F0502020204030204" pitchFamily="34" charset="0"/>
                <a:cs typeface="Arial" panose="020B0604020202020204" pitchFamily="34" charset="0"/>
              </a:rPr>
              <a:t>a) Bảng thống kê cho biết tỉ lệ đóng góp vào GDP toàn cầu của Việt Nam của các năm từ năm 2011 đến năm 2018.</a:t>
            </a:r>
            <a:endParaRPr lang="en-US" sz="33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300">
                <a:solidFill>
                  <a:srgbClr val="000000"/>
                </a:solidFill>
                <a:latin typeface="Arial" panose="020B0604020202020204" pitchFamily="34" charset="0"/>
                <a:ea typeface="Calibri" panose="020F0502020204030204" pitchFamily="34" charset="0"/>
                <a:cs typeface="Arial" panose="020B0604020202020204" pitchFamily="34" charset="0"/>
              </a:rPr>
              <a:t>Biểu đồ phù hợp để biểu diễn bảng thống kê đã cho là biểu đồ đoạn thẳng.</a:t>
            </a:r>
            <a:endParaRPr lang="en-US" sz="33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300">
                <a:latin typeface="Arial" panose="020B0604020202020204" pitchFamily="34" charset="0"/>
                <a:ea typeface="Arial" panose="020B0604020202020204" pitchFamily="34" charset="0"/>
                <a:cs typeface="Arial" panose="020B0604020202020204" pitchFamily="34" charset="0"/>
              </a:rPr>
              <a:t>b) Từ bảng thống kê, tỉ lệ đóng góp vào GDP toàn cầu của Việt Nam như sau:</a:t>
            </a:r>
            <a:endParaRPr lang="en-US" sz="33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300">
                <a:latin typeface="Arial" panose="020B0604020202020204" pitchFamily="34" charset="0"/>
                <a:ea typeface="Arial" panose="020B0604020202020204" pitchFamily="34" charset="0"/>
                <a:cs typeface="Arial" panose="020B0604020202020204" pitchFamily="34" charset="0"/>
              </a:rPr>
              <a:t>- Từ năm 2011 đến năm 2012 tăng từ 0,16% đến 0,18%;</a:t>
            </a:r>
            <a:endParaRPr lang="en-US" sz="33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300">
                <a:latin typeface="Arial" panose="020B0604020202020204" pitchFamily="34" charset="0"/>
                <a:ea typeface="Arial" panose="020B0604020202020204" pitchFamily="34" charset="0"/>
                <a:cs typeface="Arial" panose="020B0604020202020204" pitchFamily="34" charset="0"/>
              </a:rPr>
              <a:t>- Từ năm 2012 đến năm 2013 tăng từ 0,18% đến 0,19%;</a:t>
            </a:r>
            <a:endParaRPr lang="en-US" sz="33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300">
                <a:latin typeface="Arial" panose="020B0604020202020204" pitchFamily="34" charset="0"/>
                <a:ea typeface="Arial" panose="020B0604020202020204" pitchFamily="34" charset="0"/>
                <a:cs typeface="Arial" panose="020B0604020202020204" pitchFamily="34" charset="0"/>
              </a:rPr>
              <a:t>- Từ năm 2013 đến năm 2014 tăng từ 0,19% đến 0,20%;</a:t>
            </a:r>
            <a:endParaRPr lang="en-US" sz="33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300">
                <a:latin typeface="Arial" panose="020B0604020202020204" pitchFamily="34" charset="0"/>
                <a:ea typeface="Arial" panose="020B0604020202020204" pitchFamily="34" charset="0"/>
                <a:cs typeface="Arial" panose="020B0604020202020204" pitchFamily="34" charset="0"/>
              </a:rPr>
              <a:t>- Từ năm 2014 đến năm 2015 tăng từ 0,20% đến 0,23%;</a:t>
            </a:r>
            <a:endParaRPr lang="en-US" sz="33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300">
                <a:latin typeface="Arial" panose="020B0604020202020204" pitchFamily="34" charset="0"/>
                <a:ea typeface="Arial" panose="020B0604020202020204" pitchFamily="34" charset="0"/>
                <a:cs typeface="Arial" panose="020B0604020202020204" pitchFamily="34" charset="0"/>
              </a:rPr>
              <a:t>- Từ năm 2015 đến năm 2016 tăng từ 0,23% đến 0,24%;</a:t>
            </a:r>
            <a:endParaRPr lang="en-US" sz="33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300">
                <a:latin typeface="Arial" panose="020B0604020202020204" pitchFamily="34" charset="0"/>
                <a:ea typeface="Arial" panose="020B0604020202020204" pitchFamily="34" charset="0"/>
                <a:cs typeface="Arial" panose="020B0604020202020204" pitchFamily="34" charset="0"/>
              </a:rPr>
              <a:t>- Từ năm 2016 đến năm 2017 vẫn giữ nguyên 0,24%;</a:t>
            </a:r>
            <a:endParaRPr lang="en-US" sz="33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300">
                <a:latin typeface="Arial" panose="020B0604020202020204" pitchFamily="34" charset="0"/>
                <a:ea typeface="Arial" panose="020B0604020202020204" pitchFamily="34" charset="0"/>
                <a:cs typeface="Arial" panose="020B0604020202020204" pitchFamily="34" charset="0"/>
              </a:rPr>
              <a:t>- Từ năm 2017 đến năm 2018 tăng từ 0,24% đến 0,25%;</a:t>
            </a:r>
            <a:endParaRPr lang="en-US" sz="33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300">
                <a:latin typeface="Arial" panose="020B0604020202020204" pitchFamily="34" charset="0"/>
                <a:ea typeface="Arial" panose="020B0604020202020204" pitchFamily="34" charset="0"/>
                <a:cs typeface="Arial" panose="020B0604020202020204" pitchFamily="34" charset="0"/>
              </a:rPr>
              <a:t>Do đó, nhìn chung xu thế về tỉ lệ đóng góp của Việt Nam vào GDP toàn cầu là tăng.</a:t>
            </a:r>
            <a:endParaRPr lang="en-US" sz="3300">
              <a:effectLst/>
              <a:latin typeface="Arial" panose="020B0604020202020204" pitchFamily="34" charset="0"/>
              <a:ea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A385A07-C4C3-4179-743D-8CFAA426C68C}"/>
              </a:ext>
            </a:extLst>
          </p:cNvPr>
          <p:cNvPicPr>
            <a:picLocks noChangeAspect="1"/>
          </p:cNvPicPr>
          <p:nvPr/>
        </p:nvPicPr>
        <p:blipFill>
          <a:blip r:embed="rId2"/>
          <a:stretch>
            <a:fillRect/>
          </a:stretch>
        </p:blipFill>
        <p:spPr>
          <a:xfrm>
            <a:off x="15953710" y="5219700"/>
            <a:ext cx="1792869" cy="3683428"/>
          </a:xfrm>
          <a:prstGeom prst="rect">
            <a:avLst/>
          </a:prstGeom>
        </p:spPr>
      </p:pic>
    </p:spTree>
    <p:extLst>
      <p:ext uri="{BB962C8B-B14F-4D97-AF65-F5344CB8AC3E}">
        <p14:creationId xmlns:p14="http://schemas.microsoft.com/office/powerpoint/2010/main" val="396308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anim calcmode="lin" valueType="num">
                                      <p:cBhvr>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4">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anim calcmode="lin" valueType="num">
                                      <p:cBhvr>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anim calcmode="lin" valueType="num">
                                      <p:cBhvr>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500"/>
                                        <p:tgtEl>
                                          <p:spTgt spid="4">
                                            <p:txEl>
                                              <p:pRg st="5" end="5"/>
                                            </p:txEl>
                                          </p:spTgt>
                                        </p:tgtEl>
                                      </p:cBhvr>
                                    </p:animEffect>
                                    <p:anim calcmode="lin" valueType="num">
                                      <p:cBhvr>
                                        <p:cTn id="3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4">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anim calcmode="lin" valueType="num">
                                      <p:cBhvr>
                                        <p:cTn id="4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2" dur="500" fill="hold"/>
                                        <p:tgtEl>
                                          <p:spTgt spid="4">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Effect transition="in" filter="fade">
                                      <p:cBhvr>
                                        <p:cTn id="45" dur="500"/>
                                        <p:tgtEl>
                                          <p:spTgt spid="4">
                                            <p:txEl>
                                              <p:pRg st="7" end="7"/>
                                            </p:txEl>
                                          </p:spTgt>
                                        </p:tgtEl>
                                      </p:cBhvr>
                                    </p:animEffect>
                                    <p:anim calcmode="lin" valueType="num">
                                      <p:cBhvr>
                                        <p:cTn id="46"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7" dur="500" fill="hold"/>
                                        <p:tgtEl>
                                          <p:spTgt spid="4">
                                            <p:txEl>
                                              <p:pRg st="7" end="7"/>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fade">
                                      <p:cBhvr>
                                        <p:cTn id="50" dur="500"/>
                                        <p:tgtEl>
                                          <p:spTgt spid="4">
                                            <p:txEl>
                                              <p:pRg st="8" end="8"/>
                                            </p:txEl>
                                          </p:spTgt>
                                        </p:tgtEl>
                                      </p:cBhvr>
                                    </p:animEffect>
                                    <p:anim calcmode="lin" valueType="num">
                                      <p:cBhvr>
                                        <p:cTn id="5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2" dur="500" fill="hold"/>
                                        <p:tgtEl>
                                          <p:spTgt spid="4">
                                            <p:txEl>
                                              <p:pRg st="8" end="8"/>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Effect transition="in" filter="fade">
                                      <p:cBhvr>
                                        <p:cTn id="55" dur="500"/>
                                        <p:tgtEl>
                                          <p:spTgt spid="4">
                                            <p:txEl>
                                              <p:pRg st="9" end="9"/>
                                            </p:txEl>
                                          </p:spTgt>
                                        </p:tgtEl>
                                      </p:cBhvr>
                                    </p:animEffect>
                                    <p:anim calcmode="lin" valueType="num">
                                      <p:cBhvr>
                                        <p:cTn id="56"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7" dur="500" fill="hold"/>
                                        <p:tgtEl>
                                          <p:spTgt spid="4">
                                            <p:txEl>
                                              <p:pRg st="9" end="9"/>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
                                            <p:txEl>
                                              <p:pRg st="10" end="10"/>
                                            </p:txEl>
                                          </p:spTgt>
                                        </p:tgtEl>
                                        <p:attrNameLst>
                                          <p:attrName>style.visibility</p:attrName>
                                        </p:attrNameLst>
                                      </p:cBhvr>
                                      <p:to>
                                        <p:strVal val="visible"/>
                                      </p:to>
                                    </p:set>
                                    <p:animEffect transition="in" filter="fade">
                                      <p:cBhvr>
                                        <p:cTn id="60" dur="500"/>
                                        <p:tgtEl>
                                          <p:spTgt spid="4">
                                            <p:txEl>
                                              <p:pRg st="10" end="10"/>
                                            </p:txEl>
                                          </p:spTgt>
                                        </p:tgtEl>
                                      </p:cBhvr>
                                    </p:animEffect>
                                    <p:anim calcmode="lin" valueType="num">
                                      <p:cBhvr>
                                        <p:cTn id="6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2" dur="5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221198" y="8876418"/>
            <a:ext cx="578245" cy="933873"/>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6068115" y="385652"/>
            <a:ext cx="6151769" cy="1463991"/>
          </a:xfrm>
          <a:prstGeom prst="rect">
            <a:avLst/>
          </a:prstGeom>
        </p:spPr>
        <p:txBody>
          <a:bodyPr wrap="square" lIns="0" tIns="0" rIns="0" bIns="0" rtlCol="0" anchor="t">
            <a:spAutoFit/>
          </a:bodyPr>
          <a:lstStyle/>
          <a:p>
            <a:pPr algn="ctr">
              <a:lnSpc>
                <a:spcPts val="13440"/>
              </a:lnSpc>
            </a:pPr>
            <a:r>
              <a:rPr lang="en-US" sz="6000" b="1" spc="479" dirty="0">
                <a:solidFill>
                  <a:srgbClr val="FFFF00"/>
                </a:solidFill>
                <a:latin typeface="Arial" panose="020B0604020202020204" pitchFamily="34" charset="0"/>
                <a:cs typeface="Arial" panose="020B0604020202020204" pitchFamily="34" charset="0"/>
              </a:rPr>
              <a:t>KHỞI ĐỘNG</a:t>
            </a:r>
          </a:p>
        </p:txBody>
      </p:sp>
      <p:sp>
        <p:nvSpPr>
          <p:cNvPr id="8" name="Freeform 8"/>
          <p:cNvSpPr/>
          <p:nvPr/>
        </p:nvSpPr>
        <p:spPr>
          <a:xfrm>
            <a:off x="16359156" y="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578628" y="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0" name="Picture 9">
            <a:extLst>
              <a:ext uri="{FF2B5EF4-FFF2-40B4-BE49-F238E27FC236}">
                <a16:creationId xmlns:a16="http://schemas.microsoft.com/office/drawing/2014/main" id="{0766D91A-30B0-75DC-A9CA-84EB20C1FB60}"/>
              </a:ext>
            </a:extLst>
          </p:cNvPr>
          <p:cNvPicPr>
            <a:picLocks noChangeAspect="1"/>
          </p:cNvPicPr>
          <p:nvPr/>
        </p:nvPicPr>
        <p:blipFill>
          <a:blip r:embed="rId6"/>
          <a:stretch>
            <a:fillRect/>
          </a:stretch>
        </p:blipFill>
        <p:spPr>
          <a:xfrm>
            <a:off x="568625" y="6972300"/>
            <a:ext cx="4447027" cy="2501453"/>
          </a:xfrm>
          <a:prstGeom prst="rect">
            <a:avLst/>
          </a:prstGeom>
        </p:spPr>
      </p:pic>
      <p:sp>
        <p:nvSpPr>
          <p:cNvPr id="12" name="Thought Bubble: Cloud 11">
            <a:extLst>
              <a:ext uri="{FF2B5EF4-FFF2-40B4-BE49-F238E27FC236}">
                <a16:creationId xmlns:a16="http://schemas.microsoft.com/office/drawing/2014/main" id="{C626B62A-C8E8-31E5-7760-BC21A913C75F}"/>
              </a:ext>
            </a:extLst>
          </p:cNvPr>
          <p:cNvSpPr/>
          <p:nvPr/>
        </p:nvSpPr>
        <p:spPr>
          <a:xfrm>
            <a:off x="4906488" y="2196921"/>
            <a:ext cx="11866250" cy="6704718"/>
          </a:xfrm>
          <a:prstGeom prst="cloudCallout">
            <a:avLst>
              <a:gd name="adj1" fmla="val -58373"/>
              <a:gd name="adj2" fmla="val 14688"/>
            </a:avLst>
          </a:prstGeom>
          <a:solidFill>
            <a:schemeClr val="bg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700" dirty="0">
              <a:solidFill>
                <a:srgbClr val="000000"/>
              </a:solidFill>
              <a:latin typeface="Arial" panose="020B0604020202020204" pitchFamily="34" charset="0"/>
              <a:cs typeface="Arial" panose="020B0604020202020204" pitchFamily="34" charset="0"/>
            </a:endParaRPr>
          </a:p>
        </p:txBody>
      </p:sp>
      <p:sp>
        <p:nvSpPr>
          <p:cNvPr id="7" name="Rectangle 6"/>
          <p:cNvSpPr/>
          <p:nvPr/>
        </p:nvSpPr>
        <p:spPr>
          <a:xfrm>
            <a:off x="6436441" y="3367913"/>
            <a:ext cx="9144000" cy="4362733"/>
          </a:xfrm>
          <a:prstGeom prst="rect">
            <a:avLst/>
          </a:prstGeom>
        </p:spPr>
        <p:txBody>
          <a:bodyPr>
            <a:spAutoFit/>
          </a:bodyPr>
          <a:lstStyle/>
          <a:p>
            <a:pPr lvl="0" algn="ctr">
              <a:lnSpc>
                <a:spcPct val="150000"/>
              </a:lnSpc>
            </a:pPr>
            <a:r>
              <a:rPr lang="en-US" sz="3700">
                <a:solidFill>
                  <a:srgbClr val="000000"/>
                </a:solidFill>
                <a:latin typeface="Arial" panose="020B0604020202020204" pitchFamily="34" charset="0"/>
                <a:cs typeface="Arial" panose="020B0604020202020204" pitchFamily="34" charset="0"/>
              </a:rPr>
              <a:t>Các em hãy nhắc lại cách xác định số liệu liên tục và số liệu rời rạc; cách lựa chọn biểu đồ tranh, biểu đồ cột, biểu đồ đoạn thẳng, biểu đồ cột kép và biểu đồ hình quạt tròn để biểu diễn dữ liệu.</a:t>
            </a:r>
            <a:endParaRPr lang="en-US" sz="3700" dirty="0">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BEF68221-F9B7-5240-BBA5-32678DAD59AC}"/>
              </a:ext>
            </a:extLst>
          </p:cNvPr>
          <p:cNvGrpSpPr/>
          <p:nvPr/>
        </p:nvGrpSpPr>
        <p:grpSpPr>
          <a:xfrm>
            <a:off x="7115346" y="495300"/>
            <a:ext cx="4038600" cy="1143000"/>
            <a:chOff x="1472502" y="114300"/>
            <a:chExt cx="8816685" cy="1143000"/>
          </a:xfrm>
        </p:grpSpPr>
        <p:sp>
          <p:nvSpPr>
            <p:cNvPr id="30" name="Rectangle 29">
              <a:extLst>
                <a:ext uri="{FF2B5EF4-FFF2-40B4-BE49-F238E27FC236}">
                  <a16:creationId xmlns:a16="http://schemas.microsoft.com/office/drawing/2014/main" id="{EE59EEE7-8C32-30AC-0D8D-58C60E796FD0}"/>
                </a:ext>
              </a:extLst>
            </p:cNvPr>
            <p:cNvSpPr/>
            <p:nvPr/>
          </p:nvSpPr>
          <p:spPr>
            <a:xfrm>
              <a:off x="1472502" y="190500"/>
              <a:ext cx="8816685"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white"/>
                </a:solidFill>
                <a:effectLst/>
                <a:uLnTx/>
                <a:uFillTx/>
                <a:latin typeface="Arial (Body)"/>
                <a:ea typeface="+mn-ea"/>
                <a:cs typeface="+mn-cs"/>
              </a:endParaRPr>
            </a:p>
          </p:txBody>
        </p:sp>
        <p:sp>
          <p:nvSpPr>
            <p:cNvPr id="31" name="Rectangle 30">
              <a:extLst>
                <a:ext uri="{FF2B5EF4-FFF2-40B4-BE49-F238E27FC236}">
                  <a16:creationId xmlns:a16="http://schemas.microsoft.com/office/drawing/2014/main" id="{C78B44E9-D53F-3609-FAF0-FCF21B76008B}"/>
                </a:ext>
              </a:extLst>
            </p:cNvPr>
            <p:cNvSpPr/>
            <p:nvPr/>
          </p:nvSpPr>
          <p:spPr>
            <a:xfrm>
              <a:off x="2307249" y="114300"/>
              <a:ext cx="7272709" cy="102297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6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VẬN DỤNG</a:t>
              </a:r>
              <a:endParaRPr kumimoji="0" lang="en-US" sz="4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97CFFC6F-3CF7-B872-6F46-3D0C76A8D2D3}"/>
              </a:ext>
            </a:extLst>
          </p:cNvPr>
          <p:cNvPicPr>
            <a:picLocks noChangeAspect="1"/>
          </p:cNvPicPr>
          <p:nvPr/>
        </p:nvPicPr>
        <p:blipFill>
          <a:blip r:embed="rId2"/>
          <a:stretch>
            <a:fillRect/>
          </a:stretch>
        </p:blipFill>
        <p:spPr>
          <a:xfrm>
            <a:off x="15697200" y="7658100"/>
            <a:ext cx="2040227" cy="1977558"/>
          </a:xfrm>
          <a:prstGeom prst="rect">
            <a:avLst/>
          </a:prstGeom>
        </p:spPr>
      </p:pic>
      <p:sp>
        <p:nvSpPr>
          <p:cNvPr id="3" name="Rectangle 2">
            <a:extLst>
              <a:ext uri="{FF2B5EF4-FFF2-40B4-BE49-F238E27FC236}">
                <a16:creationId xmlns:a16="http://schemas.microsoft.com/office/drawing/2014/main" id="{50C10442-0837-5795-E623-6DA5B710AAE6}"/>
              </a:ext>
            </a:extLst>
          </p:cNvPr>
          <p:cNvSpPr/>
          <p:nvPr/>
        </p:nvSpPr>
        <p:spPr>
          <a:xfrm>
            <a:off x="1074071" y="2877485"/>
            <a:ext cx="16299529" cy="18249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 học sinh của ba trường Trung học cơ sở trên địa bàn đăng kí chạy việt dã do quận tổ chức được cho trong bảng sau</a:t>
            </a:r>
            <a:r>
              <a:rPr kumimoji="0" lang="vi-VN" sz="4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94BE803D-1699-FA63-21E4-A9B5EBA7732D}"/>
              </a:ext>
            </a:extLst>
          </p:cNvPr>
          <p:cNvSpPr/>
          <p:nvPr/>
        </p:nvSpPr>
        <p:spPr>
          <a:xfrm>
            <a:off x="1045997" y="7433377"/>
            <a:ext cx="13340598" cy="1824923"/>
          </a:xfrm>
          <a:prstGeom prst="rect">
            <a:avLst/>
          </a:prstGeom>
        </p:spPr>
        <p:txBody>
          <a:bodyPr wrap="square">
            <a:spAutoFit/>
          </a:bodyPr>
          <a:lstStyle/>
          <a:p>
            <a:pPr lvl="0" algn="just">
              <a:lnSpc>
                <a:spcPct val="150000"/>
              </a:lnSpc>
              <a:spcAft>
                <a:spcPts val="1200"/>
              </a:spcAft>
              <a:defRPr/>
            </a:pPr>
            <a:r>
              <a:rPr lang="en-US" sz="4000">
                <a:solidFill>
                  <a:prstClr val="white"/>
                </a:solidFill>
                <a:latin typeface="Arial" panose="020B0604020202020204" pitchFamily="34" charset="0"/>
                <a:ea typeface="Times New Roman" panose="02020603050405020304" pitchFamily="18" charset="0"/>
                <a:cs typeface="Arial" panose="020B0604020202020204" pitchFamily="34" charset="0"/>
              </a:rPr>
              <a:t>Theo em nên sử dụng biểu đồ tranh hay biểu đồ cột để biểu diễn dữ liệu này? Tại sao?</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1074071" y="1820815"/>
            <a:ext cx="5901744"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en-US" sz="4200" b="1" i="0" u="none" strike="noStrike" kern="1200" cap="none" spc="0" normalizeH="0" baseline="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5.17 </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(SGK – tr.108)</a:t>
            </a:r>
            <a:endParaRPr kumimoji="0" lang="en-US" sz="42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8878076"/>
              </p:ext>
            </p:extLst>
          </p:nvPr>
        </p:nvGraphicFramePr>
        <p:xfrm>
          <a:off x="1321093" y="5158375"/>
          <a:ext cx="15805484" cy="1920240"/>
        </p:xfrm>
        <a:graphic>
          <a:graphicData uri="http://schemas.openxmlformats.org/drawingml/2006/table">
            <a:tbl>
              <a:tblPr firstRow="1" bandRow="1">
                <a:tableStyleId>{5C22544A-7EE6-4342-B048-85BDC9FD1C3A}</a:tableStyleId>
              </a:tblPr>
              <a:tblGrid>
                <a:gridCol w="6661484">
                  <a:extLst>
                    <a:ext uri="{9D8B030D-6E8A-4147-A177-3AD203B41FA5}">
                      <a16:colId xmlns:a16="http://schemas.microsoft.com/office/drawing/2014/main" val="1028445118"/>
                    </a:ext>
                  </a:extLst>
                </a:gridCol>
                <a:gridCol w="3048000">
                  <a:extLst>
                    <a:ext uri="{9D8B030D-6E8A-4147-A177-3AD203B41FA5}">
                      <a16:colId xmlns:a16="http://schemas.microsoft.com/office/drawing/2014/main" val="902962975"/>
                    </a:ext>
                  </a:extLst>
                </a:gridCol>
                <a:gridCol w="3048000">
                  <a:extLst>
                    <a:ext uri="{9D8B030D-6E8A-4147-A177-3AD203B41FA5}">
                      <a16:colId xmlns:a16="http://schemas.microsoft.com/office/drawing/2014/main" val="872091771"/>
                    </a:ext>
                  </a:extLst>
                </a:gridCol>
                <a:gridCol w="3048000">
                  <a:extLst>
                    <a:ext uri="{9D8B030D-6E8A-4147-A177-3AD203B41FA5}">
                      <a16:colId xmlns:a16="http://schemas.microsoft.com/office/drawing/2014/main" val="1673963253"/>
                    </a:ext>
                  </a:extLst>
                </a:gridCol>
              </a:tblGrid>
              <a:tr h="707042">
                <a:tc>
                  <a:txBody>
                    <a:bodyPr/>
                    <a:lstStyle/>
                    <a:p>
                      <a:pPr>
                        <a:lnSpc>
                          <a:spcPct val="150000"/>
                        </a:lnSpc>
                      </a:pPr>
                      <a:r>
                        <a:rPr lang="en-US" sz="3800" b="0" smtClean="0">
                          <a:solidFill>
                            <a:schemeClr val="tx1"/>
                          </a:solidFill>
                          <a:latin typeface="Arial" panose="020B0604020202020204" pitchFamily="34" charset="0"/>
                          <a:cs typeface="Arial" panose="020B0604020202020204" pitchFamily="34" charset="0"/>
                        </a:rPr>
                        <a:t>Trường</a:t>
                      </a:r>
                      <a:endParaRPr lang="en-US" sz="3800" b="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lnSpc>
                          <a:spcPct val="150000"/>
                        </a:lnSpc>
                      </a:pPr>
                      <a:r>
                        <a:rPr lang="en-US" sz="3800" b="0" smtClean="0">
                          <a:solidFill>
                            <a:schemeClr val="bg1"/>
                          </a:solidFill>
                          <a:latin typeface="Arial" panose="020B0604020202020204" pitchFamily="34" charset="0"/>
                          <a:cs typeface="Arial" panose="020B0604020202020204" pitchFamily="34" charset="0"/>
                        </a:rPr>
                        <a:t>Đoàn</a:t>
                      </a:r>
                      <a:r>
                        <a:rPr lang="en-US" sz="3800" b="0" baseline="0" smtClean="0">
                          <a:solidFill>
                            <a:schemeClr val="bg1"/>
                          </a:solidFill>
                          <a:latin typeface="Arial" panose="020B0604020202020204" pitchFamily="34" charset="0"/>
                          <a:cs typeface="Arial" panose="020B0604020202020204" pitchFamily="34" charset="0"/>
                        </a:rPr>
                        <a:t> kết</a:t>
                      </a:r>
                      <a:endParaRPr lang="en-US" sz="3800" b="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50000"/>
                        </a:lnSpc>
                      </a:pPr>
                      <a:r>
                        <a:rPr lang="en-US" sz="3800" b="0" smtClean="0">
                          <a:solidFill>
                            <a:schemeClr val="bg1"/>
                          </a:solidFill>
                          <a:latin typeface="Arial" panose="020B0604020202020204" pitchFamily="34" charset="0"/>
                          <a:cs typeface="Arial" panose="020B0604020202020204" pitchFamily="34" charset="0"/>
                        </a:rPr>
                        <a:t>Bình</a:t>
                      </a:r>
                      <a:r>
                        <a:rPr lang="en-US" sz="3800" b="0" baseline="0" smtClean="0">
                          <a:solidFill>
                            <a:schemeClr val="bg1"/>
                          </a:solidFill>
                          <a:latin typeface="Arial" panose="020B0604020202020204" pitchFamily="34" charset="0"/>
                          <a:cs typeface="Arial" panose="020B0604020202020204" pitchFamily="34" charset="0"/>
                        </a:rPr>
                        <a:t> Minh</a:t>
                      </a:r>
                      <a:endParaRPr lang="en-US" sz="3800" b="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50000"/>
                        </a:lnSpc>
                      </a:pPr>
                      <a:r>
                        <a:rPr lang="en-US" sz="3800" b="0" smtClean="0">
                          <a:solidFill>
                            <a:schemeClr val="bg1"/>
                          </a:solidFill>
                          <a:latin typeface="Arial" panose="020B0604020202020204" pitchFamily="34" charset="0"/>
                          <a:cs typeface="Arial" panose="020B0604020202020204" pitchFamily="34" charset="0"/>
                        </a:rPr>
                        <a:t>Hoà</a:t>
                      </a:r>
                      <a:r>
                        <a:rPr lang="en-US" sz="3800" b="0" baseline="0" smtClean="0">
                          <a:solidFill>
                            <a:schemeClr val="bg1"/>
                          </a:solidFill>
                          <a:latin typeface="Arial" panose="020B0604020202020204" pitchFamily="34" charset="0"/>
                          <a:cs typeface="Arial" panose="020B0604020202020204" pitchFamily="34" charset="0"/>
                        </a:rPr>
                        <a:t> Bình</a:t>
                      </a:r>
                      <a:endParaRPr lang="en-US" sz="3800" b="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30794727"/>
                  </a:ext>
                </a:extLst>
              </a:tr>
              <a:tr h="707042">
                <a:tc>
                  <a:txBody>
                    <a:bodyPr/>
                    <a:lstStyle/>
                    <a:p>
                      <a:pPr>
                        <a:lnSpc>
                          <a:spcPct val="150000"/>
                        </a:lnSpc>
                      </a:pPr>
                      <a:r>
                        <a:rPr lang="en-US" sz="3800" b="0" smtClean="0">
                          <a:solidFill>
                            <a:schemeClr val="tx1"/>
                          </a:solidFill>
                          <a:latin typeface="Arial" panose="020B0604020202020204" pitchFamily="34" charset="0"/>
                          <a:cs typeface="Arial" panose="020B0604020202020204" pitchFamily="34" charset="0"/>
                        </a:rPr>
                        <a:t>Số lượng</a:t>
                      </a:r>
                      <a:r>
                        <a:rPr lang="en-US" sz="3800" b="0" baseline="0" smtClean="0">
                          <a:solidFill>
                            <a:schemeClr val="tx1"/>
                          </a:solidFill>
                          <a:latin typeface="Arial" panose="020B0604020202020204" pitchFamily="34" charset="0"/>
                          <a:cs typeface="Arial" panose="020B0604020202020204" pitchFamily="34" charset="0"/>
                        </a:rPr>
                        <a:t> học sinh đăng kí</a:t>
                      </a:r>
                      <a:endParaRPr lang="en-US" sz="3800" b="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lnSpc>
                          <a:spcPct val="150000"/>
                        </a:lnSpc>
                      </a:pPr>
                      <a:r>
                        <a:rPr lang="en-US" sz="3800" b="0" smtClean="0">
                          <a:solidFill>
                            <a:schemeClr val="bg1"/>
                          </a:solidFill>
                          <a:latin typeface="Arial" panose="020B0604020202020204" pitchFamily="34" charset="0"/>
                          <a:cs typeface="Arial" panose="020B0604020202020204" pitchFamily="34" charset="0"/>
                        </a:rPr>
                        <a:t>13</a:t>
                      </a:r>
                      <a:endParaRPr lang="en-US" sz="3800" b="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50000"/>
                        </a:lnSpc>
                      </a:pPr>
                      <a:r>
                        <a:rPr lang="en-US" sz="3800" b="0" smtClean="0">
                          <a:solidFill>
                            <a:schemeClr val="bg1"/>
                          </a:solidFill>
                          <a:latin typeface="Arial" panose="020B0604020202020204" pitchFamily="34" charset="0"/>
                          <a:cs typeface="Arial" panose="020B0604020202020204" pitchFamily="34" charset="0"/>
                        </a:rPr>
                        <a:t>47</a:t>
                      </a:r>
                      <a:endParaRPr lang="en-US" sz="3800" b="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50000"/>
                        </a:lnSpc>
                      </a:pPr>
                      <a:r>
                        <a:rPr lang="en-US" sz="3800" b="0" smtClean="0">
                          <a:solidFill>
                            <a:schemeClr val="bg1"/>
                          </a:solidFill>
                          <a:latin typeface="Arial" panose="020B0604020202020204" pitchFamily="34" charset="0"/>
                          <a:cs typeface="Arial" panose="020B0604020202020204" pitchFamily="34" charset="0"/>
                        </a:rPr>
                        <a:t>183</a:t>
                      </a:r>
                      <a:endParaRPr lang="en-US" sz="3800" b="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35094663"/>
                  </a:ext>
                </a:extLst>
              </a:tr>
            </a:tbl>
          </a:graphicData>
        </a:graphic>
      </p:graphicFrame>
    </p:spTree>
    <p:extLst>
      <p:ext uri="{BB962C8B-B14F-4D97-AF65-F5344CB8AC3E}">
        <p14:creationId xmlns:p14="http://schemas.microsoft.com/office/powerpoint/2010/main" val="342523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CFFC6F-3CF7-B872-6F46-3D0C76A8D2D3}"/>
              </a:ext>
            </a:extLst>
          </p:cNvPr>
          <p:cNvPicPr>
            <a:picLocks noChangeAspect="1"/>
          </p:cNvPicPr>
          <p:nvPr/>
        </p:nvPicPr>
        <p:blipFill>
          <a:blip r:embed="rId2"/>
          <a:stretch>
            <a:fillRect/>
          </a:stretch>
        </p:blipFill>
        <p:spPr>
          <a:xfrm>
            <a:off x="15095900" y="6872501"/>
            <a:ext cx="2717727" cy="2634247"/>
          </a:xfrm>
          <a:prstGeom prst="rect">
            <a:avLst/>
          </a:prstGeom>
        </p:spPr>
      </p:pic>
      <p:sp>
        <p:nvSpPr>
          <p:cNvPr id="3" name="Rectangle 2">
            <a:extLst>
              <a:ext uri="{FF2B5EF4-FFF2-40B4-BE49-F238E27FC236}">
                <a16:creationId xmlns:a16="http://schemas.microsoft.com/office/drawing/2014/main" id="{50C10442-0837-5795-E623-6DA5B710AAE6}"/>
              </a:ext>
            </a:extLst>
          </p:cNvPr>
          <p:cNvSpPr/>
          <p:nvPr/>
        </p:nvSpPr>
        <p:spPr>
          <a:xfrm>
            <a:off x="1295400" y="2857500"/>
            <a:ext cx="15778998" cy="3041858"/>
          </a:xfrm>
          <a:prstGeom prst="rect">
            <a:avLst/>
          </a:prstGeom>
        </p:spPr>
        <p:txBody>
          <a:bodyPr wrap="square">
            <a:spAutoFit/>
          </a:bodyPr>
          <a:lstStyle/>
          <a:p>
            <a:pPr algn="just">
              <a:lnSpc>
                <a:spcPct val="150000"/>
              </a:lnSpc>
              <a:spcBef>
                <a:spcPts val="600"/>
              </a:spcBef>
              <a:spcAft>
                <a:spcPts val="800"/>
              </a:spcAft>
            </a:pPr>
            <a:r>
              <a:rPr lang="fr-FR" sz="4000">
                <a:solidFill>
                  <a:schemeClr val="bg1"/>
                </a:solidFill>
                <a:latin typeface="Arial" panose="020B0604020202020204" pitchFamily="34" charset="0"/>
                <a:ea typeface="Arial" panose="020B0604020202020204" pitchFamily="34" charset="0"/>
                <a:cs typeface="Arial" panose="020B0604020202020204" pitchFamily="34" charset="0"/>
              </a:rPr>
              <a:t>Do ƯCLN(13, 47, 183) = 1 nên nếu dùng biểu đồ tranh để biểu diễn ta phải vẽ 13 + 47 + 183 = 243 (biểu tượng). </a:t>
            </a:r>
            <a:endParaRPr lang="fr-FR" sz="4000" smtClean="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fr-FR" sz="4000" smtClean="0">
                <a:solidFill>
                  <a:schemeClr val="bg1"/>
                </a:solidFill>
                <a:latin typeface="Arial" panose="020B0604020202020204" pitchFamily="34" charset="0"/>
                <a:ea typeface="Arial" panose="020B0604020202020204" pitchFamily="34" charset="0"/>
                <a:cs typeface="Arial" panose="020B0604020202020204" pitchFamily="34" charset="0"/>
              </a:rPr>
              <a:t>Ta </a:t>
            </a:r>
            <a:r>
              <a:rPr lang="fr-FR" sz="4000">
                <a:solidFill>
                  <a:schemeClr val="bg1"/>
                </a:solidFill>
                <a:latin typeface="Arial" panose="020B0604020202020204" pitchFamily="34" charset="0"/>
                <a:ea typeface="Arial" panose="020B0604020202020204" pitchFamily="34" charset="0"/>
                <a:cs typeface="Arial" panose="020B0604020202020204" pitchFamily="34" charset="0"/>
              </a:rPr>
              <a:t>nên dùng biểu đồ cột để biểu diễn.</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Oval Callout 21">
            <a:extLst>
              <a:ext uri="{FF2B5EF4-FFF2-40B4-BE49-F238E27FC236}">
                <a16:creationId xmlns:a16="http://schemas.microsoft.com/office/drawing/2014/main" id="{C072C97F-22D2-5B9E-906B-172EFCD58F12}"/>
              </a:ext>
            </a:extLst>
          </p:cNvPr>
          <p:cNvSpPr/>
          <p:nvPr/>
        </p:nvSpPr>
        <p:spPr>
          <a:xfrm>
            <a:off x="8343191" y="1114449"/>
            <a:ext cx="1683416" cy="857549"/>
          </a:xfrm>
          <a:prstGeom prst="wedgeEllipseCallout">
            <a:avLst>
              <a:gd name="adj1" fmla="val -38607"/>
              <a:gd name="adj2" fmla="val 74889"/>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193564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22454BD1-8BAE-FE05-2897-08B9A7CEAF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2089" y="-216256"/>
            <a:ext cx="1132820" cy="2090776"/>
          </a:xfrm>
          <a:prstGeom prst="rect">
            <a:avLst/>
          </a:prstGeom>
        </p:spPr>
      </p:pic>
      <p:pic>
        <p:nvPicPr>
          <p:cNvPr id="17" name="Picture 16">
            <a:extLst>
              <a:ext uri="{FF2B5EF4-FFF2-40B4-BE49-F238E27FC236}">
                <a16:creationId xmlns:a16="http://schemas.microsoft.com/office/drawing/2014/main" id="{9C1579EE-8AB8-6489-BC89-FFACF0D046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877674" y="342900"/>
            <a:ext cx="2287996" cy="1286998"/>
          </a:xfrm>
          <a:prstGeom prst="rect">
            <a:avLst/>
          </a:prstGeom>
        </p:spPr>
      </p:pic>
      <p:sp>
        <p:nvSpPr>
          <p:cNvPr id="2" name="Rectangle 1">
            <a:extLst>
              <a:ext uri="{FF2B5EF4-FFF2-40B4-BE49-F238E27FC236}">
                <a16:creationId xmlns:a16="http://schemas.microsoft.com/office/drawing/2014/main" id="{3AE54567-30CE-E00C-3278-D3653D492C67}"/>
              </a:ext>
            </a:extLst>
          </p:cNvPr>
          <p:cNvSpPr/>
          <p:nvPr/>
        </p:nvSpPr>
        <p:spPr>
          <a:xfrm>
            <a:off x="995268" y="1682456"/>
            <a:ext cx="16428902" cy="1824923"/>
          </a:xfrm>
          <a:prstGeom prst="rect">
            <a:avLst/>
          </a:prstGeom>
        </p:spPr>
        <p:txBody>
          <a:bodyPr wrap="square">
            <a:spAutoFit/>
          </a:bodyPr>
          <a:lstStyle/>
          <a:p>
            <a:pPr algn="just">
              <a:lnSpc>
                <a:spcPct val="150000"/>
              </a:lnSpc>
              <a:spcAft>
                <a:spcPts val="1200"/>
              </a:spcAft>
            </a:pPr>
            <a:r>
              <a:rPr lang="vi-VN" sz="4000">
                <a:solidFill>
                  <a:srgbClr val="000000"/>
                </a:solidFill>
              </a:rPr>
              <a:t>Doanh thu (đơn vị: tỉ đồng) của hai chi nhánh một công ty trong năm 2021 và 2022 được cho trong bảng sau:</a:t>
            </a:r>
            <a:endParaRPr lang="en-US" sz="4000" dirty="0">
              <a:effectLst/>
              <a:ea typeface="Times New Roman" panose="02020603050405020304" pitchFamily="18" charset="0"/>
            </a:endParaRPr>
          </a:p>
        </p:txBody>
      </p:sp>
      <p:pic>
        <p:nvPicPr>
          <p:cNvPr id="4" name="Picture 3">
            <a:extLst>
              <a:ext uri="{FF2B5EF4-FFF2-40B4-BE49-F238E27FC236}">
                <a16:creationId xmlns:a16="http://schemas.microsoft.com/office/drawing/2014/main" id="{5A957392-2649-73C2-9867-61B34866B0E6}"/>
              </a:ext>
            </a:extLst>
          </p:cNvPr>
          <p:cNvPicPr>
            <a:picLocks noChangeAspect="1"/>
          </p:cNvPicPr>
          <p:nvPr/>
        </p:nvPicPr>
        <p:blipFill>
          <a:blip r:embed="rId6"/>
          <a:stretch>
            <a:fillRect/>
          </a:stretch>
        </p:blipFill>
        <p:spPr>
          <a:xfrm>
            <a:off x="15316200" y="6938045"/>
            <a:ext cx="3614634" cy="3614634"/>
          </a:xfrm>
          <a:prstGeom prst="rect">
            <a:avLst/>
          </a:prstGeom>
        </p:spPr>
      </p:pic>
      <p:sp>
        <p:nvSpPr>
          <p:cNvPr id="12" name="Rectangle 11"/>
          <p:cNvSpPr/>
          <p:nvPr/>
        </p:nvSpPr>
        <p:spPr>
          <a:xfrm>
            <a:off x="995268" y="647700"/>
            <a:ext cx="590174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en-US" sz="4200" b="1" i="0" u="none" strike="noStrike" kern="1200" cap="none" spc="0" normalizeH="0" baseline="0" noProof="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5.18 </a:t>
            </a:r>
            <a:r>
              <a:rPr kumimoji="0" lang="en-US" sz="4200" b="1" i="0" u="none" strike="noStrike" kern="1200" cap="none" spc="0" normalizeH="0" baseline="0" noProof="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(SGK – tr.108)</a:t>
            </a:r>
            <a:endParaRPr kumimoji="0" lang="en-US" sz="42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995268" y="7700307"/>
            <a:ext cx="14854332" cy="1938992"/>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Lựa chọn và vẽ biểu đồ để so sánh doanh thu của hai chi nhánh này trong hai năm 2021 và </a:t>
            </a:r>
            <a:r>
              <a:rPr lang="en-US" sz="4000" smtClean="0">
                <a:solidFill>
                  <a:srgbClr val="000000"/>
                </a:solidFill>
                <a:latin typeface="Arial" panose="020B0604020202020204" pitchFamily="34" charset="0"/>
                <a:cs typeface="Arial" panose="020B0604020202020204" pitchFamily="34" charset="0"/>
              </a:rPr>
              <a:t>2022.</a:t>
            </a:r>
            <a:endParaRPr lang="en-US" sz="4000">
              <a:latin typeface="Arial" panose="020B0604020202020204" pitchFamily="34" charset="0"/>
              <a:cs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31947244"/>
              </p:ext>
            </p:extLst>
          </p:nvPr>
        </p:nvGraphicFramePr>
        <p:xfrm>
          <a:off x="3429000" y="3986009"/>
          <a:ext cx="12039600" cy="3235668"/>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2108024584"/>
                    </a:ext>
                  </a:extLst>
                </a:gridCol>
                <a:gridCol w="3048000">
                  <a:extLst>
                    <a:ext uri="{9D8B030D-6E8A-4147-A177-3AD203B41FA5}">
                      <a16:colId xmlns:a16="http://schemas.microsoft.com/office/drawing/2014/main" val="2524256429"/>
                    </a:ext>
                  </a:extLst>
                </a:gridCol>
                <a:gridCol w="3048000">
                  <a:extLst>
                    <a:ext uri="{9D8B030D-6E8A-4147-A177-3AD203B41FA5}">
                      <a16:colId xmlns:a16="http://schemas.microsoft.com/office/drawing/2014/main" val="2838574154"/>
                    </a:ext>
                  </a:extLst>
                </a:gridCol>
              </a:tblGrid>
              <a:tr h="808917">
                <a:tc rowSpan="2">
                  <a:txBody>
                    <a:bodyPr/>
                    <a:lstStyle/>
                    <a:p>
                      <a:pPr algn="ctr"/>
                      <a:r>
                        <a:rPr lang="en-US" sz="3600" smtClean="0">
                          <a:solidFill>
                            <a:schemeClr val="tx1"/>
                          </a:solidFill>
                          <a:latin typeface="Arial" panose="020B0604020202020204" pitchFamily="34" charset="0"/>
                          <a:cs typeface="Arial" panose="020B0604020202020204" pitchFamily="34" charset="0"/>
                        </a:rPr>
                        <a:t>Chi nhánh</a:t>
                      </a: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3600" smtClean="0">
                          <a:solidFill>
                            <a:schemeClr val="tx1"/>
                          </a:solidFill>
                          <a:latin typeface="Arial" panose="020B0604020202020204" pitchFamily="34" charset="0"/>
                          <a:cs typeface="Arial" panose="020B0604020202020204" pitchFamily="34" charset="0"/>
                        </a:rPr>
                        <a:t>Năm</a:t>
                      </a: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590542"/>
                  </a:ext>
                </a:extLst>
              </a:tr>
              <a:tr h="808917">
                <a:tc vMerge="1">
                  <a:txBody>
                    <a:bodyPr/>
                    <a:lstStyle/>
                    <a:p>
                      <a:pPr algn="ct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smtClean="0">
                          <a:solidFill>
                            <a:schemeClr val="tx1"/>
                          </a:solidFill>
                          <a:latin typeface="Arial" panose="020B0604020202020204" pitchFamily="34" charset="0"/>
                          <a:cs typeface="Arial" panose="020B0604020202020204" pitchFamily="34" charset="0"/>
                        </a:rPr>
                        <a:t>2021</a:t>
                      </a: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smtClean="0">
                          <a:solidFill>
                            <a:schemeClr val="tx1"/>
                          </a:solidFill>
                          <a:latin typeface="Arial" panose="020B0604020202020204" pitchFamily="34" charset="0"/>
                          <a:cs typeface="Arial" panose="020B0604020202020204" pitchFamily="34" charset="0"/>
                        </a:rPr>
                        <a:t>2022</a:t>
                      </a: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9128705"/>
                  </a:ext>
                </a:extLst>
              </a:tr>
              <a:tr h="808917">
                <a:tc>
                  <a:txBody>
                    <a:bodyPr/>
                    <a:lstStyle/>
                    <a:p>
                      <a:pPr algn="ctr"/>
                      <a:r>
                        <a:rPr lang="en-US" sz="3600" smtClean="0">
                          <a:solidFill>
                            <a:schemeClr val="tx1"/>
                          </a:solidFill>
                          <a:latin typeface="Arial" panose="020B0604020202020204" pitchFamily="34" charset="0"/>
                          <a:cs typeface="Arial" panose="020B0604020202020204" pitchFamily="34" charset="0"/>
                        </a:rPr>
                        <a:t>Hà</a:t>
                      </a:r>
                      <a:r>
                        <a:rPr lang="en-US" sz="3600" baseline="0" smtClean="0">
                          <a:solidFill>
                            <a:schemeClr val="tx1"/>
                          </a:solidFill>
                          <a:latin typeface="Arial" panose="020B0604020202020204" pitchFamily="34" charset="0"/>
                          <a:cs typeface="Arial" panose="020B0604020202020204" pitchFamily="34" charset="0"/>
                        </a:rPr>
                        <a:t> Nội</a:t>
                      </a: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smtClean="0">
                          <a:solidFill>
                            <a:schemeClr val="tx1"/>
                          </a:solidFill>
                          <a:latin typeface="Arial" panose="020B0604020202020204" pitchFamily="34" charset="0"/>
                          <a:cs typeface="Arial" panose="020B0604020202020204" pitchFamily="34" charset="0"/>
                        </a:rPr>
                        <a:t>6</a:t>
                      </a: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smtClean="0">
                          <a:solidFill>
                            <a:schemeClr val="tx1"/>
                          </a:solidFill>
                          <a:latin typeface="Arial" panose="020B0604020202020204" pitchFamily="34" charset="0"/>
                          <a:cs typeface="Arial" panose="020B0604020202020204" pitchFamily="34" charset="0"/>
                        </a:rPr>
                        <a:t>8</a:t>
                      </a: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6048430"/>
                  </a:ext>
                </a:extLst>
              </a:tr>
              <a:tr h="808917">
                <a:tc>
                  <a:txBody>
                    <a:bodyPr/>
                    <a:lstStyle/>
                    <a:p>
                      <a:pPr algn="ctr"/>
                      <a:r>
                        <a:rPr lang="en-US" sz="3600" smtClean="0">
                          <a:solidFill>
                            <a:schemeClr val="tx1"/>
                          </a:solidFill>
                          <a:latin typeface="Arial" panose="020B0604020202020204" pitchFamily="34" charset="0"/>
                          <a:cs typeface="Arial" panose="020B0604020202020204" pitchFamily="34" charset="0"/>
                        </a:rPr>
                        <a:t>Thành</a:t>
                      </a:r>
                      <a:r>
                        <a:rPr lang="en-US" sz="3600" baseline="0" smtClean="0">
                          <a:solidFill>
                            <a:schemeClr val="tx1"/>
                          </a:solidFill>
                          <a:latin typeface="Arial" panose="020B0604020202020204" pitchFamily="34" charset="0"/>
                          <a:cs typeface="Arial" panose="020B0604020202020204" pitchFamily="34" charset="0"/>
                        </a:rPr>
                        <a:t> phố Hồ Chí Minh</a:t>
                      </a: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smtClean="0">
                          <a:solidFill>
                            <a:schemeClr val="tx1"/>
                          </a:solidFill>
                          <a:latin typeface="Arial" panose="020B0604020202020204" pitchFamily="34" charset="0"/>
                          <a:cs typeface="Arial" panose="020B0604020202020204" pitchFamily="34" charset="0"/>
                        </a:rPr>
                        <a:t>10</a:t>
                      </a: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smtClean="0">
                          <a:solidFill>
                            <a:schemeClr val="tx1"/>
                          </a:solidFill>
                          <a:latin typeface="Arial" panose="020B0604020202020204" pitchFamily="34" charset="0"/>
                          <a:cs typeface="Arial" panose="020B0604020202020204" pitchFamily="34" charset="0"/>
                        </a:rPr>
                        <a:t>12</a:t>
                      </a:r>
                      <a:endParaRPr lang="en-US" sz="3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9480412"/>
                  </a:ext>
                </a:extLst>
              </a:tr>
            </a:tbl>
          </a:graphicData>
        </a:graphic>
      </p:graphicFrame>
    </p:spTree>
    <p:extLst>
      <p:ext uri="{BB962C8B-B14F-4D97-AF65-F5344CB8AC3E}">
        <p14:creationId xmlns:p14="http://schemas.microsoft.com/office/powerpoint/2010/main" val="226028461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22454BD1-8BAE-FE05-2897-08B9A7CEAF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2089" y="-216256"/>
            <a:ext cx="1132820" cy="2090776"/>
          </a:xfrm>
          <a:prstGeom prst="rect">
            <a:avLst/>
          </a:prstGeom>
        </p:spPr>
      </p:pic>
      <p:pic>
        <p:nvPicPr>
          <p:cNvPr id="4" name="Picture 3">
            <a:extLst>
              <a:ext uri="{FF2B5EF4-FFF2-40B4-BE49-F238E27FC236}">
                <a16:creationId xmlns:a16="http://schemas.microsoft.com/office/drawing/2014/main" id="{5A957392-2649-73C2-9867-61B34866B0E6}"/>
              </a:ext>
            </a:extLst>
          </p:cNvPr>
          <p:cNvPicPr>
            <a:picLocks noChangeAspect="1"/>
          </p:cNvPicPr>
          <p:nvPr/>
        </p:nvPicPr>
        <p:blipFill>
          <a:blip r:embed="rId5"/>
          <a:stretch>
            <a:fillRect/>
          </a:stretch>
        </p:blipFill>
        <p:spPr>
          <a:xfrm>
            <a:off x="15316200" y="6938045"/>
            <a:ext cx="3614634" cy="3614634"/>
          </a:xfrm>
          <a:prstGeom prst="rect">
            <a:avLst/>
          </a:prstGeom>
        </p:spPr>
      </p:pic>
      <p:sp>
        <p:nvSpPr>
          <p:cNvPr id="3" name="Rectangle 2"/>
          <p:cNvSpPr/>
          <p:nvPr/>
        </p:nvSpPr>
        <p:spPr>
          <a:xfrm>
            <a:off x="681996" y="1061978"/>
            <a:ext cx="16903869" cy="2862322"/>
          </a:xfrm>
          <a:prstGeom prst="rect">
            <a:avLst/>
          </a:prstGeom>
        </p:spPr>
        <p:txBody>
          <a:bodyPr wrap="square">
            <a:spAutoFit/>
          </a:bodyPr>
          <a:lstStyle/>
          <a:p>
            <a:pPr lvl="0" algn="just">
              <a:lnSpc>
                <a:spcPct val="150000"/>
              </a:lnSpc>
            </a:pPr>
            <a:r>
              <a:rPr lang="vi-VN" sz="4000">
                <a:solidFill>
                  <a:srgbClr val="000000"/>
                </a:solidFill>
                <a:cs typeface="Arial" panose="020B0604020202020204" pitchFamily="34" charset="0"/>
              </a:rPr>
              <a:t>Để so sánh doanh thu của hai chi nhánh này trong hai năm 2021 và 2022, ta vẽ biểu đồ cột kép.</a:t>
            </a:r>
          </a:p>
          <a:p>
            <a:pPr lvl="0" algn="just">
              <a:lnSpc>
                <a:spcPct val="150000"/>
              </a:lnSpc>
            </a:pPr>
            <a:r>
              <a:rPr lang="vi-VN" sz="4000">
                <a:solidFill>
                  <a:srgbClr val="000000"/>
                </a:solidFill>
                <a:cs typeface="Arial" panose="020B0604020202020204" pitchFamily="34" charset="0"/>
              </a:rPr>
              <a:t>Ta có biểu đồ cột kép như sau:</a:t>
            </a:r>
          </a:p>
        </p:txBody>
      </p:sp>
      <p:sp>
        <p:nvSpPr>
          <p:cNvPr id="9" name="Oval Callout 29">
            <a:extLst>
              <a:ext uri="{FF2B5EF4-FFF2-40B4-BE49-F238E27FC236}">
                <a16:creationId xmlns:a16="http://schemas.microsoft.com/office/drawing/2014/main" id="{EF75789C-ADA8-0508-FB68-0FAC6AF4412B}"/>
              </a:ext>
            </a:extLst>
          </p:cNvPr>
          <p:cNvSpPr/>
          <p:nvPr/>
        </p:nvSpPr>
        <p:spPr>
          <a:xfrm>
            <a:off x="8297948" y="246555"/>
            <a:ext cx="1671964" cy="782145"/>
          </a:xfrm>
          <a:prstGeom prst="wedgeEllipseCallout">
            <a:avLst>
              <a:gd name="adj1" fmla="val 22919"/>
              <a:gd name="adj2" fmla="val 80036"/>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5" name="Picture 4"/>
          <p:cNvPicPr>
            <a:picLocks noChangeAspect="1"/>
          </p:cNvPicPr>
          <p:nvPr/>
        </p:nvPicPr>
        <p:blipFill>
          <a:blip r:embed="rId6"/>
          <a:stretch>
            <a:fillRect/>
          </a:stretch>
        </p:blipFill>
        <p:spPr>
          <a:xfrm>
            <a:off x="4818833" y="3924300"/>
            <a:ext cx="8630194" cy="6192657"/>
          </a:xfrm>
          <a:prstGeom prst="rect">
            <a:avLst/>
          </a:prstGeom>
        </p:spPr>
      </p:pic>
    </p:spTree>
    <p:extLst>
      <p:ext uri="{BB962C8B-B14F-4D97-AF65-F5344CB8AC3E}">
        <p14:creationId xmlns:p14="http://schemas.microsoft.com/office/powerpoint/2010/main" val="12504541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Google Shape;7771;p33">
            <a:extLst>
              <a:ext uri="{FF2B5EF4-FFF2-40B4-BE49-F238E27FC236}">
                <a16:creationId xmlns:a16="http://schemas.microsoft.com/office/drawing/2014/main" id="{8822F7B5-F438-5011-9E44-7B450E7FCBD0}"/>
              </a:ext>
            </a:extLst>
          </p:cNvPr>
          <p:cNvSpPr txBox="1">
            <a:spLocks/>
          </p:cNvSpPr>
          <p:nvPr/>
        </p:nvSpPr>
        <p:spPr>
          <a:xfrm>
            <a:off x="4124502" y="163064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7500" b="1" kern="0" dirty="0">
                <a:solidFill>
                  <a:srgbClr val="FFFF00"/>
                </a:solidFill>
                <a:latin typeface="Arial" panose="020B0604020202020204" pitchFamily="34" charset="0"/>
              </a:rPr>
              <a:t>HƯỚNG DẪN VỀ NHÀ</a:t>
            </a:r>
            <a:endParaRPr lang="vi-VN" sz="7500" b="1" kern="0" dirty="0">
              <a:solidFill>
                <a:srgbClr val="FFFF00"/>
              </a:solidFill>
              <a:latin typeface="Arial" panose="020B0604020202020204" pitchFamily="34" charset="0"/>
            </a:endParaRPr>
          </a:p>
        </p:txBody>
      </p:sp>
      <p:grpSp>
        <p:nvGrpSpPr>
          <p:cNvPr id="25" name="Group 24">
            <a:extLst>
              <a:ext uri="{FF2B5EF4-FFF2-40B4-BE49-F238E27FC236}">
                <a16:creationId xmlns:a16="http://schemas.microsoft.com/office/drawing/2014/main" id="{E5069F7D-F730-525E-14B1-A2AA2C48CD91}"/>
              </a:ext>
            </a:extLst>
          </p:cNvPr>
          <p:cNvGrpSpPr/>
          <p:nvPr/>
        </p:nvGrpSpPr>
        <p:grpSpPr>
          <a:xfrm>
            <a:off x="1572126" y="3354806"/>
            <a:ext cx="4607783" cy="4001156"/>
            <a:chOff x="1066801" y="3771900"/>
            <a:chExt cx="5130550" cy="3699159"/>
          </a:xfrm>
        </p:grpSpPr>
        <p:grpSp>
          <p:nvGrpSpPr>
            <p:cNvPr id="26" name="Group 4">
              <a:extLst>
                <a:ext uri="{FF2B5EF4-FFF2-40B4-BE49-F238E27FC236}">
                  <a16:creationId xmlns:a16="http://schemas.microsoft.com/office/drawing/2014/main" id="{335A6B0E-5B1B-415A-1486-4912308880F0}"/>
                </a:ext>
              </a:extLst>
            </p:cNvPr>
            <p:cNvGrpSpPr/>
            <p:nvPr/>
          </p:nvGrpSpPr>
          <p:grpSpPr>
            <a:xfrm>
              <a:off x="1066801" y="3771900"/>
              <a:ext cx="5130550" cy="3699159"/>
              <a:chOff x="0" y="0"/>
              <a:chExt cx="6038063" cy="6076340"/>
            </a:xfrm>
          </p:grpSpPr>
          <p:sp>
            <p:nvSpPr>
              <p:cNvPr id="28" name="Freeform 5">
                <a:extLst>
                  <a:ext uri="{FF2B5EF4-FFF2-40B4-BE49-F238E27FC236}">
                    <a16:creationId xmlns:a16="http://schemas.microsoft.com/office/drawing/2014/main" id="{DB4BA2D5-4A47-9859-9C56-02E3533D4423}"/>
                  </a:ext>
                </a:extLst>
              </p:cNvPr>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29" name="Freeform 6">
                <a:extLst>
                  <a:ext uri="{FF2B5EF4-FFF2-40B4-BE49-F238E27FC236}">
                    <a16:creationId xmlns:a16="http://schemas.microsoft.com/office/drawing/2014/main" id="{FF8C57A5-75E2-AC24-6B7B-755628FBC7F6}"/>
                  </a:ext>
                </a:extLst>
              </p:cNvPr>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27" name="Rectangle 26">
              <a:extLst>
                <a:ext uri="{FF2B5EF4-FFF2-40B4-BE49-F238E27FC236}">
                  <a16:creationId xmlns:a16="http://schemas.microsoft.com/office/drawing/2014/main" id="{07F1416A-C399-014F-9477-1757A226BB0F}"/>
                </a:ext>
              </a:extLst>
            </p:cNvPr>
            <p:cNvSpPr/>
            <p:nvPr/>
          </p:nvSpPr>
          <p:spPr>
            <a:xfrm>
              <a:off x="1066801" y="4577379"/>
              <a:ext cx="5059907" cy="1792642"/>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a:t>
              </a:r>
              <a:r>
                <a:rPr lang="pt-BR" sz="4000" kern="0">
                  <a:latin typeface="Arial"/>
                  <a:ea typeface="Calibri" panose="020F0502020204030204" pitchFamily="34" charset="0"/>
                  <a:cs typeface="Times New Roman" panose="02020603050405020304" pitchFamily="18" charset="0"/>
                  <a:sym typeface="Arial"/>
                </a:rPr>
                <a:t>trong </a:t>
              </a:r>
              <a:r>
                <a:rPr lang="pt-BR" sz="4000" kern="0" smtClean="0">
                  <a:latin typeface="Arial"/>
                  <a:ea typeface="Calibri" panose="020F0502020204030204" pitchFamily="34" charset="0"/>
                  <a:cs typeface="Times New Roman" panose="02020603050405020304" pitchFamily="18" charset="0"/>
                  <a:sym typeface="Arial"/>
                </a:rPr>
                <a:t>bài </a:t>
              </a:r>
              <a:endParaRPr lang="pt-BR" sz="4000" kern="0" dirty="0">
                <a:latin typeface="Arial"/>
                <a:ea typeface="Calibri" panose="020F0502020204030204" pitchFamily="34" charset="0"/>
                <a:cs typeface="Times New Roman" panose="02020603050405020304" pitchFamily="18" charset="0"/>
                <a:sym typeface="Arial"/>
              </a:endParaRPr>
            </a:p>
          </p:txBody>
        </p:sp>
      </p:grpSp>
      <p:grpSp>
        <p:nvGrpSpPr>
          <p:cNvPr id="30" name="Group 29">
            <a:extLst>
              <a:ext uri="{FF2B5EF4-FFF2-40B4-BE49-F238E27FC236}">
                <a16:creationId xmlns:a16="http://schemas.microsoft.com/office/drawing/2014/main" id="{ED106EB7-F335-3EDC-8B76-C442E3E9C97D}"/>
              </a:ext>
            </a:extLst>
          </p:cNvPr>
          <p:cNvGrpSpPr/>
          <p:nvPr/>
        </p:nvGrpSpPr>
        <p:grpSpPr>
          <a:xfrm>
            <a:off x="6474684" y="3354806"/>
            <a:ext cx="5028208" cy="4022172"/>
            <a:chOff x="6494020" y="3791229"/>
            <a:chExt cx="5130550" cy="3699159"/>
          </a:xfrm>
        </p:grpSpPr>
        <p:grpSp>
          <p:nvGrpSpPr>
            <p:cNvPr id="31" name="Group 4">
              <a:extLst>
                <a:ext uri="{FF2B5EF4-FFF2-40B4-BE49-F238E27FC236}">
                  <a16:creationId xmlns:a16="http://schemas.microsoft.com/office/drawing/2014/main" id="{D1C9929A-0065-FC0A-0459-5779C1428546}"/>
                </a:ext>
              </a:extLst>
            </p:cNvPr>
            <p:cNvGrpSpPr/>
            <p:nvPr/>
          </p:nvGrpSpPr>
          <p:grpSpPr>
            <a:xfrm>
              <a:off x="6494020" y="3791229"/>
              <a:ext cx="5130550" cy="3699159"/>
              <a:chOff x="0" y="0"/>
              <a:chExt cx="6038063" cy="6076340"/>
            </a:xfrm>
          </p:grpSpPr>
          <p:sp>
            <p:nvSpPr>
              <p:cNvPr id="33" name="Freeform 5">
                <a:extLst>
                  <a:ext uri="{FF2B5EF4-FFF2-40B4-BE49-F238E27FC236}">
                    <a16:creationId xmlns:a16="http://schemas.microsoft.com/office/drawing/2014/main" id="{AF6C4D57-5F67-D008-AC3A-521C86E02E97}"/>
                  </a:ext>
                </a:extLst>
              </p:cNvPr>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34" name="Freeform 6">
                <a:extLst>
                  <a:ext uri="{FF2B5EF4-FFF2-40B4-BE49-F238E27FC236}">
                    <a16:creationId xmlns:a16="http://schemas.microsoft.com/office/drawing/2014/main" id="{B7509FFD-371B-C55E-6838-AEDAC768D97A}"/>
                  </a:ext>
                </a:extLst>
              </p:cNvPr>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32" name="Rectangle 31">
              <a:extLst>
                <a:ext uri="{FF2B5EF4-FFF2-40B4-BE49-F238E27FC236}">
                  <a16:creationId xmlns:a16="http://schemas.microsoft.com/office/drawing/2014/main" id="{4501D921-FD46-4254-5F34-EB3B77263E6B}"/>
                </a:ext>
              </a:extLst>
            </p:cNvPr>
            <p:cNvSpPr/>
            <p:nvPr/>
          </p:nvSpPr>
          <p:spPr>
            <a:xfrm>
              <a:off x="6741438" y="4635548"/>
              <a:ext cx="4635711" cy="1740227"/>
            </a:xfrm>
            <a:prstGeom prst="rect">
              <a:avLst/>
            </a:prstGeom>
          </p:spPr>
          <p:txBody>
            <a:bodyPr wrap="square">
              <a:spAutoFit/>
            </a:bodyPr>
            <a:lstStyle/>
            <a:p>
              <a:pPr algn="ctr">
                <a:lnSpc>
                  <a:spcPct val="150000"/>
                </a:lnSpc>
                <a:buClr>
                  <a:srgbClr val="000000"/>
                </a:buClr>
                <a:buFont typeface="Arial"/>
                <a:buNone/>
              </a:pPr>
              <a:r>
                <a:rPr lang="pt-BR" sz="3800" kern="0" dirty="0">
                  <a:latin typeface="Arial"/>
                  <a:ea typeface="Calibri" panose="020F0502020204030204" pitchFamily="34" charset="0"/>
                  <a:cs typeface="Times New Roman" panose="02020603050405020304" pitchFamily="18" charset="0"/>
                  <a:sym typeface="Arial"/>
                </a:rPr>
                <a:t>Hoàn thành  </a:t>
              </a:r>
            </a:p>
            <a:p>
              <a:pPr algn="ctr">
                <a:lnSpc>
                  <a:spcPct val="150000"/>
                </a:lnSpc>
                <a:buClr>
                  <a:srgbClr val="000000"/>
                </a:buClr>
                <a:buFont typeface="Arial"/>
                <a:buNone/>
              </a:pPr>
              <a:r>
                <a:rPr lang="pt-BR" sz="3800" kern="0" dirty="0">
                  <a:latin typeface="Arial"/>
                  <a:ea typeface="Calibri" panose="020F0502020204030204" pitchFamily="34" charset="0"/>
                  <a:cs typeface="Times New Roman" panose="02020603050405020304" pitchFamily="18" charset="0"/>
                  <a:sym typeface="Arial"/>
                </a:rPr>
                <a:t>bài tập </a:t>
              </a:r>
              <a:r>
                <a:rPr lang="pt-BR" sz="3800" kern="0">
                  <a:latin typeface="Arial"/>
                  <a:ea typeface="Calibri" panose="020F0502020204030204" pitchFamily="34" charset="0"/>
                  <a:cs typeface="Times New Roman" panose="02020603050405020304" pitchFamily="18" charset="0"/>
                  <a:sym typeface="Arial"/>
                </a:rPr>
                <a:t>trong </a:t>
              </a:r>
              <a:r>
                <a:rPr lang="pt-BR" sz="3800" kern="0" smtClean="0">
                  <a:latin typeface="Arial"/>
                  <a:ea typeface="Calibri" panose="020F0502020204030204" pitchFamily="34" charset="0"/>
                  <a:cs typeface="Times New Roman" panose="02020603050405020304" pitchFamily="18" charset="0"/>
                  <a:sym typeface="Arial"/>
                </a:rPr>
                <a:t>SBT </a:t>
              </a:r>
              <a:endParaRPr lang="pt-BR" sz="3800" kern="0" dirty="0">
                <a:latin typeface="Arial"/>
                <a:ea typeface="Calibri" panose="020F0502020204030204" pitchFamily="34" charset="0"/>
                <a:cs typeface="Times New Roman" panose="02020603050405020304" pitchFamily="18" charset="0"/>
                <a:sym typeface="Arial"/>
              </a:endParaRPr>
            </a:p>
          </p:txBody>
        </p:sp>
      </p:grpSp>
      <p:grpSp>
        <p:nvGrpSpPr>
          <p:cNvPr id="35" name="Group 34">
            <a:extLst>
              <a:ext uri="{FF2B5EF4-FFF2-40B4-BE49-F238E27FC236}">
                <a16:creationId xmlns:a16="http://schemas.microsoft.com/office/drawing/2014/main" id="{E39C86B6-FB73-54B1-6DD9-BA0FAFEE9E21}"/>
              </a:ext>
            </a:extLst>
          </p:cNvPr>
          <p:cNvGrpSpPr/>
          <p:nvPr/>
        </p:nvGrpSpPr>
        <p:grpSpPr>
          <a:xfrm>
            <a:off x="11859126" y="3354806"/>
            <a:ext cx="5049016" cy="3980613"/>
            <a:chOff x="7830180" y="4765793"/>
            <a:chExt cx="5934986" cy="3980613"/>
          </a:xfrm>
        </p:grpSpPr>
        <p:sp>
          <p:nvSpPr>
            <p:cNvPr id="36" name="Freeform 5">
              <a:extLst>
                <a:ext uri="{FF2B5EF4-FFF2-40B4-BE49-F238E27FC236}">
                  <a16:creationId xmlns:a16="http://schemas.microsoft.com/office/drawing/2014/main" id="{8124E42F-33B4-57B5-8C8E-E240FF29381D}"/>
                </a:ext>
              </a:extLst>
            </p:cNvPr>
            <p:cNvSpPr/>
            <p:nvPr/>
          </p:nvSpPr>
          <p:spPr>
            <a:xfrm>
              <a:off x="7884276" y="4765793"/>
              <a:ext cx="5880890" cy="3980613"/>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37" name="Rectangle 36">
              <a:extLst>
                <a:ext uri="{FF2B5EF4-FFF2-40B4-BE49-F238E27FC236}">
                  <a16:creationId xmlns:a16="http://schemas.microsoft.com/office/drawing/2014/main" id="{C5B1F831-C9A1-8015-4A67-B7B8A0D750AE}"/>
                </a:ext>
              </a:extLst>
            </p:cNvPr>
            <p:cNvSpPr/>
            <p:nvPr/>
          </p:nvSpPr>
          <p:spPr>
            <a:xfrm>
              <a:off x="7830180" y="5637031"/>
              <a:ext cx="5910526" cy="1738296"/>
            </a:xfrm>
            <a:prstGeom prst="rect">
              <a:avLst/>
            </a:prstGeom>
          </p:spPr>
          <p:txBody>
            <a:bodyPr wrap="square">
              <a:spAutoFit/>
            </a:bodyPr>
            <a:lstStyle/>
            <a:p>
              <a:pPr lvl="0" algn="ctr">
                <a:lnSpc>
                  <a:spcPct val="150000"/>
                </a:lnSpc>
                <a:buClr>
                  <a:srgbClr val="000000"/>
                </a:buClr>
              </a:pPr>
              <a:r>
                <a:rPr lang="vi-VN" sz="3800" kern="0" dirty="0">
                  <a:solidFill>
                    <a:prstClr val="black"/>
                  </a:solidFill>
                  <a:ea typeface="Calibri" panose="020F0502020204030204" pitchFamily="34" charset="0"/>
                  <a:cs typeface="Arial" panose="020B0604020202020204" pitchFamily="34" charset="0"/>
                  <a:sym typeface="Arial"/>
                </a:rPr>
                <a:t>Chuẩn bị </a:t>
              </a:r>
              <a:r>
                <a:rPr lang="en-US" sz="3800" kern="0" err="1">
                  <a:solidFill>
                    <a:prstClr val="black"/>
                  </a:solidFill>
                  <a:latin typeface="Arial (Body)"/>
                  <a:ea typeface="Calibri" panose="020F0502020204030204" pitchFamily="34" charset="0"/>
                  <a:cs typeface="Arial" panose="020B0604020202020204" pitchFamily="34" charset="0"/>
                  <a:sym typeface="Arial"/>
                </a:rPr>
                <a:t>trước</a:t>
              </a:r>
              <a:r>
                <a:rPr lang="en-US" sz="3800" kern="0">
                  <a:solidFill>
                    <a:prstClr val="black"/>
                  </a:solidFill>
                  <a:latin typeface="Arial (Body)"/>
                  <a:ea typeface="Calibri" panose="020F0502020204030204" pitchFamily="34" charset="0"/>
                  <a:cs typeface="Arial" panose="020B0604020202020204" pitchFamily="34" charset="0"/>
                  <a:sym typeface="Arial"/>
                </a:rPr>
                <a:t> </a:t>
              </a:r>
              <a:endParaRPr lang="en-US" sz="3800" kern="0" smtClean="0">
                <a:solidFill>
                  <a:prstClr val="black"/>
                </a:solidFill>
                <a:latin typeface="Arial (Body)"/>
                <a:ea typeface="Calibri" panose="020F0502020204030204" pitchFamily="34" charset="0"/>
                <a:cs typeface="Arial" panose="020B0604020202020204" pitchFamily="34" charset="0"/>
                <a:sym typeface="Arial"/>
              </a:endParaRPr>
            </a:p>
            <a:p>
              <a:pPr lvl="0" algn="ctr">
                <a:lnSpc>
                  <a:spcPct val="150000"/>
                </a:lnSpc>
                <a:buClr>
                  <a:srgbClr val="000000"/>
                </a:buClr>
              </a:pPr>
              <a:r>
                <a:rPr lang="vi-VN" sz="3800" b="1" kern="0" smtClean="0">
                  <a:solidFill>
                    <a:prstClr val="black"/>
                  </a:solidFill>
                  <a:latin typeface="Arial (Body)"/>
                  <a:ea typeface="Calibri" panose="020F0502020204030204" pitchFamily="34" charset="0"/>
                  <a:cs typeface="Arial" panose="020B0604020202020204" pitchFamily="34" charset="0"/>
                  <a:sym typeface="Arial"/>
                </a:rPr>
                <a:t>Bài </a:t>
              </a:r>
              <a:r>
                <a:rPr lang="en-US" sz="3800" b="1" kern="0" dirty="0" err="1">
                  <a:solidFill>
                    <a:prstClr val="black"/>
                  </a:solidFill>
                  <a:latin typeface="Arial (Body)"/>
                  <a:ea typeface="Calibri" panose="020F0502020204030204" pitchFamily="34" charset="0"/>
                  <a:cs typeface="Arial" panose="020B0604020202020204" pitchFamily="34" charset="0"/>
                  <a:sym typeface="Arial"/>
                </a:rPr>
                <a:t>ôn</a:t>
              </a:r>
              <a:r>
                <a:rPr lang="en-US" sz="3800" b="1" kern="0" dirty="0">
                  <a:solidFill>
                    <a:prstClr val="black"/>
                  </a:solidFill>
                  <a:latin typeface="Arial (Body)"/>
                  <a:ea typeface="Calibri" panose="020F0502020204030204" pitchFamily="34" charset="0"/>
                  <a:cs typeface="Arial" panose="020B0604020202020204" pitchFamily="34" charset="0"/>
                  <a:sym typeface="Arial"/>
                </a:rPr>
                <a:t> </a:t>
              </a:r>
              <a:r>
                <a:rPr lang="en-US" sz="3800" b="1" kern="0" dirty="0" err="1">
                  <a:solidFill>
                    <a:prstClr val="black"/>
                  </a:solidFill>
                  <a:latin typeface="Arial (Body)"/>
                  <a:ea typeface="Calibri" panose="020F0502020204030204" pitchFamily="34" charset="0"/>
                  <a:cs typeface="Arial" panose="020B0604020202020204" pitchFamily="34" charset="0"/>
                  <a:sym typeface="Arial"/>
                </a:rPr>
                <a:t>tập</a:t>
              </a:r>
              <a:r>
                <a:rPr lang="en-US" sz="3800" b="1" kern="0" dirty="0">
                  <a:solidFill>
                    <a:prstClr val="black"/>
                  </a:solidFill>
                  <a:latin typeface="Arial (Body)"/>
                  <a:ea typeface="Calibri" panose="020F0502020204030204" pitchFamily="34" charset="0"/>
                  <a:cs typeface="Arial" panose="020B0604020202020204" pitchFamily="34" charset="0"/>
                  <a:sym typeface="Arial"/>
                </a:rPr>
                <a:t> </a:t>
              </a:r>
              <a:r>
                <a:rPr lang="en-US" sz="3800" b="1" kern="0" err="1">
                  <a:solidFill>
                    <a:prstClr val="black"/>
                  </a:solidFill>
                  <a:latin typeface="Arial (Body)"/>
                  <a:ea typeface="Calibri" panose="020F0502020204030204" pitchFamily="34" charset="0"/>
                  <a:cs typeface="Arial" panose="020B0604020202020204" pitchFamily="34" charset="0"/>
                  <a:sym typeface="Arial"/>
                </a:rPr>
                <a:t>chương</a:t>
              </a:r>
              <a:r>
                <a:rPr lang="en-US" sz="3800" b="1" kern="0">
                  <a:solidFill>
                    <a:prstClr val="black"/>
                  </a:solidFill>
                  <a:latin typeface="Arial (Body)"/>
                  <a:ea typeface="Calibri" panose="020F0502020204030204" pitchFamily="34" charset="0"/>
                  <a:cs typeface="Arial" panose="020B0604020202020204" pitchFamily="34" charset="0"/>
                  <a:sym typeface="Arial"/>
                </a:rPr>
                <a:t> </a:t>
              </a:r>
              <a:r>
                <a:rPr lang="en-US" sz="3800" b="1" kern="0" smtClean="0">
                  <a:solidFill>
                    <a:prstClr val="black"/>
                  </a:solidFill>
                  <a:latin typeface="Arial (Body)"/>
                  <a:ea typeface="Calibri" panose="020F0502020204030204" pitchFamily="34" charset="0"/>
                  <a:cs typeface="Arial" panose="020B0604020202020204" pitchFamily="34" charset="0"/>
                  <a:sym typeface="Arial"/>
                </a:rPr>
                <a:t>V</a:t>
              </a:r>
              <a:endParaRPr lang="pt-BR" sz="3800" b="1" kern="0" dirty="0">
                <a:solidFill>
                  <a:prstClr val="black"/>
                </a:solidFill>
                <a:latin typeface="Arial (Body)"/>
                <a:ea typeface="Calibri" panose="020F0502020204030204" pitchFamily="34" charset="0"/>
                <a:cs typeface="Arial" panose="020B0604020202020204" pitchFamily="34" charset="0"/>
                <a:sym typeface="Arial"/>
              </a:endParaRPr>
            </a:p>
          </p:txBody>
        </p:sp>
      </p:grpSp>
      <p:pic>
        <p:nvPicPr>
          <p:cNvPr id="38" name="Picture 7">
            <a:extLst>
              <a:ext uri="{FF2B5EF4-FFF2-40B4-BE49-F238E27FC236}">
                <a16:creationId xmlns:a16="http://schemas.microsoft.com/office/drawing/2014/main" id="{ED7638F1-77E4-A953-0871-EC25E2C33B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42256" y="6029914"/>
            <a:ext cx="1943292" cy="3988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anim calcmode="lin" valueType="num">
                                      <p:cBhvr>
                                        <p:cTn id="12" dur="500" fill="hold"/>
                                        <p:tgtEl>
                                          <p:spTgt spid="25"/>
                                        </p:tgtEl>
                                        <p:attrNameLst>
                                          <p:attrName>ppt_x</p:attrName>
                                        </p:attrNameLst>
                                      </p:cBhvr>
                                      <p:tavLst>
                                        <p:tav tm="0">
                                          <p:val>
                                            <p:strVal val="#ppt_x"/>
                                          </p:val>
                                        </p:tav>
                                        <p:tav tm="100000">
                                          <p:val>
                                            <p:strVal val="#ppt_x"/>
                                          </p:val>
                                        </p:tav>
                                      </p:tavLst>
                                    </p:anim>
                                    <p:anim calcmode="lin" valueType="num">
                                      <p:cBhvr>
                                        <p:cTn id="13" dur="500" fill="hold"/>
                                        <p:tgtEl>
                                          <p:spTgt spid="2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2" name="Freeform 2"/>
          <p:cNvSpPr/>
          <p:nvPr/>
        </p:nvSpPr>
        <p:spPr>
          <a:xfrm>
            <a:off x="-1686806" y="7824284"/>
            <a:ext cx="21082525" cy="4983142"/>
          </a:xfrm>
          <a:custGeom>
            <a:avLst/>
            <a:gdLst/>
            <a:ahLst/>
            <a:cxnLst/>
            <a:rect l="l" t="t" r="r" b="b"/>
            <a:pathLst>
              <a:path w="21082525" h="4983142">
                <a:moveTo>
                  <a:pt x="0" y="0"/>
                </a:moveTo>
                <a:lnTo>
                  <a:pt x="21082525" y="0"/>
                </a:lnTo>
                <a:lnTo>
                  <a:pt x="21082525" y="4983142"/>
                </a:lnTo>
                <a:lnTo>
                  <a:pt x="0" y="4983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478000" y="5639010"/>
            <a:ext cx="2781300" cy="7823746"/>
          </a:xfrm>
          <a:custGeom>
            <a:avLst/>
            <a:gdLst/>
            <a:ahLst/>
            <a:cxnLst/>
            <a:rect l="l" t="t" r="r" b="b"/>
            <a:pathLst>
              <a:path w="3977686" h="11276944">
                <a:moveTo>
                  <a:pt x="0" y="0"/>
                </a:moveTo>
                <a:lnTo>
                  <a:pt x="3977686" y="0"/>
                </a:lnTo>
                <a:lnTo>
                  <a:pt x="3977686" y="11276944"/>
                </a:lnTo>
                <a:lnTo>
                  <a:pt x="0" y="112769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002000" y="738686"/>
            <a:ext cx="4159832" cy="1991136"/>
          </a:xfrm>
          <a:custGeom>
            <a:avLst/>
            <a:gdLst/>
            <a:ahLst/>
            <a:cxnLst/>
            <a:rect l="l" t="t" r="r" b="b"/>
            <a:pathLst>
              <a:path w="4617032" h="2426041">
                <a:moveTo>
                  <a:pt x="0" y="0"/>
                </a:moveTo>
                <a:lnTo>
                  <a:pt x="4617032" y="0"/>
                </a:lnTo>
                <a:lnTo>
                  <a:pt x="4617032" y="2426040"/>
                </a:lnTo>
                <a:lnTo>
                  <a:pt x="0" y="24260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609600" y="495300"/>
            <a:ext cx="2095500" cy="2277934"/>
          </a:xfrm>
          <a:custGeom>
            <a:avLst/>
            <a:gdLst/>
            <a:ahLst/>
            <a:cxnLst/>
            <a:rect l="l" t="t" r="r" b="b"/>
            <a:pathLst>
              <a:path w="3673394" h="4114800">
                <a:moveTo>
                  <a:pt x="0" y="0"/>
                </a:moveTo>
                <a:lnTo>
                  <a:pt x="3673395" y="0"/>
                </a:lnTo>
                <a:lnTo>
                  <a:pt x="3673395" y="4114800"/>
                </a:lnTo>
                <a:lnTo>
                  <a:pt x="0" y="4114800"/>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9" name="TextBox 9">
            <a:extLst>
              <a:ext uri="{FF2B5EF4-FFF2-40B4-BE49-F238E27FC236}">
                <a16:creationId xmlns:a16="http://schemas.microsoft.com/office/drawing/2014/main" id="{4D9CD519-62D5-93AB-35BD-B0ABDFB9772E}"/>
              </a:ext>
            </a:extLst>
          </p:cNvPr>
          <p:cNvSpPr txBox="1"/>
          <p:nvPr/>
        </p:nvSpPr>
        <p:spPr>
          <a:xfrm>
            <a:off x="764989" y="2019509"/>
            <a:ext cx="16681823" cy="3334246"/>
          </a:xfrm>
          <a:prstGeom prst="rect">
            <a:avLst/>
          </a:prstGeom>
        </p:spPr>
        <p:txBody>
          <a:bodyPr wrap="square" lIns="0" tIns="0" rIns="0" bIns="0" rtlCol="0" anchor="t">
            <a:spAutoFit/>
          </a:bodyPr>
          <a:lstStyle/>
          <a:p>
            <a:pPr marL="0" lvl="0" indent="0" algn="ctr">
              <a:lnSpc>
                <a:spcPts val="12999"/>
              </a:lnSpc>
              <a:spcBef>
                <a:spcPct val="0"/>
              </a:spcBef>
            </a:pPr>
            <a:r>
              <a:rPr lang="en-US" sz="7500" b="1" dirty="0">
                <a:solidFill>
                  <a:srgbClr val="001A47"/>
                </a:solidFill>
                <a:latin typeface="Arial" panose="020B0604020202020204" pitchFamily="34" charset="0"/>
                <a:cs typeface="Arial" panose="020B0604020202020204" pitchFamily="34" charset="0"/>
              </a:rPr>
              <a:t>BÀI HỌC KẾT THÚC, </a:t>
            </a:r>
          </a:p>
          <a:p>
            <a:pPr marL="0" lvl="0" indent="0" algn="ctr">
              <a:lnSpc>
                <a:spcPts val="12999"/>
              </a:lnSpc>
              <a:spcBef>
                <a:spcPct val="0"/>
              </a:spcBef>
            </a:pPr>
            <a:r>
              <a:rPr lang="en-US" sz="7500" b="1" dirty="0">
                <a:solidFill>
                  <a:srgbClr val="001A47"/>
                </a:solidFill>
                <a:latin typeface="Arial" panose="020B0604020202020204" pitchFamily="34" charset="0"/>
                <a:cs typeface="Arial" panose="020B0604020202020204" pitchFamily="34" charset="0"/>
              </a:rPr>
              <a:t>CẢM ƠN CÁC EM ĐÃ </a:t>
            </a:r>
            <a:r>
              <a:rPr lang="en-US" sz="7500" b="1">
                <a:solidFill>
                  <a:srgbClr val="001A47"/>
                </a:solidFill>
                <a:latin typeface="Arial" panose="020B0604020202020204" pitchFamily="34" charset="0"/>
                <a:cs typeface="Arial" panose="020B0604020202020204" pitchFamily="34" charset="0"/>
              </a:rPr>
              <a:t>LẮNG </a:t>
            </a:r>
            <a:r>
              <a:rPr lang="en-US" sz="7500" b="1" smtClean="0">
                <a:solidFill>
                  <a:srgbClr val="001A47"/>
                </a:solidFill>
                <a:latin typeface="Arial" panose="020B0604020202020204" pitchFamily="34" charset="0"/>
                <a:cs typeface="Arial" panose="020B0604020202020204" pitchFamily="34" charset="0"/>
              </a:rPr>
              <a:t>NGHE!</a:t>
            </a:r>
            <a:endParaRPr lang="en-US" sz="7500" b="1" u="none" dirty="0">
              <a:solidFill>
                <a:srgbClr val="001A4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64944" y="6115243"/>
            <a:ext cx="19996956" cy="4962169"/>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24377" y="876977"/>
            <a:ext cx="17563623" cy="752121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699" y="1203825"/>
            <a:ext cx="16762615" cy="6867513"/>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94974" y="85307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H="1">
            <a:off x="15163799" y="6354450"/>
            <a:ext cx="2868763" cy="6470683"/>
          </a:xfrm>
          <a:custGeom>
            <a:avLst/>
            <a:gdLst/>
            <a:ahLst/>
            <a:cxnLst/>
            <a:rect l="l" t="t" r="r" b="b"/>
            <a:pathLst>
              <a:path w="5176765" h="11621309">
                <a:moveTo>
                  <a:pt x="5176764" y="0"/>
                </a:moveTo>
                <a:lnTo>
                  <a:pt x="0" y="0"/>
                </a:lnTo>
                <a:lnTo>
                  <a:pt x="0" y="11621309"/>
                </a:lnTo>
                <a:lnTo>
                  <a:pt x="5176764" y="11621309"/>
                </a:lnTo>
                <a:lnTo>
                  <a:pt x="5176764"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9" name="Group 19"/>
          <p:cNvGrpSpPr/>
          <p:nvPr/>
        </p:nvGrpSpPr>
        <p:grpSpPr>
          <a:xfrm>
            <a:off x="2036164" y="7855925"/>
            <a:ext cx="2882561" cy="351258"/>
            <a:chOff x="0" y="0"/>
            <a:chExt cx="759193" cy="92512"/>
          </a:xfrm>
        </p:grpSpPr>
        <p:sp>
          <p:nvSpPr>
            <p:cNvPr id="20" name="Freeform 20"/>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974598" y="465131"/>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4184900" y="9047760"/>
            <a:ext cx="12723450" cy="6916930"/>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0" y="6243964"/>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TextBox 9">
            <a:extLst>
              <a:ext uri="{FF2B5EF4-FFF2-40B4-BE49-F238E27FC236}">
                <a16:creationId xmlns:a16="http://schemas.microsoft.com/office/drawing/2014/main" id="{BE5D24E6-0F3E-D1E5-4085-2CF6F79B7990}"/>
              </a:ext>
            </a:extLst>
          </p:cNvPr>
          <p:cNvSpPr txBox="1"/>
          <p:nvPr/>
        </p:nvSpPr>
        <p:spPr>
          <a:xfrm>
            <a:off x="551722" y="2247900"/>
            <a:ext cx="17563623" cy="1454694"/>
          </a:xfrm>
          <a:prstGeom prst="rect">
            <a:avLst/>
          </a:prstGeom>
        </p:spPr>
        <p:txBody>
          <a:bodyPr wrap="square" lIns="0" tIns="0" rIns="0" bIns="0" rtlCol="0" anchor="t">
            <a:spAutoFit/>
          </a:bodyPr>
          <a:lstStyle/>
          <a:p>
            <a:pPr lvl="0" algn="ctr">
              <a:lnSpc>
                <a:spcPts val="12999"/>
              </a:lnSpc>
              <a:spcBef>
                <a:spcPct val="0"/>
              </a:spcBef>
            </a:pPr>
            <a:r>
              <a:rPr lang="vi-VN" sz="7000" b="1" dirty="0">
                <a:solidFill>
                  <a:srgbClr val="FFFF00"/>
                </a:solidFill>
                <a:cs typeface="Arial" panose="020B0604020202020204" pitchFamily="34" charset="0"/>
              </a:rPr>
              <a:t>CHƯƠNG V: DỮ LIỆU VÀ BIỂU ĐỒ</a:t>
            </a:r>
            <a:endParaRPr lang="en-US" sz="7000" b="1" u="none" dirty="0">
              <a:solidFill>
                <a:srgbClr val="FFFF00"/>
              </a:solidFill>
              <a:latin typeface="Arial" panose="020B0604020202020204" pitchFamily="34" charset="0"/>
              <a:cs typeface="Arial" panose="020B0604020202020204" pitchFamily="34" charset="0"/>
            </a:endParaRPr>
          </a:p>
        </p:txBody>
      </p:sp>
      <p:sp>
        <p:nvSpPr>
          <p:cNvPr id="28" name="TextBox 9">
            <a:extLst>
              <a:ext uri="{FF2B5EF4-FFF2-40B4-BE49-F238E27FC236}">
                <a16:creationId xmlns:a16="http://schemas.microsoft.com/office/drawing/2014/main" id="{BE5D24E6-0F3E-D1E5-4085-2CF6F79B7990}"/>
              </a:ext>
            </a:extLst>
          </p:cNvPr>
          <p:cNvSpPr txBox="1"/>
          <p:nvPr/>
        </p:nvSpPr>
        <p:spPr>
          <a:xfrm>
            <a:off x="628196" y="4304691"/>
            <a:ext cx="17563623" cy="1454694"/>
          </a:xfrm>
          <a:prstGeom prst="rect">
            <a:avLst/>
          </a:prstGeom>
        </p:spPr>
        <p:txBody>
          <a:bodyPr wrap="square" lIns="0" tIns="0" rIns="0" bIns="0" rtlCol="0" anchor="t">
            <a:spAutoFit/>
          </a:bodyPr>
          <a:lstStyle/>
          <a:p>
            <a:pPr lvl="0" algn="ctr">
              <a:lnSpc>
                <a:spcPts val="12999"/>
              </a:lnSpc>
              <a:spcBef>
                <a:spcPct val="0"/>
              </a:spcBef>
            </a:pPr>
            <a:r>
              <a:rPr lang="vi-VN" sz="7200" b="1" dirty="0">
                <a:solidFill>
                  <a:schemeClr val="bg1"/>
                </a:solidFill>
                <a:cs typeface="Arial" panose="020B0604020202020204" pitchFamily="34" charset="0"/>
              </a:rPr>
              <a:t>LUYỆN TẬP CHUNG </a:t>
            </a:r>
            <a:endParaRPr lang="en-US" sz="7200" b="1" u="none"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8" name="Group 8"/>
          <p:cNvGrpSpPr/>
          <p:nvPr/>
        </p:nvGrpSpPr>
        <p:grpSpPr>
          <a:xfrm>
            <a:off x="1028700" y="9835381"/>
            <a:ext cx="4714152" cy="4516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3" name="Group 22">
            <a:extLst>
              <a:ext uri="{FF2B5EF4-FFF2-40B4-BE49-F238E27FC236}">
                <a16:creationId xmlns:a16="http://schemas.microsoft.com/office/drawing/2014/main" id="{959577AF-2E40-94D1-CB77-AF1F70A8506F}"/>
              </a:ext>
            </a:extLst>
          </p:cNvPr>
          <p:cNvGrpSpPr/>
          <p:nvPr/>
        </p:nvGrpSpPr>
        <p:grpSpPr>
          <a:xfrm>
            <a:off x="7644237" y="410630"/>
            <a:ext cx="2971800" cy="914400"/>
            <a:chOff x="3127821" y="858885"/>
            <a:chExt cx="2971800" cy="1143000"/>
          </a:xfrm>
          <a:solidFill>
            <a:schemeClr val="accent5">
              <a:lumMod val="75000"/>
            </a:schemeClr>
          </a:solidFill>
        </p:grpSpPr>
        <p:sp>
          <p:nvSpPr>
            <p:cNvPr id="24" name="Flowchart: Terminator 23">
              <a:extLst>
                <a:ext uri="{FF2B5EF4-FFF2-40B4-BE49-F238E27FC236}">
                  <a16:creationId xmlns:a16="http://schemas.microsoft.com/office/drawing/2014/main" id="{1E4BEE26-12EC-A920-0254-98C68C160CBB}"/>
                </a:ext>
              </a:extLst>
            </p:cNvPr>
            <p:cNvSpPr/>
            <p:nvPr/>
          </p:nvSpPr>
          <p:spPr>
            <a:xfrm>
              <a:off x="3127821" y="858885"/>
              <a:ext cx="2971800" cy="1143000"/>
            </a:xfrm>
            <a:prstGeom prst="flowChartTerminator">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Rectangle 24">
              <a:extLst>
                <a:ext uri="{FF2B5EF4-FFF2-40B4-BE49-F238E27FC236}">
                  <a16:creationId xmlns:a16="http://schemas.microsoft.com/office/drawing/2014/main" id="{FD0D2629-3528-A8B6-23B0-D43BA6A9CB6B}"/>
                </a:ext>
              </a:extLst>
            </p:cNvPr>
            <p:cNvSpPr/>
            <p:nvPr/>
          </p:nvSpPr>
          <p:spPr>
            <a:xfrm>
              <a:off x="3681415" y="987956"/>
              <a:ext cx="1864613" cy="884858"/>
            </a:xfrm>
            <a:prstGeom prst="rect">
              <a:avLst/>
            </a:prstGeom>
            <a:noFill/>
            <a:ln>
              <a:noFill/>
            </a:ln>
          </p:spPr>
          <p:txBody>
            <a:bodyPr wrap="none">
              <a:spAutoFit/>
            </a:bodyPr>
            <a:lstStyle/>
            <a:p>
              <a:pPr algn="ct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a:t>
              </a:r>
              <a:endPar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 name="TextBox 1">
            <a:extLst>
              <a:ext uri="{FF2B5EF4-FFF2-40B4-BE49-F238E27FC236}">
                <a16:creationId xmlns:a16="http://schemas.microsoft.com/office/drawing/2014/main" id="{41F315A1-6C03-028F-7693-B3DC1770B7CF}"/>
              </a:ext>
            </a:extLst>
          </p:cNvPr>
          <p:cNvSpPr txBox="1"/>
          <p:nvPr/>
        </p:nvSpPr>
        <p:spPr>
          <a:xfrm>
            <a:off x="386187" y="1638300"/>
            <a:ext cx="17487900" cy="861133"/>
          </a:xfrm>
          <a:prstGeom prst="rect">
            <a:avLst/>
          </a:prstGeom>
          <a:noFill/>
        </p:spPr>
        <p:txBody>
          <a:bodyPr wrap="square">
            <a:spAutoFit/>
          </a:bodyPr>
          <a:lstStyle/>
          <a:p>
            <a:pPr algn="ctr">
              <a:lnSpc>
                <a:spcPct val="150000"/>
              </a:lnSpc>
              <a:spcAft>
                <a:spcPts val="800"/>
              </a:spcAft>
            </a:pPr>
            <a:r>
              <a:rPr lang="en-US" sz="3800" dirty="0" smtClean="0">
                <a:solidFill>
                  <a:prstClr val="white"/>
                </a:solidFill>
                <a:latin typeface="Arial (Body)"/>
                <a:ea typeface="Arial" panose="020B0604020202020204" pitchFamily="34" charset="0"/>
                <a:cs typeface="Times New Roman" panose="02020603050405020304" pitchFamily="18" charset="0"/>
              </a:rPr>
              <a:t>An phát phiếu điều tra sau cho 200 bạn trong trường để thực hiện khảo sát</a:t>
            </a:r>
            <a:endParaRPr lang="en-US" sz="3800" dirty="0">
              <a:solidFill>
                <a:prstClr val="white"/>
              </a:solidFill>
              <a:latin typeface="Arial (Body)"/>
              <a:ea typeface="Arial" panose="020B060402020202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AA9D41E9-7E8D-9B8D-53D7-986D9BEC153A}"/>
              </a:ext>
            </a:extLst>
          </p:cNvPr>
          <p:cNvSpPr/>
          <p:nvPr/>
        </p:nvSpPr>
        <p:spPr>
          <a:xfrm>
            <a:off x="457200" y="6724352"/>
            <a:ext cx="17645487" cy="2000548"/>
          </a:xfrm>
          <a:prstGeom prst="rect">
            <a:avLst/>
          </a:prstGeom>
        </p:spPr>
        <p:txBody>
          <a:bodyPr wrap="square">
            <a:spAutoFit/>
          </a:bodyPr>
          <a:lstStyle/>
          <a:p>
            <a:pPr>
              <a:lnSpc>
                <a:spcPct val="150000"/>
              </a:lnSpc>
              <a:spcAft>
                <a:spcPts val="1200"/>
              </a:spcAft>
            </a:pP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An thống kê kết quả và thấy có 96 lựa chọn A, 136 lựa chọn B, 124 lựa chọn C.</a:t>
            </a:r>
          </a:p>
          <a:p>
            <a:pPr marL="742950" indent="-742950">
              <a:lnSpc>
                <a:spcPct val="150000"/>
              </a:lnSpc>
              <a:spcAft>
                <a:spcPts val="1200"/>
              </a:spcAft>
              <a:buFontTx/>
              <a:buAutoNum type="alphaLcParenR"/>
            </a:pP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Giải thích tại sao tổng số lựa chọn lớn hơn số bạn được hỏi.</a:t>
            </a:r>
            <a:endPar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00937" y="2857500"/>
            <a:ext cx="10058400" cy="3569505"/>
          </a:xfrm>
          <a:prstGeom prst="rect">
            <a:avLst/>
          </a:prstGeom>
        </p:spPr>
      </p:pic>
      <p:pic>
        <p:nvPicPr>
          <p:cNvPr id="11" name="Picture 10">
            <a:extLst>
              <a:ext uri="{FF2B5EF4-FFF2-40B4-BE49-F238E27FC236}">
                <a16:creationId xmlns:a16="http://schemas.microsoft.com/office/drawing/2014/main" id="{69D12961-13CA-F658-F24F-63591CA744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544800" y="8496300"/>
            <a:ext cx="2895600" cy="1628775"/>
          </a:xfrm>
          <a:prstGeom prst="rect">
            <a:avLst/>
          </a:prstGeom>
        </p:spPr>
      </p:pic>
    </p:spTree>
    <p:extLst>
      <p:ext uri="{BB962C8B-B14F-4D97-AF65-F5344CB8AC3E}">
        <p14:creationId xmlns:p14="http://schemas.microsoft.com/office/powerpoint/2010/main" val="347245528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8" name="Group 8"/>
          <p:cNvGrpSpPr/>
          <p:nvPr/>
        </p:nvGrpSpPr>
        <p:grpSpPr>
          <a:xfrm>
            <a:off x="1028700" y="9835381"/>
            <a:ext cx="4714152" cy="4516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3" name="Group 22">
            <a:extLst>
              <a:ext uri="{FF2B5EF4-FFF2-40B4-BE49-F238E27FC236}">
                <a16:creationId xmlns:a16="http://schemas.microsoft.com/office/drawing/2014/main" id="{959577AF-2E40-94D1-CB77-AF1F70A8506F}"/>
              </a:ext>
            </a:extLst>
          </p:cNvPr>
          <p:cNvGrpSpPr/>
          <p:nvPr/>
        </p:nvGrpSpPr>
        <p:grpSpPr>
          <a:xfrm>
            <a:off x="7644237" y="410630"/>
            <a:ext cx="2971800" cy="914400"/>
            <a:chOff x="3127821" y="858885"/>
            <a:chExt cx="2971800" cy="1143000"/>
          </a:xfrm>
          <a:solidFill>
            <a:schemeClr val="accent5">
              <a:lumMod val="75000"/>
            </a:schemeClr>
          </a:solidFill>
        </p:grpSpPr>
        <p:sp>
          <p:nvSpPr>
            <p:cNvPr id="24" name="Flowchart: Terminator 23">
              <a:extLst>
                <a:ext uri="{FF2B5EF4-FFF2-40B4-BE49-F238E27FC236}">
                  <a16:creationId xmlns:a16="http://schemas.microsoft.com/office/drawing/2014/main" id="{1E4BEE26-12EC-A920-0254-98C68C160CBB}"/>
                </a:ext>
              </a:extLst>
            </p:cNvPr>
            <p:cNvSpPr/>
            <p:nvPr/>
          </p:nvSpPr>
          <p:spPr>
            <a:xfrm>
              <a:off x="3127821" y="858885"/>
              <a:ext cx="2971800" cy="1143000"/>
            </a:xfrm>
            <a:prstGeom prst="flowChartTerminator">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a:extLst>
                <a:ext uri="{FF2B5EF4-FFF2-40B4-BE49-F238E27FC236}">
                  <a16:creationId xmlns:a16="http://schemas.microsoft.com/office/drawing/2014/main" id="{FD0D2629-3528-A8B6-23B0-D43BA6A9CB6B}"/>
                </a:ext>
              </a:extLst>
            </p:cNvPr>
            <p:cNvSpPr/>
            <p:nvPr/>
          </p:nvSpPr>
          <p:spPr>
            <a:xfrm>
              <a:off x="3681415" y="987956"/>
              <a:ext cx="1864613" cy="884858"/>
            </a:xfrm>
            <a:prstGeom prst="rect">
              <a:avLst/>
            </a:prstGeom>
            <a:noFill/>
            <a:ln>
              <a:noFill/>
            </a:ln>
          </p:spPr>
          <p:txBody>
            <a:bodyPr wrap="none">
              <a:spAutoFit/>
            </a:bodyPr>
            <a:lstStyle/>
            <a:p>
              <a:pPr algn="ctr"/>
              <a:r>
                <a:rPr lang="en-US" sz="4000" b="1" dirty="0">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latin typeface="Arial" panose="020B0604020202020204" pitchFamily="34" charset="0"/>
                  <a:ea typeface="Times New Roman" panose="02020603050405020304" pitchFamily="18" charset="0"/>
                  <a:cs typeface="Arial" panose="020B0604020202020204" pitchFamily="34" charset="0"/>
                </a:rPr>
                <a:t>1</a:t>
              </a:r>
              <a:endParaRPr lang="en-US" sz="4000" b="1"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1395837" y="1718940"/>
            <a:ext cx="15468600" cy="1846659"/>
          </a:xfrm>
          <a:prstGeom prst="rect">
            <a:avLst/>
          </a:prstGeom>
        </p:spPr>
        <p:txBody>
          <a:bodyPr wrap="square">
            <a:spAutoFit/>
          </a:bodyPr>
          <a:lstStyle/>
          <a:p>
            <a:pPr lvl="0">
              <a:lnSpc>
                <a:spcPct val="150000"/>
              </a:lnSpc>
              <a:spcAft>
                <a:spcPts val="1200"/>
              </a:spcAft>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b) An đã biểu diễn tỉ lệ học sinh đã lựa chọn A, B, C bằng biểu đồ hình quạt tròn sau:</a:t>
            </a:r>
          </a:p>
        </p:txBody>
      </p:sp>
      <p:sp>
        <p:nvSpPr>
          <p:cNvPr id="11" name="Rectangle 10"/>
          <p:cNvSpPr/>
          <p:nvPr/>
        </p:nvSpPr>
        <p:spPr>
          <a:xfrm>
            <a:off x="1395837" y="7346894"/>
            <a:ext cx="15392400" cy="2000548"/>
          </a:xfrm>
          <a:prstGeom prst="rect">
            <a:avLst/>
          </a:prstGeom>
        </p:spPr>
        <p:txBody>
          <a:bodyPr wrap="square">
            <a:spAutoFit/>
          </a:bodyPr>
          <a:lstStyle/>
          <a:p>
            <a:pPr lvl="0">
              <a:lnSpc>
                <a:spcPct val="150000"/>
              </a:lnSpc>
              <a:spcAft>
                <a:spcPts val="1200"/>
              </a:spcAft>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Biểu đồ An sử dụng có phù hợp không?</a:t>
            </a:r>
          </a:p>
          <a:p>
            <a:pPr lvl="0">
              <a:lnSpc>
                <a:spcPct val="150000"/>
              </a:lnSpc>
              <a:spcAft>
                <a:spcPts val="1200"/>
              </a:spcAft>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c) An phải dùng biểu đồ nào để biểu diễn? Vẽ biểu đồ đó. </a:t>
            </a: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52512" y="3105275"/>
            <a:ext cx="7479050" cy="4285356"/>
          </a:xfrm>
          <a:prstGeom prst="rect">
            <a:avLst/>
          </a:prstGeom>
        </p:spPr>
      </p:pic>
      <p:pic>
        <p:nvPicPr>
          <p:cNvPr id="21" name="Picture 20">
            <a:extLst>
              <a:ext uri="{FF2B5EF4-FFF2-40B4-BE49-F238E27FC236}">
                <a16:creationId xmlns:a16="http://schemas.microsoft.com/office/drawing/2014/main" id="{69D12961-13CA-F658-F24F-63591CA744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544800" y="8496300"/>
            <a:ext cx="2895600" cy="1628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8" name="Group 8"/>
          <p:cNvGrpSpPr/>
          <p:nvPr/>
        </p:nvGrpSpPr>
        <p:grpSpPr>
          <a:xfrm>
            <a:off x="1028700" y="9835381"/>
            <a:ext cx="4714152" cy="4516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pic>
        <p:nvPicPr>
          <p:cNvPr id="11" name="Picture 10">
            <a:extLst>
              <a:ext uri="{FF2B5EF4-FFF2-40B4-BE49-F238E27FC236}">
                <a16:creationId xmlns:a16="http://schemas.microsoft.com/office/drawing/2014/main" id="{69D12961-13CA-F658-F24F-63591CA74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544800" y="8496300"/>
            <a:ext cx="2895600" cy="1628775"/>
          </a:xfrm>
          <a:prstGeom prst="rect">
            <a:avLst/>
          </a:prstGeom>
        </p:spPr>
      </p:pic>
      <p:sp>
        <p:nvSpPr>
          <p:cNvPr id="12" name="Oval Callout 24">
            <a:extLst>
              <a:ext uri="{FF2B5EF4-FFF2-40B4-BE49-F238E27FC236}">
                <a16:creationId xmlns:a16="http://schemas.microsoft.com/office/drawing/2014/main" id="{6EED4836-929F-73E1-913C-F6A16722B904}"/>
              </a:ext>
            </a:extLst>
          </p:cNvPr>
          <p:cNvSpPr/>
          <p:nvPr/>
        </p:nvSpPr>
        <p:spPr>
          <a:xfrm>
            <a:off x="8305799" y="1028700"/>
            <a:ext cx="1618997" cy="843953"/>
          </a:xfrm>
          <a:prstGeom prst="wedgeEllipseCallout">
            <a:avLst>
              <a:gd name="adj1" fmla="val 25763"/>
              <a:gd name="adj2" fmla="val 7062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3800" b="1" dirty="0">
                <a:solidFill>
                  <a:schemeClr val="bg1"/>
                </a:solidFill>
              </a:rPr>
              <a:t>Giải</a:t>
            </a:r>
            <a:endParaRPr lang="en-US" sz="3800" b="1" dirty="0">
              <a:solidFill>
                <a:schemeClr val="bg1"/>
              </a:solidFill>
            </a:endParaRPr>
          </a:p>
        </p:txBody>
      </p:sp>
      <p:sp>
        <p:nvSpPr>
          <p:cNvPr id="3" name="Rectangle 2"/>
          <p:cNvSpPr/>
          <p:nvPr/>
        </p:nvSpPr>
        <p:spPr>
          <a:xfrm>
            <a:off x="1304797" y="2607237"/>
            <a:ext cx="15621000" cy="4785926"/>
          </a:xfrm>
          <a:prstGeom prst="rect">
            <a:avLst/>
          </a:prstGeom>
        </p:spPr>
        <p:txBody>
          <a:bodyPr wrap="square">
            <a:spAutoFit/>
          </a:bodyPr>
          <a:lstStyle/>
          <a:p>
            <a:pPr algn="just">
              <a:lnSpc>
                <a:spcPct val="150000"/>
              </a:lnSpc>
              <a:spcBef>
                <a:spcPts val="1200"/>
              </a:spcBef>
              <a:spcAft>
                <a:spcPts val="1200"/>
              </a:spcAft>
              <a:tabLst>
                <a:tab pos="360045" algn="l"/>
                <a:tab pos="720090" algn="l"/>
              </a:tabLst>
            </a:pP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a) Tổng số lựa chọn là 96 + 136 + 124 = 356 lớn hơn số bạn được hỏi vì mỗi bạn có thể có nhiều lựa chọn.</a:t>
            </a:r>
          </a:p>
          <a:p>
            <a:pPr algn="just">
              <a:lnSpc>
                <a:spcPct val="150000"/>
              </a:lnSpc>
              <a:spcBef>
                <a:spcPts val="1200"/>
              </a:spcBef>
              <a:spcAft>
                <a:spcPts val="1200"/>
              </a:spcAft>
              <a:tabLst>
                <a:tab pos="360045" algn="l"/>
                <a:tab pos="720090" algn="l"/>
              </a:tabLst>
            </a:pP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b) An sử dụng biểu đồ hình quạt tròn là không phù hợp vì biểu đồ hình quạt tròn biểu diễn tỉ lệ các phần trong tổng thể, tổng tỉ lệ của các phần luôn là 100</a:t>
            </a:r>
            <a:r>
              <a:rPr lang="en-US" sz="3800" dirty="0" smtClean="0">
                <a:solidFill>
                  <a:schemeClr val="bg1"/>
                </a:solidFill>
                <a:latin typeface="Arial" panose="020B0604020202020204" pitchFamily="34" charset="0"/>
                <a:ea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CB767A8-B973-675E-5D39-35F2F4AF65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43964" y="7529574"/>
            <a:ext cx="1670608" cy="2161146"/>
          </a:xfrm>
          <a:prstGeom prst="rect">
            <a:avLst/>
          </a:prstGeom>
        </p:spPr>
      </p:pic>
    </p:spTree>
    <p:extLst>
      <p:ext uri="{BB962C8B-B14F-4D97-AF65-F5344CB8AC3E}">
        <p14:creationId xmlns:p14="http://schemas.microsoft.com/office/powerpoint/2010/main" val="44361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8" name="Group 8"/>
          <p:cNvGrpSpPr/>
          <p:nvPr/>
        </p:nvGrpSpPr>
        <p:grpSpPr>
          <a:xfrm>
            <a:off x="1028700" y="9835381"/>
            <a:ext cx="4714152" cy="4516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pic>
        <p:nvPicPr>
          <p:cNvPr id="11" name="Picture 10">
            <a:extLst>
              <a:ext uri="{FF2B5EF4-FFF2-40B4-BE49-F238E27FC236}">
                <a16:creationId xmlns:a16="http://schemas.microsoft.com/office/drawing/2014/main" id="{69D12961-13CA-F658-F24F-63591CA74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544800" y="8496300"/>
            <a:ext cx="2895600" cy="1628775"/>
          </a:xfrm>
          <a:prstGeom prst="rect">
            <a:avLst/>
          </a:prstGeom>
        </p:spPr>
      </p:pic>
      <p:sp>
        <p:nvSpPr>
          <p:cNvPr id="3" name="Rectangle 2"/>
          <p:cNvSpPr/>
          <p:nvPr/>
        </p:nvSpPr>
        <p:spPr>
          <a:xfrm>
            <a:off x="1138044" y="2224615"/>
            <a:ext cx="15954503" cy="1846659"/>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800" dirty="0" smtClean="0">
                <a:solidFill>
                  <a:prstClr val="white"/>
                </a:solidFill>
                <a:latin typeface="Arial" panose="020B0604020202020204" pitchFamily="34" charset="0"/>
                <a:ea typeface="Arial" panose="020B0604020202020204" pitchFamily="34" charset="0"/>
                <a:cs typeface="Arial" panose="020B0604020202020204" pitchFamily="34" charset="0"/>
              </a:rPr>
              <a:t>c</a:t>
            </a:r>
            <a:r>
              <a:rPr lang="en-US" sz="3800" dirty="0">
                <a:solidFill>
                  <a:prstClr val="white"/>
                </a:solidFill>
                <a:latin typeface="Arial" panose="020B0604020202020204" pitchFamily="34" charset="0"/>
                <a:ea typeface="Arial" panose="020B0604020202020204" pitchFamily="34" charset="0"/>
                <a:cs typeface="Arial" panose="020B0604020202020204" pitchFamily="34" charset="0"/>
              </a:rPr>
              <a:t>) Nếu muốn biểu diễn tỉ lệ học sinh đã lựa chọn A, B, C thì An nên dùng biểu đồ hình cột sau:</a:t>
            </a:r>
          </a:p>
        </p:txBody>
      </p:sp>
      <p:sp>
        <p:nvSpPr>
          <p:cNvPr id="13" name="Oval Callout 24">
            <a:extLst>
              <a:ext uri="{FF2B5EF4-FFF2-40B4-BE49-F238E27FC236}">
                <a16:creationId xmlns:a16="http://schemas.microsoft.com/office/drawing/2014/main" id="{6EED4836-929F-73E1-913C-F6A16722B904}"/>
              </a:ext>
            </a:extLst>
          </p:cNvPr>
          <p:cNvSpPr/>
          <p:nvPr/>
        </p:nvSpPr>
        <p:spPr>
          <a:xfrm>
            <a:off x="8305799" y="1028700"/>
            <a:ext cx="1618997" cy="843953"/>
          </a:xfrm>
          <a:prstGeom prst="wedgeEllipseCallout">
            <a:avLst>
              <a:gd name="adj1" fmla="val 25763"/>
              <a:gd name="adj2" fmla="val 7062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3800" b="1" dirty="0">
                <a:solidFill>
                  <a:schemeClr val="bg1"/>
                </a:solidFill>
              </a:rPr>
              <a:t>Giải</a:t>
            </a:r>
            <a:endParaRPr lang="en-US" sz="3800" b="1" dirty="0">
              <a:solidFill>
                <a:schemeClr val="bg1"/>
              </a:solidFil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048759" y="4391620"/>
            <a:ext cx="8133074" cy="5123415"/>
          </a:xfrm>
          <a:prstGeom prst="rect">
            <a:avLst/>
          </a:prstGeom>
        </p:spPr>
      </p:pic>
    </p:spTree>
    <p:extLst>
      <p:ext uri="{BB962C8B-B14F-4D97-AF65-F5344CB8AC3E}">
        <p14:creationId xmlns:p14="http://schemas.microsoft.com/office/powerpoint/2010/main" val="407292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533400" y="800101"/>
            <a:ext cx="17145000" cy="903528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txBody>
            <a:bodyPr/>
            <a:lstStyle/>
            <a:p>
              <a:endParaRPr lang="en-US"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1520" y="98353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0649" y="-266700"/>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532972" y="-266700"/>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6">
            <a:extLst>
              <a:ext uri="{FF2B5EF4-FFF2-40B4-BE49-F238E27FC236}">
                <a16:creationId xmlns:a16="http://schemas.microsoft.com/office/drawing/2014/main" id="{959577AF-2E40-94D1-CB77-AF1F70A8506F}"/>
              </a:ext>
            </a:extLst>
          </p:cNvPr>
          <p:cNvGrpSpPr/>
          <p:nvPr/>
        </p:nvGrpSpPr>
        <p:grpSpPr>
          <a:xfrm>
            <a:off x="7619996" y="691757"/>
            <a:ext cx="2971800" cy="914400"/>
            <a:chOff x="3127821" y="858885"/>
            <a:chExt cx="2971800" cy="1143000"/>
          </a:xfrm>
          <a:solidFill>
            <a:schemeClr val="accent5">
              <a:lumMod val="75000"/>
            </a:schemeClr>
          </a:solidFill>
        </p:grpSpPr>
        <p:sp>
          <p:nvSpPr>
            <p:cNvPr id="18" name="Flowchart: Terminator 17">
              <a:extLst>
                <a:ext uri="{FF2B5EF4-FFF2-40B4-BE49-F238E27FC236}">
                  <a16:creationId xmlns:a16="http://schemas.microsoft.com/office/drawing/2014/main" id="{1E4BEE26-12EC-A920-0254-98C68C160CBB}"/>
                </a:ext>
              </a:extLst>
            </p:cNvPr>
            <p:cNvSpPr/>
            <p:nvPr/>
          </p:nvSpPr>
          <p:spPr>
            <a:xfrm>
              <a:off x="3127821" y="858885"/>
              <a:ext cx="2971800" cy="1143000"/>
            </a:xfrm>
            <a:prstGeom prst="flowChartTerminator">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4" name="Rectangle 23">
              <a:extLst>
                <a:ext uri="{FF2B5EF4-FFF2-40B4-BE49-F238E27FC236}">
                  <a16:creationId xmlns:a16="http://schemas.microsoft.com/office/drawing/2014/main" id="{FD0D2629-3528-A8B6-23B0-D43BA6A9CB6B}"/>
                </a:ext>
              </a:extLst>
            </p:cNvPr>
            <p:cNvSpPr/>
            <p:nvPr/>
          </p:nvSpPr>
          <p:spPr>
            <a:xfrm>
              <a:off x="3681415" y="987956"/>
              <a:ext cx="1864613" cy="884858"/>
            </a:xfrm>
            <a:prstGeom prst="rect">
              <a:avLst/>
            </a:prstGeom>
            <a:noFill/>
            <a:ln>
              <a:noFill/>
            </a:ln>
          </p:spPr>
          <p:txBody>
            <a:bodyPr wrap="none">
              <a:spAutoFit/>
            </a:bodyPr>
            <a:lstStyle/>
            <a:p>
              <a:pPr algn="ct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2</a:t>
              </a:r>
              <a:endPar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1F315A1-6C03-028F-7693-B3DC1770B7CF}"/>
                  </a:ext>
                </a:extLst>
              </p:cNvPr>
              <p:cNvSpPr txBox="1"/>
              <p:nvPr/>
            </p:nvSpPr>
            <p:spPr>
              <a:xfrm>
                <a:off x="726492" y="1562100"/>
                <a:ext cx="16758813" cy="1754326"/>
              </a:xfrm>
              <a:prstGeom prst="rect">
                <a:avLst/>
              </a:prstGeom>
              <a:noFill/>
            </p:spPr>
            <p:txBody>
              <a:bodyPr wrap="square">
                <a:spAutoFit/>
              </a:bodyPr>
              <a:lstStyle/>
              <a:p>
                <a:pPr algn="just">
                  <a:lnSpc>
                    <a:spcPct val="150000"/>
                  </a:lnSpc>
                </a:pPr>
                <a:r>
                  <a:rPr lang="en-US" sz="3600" dirty="0">
                    <a:latin typeface="Arial (Body)"/>
                    <a:ea typeface="Arial" panose="020B0604020202020204" pitchFamily="34" charset="0"/>
                    <a:cs typeface="Times New Roman" panose="02020603050405020304" pitchFamily="18" charset="0"/>
                  </a:rPr>
                  <a:t>Biểu đồ sau cho biết nhu cầu về lượng nước tưới (đơn vị: </a:t>
                </a:r>
                <a14:m>
                  <m:oMath xmlns:m="http://schemas.openxmlformats.org/officeDocument/2006/math">
                    <m:sSup>
                      <m:sSupPr>
                        <m:ctrlPr>
                          <a:rPr lang="en-US" sz="3600" i="1">
                            <a:latin typeface="Cambria Math" panose="02040503050406030204" pitchFamily="18" charset="0"/>
                            <a:cs typeface="Times New Roman" panose="02020603050405020304" pitchFamily="18" charset="0"/>
                          </a:rPr>
                        </m:ctrlPr>
                      </m:sSupPr>
                      <m:e>
                        <m:r>
                          <a:rPr lang="en-US" sz="3600" i="1">
                            <a:latin typeface="Cambria Math" panose="02040503050406030204" pitchFamily="18" charset="0"/>
                            <a:cs typeface="Times New Roman" panose="02020603050405020304" pitchFamily="18" charset="0"/>
                          </a:rPr>
                          <m:t>𝑚</m:t>
                        </m:r>
                      </m:e>
                      <m:sup>
                        <m:r>
                          <a:rPr lang="en-US" sz="3600" i="1">
                            <a:latin typeface="Cambria Math" panose="02040503050406030204" pitchFamily="18" charset="0"/>
                            <a:cs typeface="Times New Roman" panose="02020603050405020304" pitchFamily="18" charset="0"/>
                          </a:rPr>
                          <m:t>3</m:t>
                        </m:r>
                      </m:sup>
                    </m:sSup>
                  </m:oMath>
                </a14:m>
                <a:r>
                  <a:rPr lang="en-US" sz="3600" dirty="0">
                    <a:latin typeface="Arial (Body)"/>
                    <a:ea typeface="Arial" panose="020B0604020202020204" pitchFamily="34" charset="0"/>
                    <a:cs typeface="Times New Roman" panose="02020603050405020304" pitchFamily="18" charset="0"/>
                  </a:rPr>
                  <a:t>/ha) tại lưu vực sông Hồng và sông Cửu Long trong các năm có lượng mưa trung bình.</a:t>
                </a:r>
              </a:p>
            </p:txBody>
          </p:sp>
        </mc:Choice>
        <mc:Fallback xmlns="">
          <p:sp>
            <p:nvSpPr>
              <p:cNvPr id="26" name="TextBox 25">
                <a:extLst>
                  <a:ext uri="{FF2B5EF4-FFF2-40B4-BE49-F238E27FC236}">
                    <a16:creationId xmlns:a16="http://schemas.microsoft.com/office/drawing/2014/main" xmlns="" id="{41F315A1-6C03-028F-7693-B3DC1770B7CF}"/>
                  </a:ext>
                </a:extLst>
              </p:cNvPr>
              <p:cNvSpPr txBox="1">
                <a:spLocks noRot="1" noChangeAspect="1" noMove="1" noResize="1" noEditPoints="1" noAdjustHandles="1" noChangeArrowheads="1" noChangeShapeType="1" noTextEdit="1"/>
              </p:cNvSpPr>
              <p:nvPr/>
            </p:nvSpPr>
            <p:spPr>
              <a:xfrm>
                <a:off x="726492" y="1562100"/>
                <a:ext cx="16758813" cy="1754326"/>
              </a:xfrm>
              <a:prstGeom prst="rect">
                <a:avLst/>
              </a:prstGeom>
              <a:blipFill rotWithShape="0">
                <a:blip r:embed="rId2"/>
                <a:stretch>
                  <a:fillRect l="-1091" r="-1128" b="-625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41F315A1-6C03-028F-7693-B3DC1770B7CF}"/>
              </a:ext>
            </a:extLst>
          </p:cNvPr>
          <p:cNvSpPr txBox="1"/>
          <p:nvPr/>
        </p:nvSpPr>
        <p:spPr>
          <a:xfrm>
            <a:off x="726491" y="7334353"/>
            <a:ext cx="16758813" cy="2687852"/>
          </a:xfrm>
          <a:prstGeom prst="rect">
            <a:avLst/>
          </a:prstGeom>
          <a:noFill/>
        </p:spPr>
        <p:txBody>
          <a:bodyPr wrap="square">
            <a:spAutoFit/>
          </a:bodyPr>
          <a:lstStyle/>
          <a:p>
            <a:pPr algn="just">
              <a:lnSpc>
                <a:spcPct val="150000"/>
              </a:lnSpc>
            </a:pPr>
            <a:r>
              <a:rPr lang="en-US" sz="3600" dirty="0" smtClean="0">
                <a:latin typeface="Arial (Body)"/>
                <a:ea typeface="Arial" panose="020B0604020202020204" pitchFamily="34" charset="0"/>
                <a:cs typeface="Times New Roman" panose="02020603050405020304" pitchFamily="18" charset="0"/>
              </a:rPr>
              <a:t>Không cần nhìn vào số liệu cụ thể, hãy cho biết:</a:t>
            </a:r>
          </a:p>
          <a:p>
            <a:pPr algn="just">
              <a:lnSpc>
                <a:spcPct val="150000"/>
              </a:lnSpc>
            </a:pPr>
            <a:r>
              <a:rPr lang="en-US" sz="3600" dirty="0" smtClean="0">
                <a:latin typeface="Arial (Body)"/>
                <a:ea typeface="Arial" panose="020B0604020202020204" pitchFamily="34" charset="0"/>
                <a:cs typeface="Times New Roman" panose="02020603050405020304" pitchFamily="18" charset="0"/>
              </a:rPr>
              <a:t>a) Xu thế theo thời gian của các dãy số liệu được biểu diễn.</a:t>
            </a:r>
          </a:p>
          <a:p>
            <a:pPr algn="just">
              <a:lnSpc>
                <a:spcPct val="150000"/>
              </a:lnSpc>
            </a:pPr>
            <a:r>
              <a:rPr lang="en-US" sz="3600" dirty="0" smtClean="0">
                <a:latin typeface="Arial (Body)"/>
                <a:ea typeface="Arial" panose="020B0604020202020204" pitchFamily="34" charset="0"/>
                <a:cs typeface="Times New Roman" panose="02020603050405020304" pitchFamily="18" charset="0"/>
              </a:rPr>
              <a:t>b) Nhu cầu về lượng nước tưới ở lưu vực sông nào lớn hơn.</a:t>
            </a:r>
            <a:endParaRPr lang="en-US" sz="3600" dirty="0">
              <a:latin typeface="Arial (Body)"/>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23736" y="3314700"/>
            <a:ext cx="6764319" cy="4089651"/>
          </a:xfrm>
          <a:prstGeom prst="rect">
            <a:avLst/>
          </a:prstGeom>
        </p:spPr>
      </p:pic>
      <p:pic>
        <p:nvPicPr>
          <p:cNvPr id="28" name="Picture 13">
            <a:extLst>
              <a:ext uri="{FF2B5EF4-FFF2-40B4-BE49-F238E27FC236}">
                <a16:creationId xmlns:a16="http://schemas.microsoft.com/office/drawing/2014/main" id="{0CB767A8-B973-675E-5D39-35F2F4AF65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43964" y="7529574"/>
            <a:ext cx="1670608" cy="21611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533400" y="800101"/>
            <a:ext cx="17145000" cy="903528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txBody>
            <a:bodyPr/>
            <a:lstStyle/>
            <a:p>
              <a:endParaRPr lang="en-US"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1520" y="98353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0649" y="7620"/>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532972" y="7620"/>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6" name="Picture 13">
            <a:extLst>
              <a:ext uri="{FF2B5EF4-FFF2-40B4-BE49-F238E27FC236}">
                <a16:creationId xmlns:a16="http://schemas.microsoft.com/office/drawing/2014/main" id="{0CB767A8-B973-675E-5D39-35F2F4AF65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43964" y="7529574"/>
            <a:ext cx="1670608" cy="2161146"/>
          </a:xfrm>
          <a:prstGeom prst="rect">
            <a:avLst/>
          </a:prstGeom>
        </p:spPr>
      </p:pic>
      <p:pic>
        <p:nvPicPr>
          <p:cNvPr id="17" name="Picture 13">
            <a:extLst>
              <a:ext uri="{FF2B5EF4-FFF2-40B4-BE49-F238E27FC236}">
                <a16:creationId xmlns:a16="http://schemas.microsoft.com/office/drawing/2014/main" id="{0CB767A8-B973-675E-5D39-35F2F4AF65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796364" y="7681974"/>
            <a:ext cx="1670608" cy="2161146"/>
          </a:xfrm>
          <a:prstGeom prst="rect">
            <a:avLst/>
          </a:prstGeom>
        </p:spPr>
      </p:pic>
      <p:sp>
        <p:nvSpPr>
          <p:cNvPr id="18" name="Oval Callout 24">
            <a:extLst>
              <a:ext uri="{FF2B5EF4-FFF2-40B4-BE49-F238E27FC236}">
                <a16:creationId xmlns:a16="http://schemas.microsoft.com/office/drawing/2014/main" id="{6EED4836-929F-73E1-913C-F6A16722B904}"/>
              </a:ext>
            </a:extLst>
          </p:cNvPr>
          <p:cNvSpPr/>
          <p:nvPr/>
        </p:nvSpPr>
        <p:spPr>
          <a:xfrm>
            <a:off x="8267699" y="1301755"/>
            <a:ext cx="1676401" cy="914400"/>
          </a:xfrm>
          <a:prstGeom prst="wedgeEllipseCallout">
            <a:avLst>
              <a:gd name="adj1" fmla="val 25763"/>
              <a:gd name="adj2" fmla="val 7062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dirty="0">
                <a:solidFill>
                  <a:schemeClr val="bg1"/>
                </a:solidFill>
              </a:rPr>
              <a:t>Giải</a:t>
            </a:r>
            <a:endParaRPr lang="en-US" sz="4000" b="1" dirty="0">
              <a:solidFill>
                <a:schemeClr val="bg1"/>
              </a:solidFill>
            </a:endParaRPr>
          </a:p>
        </p:txBody>
      </p:sp>
      <p:sp>
        <p:nvSpPr>
          <p:cNvPr id="12" name="Rectangle 11"/>
          <p:cNvSpPr/>
          <p:nvPr/>
        </p:nvSpPr>
        <p:spPr>
          <a:xfrm>
            <a:off x="1081435" y="2644059"/>
            <a:ext cx="16048928" cy="5016758"/>
          </a:xfrm>
          <a:prstGeom prst="rect">
            <a:avLst/>
          </a:prstGeom>
        </p:spPr>
        <p:txBody>
          <a:bodyPr wrap="square">
            <a:spAutoFit/>
          </a:bodyPr>
          <a:lstStyle/>
          <a:p>
            <a:pPr algn="just">
              <a:lnSpc>
                <a:spcPct val="150000"/>
              </a:lnSpc>
              <a:spcBef>
                <a:spcPts val="1200"/>
              </a:spcBef>
              <a:spcAft>
                <a:spcPts val="1200"/>
              </a:spcAft>
              <a:tabLst>
                <a:tab pos="360045" algn="l"/>
                <a:tab pos="720090" algn="l"/>
              </a:tabLst>
            </a:pPr>
            <a:r>
              <a:rPr lang="pt-BR" sz="4000" dirty="0">
                <a:latin typeface="Arial" panose="020B0604020202020204" pitchFamily="34" charset="0"/>
                <a:ea typeface="Arial" panose="020B0604020202020204" pitchFamily="34" charset="0"/>
                <a:cs typeface="Arial" panose="020B0604020202020204" pitchFamily="34" charset="0"/>
              </a:rPr>
              <a:t>a) Hai dãy số liệu về nhu cầu lượng nước tưới ở lưu vực sông Hồng và sông Cửu Long đều có xu hướng giảm, từ trái qua phải đường biểu diễn hai dãy số liệu này đi xuống.</a:t>
            </a:r>
            <a:endParaRPr lang="en-US" sz="40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pt-BR" sz="4000" dirty="0">
                <a:latin typeface="Arial" panose="020B0604020202020204" pitchFamily="34" charset="0"/>
                <a:ea typeface="Arial" panose="020B0604020202020204" pitchFamily="34" charset="0"/>
                <a:cs typeface="Arial" panose="020B0604020202020204" pitchFamily="34" charset="0"/>
              </a:rPr>
              <a:t>b) Nhu cầu về nước tưới ở lưu vực sông Cửu Long lớn hơn ở lưu vực sông Hồng do đường màu đỏ nằm trên đường màu xanh.</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94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dissolve">
                                      <p:cBhvr>
                                        <p:cTn id="1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1397</Words>
  <Application>Microsoft Office PowerPoint</Application>
  <PresentationFormat>Custom</PresentationFormat>
  <Paragraphs>172</Paragraphs>
  <Slides>25</Slides>
  <Notes>8</Notes>
  <HiddenSlides>0</HiddenSlides>
  <MMClips>21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Arial (Body)</vt:lpstr>
      <vt:lpstr>Calibri Light</vt:lpstr>
      <vt:lpstr>Kavoon</vt:lpstr>
      <vt:lpstr>Times New Roman</vt:lpstr>
      <vt:lpstr>Wingdings</vt:lpstr>
      <vt:lpstr>Elsie</vt:lpstr>
      <vt:lpstr>Tahoma</vt:lpstr>
      <vt:lpstr>Calibri</vt:lpstr>
      <vt:lpstr>Cambria Math</vt:lpstr>
      <vt:lpstr>Arial</vt:lpstr>
      <vt:lpstr>等线 Light</vt:lpstr>
      <vt:lpstr>Dotum</vt:lpstr>
      <vt:lpstr>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Minnie Play</dc:title>
  <dc:creator>tuyết nguyễn thị ánh</dc:creator>
  <cp:lastModifiedBy>V</cp:lastModifiedBy>
  <cp:revision>22</cp:revision>
  <dcterms:created xsi:type="dcterms:W3CDTF">2006-08-16T00:00:00Z</dcterms:created>
  <dcterms:modified xsi:type="dcterms:W3CDTF">2023-12-15T00:28:29Z</dcterms:modified>
  <dc:identifier>DAFn2NoZm4w</dc:identifier>
</cp:coreProperties>
</file>