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5" r:id="rId4"/>
  </p:sldMasterIdLst>
  <p:notesMasterIdLst>
    <p:notesMasterId r:id="rId31"/>
  </p:notesMasterIdLst>
  <p:sldIdLst>
    <p:sldId id="256" r:id="rId5"/>
    <p:sldId id="310" r:id="rId6"/>
    <p:sldId id="266" r:id="rId7"/>
    <p:sldId id="341" r:id="rId8"/>
    <p:sldId id="342" r:id="rId9"/>
    <p:sldId id="343" r:id="rId10"/>
    <p:sldId id="344" r:id="rId11"/>
    <p:sldId id="309" r:id="rId12"/>
    <p:sldId id="345" r:id="rId13"/>
    <p:sldId id="346" r:id="rId14"/>
    <p:sldId id="348" r:id="rId15"/>
    <p:sldId id="349" r:id="rId16"/>
    <p:sldId id="350" r:id="rId17"/>
    <p:sldId id="351" r:id="rId18"/>
    <p:sldId id="352" r:id="rId19"/>
    <p:sldId id="258" r:id="rId20"/>
    <p:sldId id="354" r:id="rId21"/>
    <p:sldId id="260" r:id="rId22"/>
    <p:sldId id="356" r:id="rId23"/>
    <p:sldId id="357" r:id="rId24"/>
    <p:sldId id="263" r:id="rId25"/>
    <p:sldId id="358" r:id="rId26"/>
    <p:sldId id="265" r:id="rId27"/>
    <p:sldId id="294" r:id="rId28"/>
    <p:sldId id="264" r:id="rId29"/>
    <p:sldId id="261" r:id="rId30"/>
  </p:sldIdLst>
  <p:sldSz cx="18288000" cy="10287000"/>
  <p:notesSz cx="6858000" cy="9144000"/>
  <p:embeddedFontLst>
    <p:embeddedFont>
      <p:font typeface="Anton" panose="020B0604020202020204" charset="0"/>
      <p:regular r:id="rId32"/>
    </p:embeddedFont>
    <p:embeddedFont>
      <p:font typeface="Dotum" panose="020B0600000101010101" pitchFamily="34" charset="-127"/>
      <p:regular r:id="rId33"/>
    </p:embeddedFont>
    <p:embeddedFont>
      <p:font typeface="Cambria Math" panose="02040503050406030204" pitchFamily="18"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40" d="100"/>
          <a:sy n="40" d="100"/>
        </p:scale>
        <p:origin x="8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143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86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17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56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03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5320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7109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8938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821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FD6E-7B7E-3A02-20CE-F0B5F145012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400E792-B9A6-E743-AD06-10C451027D1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C505B6-3D0C-985F-269F-DDEEE1DFCB56}"/>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54119-5F02-4D13-A9A7-02B4A66B5B9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8D1927-2C93-871F-25F6-45A64F2FCE2C}"/>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437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DB-CF5E-5F22-1E59-C033B0826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C2B1F-5627-0101-AACE-8A8FBAE05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12CF6-3631-0B3B-1BE4-11A99F39DB6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C997C37-AC45-F81D-B945-36B27CFE292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69892-EE81-695C-5149-EE01F9203B9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5097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CCE2-D60E-BE5C-D2E5-80BABD25874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477E9EBD-987F-FFD1-2924-96FDBE7E4F5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025E0-2D14-4F6C-DFEE-7BA501184373}"/>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F72CE5-0C83-7BAA-6C44-FAC441937D2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DF96F5-09E5-EF97-F031-B06D1CB13424}"/>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2099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219-A7A8-0570-5EA2-F8964231D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50037-A812-B974-98AF-F01A3C958C1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B7793-3D3B-E804-D7AF-94E7AE2028A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156FE-68DB-39A9-83E9-DA3565EEB5D0}"/>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0C372F7-B39B-8696-47B1-9F4F74FD971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5BB8FA-2F29-F7B3-B8DC-38D3CC5E0DB2}"/>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17464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141A-0652-6467-CD34-211D12FACBC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5E045-4DA6-788D-8F7D-6D6CF9FF154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6A689-5664-455E-BF33-02D5C14556A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DB1C1-6C56-1F62-5A71-71CD283B653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ABB93-A5DA-3611-9091-F25BD315DDF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8203AB-1F80-2043-2C53-F5F367AFEF6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294692-61D7-2E62-DCFE-A2A782C34AC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03B3D51-FA71-6F22-1E31-4695B78E720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8788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CEDE-C796-BD5D-4253-C3C5D24D7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FAD0-25D8-1C11-04DF-B91ECF3A3CF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4B5CEE7-16C0-BF48-2449-905A6E2CB98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1C4C943-9D0A-D161-834F-2872E01B439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50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73DD-540B-03F6-8336-C781E1EA55DE}"/>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C362019-D103-DEA5-07C1-A0B21DDE675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0AB120B-5EFE-4339-F076-DC2AFB2E3417}"/>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57563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CB87-FCEB-E931-C07B-6354D1DFBBF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A3895AA-563B-2855-6C3F-BACA2ED08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F295B-B33B-817E-97A6-0509A3FFAC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62E03E-8265-60D1-688E-123A1316403A}"/>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93EF68-0A37-5DB3-52F1-47CAEBCA43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33D50-C688-CBD8-D410-A0651BC7839D}"/>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4568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1321-43B7-51F5-7D72-5B33445FC9D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1CE07B9-2883-CFC7-6BC3-C51D785578B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ED3B529-8F8E-457E-20BD-8F6E32BBE8C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12F2238-C963-0248-2223-B8422E1DF95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0BEA0F7-047F-C77D-212E-FA4D7E8EE3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7F55ABD-32B3-3650-8E51-0F5C529E5DF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62855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4D5F-F88F-4EFD-A2B4-8E900DDD6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D6E48-0F40-1928-7F22-5B25827D2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43EA-FF3C-6500-E962-1CF74E75B1F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DA2650-7F61-BC74-C173-EB1E645163A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DEA09B-DB82-5ED7-F6CD-C508F2FFFF8F}"/>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3673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2C557-27BC-A705-2C75-AA24EFFD2A9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D87DC-4EDB-74A9-117A-9809D48B1E3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B962E-9920-00C5-5051-8A24FC8D3FA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F3DF1-3736-711A-1B44-4FE245686D9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E5DE0A-B592-F86F-2BD3-65F926061119}"/>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743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985980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654983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937310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15333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1259685" y="3757615"/>
            <a:ext cx="77366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9258301" y="3757615"/>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85233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796217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95056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7917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84866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69264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862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D24FF-E3A2-C019-2C23-5B215D6BC67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5E83A-87D1-8F4D-2918-83B58BDBF93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3A142-D17D-C2A5-A026-02BD82C6F00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6FA65C8-7E18-4226-B0C6-302A7D2968EF}" type="datetimeFigureOut">
              <a:rPr lang="en-US" smtClean="0">
                <a:solidFill>
                  <a:prstClr val="black">
                    <a:tint val="75000"/>
                  </a:prstClr>
                </a:solidFill>
              </a:rPr>
              <a:pPr defTabSz="1371600"/>
              <a:t>9/10/2023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6E205-1B69-944E-32A0-A2AC914C952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4D77CF-3B33-ACB5-8B2E-210B4CE58CD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5943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9/10/2023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5260891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07.svg"/><Relationship Id="rId7" Type="http://schemas.openxmlformats.org/officeDocument/2006/relationships/image" Target="../media/image23.png"/><Relationship Id="rId12" Type="http://schemas.openxmlformats.org/officeDocument/2006/relationships/slide" Target="slide6.xml"/><Relationship Id="rId2" Type="http://schemas.openxmlformats.org/officeDocument/2006/relationships/image" Target="../media/image19.png"/><Relationship Id="rId1" Type="http://schemas.openxmlformats.org/officeDocument/2006/relationships/slideLayout" Target="../slideLayouts/slideLayout35.xml"/><Relationship Id="rId6" Type="http://schemas.openxmlformats.org/officeDocument/2006/relationships/image" Target="../media/image22.png"/><Relationship Id="rId11" Type="http://schemas.openxmlformats.org/officeDocument/2006/relationships/image" Target="../media/image115.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2.png"/><Relationship Id="rId5" Type="http://schemas.openxmlformats.org/officeDocument/2006/relationships/slideLayout" Target="../slideLayouts/slideLayout35.xml"/><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12.png"/><Relationship Id="rId5" Type="http://schemas.openxmlformats.org/officeDocument/2006/relationships/slideLayout" Target="../slideLayouts/slideLayout35.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35.xml"/><Relationship Id="rId4" Type="http://schemas.openxmlformats.org/officeDocument/2006/relationships/audio" Target="../media/media2.mp3"/></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1.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5.png"/><Relationship Id="rId5" Type="http://schemas.openxmlformats.org/officeDocument/2006/relationships/slideLayout" Target="../slideLayouts/slideLayout35.xml"/><Relationship Id="rId10" Type="http://schemas.openxmlformats.org/officeDocument/2006/relationships/image" Target="../media/image44.png"/><Relationship Id="rId4" Type="http://schemas.openxmlformats.org/officeDocument/2006/relationships/audio" Target="../media/media2.mp3"/><Relationship Id="rId9" Type="http://schemas.openxmlformats.org/officeDocument/2006/relationships/image" Target="../media/image43.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11" Type="http://schemas.microsoft.com/office/2007/relationships/hdphoto" Target="../media/hdphoto2.wdp"/><Relationship Id="rId5" Type="http://schemas.openxmlformats.org/officeDocument/2006/relationships/image" Target="../media/image2.svg"/><Relationship Id="rId10" Type="http://schemas.openxmlformats.org/officeDocument/2006/relationships/image" Target="../media/image48.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11" Type="http://schemas.microsoft.com/office/2007/relationships/hdphoto" Target="../media/hdphoto2.wdp"/><Relationship Id="rId5" Type="http://schemas.openxmlformats.org/officeDocument/2006/relationships/image" Target="../media/image2.svg"/><Relationship Id="rId10" Type="http://schemas.openxmlformats.org/officeDocument/2006/relationships/image" Target="../media/image48.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3.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1" Type="http://schemas.microsoft.com/office/2007/relationships/hdphoto" Target="../media/hdphoto3.wdp"/><Relationship Id="rId10" Type="http://schemas.openxmlformats.org/officeDocument/2006/relationships/image" Target="../media/image52.png"/><Relationship Id="rId4" Type="http://schemas.openxmlformats.org/officeDocument/2006/relationships/image" Target="../media/image1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4.wdp"/><Relationship Id="rId7" Type="http://schemas.openxmlformats.org/officeDocument/2006/relationships/image" Target="../media/image2.svg"/><Relationship Id="rId12"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56.png"/><Relationship Id="rId9" Type="http://schemas.openxmlformats.org/officeDocument/2006/relationships/image" Target="../media/image31.sv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4.wdp"/><Relationship Id="rId7" Type="http://schemas.openxmlformats.org/officeDocument/2006/relationships/image" Target="../media/image2.svg"/><Relationship Id="rId12"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56.png"/><Relationship Id="rId9" Type="http://schemas.openxmlformats.org/officeDocument/2006/relationships/image" Target="../media/image31.svg"/><Relationship Id="rId1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svg"/><Relationship Id="rId7"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63.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21" Type="http://schemas.openxmlformats.org/officeDocument/2006/relationships/image" Target="../media/image7.png"/><Relationship Id="rId25" Type="http://schemas.openxmlformats.org/officeDocument/2006/relationships/image" Target="../media/image17.jpg"/><Relationship Id="rId2" Type="http://schemas.openxmlformats.org/officeDocument/2006/relationships/image" Target="../media/image16.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s>
</file>

<file path=ppt/slides/_rels/slide9.xml.rels><?xml version="1.0" encoding="UTF-8" standalone="yes"?>
<Relationships xmlns="http://schemas.openxmlformats.org/package/2006/relationships"><Relationship Id="rId21" Type="http://schemas.openxmlformats.org/officeDocument/2006/relationships/image" Target="../media/image7.png"/><Relationship Id="rId25" Type="http://schemas.openxmlformats.org/officeDocument/2006/relationships/image" Target="../media/image18.png"/><Relationship Id="rId2" Type="http://schemas.openxmlformats.org/officeDocument/2006/relationships/image" Target="../media/image16.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4733" y="562711"/>
            <a:ext cx="1848714" cy="197459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613412" y="936895"/>
            <a:ext cx="9098500" cy="3905886"/>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7638500" y="264369"/>
            <a:ext cx="7521472" cy="3896874"/>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485408" y="3723253"/>
            <a:ext cx="8425544" cy="198834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defRPr/>
            </a:pPr>
            <a:r>
              <a:rPr lang="en-US" sz="10800" b="1" dirty="0">
                <a:ln>
                  <a:solidFill>
                    <a:srgbClr val="F8D22D"/>
                  </a:solidFill>
                </a:ln>
                <a:solidFill>
                  <a:srgbClr val="FFFF00"/>
                </a:solidFill>
                <a:latin typeface="Arial" panose="020B0604020202020204" pitchFamily="34" charset="0"/>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3371208" y="7684382"/>
            <a:ext cx="1717600" cy="150290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7008" y="6896360"/>
            <a:ext cx="1368204" cy="207042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826054" y="6258230"/>
            <a:ext cx="2809520" cy="2852304"/>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36197" y="8413624"/>
            <a:ext cx="18226250" cy="1259704"/>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87278" y="120437"/>
            <a:ext cx="8425544" cy="998583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4093575" y="7808884"/>
            <a:ext cx="4483778" cy="2459548"/>
          </a:xfrm>
          <a:prstGeom prst="rect">
            <a:avLst/>
          </a:prstGeom>
        </p:spPr>
      </p:pic>
    </p:spTree>
    <p:extLst>
      <p:ext uri="{BB962C8B-B14F-4D97-AF65-F5344CB8AC3E}">
        <p14:creationId xmlns:p14="http://schemas.microsoft.com/office/powerpoint/2010/main" val="29076554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800" b="1" noProof="1" smtClean="0">
                <a:solidFill>
                  <a:prstClr val="black"/>
                </a:solidFill>
                <a:latin typeface="Arial" panose="020B0604020202020204" pitchFamily="34" charset="0"/>
                <a:cs typeface="Arial" panose="020B0604020202020204" pitchFamily="34" charset="0"/>
                <a:sym typeface="Arial"/>
              </a:rPr>
              <a:t>Câu 1: </a:t>
            </a:r>
            <a:r>
              <a:rPr lang="vi-VN" sz="4800" noProof="1" smtClean="0">
                <a:solidFill>
                  <a:prstClr val="black"/>
                </a:solidFill>
                <a:latin typeface="Arial" panose="020B0604020202020204" pitchFamily="34" charset="0"/>
                <a:cs typeface="Arial" panose="020B0604020202020204" pitchFamily="34" charset="0"/>
                <a:sym typeface="Arial"/>
              </a:rPr>
              <a:t>Viết </a:t>
            </a:r>
            <a:r>
              <a:rPr lang="vi-VN" sz="4800" noProof="1">
                <a:solidFill>
                  <a:prstClr val="black"/>
                </a:solidFill>
                <a:latin typeface="Arial" panose="020B0604020202020204" pitchFamily="34" charset="0"/>
                <a:cs typeface="Arial" panose="020B0604020202020204" pitchFamily="34" charset="0"/>
                <a:sym typeface="Arial"/>
              </a:rPr>
              <a:t>tỉ số cặp đoạn thẳng có độ dài như sau: AB = 5 dm, CD = 20 dm</a:t>
            </a:r>
            <a:endParaRPr lang="en-US" sz="48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5</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den>
                    </m:f>
                  </m:oMath>
                </a14:m>
                <a:endParaRPr lang="vi-VN" sz="4400" noProof="1">
                  <a:solidFill>
                    <a:schemeClr val="tx1"/>
                  </a:solidFill>
                  <a:latin typeface="Arial" panose="020B0604020202020204" pitchFamily="34" charset="0"/>
                  <a:cs typeface="Arial" panose="020B0604020202020204" pitchFamily="34" charset="0"/>
                  <a:sym typeface="Arial"/>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19586" y="4612721"/>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𝐶𝐷</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den>
                    </m:f>
                  </m:oMath>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19586" y="4612721"/>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762135" y="4367415"/>
            <a:ext cx="1359526" cy="2182557"/>
          </a:xfrm>
          <a:prstGeom prst="rect">
            <a:avLst/>
          </a:prstGeom>
        </p:spPr>
      </p:pic>
    </p:spTree>
    <p:extLst>
      <p:ext uri="{BB962C8B-B14F-4D97-AF65-F5344CB8AC3E}">
        <p14:creationId xmlns:p14="http://schemas.microsoft.com/office/powerpoint/2010/main" val="171472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800"/>
              </a:spcAft>
            </a:pPr>
            <a:r>
              <a:rPr lang="en-US" sz="4500" b="1" noProof="1">
                <a:solidFill>
                  <a:prstClr val="black"/>
                </a:solidFill>
                <a:latin typeface="Arial" panose="020B0604020202020204" pitchFamily="34" charset="0"/>
                <a:cs typeface="Arial" panose="020B0604020202020204" pitchFamily="34" charset="0"/>
                <a:sym typeface="Arial"/>
              </a:rPr>
              <a:t>Câu 2. </a:t>
            </a:r>
            <a:r>
              <a:rPr lang="en-US" sz="4500" noProof="1">
                <a:solidFill>
                  <a:prstClr val="black"/>
                </a:solidFill>
                <a:latin typeface="Arial" panose="020B0604020202020204" pitchFamily="34" charset="0"/>
                <a:cs typeface="Arial" panose="020B0604020202020204" pitchFamily="34" charset="0"/>
                <a:sym typeface="Arial"/>
              </a:rPr>
              <a:t>Cho hình vẽ, trong đó </a:t>
            </a:r>
            <a:endParaRPr lang="en-US" sz="4500" noProof="1" smtClean="0">
              <a:solidFill>
                <a:prstClr val="black"/>
              </a:solidFill>
              <a:latin typeface="Arial" panose="020B0604020202020204" pitchFamily="34" charset="0"/>
              <a:cs typeface="Arial" panose="020B0604020202020204" pitchFamily="34" charset="0"/>
              <a:sym typeface="Arial"/>
            </a:endParaRPr>
          </a:p>
          <a:p>
            <a:pPr lvl="0">
              <a:lnSpc>
                <a:spcPct val="150000"/>
              </a:lnSpc>
              <a:spcAft>
                <a:spcPts val="800"/>
              </a:spcAft>
            </a:pPr>
            <a:r>
              <a:rPr lang="en-US" sz="4500" noProof="1" smtClean="0">
                <a:solidFill>
                  <a:prstClr val="black"/>
                </a:solidFill>
                <a:latin typeface="Arial" panose="020B0604020202020204" pitchFamily="34" charset="0"/>
                <a:cs typeface="Arial" panose="020B0604020202020204" pitchFamily="34" charset="0"/>
                <a:sym typeface="Arial"/>
              </a:rPr>
              <a:t>DE </a:t>
            </a:r>
            <a:r>
              <a:rPr lang="en-US" sz="4500" noProof="1">
                <a:solidFill>
                  <a:prstClr val="black"/>
                </a:solidFill>
                <a:latin typeface="Arial" panose="020B0604020202020204" pitchFamily="34" charset="0"/>
                <a:cs typeface="Arial" panose="020B0604020202020204" pitchFamily="34" charset="0"/>
                <a:sym typeface="Arial"/>
              </a:rPr>
              <a:t>// BC, AD = 12, DB = 18, </a:t>
            </a:r>
            <a:endParaRPr lang="en-US" sz="4500" noProof="1" smtClean="0">
              <a:solidFill>
                <a:prstClr val="black"/>
              </a:solidFill>
              <a:latin typeface="Arial" panose="020B0604020202020204" pitchFamily="34" charset="0"/>
              <a:cs typeface="Arial" panose="020B0604020202020204" pitchFamily="34" charset="0"/>
              <a:sym typeface="Arial"/>
            </a:endParaRPr>
          </a:p>
          <a:p>
            <a:pPr lvl="0">
              <a:lnSpc>
                <a:spcPct val="150000"/>
              </a:lnSpc>
              <a:spcAft>
                <a:spcPts val="800"/>
              </a:spcAft>
            </a:pPr>
            <a:r>
              <a:rPr lang="en-US" sz="4500" noProof="1" smtClean="0">
                <a:solidFill>
                  <a:prstClr val="black"/>
                </a:solidFill>
                <a:latin typeface="Arial" panose="020B0604020202020204" pitchFamily="34" charset="0"/>
                <a:cs typeface="Arial" panose="020B0604020202020204" pitchFamily="34" charset="0"/>
                <a:sym typeface="Arial"/>
              </a:rPr>
              <a:t>CE </a:t>
            </a:r>
            <a:r>
              <a:rPr lang="en-US" sz="4500" noProof="1">
                <a:solidFill>
                  <a:prstClr val="black"/>
                </a:solidFill>
                <a:latin typeface="Arial" panose="020B0604020202020204" pitchFamily="34" charset="0"/>
                <a:cs typeface="Arial" panose="020B0604020202020204" pitchFamily="34" charset="0"/>
                <a:sym typeface="Arial"/>
              </a:rPr>
              <a:t>= 30. Độ dài AC bằng:</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20</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fr-FR" sz="44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prstClr val="black"/>
                            </a:solidFill>
                            <a:latin typeface="Cambria Math" panose="02040503050406030204" pitchFamily="18" charset="0"/>
                            <a:cs typeface="Times New Roman" panose="02020603050405020304" pitchFamily="18" charset="0"/>
                          </a:rPr>
                        </m:ctrlPr>
                      </m:fPr>
                      <m:num>
                        <m:r>
                          <a:rPr lang="en-US" sz="4400" i="1">
                            <a:solidFill>
                              <a:prstClr val="black"/>
                            </a:solidFill>
                            <a:latin typeface="Cambria Math" panose="02040503050406030204" pitchFamily="18" charset="0"/>
                            <a:cs typeface="Times New Roman" panose="02020603050405020304" pitchFamily="18" charset="0"/>
                          </a:rPr>
                          <m:t>18</m:t>
                        </m:r>
                      </m:num>
                      <m:den>
                        <m: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25</m:t>
                        </m:r>
                      </m:den>
                    </m:f>
                  </m:oMath>
                </a14:m>
                <a:endParaRPr lang="vi-VN" sz="4400" noProof="1">
                  <a:solidFill>
                    <a:prstClr val="black"/>
                  </a:solidFill>
                  <a:cs typeface="Arial" panose="020B0604020202020204" pitchFamily="34" charset="0"/>
                  <a:sym typeface="Arial"/>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7"/>
                <a:stretch>
                  <a:fillRect/>
                </a:stretch>
              </a:blipFill>
              <a:ln>
                <a:noFill/>
              </a:ln>
            </p:spPr>
            <p:txBody>
              <a:bodyPr/>
              <a:lstStyle/>
              <a:p>
                <a:r>
                  <a:rPr lang="en-US">
                    <a:noFill/>
                  </a:rPr>
                  <a:t> </a:t>
                </a:r>
              </a:p>
            </p:txBody>
          </p:sp>
        </mc:Fallback>
      </mc:AlternateContent>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50</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45</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657247" y="4600608"/>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4400" noProof="1">
                <a:solidFill>
                  <a:prstClr val="black"/>
                </a:solidFill>
                <a:latin typeface="Arial" panose="020B0604020202020204" pitchFamily="34" charset="0"/>
                <a:cs typeface="Arial" panose="020B0604020202020204" pitchFamily="34" charset="0"/>
                <a:sym typeface="Arial"/>
              </a:rPr>
              <a:t>C. 50</a:t>
            </a:r>
          </a:p>
        </p:txBody>
      </p:sp>
      <p:pic>
        <p:nvPicPr>
          <p:cNvPr id="2" name="Picture 1"/>
          <p:cNvPicPr>
            <a:picLocks noChangeAspect="1"/>
          </p:cNvPicPr>
          <p:nvPr/>
        </p:nvPicPr>
        <p:blipFill>
          <a:blip r:embed="rId9"/>
          <a:stretch>
            <a:fillRect/>
          </a:stretch>
        </p:blipFill>
        <p:spPr>
          <a:xfrm>
            <a:off x="15621000" y="4506856"/>
            <a:ext cx="1359526" cy="2182557"/>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11049000" y="820273"/>
            <a:ext cx="4312009" cy="3339177"/>
          </a:xfrm>
          <a:prstGeom prst="rect">
            <a:avLst/>
          </a:prstGeom>
        </p:spPr>
      </p:pic>
    </p:spTree>
    <p:extLst>
      <p:ext uri="{BB962C8B-B14F-4D97-AF65-F5344CB8AC3E}">
        <p14:creationId xmlns:p14="http://schemas.microsoft.com/office/powerpoint/2010/main" val="102701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2"/>
                </p:tgtEl>
              </p:cMediaNode>
            </p:audio>
            <p:audio>
              <p:cMediaNode vol="80000">
                <p:cTn id="36"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500" b="1" noProof="1">
                <a:solidFill>
                  <a:prstClr val="black"/>
                </a:solidFill>
                <a:cs typeface="Arial" panose="020B0604020202020204" pitchFamily="34" charset="0"/>
                <a:sym typeface="Arial"/>
              </a:rPr>
              <a:t>Câu 3. </a:t>
            </a:r>
            <a:r>
              <a:rPr lang="vi-VN" sz="4500" noProof="1">
                <a:solidFill>
                  <a:prstClr val="black"/>
                </a:solidFill>
                <a:cs typeface="Arial" panose="020B0604020202020204" pitchFamily="34" charset="0"/>
                <a:sym typeface="Arial"/>
              </a:rPr>
              <a:t>Cho tam giác ABC. Một đường thẳng song song với BC cắt các cạnh AB và AC theo thứ tự ở D và E. Chọn câu đúng.</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20729" y="70709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𝐶𝐴</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0729" y="7070907"/>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994068" y="6638274"/>
            <a:ext cx="1359526" cy="2182557"/>
          </a:xfrm>
          <a:prstGeom prst="rect">
            <a:avLst/>
          </a:prstGeom>
        </p:spPr>
      </p:pic>
    </p:spTree>
    <p:extLst>
      <p:ext uri="{BB962C8B-B14F-4D97-AF65-F5344CB8AC3E}">
        <p14:creationId xmlns:p14="http://schemas.microsoft.com/office/powerpoint/2010/main" val="22642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500" b="1" noProof="1">
                <a:solidFill>
                  <a:prstClr val="black"/>
                </a:solidFill>
                <a:cs typeface="Arial" panose="020B0604020202020204" pitchFamily="34" charset="0"/>
                <a:sym typeface="Arial"/>
              </a:rPr>
              <a:t>Câu 4. </a:t>
            </a:r>
            <a:r>
              <a:rPr lang="vi-VN" sz="4500" noProof="1">
                <a:solidFill>
                  <a:prstClr val="black"/>
                </a:solidFill>
                <a:cs typeface="Arial" panose="020B0604020202020204" pitchFamily="34" charset="0"/>
                <a:sym typeface="Arial"/>
              </a:rPr>
              <a:t>Cho </a:t>
            </a:r>
            <a:r>
              <a:rPr lang="el-GR" sz="4500" noProof="1">
                <a:solidFill>
                  <a:prstClr val="black"/>
                </a:solidFill>
                <a:latin typeface="Arial" panose="020B0604020202020204" pitchFamily="34" charset="0"/>
                <a:cs typeface="Arial" panose="020B0604020202020204" pitchFamily="34" charset="0"/>
                <a:sym typeface="Arial"/>
              </a:rPr>
              <a:t>Δ</a:t>
            </a:r>
            <a:r>
              <a:rPr lang="vi-VN" sz="4500" noProof="1">
                <a:solidFill>
                  <a:prstClr val="black"/>
                </a:solidFill>
                <a:cs typeface="Arial" panose="020B0604020202020204" pitchFamily="34" charset="0"/>
                <a:sym typeface="Arial"/>
              </a:rPr>
              <a:t>ABC, I, K lần lượt là trung điểm của AB và AC. Biết BC = 9 cm, AC = 8cm. Ta có:</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IK = 4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 IK = 4,5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IK = 3,5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IK = 14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23597" y="707742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4400" noProof="1">
                <a:solidFill>
                  <a:prstClr val="black"/>
                </a:solidFill>
                <a:latin typeface="Arial" panose="020B0604020202020204" pitchFamily="34" charset="0"/>
                <a:cs typeface="Arial" panose="020B0604020202020204" pitchFamily="34" charset="0"/>
                <a:sym typeface="Arial"/>
              </a:rPr>
              <a:t>B. IK = 4,5 cm</a:t>
            </a:r>
          </a:p>
        </p:txBody>
      </p:sp>
      <p:pic>
        <p:nvPicPr>
          <p:cNvPr id="2" name="Picture 1"/>
          <p:cNvPicPr>
            <a:picLocks noChangeAspect="1"/>
          </p:cNvPicPr>
          <p:nvPr/>
        </p:nvPicPr>
        <p:blipFill>
          <a:blip r:embed="rId8"/>
          <a:stretch>
            <a:fillRect/>
          </a:stretch>
        </p:blipFill>
        <p:spPr>
          <a:xfrm>
            <a:off x="7994068" y="6622232"/>
            <a:ext cx="1359526" cy="2182557"/>
          </a:xfrm>
          <a:prstGeom prst="rect">
            <a:avLst/>
          </a:prstGeom>
        </p:spPr>
      </p:pic>
    </p:spTree>
    <p:extLst>
      <p:ext uri="{BB962C8B-B14F-4D97-AF65-F5344CB8AC3E}">
        <p14:creationId xmlns:p14="http://schemas.microsoft.com/office/powerpoint/2010/main" val="314609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500" b="1" smtClean="0">
                    <a:solidFill>
                      <a:schemeClr val="tx1"/>
                    </a:solidFill>
                    <a:latin typeface="Arial" panose="020B0604020202020204" pitchFamily="34" charset="0"/>
                    <a:ea typeface="Arial" panose="020B0604020202020204" pitchFamily="34" charset="0"/>
                    <a:cs typeface="Arial" panose="020B0604020202020204" pitchFamily="34" charset="0"/>
                  </a:rPr>
                  <a:t>Câu 5. </a:t>
                </a:r>
                <a:r>
                  <a:rPr lang="fr-FR" sz="4500">
                    <a:solidFill>
                      <a:schemeClr val="tx1"/>
                    </a:solidFill>
                    <a:effectLst/>
                    <a:latin typeface="Arial" panose="020B0604020202020204" pitchFamily="34" charset="0"/>
                    <a:ea typeface="Arial" panose="020B0604020202020204" pitchFamily="34" charset="0"/>
                    <a:cs typeface="Arial" panose="020B0604020202020204" pitchFamily="34" charset="0"/>
                  </a:rPr>
                  <a:t>Cho tam giác ABC, AC = 2AB, AD là đường phân giác của tam giác ABC, khi đó </a:t>
                </a:r>
                <a14:m>
                  <m:oMath xmlns:m="http://schemas.openxmlformats.org/officeDocument/2006/math">
                    <m:f>
                      <m:fPr>
                        <m:ctrlPr>
                          <a:rPr lang="en-US" sz="45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45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2" y="748853"/>
                <a:ext cx="14644256" cy="3412602"/>
              </a:xfrm>
              <a:prstGeom prst="roundRect">
                <a:avLst/>
              </a:prstGeom>
              <a:blipFill>
                <a:blip r:embed="rId7"/>
                <a:stretch>
                  <a:fillRect l="-624" r="-58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endParaRPr kumimoji="0" lang="en-US" sz="4400"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9662401" y="7064973"/>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𝐶𝐷</m:t>
                        </m:r>
                      </m:den>
                    </m:f>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44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9662401" y="7064973"/>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15786365" y="6792629"/>
            <a:ext cx="1359526" cy="2182557"/>
          </a:xfrm>
          <a:prstGeom prst="rect">
            <a:avLst/>
          </a:prstGeom>
        </p:spPr>
      </p:pic>
    </p:spTree>
    <p:extLst>
      <p:ext uri="{BB962C8B-B14F-4D97-AF65-F5344CB8AC3E}">
        <p14:creationId xmlns:p14="http://schemas.microsoft.com/office/powerpoint/2010/main" val="21900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496852" y="-406717"/>
            <a:ext cx="1082759" cy="1610050"/>
          </a:xfrm>
          <a:prstGeom prst="rect">
            <a:avLst/>
          </a:prstGeom>
        </p:spPr>
      </p:pic>
      <p:sp>
        <p:nvSpPr>
          <p:cNvPr id="16" name="Rectangle 15"/>
          <p:cNvSpPr/>
          <p:nvPr/>
        </p:nvSpPr>
        <p:spPr>
          <a:xfrm>
            <a:off x="685800" y="342900"/>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4.23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3" name="Rectangle 2"/>
          <p:cNvSpPr/>
          <p:nvPr/>
        </p:nvSpPr>
        <p:spPr>
          <a:xfrm>
            <a:off x="609600" y="1110377"/>
            <a:ext cx="16970011" cy="2585323"/>
          </a:xfrm>
          <a:prstGeom prst="rect">
            <a:avLst/>
          </a:prstGeom>
        </p:spPr>
        <p:txBody>
          <a:bodyPr wrap="square">
            <a:spAutoFit/>
          </a:bodyPr>
          <a:lstStyle/>
          <a:p>
            <a:pPr algn="just">
              <a:lnSpc>
                <a:spcPct val="150000"/>
              </a:lnSpc>
              <a:spcBef>
                <a:spcPts val="600"/>
              </a:spcBef>
              <a:spcAft>
                <a:spcPts val="800"/>
              </a:spcAft>
            </a:pPr>
            <a:r>
              <a:rPr lang="vi-VN" sz="3600">
                <a:ea typeface="Calibri" panose="020F0502020204030204" pitchFamily="34" charset="0"/>
                <a:cs typeface="Times New Roman" panose="02020603050405020304" pitchFamily="18" charset="0"/>
              </a:rPr>
              <a:t>Cho góc xOy. Trên tia Ox, lấy hai điểm A và B sao cho OA = 2 cm, OB = 5 cm. Trên tia Oy, lấy điểm C sao cho OC = 3 cm. Từ điểm B kẻ đường thẳng song song với AC cắt Oy tại D. Tính độ dài đoạn thẳng 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229600" y="3695700"/>
            <a:ext cx="1683043" cy="7620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43500"/>
            <a:ext cx="6625684" cy="4075857"/>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7686028" y="4754307"/>
                <a:ext cx="9982200" cy="5265993"/>
              </a:xfrm>
              <a:prstGeom prst="rect">
                <a:avLst/>
              </a:prstGeom>
            </p:spPr>
            <p:txBody>
              <a:bodyPr wrap="square">
                <a:spAutoFit/>
              </a:bodyPr>
              <a:lstStyle/>
              <a:p>
                <a:pPr algn="just">
                  <a:lnSpc>
                    <a:spcPct val="150000"/>
                  </a:lnSpc>
                  <a:spcAft>
                    <a:spcPts val="800"/>
                  </a:spcAft>
                </a:pPr>
                <a:r>
                  <a:rPr lang="en-US" sz="3600" smtClean="0">
                    <a:latin typeface="Arial" panose="020B0604020202020204" pitchFamily="34" charset="0"/>
                    <a:ea typeface="Arial" panose="020B0604020202020204" pitchFamily="34" charset="0"/>
                    <a:cs typeface="Arial" panose="020B0604020202020204" pitchFamily="34" charset="0"/>
                  </a:rPr>
                  <a:t>Từ điểm B kẻ đường thẳng song song với AC cắt Oy tại D hay AC // BD.</a:t>
                </a:r>
              </a:p>
              <a:p>
                <a:pPr algn="just">
                  <a:lnSpc>
                    <a:spcPct val="150000"/>
                  </a:lnSpc>
                  <a:spcAft>
                    <a:spcPts val="800"/>
                  </a:spcAft>
                </a:pPr>
                <a:r>
                  <a:rPr lang="en-US" sz="3600">
                    <a:effectLst/>
                    <a:latin typeface="Arial" panose="020B0604020202020204" pitchFamily="34" charset="0"/>
                    <a:ea typeface="Arial" panose="020B0604020202020204" pitchFamily="34" charset="0"/>
                    <a:cs typeface="Arial" panose="020B0604020202020204" pitchFamily="34" charset="0"/>
                  </a:rPr>
                  <a:t>Áp dụng định lí Thalès vào tam giác OBD, ta có:</a:t>
                </a:r>
              </a:p>
              <a:p>
                <a:pPr algn="just">
                  <a:lnSpc>
                    <a:spcPct val="150000"/>
                  </a:lnSpc>
                  <a:spcAft>
                    <a:spcPts val="800"/>
                  </a:spcAft>
                </a:pP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𝑂𝐴</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𝑂𝐵</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𝑂𝐶</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𝑂𝐷</m:t>
                        </m:r>
                      </m:den>
                    </m:f>
                  </m:oMath>
                </a14:m>
                <a:r>
                  <a:rPr lang="en-US" sz="3600">
                    <a:effectLst/>
                    <a:latin typeface="Arial" panose="020B0604020202020204" pitchFamily="34" charset="0"/>
                    <a:ea typeface="Dotum" panose="020B0600000101010101" pitchFamily="34" charset="-127"/>
                    <a:cs typeface="Arial" panose="020B0604020202020204" pitchFamily="34" charset="0"/>
                  </a:rPr>
                  <a:t> </a:t>
                </a:r>
                <a:r>
                  <a:rPr lang="en-US" sz="3600" smtClean="0">
                    <a:effectLst/>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3</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𝑂𝐷</m:t>
                        </m:r>
                      </m:den>
                    </m:f>
                  </m:oMath>
                </a14:m>
                <a:endParaRPr lang="en-US" sz="3600" smtClean="0">
                  <a:effectLst/>
                  <a:latin typeface="Arial" panose="020B0604020202020204" pitchFamily="34" charset="0"/>
                  <a:ea typeface="Dotum" panose="020B0600000101010101" pitchFamily="34" charset="-127"/>
                  <a:cs typeface="Times New Roman" panose="02020603050405020304" pitchFamily="18" charset="0"/>
                </a:endParaRPr>
              </a:p>
              <a:p>
                <a:pPr algn="just">
                  <a:lnSpc>
                    <a:spcPct val="150000"/>
                  </a:lnSpc>
                  <a:spcAft>
                    <a:spcPts val="800"/>
                  </a:spcAft>
                </a:pPr>
                <a:r>
                  <a:rPr lang="en-US" sz="3600" smtClean="0">
                    <a:effectLst/>
                    <a:latin typeface="Arial" panose="020B0604020202020204" pitchFamily="34" charset="0"/>
                    <a:ea typeface="Dotum" panose="020B0600000101010101" pitchFamily="34" charset="-127"/>
                    <a:cs typeface="Arial" panose="020B0604020202020204" pitchFamily="34" charset="0"/>
                  </a:rPr>
                  <a:t>suy </a:t>
                </a:r>
                <a:r>
                  <a:rPr lang="en-US" sz="3600">
                    <a:effectLst/>
                    <a:latin typeface="Arial" panose="020B0604020202020204" pitchFamily="34" charset="0"/>
                    <a:ea typeface="Dotum" panose="020B0600000101010101" pitchFamily="34" charset="-127"/>
                    <a:cs typeface="Arial" panose="020B0604020202020204" pitchFamily="34" charset="0"/>
                  </a:rPr>
                  <a:t>ra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𝑂𝐷</m:t>
                    </m:r>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5.3</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15</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=7,5</m:t>
                    </m:r>
                  </m:oMath>
                </a14:m>
                <a:r>
                  <a:rPr lang="en-US" sz="3600">
                    <a:effectLst/>
                    <a:latin typeface="Arial" panose="020B0604020202020204" pitchFamily="34" charset="0"/>
                    <a:ea typeface="Dotum" panose="020B0600000101010101" pitchFamily="34" charset="-127"/>
                    <a:cs typeface="Arial" panose="020B0604020202020204" pitchFamily="34" charset="0"/>
                  </a:rPr>
                  <a:t> (cm</a:t>
                </a:r>
                <a:r>
                  <a:rPr lang="en-US" sz="3600" smtClean="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686028" y="4754307"/>
                <a:ext cx="9982200" cy="5265993"/>
              </a:xfrm>
              <a:prstGeom prst="rect">
                <a:avLst/>
              </a:prstGeom>
              <a:blipFill>
                <a:blip r:embed="rId12"/>
                <a:stretch>
                  <a:fillRect l="-1894" r="-18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32" dur="500"/>
                                        <p:tgtEl>
                                          <p:spTgt spid="14">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5" dur="5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wipe(left)">
                                      <p:cBhvr>
                                        <p:cTn id="4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496852" y="-406717"/>
            <a:ext cx="1082759" cy="1610050"/>
          </a:xfrm>
          <a:prstGeom prst="rect">
            <a:avLst/>
          </a:prstGeom>
        </p:spPr>
      </p:pic>
      <p:sp>
        <p:nvSpPr>
          <p:cNvPr id="16" name="Rectangle 15"/>
          <p:cNvSpPr/>
          <p:nvPr/>
        </p:nvSpPr>
        <p:spPr>
          <a:xfrm>
            <a:off x="685800" y="342900"/>
            <a:ext cx="5974713"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4.23 </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8</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9</a:t>
            </a:r>
            <a:r>
              <a:rPr kumimoji="0" lang="fr-FR" sz="3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609600" y="1110377"/>
            <a:ext cx="16970011" cy="258532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góc xOy. Trên tia Ox, lấy hai điểm A và B sao cho OA = 2 cm, OB = 5 cm. Trên tia Oy, lấy điểm C sao cho OC = 3 cm. Từ điểm B kẻ đường thẳng song song với AC cắt Oy tại D. Tính độ dài đoạn thẳng CD.</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229600" y="3695700"/>
            <a:ext cx="1683043" cy="7620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43500"/>
            <a:ext cx="6625684" cy="4075857"/>
          </a:xfrm>
          <a:prstGeom prst="rect">
            <a:avLst/>
          </a:prstGeom>
        </p:spPr>
      </p:pic>
      <p:sp>
        <p:nvSpPr>
          <p:cNvPr id="14" name="Rectangle 13"/>
          <p:cNvSpPr/>
          <p:nvPr/>
        </p:nvSpPr>
        <p:spPr>
          <a:xfrm>
            <a:off x="7924800" y="4937097"/>
            <a:ext cx="9982200" cy="2687852"/>
          </a:xfrm>
          <a:prstGeom prst="rect">
            <a:avLst/>
          </a:prstGeom>
        </p:spPr>
        <p:txBody>
          <a:bodyPr wrap="square">
            <a:spAutoFit/>
          </a:bodyPr>
          <a:lstStyle/>
          <a:p>
            <a:pPr lvl="0" algn="just">
              <a:lnSpc>
                <a:spcPct val="150000"/>
              </a:lnSpc>
              <a:spcAft>
                <a:spcPts val="800"/>
              </a:spcAft>
            </a:pP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Ta có OD = OC + CD </a:t>
            </a:r>
            <a:endParaRPr lang="en-US" sz="360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r>
              <a:rPr lang="pl-PL" sz="3600" smtClean="0">
                <a:solidFill>
                  <a:prstClr val="black"/>
                </a:solidFill>
                <a:latin typeface="Arial" panose="020B0604020202020204" pitchFamily="34" charset="0"/>
                <a:ea typeface="Arial" panose="020B0604020202020204" pitchFamily="34" charset="0"/>
                <a:cs typeface="Arial" panose="020B0604020202020204" pitchFamily="34" charset="0"/>
              </a:rPr>
              <a:t>suy </a:t>
            </a: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ra CD = OD – OC = 7,5 – 3 = 4,5 (cm).</a:t>
            </a:r>
          </a:p>
          <a:p>
            <a:pPr lvl="0" algn="just">
              <a:lnSpc>
                <a:spcPct val="150000"/>
              </a:lnSpc>
              <a:spcAft>
                <a:spcPts val="800"/>
              </a:spcAft>
            </a:pP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Vậy CD = 4,5 cm.</a:t>
            </a:r>
          </a:p>
        </p:txBody>
      </p:sp>
    </p:spTree>
    <p:extLst>
      <p:ext uri="{BB962C8B-B14F-4D97-AF65-F5344CB8AC3E}">
        <p14:creationId xmlns:p14="http://schemas.microsoft.com/office/powerpoint/2010/main" val="2936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33400" y="1233863"/>
            <a:ext cx="17508808" cy="2495876"/>
          </a:xfrm>
          <a:prstGeom prst="rect">
            <a:avLst/>
          </a:prstGeom>
        </p:spPr>
        <p:txBody>
          <a:bodyPr wrap="square">
            <a:spAutoFit/>
          </a:bodyPr>
          <a:lstStyle/>
          <a:p>
            <a:pPr>
              <a:lnSpc>
                <a:spcPct val="150000"/>
              </a:lnSpc>
            </a:pPr>
            <a:r>
              <a:rPr lang="vi-VN" sz="3600">
                <a:ea typeface="Calibri" panose="020F0502020204030204" pitchFamily="34" charset="0"/>
                <a:cs typeface="Times New Roman" panose="02020603050405020304" pitchFamily="18" charset="0"/>
              </a:rPr>
              <a:t>Cho tam giác ABC vuông tại A. Gọi D, E, F lần lượt là trung điểm của AB, BC, AC</a:t>
            </a:r>
            <a:r>
              <a:rPr lang="vi-VN" sz="3600" smtClean="0">
                <a:ea typeface="Calibri" panose="020F0502020204030204" pitchFamily="34" charset="0"/>
                <a:cs typeface="Times New Roman" panose="02020603050405020304" pitchFamily="18" charset="0"/>
              </a:rPr>
              <a:t>.</a:t>
            </a:r>
            <a:endParaRPr lang="vi-VN" sz="3600">
              <a:ea typeface="Calibri" panose="020F0502020204030204" pitchFamily="34" charset="0"/>
              <a:cs typeface="Times New Roman" panose="02020603050405020304" pitchFamily="18" charset="0"/>
            </a:endParaRPr>
          </a:p>
          <a:p>
            <a:pPr>
              <a:lnSpc>
                <a:spcPct val="150000"/>
              </a:lnSpc>
            </a:pPr>
            <a:r>
              <a:rPr lang="vi-VN" sz="3600">
                <a:ea typeface="Calibri" panose="020F0502020204030204" pitchFamily="34" charset="0"/>
                <a:cs typeface="Times New Roman" panose="02020603050405020304" pitchFamily="18" charset="0"/>
              </a:rPr>
              <a:t>a) Chứng minh rằng AE = DF</a:t>
            </a:r>
            <a:r>
              <a:rPr lang="vi-VN" sz="3600" smtClean="0">
                <a:ea typeface="Calibri" panose="020F0502020204030204" pitchFamily="34" charset="0"/>
                <a:cs typeface="Times New Roman" panose="02020603050405020304" pitchFamily="18" charset="0"/>
              </a:rPr>
              <a:t>.</a:t>
            </a:r>
            <a:endParaRPr lang="vi-VN" sz="3600">
              <a:ea typeface="Calibri" panose="020F0502020204030204" pitchFamily="34" charset="0"/>
              <a:cs typeface="Times New Roman" panose="02020603050405020304" pitchFamily="18" charset="0"/>
            </a:endParaRPr>
          </a:p>
          <a:p>
            <a:pPr>
              <a:lnSpc>
                <a:spcPct val="150000"/>
              </a:lnSpc>
            </a:pPr>
            <a:r>
              <a:rPr lang="vi-VN" sz="3600">
                <a:ea typeface="Calibri" panose="020F0502020204030204" pitchFamily="34" charset="0"/>
                <a:cs typeface="Times New Roman" panose="02020603050405020304" pitchFamily="18" charset="0"/>
              </a:rPr>
              <a:t>b) Gọi I là trung điểm của DE. Chứng minh rằng ba điểm B, I, F thẳng hàng.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4079907"/>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3" name="Rectangle 12"/>
          <p:cNvSpPr/>
          <p:nvPr/>
        </p:nvSpPr>
        <p:spPr>
          <a:xfrm>
            <a:off x="533400" y="502370"/>
            <a:ext cx="5974713"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4.24 </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8</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9</a:t>
            </a:r>
            <a:r>
              <a:rPr kumimoji="0" lang="fr-FR" sz="3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385010" y="5709453"/>
            <a:ext cx="5968099" cy="373207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716659" y="5269923"/>
                <a:ext cx="11201400" cy="4611134"/>
              </a:xfrm>
              <a:prstGeom prst="rect">
                <a:avLst/>
              </a:prstGeom>
            </p:spPr>
            <p:txBody>
              <a:bodyPr wrap="square">
                <a:spAutoFit/>
              </a:bodyPr>
              <a:lstStyle/>
              <a:p>
                <a:pPr algn="just">
                  <a:lnSpc>
                    <a:spcPct val="150000"/>
                  </a:lnSpc>
                  <a:spcAft>
                    <a:spcPts val="800"/>
                  </a:spcAft>
                </a:pPr>
                <a:r>
                  <a:rPr lang="en-US" sz="3600" smtClean="0">
                    <a:latin typeface="Arial" panose="020B0604020202020204" pitchFamily="34" charset="0"/>
                    <a:ea typeface="Arial" panose="020B0604020202020204" pitchFamily="34" charset="0"/>
                    <a:cs typeface="Arial" panose="020B0604020202020204" pitchFamily="34" charset="0"/>
                  </a:rPr>
                  <a:t>a) Theo </a:t>
                </a:r>
                <a:r>
                  <a:rPr lang="en-US" sz="3600">
                    <a:latin typeface="Arial" panose="020B0604020202020204" pitchFamily="34" charset="0"/>
                    <a:ea typeface="Arial" panose="020B0604020202020204" pitchFamily="34" charset="0"/>
                    <a:cs typeface="Arial" panose="020B0604020202020204" pitchFamily="34" charset="0"/>
                  </a:rPr>
                  <a:t>đề bài, tam giác ABC vuông tại A nên </a:t>
                </a:r>
              </a:p>
              <a:p>
                <a:pPr algn="just">
                  <a:lnSpc>
                    <a:spcPct val="150000"/>
                  </a:lnSpc>
                  <a:spcAft>
                    <a:spcPts val="800"/>
                  </a:spcAft>
                </a:pP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600" i="1">
                            <a:effectLst/>
                            <a:latin typeface="Cambria Math" panose="02040503050406030204" pitchFamily="18" charset="0"/>
                            <a:ea typeface="Arial" panose="020B0604020202020204" pitchFamily="34" charset="0"/>
                            <a:cs typeface="Times New Roman" panose="02020603050405020304" pitchFamily="18" charset="0"/>
                          </a:rPr>
                          <m:t>𝐵𝐴𝐶</m:t>
                        </m:r>
                      </m:e>
                    </m:acc>
                    <m:r>
                      <a:rPr lang="en-US" sz="36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90</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en-US" sz="3600">
                    <a:effectLst/>
                    <a:latin typeface="Arial" panose="020B0604020202020204" pitchFamily="34" charset="0"/>
                    <a:ea typeface="Arial" panose="020B0604020202020204" pitchFamily="34" charset="0"/>
                    <a:cs typeface="Arial" panose="020B0604020202020204" pitchFamily="34" charset="0"/>
                  </a:rPr>
                  <a:t> hay AB </a:t>
                </a:r>
                <a14:m>
                  <m:oMath xmlns:m="http://schemas.openxmlformats.org/officeDocument/2006/math">
                    <m:r>
                      <a:rPr lang="en-US"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600">
                    <a:effectLst/>
                    <a:latin typeface="Arial" panose="020B0604020202020204" pitchFamily="34" charset="0"/>
                    <a:ea typeface="Arial" panose="020B0604020202020204" pitchFamily="34" charset="0"/>
                    <a:cs typeface="Arial" panose="020B0604020202020204" pitchFamily="34" charset="0"/>
                  </a:rPr>
                  <a:t> AC.</a:t>
                </a:r>
              </a:p>
              <a:p>
                <a:pPr algn="just">
                  <a:lnSpc>
                    <a:spcPct val="150000"/>
                  </a:lnSpc>
                  <a:spcAft>
                    <a:spcPts val="800"/>
                  </a:spcAft>
                </a:pPr>
                <a:r>
                  <a:rPr lang="en-US" sz="3600">
                    <a:effectLst/>
                    <a:latin typeface="Arial" panose="020B0604020202020204" pitchFamily="34" charset="0"/>
                    <a:ea typeface="Arial" panose="020B0604020202020204" pitchFamily="34" charset="0"/>
                    <a:cs typeface="Arial" panose="020B0604020202020204" pitchFamily="34" charset="0"/>
                  </a:rPr>
                  <a:t>Vì D, E lần lượt là trung điểm của AB, BC nên DE là đường trung bình của tam giác ABC suy ra DE // AC.</a:t>
                </a:r>
              </a:p>
              <a:p>
                <a:pPr algn="just">
                  <a:lnSpc>
                    <a:spcPct val="150000"/>
                  </a:lnSpc>
                  <a:spcAft>
                    <a:spcPts val="800"/>
                  </a:spcAft>
                </a:pPr>
                <a:r>
                  <a:rPr lang="pt-BR" sz="3600">
                    <a:effectLst/>
                    <a:latin typeface="Arial" panose="020B0604020202020204" pitchFamily="34" charset="0"/>
                    <a:ea typeface="Arial" panose="020B0604020202020204" pitchFamily="34" charset="0"/>
                    <a:cs typeface="Arial" panose="020B0604020202020204" pitchFamily="34" charset="0"/>
                  </a:rPr>
                  <a:t>Mà AB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Arial" panose="020B0604020202020204" pitchFamily="34" charset="0"/>
                    <a:cs typeface="Arial" panose="020B0604020202020204" pitchFamily="34" charset="0"/>
                  </a:rPr>
                  <a:t> AC nên AB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Arial" panose="020B0604020202020204" pitchFamily="34" charset="0"/>
                    <a:cs typeface="Arial" panose="020B0604020202020204" pitchFamily="34" charset="0"/>
                  </a:rPr>
                  <a:t> DE hay </a:t>
                </a: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3600" i="1">
                            <a:effectLst/>
                            <a:latin typeface="Cambria Math" panose="02040503050406030204" pitchFamily="18" charset="0"/>
                            <a:ea typeface="Arial" panose="020B0604020202020204" pitchFamily="34" charset="0"/>
                            <a:cs typeface="Times New Roman" panose="02020603050405020304" pitchFamily="18" charset="0"/>
                          </a:rPr>
                          <m:t>𝐴𝐷𝐸</m:t>
                        </m:r>
                      </m:e>
                    </m:acc>
                    <m:r>
                      <a:rPr lang="pt-BR" sz="36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3600" i="1">
                            <a:effectLst/>
                            <a:latin typeface="Cambria Math" panose="02040503050406030204" pitchFamily="18" charset="0"/>
                            <a:ea typeface="Arial" panose="020B0604020202020204" pitchFamily="34" charset="0"/>
                            <a:cs typeface="Times New Roman" panose="02020603050405020304" pitchFamily="18" charset="0"/>
                          </a:rPr>
                          <m:t>90</m:t>
                        </m:r>
                      </m:e>
                      <m:sup>
                        <m:r>
                          <a:rPr lang="pt-BR" sz="36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716659" y="5269923"/>
                <a:ext cx="11201400" cy="4611134"/>
              </a:xfrm>
              <a:prstGeom prst="rect">
                <a:avLst/>
              </a:prstGeom>
              <a:blipFill>
                <a:blip r:embed="rId11"/>
                <a:stretch>
                  <a:fillRect l="-1688" r="-1633" b="-158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down)">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502823"/>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7644110" y="1875181"/>
                <a:ext cx="9552977" cy="6580904"/>
              </a:xfrm>
              <a:prstGeom prst="rect">
                <a:avLst/>
              </a:prstGeom>
            </p:spPr>
            <p:txBody>
              <a:bodyPr wrap="square">
                <a:spAutoFit/>
              </a:bodyPr>
              <a:lstStyle/>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Tương tự, ta chứng minh được</a:t>
                </a:r>
                <a:r>
                  <a:rPr lang="pt-BR" sz="3600" smtClean="0">
                    <a:solidFill>
                      <a:prstClr val="black"/>
                    </a:solidFill>
                    <a:latin typeface="Arial" panose="020B0604020202020204" pitchFamily="34" charset="0"/>
                    <a:ea typeface="Arial" panose="020B0604020202020204" pitchFamily="34" charset="0"/>
                    <a:cs typeface="Arial" panose="020B0604020202020204" pitchFamily="34" charset="0"/>
                  </a:rPr>
                  <a:t>:</a:t>
                </a:r>
              </a:p>
              <a:p>
                <a:pPr lvl="0" algn="ctr">
                  <a:lnSpc>
                    <a:spcPct val="150000"/>
                  </a:lnSpc>
                  <a:spcAft>
                    <a:spcPts val="800"/>
                  </a:spcAft>
                  <a:defRPr/>
                </a:pPr>
                <a:r>
                  <a:rPr lang="pt-BR" sz="3600" smtClean="0">
                    <a:solidFill>
                      <a:prstClr val="black"/>
                    </a:solidFill>
                    <a:latin typeface="Arial" panose="020B0604020202020204" pitchFamily="34" charset="0"/>
                    <a:ea typeface="Arial" panose="020B0604020202020204" pitchFamily="34" charset="0"/>
                    <a:cs typeface="Arial" panose="020B0604020202020204" pitchFamily="34" charset="0"/>
                  </a:rPr>
                  <a:t>EF</a:t>
                </a: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3600">
                    <a:solidFill>
                      <a:prstClr val="black"/>
                    </a:solidFill>
                    <a:latin typeface="Arial" panose="020B0604020202020204" pitchFamily="34" charset="0"/>
                    <a:ea typeface="Arial" panose="020B0604020202020204" pitchFamily="34" charset="0"/>
                    <a:cs typeface="Arial" panose="020B0604020202020204" pitchFamily="34" charset="0"/>
                  </a:rPr>
                  <a:t> AC hay </a:t>
                </a:r>
                <a14:m>
                  <m:oMath xmlns:m="http://schemas.openxmlformats.org/officeDocument/2006/math">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𝐴𝐹𝐸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Tứ giác ADEF có: </a:t>
                </a:r>
                <a:endParaRPr lang="pt-BR" sz="360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𝐷𝐴𝐹</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𝐴𝐹𝐸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Do đó tứ giác ADEF là hình chữ nhật.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Suy ra hai đường chéo AE và DF bằng nhau.</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Vậy AE = DF (đpcm).</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644110" y="1875181"/>
                <a:ext cx="9552977" cy="6580904"/>
              </a:xfrm>
              <a:prstGeom prst="rect">
                <a:avLst/>
              </a:prstGeom>
              <a:blipFill>
                <a:blip r:embed="rId9"/>
                <a:stretch>
                  <a:fillRect l="-1978" b="-1019"/>
                </a:stretch>
              </a:blipFill>
            </p:spPr>
            <p:txBody>
              <a:bodyPr/>
              <a:lstStyle/>
              <a:p>
                <a:r>
                  <a:rPr lang="en-US">
                    <a:noFill/>
                  </a:rPr>
                  <a:t> </a:t>
                </a:r>
              </a:p>
            </p:txBody>
          </p:sp>
        </mc:Fallback>
      </mc:AlternateContent>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1080206" y="2171700"/>
            <a:ext cx="5968099" cy="3732074"/>
          </a:xfrm>
          <a:prstGeom prst="rect">
            <a:avLst/>
          </a:prstGeom>
        </p:spPr>
      </p:pic>
    </p:spTree>
    <p:extLst>
      <p:ext uri="{BB962C8B-B14F-4D97-AF65-F5344CB8AC3E}">
        <p14:creationId xmlns:p14="http://schemas.microsoft.com/office/powerpoint/2010/main" val="288042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wipe(up)">
                                      <p:cBhvr>
                                        <p:cTn id="36" dur="500"/>
                                        <p:tgtEl>
                                          <p:spTgt spid="1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barn(inVertical)">
                                      <p:cBhvr>
                                        <p:cTn id="41"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089120" y="4284285"/>
            <a:ext cx="12155654" cy="1615827"/>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000" b="1" i="0" u="none" strike="noStrike" kern="1200" cap="none" spc="0" normalizeH="0" baseline="0" noProof="0" dirty="0" smtClean="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000" b="1" i="0" u="none" strike="noStrike" kern="1200" cap="none" spc="0" normalizeH="0" noProof="0" dirty="0" smtClean="0">
                <a:ln>
                  <a:noFill/>
                </a:ln>
                <a:solidFill>
                  <a:srgbClr val="C45C67"/>
                </a:solidFill>
                <a:effectLst/>
                <a:uLnTx/>
                <a:uFillTx/>
                <a:latin typeface="Arial" panose="020B0604020202020204" pitchFamily="34" charset="0"/>
                <a:ea typeface="+mn-ea"/>
                <a:cs typeface="Arial" panose="020B0604020202020204" pitchFamily="34" charset="0"/>
              </a:rPr>
              <a:t> TẬP CUỐI </a:t>
            </a:r>
            <a:r>
              <a:rPr kumimoji="0" lang="en-US" sz="7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CHƯƠNG </a:t>
            </a:r>
            <a:r>
              <a:rPr kumimoji="0" lang="en-US" sz="7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IV</a:t>
            </a:r>
            <a:endParaRPr kumimoji="0" lang="en-US" sz="7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a:off x="15912896" y="1052199"/>
            <a:ext cx="1082759" cy="1610050"/>
          </a:xfrm>
          <a:prstGeom prst="rect">
            <a:avLst/>
          </a:prstGeom>
        </p:spPr>
      </p:pic>
      <p:sp>
        <p:nvSpPr>
          <p:cNvPr id="9" name="Rectangle 8"/>
          <p:cNvSpPr/>
          <p:nvPr/>
        </p:nvSpPr>
        <p:spPr>
          <a:xfrm>
            <a:off x="2697782" y="2019300"/>
            <a:ext cx="12937516" cy="1708160"/>
          </a:xfrm>
          <a:prstGeom prst="rect">
            <a:avLst/>
          </a:prstGeom>
        </p:spPr>
        <p:txBody>
          <a:bodyPr wrap="none">
            <a:spAutoFit/>
          </a:bodyPr>
          <a:lstStyle/>
          <a:p>
            <a:pPr algn="ctr">
              <a:lnSpc>
                <a:spcPct val="150000"/>
              </a:lnSpc>
              <a:spcAft>
                <a:spcPts val="800"/>
              </a:spcAft>
            </a:pPr>
            <a:r>
              <a:rPr lang="en-US" sz="7000" b="1">
                <a:solidFill>
                  <a:schemeClr val="tx2"/>
                </a:solidFill>
                <a:latin typeface="Arial" panose="020B0604020202020204" pitchFamily="34" charset="0"/>
                <a:ea typeface="Arial" panose="020B0604020202020204" pitchFamily="34" charset="0"/>
                <a:cs typeface="Arial" panose="020B0604020202020204" pitchFamily="34" charset="0"/>
              </a:rPr>
              <a:t>CHƯƠNG IV. </a:t>
            </a:r>
            <a:r>
              <a:rPr lang="en-US" sz="7000" b="1" smtClean="0">
                <a:solidFill>
                  <a:schemeClr val="tx2"/>
                </a:solidFill>
                <a:latin typeface="Arial" panose="020B0604020202020204" pitchFamily="34" charset="0"/>
                <a:ea typeface="Arial" panose="020B0604020202020204" pitchFamily="34" charset="0"/>
                <a:cs typeface="Arial" panose="020B0604020202020204" pitchFamily="34" charset="0"/>
              </a:rPr>
              <a:t>ĐỊNH </a:t>
            </a:r>
            <a:r>
              <a:rPr lang="en-US" sz="7000" b="1">
                <a:solidFill>
                  <a:schemeClr val="tx2"/>
                </a:solidFill>
                <a:latin typeface="Arial" panose="020B0604020202020204" pitchFamily="34" charset="0"/>
                <a:ea typeface="Arial" panose="020B0604020202020204" pitchFamily="34" charset="0"/>
                <a:cs typeface="Arial" panose="020B0604020202020204" pitchFamily="34" charset="0"/>
              </a:rPr>
              <a:t>LÍ THALÈS</a:t>
            </a:r>
            <a:endParaRPr lang="en-US" sz="700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502823"/>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80206" y="2171700"/>
            <a:ext cx="5968099" cy="3732074"/>
          </a:xfrm>
          <a:prstGeom prst="rect">
            <a:avLst/>
          </a:prstGeom>
        </p:spPr>
      </p:pic>
      <p:sp>
        <p:nvSpPr>
          <p:cNvPr id="9" name="Rectangle 8"/>
          <p:cNvSpPr/>
          <p:nvPr/>
        </p:nvSpPr>
        <p:spPr>
          <a:xfrm>
            <a:off x="7321948" y="1699046"/>
            <a:ext cx="10356452" cy="5806654"/>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pt-BR" sz="35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pt-BR"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Vì D, F lần lượt là trung điểm của AB, AC nên DF là đường trung bình của tam giác ABC.</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Suy ra DF // BC hay DF // BE.</a:t>
            </a: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Vì tứ giác ADEF là hình chữ nhật nên AD // EF hay BD // EF.</a:t>
            </a: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Tứ giác BDFE có DF // BE và BD // EF nên tứ giác BDFE là hình bình hành</a:t>
            </a:r>
            <a:r>
              <a:rPr kumimoji="0" lang="en-US" sz="35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080206" y="7429500"/>
            <a:ext cx="12954000" cy="2516073"/>
          </a:xfrm>
          <a:prstGeom prst="rect">
            <a:avLst/>
          </a:prstGeom>
        </p:spPr>
        <p:txBody>
          <a:bodyPr wrap="square">
            <a:spAutoFit/>
          </a:bodyPr>
          <a:lstStyle/>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Hình bình hành BDFE có hai đường chéo BF và DE.</a:t>
            </a:r>
          </a:p>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Mà I là trung điểm của DE nên I cũng là trung điểm của BF.</a:t>
            </a:r>
          </a:p>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Do đó, ba điểm B, I, F thẳng hàng</a:t>
            </a:r>
            <a:endParaRPr lang="en-US" sz="3500"/>
          </a:p>
        </p:txBody>
      </p:sp>
    </p:spTree>
    <p:extLst>
      <p:ext uri="{BB962C8B-B14F-4D97-AF65-F5344CB8AC3E}">
        <p14:creationId xmlns:p14="http://schemas.microsoft.com/office/powerpoint/2010/main" val="42502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3640">
            <a:off x="17243753" y="4433375"/>
            <a:ext cx="901830" cy="100064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88623" flipH="1">
            <a:off x="20454" y="-561200"/>
            <a:ext cx="1594799" cy="2371450"/>
          </a:xfrm>
          <a:prstGeom prst="rect">
            <a:avLst/>
          </a:prstGeom>
        </p:spPr>
      </p:pic>
      <p:sp>
        <p:nvSpPr>
          <p:cNvPr id="14" name="TextBox 2"/>
          <p:cNvSpPr txBox="1"/>
          <p:nvPr/>
        </p:nvSpPr>
        <p:spPr>
          <a:xfrm>
            <a:off x="6782802" y="585005"/>
            <a:ext cx="4419600" cy="115416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000" b="1" i="0" u="none" strike="noStrike" kern="1200" cap="none" spc="0" normalizeH="0" baseline="0" noProof="0" smtClean="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5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en-US" sz="5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713873" y="2157986"/>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4.25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8" name="Rectangle 17"/>
          <p:cNvSpPr/>
          <p:nvPr/>
        </p:nvSpPr>
        <p:spPr>
          <a:xfrm>
            <a:off x="717884" y="2876659"/>
            <a:ext cx="16605585" cy="1754326"/>
          </a:xfrm>
          <a:prstGeom prst="rect">
            <a:avLst/>
          </a:prstGeom>
        </p:spPr>
        <p:txBody>
          <a:bodyPr wrap="square">
            <a:spAutoFit/>
          </a:bodyPr>
          <a:lstStyle/>
          <a:p>
            <a:pPr algn="just">
              <a:lnSpc>
                <a:spcPct val="150000"/>
              </a:lnSpc>
              <a:spcBef>
                <a:spcPts val="600"/>
              </a:spcBef>
              <a:spcAft>
                <a:spcPts val="800"/>
              </a:spcAft>
            </a:pPr>
            <a:r>
              <a:rPr lang="vi-VN" sz="3600">
                <a:ea typeface="Calibri" panose="020F0502020204030204" pitchFamily="34" charset="0"/>
                <a:cs typeface="Times New Roman" panose="02020603050405020304" pitchFamily="18" charset="0"/>
              </a:rPr>
              <a:t>Cho tam giác ABC, các đường trung tuyến BD và CE cắt nhau tại G. Gọi I, K lần lượt là trung điểm của GB, GC. Chứng minh tứ giác EDKI là hình bình hành.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209484" y="4804968"/>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945484" y="5753100"/>
            <a:ext cx="5743101" cy="419130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162800" y="5988255"/>
                <a:ext cx="10515600" cy="3758850"/>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Vì BD và CE là đường trung tuyến nên E, </a:t>
                </a:r>
                <a:r>
                  <a:rPr lang="en-US" sz="3600" smtClean="0">
                    <a:latin typeface="Arial" panose="020B0604020202020204" pitchFamily="34" charset="0"/>
                    <a:ea typeface="Arial" panose="020B0604020202020204" pitchFamily="34" charset="0"/>
                    <a:cs typeface="Arial" panose="020B0604020202020204" pitchFamily="34" charset="0"/>
                  </a:rPr>
                  <a:t>D        </a:t>
                </a:r>
                <a:r>
                  <a:rPr lang="en-US" sz="3600">
                    <a:latin typeface="Arial" panose="020B0604020202020204" pitchFamily="34" charset="0"/>
                    <a:ea typeface="Arial" panose="020B0604020202020204" pitchFamily="34" charset="0"/>
                    <a:cs typeface="Arial" panose="020B0604020202020204" pitchFamily="34" charset="0"/>
                  </a:rPr>
                  <a:t>lần lượt là trung điểm của AB, AC.</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Suy ra DE là đường trung bình của tam giác ABC.</a:t>
                </a:r>
              </a:p>
              <a:p>
                <a:pPr algn="just">
                  <a:lnSpc>
                    <a:spcPct val="150000"/>
                  </a:lnSpc>
                </a:pPr>
                <a:r>
                  <a:rPr lang="nl-NL" sz="3600">
                    <a:effectLst/>
                    <a:latin typeface="Arial" panose="020B0604020202020204" pitchFamily="34" charset="0"/>
                    <a:ea typeface="Arial" panose="020B0604020202020204" pitchFamily="34" charset="0"/>
                    <a:cs typeface="Arial" panose="020B0604020202020204" pitchFamily="34" charset="0"/>
                  </a:rPr>
                  <a:t>Khi đó, DE // BC và DE = </a:t>
                </a: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nl-NL" sz="36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3600">
                    <a:effectLst/>
                    <a:latin typeface="Arial" panose="020B0604020202020204" pitchFamily="34" charset="0"/>
                    <a:ea typeface="Dotum" panose="020B0600000101010101" pitchFamily="34" charset="-127"/>
                    <a:cs typeface="Arial" panose="020B0604020202020204" pitchFamily="34" charset="0"/>
                  </a:rPr>
                  <a:t> BC</a:t>
                </a:r>
                <a:r>
                  <a:rPr lang="nl-NL" sz="3600">
                    <a:effectLst/>
                    <a:latin typeface="Arial" panose="020B0604020202020204" pitchFamily="34" charset="0"/>
                    <a:ea typeface="Arial" panose="020B0604020202020204" pitchFamily="34" charset="0"/>
                    <a:cs typeface="Arial" panose="020B0604020202020204" pitchFamily="34" charset="0"/>
                  </a:rPr>
                  <a:t> (1</a:t>
                </a:r>
                <a:r>
                  <a:rPr lang="nl-NL" sz="3600" smtClean="0">
                    <a:effectLst/>
                    <a:latin typeface="Arial" panose="020B0604020202020204" pitchFamily="34" charset="0"/>
                    <a:ea typeface="Arial" panose="020B060402020202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62800" y="5988255"/>
                <a:ext cx="10515600" cy="3758850"/>
              </a:xfrm>
              <a:prstGeom prst="rect">
                <a:avLst/>
              </a:prstGeom>
              <a:blipFill>
                <a:blip r:embed="rId14"/>
                <a:stretch>
                  <a:fillRect l="-1739" r="-17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3640">
            <a:off x="16714441" y="8644732"/>
            <a:ext cx="1089719" cy="120912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88623" flipH="1">
            <a:off x="20454" y="-561200"/>
            <a:ext cx="1594799" cy="2371450"/>
          </a:xfrm>
          <a:prstGeom prst="rect">
            <a:avLst/>
          </a:prstGeom>
        </p:spPr>
      </p:pic>
      <p:sp>
        <p:nvSpPr>
          <p:cNvPr id="19" name="Oval Callout 18"/>
          <p:cNvSpPr/>
          <p:nvPr/>
        </p:nvSpPr>
        <p:spPr>
          <a:xfrm>
            <a:off x="8153400" y="876283"/>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710855" y="2739435"/>
            <a:ext cx="5743101" cy="419130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1280" y="2408320"/>
                <a:ext cx="10630920" cy="576337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Vì</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 K lần lượt là trung điểm của GB, GC nên IK là đường trung bình của tam giác GBC </a:t>
                </a:r>
                <a:endPar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suy </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ra IK // BC và IK =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oMath>
                </a14:m>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BC</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(2)</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Từ (1) và (2) suy ra DE // IK và DE = IK =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oMath>
                </a14:m>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BC</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Tứ giác EDKI có DE // IK và DE = IK </a:t>
                </a:r>
                <a:endPar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nên</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tứ giác EDKI là hình bình hành (đpcm).</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71280" y="2408320"/>
                <a:ext cx="10630920" cy="5763373"/>
              </a:xfrm>
              <a:prstGeom prst="rect">
                <a:avLst/>
              </a:prstGeom>
              <a:blipFill>
                <a:blip r:embed="rId14"/>
                <a:stretch>
                  <a:fillRect l="-1778" r="-1720" b="-1268"/>
                </a:stretch>
              </a:blipFill>
            </p:spPr>
            <p:txBody>
              <a:bodyPr/>
              <a:lstStyle/>
              <a:p>
                <a:r>
                  <a:rPr lang="en-US">
                    <a:noFill/>
                  </a:rPr>
                  <a:t> </a:t>
                </a:r>
              </a:p>
            </p:txBody>
          </p:sp>
        </mc:Fallback>
      </mc:AlternateContent>
    </p:spTree>
    <p:extLst>
      <p:ext uri="{BB962C8B-B14F-4D97-AF65-F5344CB8AC3E}">
        <p14:creationId xmlns:p14="http://schemas.microsoft.com/office/powerpoint/2010/main" val="21262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6483105" y="-2096466"/>
            <a:ext cx="4987570" cy="598943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687375" y="6438909"/>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sp>
        <p:nvSpPr>
          <p:cNvPr id="2" name="Rectangle 1"/>
          <p:cNvSpPr/>
          <p:nvPr/>
        </p:nvSpPr>
        <p:spPr>
          <a:xfrm>
            <a:off x="685454" y="863169"/>
            <a:ext cx="16840546" cy="2516073"/>
          </a:xfrm>
          <a:prstGeom prst="rect">
            <a:avLst/>
          </a:prstGeom>
        </p:spPr>
        <p:txBody>
          <a:bodyPr wrap="square">
            <a:spAutoFit/>
          </a:bodyPr>
          <a:lstStyle/>
          <a:p>
            <a:pPr algn="just">
              <a:lnSpc>
                <a:spcPct val="150000"/>
              </a:lnSpc>
              <a:spcAft>
                <a:spcPts val="1200"/>
              </a:spcAft>
            </a:pPr>
            <a:r>
              <a:rPr lang="en-US" sz="3500">
                <a:latin typeface="Arial" panose="020B0604020202020204" pitchFamily="34" charset="0"/>
                <a:ea typeface="Calibri" panose="020F0502020204030204" pitchFamily="34" charset="0"/>
                <a:cs typeface="Times New Roman" panose="02020603050405020304" pitchFamily="18" charset="0"/>
              </a:rPr>
              <a:t>Cho tam giác ABC, điểm I thuộc cạnh AB, điểm K thuộc cạnh AC. Kẻ IM </a:t>
            </a:r>
            <a:r>
              <a:rPr lang="en-US" sz="3500" smtClean="0">
                <a:latin typeface="Arial" panose="020B0604020202020204" pitchFamily="34" charset="0"/>
                <a:ea typeface="Calibri" panose="020F0502020204030204" pitchFamily="34" charset="0"/>
                <a:cs typeface="Times New Roman" panose="02020603050405020304" pitchFamily="18" charset="0"/>
              </a:rPr>
              <a:t>song </a:t>
            </a:r>
            <a:r>
              <a:rPr lang="en-US" sz="3500">
                <a:latin typeface="Arial" panose="020B0604020202020204" pitchFamily="34" charset="0"/>
                <a:ea typeface="Calibri" panose="020F0502020204030204" pitchFamily="34" charset="0"/>
                <a:cs typeface="Times New Roman" panose="02020603050405020304" pitchFamily="18" charset="0"/>
              </a:rPr>
              <a:t>song với BK (M thuộc AC), kẻ KN song song với CI (N thuộc AB</a:t>
            </a:r>
            <a:r>
              <a:rPr lang="en-US" sz="3500" smtClean="0">
                <a:latin typeface="Arial" panose="020B0604020202020204" pitchFamily="34" charset="0"/>
                <a:ea typeface="Calibri" panose="020F0502020204030204" pitchFamily="34" charset="0"/>
                <a:cs typeface="Times New Roman" panose="02020603050405020304" pitchFamily="18" charset="0"/>
              </a:rPr>
              <a:t>). Chứng </a:t>
            </a:r>
            <a:r>
              <a:rPr lang="en-US" sz="3500">
                <a:latin typeface="Arial" panose="020B0604020202020204" pitchFamily="34" charset="0"/>
                <a:ea typeface="Calibri" panose="020F0502020204030204" pitchFamily="34" charset="0"/>
                <a:cs typeface="Times New Roman" panose="02020603050405020304" pitchFamily="18" charset="0"/>
              </a:rPr>
              <a:t>minh </a:t>
            </a:r>
            <a:r>
              <a:rPr lang="en-US" sz="3500" smtClean="0">
                <a:latin typeface="Arial" panose="020B0604020202020204" pitchFamily="34" charset="0"/>
                <a:ea typeface="Calibri" panose="020F0502020204030204" pitchFamily="34" charset="0"/>
                <a:cs typeface="Times New Roman" panose="02020603050405020304" pitchFamily="18" charset="0"/>
              </a:rPr>
              <a:t>MN       song </a:t>
            </a:r>
            <a:r>
              <a:rPr lang="en-US" sz="3500">
                <a:latin typeface="Arial" panose="020B0604020202020204" pitchFamily="34" charset="0"/>
                <a:ea typeface="Calibri" panose="020F0502020204030204" pitchFamily="34" charset="0"/>
                <a:cs typeface="Times New Roman" panose="02020603050405020304" pitchFamily="18" charset="0"/>
              </a:rPr>
              <a:t>song với BC.</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85454" y="178842"/>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4.26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4" name="Oval Callout 13"/>
          <p:cNvSpPr/>
          <p:nvPr/>
        </p:nvSpPr>
        <p:spPr>
          <a:xfrm>
            <a:off x="8296814" y="3074104"/>
            <a:ext cx="1617825" cy="842639"/>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5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91066" y="4420380"/>
            <a:ext cx="6339945" cy="445692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159538" y="4229100"/>
                <a:ext cx="12305328" cy="5868145"/>
              </a:xfrm>
              <a:prstGeom prst="rect">
                <a:avLst/>
              </a:prstGeom>
            </p:spPr>
            <p:txBody>
              <a:bodyPr wrap="square">
                <a:spAutoFit/>
              </a:bodyPr>
              <a:lstStyle/>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Áp dụng định lí Thalès:</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 Vì IM // BK nên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𝐴𝐼</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𝐴𝐾</m:t>
                        </m:r>
                      </m:den>
                    </m:f>
                  </m:oMath>
                </a14:m>
                <a:r>
                  <a:rPr lang="en-US" sz="3500">
                    <a:effectLst/>
                    <a:latin typeface="Arial" panose="020B0604020202020204" pitchFamily="34" charset="0"/>
                    <a:ea typeface="Arial" panose="020B0604020202020204" pitchFamily="34" charset="0"/>
                    <a:cs typeface="Arial" panose="020B0604020202020204" pitchFamily="34" charset="0"/>
                  </a:rPr>
                  <a:t> suy ra AB.AM = AI.AK  </a:t>
                </a:r>
                <a:r>
                  <a:rPr lang="en-US" sz="3500" smtClean="0">
                    <a:effectLst/>
                    <a:latin typeface="Arial" panose="020B0604020202020204" pitchFamily="34" charset="0"/>
                    <a:ea typeface="Arial" panose="020B0604020202020204" pitchFamily="34" charset="0"/>
                    <a:cs typeface="Arial" panose="020B0604020202020204" pitchFamily="34" charset="0"/>
                  </a:rPr>
                  <a:t> (</a:t>
                </a:r>
                <a:r>
                  <a:rPr lang="en-US" sz="3500">
                    <a:effectLst/>
                    <a:latin typeface="Arial" panose="020B0604020202020204" pitchFamily="34" charset="0"/>
                    <a:ea typeface="Arial" panose="020B0604020202020204" pitchFamily="34" charset="0"/>
                    <a:cs typeface="Arial" panose="020B0604020202020204" pitchFamily="34" charset="0"/>
                  </a:rPr>
                  <a:t>1)</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 Vì KN // IC nên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𝐴𝐼</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𝐴𝐾</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en-US" sz="3500">
                    <a:effectLst/>
                    <a:latin typeface="Arial" panose="020B0604020202020204" pitchFamily="34" charset="0"/>
                    <a:ea typeface="Arial" panose="020B0604020202020204" pitchFamily="34" charset="0"/>
                    <a:cs typeface="Arial" panose="020B0604020202020204" pitchFamily="34" charset="0"/>
                  </a:rPr>
                  <a:t> suy ra AN.AC = AI.AK    </a:t>
                </a:r>
                <a:r>
                  <a:rPr lang="en-US" sz="3500" smtClean="0">
                    <a:effectLst/>
                    <a:latin typeface="Arial" panose="020B0604020202020204" pitchFamily="34" charset="0"/>
                    <a:ea typeface="Arial" panose="020B0604020202020204" pitchFamily="34" charset="0"/>
                    <a:cs typeface="Arial" panose="020B0604020202020204" pitchFamily="34" charset="0"/>
                  </a:rPr>
                  <a:t>(</a:t>
                </a:r>
                <a:r>
                  <a:rPr lang="en-US" sz="3500">
                    <a:effectLst/>
                    <a:latin typeface="Arial" panose="020B0604020202020204" pitchFamily="34" charset="0"/>
                    <a:ea typeface="Arial" panose="020B0604020202020204" pitchFamily="34" charset="0"/>
                    <a:cs typeface="Arial" panose="020B0604020202020204" pitchFamily="34" charset="0"/>
                  </a:rPr>
                  <a:t>2)</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Từ (1) và (2) suy ra AB.AM = AN.AC = AI.AK        </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Do đó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en-US" sz="3500">
                    <a:effectLst/>
                    <a:latin typeface="Arial" panose="020B0604020202020204" pitchFamily="34" charset="0"/>
                    <a:ea typeface="Arial" panose="020B0604020202020204" pitchFamily="34" charset="0"/>
                    <a:cs typeface="Arial" panose="020B0604020202020204" pitchFamily="34" charset="0"/>
                  </a:rPr>
                  <a:t> (theo tính chất tỉ lệ thức).</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Suy ra MN // BC (theo định lí Thalès đảo).</a:t>
                </a:r>
              </a:p>
            </p:txBody>
          </p:sp>
        </mc:Choice>
        <mc:Fallback xmlns="">
          <p:sp>
            <p:nvSpPr>
              <p:cNvPr id="6" name="Rectangle 5"/>
              <p:cNvSpPr>
                <a:spLocks noRot="1" noChangeAspect="1" noMove="1" noResize="1" noEditPoints="1" noAdjustHandles="1" noChangeArrowheads="1" noChangeShapeType="1" noTextEdit="1"/>
              </p:cNvSpPr>
              <p:nvPr/>
            </p:nvSpPr>
            <p:spPr>
              <a:xfrm>
                <a:off x="7159538" y="4229100"/>
                <a:ext cx="12305328" cy="5868145"/>
              </a:xfrm>
              <a:prstGeom prst="rect">
                <a:avLst/>
              </a:prstGeom>
              <a:blipFill>
                <a:blip r:embed="rId8"/>
                <a:stretch>
                  <a:fillRect l="-1436" b="-291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left)">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barn(inVertical)">
                                      <p:cBhvr>
                                        <p:cTn id="44" dur="5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96909" y="8738379"/>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17191797" y="80038"/>
            <a:ext cx="946700" cy="1050430"/>
          </a:xfrm>
          <a:prstGeom prst="rect">
            <a:avLst/>
          </a:prstGeom>
        </p:spPr>
      </p:pic>
      <p:sp>
        <p:nvSpPr>
          <p:cNvPr id="12" name="Rectangle 11"/>
          <p:cNvSpPr/>
          <p:nvPr/>
        </p:nvSpPr>
        <p:spPr>
          <a:xfrm>
            <a:off x="685454" y="266700"/>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4.27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3" name="Rectangle 12"/>
          <p:cNvSpPr/>
          <p:nvPr/>
        </p:nvSpPr>
        <p:spPr>
          <a:xfrm>
            <a:off x="694265" y="952684"/>
            <a:ext cx="16840546" cy="2516073"/>
          </a:xfrm>
          <a:prstGeom prst="rect">
            <a:avLst/>
          </a:prstGeom>
        </p:spPr>
        <p:txBody>
          <a:bodyPr wrap="square">
            <a:spAutoFit/>
          </a:bodyPr>
          <a:lstStyle/>
          <a:p>
            <a:pPr algn="just">
              <a:lnSpc>
                <a:spcPct val="150000"/>
              </a:lnSpc>
              <a:spcAft>
                <a:spcPts val="1200"/>
              </a:spcAft>
            </a:pPr>
            <a:r>
              <a:rPr lang="vi-VN" sz="3600">
                <a:ea typeface="Calibri" panose="020F0502020204030204" pitchFamily="34" charset="0"/>
                <a:cs typeface="Times New Roman" panose="02020603050405020304" pitchFamily="18" charset="0"/>
              </a:rPr>
              <a:t>Bác Mến muốn tính khoảng cách giữa hai vị trí P, Q ở hai bên bờ ao cá. Để làm điều đó, bác Mến chọn ba vị trí A, B, C, thực hiện đo đạc và vẽ mô phỏng như Hình 4.32. Em hãy giúp bác Mến tính khoảng cách giữa hai điểm P và 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12173670" y="3631994"/>
            <a:ext cx="1617825" cy="842639"/>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717" y="4422241"/>
            <a:ext cx="6762750" cy="500046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8530177" y="4751857"/>
                <a:ext cx="8904812" cy="5420843"/>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Ta có AP = BP = 150 m; AQ = CQ = 250 m.</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Suy ra PQ là đường trung bình của </a:t>
                </a:r>
                <a:r>
                  <a:rPr lang="en-US" sz="3600" smtClean="0">
                    <a:effectLst/>
                    <a:latin typeface="Arial" panose="020B0604020202020204" pitchFamily="34" charset="0"/>
                    <a:ea typeface="Arial" panose="020B0604020202020204" pitchFamily="34" charset="0"/>
                    <a:cs typeface="Arial" panose="020B0604020202020204" pitchFamily="34" charset="0"/>
                  </a:rPr>
                  <a:t>         tam </a:t>
                </a:r>
                <a:r>
                  <a:rPr lang="en-US" sz="3600">
                    <a:effectLst/>
                    <a:latin typeface="Arial" panose="020B0604020202020204" pitchFamily="34" charset="0"/>
                    <a:ea typeface="Arial" panose="020B0604020202020204" pitchFamily="34" charset="0"/>
                    <a:cs typeface="Arial" panose="020B0604020202020204" pitchFamily="34" charset="0"/>
                  </a:rPr>
                  <a:t>giác ABC.</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Do đó PQ = </a:t>
                </a: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3600">
                    <a:effectLst/>
                    <a:latin typeface="Arial" panose="020B0604020202020204" pitchFamily="34" charset="0"/>
                    <a:ea typeface="Dotum" panose="020B0600000101010101" pitchFamily="34" charset="-127"/>
                    <a:cs typeface="Arial" panose="020B0604020202020204" pitchFamily="34" charset="0"/>
                  </a:rPr>
                  <a:t> BC = </a:t>
                </a:r>
                <a14:m>
                  <m:oMath xmlns:m="http://schemas.openxmlformats.org/officeDocument/2006/math">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600">
                    <a:effectLst/>
                    <a:latin typeface="Arial" panose="020B0604020202020204" pitchFamily="34" charset="0"/>
                    <a:ea typeface="Dotum" panose="020B0600000101010101" pitchFamily="34" charset="-127"/>
                    <a:cs typeface="Arial" panose="020B0604020202020204" pitchFamily="34" charset="0"/>
                  </a:rPr>
                  <a:t>. 400 = 200 (m)</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Vậy khoảng cách giữa hai điểm P và Q là 200 m.</a:t>
                </a:r>
              </a:p>
            </p:txBody>
          </p:sp>
        </mc:Choice>
        <mc:Fallback xmlns="">
          <p:sp>
            <p:nvSpPr>
              <p:cNvPr id="4" name="Rectangle 3"/>
              <p:cNvSpPr>
                <a:spLocks noRot="1" noChangeAspect="1" noMove="1" noResize="1" noEditPoints="1" noAdjustHandles="1" noChangeArrowheads="1" noChangeShapeType="1" noTextEdit="1"/>
              </p:cNvSpPr>
              <p:nvPr/>
            </p:nvSpPr>
            <p:spPr>
              <a:xfrm>
                <a:off x="8530177" y="4751857"/>
                <a:ext cx="8904812" cy="5420843"/>
              </a:xfrm>
              <a:prstGeom prst="rect">
                <a:avLst/>
              </a:prstGeom>
              <a:blipFill>
                <a:blip r:embed="rId10"/>
                <a:stretch>
                  <a:fillRect l="-2053" r="-2122" b="-1462"/>
                </a:stretch>
              </a:blipFill>
            </p:spPr>
            <p:txBody>
              <a:bodyPr/>
              <a:lstStyle/>
              <a:p>
                <a:r>
                  <a:rPr lang="en-US">
                    <a:noFill/>
                  </a:rPr>
                  <a:t> </a:t>
                </a:r>
              </a:p>
            </p:txBody>
          </p:sp>
        </mc:Fallback>
      </mc:AlternateContent>
    </p:spTree>
    <p:extLst>
      <p:ext uri="{BB962C8B-B14F-4D97-AF65-F5344CB8AC3E}">
        <p14:creationId xmlns:p14="http://schemas.microsoft.com/office/powerpoint/2010/main" val="172599210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54974" y="4590490"/>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40" name="Group 39"/>
          <p:cNvGrpSpPr/>
          <p:nvPr/>
        </p:nvGrpSpPr>
        <p:grpSpPr>
          <a:xfrm>
            <a:off x="11955135" y="3658158"/>
            <a:ext cx="5271896" cy="3699159"/>
            <a:chOff x="7965701" y="4880651"/>
            <a:chExt cx="5271896"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7965701" y="5226665"/>
              <a:ext cx="5266390" cy="2748253"/>
            </a:xfrm>
            <a:prstGeom prst="rect">
              <a:avLst/>
            </a:prstGeom>
          </p:spPr>
          <p:txBody>
            <a:bodyPr wrap="square">
              <a:spAutoFit/>
            </a:bodyPr>
            <a:lstStyle/>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Chuẩn bị</a:t>
              </a:r>
              <a:r>
                <a:rPr lang="en-US"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p>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 </a:t>
              </a:r>
              <a:r>
                <a:rPr lang="en-US" sz="40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18. Thu thập và phân loại dữ liệu</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5747379" y="8250464"/>
            <a:ext cx="6339902" cy="193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230394" y="658272"/>
            <a:ext cx="2211353" cy="2923664"/>
          </a:xfrm>
          <a:prstGeom prst="rect">
            <a:avLst/>
          </a:prstGeom>
        </p:spPr>
      </p:pic>
      <p:sp>
        <p:nvSpPr>
          <p:cNvPr id="9" name="Rectangle 8"/>
          <p:cNvSpPr/>
          <p:nvPr/>
        </p:nvSpPr>
        <p:spPr>
          <a:xfrm>
            <a:off x="3966356" y="3250761"/>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01917" y="2044425"/>
            <a:ext cx="15188458" cy="45372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565353"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chemeClr val="tx1"/>
                </a:solidFill>
                <a:latin typeface="Arial" panose="020B0604020202020204" pitchFamily="34" charset="0"/>
                <a:ea typeface="Calibri" panose="020F0502020204030204" pitchFamily="34" charset="0"/>
              </a:rPr>
              <a:t>C. 2,25</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5432155" y="697971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rPr>
              <a:t>B. 2</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401917"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A. 2,75</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3658930"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3,75</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935824" y="7154136"/>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6833" y="7131388"/>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00399" y="7138923"/>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607482" y="713892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p:cNvSpPr txBox="1"/>
          <p:nvPr/>
        </p:nvSpPr>
        <p:spPr>
          <a:xfrm>
            <a:off x="3380454" y="8724900"/>
            <a:ext cx="12268200" cy="600164"/>
          </a:xfrm>
          <a:prstGeom prst="rect">
            <a:avLst/>
          </a:prstGeom>
          <a:noFill/>
        </p:spPr>
        <p:txBody>
          <a:bodyPr wrap="square" rtlCol="0">
            <a:spAutoFit/>
          </a:bodyPr>
          <a:lstStyle/>
          <a:p>
            <a:r>
              <a:rPr lang="en-US" sz="3300" i="1" dirty="0" smtClean="0">
                <a:latin typeface="Arial" panose="020B0604020202020204" pitchFamily="34" charset="0"/>
                <a:cs typeface="Arial" panose="020B0604020202020204" pitchFamily="34" charset="0"/>
              </a:rPr>
              <a:t>GV </a:t>
            </a:r>
            <a:r>
              <a:rPr lang="en-US" sz="3300" i="1" dirty="0" err="1" smtClean="0">
                <a:latin typeface="Arial" panose="020B0604020202020204" pitchFamily="34" charset="0"/>
                <a:cs typeface="Arial" panose="020B0604020202020204" pitchFamily="34" charset="0"/>
              </a:rPr>
              <a:t>chọn</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đáp</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án</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đúng</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bằng</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cách</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bấm</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vào</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từng</a:t>
            </a:r>
            <a:r>
              <a:rPr lang="en-US" sz="3300" i="1" dirty="0" smtClean="0">
                <a:latin typeface="Arial" panose="020B0604020202020204" pitchFamily="34" charset="0"/>
                <a:cs typeface="Arial" panose="020B0604020202020204" pitchFamily="34" charset="0"/>
              </a:rPr>
              <a:t> ô </a:t>
            </a:r>
            <a:r>
              <a:rPr lang="en-US" sz="3300" i="1" dirty="0" err="1" smtClean="0">
                <a:latin typeface="Arial" panose="020B0604020202020204" pitchFamily="34" charset="0"/>
                <a:cs typeface="Arial" panose="020B0604020202020204" pitchFamily="34" charset="0"/>
              </a:rPr>
              <a:t>đáp</a:t>
            </a:r>
            <a:r>
              <a:rPr lang="en-US" sz="3300" i="1" dirty="0" smtClean="0">
                <a:latin typeface="Arial" panose="020B0604020202020204" pitchFamily="34" charset="0"/>
                <a:cs typeface="Arial" panose="020B0604020202020204" pitchFamily="34" charset="0"/>
              </a:rPr>
              <a:t> </a:t>
            </a:r>
            <a:r>
              <a:rPr lang="en-US" sz="3300" i="1" dirty="0" err="1" smtClean="0">
                <a:latin typeface="Arial" panose="020B0604020202020204" pitchFamily="34" charset="0"/>
                <a:cs typeface="Arial" panose="020B0604020202020204" pitchFamily="34" charset="0"/>
              </a:rPr>
              <a:t>án</a:t>
            </a:r>
            <a:endParaRPr lang="en-US" sz="3300"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01699" y="2171700"/>
            <a:ext cx="4249641" cy="4267200"/>
          </a:xfrm>
          <a:prstGeom prst="rect">
            <a:avLst/>
          </a:prstGeom>
        </p:spPr>
      </p:pic>
      <p:sp>
        <p:nvSpPr>
          <p:cNvPr id="5" name="Rectangle 4"/>
          <p:cNvSpPr/>
          <p:nvPr/>
        </p:nvSpPr>
        <p:spPr>
          <a:xfrm>
            <a:off x="2031999" y="2111997"/>
            <a:ext cx="8315097" cy="1015663"/>
          </a:xfrm>
          <a:prstGeom prst="rect">
            <a:avLst/>
          </a:prstGeom>
        </p:spPr>
        <p:txBody>
          <a:bodyPr wrap="none">
            <a:spAutoFit/>
          </a:bodyPr>
          <a:lstStyle/>
          <a:p>
            <a:pPr lvl="0">
              <a:lnSpc>
                <a:spcPct val="150000"/>
              </a:lnSpc>
              <a:defRPr/>
            </a:pPr>
            <a:r>
              <a:rPr lang="en-US" sz="4000" b="1" smtClean="0">
                <a:solidFill>
                  <a:prstClr val="black"/>
                </a:solidFill>
                <a:latin typeface="Arial" panose="020B0604020202020204" pitchFamily="34" charset="0"/>
                <a:ea typeface="Calibri" panose="020F0502020204030204" pitchFamily="34" charset="0"/>
              </a:rPr>
              <a:t>4.18</a:t>
            </a:r>
            <a:r>
              <a:rPr lang="en-US" sz="4000" smtClean="0">
                <a:solidFill>
                  <a:prstClr val="black"/>
                </a:solidFill>
                <a:latin typeface="Arial" panose="020B0604020202020204" pitchFamily="34" charset="0"/>
                <a:ea typeface="Calibri" panose="020F0502020204030204" pitchFamily="34" charset="0"/>
              </a:rPr>
              <a:t> </a:t>
            </a:r>
            <a:r>
              <a:rPr lang="en-US" sz="4000">
                <a:solidFill>
                  <a:prstClr val="black"/>
                </a:solidFill>
                <a:latin typeface="Arial" panose="020B0604020202020204" pitchFamily="34" charset="0"/>
                <a:ea typeface="Calibri" panose="020F0502020204030204" pitchFamily="34" charset="0"/>
              </a:rPr>
              <a:t>Độ dài x trong Hình 4.31 bằng</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18" presetClass="entr" presetSubtype="1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childTnLst>
                          </p:cTn>
                        </p:par>
                        <p:par>
                          <p:cTn id="26" fill="hold">
                            <p:stCondLst>
                              <p:cond delay="1000"/>
                            </p:stCondLst>
                            <p:childTnLst>
                              <p:par>
                                <p:cTn id="27" presetID="18"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Left)">
                                      <p:cBhvr>
                                        <p:cTn id="29" dur="500"/>
                                        <p:tgtEl>
                                          <p:spTgt spid="10"/>
                                        </p:tgtEl>
                                      </p:cBhvr>
                                    </p:animEffect>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par>
                          <p:cTn id="34" fill="hold">
                            <p:stCondLst>
                              <p:cond delay="2000"/>
                            </p:stCondLst>
                            <p:childTnLst>
                              <p:par>
                                <p:cTn id="35" presetID="18" presetClass="entr" presetSubtype="1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9"/>
                                        </p:tgtEl>
                                        <p:attrNameLst>
                                          <p:attrName>fillcolor</p:attrName>
                                        </p:attrNameLst>
                                      </p:cBhvr>
                                      <p:to>
                                        <a:srgbClr val="92D050"/>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35" fill="hold"/>
                                        <p:tgtEl>
                                          <p:spTgt spid="13"/>
                                        </p:tgtEl>
                                      </p:cBhvr>
                                    </p:cmd>
                                  </p:childTnLst>
                                </p:cTn>
                              </p:par>
                              <p:par>
                                <p:cTn id="47" presetID="1" presetClass="entr" presetSubtype="0" fill="hold" nodeType="withEffect">
                                  <p:stCondLst>
                                    <p:cond delay="0"/>
                                  </p:stCondLst>
                                  <p:childTnLst>
                                    <p:set>
                                      <p:cBhvr>
                                        <p:cTn id="48" dur="1" fill="hold">
                                          <p:stCondLst>
                                            <p:cond delay="9"/>
                                          </p:stCondLst>
                                        </p:cTn>
                                        <p:tgtEl>
                                          <p:spTgt spid="1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0"/>
                                        </p:tgtEl>
                                        <p:attrNameLst>
                                          <p:attrName>fillcolor</p:attrName>
                                        </p:attrNameLst>
                                      </p:cBhvr>
                                      <p:to>
                                        <a:srgbClr val="D99694"/>
                                      </p:to>
                                    </p:animClr>
                                    <p:set>
                                      <p:cBhvr>
                                        <p:cTn id="57" dur="500" fill="hold"/>
                                        <p:tgtEl>
                                          <p:spTgt spid="10"/>
                                        </p:tgtEl>
                                        <p:attrNameLst>
                                          <p:attrName>fill.type</p:attrName>
                                        </p:attrNameLst>
                                      </p:cBhvr>
                                      <p:to>
                                        <p:strVal val="solid"/>
                                      </p:to>
                                    </p:set>
                                    <p:set>
                                      <p:cBhvr>
                                        <p:cTn id="58" dur="5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0"/>
                                        </p:tgtEl>
                                      </p:cBhvr>
                                    </p:animEffect>
                                    <p:animScale>
                                      <p:cBhvr>
                                        <p:cTn id="6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1"/>
                                        </p:tgtEl>
                                        <p:attrNameLst>
                                          <p:attrName>fillcolor</p:attrName>
                                        </p:attrNameLst>
                                      </p:cBhvr>
                                      <p:to>
                                        <a:srgbClr val="D99694"/>
                                      </p:to>
                                    </p:animClr>
                                    <p:set>
                                      <p:cBhvr>
                                        <p:cTn id="71" dur="500" fill="hold"/>
                                        <p:tgtEl>
                                          <p:spTgt spid="11"/>
                                        </p:tgtEl>
                                        <p:attrNameLst>
                                          <p:attrName>fill.type</p:attrName>
                                        </p:attrNameLst>
                                      </p:cBhvr>
                                      <p:to>
                                        <p:strVal val="solid"/>
                                      </p:to>
                                    </p:set>
                                    <p:set>
                                      <p:cBhvr>
                                        <p:cTn id="72" dur="500" fill="hold"/>
                                        <p:tgtEl>
                                          <p:spTgt spid="1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1"/>
                                        </p:tgtEl>
                                      </p:cBhvr>
                                    </p:animEffect>
                                    <p:animScale>
                                      <p:cBhvr>
                                        <p:cTn id="7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12"/>
                                        </p:tgtEl>
                                        <p:attrNameLst>
                                          <p:attrName>fillcolor</p:attrName>
                                        </p:attrNameLst>
                                      </p:cBhvr>
                                      <p:to>
                                        <a:srgbClr val="D99694"/>
                                      </p:to>
                                    </p:animClr>
                                    <p:set>
                                      <p:cBhvr>
                                        <p:cTn id="85" dur="500" fill="hold"/>
                                        <p:tgtEl>
                                          <p:spTgt spid="12"/>
                                        </p:tgtEl>
                                        <p:attrNameLst>
                                          <p:attrName>fill.type</p:attrName>
                                        </p:attrNameLst>
                                      </p:cBhvr>
                                      <p:to>
                                        <p:strVal val="solid"/>
                                      </p:to>
                                    </p:set>
                                    <p:set>
                                      <p:cBhvr>
                                        <p:cTn id="86" dur="500" fill="hold"/>
                                        <p:tgtEl>
                                          <p:spTgt spid="12"/>
                                        </p:tgtEl>
                                        <p:attrNameLst>
                                          <p:attrName>fill.on</p:attrName>
                                        </p:attrNameLst>
                                      </p:cBhvr>
                                      <p:to>
                                        <p:strVal val="true"/>
                                      </p:to>
                                    </p:set>
                                  </p:childTnLst>
                                </p:cTn>
                              </p:par>
                              <p:par>
                                <p:cTn id="87" presetID="1" presetClass="mediacall" presetSubtype="0" fill="hold" nodeType="withEffect">
                                  <p:stCondLst>
                                    <p:cond delay="0"/>
                                  </p:stCondLst>
                                  <p:childTnLst>
                                    <p:cmd type="call" cmd="playFrom(0.0)">
                                      <p:cBhvr>
                                        <p:cTn id="88" dur="862" fill="hold"/>
                                        <p:tgtEl>
                                          <p:spTgt spid="18"/>
                                        </p:tgtEl>
                                      </p:cBhvr>
                                    </p:cmd>
                                  </p:childTnLst>
                                </p:cTn>
                              </p:par>
                              <p:par>
                                <p:cTn id="89" presetID="1" presetClass="entr" presetSubtype="0" fill="hold" nodeType="withEffect">
                                  <p:stCondLst>
                                    <p:cond delay="0"/>
                                  </p:stCondLst>
                                  <p:childTnLst>
                                    <p:set>
                                      <p:cBhvr>
                                        <p:cTn id="90" dur="1" fill="hold">
                                          <p:stCondLst>
                                            <p:cond delay="9"/>
                                          </p:stCondLst>
                                        </p:cTn>
                                        <p:tgtEl>
                                          <p:spTgt spid="16"/>
                                        </p:tgtEl>
                                        <p:attrNameLst>
                                          <p:attrName>style.visibility</p:attrName>
                                        </p:attrNameLst>
                                      </p:cBhvr>
                                      <p:to>
                                        <p:strVal val="visible"/>
                                      </p:to>
                                    </p:set>
                                  </p:childTnLst>
                                </p:cTn>
                              </p:par>
                              <p:par>
                                <p:cTn id="91" presetID="26" presetClass="emph" presetSubtype="0" repeatCount="4000" fill="hold" grpId="1" nodeType="with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94" fill="hold" display="0">
                  <p:stCondLst>
                    <p:cond delay="indefinite"/>
                  </p:stCondLst>
                  <p:endCondLst>
                    <p:cond evt="onStopAudio" delay="0">
                      <p:tgtEl>
                        <p:sldTgt/>
                      </p:tgtEl>
                    </p:cond>
                  </p:endCondLst>
                </p:cTn>
                <p:tgtEl>
                  <p:spTgt spid="13"/>
                </p:tgtEl>
              </p:cMediaNode>
            </p:audio>
            <p:audio>
              <p:cMediaNode vol="80000">
                <p:cTn id="9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520448"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5523385"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B. 7 </a:t>
            </a:r>
            <a:r>
              <a:rPr lang="en-US" sz="4000" smtClean="0">
                <a:solidFill>
                  <a:prstClr val="black"/>
                </a:solidFill>
                <a:latin typeface="Arial" panose="020B0604020202020204" pitchFamily="34" charset="0"/>
                <a:ea typeface="Calibri" panose="020F0502020204030204" pitchFamily="34" charset="0"/>
              </a:rPr>
              <a:t>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505323"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10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617130"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3,5 </a:t>
            </a:r>
            <a:r>
              <a:rPr lang="en-US" sz="4000" smtClean="0">
                <a:solidFill>
                  <a:prstClr val="black"/>
                </a:solidFill>
                <a:latin typeface="Arial" panose="020B0604020202020204" pitchFamily="34" charset="0"/>
                <a:ea typeface="Calibri" panose="020F0502020204030204" pitchFamily="34" charset="0"/>
              </a:rPr>
              <a:t>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3487261"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15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893856" y="61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882046" y="61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728730" y="615338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680650" y="61961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p:cNvSpPr txBox="1"/>
          <p:nvPr/>
        </p:nvSpPr>
        <p:spPr>
          <a:xfrm>
            <a:off x="3380454" y="8724900"/>
            <a:ext cx="122682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bấm</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endParaRPr kumimoji="0" lang="en-US" sz="3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150531" y="2705100"/>
            <a:ext cx="13868399" cy="1938992"/>
          </a:xfrm>
          <a:prstGeom prst="rect">
            <a:avLst/>
          </a:prstGeom>
        </p:spPr>
        <p:txBody>
          <a:bodyPr wrap="square">
            <a:spAutoFit/>
          </a:bodyPr>
          <a:lstStyle/>
          <a:p>
            <a:pPr lvl="0" algn="just">
              <a:lnSpc>
                <a:spcPct val="150000"/>
              </a:lnSpc>
              <a:defRPr/>
            </a:pPr>
            <a:r>
              <a:rPr lang="en-US" sz="4000" b="1" smtClean="0">
                <a:solidFill>
                  <a:prstClr val="black"/>
                </a:solidFill>
                <a:latin typeface="Arial" panose="020B0604020202020204" pitchFamily="34" charset="0"/>
                <a:ea typeface="Calibri" panose="020F0502020204030204" pitchFamily="34" charset="0"/>
              </a:rPr>
              <a:t>4.19 </a:t>
            </a:r>
            <a:r>
              <a:rPr lang="vi-VN" sz="4000">
                <a:solidFill>
                  <a:prstClr val="black"/>
                </a:solidFill>
                <a:ea typeface="Calibri" panose="020F0502020204030204" pitchFamily="34" charset="0"/>
              </a:rPr>
              <a:t>Cho tam giác ABC. Gọi H, K lần lượt là trung điểm của AC, BC. Biết HK = 3,5 cm. Độ dài AB bằng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14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35783"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3435579" y="6084182"/>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D. 16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471457"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30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583264"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8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507335"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64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806050" y="6266018"/>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848180" y="61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748804" y="620359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646784" y="61961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p:cNvSpPr txBox="1"/>
          <p:nvPr/>
        </p:nvSpPr>
        <p:spPr>
          <a:xfrm>
            <a:off x="3380454" y="8724900"/>
            <a:ext cx="122682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bấm</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endParaRPr kumimoji="0" lang="en-US" sz="3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095812" y="2300985"/>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4.20 </a:t>
            </a:r>
            <a:r>
              <a:rPr lang="vi-VN" sz="4000">
                <a:solidFill>
                  <a:prstClr val="black"/>
                </a:solidFill>
                <a:ea typeface="Calibri" panose="020F0502020204030204" pitchFamily="34" charset="0"/>
              </a:rPr>
              <a:t>Cho tam giác ABC có chu vi là 32 cm. Gọi M, N, P lần lượt là trung điểm của các cạnh AB, AC, BC. Chu vi của tam giác MNP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7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1118"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84519" y="602643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A. 4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311028" y="6018505"/>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6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156060" y="601862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D. 7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422670"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5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854990" y="6208269"/>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420976" y="6177714"/>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664139" y="620359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486355" y="6177714"/>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p:cNvSpPr txBox="1"/>
          <p:nvPr/>
        </p:nvSpPr>
        <p:spPr>
          <a:xfrm>
            <a:off x="3380454" y="8724900"/>
            <a:ext cx="122682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bấm</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endParaRPr kumimoji="0" lang="en-US" sz="3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011147" y="2300985"/>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4.21 </a:t>
            </a:r>
            <a:r>
              <a:rPr lang="vi-VN" sz="4000">
                <a:solidFill>
                  <a:prstClr val="black"/>
                </a:solidFill>
                <a:ea typeface="Calibri" panose="020F0502020204030204" pitchFamily="34" charset="0"/>
              </a:rPr>
              <a:t>Cho tam giác ABC có AB = 9 cm, D là điểm thuộc cạnh AB sao cho AD = 6 cm. Kẻ DE song song với BC (E thuộc AC), kẻ EF song song với CD (F thuộc AB). Độ dài AF bằng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61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52716" y="2289958"/>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324496" y="604336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C. 9 cm</a:t>
            </a:r>
          </a:p>
        </p:txBody>
      </p:sp>
      <p:sp>
        <p:nvSpPr>
          <p:cNvPr id="10" name="Đáp án sai 1">
            <a:extLst>
              <a:ext uri="{FF2B5EF4-FFF2-40B4-BE49-F238E27FC236}">
                <a16:creationId xmlns:a16="http://schemas.microsoft.com/office/drawing/2014/main" id="{3FCD9830-5FD1-BD44-878B-228BD96CE996}"/>
              </a:ext>
            </a:extLst>
          </p:cNvPr>
          <p:cNvSpPr/>
          <p:nvPr/>
        </p:nvSpPr>
        <p:spPr>
          <a:xfrm>
            <a:off x="1724040" y="6035559"/>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A</a:t>
            </a:r>
            <a:r>
              <a:rPr lang="en-US" sz="4000" smtClean="0">
                <a:solidFill>
                  <a:prstClr val="black"/>
                </a:solidFill>
                <a:latin typeface="Arial" panose="020B0604020202020204" pitchFamily="34" charset="0"/>
                <a:ea typeface="Calibri" panose="020F0502020204030204" pitchFamily="34" charset="0"/>
              </a:rPr>
              <a:t>. 3 </a:t>
            </a:r>
            <a:r>
              <a:rPr lang="en-US" sz="4000">
                <a:solidFill>
                  <a:prstClr val="black"/>
                </a:solidFill>
                <a:latin typeface="Arial" panose="020B0604020202020204" pitchFamily="34" charset="0"/>
                <a:ea typeface="Calibri" panose="020F050202020403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257658" y="6035559"/>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D. 12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524268" y="605390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6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694967" y="622520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522574" y="6194647"/>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765737" y="6220527"/>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899367" y="6194768"/>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p:cNvSpPr txBox="1"/>
          <p:nvPr/>
        </p:nvSpPr>
        <p:spPr>
          <a:xfrm>
            <a:off x="3380454" y="8724900"/>
            <a:ext cx="122682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bấm</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3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3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endParaRPr kumimoji="0" lang="en-US" sz="3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112745" y="2317918"/>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4.22 </a:t>
            </a:r>
            <a:r>
              <a:rPr lang="vi-VN" sz="4000">
                <a:solidFill>
                  <a:prstClr val="black"/>
                </a:solidFill>
                <a:ea typeface="Calibri" panose="020F0502020204030204" pitchFamily="34" charset="0"/>
              </a:rPr>
              <a:t>Cho tam giác ABC cân tại A có AB = 15 cm, BC = 10 cm, đường phân giác trong của góc B cắt AC tại D. Khi đó, đoạn thẳng AD có độ dài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39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737175">
            <a:off x="-1227291" y="6955222"/>
            <a:ext cx="3048326" cy="933037"/>
          </a:xfrm>
          <a:prstGeom prst="rect">
            <a:avLst/>
          </a:prstGeom>
        </p:spPr>
      </p:pic>
      <p:pic>
        <p:nvPicPr>
          <p:cNvPr id="6" name="Picture 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5011400" y="-4305300"/>
            <a:ext cx="4987570" cy="5989439"/>
          </a:xfrm>
          <a:prstGeom prst="rect">
            <a:avLst/>
          </a:prstGeom>
        </p:spPr>
      </p:pic>
      <p:sp>
        <p:nvSpPr>
          <p:cNvPr id="7" name="Rectangle 6"/>
          <p:cNvSpPr/>
          <p:nvPr/>
        </p:nvSpPr>
        <p:spPr>
          <a:xfrm>
            <a:off x="332967" y="-38100"/>
            <a:ext cx="7662675" cy="861133"/>
          </a:xfrm>
          <a:prstGeom prst="rect">
            <a:avLst/>
          </a:prstGeom>
        </p:spPr>
        <p:txBody>
          <a:bodyPr wrap="none">
            <a:spAutoFit/>
          </a:bodyPr>
          <a:lstStyle/>
          <a:p>
            <a:pPr marL="571500" indent="-571500" algn="just">
              <a:lnSpc>
                <a:spcPct val="150000"/>
              </a:lnSpc>
              <a:spcAft>
                <a:spcPts val="800"/>
              </a:spcAft>
              <a:buFont typeface="Arial" panose="020B0604020202020204" pitchFamily="34" charset="0"/>
              <a:buChar char="•"/>
            </a:pPr>
            <a:r>
              <a:rPr lang="fr-FR" sz="3800" b="1" i="1">
                <a:solidFill>
                  <a:srgbClr val="C00000"/>
                </a:solidFill>
                <a:latin typeface="Arial" panose="020B0604020202020204" pitchFamily="34" charset="0"/>
                <a:ea typeface="Arial" panose="020B0604020202020204" pitchFamily="34" charset="0"/>
                <a:cs typeface="Arial" panose="020B0604020202020204" pitchFamily="34" charset="0"/>
              </a:rPr>
              <a:t>S</a:t>
            </a:r>
            <a:r>
              <a:rPr lang="fr-FR" sz="3800" b="1" i="1" smtClean="0">
                <a:solidFill>
                  <a:srgbClr val="C00000"/>
                </a:solidFill>
                <a:latin typeface="Arial" panose="020B0604020202020204" pitchFamily="34" charset="0"/>
                <a:ea typeface="Arial" panose="020B0604020202020204" pitchFamily="34" charset="0"/>
                <a:cs typeface="Arial" panose="020B0604020202020204" pitchFamily="34" charset="0"/>
              </a:rPr>
              <a:t>ơ </a:t>
            </a:r>
            <a:r>
              <a:rPr lang="fr-FR" sz="3800" b="1" i="1">
                <a:solidFill>
                  <a:srgbClr val="C00000"/>
                </a:solidFill>
                <a:latin typeface="Arial" panose="020B0604020202020204" pitchFamily="34" charset="0"/>
                <a:ea typeface="Arial" panose="020B0604020202020204" pitchFamily="34" charset="0"/>
                <a:cs typeface="Arial" panose="020B0604020202020204" pitchFamily="34" charset="0"/>
              </a:rPr>
              <a:t>đồ hệ thống hóa kiến thức</a:t>
            </a:r>
            <a:endParaRPr lang="en-US" sz="38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34581" y="857531"/>
            <a:ext cx="13256982" cy="9859879"/>
          </a:xfrm>
          <a:prstGeom prst="rect">
            <a:avLst/>
          </a:prstGeom>
        </p:spPr>
      </p:pic>
    </p:spTree>
    <p:extLst>
      <p:ext uri="{BB962C8B-B14F-4D97-AF65-F5344CB8AC3E}">
        <p14:creationId xmlns:p14="http://schemas.microsoft.com/office/powerpoint/2010/main" val="29199056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737175">
            <a:off x="-1082514" y="8315860"/>
            <a:ext cx="3048326" cy="933037"/>
          </a:xfrm>
          <a:prstGeom prst="rect">
            <a:avLst/>
          </a:prstGeom>
        </p:spPr>
      </p:pic>
      <p:pic>
        <p:nvPicPr>
          <p:cNvPr id="6" name="Picture 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5011400" y="-4305300"/>
            <a:ext cx="4987570" cy="5989439"/>
          </a:xfrm>
          <a:prstGeom prst="rect">
            <a:avLst/>
          </a:prstGeom>
        </p:spPr>
      </p:pic>
      <p:pic>
        <p:nvPicPr>
          <p:cNvPr id="13" name="Picture 12"/>
          <p:cNvPicPr>
            <a:picLocks noChangeAspect="1"/>
          </p:cNvPicPr>
          <p:nvPr/>
        </p:nvPicPr>
        <p:blipFill>
          <a:blip r:embed="rId25"/>
          <a:stretch>
            <a:fillRect/>
          </a:stretch>
        </p:blipFill>
        <p:spPr>
          <a:xfrm>
            <a:off x="990600" y="278168"/>
            <a:ext cx="16306800" cy="10046932"/>
          </a:xfrm>
          <a:prstGeom prst="rect">
            <a:avLst/>
          </a:prstGeom>
        </p:spPr>
      </p:pic>
      <p:sp>
        <p:nvSpPr>
          <p:cNvPr id="14" name="Rectangle 13"/>
          <p:cNvSpPr/>
          <p:nvPr/>
        </p:nvSpPr>
        <p:spPr>
          <a:xfrm>
            <a:off x="332967" y="-38100"/>
            <a:ext cx="7662675" cy="86113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fr-FR" sz="3800" b="1" i="1"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S</a:t>
            </a:r>
            <a:r>
              <a:rPr kumimoji="0" lang="fr-FR" sz="3800" b="1" i="1" u="none" strike="noStrike" kern="120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ơ </a:t>
            </a:r>
            <a:r>
              <a:rPr kumimoji="0" lang="fr-FR" sz="3800" b="1" i="1"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đồ hệ thống hóa kiến thức</a:t>
            </a:r>
            <a:endParaRPr kumimoji="0" lang="en-US" sz="3800" b="0"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1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1239</Words>
  <Application>Microsoft Office PowerPoint</Application>
  <PresentationFormat>Custom</PresentationFormat>
  <Paragraphs>157</Paragraphs>
  <Slides>26</Slides>
  <Notes>10</Notes>
  <HiddenSlides>0</HiddenSlides>
  <MMClips>20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Anton</vt:lpstr>
      <vt:lpstr>Kavoon</vt:lpstr>
      <vt:lpstr>Dotum</vt:lpstr>
      <vt:lpstr>Arial</vt:lpstr>
      <vt:lpstr>Cambria Math</vt:lpstr>
      <vt:lpstr>Calibri</vt:lpstr>
      <vt:lpstr>Calibri Light</vt:lpstr>
      <vt:lpstr>Times New Roman</vt:lpstr>
      <vt:lpstr>Office Theme</vt:lpstr>
      <vt:lpstr>5_Office Theme</vt:lpstr>
      <vt:lpstr>1_Office Theme</vt:lpstr>
      <vt:lpstr>2_Office Theme</vt:lpstr>
      <vt:lpstr>PowerPoint Presentation</vt:lpstr>
      <vt:lpstr>PowerPoint Presentation</vt:lpstr>
      <vt:lpstr>BÀI TẬP TRẮC NGHIỆM</vt:lpstr>
      <vt:lpstr>BÀI TẬP TRẮC NGHIỆM</vt:lpstr>
      <vt:lpstr>BÀI TẬP TRẮC NGHIỆM</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cp:lastModifiedBy>Admin</cp:lastModifiedBy>
  <cp:revision>58</cp:revision>
  <dcterms:created xsi:type="dcterms:W3CDTF">2006-08-16T00:00:00Z</dcterms:created>
  <dcterms:modified xsi:type="dcterms:W3CDTF">2023-09-10T09:43:55Z</dcterms:modified>
  <dc:identifier>DAFSQ-Bl3TE</dc:identifier>
</cp:coreProperties>
</file>