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72" r:id="rId4"/>
    <p:sldId id="282" r:id="rId5"/>
    <p:sldId id="260" r:id="rId6"/>
    <p:sldId id="313" r:id="rId7"/>
    <p:sldId id="299" r:id="rId8"/>
    <p:sldId id="292" r:id="rId9"/>
    <p:sldId id="314" r:id="rId10"/>
    <p:sldId id="315" r:id="rId11"/>
    <p:sldId id="316" r:id="rId12"/>
    <p:sldId id="317" r:id="rId13"/>
    <p:sldId id="281" r:id="rId14"/>
    <p:sldId id="298" r:id="rId15"/>
    <p:sldId id="318" r:id="rId16"/>
    <p:sldId id="301" r:id="rId17"/>
    <p:sldId id="273" r:id="rId18"/>
    <p:sldId id="305" r:id="rId19"/>
    <p:sldId id="319" r:id="rId20"/>
    <p:sldId id="320" r:id="rId21"/>
    <p:sldId id="262" r:id="rId22"/>
    <p:sldId id="267" r:id="rId23"/>
  </p:sldIdLst>
  <p:sldSz cx="18288000" cy="10287000"/>
  <p:notesSz cx="6858000" cy="9144000"/>
  <p:embeddedFontLst>
    <p:embeddedFont>
      <p:font typeface="Dotum" panose="020B0600000101010101" pitchFamily="34" charset="-127"/>
      <p:regular r:id="rId25"/>
    </p:embeddedFont>
    <p:embeddedFont>
      <p:font typeface="Cambria Math" panose="02040503050406030204" pitchFamily="18" charset="0"/>
      <p:regular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316"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7497C-14B9-4D58-AA42-E1DA0BD1B0AB}" type="datetimeFigureOut">
              <a:rPr lang="en-US" smtClean="0"/>
              <a:t>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57C3AE-958F-4C14-97EF-1D5177D8DE8D}" type="slidenum">
              <a:rPr lang="en-US" smtClean="0"/>
              <a:t>‹#›</a:t>
            </a:fld>
            <a:endParaRPr lang="en-US"/>
          </a:p>
        </p:txBody>
      </p:sp>
    </p:spTree>
    <p:extLst>
      <p:ext uri="{BB962C8B-B14F-4D97-AF65-F5344CB8AC3E}">
        <p14:creationId xmlns:p14="http://schemas.microsoft.com/office/powerpoint/2010/main" val="336217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57C3AE-958F-4C14-97EF-1D5177D8DE8D}" type="slidenum">
              <a:rPr lang="en-US" smtClean="0"/>
              <a:t>14</a:t>
            </a:fld>
            <a:endParaRPr lang="en-US"/>
          </a:p>
        </p:txBody>
      </p:sp>
    </p:spTree>
    <p:extLst>
      <p:ext uri="{BB962C8B-B14F-4D97-AF65-F5344CB8AC3E}">
        <p14:creationId xmlns:p14="http://schemas.microsoft.com/office/powerpoint/2010/main" val="374199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7C3AE-958F-4C14-97EF-1D5177D8DE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33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62.svg"/><Relationship Id="rId2" Type="http://schemas.openxmlformats.org/officeDocument/2006/relationships/notesSlide" Target="../notesSlides/notesSlide1.xml"/><Relationship Id="rId1" Type="http://schemas.openxmlformats.org/officeDocument/2006/relationships/slideLayout" Target="../slideLayouts/slideLayout7.xml"/><Relationship Id="rId10" Type="http://schemas.microsoft.com/office/2007/relationships/hdphoto" Target="../media/hdphoto6.wdp"/><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62.svg"/><Relationship Id="rId2" Type="http://schemas.openxmlformats.org/officeDocument/2006/relationships/notesSlide" Target="../notesSlides/notesSlide2.xml"/><Relationship Id="rId1" Type="http://schemas.openxmlformats.org/officeDocument/2006/relationships/slideLayout" Target="../slideLayouts/slideLayout7.xml"/><Relationship Id="rId10" Type="http://schemas.openxmlformats.org/officeDocument/2006/relationships/image" Target="../media/image34.pn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 Id="rId9" Type="http://schemas.openxmlformats.org/officeDocument/2006/relationships/image" Target="../media/image73.sv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8" Type="http://schemas.openxmlformats.org/officeDocument/2006/relationships/image" Target="../media/image39.png"/><Relationship Id="rId3" Type="http://schemas.microsoft.com/office/2007/relationships/hdphoto" Target="../media/hdphoto8.wdp"/><Relationship Id="rId17" Type="http://schemas.openxmlformats.org/officeDocument/2006/relationships/image" Target="../media/image14.svg"/><Relationship Id="rId2"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7.xml"/><Relationship Id="rId19" Type="http://schemas.microsoft.com/office/2007/relationships/hdphoto" Target="../media/hdphoto9.wdp"/></Relationships>
</file>

<file path=ppt/slides/_rels/slide19.xml.rels><?xml version="1.0" encoding="UTF-8" standalone="yes"?>
<Relationships xmlns="http://schemas.openxmlformats.org/package/2006/relationships"><Relationship Id="rId18" Type="http://schemas.openxmlformats.org/officeDocument/2006/relationships/image" Target="../media/image39.png"/><Relationship Id="rId3" Type="http://schemas.microsoft.com/office/2007/relationships/hdphoto" Target="../media/hdphoto8.wdp"/><Relationship Id="rId17" Type="http://schemas.openxmlformats.org/officeDocument/2006/relationships/image" Target="../media/image14.svg"/><Relationship Id="rId2" Type="http://schemas.openxmlformats.org/officeDocument/2006/relationships/image" Target="../media/image38.png"/><Relationship Id="rId20" Type="http://schemas.openxmlformats.org/officeDocument/2006/relationships/image" Target="../media/image41.png"/><Relationship Id="rId1" Type="http://schemas.openxmlformats.org/officeDocument/2006/relationships/slideLayout" Target="../slideLayouts/slideLayout7.xml"/><Relationship Id="rId1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2.svg"/><Relationship Id="rId5" Type="http://schemas.openxmlformats.org/officeDocument/2006/relationships/image" Target="../media/image6.svg"/><Relationship Id="rId1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5.svg"/><Relationship Id="rId7" Type="http://schemas.openxmlformats.org/officeDocument/2006/relationships/image" Target="../media/image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9.png"/><Relationship Id="rId9" Type="http://schemas.openxmlformats.org/officeDocument/2006/relationships/image" Target="../media/image77.sv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svg"/><Relationship Id="rId7" Type="http://schemas.openxmlformats.org/officeDocument/2006/relationships/image" Target="../media/image3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77.svg"/><Relationship Id="rId5" Type="http://schemas.openxmlformats.org/officeDocument/2006/relationships/image" Target="../media/image79.svg"/><Relationship Id="rId10" Type="http://schemas.openxmlformats.org/officeDocument/2006/relationships/image" Target="../media/image48.png"/><Relationship Id="rId4" Type="http://schemas.openxmlformats.org/officeDocument/2006/relationships/image" Target="../media/image49.png"/><Relationship Id="rId9" Type="http://schemas.openxmlformats.org/officeDocument/2006/relationships/image" Target="../media/image81.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13" Type="http://schemas.openxmlformats.org/officeDocument/2006/relationships/image" Target="../media/image17.png"/><Relationship Id="rId12"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11" Type="http://schemas.microsoft.com/office/2007/relationships/hdphoto" Target="../media/hdphoto1.wdp"/><Relationship Id="rId10" Type="http://schemas.openxmlformats.org/officeDocument/2006/relationships/image" Target="../media/image15.png"/><Relationship Id="rId9" Type="http://schemas.openxmlformats.org/officeDocument/2006/relationships/image" Target="../media/image39.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7" Type="http://schemas.openxmlformats.org/officeDocument/2006/relationships/image" Target="../media/image39.sv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20.png"/><Relationship Id="rId10" Type="http://schemas.microsoft.com/office/2007/relationships/hdphoto" Target="../media/hdphoto2.wdp"/><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7" Type="http://schemas.openxmlformats.org/officeDocument/2006/relationships/image" Target="../media/image39.sv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21.png"/><Relationship Id="rId10" Type="http://schemas.microsoft.com/office/2007/relationships/hdphoto" Target="../media/hdphoto2.wdp"/><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 Id="rId9" Type="http://schemas.openxmlformats.org/officeDocument/2006/relationships/image" Target="../media/image73.sv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03476" y="2378363"/>
            <a:ext cx="2049550" cy="2544588"/>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49625" y="1171474"/>
            <a:ext cx="13796473" cy="723780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5970" y="1885067"/>
            <a:ext cx="1843830" cy="185394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242790" y="8893646"/>
            <a:ext cx="8580377" cy="4664605"/>
          </a:xfrm>
          <a:prstGeom prst="rect">
            <a:avLst/>
          </a:prstGeom>
        </p:spPr>
      </p:pic>
      <p:pic>
        <p:nvPicPr>
          <p:cNvPr id="21" name="Picture 16">
            <a:extLst>
              <a:ext uri="{FF2B5EF4-FFF2-40B4-BE49-F238E27FC236}">
                <a16:creationId xmlns:a16="http://schemas.microsoft.com/office/drawing/2014/main" id="{E2083BDF-A63D-4D90-AAD5-AF39614FB3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29241" y="2171700"/>
            <a:ext cx="5344582" cy="10968359"/>
          </a:xfrm>
          <a:prstGeom prst="rect">
            <a:avLst/>
          </a:prstGeom>
        </p:spPr>
      </p:pic>
      <p:sp>
        <p:nvSpPr>
          <p:cNvPr id="23" name="TextBox 22">
            <a:extLst>
              <a:ext uri="{FF2B5EF4-FFF2-40B4-BE49-F238E27FC236}">
                <a16:creationId xmlns:a16="http://schemas.microsoft.com/office/drawing/2014/main" id="{1F944A62-FF35-44D3-919C-18E7599EAEB0}"/>
              </a:ext>
            </a:extLst>
          </p:cNvPr>
          <p:cNvSpPr txBox="1"/>
          <p:nvPr/>
        </p:nvSpPr>
        <p:spPr>
          <a:xfrm>
            <a:off x="3352800" y="2204211"/>
            <a:ext cx="11896911" cy="5196294"/>
          </a:xfrm>
          <a:prstGeom prst="rect">
            <a:avLst/>
          </a:prstGeom>
          <a:noFill/>
        </p:spPr>
        <p:txBody>
          <a:bodyPr wrap="square">
            <a:spAutoFit/>
          </a:bodyPr>
          <a:lstStyle/>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CHÀO MỪNG CÁC EM</a:t>
            </a:r>
          </a:p>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ĐÃ ĐẾN VỚI BÀI HỌC </a:t>
            </a:r>
          </a:p>
          <a:p>
            <a:pPr lvl="0" algn="ctr">
              <a:lnSpc>
                <a:spcPct val="150000"/>
              </a:lnSpc>
              <a:spcAft>
                <a:spcPts val="1000"/>
              </a:spcAft>
            </a:pPr>
            <a:r>
              <a:rPr lang="en-US" sz="7000" b="1">
                <a:solidFill>
                  <a:schemeClr val="bg1"/>
                </a:solidFill>
                <a:effectLst/>
                <a:latin typeface="Arial" panose="020B0604020202020204" pitchFamily="34" charset="0"/>
                <a:ea typeface="Calibri" panose="020F0502020204030204" pitchFamily="34" charset="0"/>
                <a:cs typeface="Arial" panose="020B0604020202020204" pitchFamily="34" charset="0"/>
              </a:rPr>
              <a:t>HÔM </a:t>
            </a:r>
            <a:r>
              <a:rPr lang="en-US" sz="7000" b="1" smtClean="0">
                <a:solidFill>
                  <a:schemeClr val="bg1"/>
                </a:solidFill>
                <a:effectLst/>
                <a:latin typeface="Arial" panose="020B0604020202020204" pitchFamily="34" charset="0"/>
                <a:ea typeface="Calibri" panose="020F0502020204030204" pitchFamily="34" charset="0"/>
                <a:cs typeface="Arial" panose="020B0604020202020204" pitchFamily="34" charset="0"/>
              </a:rPr>
              <a:t>NAY!</a:t>
            </a:r>
            <a:endPar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2F439E8E-597B-4B6E-B899-27BB81A28C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621000" y="7412294"/>
            <a:ext cx="1503216" cy="1481352"/>
          </a:xfrm>
          <a:prstGeom prst="rect">
            <a:avLst/>
          </a:prstGeom>
        </p:spPr>
      </p:pic>
      <p:pic>
        <p:nvPicPr>
          <p:cNvPr id="25" name="Picture 9">
            <a:extLst>
              <a:ext uri="{FF2B5EF4-FFF2-40B4-BE49-F238E27FC236}">
                <a16:creationId xmlns:a16="http://schemas.microsoft.com/office/drawing/2014/main" id="{6A7CB8BA-A5C7-424B-ACA0-5098C1B3B1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173450" y="6876896"/>
            <a:ext cx="875639" cy="2001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45" name="Rectangle 44"/>
          <p:cNvSpPr/>
          <p:nvPr/>
        </p:nvSpPr>
        <p:spPr>
          <a:xfrm>
            <a:off x="1219200" y="2120923"/>
            <a:ext cx="9423665" cy="2077492"/>
          </a:xfrm>
          <a:prstGeom prst="rect">
            <a:avLst/>
          </a:prstGeom>
        </p:spPr>
        <p:txBody>
          <a:bodyPr wrap="square">
            <a:spAutoFit/>
          </a:bodyPr>
          <a:lstStyle/>
          <a:p>
            <a:pPr marL="30480" marR="30480" lvl="0" algn="just">
              <a:lnSpc>
                <a:spcPct val="150000"/>
              </a:lnSpc>
              <a:spcAft>
                <a:spcPts val="1200"/>
              </a:spcAft>
            </a:pPr>
            <a:r>
              <a:rPr lang="vi-VN" sz="4300" b="1">
                <a:solidFill>
                  <a:srgbClr val="000000"/>
                </a:solidFill>
                <a:ea typeface="Times New Roman" panose="02020603050405020304" pitchFamily="18" charset="0"/>
                <a:cs typeface="Arial" panose="020B0604020202020204" pitchFamily="34" charset="0"/>
                <a:sym typeface="Arial"/>
              </a:rPr>
              <a:t>Câu 3. </a:t>
            </a:r>
            <a:r>
              <a:rPr lang="vi-VN" sz="4300">
                <a:solidFill>
                  <a:srgbClr val="000000"/>
                </a:solidFill>
                <a:ea typeface="Times New Roman" panose="02020603050405020304" pitchFamily="18" charset="0"/>
                <a:cs typeface="Arial" panose="020B0604020202020204" pitchFamily="34" charset="0"/>
                <a:sym typeface="Arial"/>
              </a:rPr>
              <a:t>Cho </a:t>
            </a:r>
            <a:r>
              <a:rPr lang="el-GR"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Δ</a:t>
            </a:r>
            <a:r>
              <a:rPr lang="vi-VN" sz="4300">
                <a:solidFill>
                  <a:srgbClr val="000000"/>
                </a:solidFill>
                <a:ea typeface="Times New Roman" panose="02020603050405020304" pitchFamily="18" charset="0"/>
                <a:cs typeface="Arial" panose="020B0604020202020204" pitchFamily="34" charset="0"/>
                <a:sym typeface="Arial"/>
              </a:rPr>
              <a:t>ABC, AD là phân giác trong của góc A. Hãy chọn câu </a:t>
            </a:r>
            <a:r>
              <a:rPr lang="vi-VN" sz="4300" b="1">
                <a:solidFill>
                  <a:srgbClr val="000000"/>
                </a:solidFill>
                <a:ea typeface="Times New Roman" panose="02020603050405020304" pitchFamily="18" charset="0"/>
                <a:cs typeface="Arial" panose="020B0604020202020204" pitchFamily="34" charset="0"/>
                <a:sym typeface="Arial"/>
              </a:rPr>
              <a:t>sai:</a:t>
            </a:r>
            <a:endParaRPr kumimoji="0" lang="en-US" sz="43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6" name="Rectangle 45"/>
              <p:cNvSpPr/>
              <p:nvPr/>
            </p:nvSpPr>
            <p:spPr>
              <a:xfrm>
                <a:off x="1795288" y="4363763"/>
                <a:ext cx="9581553" cy="3710183"/>
              </a:xfrm>
              <a:prstGeom prst="rect">
                <a:avLst/>
              </a:prstGeom>
            </p:spPr>
            <p:txBody>
              <a:bodyPr wrap="square">
                <a:spAutoFit/>
              </a:bodyPr>
              <a:lstStyle/>
              <a:p>
                <a:pPr lvl="0" algn="just">
                  <a:lnSpc>
                    <a:spcPct val="200000"/>
                  </a:lnSpc>
                  <a:spcAft>
                    <a:spcPts val="600"/>
                  </a:spcAft>
                  <a:tabLst>
                    <a:tab pos="1719580" algn="l"/>
                    <a:tab pos="3262630" algn="l"/>
                    <a:tab pos="4806315" algn="l"/>
                  </a:tabLst>
                </a:pPr>
                <a:r>
                  <a:rPr lang="en-US" sz="4300" smtClean="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300" b="0" i="1">
                        <a:latin typeface="Cambria Math" panose="02040503050406030204" pitchFamily="18" charset="0"/>
                        <a:ea typeface="Arial" panose="020B0604020202020204" pitchFamily="34" charset="0"/>
                        <a:cs typeface="Times New Roman" panose="02020603050405020304" pitchFamily="18" charset="0"/>
                      </a:rPr>
                      <m:t> </m:t>
                    </m:r>
                    <m:f>
                      <m:fPr>
                        <m:ctrlPr>
                          <a:rPr lang="en-US" sz="4300" i="1" smtClean="0">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𝐷𝐵</m:t>
                        </m:r>
                      </m:den>
                    </m:f>
                    <m:r>
                      <a:rPr lang="fr-FR" sz="4300" b="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𝐴𝐵</m:t>
                        </m:r>
                      </m:den>
                    </m:f>
                  </m:oMath>
                </a14:m>
                <a:r>
                  <a:rPr lang="fr-FR" sz="4300" smtClean="0">
                    <a:effectLst/>
                    <a:latin typeface="Arial" panose="020B0604020202020204" pitchFamily="34" charset="0"/>
                    <a:ea typeface="Arial" panose="020B0604020202020204" pitchFamily="34" charset="0"/>
                    <a:cs typeface="Arial" panose="020B0604020202020204" pitchFamily="34" charset="0"/>
                  </a:rPr>
                  <a:t>		B</a:t>
                </a:r>
                <a:r>
                  <a:rPr lang="fr-FR" sz="43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𝐷𝐵</m:t>
                        </m:r>
                      </m:den>
                    </m:f>
                    <m:r>
                      <a:rPr lang="fr-FR" sz="4300" b="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𝐷𝐶</m:t>
                        </m:r>
                      </m:den>
                    </m:f>
                  </m:oMath>
                </a14:m>
                <a:endParaRPr lang="fr-FR" sz="4300" smtClean="0">
                  <a:effectLst/>
                  <a:latin typeface="Arial" panose="020B0604020202020204" pitchFamily="34" charset="0"/>
                  <a:ea typeface="Arial" panose="020B0604020202020204" pitchFamily="34" charset="0"/>
                  <a:cs typeface="Arial" panose="020B0604020202020204" pitchFamily="34" charset="0"/>
                </a:endParaRPr>
              </a:p>
              <a:p>
                <a:pPr lvl="0" algn="just">
                  <a:lnSpc>
                    <a:spcPct val="200000"/>
                  </a:lnSpc>
                  <a:spcAft>
                    <a:spcPts val="600"/>
                  </a:spcAft>
                  <a:tabLst>
                    <a:tab pos="1719580" algn="l"/>
                    <a:tab pos="3262630" algn="l"/>
                    <a:tab pos="4806315" algn="l"/>
                  </a:tabLst>
                </a:pPr>
                <a:r>
                  <a:rPr lang="fr-FR" sz="4300" smtClean="0">
                    <a:effectLst/>
                    <a:latin typeface="Arial" panose="020B0604020202020204" pitchFamily="34" charset="0"/>
                    <a:ea typeface="Arial" panose="020B0604020202020204" pitchFamily="34" charset="0"/>
                    <a:cs typeface="Arial" panose="020B0604020202020204" pitchFamily="34" charset="0"/>
                  </a:rPr>
                  <a:t>C</a:t>
                </a:r>
                <a:r>
                  <a:rPr lang="fr-FR" sz="43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𝐷𝐵</m:t>
                        </m:r>
                      </m:den>
                    </m:f>
                    <m:r>
                      <a:rPr lang="fr-FR" sz="4300" b="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𝐴𝐶</m:t>
                        </m:r>
                      </m:den>
                    </m:f>
                  </m:oMath>
                </a14:m>
                <a:r>
                  <a:rPr lang="fr-FR" sz="4300" smtClean="0">
                    <a:effectLst/>
                    <a:latin typeface="Arial" panose="020B0604020202020204" pitchFamily="34" charset="0"/>
                    <a:ea typeface="Arial" panose="020B0604020202020204" pitchFamily="34" charset="0"/>
                    <a:cs typeface="Arial" panose="020B0604020202020204" pitchFamily="34" charset="0"/>
                  </a:rPr>
                  <a:t>		D</a:t>
                </a:r>
                <a:r>
                  <a:rPr lang="fr-FR" sz="43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𝐷𝐵</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fr-FR" sz="4300" b="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𝐴𝐶</m:t>
                        </m:r>
                      </m:den>
                    </m:f>
                  </m:oMath>
                </a14:m>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6" name="Rectangle 45"/>
              <p:cNvSpPr>
                <a:spLocks noRot="1" noChangeAspect="1" noMove="1" noResize="1" noEditPoints="1" noAdjustHandles="1" noChangeArrowheads="1" noChangeShapeType="1" noTextEdit="1"/>
              </p:cNvSpPr>
              <p:nvPr/>
            </p:nvSpPr>
            <p:spPr>
              <a:xfrm>
                <a:off x="1795288" y="4363763"/>
                <a:ext cx="9581553" cy="3710183"/>
              </a:xfrm>
              <a:prstGeom prst="rect">
                <a:avLst/>
              </a:prstGeom>
              <a:blipFill>
                <a:blip r:embed="rId5"/>
                <a:stretch>
                  <a:fillRect l="-2546" b="-2796"/>
                </a:stretch>
              </a:blipFill>
            </p:spPr>
            <p:txBody>
              <a:bodyPr/>
              <a:lstStyle/>
              <a:p>
                <a:r>
                  <a:rPr lang="en-US">
                    <a:noFill/>
                  </a:rPr>
                  <a:t> </a:t>
                </a:r>
              </a:p>
            </p:txBody>
          </p:sp>
        </mc:Fallback>
      </mc:AlternateContent>
      <p:sp>
        <p:nvSpPr>
          <p:cNvPr id="49" name="Rounded Rectangle 48"/>
          <p:cNvSpPr/>
          <p:nvPr/>
        </p:nvSpPr>
        <p:spPr>
          <a:xfrm>
            <a:off x="1557178" y="6671167"/>
            <a:ext cx="3414443" cy="1568127"/>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300000"/>
                    </a14:imgEffect>
                    <a14:imgEffect>
                      <a14:brightnessContrast contrast="-40000"/>
                    </a14:imgEffect>
                  </a14:imgLayer>
                </a14:imgProps>
              </a:ext>
            </a:extLst>
          </a:blip>
          <a:stretch>
            <a:fillRect/>
          </a:stretch>
        </p:blipFill>
        <p:spPr>
          <a:xfrm>
            <a:off x="11125200" y="2478312"/>
            <a:ext cx="5622558" cy="4265388"/>
          </a:xfrm>
          <a:prstGeom prst="rect">
            <a:avLst/>
          </a:prstGeom>
        </p:spPr>
      </p:pic>
    </p:spTree>
    <p:extLst>
      <p:ext uri="{BB962C8B-B14F-4D97-AF65-F5344CB8AC3E}">
        <p14:creationId xmlns:p14="http://schemas.microsoft.com/office/powerpoint/2010/main" val="2793102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45" name="Rectangle 44"/>
          <p:cNvSpPr/>
          <p:nvPr/>
        </p:nvSpPr>
        <p:spPr>
          <a:xfrm>
            <a:off x="1396735" y="2120923"/>
            <a:ext cx="15424828" cy="1954831"/>
          </a:xfrm>
          <a:prstGeom prst="rect">
            <a:avLst/>
          </a:prstGeom>
        </p:spPr>
        <p:txBody>
          <a:bodyPr wrap="square">
            <a:spAutoFit/>
          </a:bodyPr>
          <a:lstStyle/>
          <a:p>
            <a:pPr marL="30480" marR="30480" lvl="0" algn="just">
              <a:lnSpc>
                <a:spcPct val="150000"/>
              </a:lnSpc>
              <a:spcAft>
                <a:spcPts val="1200"/>
              </a:spcAft>
            </a:pPr>
            <a:r>
              <a:rPr lang="vi-VN" sz="4300" b="1">
                <a:solidFill>
                  <a:srgbClr val="000000"/>
                </a:solidFill>
                <a:ea typeface="Times New Roman" panose="02020603050405020304" pitchFamily="18" charset="0"/>
                <a:cs typeface="Arial" panose="020B0604020202020204" pitchFamily="34" charset="0"/>
                <a:sym typeface="Arial"/>
              </a:rPr>
              <a:t>Câu 4. </a:t>
            </a:r>
            <a:r>
              <a:rPr lang="vi-VN" sz="4300">
                <a:solidFill>
                  <a:srgbClr val="000000"/>
                </a:solidFill>
                <a:ea typeface="Times New Roman" panose="02020603050405020304" pitchFamily="18" charset="0"/>
                <a:cs typeface="Arial" panose="020B0604020202020204" pitchFamily="34" charset="0"/>
                <a:sym typeface="Arial"/>
              </a:rPr>
              <a:t>Cho tam giác ABC có chu vi 32cm. Gọi E, F, P là trung điểm của các cạnh AB, BC, CA. Chu vi của tam giác EFP là:</a:t>
            </a:r>
            <a:endParaRPr kumimoji="0" lang="en-US" sz="43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46" name="Rectangle 45"/>
          <p:cNvSpPr/>
          <p:nvPr/>
        </p:nvSpPr>
        <p:spPr>
          <a:xfrm>
            <a:off x="4318372" y="4250965"/>
            <a:ext cx="9581553" cy="3554819"/>
          </a:xfrm>
          <a:prstGeom prst="rect">
            <a:avLst/>
          </a:prstGeom>
        </p:spPr>
        <p:txBody>
          <a:bodyPr wrap="square">
            <a:spAutoFit/>
          </a:bodyPr>
          <a:lstStyle/>
          <a:p>
            <a:pPr marL="30480" marR="30480" lvl="0" algn="just">
              <a:lnSpc>
                <a:spcPct val="250000"/>
              </a:lnSpc>
              <a:spcAft>
                <a:spcPts val="1200"/>
              </a:spcAft>
            </a:pP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A. 17 cm</a:t>
            </a: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nl-NL" sz="430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B</a:t>
            </a: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33 cm</a:t>
            </a:r>
          </a:p>
          <a:p>
            <a:pPr marL="30480" marR="30480" lvl="0" algn="just">
              <a:lnSpc>
                <a:spcPct val="250000"/>
              </a:lnSpc>
              <a:spcAft>
                <a:spcPts val="1200"/>
              </a:spcAft>
            </a:pP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 15 cm</a:t>
            </a: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nl-NL" sz="430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D</a:t>
            </a: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16 cm</a:t>
            </a:r>
            <a:endPar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49" name="Rounded Rectangle 48"/>
          <p:cNvSpPr/>
          <p:nvPr/>
        </p:nvSpPr>
        <p:spPr>
          <a:xfrm>
            <a:off x="9446452" y="6490414"/>
            <a:ext cx="3179554"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191622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45" name="Rectangle 44"/>
          <p:cNvSpPr/>
          <p:nvPr/>
        </p:nvSpPr>
        <p:spPr>
          <a:xfrm>
            <a:off x="1219200" y="2120923"/>
            <a:ext cx="9423665" cy="2077492"/>
          </a:xfrm>
          <a:prstGeom prst="rect">
            <a:avLst/>
          </a:prstGeom>
        </p:spPr>
        <p:txBody>
          <a:bodyPr wrap="square">
            <a:spAutoFit/>
          </a:bodyPr>
          <a:lstStyle/>
          <a:p>
            <a:pPr marL="30480" marR="30480" lvl="0" algn="just">
              <a:lnSpc>
                <a:spcPct val="150000"/>
              </a:lnSpc>
              <a:spcAft>
                <a:spcPts val="1200"/>
              </a:spcAft>
            </a:pPr>
            <a:r>
              <a:rPr kumimoji="0" lang="vi-VN" sz="43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a:t>
            </a:r>
            <a:r>
              <a:rPr kumimoji="0" lang="en-US" sz="43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5</a:t>
            </a:r>
            <a:r>
              <a:rPr kumimoji="0" lang="vi-VN" sz="43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4300">
                <a:solidFill>
                  <a:srgbClr val="000000"/>
                </a:solidFill>
                <a:ea typeface="Times New Roman" panose="02020603050405020304" pitchFamily="18" charset="0"/>
                <a:cs typeface="Arial" panose="020B0604020202020204" pitchFamily="34" charset="0"/>
                <a:sym typeface="Arial"/>
              </a:rPr>
              <a:t>Cho hình vẽ, biết các số trên hình cùng đơn vị đo. Tỉ số x/y bằng:</a:t>
            </a:r>
            <a:endParaRPr kumimoji="0" lang="en-US" sz="43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6" name="Rectangle 45"/>
              <p:cNvSpPr/>
              <p:nvPr/>
            </p:nvSpPr>
            <p:spPr>
              <a:xfrm>
                <a:off x="2394048" y="3945855"/>
                <a:ext cx="9581553" cy="3945824"/>
              </a:xfrm>
              <a:prstGeom prst="rect">
                <a:avLst/>
              </a:prstGeom>
            </p:spPr>
            <p:txBody>
              <a:bodyPr wrap="square">
                <a:spAutoFit/>
              </a:bodyPr>
              <a:lstStyle/>
              <a:p>
                <a:pPr indent="179705" algn="just">
                  <a:lnSpc>
                    <a:spcPct val="200000"/>
                  </a:lnSpc>
                  <a:spcAft>
                    <a:spcPts val="800"/>
                  </a:spcAft>
                  <a:tabLst>
                    <a:tab pos="1719580" algn="l"/>
                    <a:tab pos="3262630" algn="l"/>
                    <a:tab pos="4806315" algn="l"/>
                  </a:tabLst>
                </a:pPr>
                <a:r>
                  <a:rPr lang="fr-FR" sz="43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3</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fr-FR" sz="4300" smtClean="0">
                    <a:effectLst/>
                    <a:latin typeface="Arial" panose="020B0604020202020204" pitchFamily="34" charset="0"/>
                    <a:ea typeface="Arial" panose="020B0604020202020204" pitchFamily="34" charset="0"/>
                    <a:cs typeface="Arial" panose="020B0604020202020204" pitchFamily="34" charset="0"/>
                  </a:rPr>
                  <a:t>			B</a:t>
                </a:r>
                <a:r>
                  <a:rPr lang="fr-FR" sz="43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2</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3</m:t>
                        </m:r>
                      </m:den>
                    </m:f>
                  </m:oMath>
                </a14:m>
                <a:endParaRPr lang="en-US" sz="4300">
                  <a:effectLst/>
                  <a:latin typeface="Arial" panose="020B0604020202020204" pitchFamily="34" charset="0"/>
                  <a:ea typeface="Arial" panose="020B0604020202020204" pitchFamily="34" charset="0"/>
                  <a:cs typeface="Arial" panose="020B0604020202020204" pitchFamily="34" charset="0"/>
                </a:endParaRPr>
              </a:p>
              <a:p>
                <a:pPr indent="179705" algn="just">
                  <a:lnSpc>
                    <a:spcPct val="200000"/>
                  </a:lnSpc>
                  <a:spcAft>
                    <a:spcPts val="800"/>
                  </a:spcAft>
                  <a:tabLst>
                    <a:tab pos="1719580" algn="l"/>
                    <a:tab pos="3262630" algn="l"/>
                    <a:tab pos="4806315" algn="l"/>
                  </a:tabLst>
                </a:pPr>
                <a:r>
                  <a:rPr lang="fr-FR" sz="4300">
                    <a:effectLst/>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4</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fr-FR" sz="4300">
                    <a:effectLst/>
                    <a:latin typeface="Arial" panose="020B0604020202020204" pitchFamily="34" charset="0"/>
                    <a:ea typeface="Arial" panose="020B0604020202020204" pitchFamily="34" charset="0"/>
                    <a:cs typeface="Arial" panose="020B0604020202020204" pitchFamily="34" charset="0"/>
                  </a:rPr>
                  <a:t>	</a:t>
                </a:r>
                <a:r>
                  <a:rPr lang="en-US" sz="4300" smtClean="0">
                    <a:latin typeface="Arial" panose="020B0604020202020204" pitchFamily="34" charset="0"/>
                    <a:ea typeface="Arial" panose="020B0604020202020204" pitchFamily="34" charset="0"/>
                    <a:cs typeface="Arial" panose="020B0604020202020204" pitchFamily="34" charset="0"/>
                  </a:rPr>
                  <a:t>		</a:t>
                </a:r>
                <a:r>
                  <a:rPr lang="fr-FR" sz="4300" smtClean="0">
                    <a:effectLst/>
                    <a:latin typeface="Arial" panose="020B0604020202020204" pitchFamily="34" charset="0"/>
                    <a:ea typeface="Arial" panose="020B0604020202020204" pitchFamily="34" charset="0"/>
                    <a:cs typeface="Arial" panose="020B0604020202020204" pitchFamily="34" charset="0"/>
                  </a:rPr>
                  <a:t>D</a:t>
                </a:r>
                <a:r>
                  <a:rPr lang="fr-FR" sz="43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3</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6" name="Rectangle 45"/>
              <p:cNvSpPr>
                <a:spLocks noRot="1" noChangeAspect="1" noMove="1" noResize="1" noEditPoints="1" noAdjustHandles="1" noChangeArrowheads="1" noChangeShapeType="1" noTextEdit="1"/>
              </p:cNvSpPr>
              <p:nvPr/>
            </p:nvSpPr>
            <p:spPr>
              <a:xfrm>
                <a:off x="2394048" y="3945855"/>
                <a:ext cx="9581553" cy="3945824"/>
              </a:xfrm>
              <a:prstGeom prst="rect">
                <a:avLst/>
              </a:prstGeom>
              <a:blipFill>
                <a:blip r:embed="rId5"/>
                <a:stretch>
                  <a:fillRect l="-700"/>
                </a:stretch>
              </a:blipFill>
            </p:spPr>
            <p:txBody>
              <a:bodyPr/>
              <a:lstStyle/>
              <a:p>
                <a:r>
                  <a:rPr lang="en-US">
                    <a:noFill/>
                  </a:rPr>
                  <a:t> </a:t>
                </a:r>
              </a:p>
            </p:txBody>
          </p:sp>
        </mc:Fallback>
      </mc:AlternateContent>
      <p:sp>
        <p:nvSpPr>
          <p:cNvPr id="49" name="Rounded Rectangle 48"/>
          <p:cNvSpPr/>
          <p:nvPr/>
        </p:nvSpPr>
        <p:spPr>
          <a:xfrm>
            <a:off x="2143243" y="4444570"/>
            <a:ext cx="2057400" cy="1449670"/>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Lst>
          </a:blip>
          <a:stretch>
            <a:fillRect/>
          </a:stretch>
        </p:blipFill>
        <p:spPr>
          <a:xfrm>
            <a:off x="10880515" y="2487875"/>
            <a:ext cx="5708510" cy="4171604"/>
          </a:xfrm>
          <a:prstGeom prst="rect">
            <a:avLst/>
          </a:prstGeom>
        </p:spPr>
      </p:pic>
    </p:spTree>
    <p:extLst>
      <p:ext uri="{BB962C8B-B14F-4D97-AF65-F5344CB8AC3E}">
        <p14:creationId xmlns:p14="http://schemas.microsoft.com/office/powerpoint/2010/main" val="1992917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2"/>
          <a:stretch>
            <a:fillRect/>
          </a:stretch>
        </p:blipFill>
        <p:spPr>
          <a:xfrm rot="16200000">
            <a:off x="15658261" y="2331686"/>
            <a:ext cx="4122875" cy="1152613"/>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a:solidFill>
                  <a:srgbClr val="C00000"/>
                </a:solidFill>
                <a:latin typeface="Arial" panose="020B0604020202020204" pitchFamily="34" charset="0"/>
                <a:cs typeface="Arial" panose="020B0604020202020204" pitchFamily="34" charset="0"/>
              </a:rPr>
              <a:t>Bài </a:t>
            </a:r>
            <a:r>
              <a:rPr lang="en-US" sz="4000" b="1" smtClean="0">
                <a:solidFill>
                  <a:srgbClr val="C00000"/>
                </a:solidFill>
                <a:latin typeface="Arial" panose="020B0604020202020204" pitchFamily="34" charset="0"/>
                <a:cs typeface="Arial" panose="020B0604020202020204" pitchFamily="34" charset="0"/>
              </a:rPr>
              <a:t>4.13 (SGK </a:t>
            </a:r>
            <a:r>
              <a:rPr lang="en-US" sz="4000" b="1">
                <a:solidFill>
                  <a:srgbClr val="C00000"/>
                </a:solidFill>
                <a:latin typeface="Arial" panose="020B0604020202020204" pitchFamily="34" charset="0"/>
                <a:cs typeface="Arial" panose="020B0604020202020204" pitchFamily="34" charset="0"/>
              </a:rPr>
              <a:t>– </a:t>
            </a:r>
            <a:r>
              <a:rPr lang="en-US" sz="4000" b="1" smtClean="0">
                <a:solidFill>
                  <a:srgbClr val="C00000"/>
                </a:solidFill>
                <a:latin typeface="Arial" panose="020B0604020202020204" pitchFamily="34" charset="0"/>
                <a:cs typeface="Arial" panose="020B0604020202020204" pitchFamily="34" charset="0"/>
              </a:rPr>
              <a:t>tr.88) </a:t>
            </a:r>
            <a:endParaRPr lang="en-US" sz="4000">
              <a:solidFill>
                <a:srgbClr val="C00000"/>
              </a:solidFill>
            </a:endParaRPr>
          </a:p>
        </p:txBody>
      </p:sp>
      <p:sp>
        <p:nvSpPr>
          <p:cNvPr id="16" name="Oval Callout 15"/>
          <p:cNvSpPr/>
          <p:nvPr/>
        </p:nvSpPr>
        <p:spPr>
          <a:xfrm>
            <a:off x="969472" y="4777211"/>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prstClr val="black"/>
                </a:solidFill>
              </a:rPr>
              <a:t>Giải</a:t>
            </a:r>
            <a:endParaRPr lang="en-US" sz="3800" b="1">
              <a:solidFill>
                <a:prstClr val="black"/>
              </a:solidFill>
            </a:endParaRPr>
          </a:p>
        </p:txBody>
      </p:sp>
      <p:sp>
        <p:nvSpPr>
          <p:cNvPr id="10" name="Rectangle 9"/>
          <p:cNvSpPr/>
          <p:nvPr/>
        </p:nvSpPr>
        <p:spPr>
          <a:xfrm>
            <a:off x="8564896" y="267728"/>
            <a:ext cx="6688049" cy="707886"/>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Tìm độ dài x trong Hình 4.30</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1752600" y="5926126"/>
                <a:ext cx="15555182" cy="4360874"/>
              </a:xfrm>
              <a:prstGeom prst="rect">
                <a:avLst/>
              </a:prstGeom>
            </p:spPr>
            <p:txBody>
              <a:bodyPr wrap="square">
                <a:spAutoFit/>
              </a:bodyPr>
              <a:lstStyle/>
              <a:p>
                <a:pPr algn="just">
                  <a:lnSpc>
                    <a:spcPct val="150000"/>
                  </a:lnSpc>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𝐷𝐸𝑀</m:t>
                        </m:r>
                      </m:e>
                    </m:acc>
                  </m:oMath>
                </a14:m>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acc>
                      <m:accPr>
                        <m:chr m:val="̂"/>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𝐸𝑀𝑁</m:t>
                        </m:r>
                      </m:e>
                    </m:acc>
                  </m:oMath>
                </a14:m>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mà hai góc này ở vị trí so le trong nên MN // DE.</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Áp dụng định lí Thalès vào tam giác DEF có MN // DE, ta có:</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𝑀𝐹</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𝑀𝐷</m:t>
                        </m:r>
                      </m:den>
                    </m:f>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𝑁𝐹</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𝑁𝐸</m:t>
                        </m:r>
                      </m:den>
                    </m:f>
                  </m:oMath>
                </a14:m>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2.6</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đvđd</a:t>
                </a:r>
                <a:r>
                  <a:rPr lang="fr-FR" sz="38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752600" y="5926126"/>
                <a:ext cx="15555182" cy="4360874"/>
              </a:xfrm>
              <a:prstGeom prst="rect">
                <a:avLst/>
              </a:prstGeom>
              <a:blipFill>
                <a:blip r:embed="rId3"/>
                <a:stretch>
                  <a:fillRect l="-1294"/>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03623" y="1352048"/>
            <a:ext cx="8915400" cy="4024224"/>
          </a:xfrm>
          <a:prstGeom prst="rect">
            <a:avLst/>
          </a:prstGeom>
        </p:spPr>
      </p:pic>
    </p:spTree>
    <p:extLst>
      <p:ext uri="{BB962C8B-B14F-4D97-AF65-F5344CB8AC3E}">
        <p14:creationId xmlns:p14="http://schemas.microsoft.com/office/powerpoint/2010/main" val="1657880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4" dur="500"/>
                                        <p:tgtEl>
                                          <p:spTgt spid="5">
                                            <p:txEl>
                                              <p:pRg st="1" end="1"/>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wipe(down)">
                                      <p:cBhvr>
                                        <p:cTn id="4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516131"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16669" y="2083273"/>
            <a:ext cx="1541942" cy="1093414"/>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387642" y="777430"/>
                <a:ext cx="15468600" cy="2830070"/>
              </a:xfrm>
              <a:prstGeom prst="rect">
                <a:avLst/>
              </a:prstGeom>
            </p:spPr>
            <p:txBody>
              <a:bodyPr wrap="square">
                <a:spAutoFit/>
              </a:bodyPr>
              <a:lstStyle/>
              <a:p>
                <a:pPr algn="just">
                  <a:lnSpc>
                    <a:spcPct val="150000"/>
                  </a:lnSpc>
                </a:pPr>
                <a:r>
                  <a:rPr lang="vi-VN" sz="3600">
                    <a:solidFill>
                      <a:srgbClr val="000000"/>
                    </a:solidFill>
                    <a:latin typeface="Arial" panose="020B0604020202020204" pitchFamily="34" charset="0"/>
                    <a:cs typeface="Arial" panose="020B0604020202020204" pitchFamily="34" charset="0"/>
                  </a:rPr>
                  <a:t>Cho tứ giác ABCD, gọi E, F, K lần lượt là trung điểm của AD, BC, AC.</a:t>
                </a:r>
              </a:p>
              <a:p>
                <a:pPr algn="just">
                  <a:lnSpc>
                    <a:spcPct val="150000"/>
                  </a:lnSpc>
                </a:pPr>
                <a:r>
                  <a:rPr lang="vi-VN" sz="3600">
                    <a:solidFill>
                      <a:srgbClr val="000000"/>
                    </a:solidFill>
                    <a:latin typeface="Arial" panose="020B0604020202020204" pitchFamily="34" charset="0"/>
                    <a:cs typeface="Arial" panose="020B0604020202020204" pitchFamily="34" charset="0"/>
                  </a:rPr>
                  <a:t>a) Chứng minh EK // CD, FK // AB.</a:t>
                </a:r>
              </a:p>
              <a:p>
                <a:pPr algn="just">
                  <a:lnSpc>
                    <a:spcPct val="150000"/>
                  </a:lnSpc>
                </a:pPr>
                <a:r>
                  <a:rPr lang="vi-VN" sz="3600">
                    <a:solidFill>
                      <a:srgbClr val="000000"/>
                    </a:solidFill>
                    <a:latin typeface="Arial" panose="020B0604020202020204" pitchFamily="34" charset="0"/>
                    <a:cs typeface="Arial" panose="020B0604020202020204" pitchFamily="34" charset="0"/>
                  </a:rPr>
                  <a:t>b) So sánh EF và </a:t>
                </a:r>
                <a14:m>
                  <m:oMath xmlns:m="http://schemas.openxmlformats.org/officeDocument/2006/math">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pt-B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 (AB + CD).</a:t>
                </a:r>
                <a:endParaRPr lang="vi-VN" sz="3600" b="0" i="0">
                  <a:solidFill>
                    <a:srgbClr val="000000"/>
                  </a:solidFill>
                  <a:effectLst/>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387642" y="777430"/>
                <a:ext cx="15468600" cy="2830070"/>
              </a:xfrm>
              <a:prstGeom prst="rect">
                <a:avLst/>
              </a:prstGeom>
              <a:blipFill>
                <a:blip r:embed="rId8"/>
                <a:stretch>
                  <a:fillRect l="-1222" b="-2802"/>
                </a:stretch>
              </a:blipFill>
            </p:spPr>
            <p:txBody>
              <a:bodyPr/>
              <a:lstStyle/>
              <a:p>
                <a:r>
                  <a:rPr lang="en-US">
                    <a:noFill/>
                  </a:rPr>
                  <a:t> </a:t>
                </a:r>
              </a:p>
            </p:txBody>
          </p:sp>
        </mc:Fallback>
      </mc:AlternateContent>
      <p:sp>
        <p:nvSpPr>
          <p:cNvPr id="12" name="Rectangle 11"/>
          <p:cNvSpPr/>
          <p:nvPr/>
        </p:nvSpPr>
        <p:spPr>
          <a:xfrm>
            <a:off x="1383632" y="178519"/>
            <a:ext cx="5215274" cy="677108"/>
          </a:xfrm>
          <a:prstGeom prst="rect">
            <a:avLst/>
          </a:prstGeom>
        </p:spPr>
        <p:txBody>
          <a:bodyPr wrap="none">
            <a:spAutoFit/>
          </a:bodyPr>
          <a:lstStyle/>
          <a:p>
            <a:r>
              <a:rPr lang="en-US" sz="3800" b="1">
                <a:solidFill>
                  <a:srgbClr val="C00000"/>
                </a:solidFill>
                <a:latin typeface="Arial" panose="020B0604020202020204" pitchFamily="34" charset="0"/>
                <a:cs typeface="Arial" panose="020B0604020202020204" pitchFamily="34" charset="0"/>
              </a:rPr>
              <a:t>Bài </a:t>
            </a:r>
            <a:r>
              <a:rPr lang="en-US" sz="3800" b="1" smtClean="0">
                <a:solidFill>
                  <a:srgbClr val="C00000"/>
                </a:solidFill>
                <a:latin typeface="Arial" panose="020B0604020202020204" pitchFamily="34" charset="0"/>
                <a:cs typeface="Arial" panose="020B0604020202020204" pitchFamily="34" charset="0"/>
              </a:rPr>
              <a:t>4.14 (SGK </a:t>
            </a:r>
            <a:r>
              <a:rPr lang="en-US" sz="3800" b="1">
                <a:solidFill>
                  <a:srgbClr val="C00000"/>
                </a:solidFill>
                <a:latin typeface="Arial" panose="020B0604020202020204" pitchFamily="34" charset="0"/>
                <a:cs typeface="Arial" panose="020B0604020202020204" pitchFamily="34" charset="0"/>
              </a:rPr>
              <a:t>– </a:t>
            </a:r>
            <a:r>
              <a:rPr lang="en-US" sz="3800" b="1" smtClean="0">
                <a:solidFill>
                  <a:srgbClr val="C00000"/>
                </a:solidFill>
                <a:latin typeface="Arial" panose="020B0604020202020204" pitchFamily="34" charset="0"/>
                <a:cs typeface="Arial" panose="020B0604020202020204" pitchFamily="34" charset="0"/>
              </a:rPr>
              <a:t>tr.88) </a:t>
            </a:r>
            <a:endParaRPr lang="en-US" sz="3800">
              <a:solidFill>
                <a:srgbClr val="C00000"/>
              </a:solidFill>
            </a:endParaRPr>
          </a:p>
        </p:txBody>
      </p:sp>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002632" y="4694237"/>
            <a:ext cx="6246869" cy="4876800"/>
          </a:xfrm>
          <a:prstGeom prst="rect">
            <a:avLst/>
          </a:prstGeom>
        </p:spPr>
      </p:pic>
      <p:sp>
        <p:nvSpPr>
          <p:cNvPr id="8" name="Rectangle 7"/>
          <p:cNvSpPr/>
          <p:nvPr/>
        </p:nvSpPr>
        <p:spPr>
          <a:xfrm>
            <a:off x="7479632" y="4425816"/>
            <a:ext cx="10218822" cy="5909310"/>
          </a:xfrm>
          <a:prstGeom prst="rect">
            <a:avLst/>
          </a:prstGeom>
        </p:spPr>
        <p:txBody>
          <a:bodyPr wrap="square">
            <a:spAutoFit/>
          </a:bodyPr>
          <a:lstStyle/>
          <a:p>
            <a:pPr algn="just">
              <a:lnSpc>
                <a:spcPct val="150000"/>
              </a:lnSpc>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a) Vì</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E, K lần lượt là trung điểm của AD, AC</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nên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EK là đường trung bình của tam giác ACD suy ra EK // CD.</a:t>
            </a:r>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Vì K, F lần lượt là trung điểm của AC, BC</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nên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KF là đường trung bình của tam giác ABC suy ra KF // AB.</a:t>
            </a:r>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Vậy EK // CD, FK // AB.</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9" name="Rectangle 8"/>
          <p:cNvSpPr/>
          <p:nvPr/>
        </p:nvSpPr>
        <p:spPr>
          <a:xfrm>
            <a:off x="7884103" y="3628192"/>
            <a:ext cx="1237839" cy="677108"/>
          </a:xfrm>
          <a:prstGeom prst="rect">
            <a:avLst/>
          </a:prstGeom>
        </p:spPr>
        <p:txBody>
          <a:bodyPr wrap="none">
            <a:spAutoFit/>
          </a:bodyPr>
          <a:lstStyle/>
          <a:p>
            <a:pPr lvl="0" algn="ctr"/>
            <a:r>
              <a:rPr lang="vi-VN" sz="3800" b="1" i="1" u="sng" smtClean="0">
                <a:solidFill>
                  <a:schemeClr val="tx2"/>
                </a:solidFill>
              </a:rPr>
              <a:t>Giải</a:t>
            </a:r>
            <a:r>
              <a:rPr lang="en-US" sz="3800" b="1" i="1" u="sng" smtClean="0">
                <a:solidFill>
                  <a:schemeClr val="tx2"/>
                </a:solidFill>
              </a:rPr>
              <a:t>:</a:t>
            </a:r>
            <a:endParaRPr lang="en-US" sz="3800" b="1" i="1" u="sng">
              <a:solidFill>
                <a:schemeClr val="tx2"/>
              </a:solidFill>
            </a:endParaRPr>
          </a:p>
        </p:txBody>
      </p:sp>
    </p:spTree>
    <p:extLst>
      <p:ext uri="{BB962C8B-B14F-4D97-AF65-F5344CB8AC3E}">
        <p14:creationId xmlns:p14="http://schemas.microsoft.com/office/powerpoint/2010/main" val="237118670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6" dur="500"/>
                                        <p:tgtEl>
                                          <p:spTgt spid="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wipe(left)">
                                      <p:cBhvr>
                                        <p:cTn id="4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516131"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15253" y="8011026"/>
            <a:ext cx="1541942" cy="1093414"/>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1062789" y="1457826"/>
            <a:ext cx="6246869" cy="4876800"/>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7535779" y="1247295"/>
                <a:ext cx="10218822" cy="8110425"/>
              </a:xfrm>
              <a:prstGeom prst="rect">
                <a:avLst/>
              </a:prstGeom>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b) Vì EK là đường trung bình của tam giác ACD nên EK =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CD</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Vì KF là đường trung bình của tam giác ABC nên KF =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AB</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EK + KF =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 (AB + CD</a:t>
                </a:r>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Áp dụng bất đẳng thức tam giác vào tam giác KEF, ta có: EF &lt; EK + KF          (2)</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Từ (1) và (2) ta suy ra EF &lt;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 (AB + CD).</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7535779" y="1247295"/>
                <a:ext cx="10218822" cy="8110425"/>
              </a:xfrm>
              <a:prstGeom prst="rect">
                <a:avLst/>
              </a:prstGeom>
              <a:blipFill>
                <a:blip r:embed="rId10"/>
                <a:stretch>
                  <a:fillRect l="-1789" r="-1789"/>
                </a:stretch>
              </a:blipFill>
            </p:spPr>
            <p:txBody>
              <a:bodyPr/>
              <a:lstStyle/>
              <a:p>
                <a:r>
                  <a:rPr lang="en-US">
                    <a:noFill/>
                  </a:rPr>
                  <a:t> </a:t>
                </a:r>
              </a:p>
            </p:txBody>
          </p:sp>
        </mc:Fallback>
      </mc:AlternateContent>
      <p:sp>
        <p:nvSpPr>
          <p:cNvPr id="9" name="Rectangle 8"/>
          <p:cNvSpPr/>
          <p:nvPr/>
        </p:nvSpPr>
        <p:spPr>
          <a:xfrm>
            <a:off x="1328364" y="49599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smtClean="0">
                <a:ln>
                  <a:noFill/>
                </a:ln>
                <a:solidFill>
                  <a:srgbClr val="1F497D"/>
                </a:solidFill>
                <a:effectLst/>
                <a:uLnTx/>
                <a:uFillTx/>
                <a:latin typeface="Arial" panose="020B0604020202020204" pitchFamily="34" charset="0"/>
                <a:ea typeface="+mn-ea"/>
                <a:cs typeface="+mn-cs"/>
              </a:rPr>
              <a:t>Giải</a:t>
            </a:r>
            <a:r>
              <a:rPr kumimoji="0" lang="en-US" sz="3800" b="1" i="1" u="sng" strike="noStrike" kern="1200" cap="none" spc="0" normalizeH="0" baseline="0" noProof="0" smtClean="0">
                <a:ln>
                  <a:noFill/>
                </a:ln>
                <a:solidFill>
                  <a:srgbClr val="1F497D"/>
                </a:solidFill>
                <a:effectLst/>
                <a:uLnTx/>
                <a:uFillTx/>
                <a:latin typeface="Calibri"/>
                <a:ea typeface="+mn-ea"/>
                <a:cs typeface="+mn-cs"/>
              </a:rPr>
              <a:t>:</a:t>
            </a:r>
            <a:endParaRPr kumimoji="0" lang="en-US" sz="3800" b="1" i="1" u="sng" strike="noStrike" kern="1200" cap="none" spc="0" normalizeH="0" baseline="0" noProof="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142608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wipe(left)">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fade">
                                      <p:cBhvr>
                                        <p:cTn id="30" dur="500"/>
                                        <p:tgtEl>
                                          <p:spTgt spid="8">
                                            <p:txEl>
                                              <p:pRg st="3" end="3"/>
                                            </p:txEl>
                                          </p:spTgt>
                                        </p:tgtEl>
                                      </p:cBhvr>
                                    </p:animEffect>
                                    <p:anim calcmode="lin" valueType="num">
                                      <p:cBhvr>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44192" y="7277101"/>
            <a:ext cx="3599570" cy="2956146"/>
          </a:xfrm>
          <a:prstGeom prst="rect">
            <a:avLst/>
          </a:prstGeom>
        </p:spPr>
      </p:pic>
      <p:grpSp>
        <p:nvGrpSpPr>
          <p:cNvPr id="16" name="Group 4"/>
          <p:cNvGrpSpPr/>
          <p:nvPr/>
        </p:nvGrpSpPr>
        <p:grpSpPr>
          <a:xfrm>
            <a:off x="3208684" y="2576400"/>
            <a:ext cx="2060036" cy="1828800"/>
            <a:chOff x="14168" y="-264583"/>
            <a:chExt cx="6321663" cy="6350000"/>
          </a:xfrm>
          <a:solidFill>
            <a:schemeClr val="accent3">
              <a:lumMod val="75000"/>
            </a:schemeClr>
          </a:solid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Rectangle 18"/>
          <p:cNvSpPr/>
          <p:nvPr/>
        </p:nvSpPr>
        <p:spPr>
          <a:xfrm>
            <a:off x="4989692" y="3505860"/>
            <a:ext cx="8153400" cy="1508555"/>
          </a:xfrm>
          <a:prstGeom prst="rect">
            <a:avLst/>
          </a:prstGeom>
        </p:spPr>
        <p:txBody>
          <a:bodyPr wrap="square">
            <a:spAutoFit/>
          </a:bodyPr>
          <a:lstStyle/>
          <a:p>
            <a:pPr algn="ctr">
              <a:lnSpc>
                <a:spcPct val="150000"/>
              </a:lnSpc>
              <a:tabLst>
                <a:tab pos="360045" algn="l"/>
                <a:tab pos="720090" algn="l"/>
              </a:tabLst>
            </a:pPr>
            <a:r>
              <a:rPr lang="en-US" sz="7000" b="1" smtClean="0">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7000" b="1">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35232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73162" y="3467100"/>
            <a:ext cx="6477000" cy="4166286"/>
          </a:xfrm>
          <a:prstGeom prst="rect">
            <a:avLst/>
          </a:prstGeom>
        </p:spPr>
      </p:pic>
      <p:pic>
        <p:nvPicPr>
          <p:cNvPr id="23" name="Picture 22">
            <a:extLst>
              <a:ext uri="{FF2B5EF4-FFF2-40B4-BE49-F238E27FC236}">
                <a16:creationId xmlns:a16="http://schemas.microsoft.com/office/drawing/2014/main" id="{6793D90F-CFB5-41B8-A9E5-2925471B0C3E}"/>
              </a:ext>
            </a:extLst>
          </p:cNvPr>
          <p:cNvPicPr>
            <a:picLocks noChangeAspect="1"/>
          </p:cNvPicPr>
          <p:nvPr/>
        </p:nvPicPr>
        <p:blipFill>
          <a:blip r:embed="rId4"/>
          <a:stretch>
            <a:fillRect/>
          </a:stretch>
        </p:blipFill>
        <p:spPr>
          <a:xfrm>
            <a:off x="228600" y="9264382"/>
            <a:ext cx="2921459" cy="832118"/>
          </a:xfrm>
          <a:prstGeom prst="rect">
            <a:avLst/>
          </a:prstGeom>
        </p:spPr>
      </p:pic>
      <p:sp>
        <p:nvSpPr>
          <p:cNvPr id="26" name="Oval Callout 25"/>
          <p:cNvSpPr/>
          <p:nvPr/>
        </p:nvSpPr>
        <p:spPr>
          <a:xfrm>
            <a:off x="8489960" y="2291786"/>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smtClean="0">
                <a:solidFill>
                  <a:prstClr val="black"/>
                </a:solidFill>
              </a:rPr>
              <a:t>Giải</a:t>
            </a:r>
            <a:endParaRPr lang="en-US" sz="3600" b="1">
              <a:solidFill>
                <a:prstClr val="black"/>
              </a:solidFill>
            </a:endParaRPr>
          </a:p>
        </p:txBody>
      </p:sp>
      <p:grpSp>
        <p:nvGrpSpPr>
          <p:cNvPr id="5" name="Group 4"/>
          <p:cNvGrpSpPr/>
          <p:nvPr/>
        </p:nvGrpSpPr>
        <p:grpSpPr>
          <a:xfrm>
            <a:off x="228600" y="114300"/>
            <a:ext cx="18180162" cy="2103653"/>
            <a:chOff x="336438" y="348964"/>
            <a:chExt cx="18180162" cy="2103653"/>
          </a:xfrm>
        </p:grpSpPr>
        <mc:AlternateContent xmlns:mc="http://schemas.openxmlformats.org/markup-compatibility/2006">
          <mc:Choice xmlns:a14="http://schemas.microsoft.com/office/drawing/2010/main" Requires="a14">
            <p:sp>
              <p:nvSpPr>
                <p:cNvPr id="7" name="Rectangle 6"/>
                <p:cNvSpPr/>
                <p:nvPr/>
              </p:nvSpPr>
              <p:spPr>
                <a:xfrm>
                  <a:off x="336438" y="348964"/>
                  <a:ext cx="18180162" cy="2103653"/>
                </a:xfrm>
                <a:prstGeom prst="rect">
                  <a:avLst/>
                </a:prstGeom>
              </p:spPr>
              <p:txBody>
                <a:bodyPr wrap="square">
                  <a:spAutoFit/>
                </a:bodyPr>
                <a:lstStyle/>
                <a:p>
                  <a:pPr>
                    <a:lnSpc>
                      <a:spcPct val="150000"/>
                    </a:lnSpc>
                  </a:pPr>
                  <a:r>
                    <a:rPr lang="en-US" sz="3600" smtClean="0">
                      <a:solidFill>
                        <a:srgbClr val="000000"/>
                      </a:solidFill>
                      <a:latin typeface="Arial" panose="020B0604020202020204" pitchFamily="34" charset="0"/>
                      <a:cs typeface="Arial" panose="020B0604020202020204" pitchFamily="34" charset="0"/>
                    </a:rPr>
                    <a:t>                                        </a:t>
                  </a:r>
                  <a:r>
                    <a:rPr lang="vi-VN" sz="3600" smtClean="0">
                      <a:solidFill>
                        <a:srgbClr val="000000"/>
                      </a:solidFill>
                      <a:latin typeface="Arial" panose="020B0604020202020204" pitchFamily="34" charset="0"/>
                      <a:cs typeface="Arial" panose="020B0604020202020204" pitchFamily="34" charset="0"/>
                    </a:rPr>
                    <a:t>Cho </a:t>
                  </a:r>
                  <a:r>
                    <a:rPr lang="vi-VN" sz="3600">
                      <a:solidFill>
                        <a:srgbClr val="000000"/>
                      </a:solidFill>
                      <a:latin typeface="Arial" panose="020B0604020202020204" pitchFamily="34" charset="0"/>
                      <a:cs typeface="Arial" panose="020B0604020202020204" pitchFamily="34" charset="0"/>
                    </a:rPr>
                    <a:t>tam giác ABC, phân giác AD (D ∈ BC). Đường thẳng qua D song song với AB cắt AC tại E. Chứng minh rằng</a:t>
                  </a:r>
                  <a:r>
                    <a:rPr lang="vi-VN" sz="360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𝐸𝐶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𝐸𝐴</m:t>
                          </m:r>
                        </m:den>
                      </m:f>
                    </m:oMath>
                  </a14:m>
                  <a:endParaRPr lang="en-US" sz="360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36438" y="348964"/>
                  <a:ext cx="18180162" cy="2103653"/>
                </a:xfrm>
                <a:prstGeom prst="rect">
                  <a:avLst/>
                </a:prstGeom>
                <a:blipFill>
                  <a:blip r:embed="rId5"/>
                  <a:stretch>
                    <a:fillRect l="-1040"/>
                  </a:stretch>
                </a:blipFill>
              </p:spPr>
              <p:txBody>
                <a:bodyPr/>
                <a:lstStyle/>
                <a:p>
                  <a:r>
                    <a:rPr lang="en-US">
                      <a:noFill/>
                    </a:rPr>
                    <a:t> </a:t>
                  </a:r>
                </a:p>
              </p:txBody>
            </p:sp>
          </mc:Fallback>
        </mc:AlternateContent>
        <p:sp>
          <p:nvSpPr>
            <p:cNvPr id="19" name="Rectangle 18"/>
            <p:cNvSpPr/>
            <p:nvPr/>
          </p:nvSpPr>
          <p:spPr>
            <a:xfrm>
              <a:off x="381000" y="495300"/>
              <a:ext cx="5215274" cy="677108"/>
            </a:xfrm>
            <a:prstGeom prst="rect">
              <a:avLst/>
            </a:prstGeom>
          </p:spPr>
          <p:txBody>
            <a:bodyPr wrap="none">
              <a:spAutoFit/>
            </a:bodyPr>
            <a:lstStyle/>
            <a:p>
              <a:r>
                <a:rPr lang="en-US" sz="3800" b="1">
                  <a:solidFill>
                    <a:srgbClr val="C00000"/>
                  </a:solidFill>
                  <a:latin typeface="Arial" panose="020B0604020202020204" pitchFamily="34" charset="0"/>
                  <a:cs typeface="Arial" panose="020B0604020202020204" pitchFamily="34" charset="0"/>
                </a:rPr>
                <a:t>Bài </a:t>
              </a:r>
              <a:r>
                <a:rPr lang="en-US" sz="3800" b="1" smtClean="0">
                  <a:solidFill>
                    <a:srgbClr val="C00000"/>
                  </a:solidFill>
                  <a:latin typeface="Arial" panose="020B0604020202020204" pitchFamily="34" charset="0"/>
                  <a:cs typeface="Arial" panose="020B0604020202020204" pitchFamily="34" charset="0"/>
                </a:rPr>
                <a:t>4.15 (SGK </a:t>
              </a:r>
              <a:r>
                <a:rPr lang="en-US" sz="3800" b="1">
                  <a:solidFill>
                    <a:srgbClr val="C00000"/>
                  </a:solidFill>
                  <a:latin typeface="Arial" panose="020B0604020202020204" pitchFamily="34" charset="0"/>
                  <a:cs typeface="Arial" panose="020B0604020202020204" pitchFamily="34" charset="0"/>
                </a:rPr>
                <a:t>– </a:t>
              </a:r>
              <a:r>
                <a:rPr lang="en-US" sz="3800" b="1" smtClean="0">
                  <a:solidFill>
                    <a:srgbClr val="C00000"/>
                  </a:solidFill>
                  <a:latin typeface="Arial" panose="020B0604020202020204" pitchFamily="34" charset="0"/>
                  <a:cs typeface="Arial" panose="020B0604020202020204" pitchFamily="34" charset="0"/>
                </a:rPr>
                <a:t>tr.88) </a:t>
              </a:r>
              <a:endParaRPr lang="en-US" sz="3800">
                <a:solidFill>
                  <a:srgbClr val="C00000"/>
                </a:solidFill>
              </a:endParaRPr>
            </a:p>
          </p:txBody>
        </p:sp>
      </p:grpSp>
      <mc:AlternateContent xmlns:mc="http://schemas.openxmlformats.org/markup-compatibility/2006">
        <mc:Choice xmlns:a14="http://schemas.microsoft.com/office/drawing/2010/main" Requires="a14">
          <p:sp>
            <p:nvSpPr>
              <p:cNvPr id="12" name="Rectangle 11"/>
              <p:cNvSpPr/>
              <p:nvPr/>
            </p:nvSpPr>
            <p:spPr>
              <a:xfrm>
                <a:off x="7361544" y="3238500"/>
                <a:ext cx="10502465" cy="6985310"/>
              </a:xfrm>
              <a:prstGeom prst="rect">
                <a:avLst/>
              </a:prstGeom>
            </p:spPr>
            <p:txBody>
              <a:bodyPr wrap="square">
                <a:spAutoFit/>
              </a:bodyPr>
              <a:lstStyle/>
              <a:p>
                <a:pPr algn="just">
                  <a:lnSpc>
                    <a:spcPct val="150000"/>
                  </a:lnSpc>
                </a:pPr>
                <a:r>
                  <a:rPr lang="fr-FR" sz="3600">
                    <a:latin typeface="Arial" panose="020B0604020202020204" pitchFamily="34" charset="0"/>
                    <a:ea typeface="Arial" panose="020B0604020202020204" pitchFamily="34" charset="0"/>
                    <a:cs typeface="Arial" panose="020B0604020202020204" pitchFamily="34" charset="0"/>
                  </a:rPr>
                  <a:t>Theo đề bài, AD là tia phân giác của </a:t>
                </a: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a:rPr lang="fr-FR" sz="3600" i="1">
                            <a:effectLst/>
                            <a:latin typeface="Cambria Math" panose="02040503050406030204" pitchFamily="18" charset="0"/>
                            <a:ea typeface="Arial" panose="020B0604020202020204" pitchFamily="34" charset="0"/>
                            <a:cs typeface="Times New Roman" panose="02020603050405020304" pitchFamily="18" charset="0"/>
                          </a:rPr>
                          <m:t>𝐵𝐴𝐶</m:t>
                        </m:r>
                      </m:e>
                    </m:acc>
                  </m:oMath>
                </a14:m>
                <a:r>
                  <a:rPr lang="fr-FR" sz="3600">
                    <a:effectLst/>
                    <a:latin typeface="Arial" panose="020B0604020202020204" pitchFamily="34" charset="0"/>
                    <a:ea typeface="Dotum" panose="020B0600000101010101" pitchFamily="34" charset="-127"/>
                    <a:cs typeface="Arial" panose="020B0604020202020204" pitchFamily="34" charset="0"/>
                  </a:rPr>
                  <a:t>,</a:t>
                </a:r>
                <a:r>
                  <a:rPr lang="fr-FR" sz="3600">
                    <a:effectLst/>
                    <a:latin typeface="Arial" panose="020B0604020202020204" pitchFamily="34" charset="0"/>
                    <a:ea typeface="Arial" panose="020B0604020202020204" pitchFamily="34" charset="0"/>
                    <a:cs typeface="Arial" panose="020B0604020202020204" pitchFamily="34" charset="0"/>
                  </a:rPr>
                  <a:t> áp dụng tính chất đường phân giác vào tam giác ABC</a:t>
                </a:r>
                <a:r>
                  <a:rPr lang="fr-FR" sz="3600">
                    <a:effectLst/>
                    <a:latin typeface="Arial" panose="020B0604020202020204" pitchFamily="34" charset="0"/>
                    <a:ea typeface="Arial" panose="020B0604020202020204" pitchFamily="34" charset="0"/>
                    <a:cs typeface="Arial" panose="020B0604020202020204" pitchFamily="34" charset="0"/>
                  </a:rPr>
                  <a:t>, </a:t>
                </a:r>
                <a:r>
                  <a:rPr lang="fr-FR" sz="3600" smtClean="0">
                    <a:effectLst/>
                    <a:latin typeface="Arial" panose="020B0604020202020204" pitchFamily="34" charset="0"/>
                    <a:ea typeface="Arial" panose="020B0604020202020204" pitchFamily="34" charset="0"/>
                    <a:cs typeface="Arial" panose="020B0604020202020204" pitchFamily="34" charset="0"/>
                  </a:rPr>
                  <a:t>      ta có: </a:t>
                </a: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𝐷𝐵</m:t>
                        </m:r>
                      </m:den>
                    </m:f>
                  </m:oMath>
                </a14:m>
                <a:r>
                  <a:rPr lang="fr-FR" sz="3600">
                    <a:effectLst/>
                    <a:latin typeface="Arial" panose="020B0604020202020204" pitchFamily="34" charset="0"/>
                    <a:ea typeface="Arial" panose="020B0604020202020204" pitchFamily="34" charset="0"/>
                    <a:cs typeface="Arial" panose="020B0604020202020204" pitchFamily="34" charset="0"/>
                  </a:rPr>
                  <a:t> (1)</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Arial" panose="020B0604020202020204" pitchFamily="34" charset="0"/>
                    <a:cs typeface="Arial" panose="020B0604020202020204" pitchFamily="34" charset="0"/>
                  </a:rPr>
                  <a:t>Đường thẳng qua D song song với AB cắt </a:t>
                </a:r>
                <a:r>
                  <a:rPr lang="fr-FR" sz="3600">
                    <a:effectLst/>
                    <a:latin typeface="Arial" panose="020B0604020202020204" pitchFamily="34" charset="0"/>
                    <a:ea typeface="Arial" panose="020B0604020202020204" pitchFamily="34" charset="0"/>
                    <a:cs typeface="Arial" panose="020B0604020202020204" pitchFamily="34" charset="0"/>
                  </a:rPr>
                  <a:t>AC </a:t>
                </a:r>
                <a:r>
                  <a:rPr lang="fr-FR" sz="3600" smtClean="0">
                    <a:effectLst/>
                    <a:latin typeface="Arial" panose="020B0604020202020204" pitchFamily="34" charset="0"/>
                    <a:ea typeface="Arial" panose="020B0604020202020204" pitchFamily="34" charset="0"/>
                    <a:cs typeface="Arial" panose="020B0604020202020204" pitchFamily="34" charset="0"/>
                  </a:rPr>
                  <a:t>     tại </a:t>
                </a:r>
                <a:r>
                  <a:rPr lang="fr-FR" sz="3600">
                    <a:effectLst/>
                    <a:latin typeface="Arial" panose="020B0604020202020204" pitchFamily="34" charset="0"/>
                    <a:ea typeface="Arial" panose="020B0604020202020204" pitchFamily="34" charset="0"/>
                    <a:cs typeface="Arial" panose="020B0604020202020204" pitchFamily="34" charset="0"/>
                  </a:rPr>
                  <a:t>E hay DE // AB, áp dụng định lí Thalès </a:t>
                </a:r>
                <a:r>
                  <a:rPr lang="fr-FR" sz="3600">
                    <a:effectLst/>
                    <a:latin typeface="Arial" panose="020B0604020202020204" pitchFamily="34" charset="0"/>
                    <a:ea typeface="Arial" panose="020B0604020202020204" pitchFamily="34" charset="0"/>
                    <a:cs typeface="Arial" panose="020B0604020202020204" pitchFamily="34" charset="0"/>
                  </a:rPr>
                  <a:t>vào </a:t>
                </a:r>
                <a:r>
                  <a:rPr lang="fr-FR" sz="3600" smtClean="0">
                    <a:effectLst/>
                    <a:latin typeface="Arial" panose="020B0604020202020204" pitchFamily="34" charset="0"/>
                    <a:ea typeface="Arial" panose="020B0604020202020204" pitchFamily="34" charset="0"/>
                    <a:cs typeface="Arial" panose="020B0604020202020204" pitchFamily="34" charset="0"/>
                  </a:rPr>
                  <a:t>      tam </a:t>
                </a:r>
                <a:r>
                  <a:rPr lang="fr-FR" sz="3600">
                    <a:effectLst/>
                    <a:latin typeface="Arial" panose="020B0604020202020204" pitchFamily="34" charset="0"/>
                    <a:ea typeface="Arial" panose="020B0604020202020204" pitchFamily="34" charset="0"/>
                    <a:cs typeface="Arial" panose="020B0604020202020204" pitchFamily="34" charset="0"/>
                  </a:rPr>
                  <a:t>giác ABC, ta có : </a:t>
                </a: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𝐷𝐵</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𝐸𝐶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𝐸𝐴</m:t>
                        </m:r>
                      </m:den>
                    </m:f>
                  </m:oMath>
                </a14:m>
                <a:r>
                  <a:rPr lang="fr-FR" sz="3600">
                    <a:effectLst/>
                    <a:latin typeface="Arial" panose="020B0604020202020204" pitchFamily="34" charset="0"/>
                    <a:ea typeface="Arial" panose="020B0604020202020204" pitchFamily="34" charset="0"/>
                    <a:cs typeface="Arial" panose="020B0604020202020204" pitchFamily="34" charset="0"/>
                  </a:rPr>
                  <a:t> (2)</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Arial" panose="020B0604020202020204" pitchFamily="34" charset="0"/>
                    <a:cs typeface="Arial" panose="020B0604020202020204" pitchFamily="34" charset="0"/>
                  </a:rPr>
                  <a:t>Từ (1) và (2) suy ra </a:t>
                </a: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𝐸𝐶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𝐸𝐴</m:t>
                        </m:r>
                      </m:den>
                    </m:f>
                  </m:oMath>
                </a14:m>
                <a:r>
                  <a:rPr lang="fr-FR" sz="3600">
                    <a:effectLst/>
                    <a:latin typeface="Arial" panose="020B0604020202020204" pitchFamily="34" charset="0"/>
                    <a:ea typeface="Arial" panose="020B0604020202020204" pitchFamily="34" charset="0"/>
                    <a:cs typeface="Arial" panose="020B0604020202020204" pitchFamily="34" charset="0"/>
                  </a:rPr>
                  <a:t> (đpcm).</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7361544" y="3238500"/>
                <a:ext cx="10502465" cy="6985310"/>
              </a:xfrm>
              <a:prstGeom prst="rect">
                <a:avLst/>
              </a:prstGeom>
              <a:blipFill>
                <a:blip r:embed="rId6"/>
                <a:stretch>
                  <a:fillRect l="-1800" r="-1800"/>
                </a:stretch>
              </a:blipFill>
            </p:spPr>
            <p:txBody>
              <a:bodyPr/>
              <a:lstStyle/>
              <a:p>
                <a:r>
                  <a:rPr lang="en-US">
                    <a:noFill/>
                  </a:rPr>
                  <a:t> </a:t>
                </a:r>
              </a:p>
            </p:txBody>
          </p:sp>
        </mc:Fallback>
      </mc:AlternateContent>
    </p:spTree>
    <p:extLst>
      <p:ext uri="{BB962C8B-B14F-4D97-AF65-F5344CB8AC3E}">
        <p14:creationId xmlns:p14="http://schemas.microsoft.com/office/powerpoint/2010/main" val="4197122325"/>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fade">
                                      <p:cBhvr>
                                        <p:cTn id="29" dur="5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wipe(left)">
                                      <p:cBhvr>
                                        <p:cTn id="3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788647"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30" name="Group 2"/>
          <p:cNvGrpSpPr/>
          <p:nvPr/>
        </p:nvGrpSpPr>
        <p:grpSpPr>
          <a:xfrm rot="16200000">
            <a:off x="9643026" y="4644475"/>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1"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3734529">
            <a:off x="17042490" y="2565982"/>
            <a:ext cx="788961" cy="988448"/>
          </a:xfrm>
          <a:prstGeom prst="rect">
            <a:avLst/>
          </a:prstGeom>
        </p:spPr>
      </p:pic>
      <p:grpSp>
        <p:nvGrpSpPr>
          <p:cNvPr id="22" name="Group 21"/>
          <p:cNvGrpSpPr/>
          <p:nvPr/>
        </p:nvGrpSpPr>
        <p:grpSpPr>
          <a:xfrm>
            <a:off x="739126" y="239793"/>
            <a:ext cx="18180162" cy="3416320"/>
            <a:chOff x="336438" y="348964"/>
            <a:chExt cx="18180162" cy="3416320"/>
          </a:xfrm>
        </p:grpSpPr>
        <p:sp>
          <p:nvSpPr>
            <p:cNvPr id="23" name="Rectangle 22"/>
            <p:cNvSpPr/>
            <p:nvPr/>
          </p:nvSpPr>
          <p:spPr>
            <a:xfrm>
              <a:off x="336438" y="348964"/>
              <a:ext cx="18180162" cy="3416320"/>
            </a:xfrm>
            <a:prstGeom prst="rect">
              <a:avLst/>
            </a:prstGeom>
          </p:spPr>
          <p:txBody>
            <a:bodyPr wrap="square">
              <a:spAutoFit/>
            </a:bodyPr>
            <a:lstStyle/>
            <a:p>
              <a:pPr>
                <a:lnSpc>
                  <a:spcPct val="150000"/>
                </a:lnSpc>
              </a:pPr>
              <a:r>
                <a:rPr lang="en-US" sz="3600" smtClean="0">
                  <a:solidFill>
                    <a:srgbClr val="000000"/>
                  </a:solidFill>
                  <a:latin typeface="Arial" panose="020B0604020202020204" pitchFamily="34" charset="0"/>
                  <a:cs typeface="Arial" panose="020B0604020202020204" pitchFamily="34" charset="0"/>
                </a:rPr>
                <a:t>                                        </a:t>
              </a:r>
              <a:r>
                <a:rPr lang="vi-VN" sz="3600">
                  <a:solidFill>
                    <a:srgbClr val="000000"/>
                  </a:solidFill>
                  <a:cs typeface="Arial" panose="020B0604020202020204" pitchFamily="34" charset="0"/>
                </a:rPr>
                <a:t>Tam giác ABC có AB = 15 cm, AC = 20 cm, BC = 25 cm. Đường phân giác của góc BAC cắt cạnh BC tại </a:t>
              </a:r>
              <a:r>
                <a:rPr lang="vi-VN" sz="3600">
                  <a:solidFill>
                    <a:srgbClr val="000000"/>
                  </a:solidFill>
                  <a:cs typeface="Arial" panose="020B0604020202020204" pitchFamily="34" charset="0"/>
                </a:rPr>
                <a:t>D</a:t>
              </a:r>
              <a:r>
                <a:rPr lang="vi-VN" sz="3600" smtClean="0">
                  <a:solidFill>
                    <a:srgbClr val="000000"/>
                  </a:solidFill>
                  <a:cs typeface="Arial" panose="020B0604020202020204" pitchFamily="34" charset="0"/>
                </a:rPr>
                <a:t>.</a:t>
              </a:r>
              <a:endParaRPr lang="vi-VN" sz="3600">
                <a:solidFill>
                  <a:srgbClr val="000000"/>
                </a:solidFill>
                <a:cs typeface="Arial" panose="020B0604020202020204" pitchFamily="34" charset="0"/>
              </a:endParaRPr>
            </a:p>
            <a:p>
              <a:pPr>
                <a:lnSpc>
                  <a:spcPct val="150000"/>
                </a:lnSpc>
              </a:pPr>
              <a:r>
                <a:rPr lang="vi-VN" sz="3600">
                  <a:solidFill>
                    <a:srgbClr val="000000"/>
                  </a:solidFill>
                  <a:cs typeface="Arial" panose="020B0604020202020204" pitchFamily="34" charset="0"/>
                </a:rPr>
                <a:t>a) Tính độ dài các đoạn thẳng DB và </a:t>
              </a:r>
              <a:r>
                <a:rPr lang="vi-VN" sz="3600">
                  <a:solidFill>
                    <a:srgbClr val="000000"/>
                  </a:solidFill>
                  <a:cs typeface="Arial" panose="020B0604020202020204" pitchFamily="34" charset="0"/>
                </a:rPr>
                <a:t>DC</a:t>
              </a:r>
              <a:r>
                <a:rPr lang="vi-VN" sz="3600" smtClean="0">
                  <a:solidFill>
                    <a:srgbClr val="000000"/>
                  </a:solidFill>
                  <a:cs typeface="Arial" panose="020B0604020202020204" pitchFamily="34" charset="0"/>
                </a:rPr>
                <a:t>.</a:t>
              </a:r>
              <a:endParaRPr lang="vi-VN" sz="3600">
                <a:solidFill>
                  <a:srgbClr val="000000"/>
                </a:solidFill>
                <a:cs typeface="Arial" panose="020B0604020202020204" pitchFamily="34" charset="0"/>
              </a:endParaRPr>
            </a:p>
            <a:p>
              <a:pPr>
                <a:lnSpc>
                  <a:spcPct val="150000"/>
                </a:lnSpc>
              </a:pPr>
              <a:r>
                <a:rPr lang="vi-VN" sz="3600">
                  <a:solidFill>
                    <a:srgbClr val="000000"/>
                  </a:solidFill>
                  <a:cs typeface="Arial" panose="020B0604020202020204" pitchFamily="34" charset="0"/>
                </a:rPr>
                <a:t>b) Tính tỉ số diện tích của hai tam giác ABD và ACD.</a:t>
              </a:r>
              <a:endParaRPr lang="en-US" sz="3600">
                <a:latin typeface="Arial" panose="020B0604020202020204" pitchFamily="34" charset="0"/>
                <a:cs typeface="Arial" panose="020B0604020202020204" pitchFamily="34" charset="0"/>
              </a:endParaRPr>
            </a:p>
          </p:txBody>
        </p:sp>
        <p:sp>
          <p:nvSpPr>
            <p:cNvPr id="24" name="Rectangle 23"/>
            <p:cNvSpPr/>
            <p:nvPr/>
          </p:nvSpPr>
          <p:spPr>
            <a:xfrm>
              <a:off x="381000" y="495300"/>
              <a:ext cx="5215274" cy="677108"/>
            </a:xfrm>
            <a:prstGeom prst="rect">
              <a:avLst/>
            </a:prstGeom>
          </p:spPr>
          <p:txBody>
            <a:bodyPr wrap="none">
              <a:spAutoFit/>
            </a:bodyPr>
            <a:lstStyle/>
            <a:p>
              <a:r>
                <a:rPr lang="en-US" sz="3800" b="1">
                  <a:solidFill>
                    <a:srgbClr val="C00000"/>
                  </a:solidFill>
                  <a:latin typeface="Arial" panose="020B0604020202020204" pitchFamily="34" charset="0"/>
                  <a:cs typeface="Arial" panose="020B0604020202020204" pitchFamily="34" charset="0"/>
                </a:rPr>
                <a:t>Bài </a:t>
              </a:r>
              <a:r>
                <a:rPr lang="en-US" sz="3800" b="1" smtClean="0">
                  <a:solidFill>
                    <a:srgbClr val="C00000"/>
                  </a:solidFill>
                  <a:latin typeface="Arial" panose="020B0604020202020204" pitchFamily="34" charset="0"/>
                  <a:cs typeface="Arial" panose="020B0604020202020204" pitchFamily="34" charset="0"/>
                </a:rPr>
                <a:t>4.16 (SGK </a:t>
              </a:r>
              <a:r>
                <a:rPr lang="en-US" sz="3800" b="1">
                  <a:solidFill>
                    <a:srgbClr val="C00000"/>
                  </a:solidFill>
                  <a:latin typeface="Arial" panose="020B0604020202020204" pitchFamily="34" charset="0"/>
                  <a:cs typeface="Arial" panose="020B0604020202020204" pitchFamily="34" charset="0"/>
                </a:rPr>
                <a:t>– </a:t>
              </a:r>
              <a:r>
                <a:rPr lang="en-US" sz="3800" b="1" smtClean="0">
                  <a:solidFill>
                    <a:srgbClr val="C00000"/>
                  </a:solidFill>
                  <a:latin typeface="Arial" panose="020B0604020202020204" pitchFamily="34" charset="0"/>
                  <a:cs typeface="Arial" panose="020B0604020202020204" pitchFamily="34" charset="0"/>
                </a:rPr>
                <a:t>tr.88) </a:t>
              </a:r>
              <a:endParaRPr lang="en-US" sz="3800">
                <a:solidFill>
                  <a:srgbClr val="C00000"/>
                </a:solidFill>
              </a:endParaRPr>
            </a:p>
          </p:txBody>
        </p:sp>
      </p:grpSp>
      <p:sp>
        <p:nvSpPr>
          <p:cNvPr id="25" name="Oval Callout 24"/>
          <p:cNvSpPr/>
          <p:nvPr/>
        </p:nvSpPr>
        <p:spPr>
          <a:xfrm>
            <a:off x="8321213" y="3815786"/>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smtClean="0">
                <a:solidFill>
                  <a:prstClr val="black"/>
                </a:solidFill>
              </a:rPr>
              <a:t>Giải</a:t>
            </a:r>
            <a:endParaRPr lang="en-US" sz="3600" b="1">
              <a:solidFill>
                <a:prstClr val="black"/>
              </a:solidFill>
            </a:endParaRPr>
          </a:p>
        </p:txBody>
      </p:sp>
      <p:pic>
        <p:nvPicPr>
          <p:cNvPr id="2" name="Picture 1"/>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Effect>
                      <a14:brightnessContrast contrast="-40000"/>
                    </a14:imgEffect>
                  </a14:imgLayer>
                </a14:imgProps>
              </a:ext>
            </a:extLst>
          </a:blip>
          <a:stretch>
            <a:fillRect/>
          </a:stretch>
        </p:blipFill>
        <p:spPr>
          <a:xfrm>
            <a:off x="228600" y="5084382"/>
            <a:ext cx="7286684" cy="3943350"/>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613997" y="4846177"/>
                <a:ext cx="10003442" cy="5326523"/>
              </a:xfrm>
              <a:prstGeom prst="rect">
                <a:avLst/>
              </a:prstGeom>
            </p:spPr>
            <p:txBody>
              <a:bodyPr wrap="square">
                <a:spAutoFit/>
              </a:bodyPr>
              <a:lstStyle/>
              <a:p>
                <a:pPr algn="just">
                  <a:lnSpc>
                    <a:spcPct val="150000"/>
                  </a:lnSpc>
                </a:pPr>
                <a:r>
                  <a:rPr lang="fr-FR" sz="3600">
                    <a:latin typeface="Arial" panose="020B0604020202020204" pitchFamily="34" charset="0"/>
                    <a:ea typeface="Arial" panose="020B0604020202020204" pitchFamily="34" charset="0"/>
                    <a:cs typeface="Arial" panose="020B0604020202020204" pitchFamily="34" charset="0"/>
                  </a:rPr>
                  <a:t>a) Áp dụng tính chất đường phân giác, ta có:</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𝐷𝐵</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𝐷𝐶</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𝐴𝐶</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15</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3</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fr-FR" sz="3600">
                    <a:effectLst/>
                    <a:latin typeface="Arial" panose="020B0604020202020204" pitchFamily="34" charset="0"/>
                    <a:ea typeface="Dotum" panose="020B0600000101010101" pitchFamily="34" charset="-127"/>
                    <a:cs typeface="Arial" panose="020B0604020202020204" pitchFamily="34" charset="0"/>
                  </a:rPr>
                  <a:t>, </a:t>
                </a:r>
                <a:r>
                  <a:rPr lang="fr-FR" sz="36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𝐷𝐵</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4</m:t>
                        </m:r>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Arial" panose="020B0604020202020204" pitchFamily="34" charset="0"/>
                    <a:cs typeface="Arial" panose="020B0604020202020204" pitchFamily="34" charset="0"/>
                  </a:rPr>
                  <a:t>Áp dụng tính chất dãy tỉ số bằng nhau, ta có:</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𝐷𝐵</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𝐷𝐵</m:t>
                        </m:r>
                        <m:r>
                          <a:rPr lang="fr-FR" sz="3600" i="1">
                            <a:effectLst/>
                            <a:latin typeface="Cambria Math" panose="02040503050406030204" pitchFamily="18" charset="0"/>
                            <a:ea typeface="Arial" panose="020B0604020202020204" pitchFamily="34" charset="0"/>
                            <a:cs typeface="Times New Roman" panose="02020603050405020304" pitchFamily="18" charset="0"/>
                          </a:rPr>
                          <m:t>+</m:t>
                        </m:r>
                        <m:r>
                          <a:rPr lang="fr-FR" sz="360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𝐵𝐶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7</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25</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7</m:t>
                        </m:r>
                      </m:den>
                    </m:f>
                  </m:oMath>
                </a14:m>
                <a:r>
                  <a:rPr lang="fr-FR"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3600">
                    <a:effectLst/>
                    <a:latin typeface="Arial" panose="020B0604020202020204" pitchFamily="34" charset="0"/>
                    <a:ea typeface="Arial" panose="020B0604020202020204" pitchFamily="34" charset="0"/>
                    <a:cs typeface="Arial" panose="020B0604020202020204" pitchFamily="34" charset="0"/>
                  </a:rPr>
                  <a:t>Do đó, DB = </a:t>
                </a: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pt-BR" sz="3600" i="1">
                            <a:effectLst/>
                            <a:latin typeface="Cambria Math" panose="02040503050406030204" pitchFamily="18" charset="0"/>
                            <a:ea typeface="Arial" panose="020B0604020202020204" pitchFamily="34" charset="0"/>
                            <a:cs typeface="Times New Roman" panose="02020603050405020304" pitchFamily="18" charset="0"/>
                          </a:rPr>
                          <m:t>25.3</m:t>
                        </m:r>
                      </m:num>
                      <m:den>
                        <m:r>
                          <a:rPr lang="pt-BR" sz="3600" i="1">
                            <a:effectLst/>
                            <a:latin typeface="Cambria Math" panose="02040503050406030204" pitchFamily="18" charset="0"/>
                            <a:ea typeface="Arial" panose="020B0604020202020204" pitchFamily="34" charset="0"/>
                            <a:cs typeface="Times New Roman" panose="02020603050405020304" pitchFamily="18" charset="0"/>
                          </a:rPr>
                          <m:t>7</m:t>
                        </m:r>
                      </m:den>
                    </m:f>
                    <m:r>
                      <a:rPr lang="pt-B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pt-BR" sz="3600" i="1">
                            <a:effectLst/>
                            <a:latin typeface="Cambria Math" panose="02040503050406030204" pitchFamily="18" charset="0"/>
                            <a:ea typeface="Arial" panose="020B0604020202020204" pitchFamily="34" charset="0"/>
                            <a:cs typeface="Times New Roman" panose="02020603050405020304" pitchFamily="18" charset="0"/>
                          </a:rPr>
                          <m:t>75</m:t>
                        </m:r>
                      </m:num>
                      <m:den>
                        <m:r>
                          <a:rPr lang="pt-BR" sz="3600" i="1">
                            <a:effectLst/>
                            <a:latin typeface="Cambria Math" panose="02040503050406030204" pitchFamily="18" charset="0"/>
                            <a:ea typeface="Arial" panose="020B0604020202020204" pitchFamily="34" charset="0"/>
                            <a:cs typeface="Times New Roman" panose="02020603050405020304" pitchFamily="18" charset="0"/>
                          </a:rPr>
                          <m:t>7</m:t>
                        </m:r>
                      </m:den>
                    </m:f>
                  </m:oMath>
                </a14:m>
                <a:r>
                  <a:rPr lang="pt-BR" sz="3600">
                    <a:effectLst/>
                    <a:latin typeface="Arial" panose="020B0604020202020204" pitchFamily="34" charset="0"/>
                    <a:ea typeface="Dotum" panose="020B0600000101010101" pitchFamily="34" charset="-127"/>
                    <a:cs typeface="Arial" panose="020B0604020202020204" pitchFamily="34" charset="0"/>
                  </a:rPr>
                  <a:t> (cm); DC =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3600" i="1">
                            <a:effectLst/>
                            <a:latin typeface="Cambria Math" panose="02040503050406030204" pitchFamily="18" charset="0"/>
                            <a:ea typeface="Dotum" panose="020B0600000101010101" pitchFamily="34" charset="-127"/>
                            <a:cs typeface="Times New Roman" panose="02020603050405020304" pitchFamily="18" charset="0"/>
                          </a:rPr>
                          <m:t>25.4</m:t>
                        </m:r>
                      </m:num>
                      <m:den>
                        <m:r>
                          <a:rPr lang="pt-BR" sz="3600" i="1">
                            <a:effectLst/>
                            <a:latin typeface="Cambria Math" panose="02040503050406030204" pitchFamily="18" charset="0"/>
                            <a:ea typeface="Dotum" panose="020B0600000101010101" pitchFamily="34" charset="-127"/>
                            <a:cs typeface="Times New Roman" panose="02020603050405020304" pitchFamily="18" charset="0"/>
                          </a:rPr>
                          <m:t>7</m:t>
                        </m:r>
                      </m:den>
                    </m:f>
                    <m:r>
                      <a:rPr lang="pt-BR"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3600" i="1">
                            <a:effectLst/>
                            <a:latin typeface="Cambria Math" panose="02040503050406030204" pitchFamily="18" charset="0"/>
                            <a:ea typeface="Dotum" panose="020B0600000101010101" pitchFamily="34" charset="-127"/>
                            <a:cs typeface="Times New Roman" panose="02020603050405020304" pitchFamily="18" charset="0"/>
                          </a:rPr>
                          <m:t>100</m:t>
                        </m:r>
                      </m:num>
                      <m:den>
                        <m:r>
                          <a:rPr lang="pt-BR" sz="3600" i="1">
                            <a:effectLst/>
                            <a:latin typeface="Cambria Math" panose="02040503050406030204" pitchFamily="18" charset="0"/>
                            <a:ea typeface="Dotum" panose="020B0600000101010101" pitchFamily="34" charset="-127"/>
                            <a:cs typeface="Times New Roman" panose="02020603050405020304" pitchFamily="18" charset="0"/>
                          </a:rPr>
                          <m:t>7</m:t>
                        </m:r>
                      </m:den>
                    </m:f>
                  </m:oMath>
                </a14:m>
                <a:r>
                  <a:rPr lang="pt-BR" sz="3600">
                    <a:effectLst/>
                    <a:latin typeface="Arial" panose="020B0604020202020204" pitchFamily="34" charset="0"/>
                    <a:ea typeface="Dotum" panose="020B0600000101010101" pitchFamily="34" charset="-127"/>
                    <a:cs typeface="Arial" panose="020B0604020202020204" pitchFamily="34" charset="0"/>
                  </a:rPr>
                  <a:t> (</a:t>
                </a:r>
                <a:r>
                  <a:rPr lang="pt-BR" sz="3600">
                    <a:effectLst/>
                    <a:latin typeface="Arial" panose="020B0604020202020204" pitchFamily="34" charset="0"/>
                    <a:ea typeface="Dotum" panose="020B0600000101010101" pitchFamily="34" charset="-127"/>
                    <a:cs typeface="Arial" panose="020B0604020202020204" pitchFamily="34" charset="0"/>
                  </a:rPr>
                  <a:t>cm</a:t>
                </a:r>
                <a:r>
                  <a:rPr lang="pt-BR" sz="3600" smtClean="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613997" y="4846177"/>
                <a:ext cx="10003442" cy="5326523"/>
              </a:xfrm>
              <a:prstGeom prst="rect">
                <a:avLst/>
              </a:prstGeom>
              <a:blipFill>
                <a:blip r:embed="rId20"/>
                <a:stretch>
                  <a:fillRect l="-1828" r="-1036"/>
                </a:stretch>
              </a:blipFill>
            </p:spPr>
            <p:txBody>
              <a:bodyPr/>
              <a:lstStyle/>
              <a:p>
                <a:r>
                  <a:rPr lang="en-US">
                    <a:noFill/>
                  </a:rPr>
                  <a:t> </a:t>
                </a:r>
              </a:p>
            </p:txBody>
          </p:sp>
        </mc:Fallback>
      </mc:AlternateContent>
    </p:spTree>
    <p:extLst>
      <p:ext uri="{BB962C8B-B14F-4D97-AF65-F5344CB8AC3E}">
        <p14:creationId xmlns:p14="http://schemas.microsoft.com/office/powerpoint/2010/main" val="4252999506"/>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0" dur="500"/>
                                        <p:tgtEl>
                                          <p:spTgt spid="6">
                                            <p:txEl>
                                              <p:pRg st="2" end="2"/>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3" dur="5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wipe(down)">
                                      <p:cBhvr>
                                        <p:cTn id="3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788647"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643026" y="4644475"/>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3734529">
            <a:off x="592163" y="8962340"/>
            <a:ext cx="788961" cy="988448"/>
          </a:xfrm>
          <a:prstGeom prst="rect">
            <a:avLst/>
          </a:prstGeom>
        </p:spPr>
      </p:pic>
      <p:sp>
        <p:nvSpPr>
          <p:cNvPr id="25" name="Oval Callout 24"/>
          <p:cNvSpPr/>
          <p:nvPr/>
        </p:nvSpPr>
        <p:spPr>
          <a:xfrm>
            <a:off x="8534400" y="571500"/>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Effect>
                      <a14:brightnessContrast contrast="-40000"/>
                    </a14:imgEffect>
                  </a14:imgLayer>
                </a14:imgProps>
              </a:ext>
            </a:extLst>
          </a:blip>
          <a:stretch>
            <a:fillRect/>
          </a:stretch>
        </p:blipFill>
        <p:spPr>
          <a:xfrm>
            <a:off x="293713" y="2247900"/>
            <a:ext cx="7286684" cy="3943350"/>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548313" y="1991529"/>
                <a:ext cx="10008542" cy="7599645"/>
              </a:xfrm>
              <a:prstGeom prst="rect">
                <a:avLst/>
              </a:prstGeom>
            </p:spPr>
            <p:txBody>
              <a:bodyPr wrap="square">
                <a:spAutoFit/>
              </a:bodyPr>
              <a:lstStyle/>
              <a:p>
                <a:pPr algn="just">
                  <a:lnSpc>
                    <a:spcPct val="150000"/>
                  </a:lnSpc>
                </a:pPr>
                <a:r>
                  <a:rPr lang="en-US" sz="3600">
                    <a:latin typeface="Arial" panose="020B0604020202020204" pitchFamily="34" charset="0"/>
                    <a:ea typeface="Dotum" panose="020B0600000101010101" pitchFamily="34" charset="-127"/>
                    <a:cs typeface="Arial" panose="020B0604020202020204" pitchFamily="34" charset="0"/>
                  </a:rPr>
                  <a:t>b) Hai tam giác ABD và ACD có chung đường cao kẻ từ đỉnh A đến cạnh BC, ta gọi đường cao đó là AH.</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36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6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en-US" sz="3600" i="1">
                            <a:effectLst/>
                            <a:latin typeface="Cambria Math" panose="02040503050406030204" pitchFamily="18" charset="0"/>
                            <a:ea typeface="Dotum" panose="020B0600000101010101" pitchFamily="34" charset="-127"/>
                            <a:cs typeface="Times New Roman" panose="02020603050405020304" pitchFamily="18" charset="0"/>
                          </a:rPr>
                          <m:t>𝐴𝐵𝐷</m:t>
                        </m:r>
                      </m:sub>
                    </m:sSub>
                    <m:r>
                      <a:rPr lang="pt-BR"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pt-BR" sz="36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𝐴𝐻</m:t>
                    </m:r>
                    <m:r>
                      <a:rPr lang="pt-BR" sz="3600" i="1">
                        <a:effectLst/>
                        <a:latin typeface="Cambria Math" panose="02040503050406030204" pitchFamily="18" charset="0"/>
                        <a:ea typeface="Dotum" panose="020B0600000101010101" pitchFamily="34" charset="-127"/>
                        <a:cs typeface="Times New Roman" panose="02020603050405020304" pitchFamily="18" charset="0"/>
                      </a:rPr>
                      <m:t>. </m:t>
                    </m:r>
                    <m:r>
                      <a:rPr lang="en-US" sz="3600" i="1">
                        <a:effectLst/>
                        <a:latin typeface="Cambria Math" panose="02040503050406030204" pitchFamily="18" charset="0"/>
                        <a:ea typeface="Dotum" panose="020B0600000101010101" pitchFamily="34" charset="-127"/>
                        <a:cs typeface="Times New Roman" panose="02020603050405020304" pitchFamily="18" charset="0"/>
                      </a:rPr>
                      <m:t>𝐷𝐵</m:t>
                    </m:r>
                    <m:r>
                      <a:rPr lang="pt-BR" sz="3600" i="1">
                        <a:effectLst/>
                        <a:latin typeface="Cambria Math" panose="02040503050406030204" pitchFamily="18" charset="0"/>
                        <a:ea typeface="Dotum" panose="020B0600000101010101" pitchFamily="34" charset="-127"/>
                        <a:cs typeface="Times New Roman" panose="02020603050405020304" pitchFamily="18" charset="0"/>
                      </a:rPr>
                      <m:t>; </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6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en-US" sz="3600" i="1">
                            <a:effectLst/>
                            <a:latin typeface="Cambria Math" panose="02040503050406030204" pitchFamily="18" charset="0"/>
                            <a:ea typeface="Dotum" panose="020B0600000101010101" pitchFamily="34" charset="-127"/>
                            <a:cs typeface="Times New Roman" panose="02020603050405020304" pitchFamily="18" charset="0"/>
                          </a:rPr>
                          <m:t>𝐴𝐷𝐶</m:t>
                        </m:r>
                      </m:sub>
                    </m:sSub>
                    <m:r>
                      <a:rPr lang="pt-BR"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pt-BR" sz="36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𝐴𝐻</m:t>
                    </m:r>
                    <m:r>
                      <a:rPr lang="pt-BR" sz="3600" i="1">
                        <a:effectLst/>
                        <a:latin typeface="Cambria Math" panose="02040503050406030204" pitchFamily="18" charset="0"/>
                        <a:ea typeface="Dotum" panose="020B0600000101010101" pitchFamily="34" charset="-127"/>
                        <a:cs typeface="Times New Roman" panose="02020603050405020304" pitchFamily="18" charset="0"/>
                      </a:rPr>
                      <m:t>. </m:t>
                    </m:r>
                    <m:r>
                      <a:rPr lang="en-US" sz="3600" i="1">
                        <a:effectLst/>
                        <a:latin typeface="Cambria Math" panose="02040503050406030204" pitchFamily="18" charset="0"/>
                        <a:ea typeface="Dotum" panose="020B0600000101010101" pitchFamily="34" charset="-127"/>
                        <a:cs typeface="Times New Roman" panose="02020603050405020304" pitchFamily="18" charset="0"/>
                      </a:rPr>
                      <m:t>𝐷𝐶</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Suy ra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6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en-US" sz="3600" i="1">
                                <a:effectLst/>
                                <a:latin typeface="Cambria Math" panose="02040503050406030204" pitchFamily="18" charset="0"/>
                                <a:ea typeface="Dotum" panose="020B0600000101010101" pitchFamily="34" charset="-127"/>
                                <a:cs typeface="Times New Roman" panose="02020603050405020304" pitchFamily="18" charset="0"/>
                              </a:rPr>
                              <m:t>𝐴𝐵𝐷</m:t>
                            </m:r>
                          </m:sub>
                        </m:sSub>
                      </m:num>
                      <m:den>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6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en-US" sz="3600" i="1">
                                <a:effectLst/>
                                <a:latin typeface="Cambria Math" panose="02040503050406030204" pitchFamily="18" charset="0"/>
                                <a:ea typeface="Dotum" panose="020B0600000101010101" pitchFamily="34" charset="-127"/>
                                <a:cs typeface="Times New Roman" panose="02020603050405020304" pitchFamily="18" charset="0"/>
                              </a:rPr>
                              <m:t>𝐴𝐷𝐶</m:t>
                            </m:r>
                          </m:sub>
                        </m:sSub>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𝐴𝐻</m:t>
                        </m:r>
                        <m:r>
                          <a:rPr lang="en-US" sz="3600" i="1">
                            <a:effectLst/>
                            <a:latin typeface="Cambria Math" panose="02040503050406030204" pitchFamily="18" charset="0"/>
                            <a:ea typeface="Dotum" panose="020B0600000101010101" pitchFamily="34" charset="-127"/>
                            <a:cs typeface="Times New Roman" panose="02020603050405020304" pitchFamily="18" charset="0"/>
                          </a:rPr>
                          <m:t>. </m:t>
                        </m:r>
                        <m:r>
                          <a:rPr lang="en-US" sz="3600" i="1">
                            <a:effectLst/>
                            <a:latin typeface="Cambria Math" panose="02040503050406030204" pitchFamily="18" charset="0"/>
                            <a:ea typeface="Dotum" panose="020B0600000101010101" pitchFamily="34" charset="-127"/>
                            <a:cs typeface="Times New Roman" panose="02020603050405020304" pitchFamily="18" charset="0"/>
                          </a:rPr>
                          <m:t>𝐷𝐵</m:t>
                        </m:r>
                      </m:num>
                      <m:den>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𝐴𝐻</m:t>
                        </m:r>
                        <m:r>
                          <a:rPr lang="en-US" sz="3600" i="1">
                            <a:effectLst/>
                            <a:latin typeface="Cambria Math" panose="02040503050406030204" pitchFamily="18" charset="0"/>
                            <a:ea typeface="Dotum" panose="020B0600000101010101" pitchFamily="34" charset="-127"/>
                            <a:cs typeface="Times New Roman" panose="02020603050405020304" pitchFamily="18" charset="0"/>
                          </a:rPr>
                          <m:t>.</m:t>
                        </m:r>
                        <m:r>
                          <a:rPr lang="en-US" sz="3600" i="1">
                            <a:effectLst/>
                            <a:latin typeface="Cambria Math" panose="02040503050406030204" pitchFamily="18" charset="0"/>
                            <a:ea typeface="Dotum" panose="020B0600000101010101" pitchFamily="34" charset="-127"/>
                            <a:cs typeface="Times New Roman" panose="02020603050405020304" pitchFamily="18" charset="0"/>
                          </a:rPr>
                          <m:t>𝐷𝐶</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𝐷𝐵</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𝐷𝐶</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Vậy tỉ số diện tích của hai tam giác ABD và ACD bằng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en-US"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548313" y="1991529"/>
                <a:ext cx="10008542" cy="7599645"/>
              </a:xfrm>
              <a:prstGeom prst="rect">
                <a:avLst/>
              </a:prstGeom>
              <a:blipFill>
                <a:blip r:embed="rId20"/>
                <a:stretch>
                  <a:fillRect l="-1827" r="-1888"/>
                </a:stretch>
              </a:blipFill>
            </p:spPr>
            <p:txBody>
              <a:bodyPr/>
              <a:lstStyle/>
              <a:p>
                <a:r>
                  <a:rPr lang="en-US">
                    <a:noFill/>
                  </a:rPr>
                  <a:t> </a:t>
                </a:r>
              </a:p>
            </p:txBody>
          </p:sp>
        </mc:Fallback>
      </mc:AlternateContent>
    </p:spTree>
    <p:extLst>
      <p:ext uri="{BB962C8B-B14F-4D97-AF65-F5344CB8AC3E}">
        <p14:creationId xmlns:p14="http://schemas.microsoft.com/office/powerpoint/2010/main" val="3005206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59255" y="1397516"/>
            <a:ext cx="14804745" cy="724352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39580" y="1046088"/>
            <a:ext cx="3423447" cy="344222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01400" y="9258300"/>
            <a:ext cx="8580377" cy="466460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697200" y="7581900"/>
            <a:ext cx="2372026" cy="1759612"/>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47800" y="7560015"/>
            <a:ext cx="4776015" cy="6876461"/>
          </a:xfrm>
          <a:prstGeom prst="rect">
            <a:avLst/>
          </a:prstGeom>
        </p:spPr>
      </p:pic>
      <p:pic>
        <p:nvPicPr>
          <p:cNvPr id="22" name="Picture 2">
            <a:extLst>
              <a:ext uri="{FF2B5EF4-FFF2-40B4-BE49-F238E27FC236}">
                <a16:creationId xmlns:a16="http://schemas.microsoft.com/office/drawing/2014/main" id="{0783D361-05EA-4046-B4A7-3B2D0FA4C58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002890" y="1046088"/>
            <a:ext cx="2598417" cy="3226026"/>
          </a:xfrm>
          <a:prstGeom prst="rect">
            <a:avLst/>
          </a:prstGeom>
        </p:spPr>
      </p:pic>
      <p:sp>
        <p:nvSpPr>
          <p:cNvPr id="18" name="Rectangle 17"/>
          <p:cNvSpPr/>
          <p:nvPr/>
        </p:nvSpPr>
        <p:spPr>
          <a:xfrm>
            <a:off x="4027627" y="5418567"/>
            <a:ext cx="10668000" cy="1629933"/>
          </a:xfrm>
          <a:prstGeom prst="rect">
            <a:avLst/>
          </a:prstGeom>
        </p:spPr>
        <p:txBody>
          <a:bodyPr wrap="square">
            <a:spAutoFit/>
          </a:bodyPr>
          <a:lstStyle/>
          <a:p>
            <a:pPr lvl="0" algn="ctr">
              <a:lnSpc>
                <a:spcPct val="150000"/>
              </a:lnSpc>
              <a:defRPr/>
            </a:pPr>
            <a:r>
              <a:rPr lang="vi-VN" sz="7600" b="1" kern="0" smtClean="0">
                <a:solidFill>
                  <a:srgbClr val="FFFF00"/>
                </a:solidFill>
                <a:ea typeface="Calibri" panose="020F0502020204030204" pitchFamily="34" charset="0"/>
                <a:cs typeface="Arial" panose="020B0604020202020204" pitchFamily="34" charset="0"/>
              </a:rPr>
              <a:t>LUYỆN TẬP CHUNG</a:t>
            </a:r>
            <a:endParaRPr kumimoji="0" lang="en-US" sz="7600" b="1"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1417440" y="1810590"/>
            <a:ext cx="15888374" cy="3384260"/>
          </a:xfrm>
          <a:prstGeom prst="rect">
            <a:avLst/>
          </a:prstGeom>
        </p:spPr>
        <p:txBody>
          <a:bodyPr wrap="square">
            <a:spAutoFit/>
          </a:bodyPr>
          <a:lstStyle/>
          <a:p>
            <a:pPr lvl="0" algn="ctr">
              <a:lnSpc>
                <a:spcPct val="150000"/>
              </a:lnSpc>
              <a:defRPr/>
            </a:pPr>
            <a:r>
              <a:rPr lang="vi-VN" sz="7600" b="1" kern="0">
                <a:solidFill>
                  <a:schemeClr val="bg1"/>
                </a:solidFill>
                <a:cs typeface="Arial" panose="020B0604020202020204" pitchFamily="34" charset="0"/>
              </a:rPr>
              <a:t>CHƯƠNG IV</a:t>
            </a:r>
            <a:r>
              <a:rPr lang="vi-VN" sz="7600" b="1" kern="0">
                <a:solidFill>
                  <a:schemeClr val="bg1"/>
                </a:solidFill>
                <a:cs typeface="Arial" panose="020B0604020202020204" pitchFamily="34" charset="0"/>
              </a:rPr>
              <a:t>: </a:t>
            </a:r>
            <a:endParaRPr lang="en-US" sz="7600" b="1" kern="0" smtClean="0">
              <a:solidFill>
                <a:schemeClr val="bg1"/>
              </a:solidFill>
              <a:cs typeface="Arial" panose="020B0604020202020204" pitchFamily="34" charset="0"/>
            </a:endParaRPr>
          </a:p>
          <a:p>
            <a:pPr lvl="0" algn="ctr">
              <a:lnSpc>
                <a:spcPct val="150000"/>
              </a:lnSpc>
              <a:defRPr/>
            </a:pPr>
            <a:r>
              <a:rPr lang="vi-VN" sz="7600" b="1" kern="0" smtClean="0">
                <a:solidFill>
                  <a:schemeClr val="bg1"/>
                </a:solidFill>
                <a:cs typeface="Arial" panose="020B0604020202020204" pitchFamily="34" charset="0"/>
              </a:rPr>
              <a:t>ĐỊNH </a:t>
            </a:r>
            <a:r>
              <a:rPr lang="vi-VN" sz="7600" b="1" kern="0">
                <a:solidFill>
                  <a:schemeClr val="bg1"/>
                </a:solidFill>
                <a:cs typeface="Arial" panose="020B0604020202020204" pitchFamily="34" charset="0"/>
              </a:rPr>
              <a:t>LÍ THALÈS</a:t>
            </a:r>
            <a:endParaRPr lang="en-US" sz="7600" b="1" kern="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p:cNvGrpSpPr/>
          <p:nvPr/>
        </p:nvGrpSpPr>
        <p:grpSpPr>
          <a:xfrm>
            <a:off x="609600" y="38100"/>
            <a:ext cx="17015474" cy="1754326"/>
            <a:chOff x="336438" y="348964"/>
            <a:chExt cx="17015474" cy="1754326"/>
          </a:xfrm>
        </p:grpSpPr>
        <p:sp>
          <p:nvSpPr>
            <p:cNvPr id="29" name="Rectangle 28"/>
            <p:cNvSpPr/>
            <p:nvPr/>
          </p:nvSpPr>
          <p:spPr>
            <a:xfrm>
              <a:off x="336438" y="348964"/>
              <a:ext cx="17015474" cy="175432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hình bình hành ABCD, một đường thẳng đi qua D cắt AC, AB, CB theo thứ tự tại M, N, K. Chứng minh rằng: </a:t>
              </a:r>
              <a:r>
                <a:rPr kumimoji="0" lang="pt-BR"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DM</a:t>
              </a:r>
              <a:r>
                <a:rPr kumimoji="0" lang="pt-BR" sz="3600" b="0" i="0" u="none" strike="noStrike" kern="1200" cap="none" spc="0" normalizeH="0" baseline="3000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2</a:t>
              </a:r>
              <a:r>
                <a:rPr kumimoji="0" lang="pt-BR"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 MN . MK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Rectangle 30"/>
            <p:cNvSpPr/>
            <p:nvPr/>
          </p:nvSpPr>
          <p:spPr>
            <a:xfrm>
              <a:off x="381000" y="495300"/>
              <a:ext cx="5215274"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Bài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4.17 (SGK </a:t>
              </a: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tr.88) </a:t>
              </a:r>
              <a:endParaRPr kumimoji="0" lang="en-US" sz="3800" b="0" i="0" u="none" strike="noStrike" kern="1200" cap="none" spc="0" normalizeH="0" baseline="0" noProof="0">
                <a:ln>
                  <a:noFill/>
                </a:ln>
                <a:solidFill>
                  <a:srgbClr val="C00000"/>
                </a:solidFill>
                <a:effectLst/>
                <a:uLnTx/>
                <a:uFillTx/>
                <a:latin typeface="Calibri"/>
                <a:ea typeface="+mn-ea"/>
                <a:cs typeface="+mn-cs"/>
              </a:endParaRPr>
            </a:p>
          </p:txBody>
        </p:sp>
      </p:grpSp>
      <p:sp>
        <p:nvSpPr>
          <p:cNvPr id="33" name="Oval Callout 32"/>
          <p:cNvSpPr/>
          <p:nvPr/>
        </p:nvSpPr>
        <p:spPr>
          <a:xfrm>
            <a:off x="8306221" y="1886461"/>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654162" y="3105661"/>
            <a:ext cx="6019800" cy="4227646"/>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7620000" y="2943935"/>
                <a:ext cx="8686800" cy="376564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Vì ABCD là hình bình hành nên AB // CD, </a:t>
                </a:r>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AD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BC </a:t>
                </a: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suy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ra AN // CD, AD // CK.</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Áp dụng định lí Thalès vào tam giác AMN có AN // CD, ta được</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𝐷𝑀</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𝑀𝑁</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𝐶𝑀</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𝐴𝑀</m:t>
                        </m:r>
                      </m:den>
                    </m:f>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(1</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620000" y="2943935"/>
                <a:ext cx="8686800" cy="3765646"/>
              </a:xfrm>
              <a:prstGeom prst="rect">
                <a:avLst/>
              </a:prstGeom>
              <a:blipFill>
                <a:blip r:embed="rId4"/>
                <a:stretch>
                  <a:fillRect l="-2105" r="-21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7636042" y="6719607"/>
                <a:ext cx="9144000" cy="2005293"/>
              </a:xfrm>
              <a:prstGeom prst="rect">
                <a:avLst/>
              </a:prstGeom>
            </p:spPr>
            <p:txBody>
              <a:bodyPr>
                <a:spAutoFit/>
              </a:bodyPr>
              <a:lstStyle/>
              <a:p>
                <a:pPr lvl="0" algn="just">
                  <a:lnSpc>
                    <a:spcPct val="150000"/>
                  </a:lnSpc>
                </a:pP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Áp dụng định lí Thalès vào tam giác ADM có CK // AD, ta được: </a:t>
                </a:r>
                <a14:m>
                  <m:oMath xmlns:m="http://schemas.openxmlformats.org/officeDocument/2006/math">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𝑀𝐾</m:t>
                        </m:r>
                      </m:num>
                      <m:den>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𝐷𝑀</m:t>
                        </m:r>
                      </m:den>
                    </m:f>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𝐶𝑀</m:t>
                        </m:r>
                      </m:num>
                      <m:den>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𝐴𝑀</m:t>
                        </m:r>
                      </m:den>
                    </m:f>
                  </m:oMath>
                </a14:m>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2</a:t>
                </a:r>
                <a:r>
                  <a:rPr lang="en-US" sz="3600" smtClean="0">
                    <a:solidFill>
                      <a:prstClr val="black"/>
                    </a:solidFill>
                    <a:latin typeface="Arial" panose="020B0604020202020204" pitchFamily="34" charset="0"/>
                    <a:ea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636042" y="6719607"/>
                <a:ext cx="9144000" cy="2005293"/>
              </a:xfrm>
              <a:prstGeom prst="rect">
                <a:avLst/>
              </a:prstGeom>
              <a:blipFill>
                <a:blip r:embed="rId5"/>
                <a:stretch>
                  <a:fillRect l="-2067" r="-2000" b="-42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620171" y="8734926"/>
                <a:ext cx="15686629" cy="1272656"/>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Từ (1) và (2) suy ra: </a:t>
                </a:r>
                <a14:m>
                  <m:oMath xmlns:m="http://schemas.openxmlformats.org/officeDocument/2006/math">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𝐷𝑀</m:t>
                        </m:r>
                      </m:num>
                      <m:den>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𝑀𝑁</m:t>
                        </m:r>
                      </m:den>
                    </m:f>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𝑀𝐾</m:t>
                        </m:r>
                      </m:num>
                      <m:den>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𝐷𝑀</m:t>
                        </m:r>
                      </m:den>
                    </m:f>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𝐶𝑀</m:t>
                        </m:r>
                      </m:num>
                      <m:den>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𝐴𝑀</m:t>
                        </m:r>
                      </m:den>
                    </m:f>
                  </m:oMath>
                </a14:m>
                <a:r>
                  <a:rPr lang="pt-BR" sz="3600" smtClean="0">
                    <a:solidFill>
                      <a:prstClr val="black"/>
                    </a:solidFill>
                    <a:latin typeface="Arial" panose="020B0604020202020204" pitchFamily="34" charset="0"/>
                    <a:ea typeface="Arial" panose="020B0604020202020204" pitchFamily="34" charset="0"/>
                    <a:cs typeface="Arial" panose="020B0604020202020204" pitchFamily="34" charset="0"/>
                  </a:rPr>
                  <a:t>. Do </a:t>
                </a:r>
                <a:r>
                  <a:rPr lang="pt-BR" sz="3600">
                    <a:solidFill>
                      <a:prstClr val="black"/>
                    </a:solidFill>
                    <a:latin typeface="Arial" panose="020B0604020202020204" pitchFamily="34" charset="0"/>
                    <a:ea typeface="Arial" panose="020B0604020202020204" pitchFamily="34" charset="0"/>
                    <a:cs typeface="Arial" panose="020B0604020202020204" pitchFamily="34" charset="0"/>
                  </a:rPr>
                  <a:t>đó DM</a:t>
                </a:r>
                <a:r>
                  <a:rPr lang="pt-BR" sz="3600" baseline="30000">
                    <a:solidFill>
                      <a:prstClr val="black"/>
                    </a:solidFill>
                    <a:latin typeface="Arial" panose="020B0604020202020204" pitchFamily="34" charset="0"/>
                    <a:ea typeface="Arial" panose="020B0604020202020204" pitchFamily="34" charset="0"/>
                    <a:cs typeface="Arial" panose="020B0604020202020204" pitchFamily="34" charset="0"/>
                  </a:rPr>
                  <a:t>2</a:t>
                </a:r>
                <a:r>
                  <a:rPr lang="pt-BR" sz="3600">
                    <a:solidFill>
                      <a:prstClr val="black"/>
                    </a:solidFill>
                    <a:latin typeface="Arial" panose="020B0604020202020204" pitchFamily="34" charset="0"/>
                    <a:ea typeface="Arial" panose="020B0604020202020204" pitchFamily="34" charset="0"/>
                    <a:cs typeface="Arial" panose="020B0604020202020204" pitchFamily="34" charset="0"/>
                  </a:rPr>
                  <a:t> = MN . MK (đpcm).</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20171" y="8734926"/>
                <a:ext cx="15686629" cy="1272656"/>
              </a:xfrm>
              <a:prstGeom prst="rect">
                <a:avLst/>
              </a:prstGeom>
              <a:blipFill>
                <a:blip r:embed="rId6"/>
                <a:stretch>
                  <a:fillRect l="-1205"/>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16687800" y="8964772"/>
            <a:ext cx="1109284" cy="1042810"/>
          </a:xfrm>
          <a:prstGeom prst="rect">
            <a:avLst/>
          </a:prstGeom>
        </p:spPr>
      </p:pic>
    </p:spTree>
    <p:extLst>
      <p:ext uri="{BB962C8B-B14F-4D97-AF65-F5344CB8AC3E}">
        <p14:creationId xmlns:p14="http://schemas.microsoft.com/office/powerpoint/2010/main" val="130593952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fade">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30" dur="500"/>
                                        <p:tgtEl>
                                          <p:spTgt spid="1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randombar(horizont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08247">
            <a:off x="15577496" y="7411398"/>
            <a:ext cx="3725541" cy="5187462"/>
          </a:xfrm>
          <a:prstGeom prst="rect">
            <a:avLst/>
          </a:prstGeom>
        </p:spPr>
      </p:pic>
      <p:pic>
        <p:nvPicPr>
          <p:cNvPr id="49" name="Picture 4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58663">
            <a:off x="-552295" y="8088904"/>
            <a:ext cx="4670853" cy="3464924"/>
          </a:xfrm>
          <a:prstGeom prst="rect">
            <a:avLst/>
          </a:prstGeom>
        </p:spPr>
      </p:pic>
      <p:pic>
        <p:nvPicPr>
          <p:cNvPr id="78" name="Picture 7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927237">
            <a:off x="15217290" y="-2084202"/>
            <a:ext cx="4511215" cy="4535956"/>
          </a:xfrm>
          <a:prstGeom prst="rect">
            <a:avLst/>
          </a:prstGeom>
        </p:spPr>
      </p:pic>
      <p:grpSp>
        <p:nvGrpSpPr>
          <p:cNvPr id="4" name="Group 3"/>
          <p:cNvGrpSpPr/>
          <p:nvPr/>
        </p:nvGrpSpPr>
        <p:grpSpPr>
          <a:xfrm>
            <a:off x="3995439" y="1816330"/>
            <a:ext cx="10285208" cy="1600200"/>
            <a:chOff x="3995439" y="1562099"/>
            <a:chExt cx="10285208" cy="1600200"/>
          </a:xfrm>
        </p:grpSpPr>
        <p:sp>
          <p:nvSpPr>
            <p:cNvPr id="82" name="Rectangle: Rounded Corners 81">
              <a:extLst>
                <a:ext uri="{FF2B5EF4-FFF2-40B4-BE49-F238E27FC236}">
                  <a16:creationId xmlns:a16="http://schemas.microsoft.com/office/drawing/2014/main" id="{B5D2AD20-CC37-4EA0-96B1-C2E7D7BEBD79}"/>
                </a:ext>
              </a:extLst>
            </p:cNvPr>
            <p:cNvSpPr/>
            <p:nvPr/>
          </p:nvSpPr>
          <p:spPr>
            <a:xfrm>
              <a:off x="3995439" y="1562099"/>
              <a:ext cx="10285208" cy="16002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BA879D1-2CAF-427A-810E-13C8AED4DBF1}"/>
                </a:ext>
              </a:extLst>
            </p:cNvPr>
            <p:cNvSpPr txBox="1"/>
            <p:nvPr/>
          </p:nvSpPr>
          <p:spPr>
            <a:xfrm>
              <a:off x="5125452" y="1917469"/>
              <a:ext cx="7828548" cy="938719"/>
            </a:xfrm>
            <a:prstGeom prst="rect">
              <a:avLst/>
            </a:prstGeom>
            <a:noFill/>
          </p:spPr>
          <p:txBody>
            <a:bodyPr wrap="square">
              <a:spAutoFit/>
            </a:bodyPr>
            <a:lstStyle/>
            <a:p>
              <a:r>
                <a:rPr lang="en-US" sz="5500" b="1" dirty="0">
                  <a:latin typeface="Arial" panose="020B0604020202020204" pitchFamily="34" charset="0"/>
                  <a:cs typeface="Arial" panose="020B0604020202020204" pitchFamily="34" charset="0"/>
                </a:rPr>
                <a:t>HƯỚNG DẪN VỀ NHÀ</a:t>
              </a:r>
              <a:endParaRPr lang="en-US" sz="5500" dirty="0">
                <a:latin typeface="Arial" panose="020B0604020202020204" pitchFamily="34" charset="0"/>
                <a:cs typeface="Arial" panose="020B0604020202020204" pitchFamily="34" charset="0"/>
              </a:endParaRPr>
            </a:p>
          </p:txBody>
        </p:sp>
      </p:grpSp>
      <p:grpSp>
        <p:nvGrpSpPr>
          <p:cNvPr id="2" name="Group 1"/>
          <p:cNvGrpSpPr/>
          <p:nvPr/>
        </p:nvGrpSpPr>
        <p:grpSpPr>
          <a:xfrm>
            <a:off x="776541" y="4362816"/>
            <a:ext cx="5158503" cy="3371484"/>
            <a:chOff x="601044" y="4060178"/>
            <a:chExt cx="5158503" cy="3371484"/>
          </a:xfrm>
        </p:grpSpPr>
        <p:sp>
          <p:nvSpPr>
            <p:cNvPr id="85" name="Rectangle: Rounded Corners 84">
              <a:extLst>
                <a:ext uri="{FF2B5EF4-FFF2-40B4-BE49-F238E27FC236}">
                  <a16:creationId xmlns:a16="http://schemas.microsoft.com/office/drawing/2014/main" id="{28201C6B-E0CC-4C85-A902-B4863DAA1723}"/>
                </a:ext>
              </a:extLst>
            </p:cNvPr>
            <p:cNvSpPr/>
            <p:nvPr/>
          </p:nvSpPr>
          <p:spPr>
            <a:xfrm>
              <a:off x="614678"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86" name="TextBox 85">
              <a:extLst>
                <a:ext uri="{FF2B5EF4-FFF2-40B4-BE49-F238E27FC236}">
                  <a16:creationId xmlns:a16="http://schemas.microsoft.com/office/drawing/2014/main" id="{19176C4B-08BE-43A3-8FB5-87A00588A30E}"/>
                </a:ext>
              </a:extLst>
            </p:cNvPr>
            <p:cNvSpPr txBox="1"/>
            <p:nvPr/>
          </p:nvSpPr>
          <p:spPr>
            <a:xfrm>
              <a:off x="601044" y="4821693"/>
              <a:ext cx="5006103" cy="1938992"/>
            </a:xfrm>
            <a:prstGeom prst="rect">
              <a:avLst/>
            </a:prstGeom>
            <a:noFill/>
          </p:spPr>
          <p:txBody>
            <a:bodyPr wrap="square">
              <a:spAutoFit/>
            </a:bodyPr>
            <a:lstStyle/>
            <a:p>
              <a:pPr marL="180340" algn="ctr">
                <a:lnSpc>
                  <a:spcPct val="150000"/>
                </a:lnSpc>
                <a:tabLst>
                  <a:tab pos="90170" algn="l"/>
                  <a:tab pos="180340" algn="l"/>
                  <a:tab pos="270510" algn="l"/>
                </a:tabLs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Ghi </a:t>
              </a: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nhớ kiến thức trong </a:t>
              </a: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bài </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8" name="Group 17"/>
          <p:cNvGrpSpPr/>
          <p:nvPr/>
        </p:nvGrpSpPr>
        <p:grpSpPr>
          <a:xfrm>
            <a:off x="12335140" y="4362816"/>
            <a:ext cx="5190860" cy="3371484"/>
            <a:chOff x="611041" y="4060178"/>
            <a:chExt cx="5190860" cy="3371484"/>
          </a:xfrm>
        </p:grpSpPr>
        <p:sp>
          <p:nvSpPr>
            <p:cNvPr id="19" name="Rectangle: Rounded Corners 84">
              <a:extLst>
                <a:ext uri="{FF2B5EF4-FFF2-40B4-BE49-F238E27FC236}">
                  <a16:creationId xmlns:a16="http://schemas.microsoft.com/office/drawing/2014/main" id="{28201C6B-E0CC-4C85-A902-B4863DAA1723}"/>
                </a:ext>
              </a:extLst>
            </p:cNvPr>
            <p:cNvSpPr/>
            <p:nvPr/>
          </p:nvSpPr>
          <p:spPr>
            <a:xfrm>
              <a:off x="657032"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19176C4B-08BE-43A3-8FB5-87A00588A30E}"/>
                </a:ext>
              </a:extLst>
            </p:cNvPr>
            <p:cNvSpPr txBox="1"/>
            <p:nvPr/>
          </p:nvSpPr>
          <p:spPr>
            <a:xfrm>
              <a:off x="611041" y="4322450"/>
              <a:ext cx="5006103" cy="2862322"/>
            </a:xfrm>
            <a:prstGeom prst="rect">
              <a:avLst/>
            </a:prstGeom>
            <a:noFill/>
          </p:spPr>
          <p:txBody>
            <a:bodyPr wrap="square">
              <a:spAutoFit/>
            </a:bodyPr>
            <a:lstStyle/>
            <a:p>
              <a:pPr marL="180340" algn="ctr">
                <a:lnSpc>
                  <a:spcPct val="150000"/>
                </a:lnSpc>
                <a:tabLst>
                  <a:tab pos="90170" algn="l"/>
                  <a:tab pos="180340" algn="l"/>
                  <a:tab pos="270510" algn="l"/>
                </a:tabLst>
              </a:pPr>
              <a:r>
                <a:rPr lang="vi-VN" sz="4000">
                  <a:solidFill>
                    <a:schemeClr val="bg1"/>
                  </a:solidFill>
                  <a:ea typeface="Times New Roman" panose="02020603050405020304" pitchFamily="18" charset="0"/>
                  <a:cs typeface="Arial" panose="020B0604020202020204" pitchFamily="34" charset="0"/>
                </a:rPr>
                <a:t>Chuẩn bị bài </a:t>
              </a:r>
              <a:r>
                <a:rPr lang="vi-VN" sz="4000" smtClean="0">
                  <a:solidFill>
                    <a:schemeClr val="bg1"/>
                  </a:solidFill>
                  <a:ea typeface="Times New Roman" panose="02020603050405020304" pitchFamily="18" charset="0"/>
                  <a:cs typeface="Arial" panose="020B0604020202020204" pitchFamily="34" charset="0"/>
                </a:rPr>
                <a:t>mới</a:t>
              </a:r>
              <a:r>
                <a:rPr lang="en-US" sz="4000" smtClean="0">
                  <a:solidFill>
                    <a:schemeClr val="bg1"/>
                  </a:solidFill>
                  <a:ea typeface="Times New Roman" panose="02020603050405020304" pitchFamily="18" charset="0"/>
                  <a:cs typeface="Arial" panose="020B0604020202020204" pitchFamily="34" charset="0"/>
                </a:rPr>
                <a:t>       </a:t>
              </a:r>
              <a:r>
                <a:rPr lang="vi-VN" sz="4000" b="1">
                  <a:solidFill>
                    <a:schemeClr val="bg1"/>
                  </a:solidFill>
                  <a:ea typeface="Times New Roman" panose="02020603050405020304" pitchFamily="18" charset="0"/>
                  <a:cs typeface="Arial" panose="020B0604020202020204" pitchFamily="34" charset="0"/>
                </a:rPr>
                <a:t>Bài tập cuối chương IV</a:t>
              </a:r>
              <a:endPar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 name="Group 4"/>
          <p:cNvGrpSpPr/>
          <p:nvPr/>
        </p:nvGrpSpPr>
        <p:grpSpPr>
          <a:xfrm>
            <a:off x="6589931" y="4362816"/>
            <a:ext cx="5144869" cy="3371484"/>
            <a:chOff x="6477000" y="4201444"/>
            <a:chExt cx="5144869" cy="3371484"/>
          </a:xfrm>
        </p:grpSpPr>
        <p:sp>
          <p:nvSpPr>
            <p:cNvPr id="16" name="Rectangle: Rounded Corners 84">
              <a:extLst>
                <a:ext uri="{FF2B5EF4-FFF2-40B4-BE49-F238E27FC236}">
                  <a16:creationId xmlns:a16="http://schemas.microsoft.com/office/drawing/2014/main" id="{28201C6B-E0CC-4C85-A902-B4863DAA1723}"/>
                </a:ext>
              </a:extLst>
            </p:cNvPr>
            <p:cNvSpPr/>
            <p:nvPr/>
          </p:nvSpPr>
          <p:spPr>
            <a:xfrm>
              <a:off x="6477000" y="4201444"/>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21" name="TextBox 20">
              <a:extLst>
                <a:ext uri="{FF2B5EF4-FFF2-40B4-BE49-F238E27FC236}">
                  <a16:creationId xmlns:a16="http://schemas.microsoft.com/office/drawing/2014/main" id="{F596BA84-FAA0-4BDB-A63A-2109DCE3C7C7}"/>
                </a:ext>
              </a:extLst>
            </p:cNvPr>
            <p:cNvSpPr txBox="1"/>
            <p:nvPr/>
          </p:nvSpPr>
          <p:spPr>
            <a:xfrm>
              <a:off x="6711547" y="4917690"/>
              <a:ext cx="4627130" cy="1938992"/>
            </a:xfrm>
            <a:prstGeom prst="rect">
              <a:avLst/>
            </a:prstGeom>
            <a:noFill/>
          </p:spPr>
          <p:txBody>
            <a:bodyPr wrap="square">
              <a:spAutoFit/>
            </a:bodyPr>
            <a:lstStyle/>
            <a:p>
              <a:pPr marL="180340" algn="ctr">
                <a:lnSpc>
                  <a:spcPct val="150000"/>
                </a:lnSpc>
                <a:tabLst>
                  <a:tab pos="90170" algn="l"/>
                  <a:tab pos="180340" algn="l"/>
                  <a:tab pos="270510" algn="l"/>
                </a:tabLs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Hoàn </a:t>
              </a: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thành các bài tập trong </a:t>
              </a: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SBT</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dir="in"/>
      </p:transition>
    </mc:Choice>
    <mc:Fallback xmlns="">
      <p:transition spd="med">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74041" y="619908"/>
            <a:ext cx="14339918" cy="90471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54561" y="-411591"/>
            <a:ext cx="3428602" cy="3447406"/>
          </a:xfrm>
          <a:prstGeom prst="rect">
            <a:avLst/>
          </a:prstGeom>
        </p:spPr>
      </p:pic>
      <p:sp>
        <p:nvSpPr>
          <p:cNvPr id="8" name="TextBox 18">
            <a:extLst>
              <a:ext uri="{FF2B5EF4-FFF2-40B4-BE49-F238E27FC236}">
                <a16:creationId xmlns:a16="http://schemas.microsoft.com/office/drawing/2014/main" id="{8F5E62F2-E99E-4F19-B9B0-2063558D038E}"/>
              </a:ext>
            </a:extLst>
          </p:cNvPr>
          <p:cNvSpPr txBox="1"/>
          <p:nvPr/>
        </p:nvSpPr>
        <p:spPr>
          <a:xfrm>
            <a:off x="478099" y="2705100"/>
            <a:ext cx="17331802" cy="3032048"/>
          </a:xfrm>
          <a:prstGeom prst="rect">
            <a:avLst/>
          </a:prstGeom>
        </p:spPr>
        <p:txBody>
          <a:bodyPr wrap="square" lIns="0" tIns="0" rIns="0" bIns="0" rtlCol="0" anchor="t">
            <a:spAutoFit/>
          </a:bodyPr>
          <a:lstStyle/>
          <a:p>
            <a:pPr algn="ctr">
              <a:lnSpc>
                <a:spcPct val="150000"/>
              </a:lnSpc>
              <a:buClrTx/>
              <a:buFontTx/>
              <a:buNone/>
            </a:pPr>
            <a:r>
              <a:rPr lang="en-US" sz="7000" b="1" kern="1200" dirty="0">
                <a:solidFill>
                  <a:schemeClr val="bg1"/>
                </a:solidFill>
                <a:latin typeface="Arial" panose="020B0604020202020204" pitchFamily="34" charset="0"/>
                <a:ea typeface="+mn-ea"/>
                <a:cs typeface="Arial" panose="020B0604020202020204" pitchFamily="34" charset="0"/>
              </a:rPr>
              <a:t>CẢM ƠN </a:t>
            </a:r>
            <a:r>
              <a:rPr lang="en-US" sz="70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000" b="1" dirty="0">
                <a:solidFill>
                  <a:schemeClr val="bg1"/>
                </a:solidFill>
                <a:latin typeface="Arial" panose="020B0604020202020204" pitchFamily="34" charset="0"/>
                <a:cs typeface="Arial" panose="020B0604020202020204" pitchFamily="34" charset="0"/>
              </a:rPr>
              <a:t>ĐÃ </a:t>
            </a:r>
            <a:r>
              <a:rPr lang="en-US" sz="7000" b="1" kern="1200" dirty="0">
                <a:solidFill>
                  <a:schemeClr val="bg1"/>
                </a:solidFill>
                <a:latin typeface="Arial" panose="020B0604020202020204" pitchFamily="34" charset="0"/>
                <a:ea typeface="+mn-ea"/>
                <a:cs typeface="Arial" panose="020B0604020202020204" pitchFamily="34" charset="0"/>
              </a:rPr>
              <a:t>THEO DÕI BÀI HỌC</a:t>
            </a:r>
            <a:r>
              <a:rPr lang="vi-VN" sz="7000" b="1" kern="1200" dirty="0">
                <a:solidFill>
                  <a:schemeClr val="bg1"/>
                </a:solidFill>
                <a:latin typeface="Arial" panose="020B0604020202020204" pitchFamily="34" charset="0"/>
                <a:ea typeface="+mn-ea"/>
                <a:cs typeface="Arial" panose="020B0604020202020204" pitchFamily="34" charset="0"/>
              </a:rPr>
              <a:t>!</a:t>
            </a:r>
            <a:endParaRPr lang="en-US" sz="7000" b="1" kern="1200"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12937677" y="0"/>
              <a:ext cx="15104543" cy="1792049"/>
            </a:xfrm>
            <a:prstGeom prst="rect">
              <a:avLst/>
            </a:prstGeom>
          </p:spPr>
        </p:pic>
      </p:grpSp>
      <p:grpSp>
        <p:nvGrpSpPr>
          <p:cNvPr id="5" name="Group 4"/>
          <p:cNvGrpSpPr/>
          <p:nvPr/>
        </p:nvGrpSpPr>
        <p:grpSpPr>
          <a:xfrm>
            <a:off x="-762000" y="756953"/>
            <a:ext cx="6228209" cy="1121443"/>
            <a:chOff x="5496492" y="57498"/>
            <a:chExt cx="6228209" cy="1121443"/>
          </a:xfrm>
        </p:grpSpPr>
        <p:grpSp>
          <p:nvGrpSpPr>
            <p:cNvPr id="2" name="Group 2"/>
            <p:cNvGrpSpPr/>
            <p:nvPr/>
          </p:nvGrpSpPr>
          <p:grpSpPr>
            <a:xfrm>
              <a:off x="7124698" y="102839"/>
              <a:ext cx="2971800" cy="1076102"/>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Rectangle 22"/>
            <p:cNvSpPr/>
            <p:nvPr/>
          </p:nvSpPr>
          <p:spPr>
            <a:xfrm>
              <a:off x="5496492" y="57498"/>
              <a:ext cx="6228209" cy="942053"/>
            </a:xfrm>
            <a:prstGeom prst="rect">
              <a:avLst/>
            </a:prstGeom>
          </p:spPr>
          <p:txBody>
            <a:bodyPr wrap="square">
              <a:spAutoFit/>
            </a:bodyPr>
            <a:lstStyle/>
            <a:p>
              <a:pPr algn="ctr">
                <a:lnSpc>
                  <a:spcPct val="150000"/>
                </a:lnSpc>
                <a:spcAft>
                  <a:spcPts val="800"/>
                </a:spcAft>
              </a:pPr>
              <a:r>
                <a:rPr lang="nl-NL" sz="4200" b="1">
                  <a:solidFill>
                    <a:prstClr val="black"/>
                  </a:solidFill>
                  <a:latin typeface="Arial" panose="020B0604020202020204" pitchFamily="34" charset="0"/>
                  <a:ea typeface="Times New Roman" panose="02020603050405020304" pitchFamily="18" charset="0"/>
                  <a:cs typeface="Arial" panose="020B0604020202020204" pitchFamily="34" charset="0"/>
                </a:rPr>
                <a:t>Ví </a:t>
              </a:r>
              <a:r>
                <a:rPr lang="nl-NL" sz="4200" b="1" smtClean="0">
                  <a:solidFill>
                    <a:prstClr val="black"/>
                  </a:solidFill>
                  <a:latin typeface="Arial" panose="020B0604020202020204" pitchFamily="34" charset="0"/>
                  <a:ea typeface="Times New Roman" panose="02020603050405020304" pitchFamily="18" charset="0"/>
                  <a:cs typeface="Arial" panose="020B0604020202020204" pitchFamily="34" charset="0"/>
                </a:rPr>
                <a:t>dụ 1</a:t>
              </a:r>
              <a:endParaRPr lang="en-US" sz="4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21" name="Picture 25">
            <a:extLst>
              <a:ext uri="{FF2B5EF4-FFF2-40B4-BE49-F238E27FC236}">
                <a16:creationId xmlns:a16="http://schemas.microsoft.com/office/drawing/2014/main" id="{6DCDB059-5C1F-4268-8ABA-6C17C60D41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06800" y="8191500"/>
            <a:ext cx="1877609" cy="1760258"/>
          </a:xfrm>
          <a:prstGeom prst="rect">
            <a:avLst/>
          </a:prstGeom>
        </p:spPr>
      </p:pic>
      <p:sp>
        <p:nvSpPr>
          <p:cNvPr id="31" name="TextBox 30"/>
          <p:cNvSpPr txBox="1"/>
          <p:nvPr/>
        </p:nvSpPr>
        <p:spPr>
          <a:xfrm>
            <a:off x="4038600" y="797413"/>
            <a:ext cx="9144000" cy="901593"/>
          </a:xfrm>
          <a:prstGeom prst="rect">
            <a:avLst/>
          </a:prstGeom>
          <a:noFill/>
        </p:spPr>
        <p:txBody>
          <a:bodyPr wrap="square" rtlCol="0">
            <a:spAutoFit/>
          </a:bodyPr>
          <a:lstStyle/>
          <a:p>
            <a:pPr>
              <a:lnSpc>
                <a:spcPct val="150000"/>
              </a:lnSpc>
            </a:pPr>
            <a:r>
              <a:rPr lang="en-US" sz="4000" smtClean="0">
                <a:latin typeface="Arial" panose="020B0604020202020204" pitchFamily="34" charset="0"/>
                <a:cs typeface="Arial" panose="020B0604020202020204" pitchFamily="34" charset="0"/>
              </a:rPr>
              <a:t>Tìm độ dài x trong Hình 4.27</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866206" y="4606775"/>
                <a:ext cx="16888394" cy="4611583"/>
              </a:xfrm>
              <a:prstGeom prst="rect">
                <a:avLst/>
              </a:prstGeom>
            </p:spPr>
            <p:txBody>
              <a:bodyPr wrap="square">
                <a:spAutoFit/>
              </a:bodyPr>
              <a:lstStyle/>
              <a:p>
                <a:pPr algn="just">
                  <a:lnSpc>
                    <a:spcPct val="150000"/>
                  </a:lnSpc>
                </a:pPr>
                <a:r>
                  <a:rPr lang="pt-BR" sz="4000" smtClean="0">
                    <a:latin typeface="Arial" panose="020B0604020202020204" pitchFamily="34" charset="0"/>
                    <a:ea typeface="Arial" panose="020B0604020202020204" pitchFamily="34" charset="0"/>
                    <a:cs typeface="Arial" panose="020B0604020202020204" pitchFamily="34" charset="0"/>
                  </a:rPr>
                  <a:t>Ta có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𝐴𝑀𝑁</m:t>
                        </m:r>
                      </m:e>
                    </m:acc>
                    <m:r>
                      <a:rPr lang="pt-BR"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𝐴𝐵𝐶</m:t>
                        </m:r>
                      </m:e>
                    </m:acc>
                  </m:oMath>
                </a14:m>
                <a:r>
                  <a:rPr lang="pt-BR" sz="4000">
                    <a:effectLst/>
                    <a:latin typeface="Arial" panose="020B0604020202020204" pitchFamily="34" charset="0"/>
                    <a:ea typeface="Dotum" panose="020B0600000101010101" pitchFamily="34" charset="-127"/>
                    <a:cs typeface="Arial" panose="020B0604020202020204" pitchFamily="34" charset="0"/>
                  </a:rPr>
                  <a:t> (giả thiết), mà hai góc này ở vị trí đồng vị nên MN // BC (dấu hiệu nhận biết hai đường thẳng song song).</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40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i="1">
                            <a:effectLst/>
                            <a:latin typeface="Cambria Math" panose="02040503050406030204" pitchFamily="18" charset="0"/>
                            <a:ea typeface="Arial" panose="020B0604020202020204" pitchFamily="34" charset="0"/>
                            <a:cs typeface="Times New Roman" panose="02020603050405020304" pitchFamily="18" charset="0"/>
                          </a:rPr>
                          <m:t>𝐴𝑀</m:t>
                        </m:r>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𝑀𝐵</m:t>
                        </m:r>
                      </m:den>
                    </m:f>
                    <m:r>
                      <a:rPr lang="pt-BR"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i="1">
                            <a:effectLst/>
                            <a:latin typeface="Cambria Math" panose="02040503050406030204" pitchFamily="18" charset="0"/>
                            <a:ea typeface="Arial" panose="020B0604020202020204" pitchFamily="34" charset="0"/>
                            <a:cs typeface="Times New Roman" panose="02020603050405020304" pitchFamily="18" charset="0"/>
                          </a:rPr>
                          <m:t>𝐴𝑁</m:t>
                        </m:r>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𝑁𝐶</m:t>
                        </m:r>
                      </m:den>
                    </m:f>
                  </m:oMath>
                </a14:m>
                <a:r>
                  <a:rPr lang="pt-BR" sz="4000">
                    <a:effectLst/>
                    <a:latin typeface="Arial" panose="020B0604020202020204" pitchFamily="34" charset="0"/>
                    <a:ea typeface="Dotum" panose="020B0600000101010101" pitchFamily="34" charset="-127"/>
                    <a:cs typeface="Arial" panose="020B0604020202020204" pitchFamily="34" charset="0"/>
                  </a:rPr>
                  <a:t> (định lí Thalès trong tam giác) hay </a:t>
                </a:r>
                <a14:m>
                  <m:oMath xmlns:m="http://schemas.openxmlformats.org/officeDocument/2006/math">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4000" i="1">
                            <a:effectLst/>
                            <a:latin typeface="Cambria Math" panose="02040503050406030204" pitchFamily="18" charset="0"/>
                            <a:ea typeface="Dotum" panose="020B0600000101010101" pitchFamily="34" charset="-127"/>
                            <a:cs typeface="Times New Roman" panose="02020603050405020304" pitchFamily="18" charset="0"/>
                          </a:rPr>
                          <m:t>16</m:t>
                        </m:r>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𝑥</m:t>
                        </m:r>
                      </m:den>
                    </m:f>
                    <m:r>
                      <a:rPr lang="pt-BR"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4000" i="1">
                            <a:effectLst/>
                            <a:latin typeface="Cambria Math" panose="02040503050406030204" pitchFamily="18" charset="0"/>
                            <a:ea typeface="Dotum" panose="020B0600000101010101" pitchFamily="34" charset="-127"/>
                            <a:cs typeface="Times New Roman" panose="02020603050405020304" pitchFamily="18" charset="0"/>
                          </a:rPr>
                          <m:t>20</m:t>
                        </m:r>
                      </m:num>
                      <m:den>
                        <m:r>
                          <a:rPr lang="pt-BR" sz="4000" i="1">
                            <a:effectLst/>
                            <a:latin typeface="Cambria Math" panose="02040503050406030204" pitchFamily="18" charset="0"/>
                            <a:ea typeface="Dotum" panose="020B0600000101010101" pitchFamily="34" charset="-127"/>
                            <a:cs typeface="Times New Roman" panose="02020603050405020304" pitchFamily="18" charset="0"/>
                          </a:rPr>
                          <m:t>15</m:t>
                        </m:r>
                      </m:den>
                    </m:f>
                  </m:oMath>
                </a14:m>
                <a:endParaRPr lang="en-US" sz="4000" smtClean="0">
                  <a:effectLst/>
                  <a:latin typeface="Arial" panose="020B0604020202020204" pitchFamily="34" charset="0"/>
                  <a:ea typeface="Dotum" panose="020B0600000101010101" pitchFamily="34" charset="-127"/>
                  <a:cs typeface="Times New Roman" panose="02020603050405020304" pitchFamily="18" charset="0"/>
                </a:endParaRPr>
              </a:p>
              <a:p>
                <a:pPr algn="just">
                  <a:lnSpc>
                    <a:spcPct val="150000"/>
                  </a:lnSpc>
                </a:pPr>
                <a:r>
                  <a:rPr lang="pt-BR" sz="4000">
                    <a:latin typeface="Arial" panose="020B0604020202020204" pitchFamily="34" charset="0"/>
                    <a:ea typeface="Dotum" panose="020B0600000101010101" pitchFamily="34" charset="-127"/>
                    <a:cs typeface="Arial" panose="020B0604020202020204" pitchFamily="34" charset="0"/>
                  </a:rPr>
                  <a:t>S</a:t>
                </a:r>
                <a:r>
                  <a:rPr lang="pt-BR" sz="4000" smtClean="0">
                    <a:effectLst/>
                    <a:latin typeface="Arial" panose="020B0604020202020204" pitchFamily="34" charset="0"/>
                    <a:ea typeface="Dotum" panose="020B0600000101010101" pitchFamily="34" charset="-127"/>
                    <a:cs typeface="Arial" panose="020B0604020202020204" pitchFamily="34" charset="0"/>
                  </a:rPr>
                  <a:t>uy </a:t>
                </a:r>
                <a:r>
                  <a:rPr lang="pt-BR" sz="4000">
                    <a:effectLst/>
                    <a:latin typeface="Arial" panose="020B0604020202020204" pitchFamily="34" charset="0"/>
                    <a:ea typeface="Dotum" panose="020B0600000101010101" pitchFamily="34" charset="-127"/>
                    <a:cs typeface="Arial" panose="020B0604020202020204" pitchFamily="34" charset="0"/>
                  </a:rPr>
                  <a:t>ra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𝑥</m:t>
                    </m:r>
                    <m:r>
                      <a:rPr lang="pt-BR"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4000" i="1">
                            <a:effectLst/>
                            <a:latin typeface="Cambria Math" panose="02040503050406030204" pitchFamily="18" charset="0"/>
                            <a:ea typeface="Dotum" panose="020B0600000101010101" pitchFamily="34" charset="-127"/>
                            <a:cs typeface="Times New Roman" panose="02020603050405020304" pitchFamily="18" charset="0"/>
                          </a:rPr>
                          <m:t>16.15</m:t>
                        </m:r>
                      </m:num>
                      <m:den>
                        <m:r>
                          <a:rPr lang="pt-BR" sz="4000" i="1">
                            <a:effectLst/>
                            <a:latin typeface="Cambria Math" panose="02040503050406030204" pitchFamily="18" charset="0"/>
                            <a:ea typeface="Dotum" panose="020B0600000101010101" pitchFamily="34" charset="-127"/>
                            <a:cs typeface="Times New Roman" panose="02020603050405020304" pitchFamily="18" charset="0"/>
                          </a:rPr>
                          <m:t>20</m:t>
                        </m:r>
                      </m:den>
                    </m:f>
                    <m:r>
                      <a:rPr lang="pt-BR" sz="4000" i="1">
                        <a:effectLst/>
                        <a:latin typeface="Cambria Math" panose="02040503050406030204" pitchFamily="18" charset="0"/>
                        <a:ea typeface="Dotum" panose="020B0600000101010101" pitchFamily="34" charset="-127"/>
                        <a:cs typeface="Times New Roman" panose="02020603050405020304" pitchFamily="18" charset="0"/>
                      </a:rPr>
                      <m:t>=12</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866206" y="4606775"/>
                <a:ext cx="16888394" cy="4611583"/>
              </a:xfrm>
              <a:prstGeom prst="rect">
                <a:avLst/>
              </a:prstGeom>
              <a:blipFill>
                <a:blip r:embed="rId8"/>
                <a:stretch>
                  <a:fillRect l="-1263" r="-1263"/>
                </a:stretch>
              </a:blipFill>
            </p:spPr>
            <p:txBody>
              <a:bodyPr/>
              <a:lstStyle/>
              <a:p>
                <a:r>
                  <a:rPr lang="en-US">
                    <a:noFill/>
                  </a:rPr>
                  <a:t> </a:t>
                </a:r>
              </a:p>
            </p:txBody>
          </p:sp>
        </mc:Fallback>
      </mc:AlternateContent>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87200" y="186073"/>
            <a:ext cx="5559950" cy="4447960"/>
          </a:xfrm>
          <a:prstGeom prst="rect">
            <a:avLst/>
          </a:prstGeom>
        </p:spPr>
      </p:pic>
      <p:sp>
        <p:nvSpPr>
          <p:cNvPr id="19" name="Oval Callout 18"/>
          <p:cNvSpPr/>
          <p:nvPr/>
        </p:nvSpPr>
        <p:spPr>
          <a:xfrm>
            <a:off x="4950428" y="283138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prstClr val="black"/>
                </a:solidFill>
              </a:rPr>
              <a:t>Giải</a:t>
            </a:r>
            <a:endParaRPr lang="en-US" sz="4000" b="1">
              <a:solidFill>
                <a:prstClr val="black"/>
              </a:solidFill>
            </a:endParaRPr>
          </a:p>
        </p:txBody>
      </p:sp>
    </p:spTree>
    <p:extLst>
      <p:ext uri="{BB962C8B-B14F-4D97-AF65-F5344CB8AC3E}">
        <p14:creationId xmlns:p14="http://schemas.microsoft.com/office/powerpoint/2010/main" val="3149177824"/>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2" dur="500"/>
                                        <p:tgtEl>
                                          <p:spTgt spid="8">
                                            <p:txEl>
                                              <p:pRg st="1" end="1"/>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8" name="Freeform 7">
            <a:extLst>
              <a:ext uri="{FF2B5EF4-FFF2-40B4-BE49-F238E27FC236}">
                <a16:creationId xmlns:a16="http://schemas.microsoft.com/office/drawing/2014/main" id="{D2A20305-49BF-4568-A286-4EF18440759A}"/>
              </a:ext>
            </a:extLst>
          </p:cNvPr>
          <p:cNvSpPr/>
          <p:nvPr/>
        </p:nvSpPr>
        <p:spPr>
          <a:xfrm>
            <a:off x="-228601" y="3132222"/>
            <a:ext cx="18821401" cy="7497680"/>
          </a:xfrm>
          <a:custGeom>
            <a:avLst/>
            <a:gdLst/>
            <a:ahLst/>
            <a:cxnLst/>
            <a:rect l="l" t="t" r="r" b="b"/>
            <a:pathLst>
              <a:path w="4816592" h="1148350">
                <a:moveTo>
                  <a:pt x="0" y="0"/>
                </a:moveTo>
                <a:lnTo>
                  <a:pt x="4816592" y="0"/>
                </a:lnTo>
                <a:lnTo>
                  <a:pt x="4816592" y="1148350"/>
                </a:lnTo>
                <a:lnTo>
                  <a:pt x="0" y="1148350"/>
                </a:lnTo>
                <a:close/>
              </a:path>
            </a:pathLst>
          </a:custGeom>
          <a:solidFill>
            <a:schemeClr val="bg1"/>
          </a:solidFill>
        </p:spPr>
      </p:sp>
      <p:sp>
        <p:nvSpPr>
          <p:cNvPr id="14" name="Oval Callout 13"/>
          <p:cNvSpPr/>
          <p:nvPr/>
        </p:nvSpPr>
        <p:spPr>
          <a:xfrm>
            <a:off x="8340577" y="2593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smtClean="0">
                <a:solidFill>
                  <a:prstClr val="black"/>
                </a:solidFill>
              </a:rPr>
              <a:t>Giải</a:t>
            </a:r>
            <a:endParaRPr lang="en-US" sz="3600" b="1">
              <a:solidFill>
                <a:prstClr val="black"/>
              </a:solidFill>
            </a:endParaRPr>
          </a:p>
        </p:txBody>
      </p:sp>
      <p:pic>
        <p:nvPicPr>
          <p:cNvPr id="23" name="Picture 7">
            <a:extLst>
              <a:ext uri="{FF2B5EF4-FFF2-40B4-BE49-F238E27FC236}">
                <a16:creationId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589175" flipH="1" flipV="1">
            <a:off x="1345260" y="9106434"/>
            <a:ext cx="1208046" cy="1144623"/>
          </a:xfrm>
          <a:prstGeom prst="rect">
            <a:avLst/>
          </a:prstGeom>
        </p:spPr>
      </p:pic>
      <p:grpSp>
        <p:nvGrpSpPr>
          <p:cNvPr id="26" name="Group 25"/>
          <p:cNvGrpSpPr/>
          <p:nvPr/>
        </p:nvGrpSpPr>
        <p:grpSpPr>
          <a:xfrm>
            <a:off x="-1554606" y="180182"/>
            <a:ext cx="6228209" cy="1121443"/>
            <a:chOff x="5496492" y="57498"/>
            <a:chExt cx="6228209" cy="1121443"/>
          </a:xfrm>
        </p:grpSpPr>
        <p:grpSp>
          <p:nvGrpSpPr>
            <p:cNvPr id="27" name="Group 2"/>
            <p:cNvGrpSpPr/>
            <p:nvPr/>
          </p:nvGrpSpPr>
          <p:grpSpPr>
            <a:xfrm>
              <a:off x="7124698" y="102839"/>
              <a:ext cx="2971800" cy="1076102"/>
              <a:chOff x="0" y="0"/>
              <a:chExt cx="4816593" cy="1021917"/>
            </a:xfrm>
          </p:grpSpPr>
          <p:sp>
            <p:nvSpPr>
              <p:cNvPr id="29"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BF5EE"/>
              </a:solidFill>
            </p:spPr>
          </p:sp>
          <p:sp>
            <p:nvSpPr>
              <p:cNvPr id="30"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5496492" y="57498"/>
              <a:ext cx="6228209" cy="901593"/>
            </a:xfrm>
            <a:prstGeom prst="rect">
              <a:avLst/>
            </a:prstGeom>
          </p:spPr>
          <p:txBody>
            <a:bodyPr wrap="square">
              <a:spAutoFit/>
            </a:bodyPr>
            <a:lstStyle/>
            <a:p>
              <a:pPr algn="ctr">
                <a:lnSpc>
                  <a:spcPct val="150000"/>
                </a:lnSpc>
                <a:spcAft>
                  <a:spcPts val="800"/>
                </a:spcAft>
              </a:pPr>
              <a:r>
                <a:rPr lang="nl-NL" sz="4000" b="1">
                  <a:solidFill>
                    <a:srgbClr val="C00000"/>
                  </a:solidFill>
                  <a:latin typeface="Arial" panose="020B0604020202020204" pitchFamily="34" charset="0"/>
                  <a:ea typeface="Times New Roman" panose="02020603050405020304" pitchFamily="18" charset="0"/>
                  <a:cs typeface="Arial" panose="020B0604020202020204" pitchFamily="34" charset="0"/>
                </a:rPr>
                <a:t>Ví </a:t>
              </a:r>
              <a:r>
                <a:rPr lang="nl-NL"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dụ 2:</a:t>
              </a:r>
              <a:endParaRPr lang="en-US" sz="40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
        <p:nvSpPr>
          <p:cNvPr id="31" name="TextBox 30"/>
          <p:cNvSpPr txBox="1"/>
          <p:nvPr/>
        </p:nvSpPr>
        <p:spPr>
          <a:xfrm>
            <a:off x="2587246" y="214614"/>
            <a:ext cx="15179252" cy="2615460"/>
          </a:xfrm>
          <a:prstGeom prst="rect">
            <a:avLst/>
          </a:prstGeom>
          <a:noFill/>
        </p:spPr>
        <p:txBody>
          <a:bodyPr wrap="square" rtlCol="0">
            <a:spAutoFit/>
          </a:bodyPr>
          <a:lstStyle/>
          <a:p>
            <a:pPr algn="just">
              <a:lnSpc>
                <a:spcPct val="150000"/>
              </a:lnSpc>
            </a:pPr>
            <a:r>
              <a:rPr lang="en-US" sz="3800" smtClean="0">
                <a:latin typeface="Arial" panose="020B0604020202020204" pitchFamily="34" charset="0"/>
                <a:cs typeface="Arial" panose="020B0604020202020204" pitchFamily="34" charset="0"/>
              </a:rPr>
              <a:t>Tam giác ABC với đường trung tuyến AM. Tia phân giác của góc AMB cắt cạnh AB tại D, tia phân giác của góc AMC cắt cạnh AC tại E. Chứng minh DE//BC.</a:t>
            </a:r>
            <a:endParaRPr lang="en-US" sz="38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Lst>
          </a:blip>
          <a:stretch>
            <a:fillRect/>
          </a:stretch>
        </p:blipFill>
        <p:spPr>
          <a:xfrm>
            <a:off x="360193" y="3826143"/>
            <a:ext cx="5370412" cy="3910037"/>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6132412" y="3332577"/>
                <a:ext cx="11505124" cy="6864187"/>
              </a:xfrm>
              <a:prstGeom prst="rect">
                <a:avLst/>
              </a:prstGeom>
            </p:spPr>
            <p:txBody>
              <a:bodyPr wrap="square">
                <a:spAutoFit/>
              </a:bodyPr>
              <a:lstStyle/>
              <a:p>
                <a:pPr algn="just">
                  <a:lnSpc>
                    <a:spcPct val="150000"/>
                  </a:lnSpc>
                </a:pPr>
                <a:r>
                  <a:rPr lang="en-US" sz="3600">
                    <a:latin typeface="Arial" panose="020B0604020202020204" pitchFamily="34" charset="0"/>
                    <a:ea typeface="Dotum" panose="020B0600000101010101" pitchFamily="34" charset="-127"/>
                    <a:cs typeface="Arial" panose="020B0604020202020204" pitchFamily="34" charset="0"/>
                  </a:rPr>
                  <a:t>Trong </a:t>
                </a:r>
                <a14:m>
                  <m:oMath xmlns:m="http://schemas.openxmlformats.org/officeDocument/2006/math">
                    <m:r>
                      <a:rPr lang="en-US"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AMB, MD là phân giác của </a:t>
                </a:r>
                <a14:m>
                  <m:oMath xmlns:m="http://schemas.openxmlformats.org/officeDocument/2006/math">
                    <m:acc>
                      <m:accPr>
                        <m: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3600" i="1">
                            <a:effectLst/>
                            <a:latin typeface="Cambria Math" panose="02040503050406030204" pitchFamily="18" charset="0"/>
                            <a:ea typeface="Dotum" panose="020B0600000101010101" pitchFamily="34" charset="-127"/>
                            <a:cs typeface="Times New Roman" panose="02020603050405020304" pitchFamily="18" charset="0"/>
                          </a:rPr>
                          <m:t>𝐴𝑀𝐵</m:t>
                        </m:r>
                      </m:e>
                    </m:acc>
                  </m:oMath>
                </a14:m>
                <a:r>
                  <a:rPr lang="en-US" sz="3600">
                    <a:effectLst/>
                    <a:latin typeface="Arial" panose="020B0604020202020204" pitchFamily="34" charset="0"/>
                    <a:ea typeface="Dotum" panose="020B0600000101010101" pitchFamily="34" charset="-127"/>
                    <a:cs typeface="Arial" panose="020B0604020202020204" pitchFamily="34" charset="0"/>
                  </a:rPr>
                  <a:t> nên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𝐷𝐴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𝐷𝐵</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𝑀𝐴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𝑀𝐵</m:t>
                        </m:r>
                      </m:den>
                    </m:f>
                  </m:oMath>
                </a14:m>
                <a:r>
                  <a:rPr lang="en-US" sz="3600">
                    <a:effectLst/>
                    <a:latin typeface="Arial" panose="020B0604020202020204" pitchFamily="34" charset="0"/>
                    <a:ea typeface="Dotum" panose="020B0600000101010101" pitchFamily="34" charset="-127"/>
                    <a:cs typeface="Arial" panose="020B0604020202020204" pitchFamily="34" charset="0"/>
                  </a:rPr>
                  <a:t> (tính chất đường phân giác của tam giác) (1)</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Trong </a:t>
                </a:r>
                <a14:m>
                  <m:oMath xmlns:m="http://schemas.openxmlformats.org/officeDocument/2006/math">
                    <m:r>
                      <a:rPr lang="en-US"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AMC, ME là phân giác của </a:t>
                </a:r>
                <a14:m>
                  <m:oMath xmlns:m="http://schemas.openxmlformats.org/officeDocument/2006/math">
                    <m:acc>
                      <m:accPr>
                        <m: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3600" i="1">
                            <a:effectLst/>
                            <a:latin typeface="Cambria Math" panose="02040503050406030204" pitchFamily="18" charset="0"/>
                            <a:ea typeface="Dotum" panose="020B0600000101010101" pitchFamily="34" charset="-127"/>
                            <a:cs typeface="Times New Roman" panose="02020603050405020304" pitchFamily="18" charset="0"/>
                          </a:rPr>
                          <m:t>𝐴𝑀𝐶</m:t>
                        </m:r>
                      </m:e>
                    </m:acc>
                  </m:oMath>
                </a14:m>
                <a:r>
                  <a:rPr lang="en-US" sz="3600">
                    <a:effectLst/>
                    <a:latin typeface="Arial" panose="020B0604020202020204" pitchFamily="34" charset="0"/>
                    <a:ea typeface="Dotum" panose="020B0600000101010101" pitchFamily="34" charset="-127"/>
                    <a:cs typeface="Arial" panose="020B0604020202020204" pitchFamily="34" charset="0"/>
                  </a:rPr>
                  <a:t> nên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𝐸𝐴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𝐴𝐶</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𝑀𝐴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𝑀𝐶</m:t>
                        </m:r>
                      </m:den>
                    </m:f>
                  </m:oMath>
                </a14:m>
                <a:r>
                  <a:rPr lang="en-US" sz="3600">
                    <a:effectLst/>
                    <a:latin typeface="Arial" panose="020B0604020202020204" pitchFamily="34" charset="0"/>
                    <a:ea typeface="Dotum" panose="020B0600000101010101" pitchFamily="34" charset="-127"/>
                    <a:cs typeface="Arial" panose="020B0604020202020204" pitchFamily="34" charset="0"/>
                  </a:rPr>
                  <a:t> (tính chất đường phân giác của tam giác) (2)</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Mặt khác, MB = MC (do M là trung điểm của BC) (3)</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Từ (1), (2) và (3) suy ra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𝐷𝐴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𝐷𝐵</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𝐸𝐴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𝐸𝐶</m:t>
                        </m:r>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3600">
                    <a:effectLst/>
                    <a:latin typeface="Arial" panose="020B0604020202020204" pitchFamily="34" charset="0"/>
                    <a:ea typeface="Dotum" panose="020B0600000101010101" pitchFamily="34" charset="-127"/>
                    <a:cs typeface="Arial" panose="020B0604020202020204" pitchFamily="34" charset="0"/>
                  </a:rPr>
                  <a:t>Do đó DE // BC (định lí Thalès đảo).</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132412" y="3332577"/>
                <a:ext cx="11505124" cy="6864187"/>
              </a:xfrm>
              <a:prstGeom prst="rect">
                <a:avLst/>
              </a:prstGeom>
              <a:blipFill>
                <a:blip r:embed="rId12"/>
                <a:stretch>
                  <a:fillRect l="-1643" b="-2398"/>
                </a:stretch>
              </a:blipFill>
            </p:spPr>
            <p:txBody>
              <a:bodyPr/>
              <a:lstStyle/>
              <a:p>
                <a:r>
                  <a:rPr lang="en-US">
                    <a:noFill/>
                  </a:rPr>
                  <a:t> </a:t>
                </a:r>
              </a:p>
            </p:txBody>
          </p:sp>
        </mc:Fallback>
      </mc:AlternateContent>
      <p:pic>
        <p:nvPicPr>
          <p:cNvPr id="6" name="Picture 5"/>
          <p:cNvPicPr>
            <a:picLocks noChangeAspect="1"/>
          </p:cNvPicPr>
          <p:nvPr/>
        </p:nvPicPr>
        <p:blipFill>
          <a:blip r:embed="rId13"/>
          <a:stretch>
            <a:fillRect/>
          </a:stretch>
        </p:blipFill>
        <p:spPr>
          <a:xfrm>
            <a:off x="490171" y="2278887"/>
            <a:ext cx="1501712" cy="1486744"/>
          </a:xfrm>
          <a:prstGeom prst="rect">
            <a:avLst/>
          </a:prstGeom>
        </p:spPr>
      </p:pic>
    </p:spTree>
    <p:extLst>
      <p:ext uri="{BB962C8B-B14F-4D97-AF65-F5344CB8AC3E}">
        <p14:creationId xmlns:p14="http://schemas.microsoft.com/office/powerpoint/2010/main" val="151804745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
          <p:cNvGrpSpPr/>
          <p:nvPr/>
        </p:nvGrpSpPr>
        <p:grpSpPr>
          <a:xfrm>
            <a:off x="-228600" y="9673729"/>
            <a:ext cx="19082770" cy="3242171"/>
            <a:chOff x="0" y="0"/>
            <a:chExt cx="4816593" cy="1021917"/>
          </a:xfrm>
        </p:grpSpPr>
        <p:sp>
          <p:nvSpPr>
            <p:cNvPr id="2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9" name="Picture 7">
            <a:extLst>
              <a:ext uri="{FF2B5EF4-FFF2-40B4-BE49-F238E27FC236}">
                <a16:creationId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589175" flipH="1" flipV="1">
            <a:off x="425932" y="2691314"/>
            <a:ext cx="1510777" cy="1431461"/>
          </a:xfrm>
          <a:prstGeom prst="rect">
            <a:avLst/>
          </a:prstGeom>
        </p:spPr>
      </p:pic>
      <p:grpSp>
        <p:nvGrpSpPr>
          <p:cNvPr id="16" name="Group 15"/>
          <p:cNvGrpSpPr/>
          <p:nvPr/>
        </p:nvGrpSpPr>
        <p:grpSpPr>
          <a:xfrm>
            <a:off x="-446885" y="207608"/>
            <a:ext cx="6228209" cy="1121443"/>
            <a:chOff x="5496492" y="57498"/>
            <a:chExt cx="6228209" cy="1121443"/>
          </a:xfrm>
        </p:grpSpPr>
        <p:grpSp>
          <p:nvGrpSpPr>
            <p:cNvPr id="17" name="Group 2"/>
            <p:cNvGrpSpPr/>
            <p:nvPr/>
          </p:nvGrpSpPr>
          <p:grpSpPr>
            <a:xfrm>
              <a:off x="7124698" y="102839"/>
              <a:ext cx="2971800" cy="1076102"/>
              <a:chOff x="0" y="0"/>
              <a:chExt cx="4816593" cy="1021917"/>
            </a:xfrm>
          </p:grpSpPr>
          <p:sp>
            <p:nvSpPr>
              <p:cNvPr id="26"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chemeClr val="bg1"/>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Rectangle 24"/>
            <p:cNvSpPr/>
            <p:nvPr/>
          </p:nvSpPr>
          <p:spPr>
            <a:xfrm>
              <a:off x="5496492" y="57498"/>
              <a:ext cx="6228209" cy="1015663"/>
            </a:xfrm>
            <a:prstGeom prst="rect">
              <a:avLst/>
            </a:prstGeom>
          </p:spPr>
          <p:txBody>
            <a:bodyPr wrap="square">
              <a:spAutoFit/>
            </a:bodyPr>
            <a:lstStyle/>
            <a:p>
              <a:pPr algn="ctr">
                <a:lnSpc>
                  <a:spcPct val="150000"/>
                </a:lnSpc>
                <a:spcAft>
                  <a:spcPts val="800"/>
                </a:spcAft>
              </a:pPr>
              <a:r>
                <a:rPr lang="nl-NL" sz="4000" b="1">
                  <a:solidFill>
                    <a:srgbClr val="C00000"/>
                  </a:solidFill>
                  <a:latin typeface="Arial" panose="020B0604020202020204" pitchFamily="34" charset="0"/>
                  <a:ea typeface="Times New Roman" panose="02020603050405020304" pitchFamily="18" charset="0"/>
                  <a:cs typeface="Arial" panose="020B0604020202020204" pitchFamily="34" charset="0"/>
                </a:rPr>
                <a:t>Ví </a:t>
              </a:r>
              <a:r>
                <a:rPr lang="nl-NL"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dụ 3:</a:t>
              </a:r>
              <a:endParaRPr lang="en-US" sz="40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8" name="TextBox 27"/>
              <p:cNvSpPr txBox="1"/>
              <p:nvPr/>
            </p:nvSpPr>
            <p:spPr>
              <a:xfrm>
                <a:off x="3694967" y="242040"/>
                <a:ext cx="14059633" cy="2615460"/>
              </a:xfrm>
              <a:prstGeom prst="rect">
                <a:avLst/>
              </a:prstGeom>
              <a:noFill/>
            </p:spPr>
            <p:txBody>
              <a:bodyPr wrap="square" rtlCol="0">
                <a:spAutoFit/>
              </a:bodyPr>
              <a:lstStyle/>
              <a:p>
                <a:pPr algn="just">
                  <a:lnSpc>
                    <a:spcPct val="150000"/>
                  </a:lnSpc>
                </a:pPr>
                <a:r>
                  <a:rPr lang="en-US" sz="3800" smtClean="0">
                    <a:latin typeface="Arial" panose="020B0604020202020204" pitchFamily="34" charset="0"/>
                    <a:cs typeface="Arial" panose="020B0604020202020204" pitchFamily="34" charset="0"/>
                  </a:rPr>
                  <a:t>Cho tam giác ABC vuông tại A, đường cao AH (H </a:t>
                </a:r>
                <a14:m>
                  <m:oMath xmlns:m="http://schemas.openxmlformats.org/officeDocument/2006/math">
                    <m:r>
                      <m:rPr>
                        <m:sty m:val="p"/>
                      </m:rPr>
                      <a:rPr lang="en-US" sz="3800" i="0" smtClean="0">
                        <a:latin typeface="Cambria Math" panose="02040503050406030204" pitchFamily="18" charset="0"/>
                        <a:ea typeface="Cambria Math" panose="02040503050406030204" pitchFamily="18" charset="0"/>
                        <a:cs typeface="Arial" panose="020B0604020202020204" pitchFamily="34" charset="0"/>
                      </a:rPr>
                      <m:t>ϵ</m:t>
                    </m:r>
                  </m:oMath>
                </a14:m>
                <a:r>
                  <a:rPr lang="en-US" sz="3800" smtClean="0">
                    <a:latin typeface="Arial" panose="020B0604020202020204" pitchFamily="34" charset="0"/>
                    <a:cs typeface="Arial" panose="020B0604020202020204" pitchFamily="34" charset="0"/>
                  </a:rPr>
                  <a:t> BC). Gọi I và K lần lượt là trung điểm của AH và HB. Chứng minh rằng:</a:t>
                </a:r>
              </a:p>
              <a:p>
                <a:pPr algn="just">
                  <a:lnSpc>
                    <a:spcPct val="150000"/>
                  </a:lnSpc>
                </a:pPr>
                <a:r>
                  <a:rPr lang="en-US" sz="3800" smtClean="0">
                    <a:latin typeface="Arial" panose="020B0604020202020204" pitchFamily="34" charset="0"/>
                    <a:cs typeface="Arial" panose="020B0604020202020204" pitchFamily="34" charset="0"/>
                  </a:rPr>
                  <a:t>a) IK </a:t>
                </a: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3800" smtClean="0">
                    <a:latin typeface="Arial" panose="020B0604020202020204" pitchFamily="34" charset="0"/>
                    <a:cs typeface="Arial" panose="020B0604020202020204" pitchFamily="34" charset="0"/>
                  </a:rPr>
                  <a:t>AC;                  		b) AK</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800" smtClean="0">
                    <a:latin typeface="Arial" panose="020B0604020202020204" pitchFamily="34" charset="0"/>
                    <a:cs typeface="Arial" panose="020B0604020202020204" pitchFamily="34" charset="0"/>
                  </a:rPr>
                  <a:t> CI</a:t>
                </a:r>
              </a:p>
            </p:txBody>
          </p:sp>
        </mc:Choice>
        <mc:Fallback>
          <p:sp>
            <p:nvSpPr>
              <p:cNvPr id="28" name="TextBox 27"/>
              <p:cNvSpPr txBox="1">
                <a:spLocks noRot="1" noChangeAspect="1" noMove="1" noResize="1" noEditPoints="1" noAdjustHandles="1" noChangeArrowheads="1" noChangeShapeType="1" noTextEdit="1"/>
              </p:cNvSpPr>
              <p:nvPr/>
            </p:nvSpPr>
            <p:spPr>
              <a:xfrm>
                <a:off x="3694967" y="242040"/>
                <a:ext cx="14059633" cy="2615460"/>
              </a:xfrm>
              <a:prstGeom prst="rect">
                <a:avLst/>
              </a:prstGeom>
              <a:blipFill>
                <a:blip r:embed="rId8"/>
                <a:stretch>
                  <a:fillRect l="-1430" r="-1387" b="-8392"/>
                </a:stretch>
              </a:blipFill>
            </p:spPr>
            <p:txBody>
              <a:bodyPr/>
              <a:lstStyle/>
              <a:p>
                <a:r>
                  <a:rPr lang="en-US">
                    <a:noFill/>
                  </a:rPr>
                  <a:t> </a:t>
                </a:r>
              </a:p>
            </p:txBody>
          </p:sp>
        </mc:Fallback>
      </mc:AlternateContent>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702989" y="5091785"/>
            <a:ext cx="5594684" cy="4162710"/>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7772400" y="4385799"/>
                <a:ext cx="9792664" cy="5078313"/>
              </a:xfrm>
              <a:prstGeom prst="rect">
                <a:avLst/>
              </a:prstGeom>
            </p:spPr>
            <p:txBody>
              <a:bodyPr wrap="square">
                <a:spAutoFit/>
              </a:bodyPr>
              <a:lstStyle/>
              <a:p>
                <a:pPr algn="just">
                  <a:lnSpc>
                    <a:spcPct val="150000"/>
                  </a:lnSpc>
                </a:pPr>
                <a:r>
                  <a:rPr lang="en-US" sz="3600">
                    <a:latin typeface="Arial" panose="020B0604020202020204" pitchFamily="34" charset="0"/>
                    <a:ea typeface="Arial" panose="020B0604020202020204" pitchFamily="34" charset="0"/>
                    <a:cs typeface="Arial" panose="020B0604020202020204" pitchFamily="34" charset="0"/>
                  </a:rPr>
                  <a:t>a) Tam giác AHB có I là trung điểm của AH</a:t>
                </a:r>
                <a:r>
                  <a:rPr lang="en-US" sz="3600">
                    <a:latin typeface="Arial" panose="020B0604020202020204" pitchFamily="34" charset="0"/>
                    <a:ea typeface="Arial" panose="020B0604020202020204" pitchFamily="34" charset="0"/>
                    <a:cs typeface="Arial" panose="020B0604020202020204" pitchFamily="34" charset="0"/>
                  </a:rPr>
                  <a:t>, </a:t>
                </a:r>
                <a:r>
                  <a:rPr lang="en-US" sz="3600" smtClean="0">
                    <a:latin typeface="Arial" panose="020B0604020202020204" pitchFamily="34" charset="0"/>
                    <a:ea typeface="Arial" panose="020B0604020202020204" pitchFamily="34" charset="0"/>
                    <a:cs typeface="Arial" panose="020B0604020202020204" pitchFamily="34" charset="0"/>
                  </a:rPr>
                  <a:t>     K </a:t>
                </a:r>
                <a:r>
                  <a:rPr lang="en-US" sz="3600">
                    <a:latin typeface="Arial" panose="020B0604020202020204" pitchFamily="34" charset="0"/>
                    <a:ea typeface="Arial" panose="020B0604020202020204" pitchFamily="34" charset="0"/>
                    <a:cs typeface="Arial" panose="020B0604020202020204" pitchFamily="34" charset="0"/>
                  </a:rPr>
                  <a:t>là trung điểm của BH nên KI </a:t>
                </a:r>
                <a:r>
                  <a:rPr lang="en-US" sz="3600">
                    <a:latin typeface="Arial" panose="020B0604020202020204" pitchFamily="34" charset="0"/>
                    <a:ea typeface="Arial" panose="020B0604020202020204" pitchFamily="34" charset="0"/>
                    <a:cs typeface="Arial" panose="020B0604020202020204" pitchFamily="34" charset="0"/>
                  </a:rPr>
                  <a:t>là </a:t>
                </a:r>
                <a:r>
                  <a:rPr lang="en-US" sz="3600" smtClean="0">
                    <a:latin typeface="Arial" panose="020B0604020202020204" pitchFamily="34" charset="0"/>
                    <a:ea typeface="Arial" panose="020B0604020202020204" pitchFamily="34" charset="0"/>
                    <a:cs typeface="Arial" panose="020B0604020202020204" pitchFamily="34" charset="0"/>
                  </a:rPr>
                  <a:t>đường     </a:t>
                </a:r>
                <a:r>
                  <a:rPr lang="en-US" sz="3600">
                    <a:latin typeface="Arial" panose="020B0604020202020204" pitchFamily="34" charset="0"/>
                    <a:ea typeface="Arial" panose="020B0604020202020204" pitchFamily="34" charset="0"/>
                    <a:cs typeface="Arial" panose="020B0604020202020204" pitchFamily="34" charset="0"/>
                  </a:rPr>
                  <a:t>trung bình của </a:t>
                </a:r>
                <a14:m>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AHB</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Từ đó, suy ra KI // AB (tính chất </a:t>
                </a:r>
                <a:r>
                  <a:rPr lang="en-US" sz="3600">
                    <a:effectLst/>
                    <a:latin typeface="Arial" panose="020B0604020202020204" pitchFamily="34" charset="0"/>
                    <a:ea typeface="Dotum" panose="020B0600000101010101" pitchFamily="34" charset="-127"/>
                    <a:cs typeface="Arial" panose="020B0604020202020204" pitchFamily="34" charset="0"/>
                  </a:rPr>
                  <a:t>đường </a:t>
                </a:r>
                <a:r>
                  <a:rPr lang="en-US" sz="3600" smtClean="0">
                    <a:effectLst/>
                    <a:latin typeface="Arial" panose="020B0604020202020204" pitchFamily="34" charset="0"/>
                    <a:ea typeface="Dotum" panose="020B0600000101010101" pitchFamily="34" charset="-127"/>
                    <a:cs typeface="Arial" panose="020B0604020202020204" pitchFamily="34" charset="0"/>
                  </a:rPr>
                  <a:t>      trung </a:t>
                </a:r>
                <a:r>
                  <a:rPr lang="en-US" sz="3600">
                    <a:effectLst/>
                    <a:latin typeface="Arial" panose="020B0604020202020204" pitchFamily="34" charset="0"/>
                    <a:ea typeface="Dotum" panose="020B0600000101010101" pitchFamily="34" charset="-127"/>
                    <a:cs typeface="Arial" panose="020B0604020202020204" pitchFamily="34" charset="0"/>
                  </a:rPr>
                  <a:t>bình của tam giác).</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Arial" panose="020B0604020202020204" pitchFamily="34" charset="0"/>
                    <a:cs typeface="Arial" panose="020B0604020202020204" pitchFamily="34" charset="0"/>
                  </a:rPr>
                  <a:t>Vì AB </a:t>
                </a:r>
                <a14:m>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 AC (do </a:t>
                </a:r>
                <a14:m>
                  <m:oMath xmlns:m="http://schemas.openxmlformats.org/officeDocument/2006/math">
                    <m:r>
                      <a:rPr lang="en-US"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ABC vuông tại A) nên KI </a:t>
                </a:r>
                <a14:m>
                  <m:oMath xmlns:m="http://schemas.openxmlformats.org/officeDocument/2006/math">
                    <m:r>
                      <a:rPr lang="en-US"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 </a:t>
                </a:r>
                <a:r>
                  <a:rPr lang="en-US" sz="3600">
                    <a:effectLst/>
                    <a:latin typeface="Arial" panose="020B0604020202020204" pitchFamily="34" charset="0"/>
                    <a:ea typeface="Dotum" panose="020B0600000101010101" pitchFamily="34" charset="-127"/>
                    <a:cs typeface="Arial" panose="020B0604020202020204" pitchFamily="34" charset="0"/>
                  </a:rPr>
                  <a:t>AC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7772400" y="4385799"/>
                <a:ext cx="9792664" cy="5078313"/>
              </a:xfrm>
              <a:prstGeom prst="rect">
                <a:avLst/>
              </a:prstGeom>
              <a:blipFill>
                <a:blip r:embed="rId11"/>
                <a:stretch>
                  <a:fillRect l="-1868" r="-1868" b="-1439"/>
                </a:stretch>
              </a:blipFill>
            </p:spPr>
            <p:txBody>
              <a:bodyPr/>
              <a:lstStyle/>
              <a:p>
                <a:r>
                  <a:rPr lang="en-US">
                    <a:noFill/>
                  </a:rPr>
                  <a:t> </a:t>
                </a:r>
              </a:p>
            </p:txBody>
          </p:sp>
        </mc:Fallback>
      </mc:AlternateContent>
      <p:sp>
        <p:nvSpPr>
          <p:cNvPr id="30" name="Oval Callout 29"/>
          <p:cNvSpPr/>
          <p:nvPr/>
        </p:nvSpPr>
        <p:spPr>
          <a:xfrm>
            <a:off x="8519213" y="3175003"/>
            <a:ext cx="1587139" cy="90169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prstClr val="black"/>
                </a:solidFill>
              </a:rPr>
              <a:t>Giải</a:t>
            </a:r>
            <a:endParaRPr lang="en-US" sz="3800" b="1">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2" dur="500"/>
                                        <p:tgtEl>
                                          <p:spTgt spid="8">
                                            <p:txEl>
                                              <p:pRg st="1" end="1"/>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
          <p:cNvGrpSpPr/>
          <p:nvPr/>
        </p:nvGrpSpPr>
        <p:grpSpPr>
          <a:xfrm>
            <a:off x="-228600" y="9673729"/>
            <a:ext cx="19082770" cy="3242171"/>
            <a:chOff x="0" y="0"/>
            <a:chExt cx="4816593" cy="1021917"/>
          </a:xfrm>
        </p:grpSpPr>
        <p:sp>
          <p:nvSpPr>
            <p:cNvPr id="2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9" name="Picture 7">
            <a:extLst>
              <a:ext uri="{FF2B5EF4-FFF2-40B4-BE49-F238E27FC236}">
                <a16:creationId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589175" flipH="1" flipV="1">
            <a:off x="425932" y="2691314"/>
            <a:ext cx="1510777" cy="1431461"/>
          </a:xfrm>
          <a:prstGeom prst="rect">
            <a:avLst/>
          </a:prstGeom>
        </p:spPr>
      </p:pic>
      <p:grpSp>
        <p:nvGrpSpPr>
          <p:cNvPr id="16" name="Group 15"/>
          <p:cNvGrpSpPr/>
          <p:nvPr/>
        </p:nvGrpSpPr>
        <p:grpSpPr>
          <a:xfrm>
            <a:off x="-446885" y="207608"/>
            <a:ext cx="6228209" cy="1121443"/>
            <a:chOff x="5496492" y="57498"/>
            <a:chExt cx="6228209" cy="1121443"/>
          </a:xfrm>
        </p:grpSpPr>
        <p:grpSp>
          <p:nvGrpSpPr>
            <p:cNvPr id="17" name="Group 2"/>
            <p:cNvGrpSpPr/>
            <p:nvPr/>
          </p:nvGrpSpPr>
          <p:grpSpPr>
            <a:xfrm>
              <a:off x="7124698" y="102839"/>
              <a:ext cx="2971800" cy="1076102"/>
              <a:chOff x="0" y="0"/>
              <a:chExt cx="4816593" cy="1021917"/>
            </a:xfrm>
          </p:grpSpPr>
          <p:sp>
            <p:nvSpPr>
              <p:cNvPr id="26"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chemeClr val="bg1"/>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Rectangle 24"/>
            <p:cNvSpPr/>
            <p:nvPr/>
          </p:nvSpPr>
          <p:spPr>
            <a:xfrm>
              <a:off x="5496492" y="57498"/>
              <a:ext cx="6228209" cy="101566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dụ 3:</a:t>
              </a:r>
              <a:endParaRPr kumimoji="0" lang="en-US" sz="40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8" name="TextBox 27"/>
              <p:cNvSpPr txBox="1"/>
              <p:nvPr/>
            </p:nvSpPr>
            <p:spPr>
              <a:xfrm>
                <a:off x="3694967" y="242040"/>
                <a:ext cx="14059633" cy="2615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Cho tam giác ABC vuông tại A, đường cao AH (H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ϵ</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BC). Gọi I và K lần lượt là trung điểm của AH và HB. Chứng minh rằng: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IK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AC;                  		b) AK</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CI</a:t>
                </a:r>
              </a:p>
            </p:txBody>
          </p:sp>
        </mc:Choice>
        <mc:Fallback>
          <p:sp>
            <p:nvSpPr>
              <p:cNvPr id="28" name="TextBox 27"/>
              <p:cNvSpPr txBox="1">
                <a:spLocks noRot="1" noChangeAspect="1" noMove="1" noResize="1" noEditPoints="1" noAdjustHandles="1" noChangeArrowheads="1" noChangeShapeType="1" noTextEdit="1"/>
              </p:cNvSpPr>
              <p:nvPr/>
            </p:nvSpPr>
            <p:spPr>
              <a:xfrm>
                <a:off x="3694967" y="242040"/>
                <a:ext cx="14059633" cy="2615460"/>
              </a:xfrm>
              <a:prstGeom prst="rect">
                <a:avLst/>
              </a:prstGeom>
              <a:blipFill>
                <a:blip r:embed="rId8"/>
                <a:stretch>
                  <a:fillRect l="-1430" r="-1387" b="-8392"/>
                </a:stretch>
              </a:blipFill>
            </p:spPr>
            <p:txBody>
              <a:bodyPr/>
              <a:lstStyle/>
              <a:p>
                <a:r>
                  <a:rPr lang="en-US">
                    <a:noFill/>
                  </a:rPr>
                  <a:t> </a:t>
                </a:r>
              </a:p>
            </p:txBody>
          </p:sp>
        </mc:Fallback>
      </mc:AlternateContent>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702989" y="5091785"/>
            <a:ext cx="5594684" cy="4162710"/>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7961936" y="4579512"/>
                <a:ext cx="9792664" cy="3416320"/>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b</a:t>
                </a: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AKC </a:t>
                </a:r>
                <a:r>
                  <a:rPr lang="en-US" sz="3600" smtClean="0">
                    <a:solidFill>
                      <a:prstClr val="black"/>
                    </a:solidFill>
                    <a:latin typeface="Arial" panose="020B0604020202020204" pitchFamily="34" charset="0"/>
                    <a:ea typeface="Dotum" panose="020B0600000101010101" pitchFamily="34" charset="-127"/>
                    <a:cs typeface="Arial" panose="020B0604020202020204" pitchFamily="34" charset="0"/>
                  </a:rPr>
                  <a:t>có  </a:t>
                </a:r>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AH </a:t>
                </a:r>
                <a14:m>
                  <m:oMath xmlns:m="http://schemas.openxmlformats.org/officeDocument/2006/math">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KC (giả thiết)</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defRPr/>
                </a:pP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KI </a:t>
                </a:r>
                <a14:m>
                  <m:oMath xmlns:m="http://schemas.openxmlformats.org/officeDocument/2006/math">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AC (cmt)</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defRPr/>
                </a:pPr>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Vì AH cắt KI tại I nên I là trực tâm của </a:t>
                </a:r>
                <a14:m>
                  <m:oMath xmlns:m="http://schemas.openxmlformats.org/officeDocument/2006/math">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AKC. Suy ra CI </a:t>
                </a:r>
                <a14:m>
                  <m:oMath xmlns:m="http://schemas.openxmlformats.org/officeDocument/2006/math">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AK.</a:t>
                </a:r>
                <a:endParaRPr lang="en-US" sz="3600">
                  <a:solidFill>
                    <a:prstClr val="black"/>
                  </a:solidFill>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7961936" y="4579512"/>
                <a:ext cx="9792664" cy="3416320"/>
              </a:xfrm>
              <a:prstGeom prst="rect">
                <a:avLst/>
              </a:prstGeom>
              <a:blipFill>
                <a:blip r:embed="rId11"/>
                <a:stretch>
                  <a:fillRect l="-1867" b="-2674"/>
                </a:stretch>
              </a:blipFill>
            </p:spPr>
            <p:txBody>
              <a:bodyPr/>
              <a:lstStyle/>
              <a:p>
                <a:r>
                  <a:rPr lang="en-US">
                    <a:noFill/>
                  </a:rPr>
                  <a:t> </a:t>
                </a:r>
              </a:p>
            </p:txBody>
          </p:sp>
        </mc:Fallback>
      </mc:AlternateContent>
      <p:sp>
        <p:nvSpPr>
          <p:cNvPr id="30" name="Oval Callout 29"/>
          <p:cNvSpPr/>
          <p:nvPr/>
        </p:nvSpPr>
        <p:spPr>
          <a:xfrm>
            <a:off x="8519213" y="3175003"/>
            <a:ext cx="1587139" cy="90169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0990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44192" y="7277101"/>
            <a:ext cx="3599570" cy="2956146"/>
          </a:xfrm>
          <a:prstGeom prst="rect">
            <a:avLst/>
          </a:prstGeom>
        </p:spPr>
      </p:pic>
      <p:grpSp>
        <p:nvGrpSpPr>
          <p:cNvPr id="16" name="Group 4"/>
          <p:cNvGrpSpPr/>
          <p:nvPr/>
        </p:nvGrpSpPr>
        <p:grpSpPr>
          <a:xfrm>
            <a:off x="3208684" y="2576400"/>
            <a:ext cx="2060036" cy="1828800"/>
            <a:chOff x="14168" y="-264583"/>
            <a:chExt cx="6321663" cy="6350000"/>
          </a:xfrm>
          <a:solidFill>
            <a:schemeClr val="accent3">
              <a:lumMod val="75000"/>
            </a:schemeClr>
          </a:solid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4" name="Rectangle 13"/>
          <p:cNvSpPr/>
          <p:nvPr/>
        </p:nvSpPr>
        <p:spPr>
          <a:xfrm>
            <a:off x="4989692" y="3505860"/>
            <a:ext cx="8153400" cy="1508555"/>
          </a:xfrm>
          <a:prstGeom prst="rect">
            <a:avLst/>
          </a:prstGeom>
        </p:spPr>
        <p:txBody>
          <a:bodyPr wrap="square">
            <a:spAutoFit/>
          </a:bodyPr>
          <a:lstStyle/>
          <a:p>
            <a:pPr algn="ctr">
              <a:lnSpc>
                <a:spcPct val="150000"/>
              </a:lnSpc>
              <a:tabLst>
                <a:tab pos="360045" algn="l"/>
                <a:tab pos="720090" algn="l"/>
              </a:tabLst>
            </a:pPr>
            <a:r>
              <a:rPr lang="en-US" sz="7000" b="1"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4948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algn="ctr">
              <a:lnSpc>
                <a:spcPts val="9372"/>
              </a:lnSpc>
              <a:defRPr/>
            </a:pPr>
            <a:r>
              <a:rPr lang="en-US" sz="6000" b="1" spc="324">
                <a:solidFill>
                  <a:srgbClr val="C00000"/>
                </a:solidFill>
                <a:latin typeface="Arial" panose="020B0604020202020204" pitchFamily="34" charset="0"/>
                <a:cs typeface="Arial" panose="020B0604020202020204" pitchFamily="34" charset="0"/>
                <a:sym typeface="Arial"/>
              </a:rPr>
              <a:t>CÂU HỎI TRẮC NGHIỆM</a:t>
            </a:r>
            <a:endParaRPr lang="en-US" sz="6000" b="1" spc="324" dirty="0">
              <a:solidFill>
                <a:srgbClr val="C00000"/>
              </a:solidFill>
              <a:latin typeface="Arial" panose="020B0604020202020204" pitchFamily="34" charset="0"/>
              <a:cs typeface="Arial" panose="020B0604020202020204" pitchFamily="34" charset="0"/>
              <a:sym typeface="Arial"/>
            </a:endParaRPr>
          </a:p>
        </p:txBody>
      </p:sp>
      <p:sp>
        <p:nvSpPr>
          <p:cNvPr id="45" name="Rectangle 44"/>
          <p:cNvSpPr/>
          <p:nvPr/>
        </p:nvSpPr>
        <p:spPr>
          <a:xfrm>
            <a:off x="1396735" y="2120923"/>
            <a:ext cx="15424828" cy="2077492"/>
          </a:xfrm>
          <a:prstGeom prst="rect">
            <a:avLst/>
          </a:prstGeom>
        </p:spPr>
        <p:txBody>
          <a:bodyPr wrap="square">
            <a:spAutoFit/>
          </a:bodyPr>
          <a:lstStyle/>
          <a:p>
            <a:pPr marL="30480" marR="30480" algn="just">
              <a:lnSpc>
                <a:spcPct val="150000"/>
              </a:lnSpc>
              <a:spcAft>
                <a:spcPts val="1200"/>
              </a:spcAft>
            </a:pPr>
            <a:r>
              <a:rPr lang="vi-VN" sz="4300" b="1">
                <a:solidFill>
                  <a:srgbClr val="000000"/>
                </a:solidFill>
                <a:ea typeface="Times New Roman" panose="02020603050405020304" pitchFamily="18" charset="0"/>
                <a:cs typeface="Arial" panose="020B0604020202020204" pitchFamily="34" charset="0"/>
                <a:sym typeface="Arial"/>
              </a:rPr>
              <a:t>Câu 1</a:t>
            </a:r>
            <a:r>
              <a:rPr lang="vi-VN" sz="4300" b="1">
                <a:solidFill>
                  <a:srgbClr val="000000"/>
                </a:solidFill>
                <a:ea typeface="Times New Roman" panose="02020603050405020304" pitchFamily="18" charset="0"/>
                <a:cs typeface="Arial" panose="020B0604020202020204" pitchFamily="34" charset="0"/>
                <a:sym typeface="Arial"/>
              </a:rPr>
              <a:t>. </a:t>
            </a:r>
            <a:r>
              <a:rPr lang="vi-VN" sz="4300">
                <a:solidFill>
                  <a:srgbClr val="000000"/>
                </a:solidFill>
                <a:ea typeface="Times New Roman" panose="02020603050405020304" pitchFamily="18" charset="0"/>
                <a:cs typeface="Arial" panose="020B0604020202020204" pitchFamily="34" charset="0"/>
                <a:sym typeface="Arial"/>
              </a:rPr>
              <a:t>Một tam giác đều có độ dài cạnh bằng 14cm. Độ dài một đường trung bình của tam giác đó là:</a:t>
            </a:r>
            <a:endPar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46" name="Rectangle 45"/>
          <p:cNvSpPr/>
          <p:nvPr/>
        </p:nvSpPr>
        <p:spPr>
          <a:xfrm>
            <a:off x="5037511" y="4165927"/>
            <a:ext cx="9074251" cy="3554819"/>
          </a:xfrm>
          <a:prstGeom prst="rect">
            <a:avLst/>
          </a:prstGeom>
        </p:spPr>
        <p:txBody>
          <a:bodyPr wrap="square">
            <a:spAutoFit/>
          </a:bodyPr>
          <a:lstStyle/>
          <a:p>
            <a:pPr marL="30480" marR="30480" algn="just">
              <a:lnSpc>
                <a:spcPct val="250000"/>
              </a:lnSpc>
              <a:spcAft>
                <a:spcPts val="1200"/>
              </a:spcAft>
            </a:pP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A. </a:t>
            </a: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34 </a:t>
            </a:r>
            <a:r>
              <a:rPr lang="nl-NL" sz="430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cm				B</a:t>
            </a: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7 cm</a:t>
            </a:r>
          </a:p>
          <a:p>
            <a:pPr marL="30480" marR="30480" algn="just">
              <a:lnSpc>
                <a:spcPct val="250000"/>
              </a:lnSpc>
              <a:spcAft>
                <a:spcPts val="1200"/>
              </a:spcAft>
            </a:pP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 6,5 cm</a:t>
            </a: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nl-NL" sz="430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D</a:t>
            </a: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21 cm</a:t>
            </a:r>
          </a:p>
        </p:txBody>
      </p:sp>
      <p:sp>
        <p:nvSpPr>
          <p:cNvPr id="49" name="Rounded Rectangle 48"/>
          <p:cNvSpPr/>
          <p:nvPr/>
        </p:nvSpPr>
        <p:spPr>
          <a:xfrm>
            <a:off x="9982200" y="4629018"/>
            <a:ext cx="3056790"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2942752421"/>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anim calcmode="lin" valueType="num">
                                      <p:cBhvr>
                                        <p:cTn id="13" dur="500" fill="hold"/>
                                        <p:tgtEl>
                                          <p:spTgt spid="45"/>
                                        </p:tgtEl>
                                        <p:attrNameLst>
                                          <p:attrName>ppt_x</p:attrName>
                                        </p:attrNameLst>
                                      </p:cBhvr>
                                      <p:tavLst>
                                        <p:tav tm="0">
                                          <p:val>
                                            <p:strVal val="#ppt_x"/>
                                          </p:val>
                                        </p:tav>
                                        <p:tav tm="100000">
                                          <p:val>
                                            <p:strVal val="#ppt_x"/>
                                          </p:val>
                                        </p:tav>
                                      </p:tavLst>
                                    </p:anim>
                                    <p:anim calcmode="lin" valueType="num">
                                      <p:cBhvr>
                                        <p:cTn id="14" dur="5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6" grpId="0"/>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45" name="Rectangle 44"/>
          <p:cNvSpPr/>
          <p:nvPr/>
        </p:nvSpPr>
        <p:spPr>
          <a:xfrm>
            <a:off x="1396735" y="2120923"/>
            <a:ext cx="15424828" cy="2077492"/>
          </a:xfrm>
          <a:prstGeom prst="rect">
            <a:avLst/>
          </a:prstGeom>
        </p:spPr>
        <p:txBody>
          <a:bodyPr wrap="square">
            <a:spAutoFit/>
          </a:bodyPr>
          <a:lstStyle/>
          <a:p>
            <a:pPr marL="30480" marR="30480" lvl="0" algn="just">
              <a:lnSpc>
                <a:spcPct val="150000"/>
              </a:lnSpc>
              <a:spcAft>
                <a:spcPts val="1200"/>
              </a:spcAft>
            </a:pPr>
            <a:r>
              <a:rPr kumimoji="0" lang="vi-VN" sz="43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a:t>
            </a:r>
            <a:r>
              <a:rPr kumimoji="0" lang="en-US" sz="43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2</a:t>
            </a:r>
            <a:r>
              <a:rPr kumimoji="0" lang="vi-VN" sz="43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4300">
                <a:solidFill>
                  <a:srgbClr val="000000"/>
                </a:solidFill>
                <a:ea typeface="Times New Roman" panose="02020603050405020304" pitchFamily="18" charset="0"/>
                <a:cs typeface="Arial" panose="020B0604020202020204" pitchFamily="34" charset="0"/>
                <a:sym typeface="Arial"/>
              </a:rPr>
              <a:t>Cho </a:t>
            </a:r>
            <a:r>
              <a:rPr lang="el-GR"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Δ</a:t>
            </a:r>
            <a:r>
              <a:rPr lang="vi-VN" sz="4300">
                <a:solidFill>
                  <a:srgbClr val="000000"/>
                </a:solidFill>
                <a:ea typeface="Times New Roman" panose="02020603050405020304" pitchFamily="18" charset="0"/>
                <a:cs typeface="Arial" panose="020B0604020202020204" pitchFamily="34" charset="0"/>
                <a:sym typeface="Arial"/>
              </a:rPr>
              <a:t>ABC, I, K lần lượt là trung điểm của AB và AC. Biết BC = 7 cm, AC = 6cm. </a:t>
            </a:r>
            <a:r>
              <a:rPr lang="vi-VN" sz="4300">
                <a:solidFill>
                  <a:srgbClr val="000000"/>
                </a:solidFill>
                <a:ea typeface="Times New Roman" panose="02020603050405020304" pitchFamily="18" charset="0"/>
                <a:cs typeface="Arial" panose="020B0604020202020204" pitchFamily="34" charset="0"/>
                <a:sym typeface="Arial"/>
              </a:rPr>
              <a:t>Ta </a:t>
            </a:r>
            <a:r>
              <a:rPr lang="vi-VN" sz="4300" smtClean="0">
                <a:solidFill>
                  <a:srgbClr val="000000"/>
                </a:solidFill>
                <a:ea typeface="Times New Roman" panose="02020603050405020304" pitchFamily="18" charset="0"/>
                <a:cs typeface="Arial" panose="020B0604020202020204" pitchFamily="34" charset="0"/>
                <a:sym typeface="Arial"/>
              </a:rPr>
              <a:t>có:</a:t>
            </a:r>
            <a:endParaRPr kumimoji="0" lang="en-US" sz="4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46" name="Rectangle 45"/>
          <p:cNvSpPr/>
          <p:nvPr/>
        </p:nvSpPr>
        <p:spPr>
          <a:xfrm>
            <a:off x="4318372" y="4250965"/>
            <a:ext cx="9581553" cy="3554819"/>
          </a:xfrm>
          <a:prstGeom prst="rect">
            <a:avLst/>
          </a:prstGeom>
        </p:spPr>
        <p:txBody>
          <a:bodyPr wrap="square">
            <a:spAutoFit/>
          </a:bodyPr>
          <a:lstStyle/>
          <a:p>
            <a:pPr marL="30480" marR="30480" lvl="0" algn="just">
              <a:lnSpc>
                <a:spcPct val="250000"/>
              </a:lnSpc>
              <a:spcAft>
                <a:spcPts val="1200"/>
              </a:spcAft>
            </a:pP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A. IK = 4cm</a:t>
            </a: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nl-NL" sz="430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B</a:t>
            </a: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IK = 4,5 cm</a:t>
            </a:r>
          </a:p>
          <a:p>
            <a:pPr marL="30480" marR="30480" lvl="0" algn="just">
              <a:lnSpc>
                <a:spcPct val="250000"/>
              </a:lnSpc>
              <a:spcAft>
                <a:spcPts val="1200"/>
              </a:spcAft>
            </a:pP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 IK = </a:t>
            </a: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3,5cm </a:t>
            </a:r>
            <a:r>
              <a:rPr lang="nl-NL" sz="430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D</a:t>
            </a: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IK = 14cm</a:t>
            </a:r>
            <a:endPar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49" name="Rounded Rectangle 48"/>
          <p:cNvSpPr/>
          <p:nvPr/>
        </p:nvSpPr>
        <p:spPr>
          <a:xfrm>
            <a:off x="3994484" y="6457488"/>
            <a:ext cx="4102841"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911186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1626</TotalTime>
  <Words>790</Words>
  <Application>Microsoft Office PowerPoint</Application>
  <PresentationFormat>Custom</PresentationFormat>
  <Paragraphs>116</Paragraphs>
  <Slides>22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Dotum</vt:lpstr>
      <vt:lpstr>Arial</vt:lpstr>
      <vt:lpstr>Cambria Math</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CHU HONG VINH</dc:creator>
  <cp:lastModifiedBy>Admin</cp:lastModifiedBy>
  <cp:revision>110</cp:revision>
  <dcterms:created xsi:type="dcterms:W3CDTF">2006-08-16T00:00:00Z</dcterms:created>
  <dcterms:modified xsi:type="dcterms:W3CDTF">2023-09-10T17:06:42Z</dcterms:modified>
  <dc:identifier>DAFKHsiNSS8</dc:identifier>
</cp:coreProperties>
</file>