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54"/>
  </p:notesMasterIdLst>
  <p:sldIdLst>
    <p:sldId id="256" r:id="rId3"/>
    <p:sldId id="258" r:id="rId4"/>
    <p:sldId id="292" r:id="rId5"/>
    <p:sldId id="257" r:id="rId6"/>
    <p:sldId id="259" r:id="rId7"/>
    <p:sldId id="293" r:id="rId8"/>
    <p:sldId id="266" r:id="rId9"/>
    <p:sldId id="294" r:id="rId10"/>
    <p:sldId id="295" r:id="rId11"/>
    <p:sldId id="265" r:id="rId12"/>
    <p:sldId id="261" r:id="rId13"/>
    <p:sldId id="302" r:id="rId14"/>
    <p:sldId id="296" r:id="rId15"/>
    <p:sldId id="297" r:id="rId16"/>
    <p:sldId id="298" r:id="rId17"/>
    <p:sldId id="300" r:id="rId18"/>
    <p:sldId id="301" r:id="rId19"/>
    <p:sldId id="263" r:id="rId20"/>
    <p:sldId id="267" r:id="rId21"/>
    <p:sldId id="303" r:id="rId22"/>
    <p:sldId id="305" r:id="rId23"/>
    <p:sldId id="306" r:id="rId24"/>
    <p:sldId id="307" r:id="rId25"/>
    <p:sldId id="308" r:id="rId26"/>
    <p:sldId id="311" r:id="rId27"/>
    <p:sldId id="312" r:id="rId28"/>
    <p:sldId id="313" r:id="rId29"/>
    <p:sldId id="314" r:id="rId30"/>
    <p:sldId id="304" r:id="rId31"/>
    <p:sldId id="315" r:id="rId32"/>
    <p:sldId id="328" r:id="rId33"/>
    <p:sldId id="316" r:id="rId34"/>
    <p:sldId id="318" r:id="rId35"/>
    <p:sldId id="321" r:id="rId36"/>
    <p:sldId id="317" r:id="rId37"/>
    <p:sldId id="322" r:id="rId38"/>
    <p:sldId id="320" r:id="rId39"/>
    <p:sldId id="260" r:id="rId40"/>
    <p:sldId id="323" r:id="rId41"/>
    <p:sldId id="324" r:id="rId42"/>
    <p:sldId id="325" r:id="rId43"/>
    <p:sldId id="326" r:id="rId44"/>
    <p:sldId id="327" r:id="rId45"/>
    <p:sldId id="329" r:id="rId46"/>
    <p:sldId id="299" r:id="rId47"/>
    <p:sldId id="331" r:id="rId48"/>
    <p:sldId id="262" r:id="rId49"/>
    <p:sldId id="332" r:id="rId50"/>
    <p:sldId id="268" r:id="rId51"/>
    <p:sldId id="264" r:id="rId52"/>
    <p:sldId id="271" r:id="rId53"/>
  </p:sldIdLst>
  <p:sldSz cx="9144000" cy="5143500" type="screen16x9"/>
  <p:notesSz cx="6858000" cy="9144000"/>
  <p:embeddedFontLst>
    <p:embeddedFont>
      <p:font typeface="Dotum" panose="020B0600000101010101" pitchFamily="34" charset="-127"/>
      <p:regular r:id="rId55"/>
    </p:embeddedFont>
    <p:embeddedFont>
      <p:font typeface="Bad Script" panose="020B0604020202020204" charset="0"/>
      <p:regular r:id="rId56"/>
    </p:embeddedFont>
    <p:embeddedFont>
      <p:font typeface="Bebas Neue" panose="020B0604020202020204" charset="0"/>
      <p:regular r:id="rId57"/>
    </p:embeddedFont>
    <p:embeddedFont>
      <p:font typeface="Cambria Math" panose="02040503050406030204" pitchFamily="18" charset="0"/>
      <p:regular r:id="rId58"/>
    </p:embeddedFont>
    <p:embeddedFont>
      <p:font typeface="Mukta" panose="020B0604020202020204" charset="0"/>
      <p:regular r:id="rId59"/>
      <p:bold r:id="rId60"/>
    </p:embeddedFont>
    <p:embeddedFont>
      <p:font typeface="Calibri Light" panose="020F0302020204030204" pitchFamily="34" charset="0"/>
      <p:regular r:id="rId61"/>
      <p:italic r:id="rId62"/>
    </p:embeddedFont>
    <p:embeddedFont>
      <p:font typeface="Calibri" panose="020F050202020403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3">
          <p15:clr>
            <a:srgbClr val="747775"/>
          </p15:clr>
        </p15:guide>
        <p15:guide id="2" pos="450">
          <p15:clr>
            <a:srgbClr val="747775"/>
          </p15:clr>
        </p15:guide>
        <p15:guide id="3" pos="5310">
          <p15:clr>
            <a:srgbClr val="747775"/>
          </p15:clr>
        </p15:guide>
        <p15:guide id="4" orient="horz" pos="337">
          <p15:clr>
            <a:srgbClr val="747775"/>
          </p15:clr>
        </p15:guide>
        <p15:guide id="5" orient="horz" pos="2903">
          <p15:clr>
            <a:srgbClr val="747775"/>
          </p15:clr>
        </p15:guide>
        <p15:guide id="6" pos="2784">
          <p15:clr>
            <a:srgbClr val="747775"/>
          </p15:clr>
        </p15:guide>
        <p15:guide id="7"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EBF0"/>
    <a:srgbClr val="000000"/>
    <a:srgbClr val="FFDF79"/>
    <a:srgbClr val="EA1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5922B-E36F-47E5-BDFF-12A170281F43}">
  <a:tblStyle styleId="{3C05922B-E36F-47E5-BDFF-12A170281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556" y="216"/>
      </p:cViewPr>
      <p:guideLst>
        <p:guide pos="3153"/>
        <p:guide pos="450"/>
        <p:guide pos="5310"/>
        <p:guide orient="horz" pos="337"/>
        <p:guide orient="horz" pos="2903"/>
        <p:guide pos="2784"/>
        <p:guide orient="horz" pos="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a28baaca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ca28baaca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59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4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8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0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104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6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41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ca28baac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ca28baac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007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45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22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375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7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540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413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221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740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4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486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662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995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185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17bd2612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17bd2612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a28baaca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a28baa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1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949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750" y="1209825"/>
            <a:ext cx="5968500" cy="2571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000" b="1">
                <a:latin typeface="Mukta"/>
                <a:ea typeface="Mukta"/>
                <a:cs typeface="Mukta"/>
                <a:sym typeface="Muk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10" name="Google Shape;10;p2"/>
          <p:cNvGrpSpPr/>
          <p:nvPr/>
        </p:nvGrpSpPr>
        <p:grpSpPr>
          <a:xfrm rot="2700000">
            <a:off x="8293992" y="2516052"/>
            <a:ext cx="1089205" cy="1625536"/>
            <a:chOff x="5396125" y="1714925"/>
            <a:chExt cx="334950" cy="499925"/>
          </a:xfrm>
        </p:grpSpPr>
        <p:sp>
          <p:nvSpPr>
            <p:cNvPr id="11" name="Google Shape;11;p2"/>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1799969">
            <a:off x="7054697" y="4310044"/>
            <a:ext cx="721992" cy="500006"/>
            <a:chOff x="5646125" y="2287125"/>
            <a:chExt cx="222025" cy="153775"/>
          </a:xfrm>
        </p:grpSpPr>
        <p:sp>
          <p:nvSpPr>
            <p:cNvPr id="21" name="Google Shape;21;p2"/>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77513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585011" y="1604660"/>
            <a:ext cx="187474" cy="183369"/>
            <a:chOff x="1115663" y="1586275"/>
            <a:chExt cx="73075" cy="71475"/>
          </a:xfrm>
        </p:grpSpPr>
        <p:sp>
          <p:nvSpPr>
            <p:cNvPr id="27" name="Google Shape;27;p2"/>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899991">
            <a:off x="696788" y="-356000"/>
            <a:ext cx="1615192" cy="1782002"/>
            <a:chOff x="2973525" y="1825950"/>
            <a:chExt cx="533825" cy="588975"/>
          </a:xfrm>
        </p:grpSpPr>
        <p:sp>
          <p:nvSpPr>
            <p:cNvPr id="31" name="Google Shape;31;p2"/>
            <p:cNvSpPr/>
            <p:nvPr/>
          </p:nvSpPr>
          <p:spPr>
            <a:xfrm>
              <a:off x="2988075" y="1852625"/>
              <a:ext cx="519275" cy="562300"/>
            </a:xfrm>
            <a:custGeom>
              <a:avLst/>
              <a:gdLst/>
              <a:ahLst/>
              <a:cxnLst/>
              <a:rect l="l" t="t" r="r" b="b"/>
              <a:pathLst>
                <a:path w="20771" h="22492" extrusionOk="0">
                  <a:moveTo>
                    <a:pt x="7850" y="0"/>
                  </a:moveTo>
                  <a:cubicBezTo>
                    <a:pt x="7834" y="0"/>
                    <a:pt x="7820" y="9"/>
                    <a:pt x="7813" y="24"/>
                  </a:cubicBezTo>
                  <a:lnTo>
                    <a:pt x="11" y="16258"/>
                  </a:lnTo>
                  <a:cubicBezTo>
                    <a:pt x="0" y="16279"/>
                    <a:pt x="9" y="16303"/>
                    <a:pt x="30" y="16313"/>
                  </a:cubicBezTo>
                  <a:lnTo>
                    <a:pt x="12868" y="22483"/>
                  </a:lnTo>
                  <a:cubicBezTo>
                    <a:pt x="12881" y="22489"/>
                    <a:pt x="12894" y="22492"/>
                    <a:pt x="12908" y="22492"/>
                  </a:cubicBezTo>
                  <a:cubicBezTo>
                    <a:pt x="12942" y="22492"/>
                    <a:pt x="12974" y="22473"/>
                    <a:pt x="12989" y="22441"/>
                  </a:cubicBezTo>
                  <a:lnTo>
                    <a:pt x="20749" y="6296"/>
                  </a:lnTo>
                  <a:cubicBezTo>
                    <a:pt x="20770" y="6251"/>
                    <a:pt x="20752" y="6196"/>
                    <a:pt x="20706" y="6175"/>
                  </a:cubicBezTo>
                  <a:lnTo>
                    <a:pt x="7868" y="4"/>
                  </a:lnTo>
                  <a:cubicBezTo>
                    <a:pt x="7862" y="1"/>
                    <a:pt x="7856" y="0"/>
                    <a:pt x="7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74500" y="1825950"/>
              <a:ext cx="523425" cy="563875"/>
            </a:xfrm>
            <a:custGeom>
              <a:avLst/>
              <a:gdLst/>
              <a:ahLst/>
              <a:cxnLst/>
              <a:rect l="l" t="t" r="r" b="b"/>
              <a:pathLst>
                <a:path w="20937" h="22555" extrusionOk="0">
                  <a:moveTo>
                    <a:pt x="8051" y="319"/>
                  </a:moveTo>
                  <a:cubicBezTo>
                    <a:pt x="8069" y="319"/>
                    <a:pt x="8086" y="322"/>
                    <a:pt x="8104" y="331"/>
                  </a:cubicBezTo>
                  <a:lnTo>
                    <a:pt x="20249" y="6169"/>
                  </a:lnTo>
                  <a:cubicBezTo>
                    <a:pt x="20477" y="6279"/>
                    <a:pt x="20575" y="6555"/>
                    <a:pt x="20464" y="6783"/>
                  </a:cubicBezTo>
                  <a:lnTo>
                    <a:pt x="13162" y="21974"/>
                  </a:lnTo>
                  <a:cubicBezTo>
                    <a:pt x="13109" y="22085"/>
                    <a:pt x="13015" y="22168"/>
                    <a:pt x="12898" y="22210"/>
                  </a:cubicBezTo>
                  <a:cubicBezTo>
                    <a:pt x="12849" y="22227"/>
                    <a:pt x="12798" y="22236"/>
                    <a:pt x="12747" y="22236"/>
                  </a:cubicBezTo>
                  <a:cubicBezTo>
                    <a:pt x="12679" y="22236"/>
                    <a:pt x="12610" y="22221"/>
                    <a:pt x="12547" y="22191"/>
                  </a:cubicBezTo>
                  <a:lnTo>
                    <a:pt x="403" y="16352"/>
                  </a:lnTo>
                  <a:cubicBezTo>
                    <a:pt x="373" y="16338"/>
                    <a:pt x="351" y="16313"/>
                    <a:pt x="340" y="16282"/>
                  </a:cubicBezTo>
                  <a:cubicBezTo>
                    <a:pt x="330" y="16252"/>
                    <a:pt x="331" y="16219"/>
                    <a:pt x="346" y="16189"/>
                  </a:cubicBezTo>
                  <a:lnTo>
                    <a:pt x="7941" y="388"/>
                  </a:lnTo>
                  <a:cubicBezTo>
                    <a:pt x="7962" y="345"/>
                    <a:pt x="8006" y="319"/>
                    <a:pt x="8051" y="319"/>
                  </a:cubicBezTo>
                  <a:close/>
                  <a:moveTo>
                    <a:pt x="8051" y="0"/>
                  </a:moveTo>
                  <a:cubicBezTo>
                    <a:pt x="7888" y="0"/>
                    <a:pt x="7730" y="93"/>
                    <a:pt x="7654" y="251"/>
                  </a:cubicBezTo>
                  <a:lnTo>
                    <a:pt x="59" y="16051"/>
                  </a:lnTo>
                  <a:cubicBezTo>
                    <a:pt x="7" y="16158"/>
                    <a:pt x="1" y="16277"/>
                    <a:pt x="40" y="16388"/>
                  </a:cubicBezTo>
                  <a:cubicBezTo>
                    <a:pt x="78" y="16498"/>
                    <a:pt x="159" y="16588"/>
                    <a:pt x="264" y="16639"/>
                  </a:cubicBezTo>
                  <a:lnTo>
                    <a:pt x="12410" y="22476"/>
                  </a:lnTo>
                  <a:cubicBezTo>
                    <a:pt x="12516" y="22529"/>
                    <a:pt x="12631" y="22554"/>
                    <a:pt x="12746" y="22554"/>
                  </a:cubicBezTo>
                  <a:cubicBezTo>
                    <a:pt x="12833" y="22554"/>
                    <a:pt x="12919" y="22539"/>
                    <a:pt x="13005" y="22509"/>
                  </a:cubicBezTo>
                  <a:cubicBezTo>
                    <a:pt x="13200" y="22440"/>
                    <a:pt x="13359" y="22300"/>
                    <a:pt x="13449" y="22112"/>
                  </a:cubicBezTo>
                  <a:lnTo>
                    <a:pt x="20751" y="6922"/>
                  </a:lnTo>
                  <a:cubicBezTo>
                    <a:pt x="20936" y="6535"/>
                    <a:pt x="20773" y="6069"/>
                    <a:pt x="20386" y="5882"/>
                  </a:cubicBezTo>
                  <a:lnTo>
                    <a:pt x="8242" y="44"/>
                  </a:lnTo>
                  <a:cubicBezTo>
                    <a:pt x="8181" y="15"/>
                    <a:pt x="8116" y="0"/>
                    <a:pt x="8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49050" y="1917625"/>
              <a:ext cx="135175" cy="269475"/>
            </a:xfrm>
            <a:custGeom>
              <a:avLst/>
              <a:gdLst/>
              <a:ahLst/>
              <a:cxnLst/>
              <a:rect l="l" t="t" r="r" b="b"/>
              <a:pathLst>
                <a:path w="5407" h="10779" extrusionOk="0">
                  <a:moveTo>
                    <a:pt x="5119" y="1"/>
                  </a:moveTo>
                  <a:lnTo>
                    <a:pt x="1" y="10641"/>
                  </a:lnTo>
                  <a:lnTo>
                    <a:pt x="288" y="10779"/>
                  </a:lnTo>
                  <a:lnTo>
                    <a:pt x="5406" y="138"/>
                  </a:lnTo>
                  <a:lnTo>
                    <a:pt x="5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3725" y="1992625"/>
              <a:ext cx="216450" cy="185075"/>
            </a:xfrm>
            <a:custGeom>
              <a:avLst/>
              <a:gdLst/>
              <a:ahLst/>
              <a:cxnLst/>
              <a:rect l="l" t="t" r="r" b="b"/>
              <a:pathLst>
                <a:path w="8658" h="7403" extrusionOk="0">
                  <a:moveTo>
                    <a:pt x="2048" y="0"/>
                  </a:moveTo>
                  <a:cubicBezTo>
                    <a:pt x="2034" y="0"/>
                    <a:pt x="2021" y="8"/>
                    <a:pt x="2014" y="22"/>
                  </a:cubicBezTo>
                  <a:lnTo>
                    <a:pt x="10" y="4193"/>
                  </a:lnTo>
                  <a:cubicBezTo>
                    <a:pt x="1" y="4211"/>
                    <a:pt x="8" y="4233"/>
                    <a:pt x="28" y="4242"/>
                  </a:cubicBezTo>
                  <a:lnTo>
                    <a:pt x="6593" y="7398"/>
                  </a:lnTo>
                  <a:cubicBezTo>
                    <a:pt x="6599" y="7401"/>
                    <a:pt x="6605" y="7402"/>
                    <a:pt x="6611" y="7402"/>
                  </a:cubicBezTo>
                  <a:cubicBezTo>
                    <a:pt x="6625" y="7402"/>
                    <a:pt x="6638" y="7394"/>
                    <a:pt x="6644" y="7381"/>
                  </a:cubicBezTo>
                  <a:lnTo>
                    <a:pt x="8649" y="3211"/>
                  </a:lnTo>
                  <a:cubicBezTo>
                    <a:pt x="8658" y="3191"/>
                    <a:pt x="8649" y="3169"/>
                    <a:pt x="8631" y="3160"/>
                  </a:cubicBezTo>
                  <a:lnTo>
                    <a:pt x="2064" y="4"/>
                  </a:lnTo>
                  <a:cubicBezTo>
                    <a:pt x="2059" y="2"/>
                    <a:pt x="205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67975" y="1975300"/>
              <a:ext cx="222275" cy="189400"/>
            </a:xfrm>
            <a:custGeom>
              <a:avLst/>
              <a:gdLst/>
              <a:ahLst/>
              <a:cxnLst/>
              <a:rect l="l" t="t" r="r" b="b"/>
              <a:pathLst>
                <a:path w="8891" h="7576" extrusionOk="0">
                  <a:moveTo>
                    <a:pt x="2244" y="319"/>
                  </a:moveTo>
                  <a:cubicBezTo>
                    <a:pt x="2259" y="319"/>
                    <a:pt x="2273" y="322"/>
                    <a:pt x="2286" y="328"/>
                  </a:cubicBezTo>
                  <a:lnTo>
                    <a:pt x="8460" y="3295"/>
                  </a:lnTo>
                  <a:cubicBezTo>
                    <a:pt x="8508" y="3319"/>
                    <a:pt x="8527" y="3376"/>
                    <a:pt x="8505" y="3424"/>
                  </a:cubicBezTo>
                  <a:lnTo>
                    <a:pt x="6689" y="7201"/>
                  </a:lnTo>
                  <a:cubicBezTo>
                    <a:pt x="6672" y="7236"/>
                    <a:pt x="6637" y="7257"/>
                    <a:pt x="6601" y="7257"/>
                  </a:cubicBezTo>
                  <a:cubicBezTo>
                    <a:pt x="6587" y="7257"/>
                    <a:pt x="6573" y="7254"/>
                    <a:pt x="6560" y="7248"/>
                  </a:cubicBezTo>
                  <a:lnTo>
                    <a:pt x="6560" y="7246"/>
                  </a:lnTo>
                  <a:lnTo>
                    <a:pt x="388" y="4279"/>
                  </a:lnTo>
                  <a:cubicBezTo>
                    <a:pt x="364" y="4268"/>
                    <a:pt x="346" y="4249"/>
                    <a:pt x="339" y="4225"/>
                  </a:cubicBezTo>
                  <a:cubicBezTo>
                    <a:pt x="330" y="4200"/>
                    <a:pt x="331" y="4174"/>
                    <a:pt x="341" y="4150"/>
                  </a:cubicBezTo>
                  <a:lnTo>
                    <a:pt x="2158" y="373"/>
                  </a:lnTo>
                  <a:cubicBezTo>
                    <a:pt x="2170" y="350"/>
                    <a:pt x="2189" y="332"/>
                    <a:pt x="2213" y="323"/>
                  </a:cubicBezTo>
                  <a:cubicBezTo>
                    <a:pt x="2223" y="320"/>
                    <a:pt x="2234" y="319"/>
                    <a:pt x="2244" y="319"/>
                  </a:cubicBezTo>
                  <a:close/>
                  <a:moveTo>
                    <a:pt x="2246" y="0"/>
                  </a:moveTo>
                  <a:cubicBezTo>
                    <a:pt x="2092" y="0"/>
                    <a:pt x="1943" y="87"/>
                    <a:pt x="1871" y="235"/>
                  </a:cubicBezTo>
                  <a:lnTo>
                    <a:pt x="56" y="4013"/>
                  </a:lnTo>
                  <a:cubicBezTo>
                    <a:pt x="7" y="4113"/>
                    <a:pt x="1" y="4225"/>
                    <a:pt x="38" y="4330"/>
                  </a:cubicBezTo>
                  <a:cubicBezTo>
                    <a:pt x="74" y="4434"/>
                    <a:pt x="150" y="4518"/>
                    <a:pt x="249" y="4567"/>
                  </a:cubicBezTo>
                  <a:lnTo>
                    <a:pt x="6423" y="7535"/>
                  </a:lnTo>
                  <a:cubicBezTo>
                    <a:pt x="6481" y="7562"/>
                    <a:pt x="6541" y="7575"/>
                    <a:pt x="6602" y="7575"/>
                  </a:cubicBezTo>
                  <a:cubicBezTo>
                    <a:pt x="6756" y="7575"/>
                    <a:pt x="6904" y="7488"/>
                    <a:pt x="6976" y="7340"/>
                  </a:cubicBezTo>
                  <a:lnTo>
                    <a:pt x="8792" y="3563"/>
                  </a:lnTo>
                  <a:cubicBezTo>
                    <a:pt x="8891" y="3357"/>
                    <a:pt x="8804" y="3108"/>
                    <a:pt x="8598" y="3010"/>
                  </a:cubicBezTo>
                  <a:lnTo>
                    <a:pt x="2425" y="41"/>
                  </a:lnTo>
                  <a:cubicBezTo>
                    <a:pt x="2368" y="13"/>
                    <a:pt x="2307" y="0"/>
                    <a:pt x="2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128975" y="1859800"/>
              <a:ext cx="42850" cy="27525"/>
            </a:xfrm>
            <a:custGeom>
              <a:avLst/>
              <a:gdLst/>
              <a:ahLst/>
              <a:cxnLst/>
              <a:rect l="l" t="t" r="r" b="b"/>
              <a:pathLst>
                <a:path w="1714" h="1101" extrusionOk="0">
                  <a:moveTo>
                    <a:pt x="349" y="0"/>
                  </a:moveTo>
                  <a:cubicBezTo>
                    <a:pt x="235" y="0"/>
                    <a:pt x="126" y="64"/>
                    <a:pt x="73" y="175"/>
                  </a:cubicBezTo>
                  <a:cubicBezTo>
                    <a:pt x="0" y="327"/>
                    <a:pt x="64" y="510"/>
                    <a:pt x="217" y="583"/>
                  </a:cubicBezTo>
                  <a:lnTo>
                    <a:pt x="1230" y="1070"/>
                  </a:lnTo>
                  <a:cubicBezTo>
                    <a:pt x="1273" y="1091"/>
                    <a:pt x="1318" y="1101"/>
                    <a:pt x="1363" y="1101"/>
                  </a:cubicBezTo>
                  <a:cubicBezTo>
                    <a:pt x="1477" y="1101"/>
                    <a:pt x="1587" y="1036"/>
                    <a:pt x="1640" y="927"/>
                  </a:cubicBezTo>
                  <a:cubicBezTo>
                    <a:pt x="1713" y="774"/>
                    <a:pt x="1649" y="592"/>
                    <a:pt x="1496" y="519"/>
                  </a:cubicBezTo>
                  <a:lnTo>
                    <a:pt x="483" y="31"/>
                  </a:lnTo>
                  <a:cubicBezTo>
                    <a:pt x="440" y="10"/>
                    <a:pt x="39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5350" y="1856600"/>
              <a:ext cx="48925" cy="33925"/>
            </a:xfrm>
            <a:custGeom>
              <a:avLst/>
              <a:gdLst/>
              <a:ahLst/>
              <a:cxnLst/>
              <a:rect l="l" t="t" r="r" b="b"/>
              <a:pathLst>
                <a:path w="1957" h="1357" extrusionOk="0">
                  <a:moveTo>
                    <a:pt x="494" y="256"/>
                  </a:moveTo>
                  <a:cubicBezTo>
                    <a:pt x="520" y="256"/>
                    <a:pt x="547" y="262"/>
                    <a:pt x="573" y="274"/>
                  </a:cubicBezTo>
                  <a:lnTo>
                    <a:pt x="1586" y="762"/>
                  </a:lnTo>
                  <a:cubicBezTo>
                    <a:pt x="1629" y="783"/>
                    <a:pt x="1661" y="819"/>
                    <a:pt x="1677" y="863"/>
                  </a:cubicBezTo>
                  <a:cubicBezTo>
                    <a:pt x="1692" y="908"/>
                    <a:pt x="1691" y="958"/>
                    <a:pt x="1670" y="999"/>
                  </a:cubicBezTo>
                  <a:cubicBezTo>
                    <a:pt x="1639" y="1064"/>
                    <a:pt x="1575" y="1101"/>
                    <a:pt x="1509" y="1101"/>
                  </a:cubicBezTo>
                  <a:cubicBezTo>
                    <a:pt x="1483" y="1101"/>
                    <a:pt x="1456" y="1095"/>
                    <a:pt x="1431" y="1083"/>
                  </a:cubicBezTo>
                  <a:lnTo>
                    <a:pt x="417" y="596"/>
                  </a:lnTo>
                  <a:cubicBezTo>
                    <a:pt x="327" y="554"/>
                    <a:pt x="290" y="446"/>
                    <a:pt x="333" y="358"/>
                  </a:cubicBezTo>
                  <a:cubicBezTo>
                    <a:pt x="363" y="294"/>
                    <a:pt x="427" y="256"/>
                    <a:pt x="494" y="256"/>
                  </a:cubicBezTo>
                  <a:close/>
                  <a:moveTo>
                    <a:pt x="496" y="0"/>
                  </a:moveTo>
                  <a:cubicBezTo>
                    <a:pt x="333" y="0"/>
                    <a:pt x="177" y="91"/>
                    <a:pt x="103" y="246"/>
                  </a:cubicBezTo>
                  <a:cubicBezTo>
                    <a:pt x="0" y="463"/>
                    <a:pt x="91" y="723"/>
                    <a:pt x="306" y="826"/>
                  </a:cubicBezTo>
                  <a:lnTo>
                    <a:pt x="1320" y="1313"/>
                  </a:lnTo>
                  <a:cubicBezTo>
                    <a:pt x="1381" y="1343"/>
                    <a:pt x="1444" y="1357"/>
                    <a:pt x="1508" y="1357"/>
                  </a:cubicBezTo>
                  <a:cubicBezTo>
                    <a:pt x="1670" y="1357"/>
                    <a:pt x="1825" y="1266"/>
                    <a:pt x="1900" y="1110"/>
                  </a:cubicBezTo>
                  <a:cubicBezTo>
                    <a:pt x="1951" y="1005"/>
                    <a:pt x="1957" y="887"/>
                    <a:pt x="1918" y="778"/>
                  </a:cubicBezTo>
                  <a:cubicBezTo>
                    <a:pt x="1881" y="669"/>
                    <a:pt x="1801" y="581"/>
                    <a:pt x="1697" y="530"/>
                  </a:cubicBezTo>
                  <a:lnTo>
                    <a:pt x="683" y="43"/>
                  </a:lnTo>
                  <a:cubicBezTo>
                    <a:pt x="623"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3650" y="1912425"/>
              <a:ext cx="42875" cy="27550"/>
            </a:xfrm>
            <a:custGeom>
              <a:avLst/>
              <a:gdLst/>
              <a:ahLst/>
              <a:cxnLst/>
              <a:rect l="l" t="t" r="r" b="b"/>
              <a:pathLst>
                <a:path w="1715" h="1102" extrusionOk="0">
                  <a:moveTo>
                    <a:pt x="350" y="0"/>
                  </a:moveTo>
                  <a:cubicBezTo>
                    <a:pt x="236" y="0"/>
                    <a:pt x="127" y="65"/>
                    <a:pt x="74" y="175"/>
                  </a:cubicBezTo>
                  <a:cubicBezTo>
                    <a:pt x="1" y="327"/>
                    <a:pt x="65" y="509"/>
                    <a:pt x="218" y="583"/>
                  </a:cubicBezTo>
                  <a:lnTo>
                    <a:pt x="1231" y="1070"/>
                  </a:lnTo>
                  <a:cubicBezTo>
                    <a:pt x="1274" y="1091"/>
                    <a:pt x="1320" y="1101"/>
                    <a:pt x="1365" y="1101"/>
                  </a:cubicBezTo>
                  <a:cubicBezTo>
                    <a:pt x="1479" y="1101"/>
                    <a:pt x="1588" y="1037"/>
                    <a:pt x="1641" y="927"/>
                  </a:cubicBezTo>
                  <a:cubicBezTo>
                    <a:pt x="1714" y="774"/>
                    <a:pt x="1650" y="592"/>
                    <a:pt x="1497" y="518"/>
                  </a:cubicBezTo>
                  <a:lnTo>
                    <a:pt x="484" y="31"/>
                  </a:lnTo>
                  <a:cubicBezTo>
                    <a:pt x="441" y="10"/>
                    <a:pt x="395"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00000" y="1909225"/>
              <a:ext cx="48975" cy="33925"/>
            </a:xfrm>
            <a:custGeom>
              <a:avLst/>
              <a:gdLst/>
              <a:ahLst/>
              <a:cxnLst/>
              <a:rect l="l" t="t" r="r" b="b"/>
              <a:pathLst>
                <a:path w="1959" h="1357" extrusionOk="0">
                  <a:moveTo>
                    <a:pt x="496" y="256"/>
                  </a:moveTo>
                  <a:cubicBezTo>
                    <a:pt x="523" y="256"/>
                    <a:pt x="549" y="262"/>
                    <a:pt x="575" y="274"/>
                  </a:cubicBezTo>
                  <a:lnTo>
                    <a:pt x="1588" y="762"/>
                  </a:lnTo>
                  <a:cubicBezTo>
                    <a:pt x="1631" y="782"/>
                    <a:pt x="1663" y="818"/>
                    <a:pt x="1679" y="863"/>
                  </a:cubicBezTo>
                  <a:cubicBezTo>
                    <a:pt x="1696" y="908"/>
                    <a:pt x="1693" y="957"/>
                    <a:pt x="1672" y="1001"/>
                  </a:cubicBezTo>
                  <a:cubicBezTo>
                    <a:pt x="1651" y="1043"/>
                    <a:pt x="1615" y="1075"/>
                    <a:pt x="1570" y="1092"/>
                  </a:cubicBezTo>
                  <a:cubicBezTo>
                    <a:pt x="1551" y="1098"/>
                    <a:pt x="1531" y="1101"/>
                    <a:pt x="1512" y="1101"/>
                  </a:cubicBezTo>
                  <a:cubicBezTo>
                    <a:pt x="1485" y="1101"/>
                    <a:pt x="1458" y="1095"/>
                    <a:pt x="1433" y="1083"/>
                  </a:cubicBezTo>
                  <a:lnTo>
                    <a:pt x="419" y="596"/>
                  </a:lnTo>
                  <a:cubicBezTo>
                    <a:pt x="331" y="554"/>
                    <a:pt x="292" y="446"/>
                    <a:pt x="335" y="358"/>
                  </a:cubicBezTo>
                  <a:cubicBezTo>
                    <a:pt x="366" y="294"/>
                    <a:pt x="430" y="256"/>
                    <a:pt x="496" y="256"/>
                  </a:cubicBezTo>
                  <a:close/>
                  <a:moveTo>
                    <a:pt x="496" y="1"/>
                  </a:moveTo>
                  <a:cubicBezTo>
                    <a:pt x="334" y="1"/>
                    <a:pt x="179" y="92"/>
                    <a:pt x="105" y="247"/>
                  </a:cubicBezTo>
                  <a:cubicBezTo>
                    <a:pt x="1" y="463"/>
                    <a:pt x="92" y="723"/>
                    <a:pt x="308" y="826"/>
                  </a:cubicBezTo>
                  <a:lnTo>
                    <a:pt x="1322" y="1313"/>
                  </a:lnTo>
                  <a:cubicBezTo>
                    <a:pt x="1382" y="1343"/>
                    <a:pt x="1446" y="1356"/>
                    <a:pt x="1510" y="1356"/>
                  </a:cubicBezTo>
                  <a:cubicBezTo>
                    <a:pt x="1558" y="1356"/>
                    <a:pt x="1607" y="1349"/>
                    <a:pt x="1654" y="1333"/>
                  </a:cubicBezTo>
                  <a:cubicBezTo>
                    <a:pt x="1763" y="1294"/>
                    <a:pt x="1851" y="1214"/>
                    <a:pt x="1902" y="1110"/>
                  </a:cubicBezTo>
                  <a:cubicBezTo>
                    <a:pt x="1953" y="1005"/>
                    <a:pt x="1959" y="889"/>
                    <a:pt x="1920" y="778"/>
                  </a:cubicBezTo>
                  <a:cubicBezTo>
                    <a:pt x="1881" y="669"/>
                    <a:pt x="1803" y="581"/>
                    <a:pt x="1699" y="531"/>
                  </a:cubicBezTo>
                  <a:lnTo>
                    <a:pt x="685" y="44"/>
                  </a:lnTo>
                  <a:cubicBezTo>
                    <a:pt x="624" y="15"/>
                    <a:pt x="560"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78350" y="1965050"/>
              <a:ext cx="42875" cy="27550"/>
            </a:xfrm>
            <a:custGeom>
              <a:avLst/>
              <a:gdLst/>
              <a:ahLst/>
              <a:cxnLst/>
              <a:rect l="l" t="t" r="r" b="b"/>
              <a:pathLst>
                <a:path w="1715" h="1102" extrusionOk="0">
                  <a:moveTo>
                    <a:pt x="351" y="1"/>
                  </a:moveTo>
                  <a:cubicBezTo>
                    <a:pt x="237" y="1"/>
                    <a:pt x="127" y="65"/>
                    <a:pt x="74" y="174"/>
                  </a:cubicBezTo>
                  <a:cubicBezTo>
                    <a:pt x="1" y="327"/>
                    <a:pt x="65" y="511"/>
                    <a:pt x="218" y="584"/>
                  </a:cubicBezTo>
                  <a:lnTo>
                    <a:pt x="1231" y="1071"/>
                  </a:lnTo>
                  <a:cubicBezTo>
                    <a:pt x="1274" y="1092"/>
                    <a:pt x="1320" y="1102"/>
                    <a:pt x="1364" y="1102"/>
                  </a:cubicBezTo>
                  <a:cubicBezTo>
                    <a:pt x="1479" y="1102"/>
                    <a:pt x="1588" y="1037"/>
                    <a:pt x="1641" y="928"/>
                  </a:cubicBezTo>
                  <a:cubicBezTo>
                    <a:pt x="1714" y="775"/>
                    <a:pt x="1650" y="591"/>
                    <a:pt x="1497" y="518"/>
                  </a:cubicBezTo>
                  <a:lnTo>
                    <a:pt x="484" y="31"/>
                  </a:lnTo>
                  <a:cubicBezTo>
                    <a:pt x="441" y="10"/>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4725" y="1961850"/>
              <a:ext cx="48950" cy="33925"/>
            </a:xfrm>
            <a:custGeom>
              <a:avLst/>
              <a:gdLst/>
              <a:ahLst/>
              <a:cxnLst/>
              <a:rect l="l" t="t" r="r" b="b"/>
              <a:pathLst>
                <a:path w="1958" h="1357" extrusionOk="0">
                  <a:moveTo>
                    <a:pt x="495" y="256"/>
                  </a:moveTo>
                  <a:cubicBezTo>
                    <a:pt x="522" y="256"/>
                    <a:pt x="548" y="262"/>
                    <a:pt x="574" y="274"/>
                  </a:cubicBezTo>
                  <a:lnTo>
                    <a:pt x="1587" y="761"/>
                  </a:lnTo>
                  <a:cubicBezTo>
                    <a:pt x="1630" y="782"/>
                    <a:pt x="1662" y="818"/>
                    <a:pt x="1678" y="863"/>
                  </a:cubicBezTo>
                  <a:cubicBezTo>
                    <a:pt x="1695" y="908"/>
                    <a:pt x="1692" y="957"/>
                    <a:pt x="1671" y="1000"/>
                  </a:cubicBezTo>
                  <a:cubicBezTo>
                    <a:pt x="1639" y="1064"/>
                    <a:pt x="1575" y="1101"/>
                    <a:pt x="1508" y="1101"/>
                  </a:cubicBezTo>
                  <a:cubicBezTo>
                    <a:pt x="1483" y="1101"/>
                    <a:pt x="1456" y="1096"/>
                    <a:pt x="1432" y="1084"/>
                  </a:cubicBezTo>
                  <a:lnTo>
                    <a:pt x="418" y="597"/>
                  </a:lnTo>
                  <a:cubicBezTo>
                    <a:pt x="330" y="553"/>
                    <a:pt x="291" y="446"/>
                    <a:pt x="334" y="358"/>
                  </a:cubicBezTo>
                  <a:cubicBezTo>
                    <a:pt x="365" y="293"/>
                    <a:pt x="429" y="256"/>
                    <a:pt x="495" y="256"/>
                  </a:cubicBezTo>
                  <a:close/>
                  <a:moveTo>
                    <a:pt x="496" y="0"/>
                  </a:moveTo>
                  <a:cubicBezTo>
                    <a:pt x="335" y="0"/>
                    <a:pt x="179" y="91"/>
                    <a:pt x="104" y="247"/>
                  </a:cubicBezTo>
                  <a:cubicBezTo>
                    <a:pt x="1" y="462"/>
                    <a:pt x="92" y="722"/>
                    <a:pt x="307" y="827"/>
                  </a:cubicBezTo>
                  <a:lnTo>
                    <a:pt x="1321" y="1314"/>
                  </a:lnTo>
                  <a:cubicBezTo>
                    <a:pt x="1382" y="1343"/>
                    <a:pt x="1447" y="1356"/>
                    <a:pt x="1509" y="1356"/>
                  </a:cubicBezTo>
                  <a:cubicBezTo>
                    <a:pt x="1671" y="1356"/>
                    <a:pt x="1826" y="1265"/>
                    <a:pt x="1901" y="1110"/>
                  </a:cubicBezTo>
                  <a:cubicBezTo>
                    <a:pt x="1952" y="1006"/>
                    <a:pt x="1958" y="888"/>
                    <a:pt x="1920" y="778"/>
                  </a:cubicBezTo>
                  <a:cubicBezTo>
                    <a:pt x="1882" y="669"/>
                    <a:pt x="1802" y="580"/>
                    <a:pt x="1698" y="531"/>
                  </a:cubicBezTo>
                  <a:lnTo>
                    <a:pt x="684" y="44"/>
                  </a:lnTo>
                  <a:cubicBezTo>
                    <a:pt x="624"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53050" y="2017675"/>
              <a:ext cx="42875" cy="27550"/>
            </a:xfrm>
            <a:custGeom>
              <a:avLst/>
              <a:gdLst/>
              <a:ahLst/>
              <a:cxnLst/>
              <a:rect l="l" t="t" r="r" b="b"/>
              <a:pathLst>
                <a:path w="1715" h="1102" extrusionOk="0">
                  <a:moveTo>
                    <a:pt x="351" y="0"/>
                  </a:moveTo>
                  <a:cubicBezTo>
                    <a:pt x="237" y="0"/>
                    <a:pt x="127" y="64"/>
                    <a:pt x="74" y="174"/>
                  </a:cubicBezTo>
                  <a:cubicBezTo>
                    <a:pt x="1" y="327"/>
                    <a:pt x="65" y="510"/>
                    <a:pt x="218" y="584"/>
                  </a:cubicBezTo>
                  <a:lnTo>
                    <a:pt x="1231" y="1071"/>
                  </a:lnTo>
                  <a:cubicBezTo>
                    <a:pt x="1274" y="1092"/>
                    <a:pt x="1320" y="1101"/>
                    <a:pt x="1364" y="1101"/>
                  </a:cubicBezTo>
                  <a:cubicBezTo>
                    <a:pt x="1479" y="1101"/>
                    <a:pt x="1588" y="1037"/>
                    <a:pt x="1641" y="928"/>
                  </a:cubicBezTo>
                  <a:cubicBezTo>
                    <a:pt x="1714" y="775"/>
                    <a:pt x="1650" y="591"/>
                    <a:pt x="1497" y="518"/>
                  </a:cubicBezTo>
                  <a:lnTo>
                    <a:pt x="484" y="31"/>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50600" y="2014475"/>
              <a:ext cx="48975" cy="33950"/>
            </a:xfrm>
            <a:custGeom>
              <a:avLst/>
              <a:gdLst/>
              <a:ahLst/>
              <a:cxnLst/>
              <a:rect l="l" t="t" r="r" b="b"/>
              <a:pathLst>
                <a:path w="1959" h="1358" extrusionOk="0">
                  <a:moveTo>
                    <a:pt x="449" y="256"/>
                  </a:moveTo>
                  <a:cubicBezTo>
                    <a:pt x="476" y="256"/>
                    <a:pt x="502" y="262"/>
                    <a:pt x="526" y="274"/>
                  </a:cubicBezTo>
                  <a:lnTo>
                    <a:pt x="1540" y="761"/>
                  </a:lnTo>
                  <a:cubicBezTo>
                    <a:pt x="1630" y="804"/>
                    <a:pt x="1667" y="911"/>
                    <a:pt x="1624" y="1000"/>
                  </a:cubicBezTo>
                  <a:cubicBezTo>
                    <a:pt x="1593" y="1064"/>
                    <a:pt x="1529" y="1101"/>
                    <a:pt x="1462" y="1101"/>
                  </a:cubicBezTo>
                  <a:cubicBezTo>
                    <a:pt x="1436" y="1101"/>
                    <a:pt x="1409" y="1096"/>
                    <a:pt x="1385" y="1084"/>
                  </a:cubicBezTo>
                  <a:lnTo>
                    <a:pt x="371" y="597"/>
                  </a:lnTo>
                  <a:cubicBezTo>
                    <a:pt x="328" y="576"/>
                    <a:pt x="296" y="540"/>
                    <a:pt x="280" y="493"/>
                  </a:cubicBezTo>
                  <a:cubicBezTo>
                    <a:pt x="265" y="449"/>
                    <a:pt x="266" y="401"/>
                    <a:pt x="287" y="357"/>
                  </a:cubicBezTo>
                  <a:cubicBezTo>
                    <a:pt x="308" y="314"/>
                    <a:pt x="344" y="281"/>
                    <a:pt x="389" y="266"/>
                  </a:cubicBezTo>
                  <a:cubicBezTo>
                    <a:pt x="409" y="259"/>
                    <a:pt x="429" y="256"/>
                    <a:pt x="449" y="256"/>
                  </a:cubicBezTo>
                  <a:close/>
                  <a:moveTo>
                    <a:pt x="450" y="0"/>
                  </a:moveTo>
                  <a:cubicBezTo>
                    <a:pt x="401" y="0"/>
                    <a:pt x="353" y="9"/>
                    <a:pt x="305" y="26"/>
                  </a:cubicBezTo>
                  <a:cubicBezTo>
                    <a:pt x="196" y="63"/>
                    <a:pt x="108" y="142"/>
                    <a:pt x="57" y="247"/>
                  </a:cubicBezTo>
                  <a:cubicBezTo>
                    <a:pt x="8" y="351"/>
                    <a:pt x="0" y="470"/>
                    <a:pt x="39" y="579"/>
                  </a:cubicBezTo>
                  <a:cubicBezTo>
                    <a:pt x="78" y="688"/>
                    <a:pt x="156" y="776"/>
                    <a:pt x="260" y="827"/>
                  </a:cubicBezTo>
                  <a:lnTo>
                    <a:pt x="1274" y="1314"/>
                  </a:lnTo>
                  <a:cubicBezTo>
                    <a:pt x="1335" y="1343"/>
                    <a:pt x="1399" y="1357"/>
                    <a:pt x="1462" y="1357"/>
                  </a:cubicBezTo>
                  <a:cubicBezTo>
                    <a:pt x="1624" y="1357"/>
                    <a:pt x="1779" y="1266"/>
                    <a:pt x="1854" y="1111"/>
                  </a:cubicBezTo>
                  <a:cubicBezTo>
                    <a:pt x="1959" y="896"/>
                    <a:pt x="1867" y="635"/>
                    <a:pt x="1651" y="531"/>
                  </a:cubicBezTo>
                  <a:lnTo>
                    <a:pt x="637" y="44"/>
                  </a:lnTo>
                  <a:cubicBezTo>
                    <a:pt x="578" y="15"/>
                    <a:pt x="514"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27750" y="2070300"/>
              <a:ext cx="42875" cy="27550"/>
            </a:xfrm>
            <a:custGeom>
              <a:avLst/>
              <a:gdLst/>
              <a:ahLst/>
              <a:cxnLst/>
              <a:rect l="l" t="t" r="r" b="b"/>
              <a:pathLst>
                <a:path w="1715" h="1102" extrusionOk="0">
                  <a:moveTo>
                    <a:pt x="351" y="0"/>
                  </a:moveTo>
                  <a:cubicBezTo>
                    <a:pt x="237" y="0"/>
                    <a:pt x="127" y="64"/>
                    <a:pt x="74" y="174"/>
                  </a:cubicBezTo>
                  <a:cubicBezTo>
                    <a:pt x="1" y="326"/>
                    <a:pt x="65" y="510"/>
                    <a:pt x="218" y="583"/>
                  </a:cubicBezTo>
                  <a:lnTo>
                    <a:pt x="1231" y="1071"/>
                  </a:lnTo>
                  <a:cubicBezTo>
                    <a:pt x="1274" y="1091"/>
                    <a:pt x="1319" y="1101"/>
                    <a:pt x="1364" y="1101"/>
                  </a:cubicBezTo>
                  <a:cubicBezTo>
                    <a:pt x="1478" y="1101"/>
                    <a:pt x="1588" y="1037"/>
                    <a:pt x="1641" y="927"/>
                  </a:cubicBezTo>
                  <a:cubicBezTo>
                    <a:pt x="1714" y="775"/>
                    <a:pt x="1650" y="591"/>
                    <a:pt x="1497" y="518"/>
                  </a:cubicBezTo>
                  <a:lnTo>
                    <a:pt x="484" y="30"/>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4125" y="2067100"/>
              <a:ext cx="50150" cy="33950"/>
            </a:xfrm>
            <a:custGeom>
              <a:avLst/>
              <a:gdLst/>
              <a:ahLst/>
              <a:cxnLst/>
              <a:rect l="l" t="t" r="r" b="b"/>
              <a:pathLst>
                <a:path w="2006" h="1358" extrusionOk="0">
                  <a:moveTo>
                    <a:pt x="497" y="256"/>
                  </a:moveTo>
                  <a:cubicBezTo>
                    <a:pt x="523" y="256"/>
                    <a:pt x="549" y="262"/>
                    <a:pt x="573" y="273"/>
                  </a:cubicBezTo>
                  <a:lnTo>
                    <a:pt x="1587" y="761"/>
                  </a:lnTo>
                  <a:cubicBezTo>
                    <a:pt x="1677" y="804"/>
                    <a:pt x="1714" y="912"/>
                    <a:pt x="1671" y="1000"/>
                  </a:cubicBezTo>
                  <a:cubicBezTo>
                    <a:pt x="1640" y="1064"/>
                    <a:pt x="1576" y="1101"/>
                    <a:pt x="1509" y="1101"/>
                  </a:cubicBezTo>
                  <a:cubicBezTo>
                    <a:pt x="1483" y="1101"/>
                    <a:pt x="1456" y="1095"/>
                    <a:pt x="1432" y="1084"/>
                  </a:cubicBezTo>
                  <a:lnTo>
                    <a:pt x="418" y="596"/>
                  </a:lnTo>
                  <a:cubicBezTo>
                    <a:pt x="330" y="553"/>
                    <a:pt x="292" y="447"/>
                    <a:pt x="334" y="357"/>
                  </a:cubicBezTo>
                  <a:cubicBezTo>
                    <a:pt x="366" y="294"/>
                    <a:pt x="430" y="256"/>
                    <a:pt x="497" y="256"/>
                  </a:cubicBezTo>
                  <a:close/>
                  <a:moveTo>
                    <a:pt x="497" y="1"/>
                  </a:moveTo>
                  <a:cubicBezTo>
                    <a:pt x="335" y="1"/>
                    <a:pt x="179" y="91"/>
                    <a:pt x="104" y="247"/>
                  </a:cubicBezTo>
                  <a:cubicBezTo>
                    <a:pt x="1" y="463"/>
                    <a:pt x="92" y="723"/>
                    <a:pt x="307" y="827"/>
                  </a:cubicBezTo>
                  <a:lnTo>
                    <a:pt x="1321" y="1314"/>
                  </a:lnTo>
                  <a:cubicBezTo>
                    <a:pt x="1382" y="1342"/>
                    <a:pt x="1446" y="1357"/>
                    <a:pt x="1509" y="1357"/>
                  </a:cubicBezTo>
                  <a:cubicBezTo>
                    <a:pt x="1671" y="1357"/>
                    <a:pt x="1826" y="1266"/>
                    <a:pt x="1901" y="1111"/>
                  </a:cubicBezTo>
                  <a:cubicBezTo>
                    <a:pt x="2006" y="894"/>
                    <a:pt x="1914" y="634"/>
                    <a:pt x="1698" y="531"/>
                  </a:cubicBezTo>
                  <a:lnTo>
                    <a:pt x="684" y="43"/>
                  </a:lnTo>
                  <a:cubicBezTo>
                    <a:pt x="623"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02450" y="2122900"/>
              <a:ext cx="42875" cy="27550"/>
            </a:xfrm>
            <a:custGeom>
              <a:avLst/>
              <a:gdLst/>
              <a:ahLst/>
              <a:cxnLst/>
              <a:rect l="l" t="t" r="r" b="b"/>
              <a:pathLst>
                <a:path w="1715" h="1102" extrusionOk="0">
                  <a:moveTo>
                    <a:pt x="351" y="1"/>
                  </a:moveTo>
                  <a:cubicBezTo>
                    <a:pt x="237" y="1"/>
                    <a:pt x="128" y="65"/>
                    <a:pt x="74" y="175"/>
                  </a:cubicBezTo>
                  <a:cubicBezTo>
                    <a:pt x="1" y="329"/>
                    <a:pt x="65" y="511"/>
                    <a:pt x="218" y="584"/>
                  </a:cubicBezTo>
                  <a:lnTo>
                    <a:pt x="1233" y="1072"/>
                  </a:lnTo>
                  <a:cubicBezTo>
                    <a:pt x="1275" y="1092"/>
                    <a:pt x="1321" y="1102"/>
                    <a:pt x="1365" y="1102"/>
                  </a:cubicBezTo>
                  <a:cubicBezTo>
                    <a:pt x="1479" y="1102"/>
                    <a:pt x="1588" y="1038"/>
                    <a:pt x="1641" y="928"/>
                  </a:cubicBezTo>
                  <a:cubicBezTo>
                    <a:pt x="1714" y="776"/>
                    <a:pt x="1650" y="593"/>
                    <a:pt x="1497" y="518"/>
                  </a:cubicBezTo>
                  <a:lnTo>
                    <a:pt x="484" y="31"/>
                  </a:lnTo>
                  <a:cubicBezTo>
                    <a:pt x="441" y="11"/>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8825" y="2119725"/>
              <a:ext cx="50150" cy="33950"/>
            </a:xfrm>
            <a:custGeom>
              <a:avLst/>
              <a:gdLst/>
              <a:ahLst/>
              <a:cxnLst/>
              <a:rect l="l" t="t" r="r" b="b"/>
              <a:pathLst>
                <a:path w="2006" h="1358" extrusionOk="0">
                  <a:moveTo>
                    <a:pt x="496" y="255"/>
                  </a:moveTo>
                  <a:lnTo>
                    <a:pt x="496" y="257"/>
                  </a:lnTo>
                  <a:cubicBezTo>
                    <a:pt x="523" y="257"/>
                    <a:pt x="548" y="261"/>
                    <a:pt x="573" y="273"/>
                  </a:cubicBezTo>
                  <a:lnTo>
                    <a:pt x="1587" y="761"/>
                  </a:lnTo>
                  <a:cubicBezTo>
                    <a:pt x="1677" y="804"/>
                    <a:pt x="1714" y="912"/>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3"/>
                    <a:pt x="292" y="447"/>
                    <a:pt x="334" y="357"/>
                  </a:cubicBezTo>
                  <a:cubicBezTo>
                    <a:pt x="366" y="293"/>
                    <a:pt x="430" y="255"/>
                    <a:pt x="496" y="255"/>
                  </a:cubicBezTo>
                  <a:close/>
                  <a:moveTo>
                    <a:pt x="497" y="1"/>
                  </a:moveTo>
                  <a:cubicBezTo>
                    <a:pt x="336" y="1"/>
                    <a:pt x="179" y="91"/>
                    <a:pt x="104" y="246"/>
                  </a:cubicBezTo>
                  <a:cubicBezTo>
                    <a:pt x="1" y="463"/>
                    <a:pt x="92" y="723"/>
                    <a:pt x="307" y="826"/>
                  </a:cubicBezTo>
                  <a:lnTo>
                    <a:pt x="1321" y="1314"/>
                  </a:lnTo>
                  <a:cubicBezTo>
                    <a:pt x="1381" y="1342"/>
                    <a:pt x="1445" y="1357"/>
                    <a:pt x="1509" y="1357"/>
                  </a:cubicBezTo>
                  <a:cubicBezTo>
                    <a:pt x="1557" y="1357"/>
                    <a:pt x="1606" y="1348"/>
                    <a:pt x="1653" y="1332"/>
                  </a:cubicBezTo>
                  <a:cubicBezTo>
                    <a:pt x="1763" y="1293"/>
                    <a:pt x="1852" y="1215"/>
                    <a:pt x="1901" y="1110"/>
                  </a:cubicBezTo>
                  <a:cubicBezTo>
                    <a:pt x="2006" y="894"/>
                    <a:pt x="1914" y="634"/>
                    <a:pt x="1698" y="530"/>
                  </a:cubicBezTo>
                  <a:lnTo>
                    <a:pt x="684" y="43"/>
                  </a:lnTo>
                  <a:cubicBezTo>
                    <a:pt x="624"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150" y="2175525"/>
              <a:ext cx="42850" cy="27550"/>
            </a:xfrm>
            <a:custGeom>
              <a:avLst/>
              <a:gdLst/>
              <a:ahLst/>
              <a:cxnLst/>
              <a:rect l="l" t="t" r="r" b="b"/>
              <a:pathLst>
                <a:path w="1714" h="1102" extrusionOk="0">
                  <a:moveTo>
                    <a:pt x="352" y="1"/>
                  </a:moveTo>
                  <a:cubicBezTo>
                    <a:pt x="238" y="1"/>
                    <a:pt x="128" y="65"/>
                    <a:pt x="74" y="176"/>
                  </a:cubicBezTo>
                  <a:cubicBezTo>
                    <a:pt x="1" y="328"/>
                    <a:pt x="65" y="511"/>
                    <a:pt x="218" y="584"/>
                  </a:cubicBezTo>
                  <a:lnTo>
                    <a:pt x="1233" y="1071"/>
                  </a:lnTo>
                  <a:cubicBezTo>
                    <a:pt x="1275" y="1092"/>
                    <a:pt x="1321" y="1102"/>
                    <a:pt x="1365" y="1102"/>
                  </a:cubicBezTo>
                  <a:cubicBezTo>
                    <a:pt x="1479" y="1102"/>
                    <a:pt x="1588" y="1038"/>
                    <a:pt x="1641" y="928"/>
                  </a:cubicBezTo>
                  <a:cubicBezTo>
                    <a:pt x="1714" y="775"/>
                    <a:pt x="1650" y="593"/>
                    <a:pt x="1497" y="518"/>
                  </a:cubicBezTo>
                  <a:lnTo>
                    <a:pt x="484" y="31"/>
                  </a:lnTo>
                  <a:cubicBezTo>
                    <a:pt x="441" y="10"/>
                    <a:pt x="396"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73525" y="2172350"/>
              <a:ext cx="49000" cy="33925"/>
            </a:xfrm>
            <a:custGeom>
              <a:avLst/>
              <a:gdLst/>
              <a:ahLst/>
              <a:cxnLst/>
              <a:rect l="l" t="t" r="r" b="b"/>
              <a:pathLst>
                <a:path w="1960" h="1357" extrusionOk="0">
                  <a:moveTo>
                    <a:pt x="496" y="256"/>
                  </a:moveTo>
                  <a:cubicBezTo>
                    <a:pt x="522" y="256"/>
                    <a:pt x="548" y="262"/>
                    <a:pt x="573" y="275"/>
                  </a:cubicBezTo>
                  <a:lnTo>
                    <a:pt x="1587" y="762"/>
                  </a:lnTo>
                  <a:cubicBezTo>
                    <a:pt x="1630" y="781"/>
                    <a:pt x="1663" y="819"/>
                    <a:pt x="1678" y="863"/>
                  </a:cubicBezTo>
                  <a:cubicBezTo>
                    <a:pt x="1695" y="908"/>
                    <a:pt x="1692" y="956"/>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4"/>
                    <a:pt x="292" y="446"/>
                    <a:pt x="334" y="358"/>
                  </a:cubicBezTo>
                  <a:cubicBezTo>
                    <a:pt x="365" y="294"/>
                    <a:pt x="430" y="256"/>
                    <a:pt x="496" y="256"/>
                  </a:cubicBezTo>
                  <a:close/>
                  <a:moveTo>
                    <a:pt x="497" y="0"/>
                  </a:moveTo>
                  <a:cubicBezTo>
                    <a:pt x="336" y="0"/>
                    <a:pt x="179" y="91"/>
                    <a:pt x="104" y="246"/>
                  </a:cubicBezTo>
                  <a:cubicBezTo>
                    <a:pt x="1" y="463"/>
                    <a:pt x="92" y="723"/>
                    <a:pt x="307" y="826"/>
                  </a:cubicBezTo>
                  <a:lnTo>
                    <a:pt x="1322" y="1313"/>
                  </a:lnTo>
                  <a:cubicBezTo>
                    <a:pt x="1382" y="1343"/>
                    <a:pt x="1446" y="1357"/>
                    <a:pt x="1509" y="1357"/>
                  </a:cubicBezTo>
                  <a:cubicBezTo>
                    <a:pt x="1672" y="1357"/>
                    <a:pt x="1828" y="1266"/>
                    <a:pt x="1902" y="1110"/>
                  </a:cubicBezTo>
                  <a:cubicBezTo>
                    <a:pt x="1952" y="1005"/>
                    <a:pt x="1959" y="887"/>
                    <a:pt x="1920" y="778"/>
                  </a:cubicBezTo>
                  <a:cubicBezTo>
                    <a:pt x="1881" y="669"/>
                    <a:pt x="1804" y="581"/>
                    <a:pt x="1699" y="530"/>
                  </a:cubicBezTo>
                  <a:lnTo>
                    <a:pt x="684" y="43"/>
                  </a:lnTo>
                  <a:cubicBezTo>
                    <a:pt x="624" y="14"/>
                    <a:pt x="560"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79463" y="3151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 name="Google Shape;111;p11"/>
          <p:cNvSpPr/>
          <p:nvPr/>
        </p:nvSpPr>
        <p:spPr>
          <a:xfrm>
            <a:off x="8352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786491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4"/>
        <p:cNvGrpSpPr/>
        <p:nvPr/>
      </p:nvGrpSpPr>
      <p:grpSpPr>
        <a:xfrm>
          <a:off x="0" y="0"/>
          <a:ext cx="0" cy="0"/>
          <a:chOff x="0" y="0"/>
          <a:chExt cx="0" cy="0"/>
        </a:xfrm>
      </p:grpSpPr>
      <p:sp>
        <p:nvSpPr>
          <p:cNvPr id="115" name="Google Shape;115;p13"/>
          <p:cNvSpPr txBox="1">
            <a:spLocks noGrp="1"/>
          </p:cNvSpPr>
          <p:nvPr>
            <p:ph type="title" hasCustomPrompt="1"/>
          </p:nvPr>
        </p:nvSpPr>
        <p:spPr>
          <a:xfrm>
            <a:off x="784747" y="153847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subTitle" idx="1"/>
          </p:nvPr>
        </p:nvSpPr>
        <p:spPr>
          <a:xfrm>
            <a:off x="1566300" y="153847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3"/>
          <p:cNvSpPr txBox="1">
            <a:spLocks noGrp="1"/>
          </p:cNvSpPr>
          <p:nvPr>
            <p:ph type="title" idx="2"/>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18" name="Google Shape;118;p13"/>
          <p:cNvSpPr txBox="1">
            <a:spLocks noGrp="1"/>
          </p:cNvSpPr>
          <p:nvPr>
            <p:ph type="title" idx="3" hasCustomPrompt="1"/>
          </p:nvPr>
        </p:nvSpPr>
        <p:spPr>
          <a:xfrm>
            <a:off x="784747" y="2389666"/>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subTitle" idx="4"/>
          </p:nvPr>
        </p:nvSpPr>
        <p:spPr>
          <a:xfrm>
            <a:off x="1566300" y="2389663"/>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title" idx="5" hasCustomPrompt="1"/>
          </p:nvPr>
        </p:nvSpPr>
        <p:spPr>
          <a:xfrm>
            <a:off x="784747" y="324082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6"/>
          </p:nvPr>
        </p:nvSpPr>
        <p:spPr>
          <a:xfrm>
            <a:off x="1566300" y="324082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2" name="Google Shape;122;p13"/>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5" name="Google Shape;125;p14"/>
          <p:cNvSpPr txBox="1">
            <a:spLocks noGrp="1"/>
          </p:cNvSpPr>
          <p:nvPr>
            <p:ph type="body" idx="1"/>
          </p:nvPr>
        </p:nvSpPr>
        <p:spPr>
          <a:xfrm>
            <a:off x="715100" y="1386200"/>
            <a:ext cx="394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2"/>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AutoNum type="alphaLcPeriod"/>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dk2"/>
        </a:solid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8" name="Google Shape;128;p1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129" name="Google Shape;129;p15"/>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dk2"/>
        </a:solidFill>
        <a:effectLst/>
      </p:bgPr>
    </p:bg>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2897400" y="618300"/>
            <a:ext cx="3349200" cy="94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4" name="Google Shape;134;p17"/>
          <p:cNvSpPr txBox="1">
            <a:spLocks noGrp="1"/>
          </p:cNvSpPr>
          <p:nvPr>
            <p:ph type="subTitle" idx="1"/>
          </p:nvPr>
        </p:nvSpPr>
        <p:spPr>
          <a:xfrm>
            <a:off x="2897400" y="1489800"/>
            <a:ext cx="3349200" cy="14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 name="Google Shape;135;p17"/>
          <p:cNvSpPr txBox="1"/>
          <p:nvPr/>
        </p:nvSpPr>
        <p:spPr>
          <a:xfrm>
            <a:off x="2897400" y="3461700"/>
            <a:ext cx="3349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dk1"/>
                </a:solidFill>
                <a:latin typeface="Mukta"/>
                <a:ea typeface="Mukta"/>
                <a:cs typeface="Mukta"/>
                <a:sym typeface="Mukta"/>
              </a:rPr>
              <a:t>CREDITS: This presentation template was created by </a:t>
            </a:r>
            <a:r>
              <a:rPr lang="en" sz="1000" b="1">
                <a:solidFill>
                  <a:schemeClr val="dk1"/>
                </a:solidFill>
                <a:uFill>
                  <a:noFill/>
                </a:uFill>
                <a:latin typeface="Mukta"/>
                <a:ea typeface="Mukta"/>
                <a:cs typeface="Mukta"/>
                <a:sym typeface="Mukta"/>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dk1"/>
                </a:solidFill>
                <a:latin typeface="Mukta"/>
                <a:ea typeface="Mukta"/>
                <a:cs typeface="Mukta"/>
                <a:sym typeface="Mukta"/>
              </a:rPr>
              <a:t>, and includes icons by </a:t>
            </a:r>
            <a:r>
              <a:rPr lang="en" sz="1000" b="1">
                <a:solidFill>
                  <a:schemeClr val="dk1"/>
                </a:solidFill>
                <a:uFill>
                  <a:noFill/>
                </a:uFill>
                <a:latin typeface="Mukta"/>
                <a:ea typeface="Mukta"/>
                <a:cs typeface="Mukta"/>
                <a:sym typeface="Mukt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infographics &amp; images by </a:t>
            </a:r>
            <a:r>
              <a:rPr lang="en" sz="1000" b="1">
                <a:solidFill>
                  <a:schemeClr val="dk1"/>
                </a:solidFill>
                <a:uFill>
                  <a:noFill/>
                </a:uFill>
                <a:latin typeface="Mukta"/>
                <a:ea typeface="Mukta"/>
                <a:cs typeface="Mukta"/>
                <a:sym typeface="Mukt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content by </a:t>
            </a:r>
            <a:r>
              <a:rPr lang="en" sz="1000" b="1">
                <a:solidFill>
                  <a:schemeClr val="dk1"/>
                </a:solidFill>
                <a:latin typeface="Mukta"/>
                <a:ea typeface="Mukta"/>
                <a:cs typeface="Mukta"/>
                <a:sym typeface="Mukta"/>
              </a:rPr>
              <a:t>Swetha Tandri</a:t>
            </a:r>
            <a:endParaRPr sz="1000" b="1">
              <a:solidFill>
                <a:schemeClr val="dk1"/>
              </a:solidFill>
              <a:latin typeface="Mukta"/>
              <a:ea typeface="Mukta"/>
              <a:cs typeface="Mukta"/>
              <a:sym typeface="Mukta"/>
            </a:endParaRPr>
          </a:p>
        </p:txBody>
      </p:sp>
      <p:grpSp>
        <p:nvGrpSpPr>
          <p:cNvPr id="136" name="Google Shape;136;p17"/>
          <p:cNvGrpSpPr/>
          <p:nvPr/>
        </p:nvGrpSpPr>
        <p:grpSpPr>
          <a:xfrm rot="-9900033">
            <a:off x="748294" y="4326629"/>
            <a:ext cx="1199147" cy="1021902"/>
            <a:chOff x="1549550" y="921575"/>
            <a:chExt cx="428425" cy="365100"/>
          </a:xfrm>
        </p:grpSpPr>
        <p:sp>
          <p:nvSpPr>
            <p:cNvPr id="137" name="Google Shape;137;p17"/>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484225" y="2823014"/>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rot="-8999983">
            <a:off x="541673" y="3114016"/>
            <a:ext cx="582660" cy="930578"/>
            <a:chOff x="824413" y="1506275"/>
            <a:chExt cx="218800" cy="349450"/>
          </a:xfrm>
        </p:grpSpPr>
        <p:sp>
          <p:nvSpPr>
            <p:cNvPr id="149" name="Google Shape;149;p17"/>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7"/>
          <p:cNvGrpSpPr/>
          <p:nvPr/>
        </p:nvGrpSpPr>
        <p:grpSpPr>
          <a:xfrm rot="-899976">
            <a:off x="6984387" y="-401507"/>
            <a:ext cx="1256238" cy="1345180"/>
            <a:chOff x="863425" y="2507500"/>
            <a:chExt cx="471750" cy="505150"/>
          </a:xfrm>
        </p:grpSpPr>
        <p:sp>
          <p:nvSpPr>
            <p:cNvPr id="157" name="Google Shape;157;p17"/>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7"/>
          <p:cNvGrpSpPr/>
          <p:nvPr/>
        </p:nvGrpSpPr>
        <p:grpSpPr>
          <a:xfrm>
            <a:off x="8511074" y="845226"/>
            <a:ext cx="1185323" cy="1342235"/>
            <a:chOff x="443025" y="893050"/>
            <a:chExt cx="445125" cy="504050"/>
          </a:xfrm>
        </p:grpSpPr>
        <p:sp>
          <p:nvSpPr>
            <p:cNvPr id="169" name="Google Shape;169;p17"/>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7"/>
          <p:cNvSpPr/>
          <p:nvPr/>
        </p:nvSpPr>
        <p:spPr>
          <a:xfrm>
            <a:off x="8652837" y="-108021"/>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7638650" y="17543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66838" y="45447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6"/>
        </a:solidFill>
        <a:effectLst/>
      </p:bgPr>
    </p:bg>
    <p:spTree>
      <p:nvGrpSpPr>
        <p:cNvPr id="1" name="Shape 180"/>
        <p:cNvGrpSpPr/>
        <p:nvPr/>
      </p:nvGrpSpPr>
      <p:grpSpPr>
        <a:xfrm>
          <a:off x="0" y="0"/>
          <a:ext cx="0" cy="0"/>
          <a:chOff x="0" y="0"/>
          <a:chExt cx="0" cy="0"/>
        </a:xfrm>
      </p:grpSpPr>
      <p:grpSp>
        <p:nvGrpSpPr>
          <p:cNvPr id="181" name="Google Shape;181;p18"/>
          <p:cNvGrpSpPr/>
          <p:nvPr/>
        </p:nvGrpSpPr>
        <p:grpSpPr>
          <a:xfrm rot="-1800001">
            <a:off x="6724346" y="-133192"/>
            <a:ext cx="691766" cy="1123687"/>
            <a:chOff x="4557550" y="704650"/>
            <a:chExt cx="244925" cy="397850"/>
          </a:xfrm>
        </p:grpSpPr>
        <p:sp>
          <p:nvSpPr>
            <p:cNvPr id="182" name="Google Shape;182;p18"/>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8"/>
          <p:cNvGrpSpPr/>
          <p:nvPr/>
        </p:nvGrpSpPr>
        <p:grpSpPr>
          <a:xfrm rot="899946">
            <a:off x="7804582" y="1341191"/>
            <a:ext cx="927929" cy="1029966"/>
            <a:chOff x="4254950" y="1366725"/>
            <a:chExt cx="328525" cy="364650"/>
          </a:xfrm>
        </p:grpSpPr>
        <p:sp>
          <p:nvSpPr>
            <p:cNvPr id="190" name="Google Shape;190;p18"/>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p:nvPr/>
        </p:nvSpPr>
        <p:spPr>
          <a:xfrm>
            <a:off x="6897112" y="16044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8"/>
          <p:cNvGrpSpPr/>
          <p:nvPr/>
        </p:nvGrpSpPr>
        <p:grpSpPr>
          <a:xfrm>
            <a:off x="8428899" y="559810"/>
            <a:ext cx="187474" cy="183369"/>
            <a:chOff x="1115663" y="1586275"/>
            <a:chExt cx="73075" cy="71475"/>
          </a:xfrm>
        </p:grpSpPr>
        <p:sp>
          <p:nvSpPr>
            <p:cNvPr id="199" name="Google Shape;199;p18"/>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02"/>
        <p:cNvGrpSpPr/>
        <p:nvPr/>
      </p:nvGrpSpPr>
      <p:grpSpPr>
        <a:xfrm>
          <a:off x="0" y="0"/>
          <a:ext cx="0" cy="0"/>
          <a:chOff x="0" y="0"/>
          <a:chExt cx="0" cy="0"/>
        </a:xfrm>
      </p:grpSpPr>
      <p:grpSp>
        <p:nvGrpSpPr>
          <p:cNvPr id="203" name="Google Shape;203;p19"/>
          <p:cNvGrpSpPr/>
          <p:nvPr/>
        </p:nvGrpSpPr>
        <p:grpSpPr>
          <a:xfrm rot="-9900033">
            <a:off x="748294" y="4435129"/>
            <a:ext cx="1199147" cy="1021902"/>
            <a:chOff x="1549550" y="921575"/>
            <a:chExt cx="428425" cy="365100"/>
          </a:xfrm>
        </p:grpSpPr>
        <p:sp>
          <p:nvSpPr>
            <p:cNvPr id="204" name="Google Shape;204;p19"/>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9"/>
          <p:cNvSpPr/>
          <p:nvPr/>
        </p:nvSpPr>
        <p:spPr>
          <a:xfrm>
            <a:off x="715100" y="38116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54588" y="45559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smtClean="0"/>
              <a:t>Click to edit Master title style</a:t>
            </a:r>
            <a:endParaRPr lang="vi-VN"/>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8385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945450" y="2491500"/>
            <a:ext cx="4764900" cy="1734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2655000" y="934100"/>
            <a:ext cx="13458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4" name="Google Shape;54;p3"/>
          <p:cNvGrpSpPr/>
          <p:nvPr/>
        </p:nvGrpSpPr>
        <p:grpSpPr>
          <a:xfrm rot="899946">
            <a:off x="8546382" y="1255366"/>
            <a:ext cx="927929" cy="1029966"/>
            <a:chOff x="4254950" y="1366725"/>
            <a:chExt cx="328525" cy="364650"/>
          </a:xfrm>
        </p:grpSpPr>
        <p:sp>
          <p:nvSpPr>
            <p:cNvPr id="55" name="Google Shape;55;p3"/>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486924" y="704123"/>
            <a:ext cx="187474" cy="183369"/>
            <a:chOff x="1115663" y="1586275"/>
            <a:chExt cx="73075" cy="71475"/>
          </a:xfrm>
        </p:grpSpPr>
        <p:sp>
          <p:nvSpPr>
            <p:cNvPr id="63" name="Google Shape;63;p3"/>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8269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vi-VN"/>
          </a:p>
        </p:txBody>
      </p:sp>
      <p:sp>
        <p:nvSpPr>
          <p:cNvPr id="3" name="Text Placeholder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386218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4089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7"/>
            <a:ext cx="386834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4529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44167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18224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smtClean="0"/>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75650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smtClean="0"/>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90257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3686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6464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715100" y="535000"/>
            <a:ext cx="4732500" cy="117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68" name="Google Shape;68;p4"/>
          <p:cNvSpPr txBox="1">
            <a:spLocks noGrp="1"/>
          </p:cNvSpPr>
          <p:nvPr>
            <p:ph type="body" idx="1"/>
          </p:nvPr>
        </p:nvSpPr>
        <p:spPr>
          <a:xfrm>
            <a:off x="715100" y="1863400"/>
            <a:ext cx="4732500" cy="19941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69" name="Google Shape;69;p4"/>
          <p:cNvSpPr>
            <a:spLocks noGrp="1"/>
          </p:cNvSpPr>
          <p:nvPr>
            <p:ph type="pic" idx="2"/>
          </p:nvPr>
        </p:nvSpPr>
        <p:spPr>
          <a:xfrm>
            <a:off x="5711850" y="25"/>
            <a:ext cx="3432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2" name="Google Shape;72;p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3" name="Google Shape;73;p5"/>
          <p:cNvSpPr txBox="1">
            <a:spLocks noGrp="1"/>
          </p:cNvSpPr>
          <p:nvPr>
            <p:ph type="body" idx="2"/>
          </p:nvPr>
        </p:nvSpPr>
        <p:spPr>
          <a:xfrm>
            <a:off x="47246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4" name="Google Shape;74;p5"/>
          <p:cNvSpPr/>
          <p:nvPr/>
        </p:nvSpPr>
        <p:spPr>
          <a:xfrm>
            <a:off x="8733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864912" y="47271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8" name="Google Shape;78;p6"/>
          <p:cNvSpPr/>
          <p:nvPr/>
        </p:nvSpPr>
        <p:spPr>
          <a:xfrm rot="10800000">
            <a:off x="7932258" y="46162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365162" y="7906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82" name="Google Shape;82;p7"/>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grpSp>
        <p:nvGrpSpPr>
          <p:cNvPr id="83" name="Google Shape;83;p7"/>
          <p:cNvGrpSpPr/>
          <p:nvPr/>
        </p:nvGrpSpPr>
        <p:grpSpPr>
          <a:xfrm rot="2700000">
            <a:off x="8141592" y="2516052"/>
            <a:ext cx="1089205" cy="1625536"/>
            <a:chOff x="5396125" y="1714925"/>
            <a:chExt cx="334950" cy="499925"/>
          </a:xfrm>
        </p:grpSpPr>
        <p:sp>
          <p:nvSpPr>
            <p:cNvPr id="84" name="Google Shape;84;p7"/>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rot="1799969">
            <a:off x="7054697" y="4310044"/>
            <a:ext cx="721992" cy="500006"/>
            <a:chOff x="5646125" y="2287125"/>
            <a:chExt cx="222025" cy="153775"/>
          </a:xfrm>
        </p:grpSpPr>
        <p:sp>
          <p:nvSpPr>
            <p:cNvPr id="94" name="Google Shape;94;p7"/>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7"/>
          <p:cNvSpPr/>
          <p:nvPr/>
        </p:nvSpPr>
        <p:spPr>
          <a:xfrm>
            <a:off x="75989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9"/>
          <p:cNvSpPr/>
          <p:nvPr/>
        </p:nvSpPr>
        <p:spPr>
          <a:xfrm>
            <a:off x="1106500" y="461627"/>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605162" y="9074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98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5100" y="1233812"/>
            <a:ext cx="7713900" cy="33747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62A566AC-12EB-4B55-8058-097675A35D66}" type="datetimeFigureOut">
              <a:rPr lang="vi-VN" kern="1200" smtClean="0">
                <a:solidFill>
                  <a:prstClr val="black">
                    <a:tint val="75000"/>
                  </a:prstClr>
                </a:solidFill>
                <a:latin typeface="Arial" panose="020B0604020202020204" pitchFamily="34" charset="0"/>
                <a:ea typeface="+mn-ea"/>
                <a:cs typeface="+mn-cs"/>
              </a:rPr>
              <a:pPr defTabSz="685800">
                <a:buClrTx/>
                <a:defRPr/>
              </a:pPr>
              <a:t>05/09/2023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B1C2F455-7829-48CA-B591-2F95A544C203}"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2937822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6.wdp"/><Relationship Id="rId7"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6.png"/><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6.wdp"/><Relationship Id="rId7" Type="http://schemas.openxmlformats.org/officeDocument/2006/relationships/image" Target="../media/image91.png"/><Relationship Id="rId2" Type="http://schemas.openxmlformats.org/officeDocument/2006/relationships/image" Target="../media/image76.png"/><Relationship Id="rId1" Type="http://schemas.openxmlformats.org/officeDocument/2006/relationships/slideLayout" Target="../slideLayouts/slideLayout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6.wdp"/><Relationship Id="rId7" Type="http://schemas.openxmlformats.org/officeDocument/2006/relationships/image" Target="../media/image95.png"/><Relationship Id="rId2" Type="http://schemas.openxmlformats.org/officeDocument/2006/relationships/image" Target="../media/image76.png"/><Relationship Id="rId1" Type="http://schemas.openxmlformats.org/officeDocument/2006/relationships/slideLayout" Target="../slideLayouts/slideLayout2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4.png"/><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microsoft.com/office/2007/relationships/hdphoto" Target="../media/hdphoto10.wdp"/><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microsoft.com/office/2007/relationships/hdphoto" Target="../media/hdphoto10.wdp"/><Relationship Id="rId5" Type="http://schemas.openxmlformats.org/officeDocument/2006/relationships/image" Target="../media/image112.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8.png"/><Relationship Id="rId5" Type="http://schemas.microsoft.com/office/2007/relationships/hdphoto" Target="../media/hdphoto11.wdp"/><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9.png"/><Relationship Id="rId5" Type="http://schemas.microsoft.com/office/2007/relationships/hdphoto" Target="../media/hdphoto11.wdp"/><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58829" y="2669026"/>
            <a:ext cx="692186" cy="635033"/>
          </a:xfrm>
          <a:prstGeom prst="rect">
            <a:avLst/>
          </a:prstGeom>
        </p:spPr>
      </p:pic>
      <p:pic>
        <p:nvPicPr>
          <p:cNvPr id="3" name="Picture 2"/>
          <p:cNvPicPr>
            <a:picLocks noChangeAspect="1"/>
          </p:cNvPicPr>
          <p:nvPr/>
        </p:nvPicPr>
        <p:blipFill>
          <a:blip r:embed="rId3"/>
          <a:stretch>
            <a:fillRect/>
          </a:stretch>
        </p:blipFill>
        <p:spPr>
          <a:xfrm>
            <a:off x="369525" y="1292125"/>
            <a:ext cx="692186" cy="635033"/>
          </a:xfrm>
          <a:prstGeom prst="rect">
            <a:avLst/>
          </a:prstGeom>
        </p:spPr>
      </p:pic>
      <p:sp>
        <p:nvSpPr>
          <p:cNvPr id="6" name="Google Shape;226;p23"/>
          <p:cNvSpPr txBox="1">
            <a:spLocks/>
          </p:cNvSpPr>
          <p:nvPr/>
        </p:nvSpPr>
        <p:spPr>
          <a:xfrm>
            <a:off x="522276" y="1292125"/>
            <a:ext cx="8081036" cy="2564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7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en-US" sz="4200" smtClean="0">
                <a:latin typeface="+mj-lt"/>
              </a:rPr>
              <a:t>CHÀO MỪNG TẤT CẢ CÁC EM </a:t>
            </a:r>
            <a:br>
              <a:rPr lang="en-US" sz="4200" smtClean="0">
                <a:latin typeface="+mj-lt"/>
              </a:rPr>
            </a:br>
            <a:r>
              <a:rPr lang="en-US" sz="4200" smtClean="0">
                <a:latin typeface="+mj-lt"/>
              </a:rPr>
              <a:t>ĐẾN VỚI BÀI HỌC HÔM NAY!</a:t>
            </a:r>
            <a:endParaRPr lang="en-US" sz="4200">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14:flythrough/>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107342" y="3930364"/>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chemeClr val="accent6"/>
              </a:solidFill>
            </a:endParaRPr>
          </a:p>
        </p:txBody>
      </p:sp>
      <p:sp>
        <p:nvSpPr>
          <p:cNvPr id="9" name="Rectangle 8"/>
          <p:cNvSpPr/>
          <p:nvPr/>
        </p:nvSpPr>
        <p:spPr>
          <a:xfrm>
            <a:off x="3506717" y="439897"/>
            <a:ext cx="22589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5" name="Group 4"/>
          <p:cNvGrpSpPr/>
          <p:nvPr/>
        </p:nvGrpSpPr>
        <p:grpSpPr>
          <a:xfrm>
            <a:off x="798003" y="1428636"/>
            <a:ext cx="7869157" cy="2097764"/>
            <a:chOff x="798003" y="1317922"/>
            <a:chExt cx="7869157" cy="2097764"/>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317106" y="1725269"/>
              <a:ext cx="6638174" cy="1246495"/>
            </a:xfrm>
            <a:prstGeom prst="rect">
              <a:avLst/>
            </a:prstGeom>
          </p:spPr>
          <p:txBody>
            <a:bodyPr wrap="square">
              <a:spAutoFit/>
            </a:bodyPr>
            <a:lstStyle/>
            <a:p>
              <a:pPr algn="just">
                <a:lnSpc>
                  <a:spcPct val="150000"/>
                </a:lnSpc>
                <a:spcBef>
                  <a:spcPts val="600"/>
                </a:spcBef>
                <a:spcAft>
                  <a:spcPts val="800"/>
                </a:spcAft>
              </a:pPr>
              <a:r>
                <a:rPr lang="en-US" sz="2500">
                  <a:latin typeface="+mj-lt"/>
                  <a:ea typeface="Arial" panose="020B0604020202020204" pitchFamily="34" charset="0"/>
                  <a:cs typeface="Times New Roman" panose="02020603050405020304" pitchFamily="18" charset="0"/>
                </a:rPr>
                <a:t>Tỉ số của hai đoạn thẳng là tỉ số độ dài của chúng theo cùng một đơn vị đo.</a:t>
              </a:r>
              <a:endParaRPr lang="en-US" sz="2500">
                <a:effectLst/>
                <a:latin typeface="+mj-lt"/>
                <a:ea typeface="Arial" panose="020B0604020202020204" pitchFamily="34" charset="0"/>
                <a:cs typeface="Times New Roman" panose="02020603050405020304" pitchFamily="18" charset="0"/>
              </a:endParaRPr>
            </a:p>
          </p:txBody>
        </p:sp>
      </p:grpSp>
      <p:pic>
        <p:nvPicPr>
          <p:cNvPr id="6" name="Picture 5"/>
          <p:cNvPicPr>
            <a:picLocks noChangeAspect="1"/>
          </p:cNvPicPr>
          <p:nvPr/>
        </p:nvPicPr>
        <p:blipFill>
          <a:blip r:embed="rId3"/>
          <a:stretch>
            <a:fillRect/>
          </a:stretch>
        </p:blipFill>
        <p:spPr>
          <a:xfrm flipH="1">
            <a:off x="807517" y="3829123"/>
            <a:ext cx="1121235" cy="11586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500"/>
                                        <p:tgtEl>
                                          <p:spTgt spid="391"/>
                                        </p:tgtEl>
                                      </p:cBhvr>
                                    </p:animEffect>
                                    <p:anim calcmode="lin" valueType="num">
                                      <p:cBhvr>
                                        <p:cTn id="23" dur="500" fill="hold"/>
                                        <p:tgtEl>
                                          <p:spTgt spid="391"/>
                                        </p:tgtEl>
                                        <p:attrNameLst>
                                          <p:attrName>ppt_x</p:attrName>
                                        </p:attrNameLst>
                                      </p:cBhvr>
                                      <p:tavLst>
                                        <p:tav tm="0">
                                          <p:val>
                                            <p:strVal val="#ppt_x"/>
                                          </p:val>
                                        </p:tav>
                                        <p:tav tm="100000">
                                          <p:val>
                                            <p:strVal val="#ppt_x"/>
                                          </p:val>
                                        </p:tav>
                                      </p:tavLst>
                                    </p:anim>
                                    <p:anim calcmode="lin" valueType="num">
                                      <p:cBhvr>
                                        <p:cTn id="24" dur="5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852497" y="373445"/>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500" b="1" kern="1200">
                <a:solidFill>
                  <a:schemeClr val="bg1">
                    <a:lumMod val="50000"/>
                  </a:schemeClr>
                </a:solidFill>
                <a:latin typeface="Arial" panose="020B0604020202020204" pitchFamily="34" charset="0"/>
                <a:ea typeface="+mn-ea"/>
                <a:cs typeface="Arial" panose="020B0604020202020204" pitchFamily="34" charset="0"/>
              </a:rPr>
              <a:t>LUYỆN TẬP 1</a:t>
            </a:r>
            <a:endParaRPr lang="en-US" sz="2500" b="1" kern="1200">
              <a:solidFill>
                <a:schemeClr val="bg1">
                  <a:lumMod val="50000"/>
                </a:schemeClr>
              </a:solidFill>
              <a:latin typeface="Arial" panose="020B0604020202020204" pitchFamily="34" charset="0"/>
              <a:ea typeface="+mn-ea"/>
              <a:cs typeface="Arial" panose="020B0604020202020204" pitchFamily="34" charset="0"/>
            </a:endParaRPr>
          </a:p>
        </p:txBody>
      </p:sp>
      <p:sp>
        <p:nvSpPr>
          <p:cNvPr id="19" name="TextBox 18"/>
          <p:cNvSpPr txBox="1"/>
          <p:nvPr/>
        </p:nvSpPr>
        <p:spPr>
          <a:xfrm>
            <a:off x="244241" y="1320225"/>
            <a:ext cx="3785214" cy="2561663"/>
          </a:xfrm>
          <a:prstGeom prst="rect">
            <a:avLst/>
          </a:prstGeom>
          <a:noFill/>
        </p:spPr>
        <p:txBody>
          <a:bodyPr wrap="square" rtlCol="0">
            <a:spAutoFit/>
          </a:bodyPr>
          <a:lstStyle/>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Tìm tỉ số của các đoạn thẳng có độ dài như </a:t>
            </a:r>
            <a:r>
              <a:rPr lang="vi-VN" sz="2000" kern="1200">
                <a:solidFill>
                  <a:prstClr val="black"/>
                </a:solidFill>
                <a:latin typeface="Arial" panose="020B0604020202020204" pitchFamily="34" charset="0"/>
                <a:ea typeface="+mn-ea"/>
                <a:cs typeface="Arial" panose="020B0604020202020204" pitchFamily="34" charset="0"/>
              </a:rPr>
              <a:t>sau</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a) MN = 3 cm và PQ = 9 </a:t>
            </a:r>
            <a:r>
              <a:rPr lang="vi-VN" sz="2000" kern="1200">
                <a:solidFill>
                  <a:prstClr val="black"/>
                </a:solidFill>
                <a:latin typeface="Arial" panose="020B0604020202020204" pitchFamily="34" charset="0"/>
                <a:ea typeface="+mn-ea"/>
                <a:cs typeface="Arial" panose="020B0604020202020204" pitchFamily="34" charset="0"/>
              </a:rPr>
              <a:t>cm</a:t>
            </a:r>
            <a:r>
              <a:rPr lang="vi-VN" sz="2000" kern="1200" smtClean="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b) EF = 25 cm và HK = 10 dm.</a:t>
            </a:r>
            <a:endParaRPr lang="en-US" sz="2000" kern="1200">
              <a:solidFill>
                <a:prstClr val="black"/>
              </a:solidFill>
              <a:latin typeface="Arial" panose="020B0604020202020204" pitchFamily="34" charset="0"/>
              <a:ea typeface="+mn-ea"/>
              <a:cs typeface="Arial" panose="020B0604020202020204" pitchFamily="34" charset="0"/>
            </a:endParaRPr>
          </a:p>
        </p:txBody>
      </p:sp>
      <p:sp>
        <p:nvSpPr>
          <p:cNvPr id="21" name="Oval Callout 20"/>
          <p:cNvSpPr/>
          <p:nvPr/>
        </p:nvSpPr>
        <p:spPr>
          <a:xfrm>
            <a:off x="6379464" y="920602"/>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defRPr/>
            </a:pPr>
            <a:r>
              <a:rPr lang="vi-VN" sz="2000" b="1" kern="1200" dirty="0">
                <a:solidFill>
                  <a:prstClr val="black"/>
                </a:solidFill>
                <a:latin typeface="Arial" panose="020B0604020202020204" pitchFamily="34" charset="0"/>
              </a:rPr>
              <a:t>Giải</a:t>
            </a:r>
            <a:endParaRPr lang="en-US" sz="2000" b="1" kern="1200" dirty="0">
              <a:solidFill>
                <a:prstClr val="black"/>
              </a:solidFill>
              <a:latin typeface="Calibri"/>
            </a:endParaRPr>
          </a:p>
        </p:txBody>
      </p:sp>
      <p:pic>
        <p:nvPicPr>
          <p:cNvPr id="22" name="Picture 21"/>
          <p:cNvPicPr>
            <a:picLocks noChangeAspect="1"/>
          </p:cNvPicPr>
          <p:nvPr/>
        </p:nvPicPr>
        <p:blipFill>
          <a:blip r:embed="rId3"/>
          <a:stretch>
            <a:fillRect/>
          </a:stretch>
        </p:blipFill>
        <p:spPr>
          <a:xfrm>
            <a:off x="4107157" y="408711"/>
            <a:ext cx="1264703" cy="938946"/>
          </a:xfrm>
          <a:prstGeom prst="rect">
            <a:avLst/>
          </a:prstGeom>
        </p:spPr>
      </p:pic>
      <p:pic>
        <p:nvPicPr>
          <p:cNvPr id="23" name="Picture 22"/>
          <p:cNvPicPr>
            <a:picLocks noChangeAspect="1"/>
          </p:cNvPicPr>
          <p:nvPr/>
        </p:nvPicPr>
        <p:blipFill>
          <a:blip r:embed="rId4"/>
          <a:stretch>
            <a:fillRect/>
          </a:stretch>
        </p:blipFill>
        <p:spPr>
          <a:xfrm rot="10800000">
            <a:off x="244242" y="4389700"/>
            <a:ext cx="681407" cy="664813"/>
          </a:xfrm>
          <a:prstGeom prst="rect">
            <a:avLst/>
          </a:prstGeom>
        </p:spPr>
      </p:pic>
      <p:cxnSp>
        <p:nvCxnSpPr>
          <p:cNvPr id="4" name="Straight Connector 3"/>
          <p:cNvCxnSpPr/>
          <p:nvPr/>
        </p:nvCxnSpPr>
        <p:spPr>
          <a:xfrm>
            <a:off x="4311777" y="1255181"/>
            <a:ext cx="0" cy="379933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739508" y="1762068"/>
            <a:ext cx="2936488" cy="1066501"/>
            <a:chOff x="4739508" y="1708291"/>
            <a:chExt cx="2936488" cy="1066501"/>
          </a:xfrm>
        </p:grpSpPr>
        <p:sp>
          <p:nvSpPr>
            <p:cNvPr id="6" name="Rectangle 5"/>
            <p:cNvSpPr/>
            <p:nvPr/>
          </p:nvSpPr>
          <p:spPr>
            <a:xfrm>
              <a:off x="4739508" y="1708291"/>
              <a:ext cx="472572" cy="553998"/>
            </a:xfrm>
            <a:prstGeom prst="rect">
              <a:avLst/>
            </a:prstGeom>
          </p:spPr>
          <p:txBody>
            <a:bodyPr wrap="squar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a</a:t>
              </a:r>
              <a:r>
                <a:rPr lang="en-US" sz="2000" smtClean="0">
                  <a:latin typeface="+mn-lt"/>
                  <a:ea typeface="Arial" panose="020B0604020202020204" pitchFamily="34"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7" name="Rectangle 6"/>
                <p:cNvSpPr/>
                <p:nvPr/>
              </p:nvSpPr>
              <p:spPr>
                <a:xfrm>
                  <a:off x="6082676" y="2058442"/>
                  <a:ext cx="1593320" cy="71635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a:latin typeface="Cambria Math" panose="02040503050406030204" pitchFamily="18" charset="0"/>
                                <a:ea typeface="Arial" panose="020B0604020202020204" pitchFamily="34" charset="0"/>
                                <a:cs typeface="Times New Roman" panose="02020603050405020304" pitchFamily="18" charset="0"/>
                              </a:rPr>
                              <m:t>MN</m:t>
                            </m:r>
                          </m:num>
                          <m:den>
                            <m:r>
                              <m:rPr>
                                <m:sty m:val="p"/>
                              </m:rPr>
                              <a:rPr lang="en-US" sz="2000">
                                <a:latin typeface="Cambria Math" panose="02040503050406030204" pitchFamily="18" charset="0"/>
                                <a:ea typeface="Arial" panose="020B0604020202020204" pitchFamily="34" charset="0"/>
                                <a:cs typeface="Times New Roman" panose="02020603050405020304" pitchFamily="18" charset="0"/>
                              </a:rPr>
                              <m:t>PQ</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3</m:t>
                            </m:r>
                          </m:num>
                          <m:den>
                            <m:r>
                              <a:rPr lang="en-US" sz="2000">
                                <a:latin typeface="Cambria Math" panose="02040503050406030204" pitchFamily="18" charset="0"/>
                                <a:ea typeface="Arial" panose="020B0604020202020204" pitchFamily="34" charset="0"/>
                                <a:cs typeface="Times New Roman" panose="02020603050405020304" pitchFamily="18" charset="0"/>
                              </a:rPr>
                              <m:t>9</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1</m:t>
                            </m:r>
                          </m:num>
                          <m:den>
                            <m:r>
                              <a:rPr lang="en-US" sz="200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6082676" y="2058442"/>
                  <a:ext cx="1593320" cy="71635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4739508" y="3163991"/>
                <a:ext cx="4572000" cy="1635961"/>
              </a:xfrm>
              <a:prstGeom prst="rect">
                <a:avLst/>
              </a:prstGeom>
            </p:spPr>
            <p:txBody>
              <a:bodyPr>
                <a:spAutoFit/>
              </a:bodyPr>
              <a:lstStyle/>
              <a:p>
                <a:pPr lvl="0" algn="just">
                  <a:lnSpc>
                    <a:spcPct val="150000"/>
                  </a:lnSpc>
                  <a:spcBef>
                    <a:spcPts val="600"/>
                  </a:spcBef>
                  <a:spcAft>
                    <a:spcPts val="800"/>
                  </a:spcAft>
                </a:pPr>
                <a:r>
                  <a:rPr lang="en-US" sz="2000">
                    <a:ea typeface="Dotum" panose="020B0600000101010101" pitchFamily="34" charset="-127"/>
                    <a:cs typeface="Times New Roman" panose="02020603050405020304" pitchFamily="18" charset="0"/>
                  </a:rPr>
                  <a:t>b) Đổi: HK </a:t>
                </a:r>
                <a:r>
                  <a:rPr lang="en-US" sz="2000">
                    <a:ea typeface="Dotum" panose="020B0600000101010101" pitchFamily="34" charset="-127"/>
                    <a:cs typeface="Times New Roman" panose="02020603050405020304" pitchFamily="18" charset="0"/>
                  </a:rPr>
                  <a:t>= 10 dm = 100 cm</a:t>
                </a:r>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a:latin typeface="Cambria Math" panose="02040503050406030204" pitchFamily="18" charset="0"/>
                              <a:ea typeface="Arial" panose="020B0604020202020204" pitchFamily="34" charset="0"/>
                              <a:cs typeface="Times New Roman" panose="02020603050405020304" pitchFamily="18" charset="0"/>
                            </a:rPr>
                            <m:t>EF</m:t>
                          </m:r>
                        </m:num>
                        <m:den>
                          <m:r>
                            <m:rPr>
                              <m:sty m:val="p"/>
                            </m:rPr>
                            <a:rPr lang="en-US" sz="2000">
                              <a:latin typeface="Cambria Math" panose="02040503050406030204" pitchFamily="18" charset="0"/>
                              <a:ea typeface="Arial" panose="020B0604020202020204" pitchFamily="34" charset="0"/>
                              <a:cs typeface="Times New Roman" panose="02020603050405020304" pitchFamily="18" charset="0"/>
                            </a:rPr>
                            <m:t>HK</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25</m:t>
                          </m:r>
                        </m:num>
                        <m:den>
                          <m:r>
                            <a:rPr lang="en-US" sz="2000">
                              <a:latin typeface="Cambria Math" panose="02040503050406030204" pitchFamily="18" charset="0"/>
                              <a:ea typeface="Arial" panose="020B0604020202020204" pitchFamily="34" charset="0"/>
                              <a:cs typeface="Times New Roman" panose="02020603050405020304" pitchFamily="18" charset="0"/>
                            </a:rPr>
                            <m:t>100</m:t>
                          </m:r>
                        </m:den>
                      </m:f>
                      <m:r>
                        <a:rPr lang="en-US" sz="2000">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a:latin typeface="Cambria Math" panose="02040503050406030204" pitchFamily="18" charset="0"/>
                              <a:ea typeface="Arial" panose="020B0604020202020204" pitchFamily="34" charset="0"/>
                              <a:cs typeface="Times New Roman" panose="02020603050405020304" pitchFamily="18" charset="0"/>
                            </a:rPr>
                            <m:t>1</m:t>
                          </m:r>
                        </m:num>
                        <m:den>
                          <m:r>
                            <a:rPr lang="en-US" sz="2000">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lang="en-US" sz="2000">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4739508" y="3163991"/>
                <a:ext cx="4572000" cy="1635961"/>
              </a:xfrm>
              <a:prstGeom prst="rect">
                <a:avLst/>
              </a:prstGeom>
              <a:blipFill>
                <a:blip r:embed="rId6"/>
                <a:stretch>
                  <a:fillRect l="-133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04" y="237484"/>
            <a:ext cx="6729984" cy="1227965"/>
          </a:xfrm>
          <a:prstGeom prst="rect">
            <a:avLst/>
          </a:prstGeom>
          <a:noFill/>
        </p:spPr>
        <p:txBody>
          <a:bodyPr wrap="square" rtlCol="0">
            <a:spAutoFit/>
          </a:bodyPr>
          <a:lstStyle/>
          <a:p>
            <a:pPr marL="342900" indent="-342900">
              <a:lnSpc>
                <a:spcPct val="200000"/>
              </a:lnSpc>
              <a:buFont typeface="Wingdings" panose="05000000000000000000" pitchFamily="2" charset="2"/>
              <a:buChar char="q"/>
            </a:pPr>
            <a:r>
              <a:rPr lang="en-US" sz="2000" smtClean="0"/>
              <a:t>Quan sát hình sau:</a:t>
            </a:r>
          </a:p>
          <a:p>
            <a:pPr>
              <a:lnSpc>
                <a:spcPct val="200000"/>
              </a:lnSpc>
            </a:pPr>
            <a:r>
              <a:rPr lang="en-US" sz="2000" smtClean="0"/>
              <a:t>      Cho bốn đoạn thẳng AB, CD, A’B’, C’D’. Ta thấy </a:t>
            </a:r>
            <a:endParaRPr lang="en-US" sz="2000"/>
          </a:p>
        </p:txBody>
      </p:sp>
      <mc:AlternateContent xmlns:mc="http://schemas.openxmlformats.org/markup-compatibility/2006">
        <mc:Choice xmlns:a14="http://schemas.microsoft.com/office/drawing/2010/main" Requires="a14">
          <p:sp>
            <p:nvSpPr>
              <p:cNvPr id="5" name="Rectangle 4"/>
              <p:cNvSpPr/>
              <p:nvPr/>
            </p:nvSpPr>
            <p:spPr>
              <a:xfrm>
                <a:off x="6135439" y="889175"/>
                <a:ext cx="2862258" cy="90948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smtClean="0">
                              <a:latin typeface="Cambria Math" panose="02040503050406030204" pitchFamily="18" charset="0"/>
                            </a:rPr>
                          </m:ctrlPr>
                        </m:fPr>
                        <m:num>
                          <m:r>
                            <m:rPr>
                              <m:sty m:val="p"/>
                            </m:rPr>
                            <a:rPr lang="en-US" sz="2000" i="0">
                              <a:latin typeface="Cambria Math" panose="02040503050406030204" pitchFamily="18" charset="0"/>
                            </a:rPr>
                            <m:t>A</m:t>
                          </m:r>
                          <m:r>
                            <m:rPr>
                              <m:sty m:val="p"/>
                            </m:rPr>
                            <a:rPr lang="en-US" sz="2000" b="0" i="0" smtClean="0">
                              <a:latin typeface="Cambria Math" panose="02040503050406030204" pitchFamily="18" charset="0"/>
                            </a:rPr>
                            <m:t>B</m:t>
                          </m:r>
                        </m:num>
                        <m:den>
                          <m:r>
                            <m:rPr>
                              <m:sty m:val="p"/>
                            </m:rPr>
                            <a:rPr lang="en-US" sz="2000" b="0" i="0" smtClean="0">
                              <a:latin typeface="Cambria Math" panose="02040503050406030204" pitchFamily="18" charset="0"/>
                            </a:rPr>
                            <m:t>CD</m:t>
                          </m:r>
                        </m:den>
                      </m:f>
                      <m:r>
                        <a:rPr lang="en-US" sz="2000" b="0" i="0" smtClean="0">
                          <a:latin typeface="Cambria Math" panose="02040503050406030204" pitchFamily="18" charset="0"/>
                        </a:rPr>
                        <m:t>=</m:t>
                      </m:r>
                      <m:f>
                        <m:fPr>
                          <m:ctrlPr>
                            <a:rPr lang="en-US" sz="2000" b="0" smtClean="0">
                              <a:latin typeface="Cambria Math" panose="02040503050406030204" pitchFamily="18" charset="0"/>
                            </a:rPr>
                          </m:ctrlPr>
                        </m:fPr>
                        <m:num>
                          <m:r>
                            <a:rPr lang="en-US" sz="2000" b="0" i="0" smtClean="0">
                              <a:latin typeface="Cambria Math" panose="02040503050406030204" pitchFamily="18" charset="0"/>
                            </a:rPr>
                            <m:t>2</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
                        <m:fPr>
                          <m:ctrlPr>
                            <a:rPr lang="en-US" sz="2000">
                              <a:latin typeface="Cambria Math" panose="02040503050406030204" pitchFamily="18" charset="0"/>
                            </a:rPr>
                          </m:ctrlPr>
                        </m:fPr>
                        <m:num>
                          <m:r>
                            <m:rPr>
                              <m:sty m:val="p"/>
                            </m:rPr>
                            <a:rPr lang="en-US" sz="2000" i="0">
                              <a:latin typeface="Cambria Math" panose="02040503050406030204" pitchFamily="18" charset="0"/>
                            </a:rPr>
                            <m:t>A</m:t>
                          </m:r>
                          <m:r>
                            <a:rPr lang="en-US" sz="2000" b="0" i="0" smtClean="0">
                              <a:latin typeface="Cambria Math" panose="02040503050406030204" pitchFamily="18" charset="0"/>
                            </a:rPr>
                            <m:t>′</m:t>
                          </m:r>
                          <m:r>
                            <m:rPr>
                              <m:sty m:val="p"/>
                            </m:rPr>
                            <a:rPr lang="en-US" sz="2000" i="0">
                              <a:latin typeface="Cambria Math" panose="02040503050406030204" pitchFamily="18" charset="0"/>
                            </a:rPr>
                            <m:t>B</m:t>
                          </m:r>
                          <m:r>
                            <a:rPr lang="en-US" sz="2000" b="0" i="0" smtClean="0">
                              <a:latin typeface="Cambria Math" panose="02040503050406030204" pitchFamily="18" charset="0"/>
                            </a:rPr>
                            <m:t>′</m:t>
                          </m:r>
                        </m:num>
                        <m:den>
                          <m:r>
                            <m:rPr>
                              <m:sty m:val="p"/>
                            </m:rPr>
                            <a:rPr lang="en-US" sz="2000" i="0">
                              <a:latin typeface="Cambria Math" panose="02040503050406030204" pitchFamily="18" charset="0"/>
                            </a:rPr>
                            <m:t>C</m:t>
                          </m:r>
                          <m:r>
                            <a:rPr lang="en-US" sz="2000" b="0" i="0" smtClean="0">
                              <a:latin typeface="Cambria Math" panose="02040503050406030204" pitchFamily="18" charset="0"/>
                            </a:rPr>
                            <m:t>′</m:t>
                          </m:r>
                          <m:r>
                            <m:rPr>
                              <m:sty m:val="p"/>
                            </m:rPr>
                            <a:rPr lang="en-US" sz="2000" i="0">
                              <a:latin typeface="Cambria Math" panose="02040503050406030204" pitchFamily="18" charset="0"/>
                            </a:rPr>
                            <m:t>D</m:t>
                          </m:r>
                          <m:r>
                            <a:rPr lang="en-US" sz="2000" b="0" i="0" smtClean="0">
                              <a:latin typeface="Cambria Math" panose="02040503050406030204" pitchFamily="18" charset="0"/>
                            </a:rPr>
                            <m:t>′</m:t>
                          </m:r>
                        </m:den>
                      </m:f>
                      <m:r>
                        <a:rPr lang="en-US" sz="2000" i="0">
                          <a:latin typeface="Cambria Math" panose="02040503050406030204" pitchFamily="18" charset="0"/>
                        </a:rPr>
                        <m:t>=</m:t>
                      </m:r>
                      <m:f>
                        <m:fPr>
                          <m:ctrlPr>
                            <a:rPr lang="en-US" sz="2000" smtClean="0">
                              <a:latin typeface="Cambria Math" panose="02040503050406030204" pitchFamily="18" charset="0"/>
                            </a:rPr>
                          </m:ctrlPr>
                        </m:fPr>
                        <m:num>
                          <m:r>
                            <a:rPr lang="en-US" sz="2000" b="0" i="0" smtClean="0">
                              <a:latin typeface="Cambria Math" panose="02040503050406030204" pitchFamily="18" charset="0"/>
                            </a:rPr>
                            <m:t>4</m:t>
                          </m:r>
                        </m:num>
                        <m:den>
                          <m:r>
                            <a:rPr lang="en-US" sz="2000" b="0" i="0" smtClean="0">
                              <a:latin typeface="Cambria Math" panose="02040503050406030204" pitchFamily="18" charset="0"/>
                            </a:rPr>
                            <m:t>6</m:t>
                          </m:r>
                        </m:den>
                      </m:f>
                      <m:r>
                        <a:rPr lang="en-US" sz="2000" b="0" i="0" smtClean="0">
                          <a:latin typeface="Cambria Math" panose="02040503050406030204" pitchFamily="18" charset="0"/>
                        </a:rPr>
                        <m:t>=</m:t>
                      </m:r>
                      <m:f>
                        <m:fPr>
                          <m:ctrlPr>
                            <a:rPr lang="en-US" sz="2000">
                              <a:latin typeface="Cambria Math" panose="02040503050406030204" pitchFamily="18" charset="0"/>
                            </a:rPr>
                          </m:ctrlPr>
                        </m:fPr>
                        <m:num>
                          <m:r>
                            <a:rPr lang="en-US" sz="2000" i="0">
                              <a:latin typeface="Cambria Math" panose="02040503050406030204" pitchFamily="18" charset="0"/>
                            </a:rPr>
                            <m:t>2</m:t>
                          </m:r>
                        </m:num>
                        <m:den>
                          <m:r>
                            <a:rPr lang="en-US" sz="2000" i="0">
                              <a:latin typeface="Cambria Math" panose="02040503050406030204" pitchFamily="18" charset="0"/>
                            </a:rPr>
                            <m:t>3</m:t>
                          </m:r>
                        </m:den>
                      </m:f>
                      <m:r>
                        <a:rPr lang="en-US" sz="2000" i="0">
                          <a:latin typeface="Cambria Math" panose="02040503050406030204" pitchFamily="18" charset="0"/>
                        </a:rPr>
                        <m:t> </m:t>
                      </m:r>
                    </m:oMath>
                  </m:oMathPara>
                </a14:m>
                <a:endParaRPr lang="en-US"/>
              </a:p>
              <a:p>
                <a:endParaRPr lang="en-US"/>
              </a:p>
            </p:txBody>
          </p:sp>
        </mc:Choice>
        <mc:Fallback>
          <p:sp>
            <p:nvSpPr>
              <p:cNvPr id="5" name="Rectangle 4"/>
              <p:cNvSpPr>
                <a:spLocks noRot="1" noChangeAspect="1" noMove="1" noResize="1" noEditPoints="1" noAdjustHandles="1" noChangeArrowheads="1" noChangeShapeType="1" noTextEdit="1"/>
              </p:cNvSpPr>
              <p:nvPr/>
            </p:nvSpPr>
            <p:spPr>
              <a:xfrm>
                <a:off x="6135439" y="889175"/>
                <a:ext cx="2862258" cy="909480"/>
              </a:xfrm>
              <a:prstGeom prst="rect">
                <a:avLst/>
              </a:prstGeom>
              <a:blipFill>
                <a:blip r:embed="rId2"/>
                <a:stretch>
                  <a:fillRect/>
                </a:stretch>
              </a:blipFill>
            </p:spPr>
            <p:txBody>
              <a:bodyPr/>
              <a:lstStyle/>
              <a:p>
                <a:r>
                  <a:rPr lang="en-US">
                    <a:noFill/>
                  </a:rPr>
                  <a:t> </a:t>
                </a:r>
              </a:p>
            </p:txBody>
          </p:sp>
        </mc:Fallback>
      </mc:AlternateContent>
      <p:grpSp>
        <p:nvGrpSpPr>
          <p:cNvPr id="8" name="Group 7"/>
          <p:cNvGrpSpPr/>
          <p:nvPr/>
        </p:nvGrpSpPr>
        <p:grpSpPr>
          <a:xfrm>
            <a:off x="569442" y="1690595"/>
            <a:ext cx="8446543" cy="1085682"/>
            <a:chOff x="1145984" y="2595142"/>
            <a:chExt cx="8446543" cy="1085682"/>
          </a:xfrm>
        </p:grpSpPr>
        <p:sp>
          <p:nvSpPr>
            <p:cNvPr id="6" name="Rectangle 5"/>
            <p:cNvSpPr/>
            <p:nvPr/>
          </p:nvSpPr>
          <p:spPr>
            <a:xfrm>
              <a:off x="1145984" y="2665161"/>
              <a:ext cx="8446543" cy="1015663"/>
            </a:xfrm>
            <a:prstGeom prst="rect">
              <a:avLst/>
            </a:prstGeom>
          </p:spPr>
          <p:txBody>
            <a:bodyPr wrap="none">
              <a:spAutoFit/>
            </a:bodyPr>
            <a:lstStyle/>
            <a:p>
              <a:pPr>
                <a:lnSpc>
                  <a:spcPct val="150000"/>
                </a:lnSpc>
              </a:pPr>
              <a:r>
                <a:rPr lang="en-US" sz="2000"/>
                <a:t>Ta </a:t>
              </a:r>
              <a:r>
                <a:rPr lang="en-US" sz="2000" smtClean="0"/>
                <a:t>có tỉ lệ thức                   . Khi </a:t>
              </a:r>
              <a:r>
                <a:rPr lang="en-US" sz="2000"/>
                <a:t>đó, ta nói AB và CD tỉ lệ với A’B’ và C’D’.</a:t>
              </a:r>
            </a:p>
            <a:p>
              <a:pPr lvl="0">
                <a:lnSpc>
                  <a:spcPct val="150000"/>
                </a:lnSpc>
              </a:pPr>
              <a:endParaRPr lang="en-US" sz="2000"/>
            </a:p>
          </p:txBody>
        </p:sp>
        <mc:AlternateContent xmlns:mc="http://schemas.openxmlformats.org/markup-compatibility/2006">
          <mc:Choice xmlns:a14="http://schemas.microsoft.com/office/drawing/2010/main" Requires="a14">
            <p:sp>
              <p:nvSpPr>
                <p:cNvPr id="7" name="Rectangle 6"/>
                <p:cNvSpPr/>
                <p:nvPr/>
              </p:nvSpPr>
              <p:spPr>
                <a:xfrm>
                  <a:off x="2944603" y="2595142"/>
                  <a:ext cx="1389418" cy="69403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rPr>
                            </m:ctrlPr>
                          </m:fPr>
                          <m:num>
                            <m:r>
                              <m:rPr>
                                <m:sty m:val="p"/>
                              </m:rPr>
                              <a:rPr lang="en-US" sz="2000" i="0">
                                <a:latin typeface="Cambria Math" panose="02040503050406030204" pitchFamily="18" charset="0"/>
                              </a:rPr>
                              <m:t>A</m:t>
                            </m:r>
                            <m:r>
                              <m:rPr>
                                <m:sty m:val="p"/>
                              </m:rPr>
                              <a:rPr lang="en-US" sz="2000" i="0">
                                <a:latin typeface="Cambria Math" panose="02040503050406030204" pitchFamily="18" charset="0"/>
                              </a:rPr>
                              <m:t>B</m:t>
                            </m:r>
                          </m:num>
                          <m:den>
                            <m:r>
                              <m:rPr>
                                <m:sty m:val="p"/>
                              </m:rPr>
                              <a:rPr lang="en-US" sz="2000" i="0">
                                <a:latin typeface="Cambria Math" panose="02040503050406030204" pitchFamily="18" charset="0"/>
                              </a:rPr>
                              <m:t>CD</m:t>
                            </m:r>
                          </m:den>
                        </m:f>
                        <m:r>
                          <a:rPr lang="en-US" sz="2000" i="0">
                            <a:latin typeface="Cambria Math" panose="02040503050406030204" pitchFamily="18" charset="0"/>
                          </a:rPr>
                          <m:t>=</m:t>
                        </m:r>
                        <m:f>
                          <m:fPr>
                            <m:ctrlPr>
                              <a:rPr lang="en-US" sz="2000">
                                <a:latin typeface="Cambria Math" panose="02040503050406030204" pitchFamily="18" charset="0"/>
                              </a:rPr>
                            </m:ctrlPr>
                          </m:fPr>
                          <m:num>
                            <m:r>
                              <m:rPr>
                                <m:sty m:val="p"/>
                              </m:rPr>
                              <a:rPr lang="en-US" sz="2000" i="0">
                                <a:latin typeface="Cambria Math" panose="02040503050406030204" pitchFamily="18" charset="0"/>
                              </a:rPr>
                              <m:t>A</m:t>
                            </m:r>
                            <m:r>
                              <a:rPr lang="en-US" sz="2000" i="0">
                                <a:latin typeface="Cambria Math" panose="02040503050406030204" pitchFamily="18" charset="0"/>
                              </a:rPr>
                              <m:t>′</m:t>
                            </m:r>
                            <m:r>
                              <m:rPr>
                                <m:sty m:val="p"/>
                              </m:rPr>
                              <a:rPr lang="en-US" sz="2000" i="0">
                                <a:latin typeface="Cambria Math" panose="02040503050406030204" pitchFamily="18" charset="0"/>
                              </a:rPr>
                              <m:t>B</m:t>
                            </m:r>
                            <m:r>
                              <a:rPr lang="en-US" sz="2000" i="0">
                                <a:latin typeface="Cambria Math" panose="02040503050406030204" pitchFamily="18" charset="0"/>
                              </a:rPr>
                              <m:t>′</m:t>
                            </m:r>
                          </m:num>
                          <m:den>
                            <m:r>
                              <m:rPr>
                                <m:sty m:val="p"/>
                              </m:rPr>
                              <a:rPr lang="en-US" sz="2000" i="0">
                                <a:latin typeface="Cambria Math" panose="02040503050406030204" pitchFamily="18" charset="0"/>
                              </a:rPr>
                              <m:t>C</m:t>
                            </m:r>
                            <m:r>
                              <a:rPr lang="en-US" sz="2000" i="0">
                                <a:latin typeface="Cambria Math" panose="02040503050406030204" pitchFamily="18" charset="0"/>
                              </a:rPr>
                              <m:t>′</m:t>
                            </m:r>
                            <m:r>
                              <m:rPr>
                                <m:sty m:val="p"/>
                              </m:rPr>
                              <a:rPr lang="en-US" sz="2000" i="0">
                                <a:latin typeface="Cambria Math" panose="02040503050406030204" pitchFamily="18" charset="0"/>
                              </a:rPr>
                              <m:t>D</m:t>
                            </m:r>
                            <m:r>
                              <a:rPr lang="en-US" sz="2000" i="0">
                                <a:latin typeface="Cambria Math" panose="02040503050406030204" pitchFamily="18" charset="0"/>
                              </a:rPr>
                              <m:t>′</m:t>
                            </m:r>
                          </m:den>
                        </m:f>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2944603" y="2595142"/>
                  <a:ext cx="1389418" cy="694036"/>
                </a:xfrm>
                <a:prstGeom prst="rect">
                  <a:avLst/>
                </a:prstGeom>
                <a:blipFill>
                  <a:blip r:embed="rId3"/>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4"/>
          <a:stretch>
            <a:fillRect/>
          </a:stretch>
        </p:blipFill>
        <p:spPr>
          <a:xfrm>
            <a:off x="569442" y="2828008"/>
            <a:ext cx="4770654" cy="2238008"/>
          </a:xfrm>
          <a:prstGeom prst="rect">
            <a:avLst/>
          </a:prstGeom>
        </p:spPr>
      </p:pic>
      <p:pic>
        <p:nvPicPr>
          <p:cNvPr id="12" name="Picture 11"/>
          <p:cNvPicPr>
            <a:picLocks noChangeAspect="1"/>
          </p:cNvPicPr>
          <p:nvPr/>
        </p:nvPicPr>
        <p:blipFill>
          <a:blip r:embed="rId5"/>
          <a:stretch>
            <a:fillRect/>
          </a:stretch>
        </p:blipFill>
        <p:spPr>
          <a:xfrm>
            <a:off x="7397495" y="3277731"/>
            <a:ext cx="1746505" cy="1808736"/>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78259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736510" y="4690872"/>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352405" y="471133"/>
            <a:ext cx="262443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smtClean="0">
                <a:solidFill>
                  <a:srgbClr val="C00000"/>
                </a:solidFill>
                <a:latin typeface="Arial" panose="020B0604020202020204" pitchFamily="34" charset="0"/>
                <a:ea typeface="+mn-ea"/>
                <a:cs typeface="Arial" panose="020B0604020202020204" pitchFamily="34" charset="0"/>
              </a:rPr>
              <a:t>ĐỊNH NGHĨA</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736510" y="1417963"/>
            <a:ext cx="7869157" cy="2859900"/>
            <a:chOff x="730043" y="1666380"/>
            <a:chExt cx="7869157" cy="2859900"/>
          </a:xfrm>
        </p:grpSpPr>
        <p:grpSp>
          <p:nvGrpSpPr>
            <p:cNvPr id="5" name="Group 4"/>
            <p:cNvGrpSpPr/>
            <p:nvPr/>
          </p:nvGrpSpPr>
          <p:grpSpPr>
            <a:xfrm>
              <a:off x="730043" y="1666380"/>
              <a:ext cx="7869157" cy="2859900"/>
              <a:chOff x="798003" y="1317922"/>
              <a:chExt cx="7869157" cy="2859900"/>
            </a:xfrm>
          </p:grpSpPr>
          <p:grpSp>
            <p:nvGrpSpPr>
              <p:cNvPr id="4" name="Group 3"/>
              <p:cNvGrpSpPr/>
              <p:nvPr/>
            </p:nvGrpSpPr>
            <p:grpSpPr>
              <a:xfrm>
                <a:off x="798003" y="1317922"/>
                <a:ext cx="7869157" cy="2859900"/>
                <a:chOff x="1329707" y="1322092"/>
                <a:chExt cx="3423939" cy="3233139"/>
              </a:xfrm>
            </p:grpSpPr>
            <p:sp>
              <p:nvSpPr>
                <p:cNvPr id="388" name="Google Shape;388;p32"/>
                <p:cNvSpPr/>
                <p:nvPr/>
              </p:nvSpPr>
              <p:spPr>
                <a:xfrm>
                  <a:off x="1388846" y="1381231"/>
                  <a:ext cx="3364800" cy="3174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3047067"/>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381300" y="1566078"/>
                <a:ext cx="6838479" cy="2003112"/>
              </a:xfrm>
              <a:prstGeom prst="rect">
                <a:avLst/>
              </a:prstGeom>
            </p:spPr>
            <p:txBody>
              <a:bodyPr wrap="square">
                <a:spAutoFit/>
              </a:bodyPr>
              <a:lstStyle/>
              <a:p>
                <a:pPr algn="just">
                  <a:lnSpc>
                    <a:spcPct val="150000"/>
                  </a:lnSpc>
                  <a:spcBef>
                    <a:spcPts val="600"/>
                  </a:spcBef>
                  <a:spcAft>
                    <a:spcPts val="800"/>
                  </a:spcAft>
                </a:pPr>
                <a:r>
                  <a:rPr lang="en-US" sz="2500">
                    <a:latin typeface="+mn-lt"/>
                    <a:ea typeface="Arial" panose="020B0604020202020204" pitchFamily="34" charset="0"/>
                    <a:cs typeface="Times New Roman" panose="02020603050405020304" pitchFamily="18" charset="0"/>
                  </a:rPr>
                  <a:t>Hai đoạn thẳng AB và CD gọi là tỉ lệ với hai đoạn thẳng A’B’ và C’D’ nếu có tỉ lệ thức:</a:t>
                </a:r>
              </a:p>
              <a:p>
                <a:pPr algn="ctr">
                  <a:lnSpc>
                    <a:spcPct val="150000"/>
                  </a:lnSpc>
                  <a:spcBef>
                    <a:spcPts val="600"/>
                  </a:spcBef>
                  <a:spcAft>
                    <a:spcPts val="800"/>
                  </a:spcAft>
                </a:pPr>
                <a:endParaRPr lang="en-US" sz="2500">
                  <a:effectLst/>
                  <a:latin typeface="+mn-lt"/>
                  <a:ea typeface="Arial" panose="020B060402020202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2" name="Rectangle 1"/>
                <p:cNvSpPr/>
                <p:nvPr/>
              </p:nvSpPr>
              <p:spPr>
                <a:xfrm>
                  <a:off x="2685337" y="3307741"/>
                  <a:ext cx="3822650" cy="692754"/>
                </a:xfrm>
                <a:prstGeom prst="rect">
                  <a:avLst/>
                </a:prstGeom>
              </p:spPr>
              <p:txBody>
                <a:bodyPr wrap="none">
                  <a:spAutoFit/>
                </a:bodyPr>
                <a:lstStyle/>
                <a:p>
                  <a14:m>
                    <m:oMath xmlns:m="http://schemas.openxmlformats.org/officeDocument/2006/math">
                      <m:f>
                        <m:fPr>
                          <m:ctrlPr>
                            <a:rPr lang="en-US" sz="2500" i="1">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500">
                              <a:latin typeface="Cambria Math" panose="02040503050406030204" pitchFamily="18" charset="0"/>
                              <a:ea typeface="Arial" panose="020B0604020202020204" pitchFamily="34" charset="0"/>
                              <a:cs typeface="Times New Roman" panose="02020603050405020304" pitchFamily="18" charset="0"/>
                            </a:rPr>
                            <m:t>AB</m:t>
                          </m:r>
                        </m:num>
                        <m:den>
                          <m:r>
                            <m:rPr>
                              <m:sty m:val="p"/>
                            </m:rPr>
                            <a:rPr lang="en-US" sz="2500">
                              <a:latin typeface="Cambria Math" panose="02040503050406030204" pitchFamily="18" charset="0"/>
                              <a:ea typeface="Arial" panose="020B0604020202020204" pitchFamily="34" charset="0"/>
                              <a:cs typeface="Times New Roman" panose="02020603050405020304" pitchFamily="18" charset="0"/>
                            </a:rPr>
                            <m:t>CD</m:t>
                          </m:r>
                        </m:den>
                      </m:f>
                      <m:r>
                        <a:rPr lang="en-US" sz="2500">
                          <a:latin typeface="Cambria Math" panose="02040503050406030204" pitchFamily="18" charset="0"/>
                          <a:ea typeface="Arial" panose="020B0604020202020204" pitchFamily="34" charset="0"/>
                          <a:cs typeface="Times New Roman" panose="02020603050405020304" pitchFamily="18" charset="0"/>
                        </a:rPr>
                        <m:t>=</m:t>
                      </m:r>
                      <m:f>
                        <m:fPr>
                          <m:ctrlPr>
                            <a:rPr lang="en-US" sz="2500" i="1">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A</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B</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C</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5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500">
                                  <a:latin typeface="Cambria Math" panose="02040503050406030204" pitchFamily="18" charset="0"/>
                                  <a:ea typeface="Arial" panose="020B0604020202020204" pitchFamily="34" charset="0"/>
                                  <a:cs typeface="Times New Roman" panose="02020603050405020304" pitchFamily="18" charset="0"/>
                                </a:rPr>
                                <m:t>D</m:t>
                              </m:r>
                            </m:e>
                            <m:sup>
                              <m:r>
                                <a:rPr lang="en-US" sz="2500">
                                  <a:latin typeface="Cambria Math" panose="02040503050406030204" pitchFamily="18" charset="0"/>
                                  <a:ea typeface="Arial" panose="020B0604020202020204" pitchFamily="34" charset="0"/>
                                  <a:cs typeface="Times New Roman" panose="02020603050405020304" pitchFamily="18" charset="0"/>
                                </a:rPr>
                                <m:t>′</m:t>
                              </m:r>
                            </m:sup>
                          </m:sSup>
                        </m:den>
                      </m:f>
                    </m:oMath>
                  </a14:m>
                  <a:r>
                    <a:rPr lang="en-US" sz="2500" smtClean="0">
                      <a:ea typeface="Dotum" panose="020B0600000101010101" pitchFamily="34" charset="-127"/>
                      <a:cs typeface="Times New Roman" panose="02020603050405020304" pitchFamily="18" charset="0"/>
                    </a:rPr>
                    <a:t> </a:t>
                  </a:r>
                  <a:r>
                    <a:rPr lang="en-US" sz="2500">
                      <a:ea typeface="Dotum" panose="020B0600000101010101" pitchFamily="34" charset="-127"/>
                      <a:cs typeface="Times New Roman" panose="02020603050405020304" pitchFamily="18" charset="0"/>
                    </a:rPr>
                    <a:t>  hay  </a:t>
                  </a:r>
                  <a14:m>
                    <m:oMath xmlns:m="http://schemas.openxmlformats.org/officeDocument/2006/math">
                      <m:f>
                        <m:fPr>
                          <m:ctrlPr>
                            <a:rPr lang="en-US" sz="25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500">
                              <a:latin typeface="Cambria Math" panose="02040503050406030204" pitchFamily="18" charset="0"/>
                              <a:ea typeface="Dotum" panose="020B0600000101010101" pitchFamily="34" charset="-127"/>
                              <a:cs typeface="Times New Roman" panose="02020603050405020304" pitchFamily="18" charset="0"/>
                            </a:rPr>
                            <m:t>AB</m:t>
                          </m:r>
                        </m:num>
                        <m:den>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A</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B</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den>
                      </m:f>
                      <m:r>
                        <a:rPr lang="en-US" sz="2500">
                          <a:latin typeface="Cambria Math" panose="02040503050406030204" pitchFamily="18" charset="0"/>
                          <a:ea typeface="Dotum" panose="020B0600000101010101" pitchFamily="34" charset="-127"/>
                          <a:cs typeface="Times New Roman" panose="02020603050405020304" pitchFamily="18" charset="0"/>
                        </a:rPr>
                        <m:t>=</m:t>
                      </m:r>
                      <m:f>
                        <m:fPr>
                          <m:ctrlPr>
                            <a:rPr lang="en-US" sz="2500" i="1">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500">
                              <a:latin typeface="Cambria Math" panose="02040503050406030204" pitchFamily="18" charset="0"/>
                              <a:ea typeface="Dotum" panose="020B0600000101010101" pitchFamily="34" charset="-127"/>
                              <a:cs typeface="Times New Roman" panose="02020603050405020304" pitchFamily="18" charset="0"/>
                            </a:rPr>
                            <m:t>CD</m:t>
                          </m:r>
                        </m:num>
                        <m:den>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C</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500" i="1">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500">
                                  <a:latin typeface="Cambria Math" panose="02040503050406030204" pitchFamily="18" charset="0"/>
                                  <a:ea typeface="Dotum" panose="020B0600000101010101" pitchFamily="34" charset="-127"/>
                                  <a:cs typeface="Times New Roman" panose="02020603050405020304" pitchFamily="18" charset="0"/>
                                </a:rPr>
                                <m:t>D</m:t>
                              </m:r>
                            </m:e>
                            <m:sup>
                              <m:r>
                                <a:rPr lang="en-US" sz="2500">
                                  <a:latin typeface="Cambria Math" panose="02040503050406030204" pitchFamily="18" charset="0"/>
                                  <a:ea typeface="Dotum" panose="020B0600000101010101" pitchFamily="34" charset="-127"/>
                                  <a:cs typeface="Times New Roman" panose="02020603050405020304" pitchFamily="18" charset="0"/>
                                </a:rPr>
                                <m:t>′</m:t>
                              </m:r>
                            </m:sup>
                          </m:sSup>
                        </m:den>
                      </m:f>
                    </m:oMath>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2685337" y="3307741"/>
                  <a:ext cx="3822650" cy="692754"/>
                </a:xfrm>
                <a:prstGeom prst="rect">
                  <a:avLst/>
                </a:prstGeom>
                <a:blipFill>
                  <a:blip r:embed="rId3"/>
                  <a:stretch>
                    <a:fillRect b="-7965"/>
                  </a:stretch>
                </a:blipFill>
              </p:spPr>
              <p:txBody>
                <a:bodyPr/>
                <a:lstStyle/>
                <a:p>
                  <a:r>
                    <a:rPr lang="en-US">
                      <a:noFill/>
                    </a:rPr>
                    <a:t> </a:t>
                  </a:r>
                </a:p>
              </p:txBody>
            </p:sp>
          </mc:Fallback>
        </mc:AlternateContent>
      </p:grpSp>
      <p:sp>
        <p:nvSpPr>
          <p:cNvPr id="8" name="Right Arrow 7"/>
          <p:cNvSpPr/>
          <p:nvPr/>
        </p:nvSpPr>
        <p:spPr>
          <a:xfrm>
            <a:off x="489622" y="1730127"/>
            <a:ext cx="532856" cy="630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p:cNvPicPr>
            <a:picLocks noChangeAspect="1"/>
          </p:cNvPicPr>
          <p:nvPr/>
        </p:nvPicPr>
        <p:blipFill>
          <a:blip r:embed="rId4"/>
          <a:srcRect/>
          <a:stretch>
            <a:fillRect/>
          </a:stretch>
        </p:blipFill>
        <p:spPr>
          <a:xfrm rot="894592">
            <a:off x="7650878" y="3467060"/>
            <a:ext cx="1243370" cy="1397046"/>
          </a:xfrm>
          <a:prstGeom prst="rect">
            <a:avLst/>
          </a:prstGeom>
        </p:spPr>
      </p:pic>
    </p:spTree>
    <p:extLst>
      <p:ext uri="{BB962C8B-B14F-4D97-AF65-F5344CB8AC3E}">
        <p14:creationId xmlns:p14="http://schemas.microsoft.com/office/powerpoint/2010/main" val="145994214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91"/>
                                        </p:tgtEl>
                                        <p:attrNameLst>
                                          <p:attrName>style.visibility</p:attrName>
                                        </p:attrNameLst>
                                      </p:cBhvr>
                                      <p:to>
                                        <p:strVal val="visible"/>
                                      </p:to>
                                    </p:set>
                                    <p:animEffect transition="in" filter="wipe(left)">
                                      <p:cBhvr>
                                        <p:cTn id="21" dur="500"/>
                                        <p:tgtEl>
                                          <p:spTgt spid="39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331288" y="254573"/>
            <a:ext cx="252163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2</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331288" y="1136443"/>
            <a:ext cx="8689448" cy="958660"/>
          </a:xfrm>
          <a:prstGeom prst="rect">
            <a:avLst/>
          </a:prstGeom>
          <a:noFill/>
        </p:spPr>
        <p:txBody>
          <a:bodyPr wrap="square" rtlCol="0">
            <a:spAutoFit/>
          </a:bodyPr>
          <a:lstStyle/>
          <a:p>
            <a:pPr lvl="0" algn="just" defTabSz="457200">
              <a:lnSpc>
                <a:spcPct val="15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Cho tam giác ABC và một điểm B’ nằm trên cạnh AB. Qua điểm B’, ta vẽ một đường thẳng song song với BC, cắt AC tại </a:t>
            </a:r>
            <a:r>
              <a:rPr lang="vi-VN" sz="2000" kern="1200">
                <a:solidFill>
                  <a:prstClr val="black"/>
                </a:solidFill>
                <a:latin typeface="Arial" panose="020B0604020202020204" pitchFamily="34" charset="0"/>
                <a:ea typeface="+mn-ea"/>
                <a:cs typeface="Arial" panose="020B0604020202020204" pitchFamily="34" charset="0"/>
              </a:rPr>
              <a:t>C</a:t>
            </a:r>
            <a:r>
              <a:rPr lang="vi-VN" sz="2000" kern="1200" smtClean="0">
                <a:solidFill>
                  <a:prstClr val="black"/>
                </a:solidFill>
                <a:latin typeface="Arial" panose="020B0604020202020204" pitchFamily="34" charset="0"/>
                <a:ea typeface="+mn-ea"/>
                <a:cs typeface="Arial" panose="020B0604020202020204" pitchFamily="34" charset="0"/>
              </a:rPr>
              <a:t>’</a:t>
            </a:r>
            <a:r>
              <a:rPr lang="en-US" sz="2000" kern="1200" smtClean="0">
                <a:solidFill>
                  <a:prstClr val="black"/>
                </a:solidFill>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31288" y="2357851"/>
            <a:ext cx="3341742" cy="2523785"/>
          </a:xfrm>
          <a:prstGeom prst="rect">
            <a:avLst/>
          </a:prstGeom>
        </p:spPr>
      </p:pic>
      <p:sp>
        <p:nvSpPr>
          <p:cNvPr id="3" name="Rectangle 2"/>
          <p:cNvSpPr/>
          <p:nvPr/>
        </p:nvSpPr>
        <p:spPr>
          <a:xfrm>
            <a:off x="3968496" y="2186543"/>
            <a:ext cx="5052240" cy="958660"/>
          </a:xfrm>
          <a:prstGeom prst="rect">
            <a:avLst/>
          </a:prstGeom>
        </p:spPr>
        <p:txBody>
          <a:bodyPr wrap="square">
            <a:spAutoFit/>
          </a:bodyPr>
          <a:lstStyle/>
          <a:p>
            <a:pPr algn="just">
              <a:lnSpc>
                <a:spcPct val="150000"/>
              </a:lnSpc>
            </a:pPr>
            <a:r>
              <a:rPr lang="en-US" sz="2000">
                <a:latin typeface="+mn-lt"/>
              </a:rPr>
              <a:t>Dựa vào hình vẽ, hãy tính và so sánh các tỉ số sau và viết các tỉ lệ thức:</a:t>
            </a:r>
          </a:p>
        </p:txBody>
      </p:sp>
      <p:pic>
        <p:nvPicPr>
          <p:cNvPr id="10" name="Picture 9"/>
          <p:cNvPicPr>
            <a:picLocks noChangeAspect="1"/>
          </p:cNvPicPr>
          <p:nvPr/>
        </p:nvPicPr>
        <p:blipFill>
          <a:blip r:embed="rId4"/>
          <a:stretch>
            <a:fillRect/>
          </a:stretch>
        </p:blipFill>
        <p:spPr>
          <a:xfrm rot="20000267">
            <a:off x="8384174" y="71308"/>
            <a:ext cx="592050" cy="888075"/>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4297680" y="3275515"/>
                <a:ext cx="1808700" cy="68845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a</m:t>
                      </m:r>
                      <m:r>
                        <a:rPr lang="en-US" sz="2000" b="0" i="0" smtClean="0">
                          <a:latin typeface="Cambria Math" panose="02040503050406030204" pitchFamily="18" charset="0"/>
                        </a:rPr>
                        <m:t>) </m:t>
                      </m:r>
                      <m:f>
                        <m:fPr>
                          <m:ctrlPr>
                            <a:rPr lang="en-US" sz="2000">
                              <a:latin typeface="Cambria Math" panose="02040503050406030204" pitchFamily="18" charset="0"/>
                            </a:rPr>
                          </m:ctrlPr>
                        </m:fPr>
                        <m:num>
                          <m:r>
                            <a:rPr lang="en-US" sz="2000" i="1">
                              <a:latin typeface="Cambria Math" panose="02040503050406030204" pitchFamily="18" charset="0"/>
                            </a:rPr>
                            <m:t>𝐴</m:t>
                          </m:r>
                          <m:sSup>
                            <m:sSupPr>
                              <m:ctrlPr>
                                <a:rPr lang="en-US" sz="2000" i="1">
                                  <a:latin typeface="Cambria Math" panose="02040503050406030204" pitchFamily="18" charset="0"/>
                                </a:rPr>
                              </m:ctrlPr>
                            </m:sSupPr>
                            <m:e>
                              <m:r>
                                <a:rPr lang="en-US" sz="2000" i="1">
                                  <a:latin typeface="Cambria Math" panose="02040503050406030204" pitchFamily="18" charset="0"/>
                                </a:rPr>
                                <m:t>𝐵</m:t>
                              </m:r>
                            </m:e>
                            <m:sup>
                              <m:r>
                                <a:rPr lang="en-US" sz="2000">
                                  <a:latin typeface="Cambria Math" panose="02040503050406030204" pitchFamily="18" charset="0"/>
                                </a:rPr>
                                <m:t>′</m:t>
                              </m:r>
                            </m:sup>
                          </m:sSup>
                        </m:num>
                        <m:den>
                          <m:r>
                            <a:rPr lang="en-US" sz="2000" i="1">
                              <a:latin typeface="Cambria Math" panose="02040503050406030204" pitchFamily="18" charset="0"/>
                            </a:rPr>
                            <m:t>𝐴𝐵</m:t>
                          </m:r>
                        </m:den>
                      </m:f>
                      <m:r>
                        <m:rPr>
                          <m:sty m:val="p"/>
                        </m:rPr>
                        <a:rPr lang="en-US" sz="2000" b="0" i="0" smtClean="0">
                          <a:latin typeface="Cambria Math" panose="02040503050406030204" pitchFamily="18" charset="0"/>
                        </a:rPr>
                        <m:t>v</m:t>
                      </m:r>
                      <m:r>
                        <a:rPr lang="en-US" sz="2000" b="0" i="1" smtClean="0">
                          <a:latin typeface="Cambria Math" panose="02040503050406030204" pitchFamily="18" charset="0"/>
                        </a:rPr>
                        <m:t>à </m:t>
                      </m:r>
                      <m:f>
                        <m:fPr>
                          <m:ctrlPr>
                            <a:rPr lang="en-US" sz="2000" i="1">
                              <a:latin typeface="Cambria Math" panose="02040503050406030204" pitchFamily="18" charset="0"/>
                            </a:rPr>
                          </m:ctrlPr>
                        </m:fPr>
                        <m:num>
                          <m:r>
                            <a:rPr lang="en-US" sz="2000" i="1">
                              <a:latin typeface="Cambria Math" panose="02040503050406030204" pitchFamily="18" charset="0"/>
                            </a:rPr>
                            <m:t>𝐴</m:t>
                          </m:r>
                          <m:sSup>
                            <m:sSupPr>
                              <m:ctrlPr>
                                <a:rPr lang="en-US" sz="2000" i="1">
                                  <a:latin typeface="Cambria Math" panose="02040503050406030204" pitchFamily="18" charset="0"/>
                                </a:rPr>
                              </m:ctrlPr>
                            </m:sSupPr>
                            <m:e>
                              <m:r>
                                <a:rPr lang="en-US" sz="2000" i="1">
                                  <a:latin typeface="Cambria Math" panose="02040503050406030204" pitchFamily="18" charset="0"/>
                                </a:rPr>
                                <m:t>𝐶</m:t>
                              </m:r>
                            </m:e>
                            <m:sup>
                              <m:r>
                                <a:rPr lang="en-US" sz="2000">
                                  <a:latin typeface="Cambria Math" panose="02040503050406030204" pitchFamily="18" charset="0"/>
                                </a:rPr>
                                <m:t>′</m:t>
                              </m:r>
                            </m:sup>
                          </m:sSup>
                        </m:num>
                        <m:den>
                          <m:r>
                            <a:rPr lang="en-US" sz="2000" i="1">
                              <a:latin typeface="Cambria Math" panose="02040503050406030204" pitchFamily="18" charset="0"/>
                            </a:rPr>
                            <m:t>𝐴𝐶</m:t>
                          </m:r>
                        </m:den>
                      </m:f>
                    </m:oMath>
                  </m:oMathPara>
                </a14:m>
                <a:endParaRPr lang="en-US" sz="2000"/>
              </a:p>
            </p:txBody>
          </p:sp>
        </mc:Choice>
        <mc:Fallback>
          <p:sp>
            <p:nvSpPr>
              <p:cNvPr id="11" name="Rectangle 10"/>
              <p:cNvSpPr>
                <a:spLocks noRot="1" noChangeAspect="1" noMove="1" noResize="1" noEditPoints="1" noAdjustHandles="1" noChangeArrowheads="1" noChangeShapeType="1" noTextEdit="1"/>
              </p:cNvSpPr>
              <p:nvPr/>
            </p:nvSpPr>
            <p:spPr>
              <a:xfrm>
                <a:off x="4297680" y="3275515"/>
                <a:ext cx="1808700" cy="68845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4297680" y="4142886"/>
                <a:ext cx="1835502" cy="68845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b</m:t>
                      </m:r>
                      <m:r>
                        <a:rPr lang="en-US" sz="2000" b="0" i="0" smtClean="0">
                          <a:latin typeface="Cambria Math" panose="020405030504060302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den>
                      </m:f>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000">
                          <a:latin typeface="Cambria Math" panose="02040503050406030204" pitchFamily="18" charset="0"/>
                        </a:rPr>
                        <m:t>v</m:t>
                      </m:r>
                      <m:r>
                        <a:rPr lang="en-US" sz="2000" i="1">
                          <a:latin typeface="Cambria Math" panose="02040503050406030204" pitchFamily="18" charset="0"/>
                        </a:rPr>
                        <m:t>à</m:t>
                      </m:r>
                      <m:r>
                        <a:rPr lang="en-US" sz="2000" b="0" i="1" smtClean="0">
                          <a:latin typeface="Cambria Math" panose="02040503050406030204" pitchFamily="18" charset="0"/>
                        </a:rPr>
                        <m:t> </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den>
                      </m:f>
                    </m:oMath>
                  </m:oMathPara>
                </a14:m>
                <a:endParaRPr lang="en-US" sz="2000"/>
              </a:p>
            </p:txBody>
          </p:sp>
        </mc:Choice>
        <mc:Fallback>
          <p:sp>
            <p:nvSpPr>
              <p:cNvPr id="17" name="Rectangle 16"/>
              <p:cNvSpPr>
                <a:spLocks noRot="1" noChangeAspect="1" noMove="1" noResize="1" noEditPoints="1" noAdjustHandles="1" noChangeArrowheads="1" noChangeShapeType="1" noTextEdit="1"/>
              </p:cNvSpPr>
              <p:nvPr/>
            </p:nvSpPr>
            <p:spPr>
              <a:xfrm>
                <a:off x="4297680" y="4142886"/>
                <a:ext cx="1835502" cy="68845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710080" y="3236643"/>
                <a:ext cx="1807418" cy="68845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m:t>
                      </m:r>
                      <m:r>
                        <a:rPr lang="en-US" sz="2000" b="0" i="0" smtClean="0">
                          <a:latin typeface="Cambria Math" panose="020405030504060302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2000">
                          <a:latin typeface="Cambria Math" panose="02040503050406030204" pitchFamily="18" charset="0"/>
                        </a:rPr>
                        <m:t>v</m:t>
                      </m:r>
                      <m:r>
                        <a:rPr lang="en-US" sz="2000" i="1">
                          <a:latin typeface="Cambria Math" panose="02040503050406030204" pitchFamily="18" charset="0"/>
                        </a:rPr>
                        <m:t>à</m:t>
                      </m:r>
                      <m:r>
                        <a:rPr lang="en-US" sz="2000" b="0" i="1" smtClean="0">
                          <a:latin typeface="Cambria Math" panose="02040503050406030204" pitchFamily="18" charset="0"/>
                        </a:rPr>
                        <m:t> </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2000"/>
              </a:p>
            </p:txBody>
          </p:sp>
        </mc:Choice>
        <mc:Fallback>
          <p:sp>
            <p:nvSpPr>
              <p:cNvPr id="20" name="Rectangle 19"/>
              <p:cNvSpPr>
                <a:spLocks noRot="1" noChangeAspect="1" noMove="1" noResize="1" noEditPoints="1" noAdjustHandles="1" noChangeArrowheads="1" noChangeShapeType="1" noTextEdit="1"/>
              </p:cNvSpPr>
              <p:nvPr/>
            </p:nvSpPr>
            <p:spPr>
              <a:xfrm>
                <a:off x="6710080" y="3236643"/>
                <a:ext cx="1807418" cy="688458"/>
              </a:xfrm>
              <a:prstGeom prst="rect">
                <a:avLst/>
              </a:prstGeom>
              <a:blipFill>
                <a:blip r:embed="rId7"/>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8353051" y="4433207"/>
            <a:ext cx="790949" cy="710293"/>
          </a:xfrm>
          <a:prstGeom prst="rect">
            <a:avLst/>
          </a:prstGeom>
        </p:spPr>
      </p:pic>
    </p:spTree>
    <p:extLst>
      <p:ext uri="{BB962C8B-B14F-4D97-AF65-F5344CB8AC3E}">
        <p14:creationId xmlns:p14="http://schemas.microsoft.com/office/powerpoint/2010/main" val="241809840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 grpId="0"/>
      <p:bldP spid="11"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54609" y="4343400"/>
            <a:ext cx="1001833" cy="899672"/>
          </a:xfrm>
          <a:prstGeom prst="rect">
            <a:avLst/>
          </a:prstGeom>
        </p:spPr>
      </p:pic>
      <p:pic>
        <p:nvPicPr>
          <p:cNvPr id="12" name="Picture 11"/>
          <p:cNvPicPr>
            <a:picLocks noChangeAspect="1"/>
          </p:cNvPicPr>
          <p:nvPr/>
        </p:nvPicPr>
        <p:blipFill>
          <a:blip r:embed="rId4"/>
          <a:stretch>
            <a:fillRect/>
          </a:stretch>
        </p:blipFill>
        <p:spPr>
          <a:xfrm>
            <a:off x="499872" y="1544035"/>
            <a:ext cx="3341742" cy="2523785"/>
          </a:xfrm>
          <a:prstGeom prst="rect">
            <a:avLst/>
          </a:prstGeom>
        </p:spPr>
      </p:pic>
      <p:sp>
        <p:nvSpPr>
          <p:cNvPr id="15" name="Oval Callout 14"/>
          <p:cNvSpPr/>
          <p:nvPr/>
        </p:nvSpPr>
        <p:spPr>
          <a:xfrm>
            <a:off x="509016" y="42682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algn="ctr" defTabSz="457200">
              <a:buClrTx/>
              <a:defRPr/>
            </a:pPr>
            <a:r>
              <a:rPr lang="vi-VN" sz="2000" b="1" kern="1200" dirty="0">
                <a:solidFill>
                  <a:prstClr val="black"/>
                </a:solidFill>
                <a:latin typeface="Arial" panose="020B0604020202020204" pitchFamily="34" charset="0"/>
              </a:rPr>
              <a:t>Giải</a:t>
            </a:r>
            <a:endParaRPr lang="en-US" sz="2000" b="1" kern="1200" dirty="0">
              <a:solidFill>
                <a:prstClr val="black"/>
              </a:solidFill>
              <a:latin typeface="Calibri"/>
            </a:endParaRPr>
          </a:p>
        </p:txBody>
      </p:sp>
      <mc:AlternateContent xmlns:mc="http://schemas.openxmlformats.org/markup-compatibility/2006">
        <mc:Choice xmlns:a14="http://schemas.microsoft.com/office/drawing/2010/main" Requires="a14">
          <p:sp>
            <p:nvSpPr>
              <p:cNvPr id="4" name="Rectangle 3"/>
              <p:cNvSpPr/>
              <p:nvPr/>
            </p:nvSpPr>
            <p:spPr>
              <a:xfrm>
                <a:off x="4389120" y="1286362"/>
                <a:ext cx="4572000" cy="1517916"/>
              </a:xfrm>
              <a:prstGeom prst="rect">
                <a:avLst/>
              </a:prstGeom>
            </p:spPr>
            <p:txBody>
              <a:bodyPr>
                <a:spAutoFit/>
              </a:bodyPr>
              <a:lstStyle/>
              <a:p>
                <a:pPr algn="just">
                  <a:lnSpc>
                    <a:spcPct val="150000"/>
                  </a:lnSpc>
                </a:pPr>
                <a:r>
                  <a:rPr lang="pt-BR" sz="2000" smtClean="0">
                    <a:latin typeface="+mj-lt"/>
                    <a:ea typeface="Arial" panose="020B0604020202020204" pitchFamily="34" charset="0"/>
                    <a:cs typeface="Times New Roman" panose="02020603050405020304" pitchFamily="18" charset="0"/>
                  </a:rPr>
                  <a:t>a) AB’ = 4; AB = 6; AC’ = 4; AC = 6</a:t>
                </a:r>
                <a:endParaRPr lang="en-US" sz="200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000">
                              <a:effectLst/>
                              <a:latin typeface="+mj-lt"/>
                              <a:ea typeface="Arial" panose="020B0604020202020204" pitchFamily="34" charset="0"/>
                              <a:cs typeface="Times New Roman" panose="02020603050405020304" pitchFamily="18" charset="0"/>
                            </a:rPr>
                          </m:ctrlPr>
                        </m:fPr>
                        <m:num>
                          <m:r>
                            <m:rPr>
                              <m:sty m:val="p"/>
                            </m:rPr>
                            <a:rPr lang="en-US" sz="2000" i="0">
                              <a:effectLst/>
                              <a:latin typeface="+mj-lt"/>
                              <a:ea typeface="Arial" panose="020B0604020202020204" pitchFamily="34" charset="0"/>
                              <a:cs typeface="Times New Roman" panose="02020603050405020304" pitchFamily="18" charset="0"/>
                            </a:rPr>
                            <m:t>A</m:t>
                          </m:r>
                          <m:sSup>
                            <m:sSupPr>
                              <m:ctrlPr>
                                <a:rPr lang="en-US" sz="2000">
                                  <a:effectLst/>
                                  <a:latin typeface="+mj-lt"/>
                                  <a:ea typeface="Arial" panose="020B0604020202020204" pitchFamily="34" charset="0"/>
                                  <a:cs typeface="Times New Roman" panose="02020603050405020304" pitchFamily="18" charset="0"/>
                                </a:rPr>
                              </m:ctrlPr>
                            </m:sSupPr>
                            <m:e>
                              <m:r>
                                <m:rPr>
                                  <m:sty m:val="p"/>
                                </m:rPr>
                                <a:rPr lang="en-US" sz="2000" i="0">
                                  <a:effectLst/>
                                  <a:latin typeface="+mj-lt"/>
                                  <a:ea typeface="Arial" panose="020B0604020202020204" pitchFamily="34" charset="0"/>
                                  <a:cs typeface="Times New Roman" panose="02020603050405020304" pitchFamily="18" charset="0"/>
                                </a:rPr>
                                <m:t>B</m:t>
                              </m:r>
                            </m:e>
                            <m:sup>
                              <m:r>
                                <a:rPr lang="pt-BR" sz="2000" i="0">
                                  <a:effectLst/>
                                  <a:latin typeface="+mj-lt"/>
                                  <a:ea typeface="Arial" panose="020B0604020202020204" pitchFamily="34" charset="0"/>
                                  <a:cs typeface="Times New Roman" panose="02020603050405020304" pitchFamily="18" charset="0"/>
                                </a:rPr>
                                <m:t>′</m:t>
                              </m:r>
                            </m:sup>
                          </m:sSup>
                        </m:num>
                        <m:den>
                          <m:r>
                            <m:rPr>
                              <m:sty m:val="p"/>
                            </m:rPr>
                            <a:rPr lang="en-US" sz="2000" i="0">
                              <a:effectLst/>
                              <a:latin typeface="+mj-lt"/>
                              <a:ea typeface="Arial" panose="020B0604020202020204" pitchFamily="34" charset="0"/>
                              <a:cs typeface="Times New Roman" panose="02020603050405020304" pitchFamily="18" charset="0"/>
                            </a:rPr>
                            <m:t>AB</m:t>
                          </m:r>
                        </m:den>
                      </m:f>
                      <m:r>
                        <a:rPr lang="pt-BR" sz="2000" i="0">
                          <a:effectLst/>
                          <a:latin typeface="+mj-lt"/>
                          <a:ea typeface="Arial" panose="020B0604020202020204" pitchFamily="34" charset="0"/>
                          <a:cs typeface="Times New Roman" panose="02020603050405020304" pitchFamily="18" charset="0"/>
                        </a:rPr>
                        <m:t>=</m:t>
                      </m:r>
                      <m:f>
                        <m:fPr>
                          <m:ctrlPr>
                            <a:rPr lang="en-US" sz="2000">
                              <a:effectLst/>
                              <a:latin typeface="+mj-lt"/>
                              <a:ea typeface="Arial" panose="020B0604020202020204" pitchFamily="34" charset="0"/>
                              <a:cs typeface="Times New Roman" panose="02020603050405020304" pitchFamily="18" charset="0"/>
                            </a:rPr>
                          </m:ctrlPr>
                        </m:fPr>
                        <m:num>
                          <m:r>
                            <a:rPr lang="pt-BR" sz="2000" i="0">
                              <a:effectLst/>
                              <a:latin typeface="+mj-lt"/>
                              <a:ea typeface="Arial" panose="020B0604020202020204" pitchFamily="34" charset="0"/>
                              <a:cs typeface="Times New Roman" panose="02020603050405020304" pitchFamily="18" charset="0"/>
                            </a:rPr>
                            <m:t>4</m:t>
                          </m:r>
                        </m:num>
                        <m:den>
                          <m:r>
                            <a:rPr lang="pt-BR" sz="2000" i="0">
                              <a:effectLst/>
                              <a:latin typeface="+mj-lt"/>
                              <a:ea typeface="Arial" panose="020B0604020202020204" pitchFamily="34" charset="0"/>
                              <a:cs typeface="Times New Roman" panose="02020603050405020304" pitchFamily="18" charset="0"/>
                            </a:rPr>
                            <m:t>6</m:t>
                          </m:r>
                        </m:den>
                      </m:f>
                      <m:r>
                        <a:rPr lang="pt-BR" sz="2000" i="0">
                          <a:effectLst/>
                          <a:latin typeface="+mj-lt"/>
                          <a:ea typeface="Arial" panose="020B0604020202020204" pitchFamily="34" charset="0"/>
                          <a:cs typeface="Times New Roman" panose="02020603050405020304" pitchFamily="18" charset="0"/>
                        </a:rPr>
                        <m:t>=</m:t>
                      </m:r>
                      <m:f>
                        <m:fPr>
                          <m:ctrlPr>
                            <a:rPr lang="en-US" sz="2000">
                              <a:effectLst/>
                              <a:latin typeface="+mj-lt"/>
                              <a:ea typeface="Arial" panose="020B0604020202020204" pitchFamily="34" charset="0"/>
                              <a:cs typeface="Times New Roman" panose="02020603050405020304" pitchFamily="18" charset="0"/>
                            </a:rPr>
                          </m:ctrlPr>
                        </m:fPr>
                        <m:num>
                          <m:r>
                            <a:rPr lang="pt-BR" sz="2000" i="0">
                              <a:effectLst/>
                              <a:latin typeface="+mj-lt"/>
                              <a:ea typeface="Arial" panose="020B0604020202020204" pitchFamily="34" charset="0"/>
                              <a:cs typeface="Times New Roman" panose="02020603050405020304" pitchFamily="18" charset="0"/>
                            </a:rPr>
                            <m:t>2</m:t>
                          </m:r>
                        </m:num>
                        <m:den>
                          <m:r>
                            <a:rPr lang="pt-BR" sz="2000" i="0">
                              <a:effectLst/>
                              <a:latin typeface="+mj-lt"/>
                              <a:ea typeface="Arial" panose="020B0604020202020204" pitchFamily="34" charset="0"/>
                              <a:cs typeface="Times New Roman" panose="02020603050405020304" pitchFamily="18" charset="0"/>
                            </a:rPr>
                            <m:t>3</m:t>
                          </m:r>
                        </m:den>
                      </m:f>
                      <m:r>
                        <a:rPr lang="pt-BR" sz="2000" i="0">
                          <a:effectLst/>
                          <a:latin typeface="+mj-lt"/>
                          <a:ea typeface="Arial" panose="020B0604020202020204" pitchFamily="34" charset="0"/>
                          <a:cs typeface="Times New Roman" panose="02020603050405020304" pitchFamily="18" charset="0"/>
                        </a:rPr>
                        <m:t>;</m:t>
                      </m:r>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a:effectLst/>
                              <a:latin typeface="+mj-lt"/>
                              <a:ea typeface="Arial" panose="020B0604020202020204" pitchFamily="34" charset="0"/>
                              <a:cs typeface="Times New Roman" panose="02020603050405020304" pitchFamily="18" charset="0"/>
                            </a:rPr>
                          </m:ctrlPr>
                        </m:fPr>
                        <m:num>
                          <m:r>
                            <m:rPr>
                              <m:sty m:val="p"/>
                            </m:rPr>
                            <a:rPr lang="en-US" sz="2000" i="0">
                              <a:effectLst/>
                              <a:latin typeface="+mj-lt"/>
                              <a:ea typeface="Arial" panose="020B0604020202020204" pitchFamily="34" charset="0"/>
                              <a:cs typeface="Times New Roman" panose="02020603050405020304" pitchFamily="18" charset="0"/>
                            </a:rPr>
                            <m:t>A</m:t>
                          </m:r>
                          <m:sSup>
                            <m:sSupPr>
                              <m:ctrlPr>
                                <a:rPr lang="en-US" sz="2000">
                                  <a:effectLst/>
                                  <a:latin typeface="+mj-lt"/>
                                  <a:ea typeface="Arial" panose="020B0604020202020204" pitchFamily="34" charset="0"/>
                                  <a:cs typeface="Times New Roman" panose="02020603050405020304" pitchFamily="18" charset="0"/>
                                </a:rPr>
                              </m:ctrlPr>
                            </m:sSupPr>
                            <m:e>
                              <m:r>
                                <m:rPr>
                                  <m:sty m:val="p"/>
                                </m:rPr>
                                <a:rPr lang="en-US" sz="2000" i="0">
                                  <a:effectLst/>
                                  <a:latin typeface="+mj-lt"/>
                                  <a:ea typeface="Arial" panose="020B0604020202020204" pitchFamily="34" charset="0"/>
                                  <a:cs typeface="Times New Roman" panose="02020603050405020304" pitchFamily="18" charset="0"/>
                                </a:rPr>
                                <m:t>C</m:t>
                              </m:r>
                            </m:e>
                            <m:sup>
                              <m:r>
                                <a:rPr lang="pt-BR" sz="2000" i="0">
                                  <a:effectLst/>
                                  <a:latin typeface="+mj-lt"/>
                                  <a:ea typeface="Arial" panose="020B0604020202020204" pitchFamily="34" charset="0"/>
                                  <a:cs typeface="Times New Roman" panose="02020603050405020304" pitchFamily="18" charset="0"/>
                                </a:rPr>
                                <m:t>′</m:t>
                              </m:r>
                            </m:sup>
                          </m:sSup>
                        </m:num>
                        <m:den>
                          <m:r>
                            <m:rPr>
                              <m:sty m:val="p"/>
                            </m:rPr>
                            <a:rPr lang="en-US" sz="2000" i="0">
                              <a:effectLst/>
                              <a:latin typeface="+mj-lt"/>
                              <a:ea typeface="Arial" panose="020B0604020202020204" pitchFamily="34" charset="0"/>
                              <a:cs typeface="Times New Roman" panose="02020603050405020304" pitchFamily="18" charset="0"/>
                            </a:rPr>
                            <m:t>AC</m:t>
                          </m:r>
                        </m:den>
                      </m:f>
                      <m:r>
                        <a:rPr lang="pt-BR" sz="2000" i="0">
                          <a:effectLst/>
                          <a:latin typeface="+mj-lt"/>
                          <a:ea typeface="Arial" panose="020B0604020202020204" pitchFamily="34" charset="0"/>
                          <a:cs typeface="Times New Roman" panose="02020603050405020304" pitchFamily="18" charset="0"/>
                        </a:rPr>
                        <m:t>=</m:t>
                      </m:r>
                      <m:f>
                        <m:fPr>
                          <m:ctrlPr>
                            <a:rPr lang="en-US" sz="2000">
                              <a:effectLst/>
                              <a:latin typeface="+mj-lt"/>
                              <a:ea typeface="Arial" panose="020B0604020202020204" pitchFamily="34" charset="0"/>
                              <a:cs typeface="Times New Roman" panose="02020603050405020304" pitchFamily="18" charset="0"/>
                            </a:rPr>
                          </m:ctrlPr>
                        </m:fPr>
                        <m:num>
                          <m:r>
                            <a:rPr lang="pt-BR" sz="2000" i="0">
                              <a:effectLst/>
                              <a:latin typeface="+mj-lt"/>
                              <a:ea typeface="Arial" panose="020B0604020202020204" pitchFamily="34" charset="0"/>
                              <a:cs typeface="Times New Roman" panose="02020603050405020304" pitchFamily="18" charset="0"/>
                            </a:rPr>
                            <m:t>4</m:t>
                          </m:r>
                        </m:num>
                        <m:den>
                          <m:r>
                            <a:rPr lang="pt-BR" sz="2000" i="0">
                              <a:effectLst/>
                              <a:latin typeface="+mj-lt"/>
                              <a:ea typeface="Arial" panose="020B0604020202020204" pitchFamily="34" charset="0"/>
                              <a:cs typeface="Times New Roman" panose="02020603050405020304" pitchFamily="18" charset="0"/>
                            </a:rPr>
                            <m:t>6</m:t>
                          </m:r>
                        </m:den>
                      </m:f>
                      <m:r>
                        <a:rPr lang="pt-BR" sz="2000" i="0">
                          <a:effectLst/>
                          <a:latin typeface="+mj-lt"/>
                          <a:ea typeface="Arial" panose="020B0604020202020204" pitchFamily="34" charset="0"/>
                          <a:cs typeface="Times New Roman" panose="02020603050405020304" pitchFamily="18" charset="0"/>
                        </a:rPr>
                        <m:t>=</m:t>
                      </m:r>
                      <m:f>
                        <m:fPr>
                          <m:ctrlPr>
                            <a:rPr lang="en-US" sz="2000">
                              <a:effectLst/>
                              <a:latin typeface="+mj-lt"/>
                              <a:ea typeface="Arial" panose="020B0604020202020204" pitchFamily="34" charset="0"/>
                              <a:cs typeface="Times New Roman" panose="02020603050405020304" pitchFamily="18" charset="0"/>
                            </a:rPr>
                          </m:ctrlPr>
                        </m:fPr>
                        <m:num>
                          <m:r>
                            <a:rPr lang="pt-BR" sz="2000" i="0">
                              <a:effectLst/>
                              <a:latin typeface="+mj-lt"/>
                              <a:ea typeface="Arial" panose="020B0604020202020204" pitchFamily="34" charset="0"/>
                              <a:cs typeface="Times New Roman" panose="02020603050405020304" pitchFamily="18" charset="0"/>
                            </a:rPr>
                            <m:t>2</m:t>
                          </m:r>
                        </m:num>
                        <m:den>
                          <m:r>
                            <a:rPr lang="pt-BR" sz="2000" i="0">
                              <a:effectLst/>
                              <a:latin typeface="+mj-lt"/>
                              <a:ea typeface="Arial" panose="020B0604020202020204" pitchFamily="34" charset="0"/>
                              <a:cs typeface="Times New Roman" panose="02020603050405020304" pitchFamily="18" charset="0"/>
                            </a:rPr>
                            <m:t>3</m:t>
                          </m:r>
                        </m:den>
                      </m:f>
                    </m:oMath>
                  </m:oMathPara>
                </a14:m>
                <a:endParaRPr lang="en-US" sz="2000">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389120" y="1286362"/>
                <a:ext cx="4572000" cy="1517916"/>
              </a:xfrm>
              <a:prstGeom prst="rect">
                <a:avLst/>
              </a:prstGeom>
              <a:blipFill>
                <a:blip r:embed="rId5"/>
                <a:stretch>
                  <a:fillRect l="-1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966464" y="3542942"/>
                <a:ext cx="1417311" cy="68845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e>
                            <m:sup>
                              <m:r>
                                <a:rPr lang="pt-BR" sz="2000" i="0">
                                  <a:latin typeface="Cambria Math" panose="02040503050406030204" pitchFamily="18" charset="0"/>
                                  <a:ea typeface="Dotum" panose="020B0600000101010101" pitchFamily="34" charset="-127"/>
                                  <a:cs typeface="Times New Roman" panose="02020603050405020304" pitchFamily="18" charset="0"/>
                                </a:rPr>
                                <m:t>′</m:t>
                              </m:r>
                            </m:sup>
                          </m:sSup>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AB</m:t>
                          </m:r>
                        </m:den>
                      </m:f>
                      <m:r>
                        <a:rPr lang="pt-BR"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pt-BR" sz="2000" i="0">
                                  <a:latin typeface="Cambria Math" panose="02040503050406030204" pitchFamily="18" charset="0"/>
                                  <a:ea typeface="Dotum" panose="020B0600000101010101" pitchFamily="34" charset="-127"/>
                                  <a:cs typeface="Times New Roman" panose="02020603050405020304" pitchFamily="18" charset="0"/>
                                </a:rPr>
                                <m:t>′</m:t>
                              </m:r>
                            </m:sup>
                          </m:sSup>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AC</m:t>
                          </m:r>
                        </m:den>
                      </m:f>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5966464" y="3542942"/>
                <a:ext cx="1417311" cy="688458"/>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4389120" y="2988944"/>
            <a:ext cx="1879041" cy="553998"/>
          </a:xfrm>
          <a:prstGeom prst="rect">
            <a:avLst/>
          </a:prstGeom>
        </p:spPr>
        <p:txBody>
          <a:bodyPr wrap="none">
            <a:spAutoFit/>
          </a:bodyPr>
          <a:lstStyle/>
          <a:p>
            <a:pPr lvl="0" algn="just">
              <a:lnSpc>
                <a:spcPct val="150000"/>
              </a:lnSpc>
            </a:pPr>
            <a:r>
              <a:rPr lang="pt-BR" sz="2000">
                <a:ea typeface="Dotum" panose="020B0600000101010101" pitchFamily="34" charset="-127"/>
                <a:cs typeface="Times New Roman" panose="02020603050405020304" pitchFamily="18" charset="0"/>
              </a:rPr>
              <a:t>Ta có tỉ lệ thức</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85963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54609" y="4343400"/>
            <a:ext cx="1001833" cy="899672"/>
          </a:xfrm>
          <a:prstGeom prst="rect">
            <a:avLst/>
          </a:prstGeom>
        </p:spPr>
      </p:pic>
      <p:pic>
        <p:nvPicPr>
          <p:cNvPr id="12" name="Picture 11"/>
          <p:cNvPicPr>
            <a:picLocks noChangeAspect="1"/>
          </p:cNvPicPr>
          <p:nvPr/>
        </p:nvPicPr>
        <p:blipFill>
          <a:blip r:embed="rId4"/>
          <a:stretch>
            <a:fillRect/>
          </a:stretch>
        </p:blipFill>
        <p:spPr>
          <a:xfrm>
            <a:off x="499872" y="1544035"/>
            <a:ext cx="3341742" cy="2523785"/>
          </a:xfrm>
          <a:prstGeom prst="rect">
            <a:avLst/>
          </a:prstGeom>
        </p:spPr>
      </p:pic>
      <p:sp>
        <p:nvSpPr>
          <p:cNvPr id="15" name="Oval Callout 14"/>
          <p:cNvSpPr/>
          <p:nvPr/>
        </p:nvSpPr>
        <p:spPr>
          <a:xfrm>
            <a:off x="509016" y="42682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389120" y="1286362"/>
                <a:ext cx="4572000" cy="1448217"/>
              </a:xfrm>
              <a:prstGeom prst="rect">
                <a:avLst/>
              </a:prstGeom>
            </p:spPr>
            <p:txBody>
              <a:bodyPr>
                <a:spAutoFit/>
              </a:bodyPr>
              <a:lstStyle/>
              <a:p>
                <a:pPr lvl="0" algn="just">
                  <a:lnSpc>
                    <a:spcPct val="150000"/>
                  </a:lnSpc>
                  <a:defRPr/>
                </a:pPr>
                <a:r>
                  <a:rPr lang="en-US" sz="2000" smtClean="0">
                    <a:ea typeface="Arial" panose="020B0604020202020204" pitchFamily="34" charset="0"/>
                    <a:cs typeface="Times New Roman" panose="02020603050405020304" pitchFamily="18" charset="0"/>
                  </a:rPr>
                  <a:t>b) B’B = 2; C’C </a:t>
                </a:r>
                <a:r>
                  <a:rPr lang="en-US" sz="2000" smtClean="0">
                    <a:ea typeface="Arial" panose="020B0604020202020204" pitchFamily="34" charset="0"/>
                    <a:cs typeface="Times New Roman" panose="02020603050405020304" pitchFamily="18" charset="0"/>
                  </a:rPr>
                  <a:t>= 2; </a:t>
                </a:r>
                <a:r>
                  <a:rPr lang="pt-BR" sz="2000">
                    <a:ea typeface="Arial" panose="020B0604020202020204" pitchFamily="34" charset="0"/>
                    <a:cs typeface="Times New Roman" panose="02020603050405020304" pitchFamily="18" charset="0"/>
                  </a:rPr>
                  <a:t>AB’ </a:t>
                </a:r>
                <a:r>
                  <a:rPr lang="pt-BR" sz="2000">
                    <a:ea typeface="Arial" panose="020B0604020202020204" pitchFamily="34" charset="0"/>
                    <a:cs typeface="Times New Roman" panose="02020603050405020304" pitchFamily="18" charset="0"/>
                  </a:rPr>
                  <a:t>= </a:t>
                </a:r>
                <a:r>
                  <a:rPr lang="pt-BR" sz="2000" smtClean="0">
                    <a:ea typeface="Arial" panose="020B0604020202020204" pitchFamily="34" charset="0"/>
                    <a:cs typeface="Times New Roman" panose="02020603050405020304" pitchFamily="18" charset="0"/>
                  </a:rPr>
                  <a:t>4; AC</a:t>
                </a:r>
                <a:r>
                  <a:rPr lang="pt-BR" sz="2000">
                    <a:ea typeface="Arial" panose="020B0604020202020204" pitchFamily="34" charset="0"/>
                    <a:cs typeface="Times New Roman" panose="02020603050405020304" pitchFamily="18" charset="0"/>
                  </a:rPr>
                  <a:t>’ </a:t>
                </a:r>
                <a:r>
                  <a:rPr lang="pt-BR" sz="2000">
                    <a:ea typeface="Arial" panose="020B0604020202020204" pitchFamily="34" charset="0"/>
                    <a:cs typeface="Times New Roman" panose="02020603050405020304" pitchFamily="18" charset="0"/>
                  </a:rPr>
                  <a:t>= </a:t>
                </a:r>
                <a:r>
                  <a:rPr lang="pt-BR" sz="2000" smtClean="0">
                    <a:ea typeface="Arial" panose="020B0604020202020204" pitchFamily="34" charset="0"/>
                    <a:cs typeface="Times New Roman" panose="02020603050405020304" pitchFamily="18" charset="0"/>
                  </a:rPr>
                  <a:t>4</a:t>
                </a:r>
                <a:endParaRPr lang="pt-BR" sz="200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4</m:t>
                          </m:r>
                        </m:num>
                        <m:den>
                          <m:r>
                            <a:rPr lang="en-US" sz="2000" i="0">
                              <a:latin typeface="Cambria Math" panose="02040503050406030204" pitchFamily="18" charset="0"/>
                              <a:ea typeface="Arial" panose="020B0604020202020204" pitchFamily="34" charset="0"/>
                              <a:cs typeface="Times New Roman" panose="02020603050405020304" pitchFamily="18" charset="0"/>
                            </a:rPr>
                            <m:t>2</m:t>
                          </m:r>
                        </m:den>
                      </m:f>
                      <m:r>
                        <a:rPr lang="en-US" sz="2000" i="0">
                          <a:latin typeface="Cambria Math" panose="02040503050406030204" pitchFamily="18" charset="0"/>
                          <a:ea typeface="Arial" panose="020B0604020202020204" pitchFamily="34" charset="0"/>
                          <a:cs typeface="Times New Roman" panose="02020603050405020304" pitchFamily="18" charset="0"/>
                        </a:rPr>
                        <m:t>=2</m:t>
                      </m:r>
                      <m:r>
                        <a:rPr lang="en-US" sz="2000" i="0">
                          <a:latin typeface="Cambria Math" panose="02040503050406030204" pitchFamily="18" charset="0"/>
                          <a:ea typeface="Dotum" panose="020B0600000101010101" pitchFamily="34" charset="-127"/>
                          <a:cs typeface="Times New Roman" panose="02020603050405020304" pitchFamily="18" charset="0"/>
                        </a:rPr>
                        <m:t>;</m:t>
                      </m:r>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num>
                        <m:den>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den>
                      </m:f>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4</m:t>
                          </m:r>
                        </m:num>
                        <m:den>
                          <m:r>
                            <a:rPr lang="en-US" sz="2000" i="0">
                              <a:latin typeface="Cambria Math" panose="02040503050406030204" pitchFamily="18" charset="0"/>
                              <a:ea typeface="Dotum" panose="020B0600000101010101" pitchFamily="34" charset="-127"/>
                              <a:cs typeface="Times New Roman" panose="02020603050405020304" pitchFamily="18" charset="0"/>
                            </a:rPr>
                            <m:t>2</m:t>
                          </m:r>
                        </m:den>
                      </m:f>
                      <m:r>
                        <a:rPr lang="en-US" sz="2000" i="0">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200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389120" y="1286362"/>
                <a:ext cx="4572000" cy="1448217"/>
              </a:xfrm>
              <a:prstGeom prst="rect">
                <a:avLst/>
              </a:prstGeom>
              <a:blipFill>
                <a:blip r:embed="rId5"/>
                <a:stretch>
                  <a:fillRect l="-1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961078" y="3277766"/>
                <a:ext cx="1428083" cy="986552"/>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den>
                      </m:f>
                    </m:oMath>
                  </m:oMathPara>
                </a14:m>
                <a:endParaRPr lang="en-US" sz="20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961078" y="3277766"/>
                <a:ext cx="1428083" cy="986552"/>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4389120" y="2924936"/>
            <a:ext cx="1879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Ta có tỉ lệ thức</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8172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54609" y="4343400"/>
            <a:ext cx="1001833" cy="899672"/>
          </a:xfrm>
          <a:prstGeom prst="rect">
            <a:avLst/>
          </a:prstGeom>
        </p:spPr>
      </p:pic>
      <p:pic>
        <p:nvPicPr>
          <p:cNvPr id="12" name="Picture 11"/>
          <p:cNvPicPr>
            <a:picLocks noChangeAspect="1"/>
          </p:cNvPicPr>
          <p:nvPr/>
        </p:nvPicPr>
        <p:blipFill>
          <a:blip r:embed="rId4"/>
          <a:stretch>
            <a:fillRect/>
          </a:stretch>
        </p:blipFill>
        <p:spPr>
          <a:xfrm>
            <a:off x="499872" y="1544035"/>
            <a:ext cx="3341742" cy="2523785"/>
          </a:xfrm>
          <a:prstGeom prst="rect">
            <a:avLst/>
          </a:prstGeom>
        </p:spPr>
      </p:pic>
      <p:sp>
        <p:nvSpPr>
          <p:cNvPr id="15" name="Oval Callout 14"/>
          <p:cNvSpPr/>
          <p:nvPr/>
        </p:nvSpPr>
        <p:spPr>
          <a:xfrm>
            <a:off x="509016" y="42682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389120" y="1286362"/>
                <a:ext cx="4572000" cy="1448217"/>
              </a:xfrm>
              <a:prstGeom prst="rect">
                <a:avLst/>
              </a:prstGeom>
            </p:spPr>
            <p:txBody>
              <a:bodyPr>
                <a:spAutoFit/>
              </a:bodyPr>
              <a:lstStyle/>
              <a:p>
                <a:pPr lvl="0" algn="just">
                  <a:lnSpc>
                    <a:spcPct val="150000"/>
                  </a:lnSpc>
                  <a:defRPr/>
                </a:pPr>
                <a:r>
                  <a:rPr lang="en-US" sz="2000" smtClean="0">
                    <a:ea typeface="Dotum" panose="020B0600000101010101" pitchFamily="34" charset="-127"/>
                    <a:cs typeface="Times New Roman" panose="02020603050405020304" pitchFamily="18" charset="0"/>
                  </a:rPr>
                  <a:t>c</a:t>
                </a:r>
                <a:r>
                  <a:rPr lang="en-US" sz="2000">
                    <a:ea typeface="Dotum" panose="020B0600000101010101" pitchFamily="34" charset="-127"/>
                    <a:cs typeface="Times New Roman" panose="02020603050405020304" pitchFamily="18" charset="0"/>
                  </a:rPr>
                  <a:t>) </a:t>
                </a:r>
                <a:r>
                  <a:rPr lang="en-US" sz="2000">
                    <a:ea typeface="Arial" panose="020B0604020202020204" pitchFamily="34" charset="0"/>
                    <a:cs typeface="Times New Roman" panose="02020603050405020304" pitchFamily="18" charset="0"/>
                  </a:rPr>
                  <a:t>B’B = 2; C’C </a:t>
                </a:r>
                <a:r>
                  <a:rPr lang="en-US" sz="2000">
                    <a:ea typeface="Arial" panose="020B0604020202020204" pitchFamily="34" charset="0"/>
                    <a:cs typeface="Times New Roman" panose="02020603050405020304" pitchFamily="18" charset="0"/>
                  </a:rPr>
                  <a:t>= </a:t>
                </a:r>
                <a:r>
                  <a:rPr lang="en-US" sz="2000" smtClean="0">
                    <a:ea typeface="Arial" panose="020B0604020202020204" pitchFamily="34" charset="0"/>
                    <a:cs typeface="Times New Roman" panose="02020603050405020304" pitchFamily="18" charset="0"/>
                  </a:rPr>
                  <a:t>2; </a:t>
                </a:r>
                <a:r>
                  <a:rPr lang="de-DE" sz="2000" smtClean="0">
                    <a:ea typeface="Arial" panose="020B0604020202020204" pitchFamily="34" charset="0"/>
                    <a:cs typeface="Times New Roman" panose="02020603050405020304" pitchFamily="18" charset="0"/>
                  </a:rPr>
                  <a:t>AB </a:t>
                </a:r>
                <a:r>
                  <a:rPr lang="de-DE" sz="2000">
                    <a:ea typeface="Arial" panose="020B0604020202020204" pitchFamily="34" charset="0"/>
                    <a:cs typeface="Times New Roman" panose="02020603050405020304" pitchFamily="18" charset="0"/>
                  </a:rPr>
                  <a:t>= 6</a:t>
                </a:r>
                <a:r>
                  <a:rPr lang="de-DE" sz="2000">
                    <a:ea typeface="Arial" panose="020B0604020202020204" pitchFamily="34" charset="0"/>
                    <a:cs typeface="Times New Roman" panose="02020603050405020304" pitchFamily="18" charset="0"/>
                  </a:rPr>
                  <a:t>; </a:t>
                </a:r>
                <a:r>
                  <a:rPr lang="de-DE" sz="2000" smtClean="0">
                    <a:ea typeface="Arial" panose="020B0604020202020204" pitchFamily="34" charset="0"/>
                    <a:cs typeface="Times New Roman" panose="02020603050405020304" pitchFamily="18" charset="0"/>
                  </a:rPr>
                  <a:t>AC </a:t>
                </a:r>
                <a:r>
                  <a:rPr lang="de-DE" sz="2000">
                    <a:ea typeface="Arial" panose="020B0604020202020204" pitchFamily="34" charset="0"/>
                    <a:cs typeface="Times New Roman" panose="02020603050405020304" pitchFamily="18" charset="0"/>
                  </a:rPr>
                  <a:t>= 6</a:t>
                </a:r>
                <a:endParaRPr lang="en-US" sz="200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2</m:t>
                          </m:r>
                        </m:num>
                        <m:den>
                          <m:r>
                            <a:rPr lang="en-US" sz="2000" i="0">
                              <a:latin typeface="Cambria Math" panose="02040503050406030204" pitchFamily="18" charset="0"/>
                              <a:ea typeface="Arial" panose="020B0604020202020204" pitchFamily="34" charset="0"/>
                              <a:cs typeface="Times New Roman" panose="02020603050405020304" pitchFamily="18" charset="0"/>
                            </a:rPr>
                            <m:t>6</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1</m:t>
                          </m:r>
                        </m:num>
                        <m:den>
                          <m:r>
                            <a:rPr lang="en-US" sz="2000" i="0">
                              <a:latin typeface="Cambria Math" panose="02040503050406030204" pitchFamily="18" charset="0"/>
                              <a:ea typeface="Arial" panose="020B0604020202020204" pitchFamily="34" charset="0"/>
                              <a:cs typeface="Times New Roman" panose="02020603050405020304" pitchFamily="18" charset="0"/>
                            </a:rPr>
                            <m:t>3</m:t>
                          </m:r>
                        </m:den>
                      </m:f>
                      <m:r>
                        <a:rPr lang="en-US" sz="2000" i="0">
                          <a:latin typeface="Cambria Math" panose="02040503050406030204" pitchFamily="18" charset="0"/>
                          <a:ea typeface="Arial" panose="020B0604020202020204" pitchFamily="34" charset="0"/>
                          <a:cs typeface="Times New Roman" panose="02020603050405020304" pitchFamily="18" charset="0"/>
                        </a:rPr>
                        <m:t>;</m:t>
                      </m:r>
                      <m:r>
                        <a:rPr lang="en-US" sz="2000" b="0" i="0" smtClean="0">
                          <a:latin typeface="Cambria Math" panose="02040503050406030204" pitchFamily="18" charset="0"/>
                          <a:ea typeface="Arial" panose="020B0604020202020204" pitchFamily="34" charset="0"/>
                          <a:cs typeface="Times New Roman" panose="02020603050405020304" pitchFamily="18" charset="0"/>
                        </a:rPr>
                        <m:t>  </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AC</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2</m:t>
                          </m:r>
                        </m:num>
                        <m:den>
                          <m:r>
                            <a:rPr lang="en-US" sz="2000" i="0">
                              <a:latin typeface="Cambria Math" panose="02040503050406030204" pitchFamily="18" charset="0"/>
                              <a:ea typeface="Arial" panose="020B0604020202020204" pitchFamily="34" charset="0"/>
                              <a:cs typeface="Times New Roman" panose="02020603050405020304" pitchFamily="18" charset="0"/>
                            </a:rPr>
                            <m:t>6</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1</m:t>
                          </m:r>
                        </m:num>
                        <m:den>
                          <m:r>
                            <a:rPr lang="en-US" sz="2000" i="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200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389120" y="1286362"/>
                <a:ext cx="4572000" cy="1448217"/>
              </a:xfrm>
              <a:prstGeom prst="rect">
                <a:avLst/>
              </a:prstGeom>
              <a:blipFill>
                <a:blip r:embed="rId5"/>
                <a:stretch>
                  <a:fillRect l="-1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992625" y="3296054"/>
                <a:ext cx="1364989" cy="986552"/>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AB</m:t>
                          </m:r>
                        </m:den>
                      </m:f>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num>
                        <m:den>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AC</m:t>
                          </m:r>
                        </m:den>
                      </m:f>
                    </m:oMath>
                  </m:oMathPara>
                </a14:m>
                <a:endParaRPr lang="en-US" sz="20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992625" y="3296054"/>
                <a:ext cx="1364989" cy="986552"/>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4718304" y="2870072"/>
            <a:ext cx="1879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Ta có tỉ lệ thức</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02867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61268" y="553796"/>
            <a:ext cx="6370872" cy="41090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8" name="Group 7"/>
          <p:cNvGrpSpPr/>
          <p:nvPr/>
        </p:nvGrpSpPr>
        <p:grpSpPr>
          <a:xfrm>
            <a:off x="2503862" y="228120"/>
            <a:ext cx="3714618" cy="1507387"/>
            <a:chOff x="5943599" y="253910"/>
            <a:chExt cx="7429235" cy="3014773"/>
          </a:xfrm>
        </p:grpSpPr>
        <p:grpSp>
          <p:nvGrpSpPr>
            <p:cNvPr id="9" name="Group 2"/>
            <p:cNvGrpSpPr/>
            <p:nvPr/>
          </p:nvGrpSpPr>
          <p:grpSpPr>
            <a:xfrm>
              <a:off x="5943599" y="288503"/>
              <a:ext cx="7429235" cy="2980180"/>
              <a:chOff x="0" y="-28575"/>
              <a:chExt cx="2772916" cy="841375"/>
            </a:xfrm>
          </p:grpSpPr>
          <p:sp>
            <p:nvSpPr>
              <p:cNvPr id="11" name="Freeform 3"/>
              <p:cNvSpPr/>
              <p:nvPr/>
            </p:nvSpPr>
            <p:spPr>
              <a:xfrm>
                <a:off x="445290" y="-18291"/>
                <a:ext cx="2327626" cy="335530"/>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cs typeface="+mn-cs"/>
                </a:endParaRPr>
              </a:p>
            </p:txBody>
          </p:sp>
        </p:grpSp>
        <p:sp>
          <p:nvSpPr>
            <p:cNvPr id="10" name="Rectangle 9"/>
            <p:cNvSpPr/>
            <p:nvPr/>
          </p:nvSpPr>
          <p:spPr>
            <a:xfrm>
              <a:off x="8021764" y="253910"/>
              <a:ext cx="4194098" cy="1115306"/>
            </a:xfrm>
            <a:prstGeom prst="rect">
              <a:avLst/>
            </a:prstGeom>
          </p:spPr>
          <p:txBody>
            <a:bodyPr wrap="none">
              <a:spAutoFit/>
            </a:bodyPr>
            <a:lstStyle/>
            <a:p>
              <a:pPr algn="just" defTabSz="457200">
                <a:lnSpc>
                  <a:spcPct val="150000"/>
                </a:lnSpc>
                <a:spcAft>
                  <a:spcPts val="300"/>
                </a:spcAft>
                <a:buClrTx/>
              </a:pPr>
              <a:r>
                <a:rPr lang="nl-NL" sz="2300" b="1" kern="1200">
                  <a:solidFill>
                    <a:prstClr val="white"/>
                  </a:solidFill>
                  <a:latin typeface="Arial" panose="020B0604020202020204" pitchFamily="34" charset="0"/>
                  <a:ea typeface="Times New Roman" panose="02020603050405020304" pitchFamily="18" charset="0"/>
                  <a:cs typeface="Arial" panose="020B0604020202020204" pitchFamily="34" charset="0"/>
                </a:rPr>
                <a:t>Định lí Thalès</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p:cNvGrpSpPr/>
          <p:nvPr/>
        </p:nvGrpSpPr>
        <p:grpSpPr>
          <a:xfrm>
            <a:off x="711754" y="1104138"/>
            <a:ext cx="7869157" cy="1757616"/>
            <a:chOff x="798003" y="1317922"/>
            <a:chExt cx="7869157" cy="2097764"/>
          </a:xfrm>
        </p:grpSpPr>
        <p:grpSp>
          <p:nvGrpSpPr>
            <p:cNvPr id="15" name="Group 14"/>
            <p:cNvGrpSpPr/>
            <p:nvPr/>
          </p:nvGrpSpPr>
          <p:grpSpPr>
            <a:xfrm>
              <a:off x="798003" y="1317922"/>
              <a:ext cx="7869157" cy="2097764"/>
              <a:chOff x="1329707" y="1322092"/>
              <a:chExt cx="3423939" cy="2371539"/>
            </a:xfrm>
          </p:grpSpPr>
          <p:sp>
            <p:nvSpPr>
              <p:cNvPr id="17"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15"/>
            <p:cNvSpPr/>
            <p:nvPr/>
          </p:nvSpPr>
          <p:spPr>
            <a:xfrm>
              <a:off x="1008259" y="1431314"/>
              <a:ext cx="7431653" cy="1845883"/>
            </a:xfrm>
            <a:prstGeom prst="rect">
              <a:avLst/>
            </a:prstGeom>
          </p:spPr>
          <p:txBody>
            <a:bodyPr wrap="square">
              <a:spAutoFit/>
            </a:bodyPr>
            <a:lstStyle/>
            <a:p>
              <a:pPr algn="just">
                <a:lnSpc>
                  <a:spcPct val="150000"/>
                </a:lnSpc>
                <a:spcBef>
                  <a:spcPts val="600"/>
                </a:spcBef>
                <a:spcAft>
                  <a:spcPts val="800"/>
                </a:spcAft>
              </a:pPr>
              <a:r>
                <a:rPr lang="vi-VN" sz="2100">
                  <a:latin typeface="+mn-lt"/>
                  <a:ea typeface="Arial" panose="020B060402020202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2100">
                <a:effectLst/>
                <a:latin typeface="+mn-lt"/>
                <a:ea typeface="Arial" panose="020B0604020202020204" pitchFamily="34" charset="0"/>
                <a:cs typeface="Times New Roman" panose="02020603050405020304" pitchFamily="18"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36066" y="2940248"/>
            <a:ext cx="3061743" cy="2066426"/>
          </a:xfrm>
          <a:prstGeom prst="rect">
            <a:avLst/>
          </a:prstGeom>
        </p:spPr>
      </p:pic>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2734536142"/>
                  </p:ext>
                </p:extLst>
              </p:nvPr>
            </p:nvGraphicFramePr>
            <p:xfrm>
              <a:off x="4087368" y="3254757"/>
              <a:ext cx="4809744" cy="1738908"/>
            </p:xfrm>
            <a:graphic>
              <a:graphicData uri="http://schemas.openxmlformats.org/drawingml/2006/table">
                <a:tbl>
                  <a:tblPr firstRow="1" firstCol="1" bandRow="1"/>
                  <a:tblGrid>
                    <a:gridCol w="501943">
                      <a:extLst>
                        <a:ext uri="{9D8B030D-6E8A-4147-A177-3AD203B41FA5}">
                          <a16:colId xmlns:a16="http://schemas.microsoft.com/office/drawing/2014/main" val="2631581490"/>
                        </a:ext>
                      </a:extLst>
                    </a:gridCol>
                    <a:gridCol w="4307801">
                      <a:extLst>
                        <a:ext uri="{9D8B030D-6E8A-4147-A177-3AD203B41FA5}">
                          <a16:colId xmlns:a16="http://schemas.microsoft.com/office/drawing/2014/main" val="3169438239"/>
                        </a:ext>
                      </a:extLst>
                    </a:gridCol>
                  </a:tblGrid>
                  <a:tr h="554751">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GT</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solidFill>
                      </a:tcPr>
                    </a:tc>
                    <a:tc>
                      <a:txBody>
                        <a:bodyPr/>
                        <a:lstStyle/>
                        <a:p>
                          <a:pPr algn="just">
                            <a:lnSpc>
                              <a:spcPct val="150000"/>
                            </a:lnSpc>
                            <a:spcBef>
                              <a:spcPts val="600"/>
                            </a:spcBef>
                            <a:spcAft>
                              <a:spcPts val="0"/>
                            </a:spcAft>
                          </a:pPr>
                          <a14:m>
                            <m:oMath xmlns:m="http://schemas.openxmlformats.org/officeDocument/2006/math">
                              <m:r>
                                <a:rPr lang="en-US" sz="1800" i="0">
                                  <a:effectLst/>
                                  <a:latin typeface="+mj-lt"/>
                                  <a:ea typeface="Arial" panose="020B0604020202020204" pitchFamily="34" charset="0"/>
                                  <a:cs typeface="Times New Roman" panose="02020603050405020304" pitchFamily="18" charset="0"/>
                                </a:rPr>
                                <m:t>∆</m:t>
                              </m:r>
                            </m:oMath>
                          </a14:m>
                          <a:r>
                            <a:rPr lang="en-US" sz="1800" i="0">
                              <a:effectLst/>
                              <a:latin typeface="+mj-lt"/>
                              <a:ea typeface="Dotum" panose="020B0600000101010101" pitchFamily="34" charset="-127"/>
                              <a:cs typeface="Times New Roman" panose="02020603050405020304" pitchFamily="18" charset="0"/>
                            </a:rPr>
                            <a:t>ABC, B’C’ // BC (B’ </a:t>
                          </a:r>
                          <a14:m>
                            <m:oMath xmlns:m="http://schemas.openxmlformats.org/officeDocument/2006/math">
                              <m:r>
                                <a:rPr lang="en-US" sz="1800" i="0">
                                  <a:effectLst/>
                                  <a:latin typeface="+mj-lt"/>
                                  <a:ea typeface="Dotum" panose="020B0600000101010101" pitchFamily="34" charset="-127"/>
                                  <a:cs typeface="Times New Roman" panose="02020603050405020304" pitchFamily="18" charset="0"/>
                                </a:rPr>
                                <m:t>∈</m:t>
                              </m:r>
                            </m:oMath>
                          </a14:m>
                          <a:r>
                            <a:rPr lang="en-US" sz="1800" i="0">
                              <a:effectLst/>
                              <a:latin typeface="+mj-lt"/>
                              <a:ea typeface="Dotum" panose="020B0600000101010101" pitchFamily="34" charset="-127"/>
                              <a:cs typeface="Times New Roman" panose="02020603050405020304" pitchFamily="18" charset="0"/>
                            </a:rPr>
                            <a:t> AB; C’ </a:t>
                          </a:r>
                          <a14:m>
                            <m:oMath xmlns:m="http://schemas.openxmlformats.org/officeDocument/2006/math">
                              <m:r>
                                <a:rPr lang="en-US" sz="1800" i="0">
                                  <a:effectLst/>
                                  <a:latin typeface="+mj-lt"/>
                                  <a:ea typeface="Dotum" panose="020B0600000101010101" pitchFamily="34" charset="-127"/>
                                  <a:cs typeface="Times New Roman" panose="02020603050405020304" pitchFamily="18" charset="0"/>
                                </a:rPr>
                                <m:t>∈</m:t>
                              </m:r>
                            </m:oMath>
                          </a14:m>
                          <a:r>
                            <a:rPr lang="en-US" sz="1800" i="0">
                              <a:effectLst/>
                              <a:latin typeface="+mj-lt"/>
                              <a:ea typeface="Dotum" panose="020B0600000101010101" pitchFamily="34" charset="-127"/>
                              <a:cs typeface="Times New Roman" panose="02020603050405020304" pitchFamily="18" charset="0"/>
                            </a:rPr>
                            <a:t> AC)</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49580429"/>
                      </a:ext>
                    </a:extLst>
                  </a:tr>
                  <a:tr h="1184157">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KL</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solidFill>
                      </a:tcPr>
                    </a:tc>
                    <a:tc>
                      <a:txBody>
                        <a:bodyPr/>
                        <a:lstStyle/>
                        <a:p>
                          <a:pPr algn="just">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f>
                                  <m:fPr>
                                    <m:ctrlPr>
                                      <a:rPr lang="en-US" sz="1800" i="0">
                                        <a:effectLst/>
                                        <a:latin typeface="+mj-lt"/>
                                        <a:ea typeface="Arial" panose="020B0604020202020204" pitchFamily="34" charset="0"/>
                                        <a:cs typeface="Times New Roman" panose="02020603050405020304" pitchFamily="18" charset="0"/>
                                      </a:rPr>
                                    </m:ctrlPr>
                                  </m:fPr>
                                  <m:num>
                                    <m:r>
                                      <m:rPr>
                                        <m:sty m:val="p"/>
                                      </m:rPr>
                                      <a:rPr lang="pt-BR" sz="1800" i="0">
                                        <a:effectLst/>
                                        <a:latin typeface="+mj-lt"/>
                                        <a:ea typeface="Arial" panose="020B0604020202020204" pitchFamily="34" charset="0"/>
                                        <a:cs typeface="Times New Roman" panose="02020603050405020304" pitchFamily="18" charset="0"/>
                                      </a:rPr>
                                      <m:t>A</m:t>
                                    </m:r>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B</m:t>
                                        </m:r>
                                      </m:e>
                                      <m:sup>
                                        <m:r>
                                          <a:rPr lang="pt-BR" sz="1800" i="0">
                                            <a:effectLst/>
                                            <a:latin typeface="+mj-lt"/>
                                            <a:ea typeface="Arial" panose="020B0604020202020204" pitchFamily="34" charset="0"/>
                                            <a:cs typeface="Times New Roman" panose="02020603050405020304" pitchFamily="18" charset="0"/>
                                          </a:rPr>
                                          <m:t>′</m:t>
                                        </m:r>
                                      </m:sup>
                                    </m:sSup>
                                  </m:num>
                                  <m:den>
                                    <m:r>
                                      <m:rPr>
                                        <m:sty m:val="p"/>
                                      </m:rPr>
                                      <a:rPr lang="pt-BR" sz="1800" i="0">
                                        <a:effectLst/>
                                        <a:latin typeface="+mj-lt"/>
                                        <a:ea typeface="Arial" panose="020B0604020202020204" pitchFamily="34" charset="0"/>
                                        <a:cs typeface="Times New Roman" panose="02020603050405020304" pitchFamily="18" charset="0"/>
                                      </a:rPr>
                                      <m:t>AB</m:t>
                                    </m:r>
                                  </m:den>
                                </m:f>
                                <m:r>
                                  <a:rPr lang="pt-BR" sz="1800" i="0">
                                    <a:effectLst/>
                                    <a:latin typeface="+mj-lt"/>
                                    <a:ea typeface="Arial" panose="020B0604020202020204" pitchFamily="34" charset="0"/>
                                    <a:cs typeface="Times New Roman" panose="02020603050405020304" pitchFamily="18" charset="0"/>
                                  </a:rPr>
                                  <m:t>=</m:t>
                                </m:r>
                                <m:f>
                                  <m:fPr>
                                    <m:ctrlPr>
                                      <a:rPr lang="en-US" sz="1800" i="0">
                                        <a:effectLst/>
                                        <a:latin typeface="+mj-lt"/>
                                        <a:ea typeface="Arial" panose="020B0604020202020204" pitchFamily="34" charset="0"/>
                                        <a:cs typeface="Times New Roman" panose="02020603050405020304" pitchFamily="18" charset="0"/>
                                      </a:rPr>
                                    </m:ctrlPr>
                                  </m:fPr>
                                  <m:num>
                                    <m:r>
                                      <m:rPr>
                                        <m:sty m:val="p"/>
                                      </m:rPr>
                                      <a:rPr lang="pt-BR" sz="1800" i="0">
                                        <a:effectLst/>
                                        <a:latin typeface="+mj-lt"/>
                                        <a:ea typeface="Arial" panose="020B0604020202020204" pitchFamily="34" charset="0"/>
                                        <a:cs typeface="Times New Roman" panose="02020603050405020304" pitchFamily="18" charset="0"/>
                                      </a:rPr>
                                      <m:t>A</m:t>
                                    </m:r>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C</m:t>
                                        </m:r>
                                      </m:e>
                                      <m:sup>
                                        <m:r>
                                          <a:rPr lang="pt-BR" sz="1800" i="0">
                                            <a:effectLst/>
                                            <a:latin typeface="+mj-lt"/>
                                            <a:ea typeface="Arial" panose="020B0604020202020204" pitchFamily="34" charset="0"/>
                                            <a:cs typeface="Times New Roman" panose="02020603050405020304" pitchFamily="18" charset="0"/>
                                          </a:rPr>
                                          <m:t>′</m:t>
                                        </m:r>
                                      </m:sup>
                                    </m:sSup>
                                  </m:num>
                                  <m:den>
                                    <m:r>
                                      <m:rPr>
                                        <m:sty m:val="p"/>
                                      </m:rPr>
                                      <a:rPr lang="pt-BR" sz="1800" i="0">
                                        <a:effectLst/>
                                        <a:latin typeface="+mj-lt"/>
                                        <a:ea typeface="Arial" panose="020B0604020202020204" pitchFamily="34" charset="0"/>
                                        <a:cs typeface="Times New Roman" panose="02020603050405020304" pitchFamily="18" charset="0"/>
                                      </a:rPr>
                                      <m:t>AC</m:t>
                                    </m:r>
                                  </m:den>
                                </m:f>
                                <m:r>
                                  <a:rPr lang="pt-BR" sz="1800" i="0">
                                    <a:effectLst/>
                                    <a:latin typeface="+mj-lt"/>
                                    <a:ea typeface="Arial" panose="020B0604020202020204" pitchFamily="34" charset="0"/>
                                    <a:cs typeface="Times New Roman" panose="02020603050405020304" pitchFamily="18" charset="0"/>
                                  </a:rPr>
                                  <m:t>;</m:t>
                                </m:r>
                                <m:f>
                                  <m:fPr>
                                    <m:ctrlPr>
                                      <a:rPr lang="en-US" sz="1800" i="0">
                                        <a:effectLst/>
                                        <a:latin typeface="+mj-lt"/>
                                        <a:ea typeface="Arial" panose="020B0604020202020204" pitchFamily="34" charset="0"/>
                                        <a:cs typeface="Times New Roman" panose="02020603050405020304" pitchFamily="18" charset="0"/>
                                      </a:rPr>
                                    </m:ctrlPr>
                                  </m:fPr>
                                  <m:num>
                                    <m:r>
                                      <m:rPr>
                                        <m:sty m:val="p"/>
                                      </m:rPr>
                                      <a:rPr lang="pt-BR" sz="1800" i="0">
                                        <a:effectLst/>
                                        <a:latin typeface="+mj-lt"/>
                                        <a:ea typeface="Arial" panose="020B0604020202020204" pitchFamily="34" charset="0"/>
                                        <a:cs typeface="Times New Roman" panose="02020603050405020304" pitchFamily="18" charset="0"/>
                                      </a:rPr>
                                      <m:t>A</m:t>
                                    </m:r>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B</m:t>
                                        </m:r>
                                      </m:e>
                                      <m:sup>
                                        <m:r>
                                          <a:rPr lang="pt-BR" sz="1800" i="0">
                                            <a:effectLst/>
                                            <a:latin typeface="+mj-lt"/>
                                            <a:ea typeface="Arial" panose="020B0604020202020204" pitchFamily="34" charset="0"/>
                                            <a:cs typeface="Times New Roman" panose="02020603050405020304" pitchFamily="18" charset="0"/>
                                          </a:rPr>
                                          <m:t>′</m:t>
                                        </m:r>
                                      </m:sup>
                                    </m:sSup>
                                  </m:num>
                                  <m:den>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B</m:t>
                                        </m:r>
                                      </m:e>
                                      <m:sup>
                                        <m:r>
                                          <a:rPr lang="pt-BR" sz="1800" i="0">
                                            <a:effectLst/>
                                            <a:latin typeface="+mj-lt"/>
                                            <a:ea typeface="Arial" panose="020B0604020202020204" pitchFamily="34" charset="0"/>
                                            <a:cs typeface="Times New Roman" panose="02020603050405020304" pitchFamily="18" charset="0"/>
                                          </a:rPr>
                                          <m:t>′</m:t>
                                        </m:r>
                                      </m:sup>
                                    </m:sSup>
                                    <m:r>
                                      <m:rPr>
                                        <m:sty m:val="p"/>
                                      </m:rPr>
                                      <a:rPr lang="pt-BR" sz="1800" i="0">
                                        <a:effectLst/>
                                        <a:latin typeface="+mj-lt"/>
                                        <a:ea typeface="Arial" panose="020B0604020202020204" pitchFamily="34" charset="0"/>
                                        <a:cs typeface="Times New Roman" panose="02020603050405020304" pitchFamily="18" charset="0"/>
                                      </a:rPr>
                                      <m:t>B</m:t>
                                    </m:r>
                                  </m:den>
                                </m:f>
                                <m:r>
                                  <a:rPr lang="pt-BR" sz="1800" i="0">
                                    <a:effectLst/>
                                    <a:latin typeface="+mj-lt"/>
                                    <a:ea typeface="Arial" panose="020B0604020202020204" pitchFamily="34" charset="0"/>
                                    <a:cs typeface="Times New Roman" panose="02020603050405020304" pitchFamily="18" charset="0"/>
                                  </a:rPr>
                                  <m:t>=</m:t>
                                </m:r>
                                <m:f>
                                  <m:fPr>
                                    <m:ctrlPr>
                                      <a:rPr lang="en-US" sz="1800" i="0">
                                        <a:effectLst/>
                                        <a:latin typeface="+mj-lt"/>
                                        <a:ea typeface="Arial" panose="020B0604020202020204" pitchFamily="34" charset="0"/>
                                        <a:cs typeface="Times New Roman" panose="02020603050405020304" pitchFamily="18" charset="0"/>
                                      </a:rPr>
                                    </m:ctrlPr>
                                  </m:fPr>
                                  <m:num>
                                    <m:r>
                                      <m:rPr>
                                        <m:sty m:val="p"/>
                                      </m:rPr>
                                      <a:rPr lang="pt-BR" sz="1800" i="0">
                                        <a:effectLst/>
                                        <a:latin typeface="+mj-lt"/>
                                        <a:ea typeface="Arial" panose="020B0604020202020204" pitchFamily="34" charset="0"/>
                                        <a:cs typeface="Times New Roman" panose="02020603050405020304" pitchFamily="18" charset="0"/>
                                      </a:rPr>
                                      <m:t>A</m:t>
                                    </m:r>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C</m:t>
                                        </m:r>
                                      </m:e>
                                      <m:sup>
                                        <m:r>
                                          <a:rPr lang="pt-BR" sz="1800" i="0">
                                            <a:effectLst/>
                                            <a:latin typeface="+mj-lt"/>
                                            <a:ea typeface="Arial" panose="020B0604020202020204" pitchFamily="34" charset="0"/>
                                            <a:cs typeface="Times New Roman" panose="02020603050405020304" pitchFamily="18" charset="0"/>
                                          </a:rPr>
                                          <m:t>′</m:t>
                                        </m:r>
                                      </m:sup>
                                    </m:sSup>
                                  </m:num>
                                  <m:den>
                                    <m:r>
                                      <m:rPr>
                                        <m:sty m:val="p"/>
                                      </m:rPr>
                                      <a:rPr lang="pt-BR" sz="1800" i="0">
                                        <a:effectLst/>
                                        <a:latin typeface="+mj-lt"/>
                                        <a:ea typeface="Arial" panose="020B0604020202020204" pitchFamily="34" charset="0"/>
                                        <a:cs typeface="Times New Roman" panose="02020603050405020304" pitchFamily="18" charset="0"/>
                                      </a:rPr>
                                      <m:t>C</m:t>
                                    </m:r>
                                    <m:r>
                                      <a:rPr lang="pt-BR" sz="1800" i="0">
                                        <a:effectLst/>
                                        <a:latin typeface="+mj-lt"/>
                                        <a:ea typeface="Arial" panose="020B0604020202020204" pitchFamily="34" charset="0"/>
                                        <a:cs typeface="Times New Roman" panose="02020603050405020304" pitchFamily="18" charset="0"/>
                                      </a:rPr>
                                      <m:t>′</m:t>
                                    </m:r>
                                    <m:r>
                                      <m:rPr>
                                        <m:sty m:val="p"/>
                                      </m:rPr>
                                      <a:rPr lang="pt-BR" sz="1800" i="0">
                                        <a:effectLst/>
                                        <a:latin typeface="+mj-lt"/>
                                        <a:ea typeface="Arial" panose="020B0604020202020204" pitchFamily="34" charset="0"/>
                                        <a:cs typeface="Times New Roman" panose="02020603050405020304" pitchFamily="18" charset="0"/>
                                      </a:rPr>
                                      <m:t>C</m:t>
                                    </m:r>
                                  </m:den>
                                </m:f>
                                <m:r>
                                  <a:rPr lang="pt-BR" sz="1800" i="0">
                                    <a:effectLst/>
                                    <a:latin typeface="+mj-lt"/>
                                    <a:ea typeface="Arial" panose="020B0604020202020204" pitchFamily="34" charset="0"/>
                                    <a:cs typeface="Times New Roman" panose="02020603050405020304" pitchFamily="18" charset="0"/>
                                  </a:rPr>
                                  <m:t>;</m:t>
                                </m:r>
                                <m:f>
                                  <m:fPr>
                                    <m:ctrlPr>
                                      <a:rPr lang="en-US" sz="1800" i="0">
                                        <a:effectLst/>
                                        <a:latin typeface="+mj-lt"/>
                                        <a:ea typeface="Arial" panose="020B0604020202020204" pitchFamily="34" charset="0"/>
                                        <a:cs typeface="Times New Roman" panose="02020603050405020304" pitchFamily="18" charset="0"/>
                                      </a:rPr>
                                    </m:ctrlPr>
                                  </m:fPr>
                                  <m:num>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B</m:t>
                                        </m:r>
                                      </m:e>
                                      <m:sup>
                                        <m:r>
                                          <a:rPr lang="pt-BR" sz="1800" i="0">
                                            <a:effectLst/>
                                            <a:latin typeface="+mj-lt"/>
                                            <a:ea typeface="Arial" panose="020B0604020202020204" pitchFamily="34" charset="0"/>
                                            <a:cs typeface="Times New Roman" panose="02020603050405020304" pitchFamily="18" charset="0"/>
                                          </a:rPr>
                                          <m:t>′</m:t>
                                        </m:r>
                                      </m:sup>
                                    </m:sSup>
                                    <m:r>
                                      <m:rPr>
                                        <m:sty m:val="p"/>
                                      </m:rPr>
                                      <a:rPr lang="pt-BR" sz="1800" i="0">
                                        <a:effectLst/>
                                        <a:latin typeface="+mj-lt"/>
                                        <a:ea typeface="Arial" panose="020B0604020202020204" pitchFamily="34" charset="0"/>
                                        <a:cs typeface="Times New Roman" panose="02020603050405020304" pitchFamily="18" charset="0"/>
                                      </a:rPr>
                                      <m:t>B</m:t>
                                    </m:r>
                                  </m:num>
                                  <m:den>
                                    <m:r>
                                      <m:rPr>
                                        <m:sty m:val="p"/>
                                      </m:rPr>
                                      <a:rPr lang="pt-BR" sz="1800" i="0">
                                        <a:effectLst/>
                                        <a:latin typeface="+mj-lt"/>
                                        <a:ea typeface="Arial" panose="020B0604020202020204" pitchFamily="34" charset="0"/>
                                        <a:cs typeface="Times New Roman" panose="02020603050405020304" pitchFamily="18" charset="0"/>
                                      </a:rPr>
                                      <m:t>AB</m:t>
                                    </m:r>
                                  </m:den>
                                </m:f>
                                <m:r>
                                  <a:rPr lang="pt-BR" sz="1800" i="0">
                                    <a:effectLst/>
                                    <a:latin typeface="+mj-lt"/>
                                    <a:ea typeface="Arial" panose="020B0604020202020204" pitchFamily="34" charset="0"/>
                                    <a:cs typeface="Times New Roman" panose="02020603050405020304" pitchFamily="18" charset="0"/>
                                  </a:rPr>
                                  <m:t>=</m:t>
                                </m:r>
                                <m:f>
                                  <m:fPr>
                                    <m:ctrlPr>
                                      <a:rPr lang="en-US" sz="1800" i="0">
                                        <a:effectLst/>
                                        <a:latin typeface="+mj-lt"/>
                                        <a:ea typeface="Arial" panose="020B0604020202020204" pitchFamily="34" charset="0"/>
                                        <a:cs typeface="Times New Roman" panose="02020603050405020304" pitchFamily="18" charset="0"/>
                                      </a:rPr>
                                    </m:ctrlPr>
                                  </m:fPr>
                                  <m:num>
                                    <m:sSup>
                                      <m:sSupPr>
                                        <m:ctrlPr>
                                          <a:rPr lang="en-US" sz="1800" i="0">
                                            <a:effectLst/>
                                            <a:latin typeface="+mj-lt"/>
                                            <a:ea typeface="Arial" panose="020B0604020202020204" pitchFamily="34" charset="0"/>
                                            <a:cs typeface="Times New Roman" panose="02020603050405020304" pitchFamily="18" charset="0"/>
                                          </a:rPr>
                                        </m:ctrlPr>
                                      </m:sSupPr>
                                      <m:e>
                                        <m:r>
                                          <m:rPr>
                                            <m:sty m:val="p"/>
                                          </m:rPr>
                                          <a:rPr lang="pt-BR" sz="1800" i="0">
                                            <a:effectLst/>
                                            <a:latin typeface="+mj-lt"/>
                                            <a:ea typeface="Arial" panose="020B0604020202020204" pitchFamily="34" charset="0"/>
                                            <a:cs typeface="Times New Roman" panose="02020603050405020304" pitchFamily="18" charset="0"/>
                                          </a:rPr>
                                          <m:t>C</m:t>
                                        </m:r>
                                      </m:e>
                                      <m:sup>
                                        <m:r>
                                          <a:rPr lang="pt-BR" sz="1800" i="0">
                                            <a:effectLst/>
                                            <a:latin typeface="+mj-lt"/>
                                            <a:ea typeface="Arial" panose="020B0604020202020204" pitchFamily="34" charset="0"/>
                                            <a:cs typeface="Times New Roman" panose="02020603050405020304" pitchFamily="18" charset="0"/>
                                          </a:rPr>
                                          <m:t>′</m:t>
                                        </m:r>
                                      </m:sup>
                                    </m:sSup>
                                    <m:r>
                                      <m:rPr>
                                        <m:sty m:val="p"/>
                                      </m:rPr>
                                      <a:rPr lang="pt-BR" sz="1800" i="0">
                                        <a:effectLst/>
                                        <a:latin typeface="+mj-lt"/>
                                        <a:ea typeface="Arial" panose="020B0604020202020204" pitchFamily="34" charset="0"/>
                                        <a:cs typeface="Times New Roman" panose="02020603050405020304" pitchFamily="18" charset="0"/>
                                      </a:rPr>
                                      <m:t>C</m:t>
                                    </m:r>
                                  </m:num>
                                  <m:den>
                                    <m:r>
                                      <m:rPr>
                                        <m:sty m:val="p"/>
                                      </m:rPr>
                                      <a:rPr lang="pt-BR" sz="1800" i="0">
                                        <a:effectLst/>
                                        <a:latin typeface="+mj-lt"/>
                                        <a:ea typeface="Arial" panose="020B0604020202020204" pitchFamily="34" charset="0"/>
                                        <a:cs typeface="Times New Roman" panose="02020603050405020304" pitchFamily="18" charset="0"/>
                                      </a:rPr>
                                      <m:t>AC</m:t>
                                    </m:r>
                                  </m:den>
                                </m:f>
                              </m:oMath>
                            </m:oMathPara>
                          </a14:m>
                          <a:endParaRPr lang="en-US" sz="1800" i="0">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solidFill>
                      </a:tcPr>
                    </a:tc>
                    <a:extLst>
                      <a:ext uri="{0D108BD9-81ED-4DB2-BD59-A6C34878D82A}">
                        <a16:rowId xmlns:a16="http://schemas.microsoft.com/office/drawing/2014/main" val="1100326174"/>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2734536142"/>
                  </p:ext>
                </p:extLst>
              </p:nvPr>
            </p:nvGraphicFramePr>
            <p:xfrm>
              <a:off x="4087368" y="3254757"/>
              <a:ext cx="4809744" cy="1738908"/>
            </p:xfrm>
            <a:graphic>
              <a:graphicData uri="http://schemas.openxmlformats.org/drawingml/2006/table">
                <a:tbl>
                  <a:tblPr firstRow="1" firstCol="1" bandRow="1"/>
                  <a:tblGrid>
                    <a:gridCol w="501943">
                      <a:extLst>
                        <a:ext uri="{9D8B030D-6E8A-4147-A177-3AD203B41FA5}">
                          <a16:colId xmlns:a16="http://schemas.microsoft.com/office/drawing/2014/main" val="2631581490"/>
                        </a:ext>
                      </a:extLst>
                    </a:gridCol>
                    <a:gridCol w="4307801">
                      <a:extLst>
                        <a:ext uri="{9D8B030D-6E8A-4147-A177-3AD203B41FA5}">
                          <a16:colId xmlns:a16="http://schemas.microsoft.com/office/drawing/2014/main" val="3169438239"/>
                        </a:ext>
                      </a:extLst>
                    </a:gridCol>
                  </a:tblGrid>
                  <a:tr h="554751">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GT</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1582" r="-141" b="-213043"/>
                          </a:stretch>
                        </a:blipFill>
                      </a:tcPr>
                    </a:tc>
                    <a:extLst>
                      <a:ext uri="{0D108BD9-81ED-4DB2-BD59-A6C34878D82A}">
                        <a16:rowId xmlns:a16="http://schemas.microsoft.com/office/drawing/2014/main" val="3649580429"/>
                      </a:ext>
                    </a:extLst>
                  </a:tr>
                  <a:tr h="1184157">
                    <a:tc>
                      <a:txBody>
                        <a:bodyPr/>
                        <a:lstStyle/>
                        <a:p>
                          <a:pPr algn="just">
                            <a:lnSpc>
                              <a:spcPct val="150000"/>
                            </a:lnSpc>
                            <a:spcBef>
                              <a:spcPts val="600"/>
                            </a:spcBef>
                            <a:spcAft>
                              <a:spcPts val="0"/>
                            </a:spcAft>
                          </a:pPr>
                          <a:r>
                            <a:rPr lang="pt-BR" sz="1800" i="0">
                              <a:effectLst/>
                              <a:latin typeface="+mj-lt"/>
                              <a:ea typeface="Arial" panose="020B0604020202020204" pitchFamily="34" charset="0"/>
                              <a:cs typeface="Times New Roman" panose="02020603050405020304" pitchFamily="18" charset="0"/>
                            </a:rPr>
                            <a:t>KL</a:t>
                          </a:r>
                          <a:endParaRPr lang="en-US" sz="1800" i="0">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1582" t="-47179" r="-141" b="-513"/>
                          </a:stretch>
                        </a:blipFill>
                      </a:tcPr>
                    </a:tc>
                    <a:extLst>
                      <a:ext uri="{0D108BD9-81ED-4DB2-BD59-A6C34878D82A}">
                        <a16:rowId xmlns:a16="http://schemas.microsoft.com/office/drawing/2014/main" val="1100326174"/>
                      </a:ext>
                    </a:extLst>
                  </a:tr>
                </a:tbl>
              </a:graphicData>
            </a:graphic>
          </p:graphicFrame>
        </mc:Fallback>
      </mc:AlternateContent>
      <p:pic>
        <p:nvPicPr>
          <p:cNvPr id="7" name="Picture 6"/>
          <p:cNvPicPr>
            <a:picLocks noChangeAspect="1"/>
          </p:cNvPicPr>
          <p:nvPr/>
        </p:nvPicPr>
        <p:blipFill>
          <a:blip r:embed="rId6"/>
          <a:stretch>
            <a:fillRect/>
          </a:stretch>
        </p:blipFill>
        <p:spPr>
          <a:xfrm>
            <a:off x="8250389" y="333895"/>
            <a:ext cx="661044" cy="451878"/>
          </a:xfrm>
          <a:prstGeom prst="rect">
            <a:avLst/>
          </a:prstGeom>
        </p:spPr>
      </p:pic>
      <p:pic>
        <p:nvPicPr>
          <p:cNvPr id="19" name="Picture 18"/>
          <p:cNvPicPr>
            <a:picLocks noChangeAspect="1"/>
          </p:cNvPicPr>
          <p:nvPr/>
        </p:nvPicPr>
        <p:blipFill>
          <a:blip r:embed="rId7">
            <a:duotone>
              <a:prstClr val="black"/>
              <a:schemeClr val="bg1">
                <a:lumMod val="75000"/>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232363" y="-296775"/>
            <a:ext cx="1080035" cy="1190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4" name="Google Shape;284;p25"/>
          <p:cNvGrpSpPr/>
          <p:nvPr/>
        </p:nvGrpSpPr>
        <p:grpSpPr>
          <a:xfrm rot="-9900033">
            <a:off x="7827903" y="3933911"/>
            <a:ext cx="1199147" cy="1021902"/>
            <a:chOff x="1549550" y="921575"/>
            <a:chExt cx="428425" cy="365100"/>
          </a:xfrm>
        </p:grpSpPr>
        <p:sp>
          <p:nvSpPr>
            <p:cNvPr id="285" name="Google Shape;285;p25"/>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25"/>
          <p:cNvSpPr/>
          <p:nvPr/>
        </p:nvSpPr>
        <p:spPr>
          <a:xfrm>
            <a:off x="8603311" y="317527"/>
            <a:ext cx="254442" cy="231113"/>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205244" y="4444862"/>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itle 2"/>
          <p:cNvSpPr>
            <a:spLocks noGrp="1"/>
          </p:cNvSpPr>
          <p:nvPr>
            <p:ph type="title"/>
          </p:nvPr>
        </p:nvSpPr>
        <p:spPr>
          <a:xfrm>
            <a:off x="425144" y="129577"/>
            <a:ext cx="3128431" cy="375900"/>
          </a:xfrm>
        </p:spPr>
        <p:txBody>
          <a:bodyPr/>
          <a:lstStyle/>
          <a:p>
            <a:r>
              <a:rPr lang="en-US" sz="3200" b="1">
                <a:solidFill>
                  <a:schemeClr val="bg1">
                    <a:lumMod val="50000"/>
                  </a:schemeClr>
                </a:solidFill>
                <a:latin typeface="+mn-lt"/>
              </a:rPr>
              <a:t>KHỞI ĐỘNG</a:t>
            </a:r>
          </a:p>
        </p:txBody>
      </p:sp>
      <p:sp>
        <p:nvSpPr>
          <p:cNvPr id="22" name="Rectangle 21"/>
          <p:cNvSpPr/>
          <p:nvPr/>
        </p:nvSpPr>
        <p:spPr>
          <a:xfrm>
            <a:off x="425144" y="768693"/>
            <a:ext cx="8242677" cy="2169825"/>
          </a:xfrm>
          <a:prstGeom prst="rect">
            <a:avLst/>
          </a:prstGeom>
        </p:spPr>
        <p:txBody>
          <a:bodyPr wrap="square">
            <a:spAutoFit/>
          </a:bodyPr>
          <a:lstStyle/>
          <a:p>
            <a:pPr algn="just">
              <a:lnSpc>
                <a:spcPct val="150000"/>
              </a:lnSpc>
            </a:pPr>
            <a:r>
              <a:rPr lang="vi-VN" sz="1800">
                <a:latin typeface="+mn-lt"/>
                <a:ea typeface="Arial" panose="020B0604020202020204" pitchFamily="34" charset="0"/>
                <a:cs typeface="Times New Roman" panose="02020603050405020304" pitchFamily="18" charset="0"/>
              </a:rPr>
              <a:t>Cây cầu AB bắc qua một con sông có chiều </a:t>
            </a:r>
            <a:r>
              <a:rPr lang="vi-VN" sz="1800">
                <a:latin typeface="+mn-lt"/>
                <a:ea typeface="Arial" panose="020B0604020202020204" pitchFamily="34" charset="0"/>
                <a:cs typeface="Times New Roman" panose="02020603050405020304" pitchFamily="18" charset="0"/>
              </a:rPr>
              <a:t>rộng </a:t>
            </a:r>
            <a:r>
              <a:rPr lang="vi-VN" sz="1800" smtClean="0">
                <a:latin typeface="+mn-lt"/>
                <a:ea typeface="Arial" panose="020B0604020202020204" pitchFamily="34" charset="0"/>
                <a:cs typeface="Times New Roman" panose="02020603050405020304" pitchFamily="18" charset="0"/>
              </a:rPr>
              <a:t>300m</a:t>
            </a:r>
            <a:r>
              <a:rPr lang="vi-VN" sz="1800">
                <a:latin typeface="+mn-lt"/>
                <a:ea typeface="Arial" panose="020B0604020202020204" pitchFamily="34" charset="0"/>
                <a:cs typeface="Times New Roman" panose="02020603050405020304" pitchFamily="18" charset="0"/>
              </a:rPr>
              <a:t>. Để </a:t>
            </a:r>
            <a:r>
              <a:rPr lang="vi-VN" sz="1800">
                <a:latin typeface="+mn-lt"/>
                <a:ea typeface="Arial" panose="020B0604020202020204" pitchFamily="34" charset="0"/>
                <a:cs typeface="Times New Roman" panose="02020603050405020304" pitchFamily="18" charset="0"/>
              </a:rPr>
              <a:t>đo </a:t>
            </a:r>
            <a:r>
              <a:rPr lang="vi-VN" sz="1800" smtClean="0">
                <a:latin typeface="+mn-lt"/>
                <a:ea typeface="Arial" panose="020B0604020202020204" pitchFamily="34" charset="0"/>
                <a:cs typeface="Times New Roman" panose="02020603050405020304" pitchFamily="18" charset="0"/>
              </a:rPr>
              <a:t>khoảng </a:t>
            </a:r>
            <a:r>
              <a:rPr lang="vi-VN" sz="1800">
                <a:latin typeface="+mn-lt"/>
                <a:ea typeface="Arial" panose="020B0604020202020204" pitchFamily="34" charset="0"/>
                <a:cs typeface="Times New Roman" panose="02020603050405020304" pitchFamily="18" charset="0"/>
              </a:rPr>
              <a:t>cách giữa hai điểm C và D trên hai bờ con sông, người ta chọn một điểm E trên đường thẳng AB sao cho ba điểm E, C, D thẳng hàng. Trên mặt đất, người ta đo được AE </a:t>
            </a:r>
            <a:r>
              <a:rPr lang="vi-VN" sz="180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400m</a:t>
            </a:r>
            <a:r>
              <a:rPr lang="vi-VN" sz="1800">
                <a:latin typeface="+mn-lt"/>
                <a:ea typeface="Arial" panose="020B0604020202020204" pitchFamily="34" charset="0"/>
                <a:cs typeface="Times New Roman" panose="02020603050405020304" pitchFamily="18" charset="0"/>
              </a:rPr>
              <a:t>, EC </a:t>
            </a:r>
            <a:r>
              <a:rPr lang="vi-VN" sz="180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500m</a:t>
            </a:r>
            <a:r>
              <a:rPr lang="vi-VN" sz="1800">
                <a:latin typeface="+mn-lt"/>
                <a:ea typeface="Arial" panose="020B0604020202020204" pitchFamily="34" charset="0"/>
                <a:cs typeface="Times New Roman" panose="02020603050405020304" pitchFamily="18" charset="0"/>
              </a:rPr>
              <a:t>. Theo em, người ta tính khoảng cách giữa C và D như </a:t>
            </a:r>
            <a:r>
              <a:rPr lang="vi-VN" sz="1800">
                <a:latin typeface="+mn-lt"/>
                <a:ea typeface="Arial" panose="020B0604020202020204" pitchFamily="34" charset="0"/>
                <a:cs typeface="Times New Roman" panose="02020603050405020304" pitchFamily="18" charset="0"/>
              </a:rPr>
              <a:t>thế </a:t>
            </a:r>
            <a:r>
              <a:rPr lang="vi-VN" sz="1800" smtClean="0">
                <a:latin typeface="+mn-lt"/>
                <a:ea typeface="Arial" panose="020B0604020202020204" pitchFamily="34" charset="0"/>
                <a:cs typeface="Times New Roman" panose="02020603050405020304" pitchFamily="18" charset="0"/>
              </a:rPr>
              <a:t>nào</a:t>
            </a:r>
            <a:r>
              <a:rPr lang="en-US" sz="1800" smtClean="0">
                <a:latin typeface="+mn-lt"/>
                <a:ea typeface="Arial" panose="020B060402020202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261854" y="2645727"/>
            <a:ext cx="3152766" cy="2497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192024" y="201168"/>
            <a:ext cx="8732520" cy="4736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7" name="TextBox 66"/>
              <p:cNvSpPr txBox="1"/>
              <p:nvPr/>
            </p:nvSpPr>
            <p:spPr>
              <a:xfrm>
                <a:off x="512849" y="1077787"/>
                <a:ext cx="4910328" cy="553998"/>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độ dài </a:t>
                </a:r>
                <a14:m>
                  <m:oMath xmlns:m="http://schemas.openxmlformats.org/officeDocument/2006/math">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trong hình, biết MN // EF.</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p:sp>
            <p:nvSpPr>
              <p:cNvPr id="67" name="TextBox 66"/>
              <p:cNvSpPr txBox="1">
                <a:spLocks noRot="1" noChangeAspect="1" noMove="1" noResize="1" noEditPoints="1" noAdjustHandles="1" noChangeArrowheads="1" noChangeShapeType="1" noTextEdit="1"/>
              </p:cNvSpPr>
              <p:nvPr/>
            </p:nvSpPr>
            <p:spPr>
              <a:xfrm>
                <a:off x="512849" y="1077787"/>
                <a:ext cx="4910328" cy="553998"/>
              </a:xfrm>
              <a:prstGeom prst="rect">
                <a:avLst/>
              </a:prstGeom>
              <a:blipFill>
                <a:blip r:embed="rId2"/>
                <a:stretch>
                  <a:fillRect l="-1241" b="-8791"/>
                </a:stretch>
              </a:blipFill>
            </p:spPr>
            <p:txBody>
              <a:bodyPr/>
              <a:lstStyle/>
              <a:p>
                <a:r>
                  <a:rPr lang="en-US">
                    <a:noFill/>
                  </a:rPr>
                  <a:t> </a:t>
                </a:r>
              </a:p>
            </p:txBody>
          </p:sp>
        </mc:Fallback>
      </mc:AlternateContent>
      <p:sp>
        <p:nvSpPr>
          <p:cNvPr id="68" name="Rectangle 67"/>
          <p:cNvSpPr/>
          <p:nvPr/>
        </p:nvSpPr>
        <p:spPr>
          <a:xfrm>
            <a:off x="2554124" y="187131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512849" y="65289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1:</a:t>
            </a:r>
            <a:endParaRPr sz="2200">
              <a:solidFill>
                <a:schemeClr val="bg1">
                  <a:lumMod val="50000"/>
                </a:schemeClr>
              </a:solidFill>
              <a:highlight>
                <a:schemeClr val="accent1"/>
              </a:highlight>
              <a:latin typeface="+mj-lt"/>
            </a:endParaRPr>
          </a:p>
        </p:txBody>
      </p:sp>
      <p:sp>
        <p:nvSpPr>
          <p:cNvPr id="71" name="Rectangle 70"/>
          <p:cNvSpPr/>
          <p:nvPr/>
        </p:nvSpPr>
        <p:spPr>
          <a:xfrm>
            <a:off x="512849" y="2485452"/>
            <a:ext cx="6391656" cy="958660"/>
          </a:xfrm>
          <a:prstGeom prst="rect">
            <a:avLst/>
          </a:prstGeom>
        </p:spPr>
        <p:txBody>
          <a:bodyPr wrap="square">
            <a:spAutoFit/>
          </a:bodyPr>
          <a:lstStyle/>
          <a:p>
            <a:pPr algn="just">
              <a:lnSpc>
                <a:spcPct val="150000"/>
              </a:lnSpc>
              <a:spcBef>
                <a:spcPts val="600"/>
              </a:spcBef>
              <a:spcAft>
                <a:spcPts val="800"/>
              </a:spcAft>
            </a:pPr>
            <a:r>
              <a:rPr lang="en-US" sz="2000">
                <a:latin typeface="+mj-lt"/>
                <a:ea typeface="Arial" panose="020B0604020202020204" pitchFamily="34" charset="0"/>
                <a:cs typeface="Times New Roman" panose="02020603050405020304" pitchFamily="18" charset="0"/>
              </a:rPr>
              <a:t>Xét tam giác DEF có MN // EF nên theo định lí Thalès, ta có</a:t>
            </a:r>
            <a:r>
              <a:rPr lang="en-US" sz="2000">
                <a:latin typeface="+mj-lt"/>
                <a:ea typeface="Arial" panose="020B0604020202020204" pitchFamily="34" charset="0"/>
                <a:cs typeface="Times New Roman" panose="02020603050405020304" pitchFamily="18" charset="0"/>
              </a:rPr>
              <a:t>: </a:t>
            </a:r>
            <a:endParaRPr lang="en-US" sz="2000">
              <a:latin typeface="+mj-lt"/>
              <a:ea typeface="Arial" panose="020B0604020202020204" pitchFamily="34" charset="0"/>
              <a:cs typeface="Times New Roman" panose="02020603050405020304" pitchFamily="18" charset="0"/>
            </a:endParaRPr>
          </a:p>
        </p:txBody>
      </p:sp>
      <p:pic>
        <p:nvPicPr>
          <p:cNvPr id="77" name="Picture 76"/>
          <p:cNvPicPr>
            <a:picLocks noChangeAspect="1"/>
          </p:cNvPicPr>
          <p:nvPr/>
        </p:nvPicPr>
        <p:blipFill>
          <a:blip r:embed="rId3"/>
          <a:stretch>
            <a:fillRect/>
          </a:stretch>
        </p:blipFill>
        <p:spPr>
          <a:xfrm>
            <a:off x="5744002" y="360946"/>
            <a:ext cx="2838077" cy="2013559"/>
          </a:xfrm>
          <a:prstGeom prst="rect">
            <a:avLst/>
          </a:prstGeom>
        </p:spPr>
      </p:pic>
      <p:grpSp>
        <p:nvGrpSpPr>
          <p:cNvPr id="83" name="Group 82"/>
          <p:cNvGrpSpPr/>
          <p:nvPr/>
        </p:nvGrpSpPr>
        <p:grpSpPr>
          <a:xfrm>
            <a:off x="1307473" y="3376878"/>
            <a:ext cx="2774839" cy="1062214"/>
            <a:chOff x="1307473" y="3340302"/>
            <a:chExt cx="2774839" cy="1062214"/>
          </a:xfrm>
        </p:grpSpPr>
        <mc:AlternateContent xmlns:mc="http://schemas.openxmlformats.org/markup-compatibility/2006">
          <mc:Choice xmlns:a14="http://schemas.microsoft.com/office/drawing/2010/main" Requires="a14">
            <p:sp>
              <p:nvSpPr>
                <p:cNvPr id="73" name="Rectangle 72"/>
                <p:cNvSpPr/>
                <p:nvPr/>
              </p:nvSpPr>
              <p:spPr>
                <a:xfrm>
                  <a:off x="1307473" y="3538145"/>
                  <a:ext cx="1364027" cy="66652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𝐷𝑀</m:t>
                            </m:r>
                          </m:num>
                          <m:den>
                            <m:r>
                              <a:rPr lang="pt-BR" sz="2000" i="1">
                                <a:latin typeface="Cambria Math" panose="02040503050406030204" pitchFamily="18" charset="0"/>
                                <a:ea typeface="Arial" panose="020B0604020202020204" pitchFamily="34" charset="0"/>
                                <a:cs typeface="Times New Roman" panose="02020603050405020304" pitchFamily="18" charset="0"/>
                              </a:rPr>
                              <m:t>𝑀𝐸</m:t>
                            </m:r>
                          </m:den>
                        </m:f>
                        <m:r>
                          <a:rPr lang="en-US"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𝐷𝑁</m:t>
                            </m:r>
                          </m:num>
                          <m:den>
                            <m:r>
                              <a:rPr lang="pt-BR" sz="2000" i="1">
                                <a:latin typeface="Cambria Math" panose="02040503050406030204" pitchFamily="18" charset="0"/>
                                <a:ea typeface="Arial" panose="020B0604020202020204" pitchFamily="34" charset="0"/>
                                <a:cs typeface="Times New Roman" panose="02020603050405020304" pitchFamily="18" charset="0"/>
                              </a:rPr>
                              <m:t>𝑁𝐹</m:t>
                            </m:r>
                          </m:den>
                        </m:f>
                      </m:oMath>
                    </m:oMathPara>
                  </a14:m>
                  <a:endParaRPr lang="en-US"/>
                </a:p>
              </p:txBody>
            </p:sp>
          </mc:Choice>
          <mc:Fallback>
            <p:sp>
              <p:nvSpPr>
                <p:cNvPr id="73" name="Rectangle 72"/>
                <p:cNvSpPr>
                  <a:spLocks noRot="1" noChangeAspect="1" noMove="1" noResize="1" noEditPoints="1" noAdjustHandles="1" noChangeArrowheads="1" noChangeShapeType="1" noTextEdit="1"/>
                </p:cNvSpPr>
                <p:nvPr/>
              </p:nvSpPr>
              <p:spPr>
                <a:xfrm>
                  <a:off x="1307473" y="3538145"/>
                  <a:ext cx="1364027" cy="666529"/>
                </a:xfrm>
                <a:prstGeom prst="rect">
                  <a:avLst/>
                </a:prstGeom>
                <a:blipFill>
                  <a:blip r:embed="rId4"/>
                  <a:stretch>
                    <a:fillRect/>
                  </a:stretch>
                </a:blipFill>
              </p:spPr>
              <p:txBody>
                <a:bodyPr/>
                <a:lstStyle/>
                <a:p>
                  <a:r>
                    <a:rPr lang="en-US">
                      <a:noFill/>
                    </a:rPr>
                    <a:t> </a:t>
                  </a:r>
                </a:p>
              </p:txBody>
            </p:sp>
          </mc:Fallback>
        </mc:AlternateContent>
        <p:grpSp>
          <p:nvGrpSpPr>
            <p:cNvPr id="82" name="Group 81"/>
            <p:cNvGrpSpPr/>
            <p:nvPr/>
          </p:nvGrpSpPr>
          <p:grpSpPr>
            <a:xfrm>
              <a:off x="2623053" y="3340302"/>
              <a:ext cx="1459259" cy="1062214"/>
              <a:chOff x="2623053" y="3340302"/>
              <a:chExt cx="1459259" cy="1062214"/>
            </a:xfrm>
          </p:grpSpPr>
          <p:sp>
            <p:nvSpPr>
              <p:cNvPr id="78" name="Rectangle 77"/>
              <p:cNvSpPr/>
              <p:nvPr/>
            </p:nvSpPr>
            <p:spPr>
              <a:xfrm>
                <a:off x="2623053" y="3622911"/>
                <a:ext cx="598241" cy="496996"/>
              </a:xfrm>
              <a:prstGeom prst="rect">
                <a:avLst/>
              </a:prstGeom>
            </p:spPr>
            <p:txBody>
              <a:bodyPr wrap="none">
                <a:spAutoFit/>
              </a:bodyPr>
              <a:lstStyle/>
              <a:p>
                <a:pPr lvl="0" algn="just">
                  <a:lnSpc>
                    <a:spcPct val="150000"/>
                  </a:lnSpc>
                  <a:spcBef>
                    <a:spcPts val="600"/>
                  </a:spcBef>
                  <a:spcAft>
                    <a:spcPts val="800"/>
                  </a:spcAft>
                </a:pPr>
                <a:r>
                  <a:rPr lang="en-US" sz="2000" smtClean="0">
                    <a:ea typeface="Dotum" panose="020B0600000101010101" pitchFamily="34" charset="-127"/>
                    <a:cs typeface="Times New Roman" panose="02020603050405020304" pitchFamily="18" charset="0"/>
                  </a:rPr>
                  <a:t>hay</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9" name="Rectangle 78"/>
                  <p:cNvSpPr/>
                  <p:nvPr/>
                </p:nvSpPr>
                <p:spPr>
                  <a:xfrm>
                    <a:off x="3205597" y="3340302"/>
                    <a:ext cx="876715" cy="1062214"/>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2</m:t>
                              </m:r>
                            </m:num>
                            <m:den>
                              <m:r>
                                <a:rPr lang="en-US" sz="2000" i="1">
                                  <a:latin typeface="Cambria Math" panose="02040503050406030204" pitchFamily="18" charset="0"/>
                                  <a:ea typeface="Dotum" panose="020B0600000101010101" pitchFamily="34" charset="-127"/>
                                  <a:cs typeface="Times New Roman" panose="02020603050405020304" pitchFamily="18" charset="0"/>
                                </a:rPr>
                                <m:t>4</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latin typeface="Cambria Math" panose="02040503050406030204" pitchFamily="18" charset="0"/>
                                  <a:ea typeface="Dotum" panose="020B0600000101010101" pitchFamily="34" charset="-127"/>
                                  <a:cs typeface="Times New Roman" panose="02020603050405020304" pitchFamily="18" charset="0"/>
                                </a:rPr>
                                <m:t>5</m:t>
                              </m:r>
                            </m:den>
                          </m:f>
                        </m:oMath>
                      </m:oMathPara>
                    </a14:m>
                    <a:endParaRPr lang="en-US" sz="2000">
                      <a:ea typeface="Arial" panose="020B0604020202020204" pitchFamily="34" charset="0"/>
                      <a:cs typeface="Times New Roman" panose="02020603050405020304" pitchFamily="18" charset="0"/>
                    </a:endParaRPr>
                  </a:p>
                </p:txBody>
              </p:sp>
            </mc:Choice>
            <mc:Fallback>
              <p:sp>
                <p:nvSpPr>
                  <p:cNvPr id="79" name="Rectangle 78"/>
                  <p:cNvSpPr>
                    <a:spLocks noRot="1" noChangeAspect="1" noMove="1" noResize="1" noEditPoints="1" noAdjustHandles="1" noChangeArrowheads="1" noChangeShapeType="1" noTextEdit="1"/>
                  </p:cNvSpPr>
                  <p:nvPr/>
                </p:nvSpPr>
                <p:spPr>
                  <a:xfrm>
                    <a:off x="3205597" y="3340302"/>
                    <a:ext cx="876715" cy="1062214"/>
                  </a:xfrm>
                  <a:prstGeom prst="rect">
                    <a:avLst/>
                  </a:prstGeom>
                  <a:blipFill>
                    <a:blip r:embed="rId5"/>
                    <a:stretch>
                      <a:fillRect/>
                    </a:stretch>
                  </a:blipFill>
                </p:spPr>
                <p:txBody>
                  <a:bodyPr/>
                  <a:lstStyle/>
                  <a:p>
                    <a:r>
                      <a:rPr lang="en-US">
                        <a:noFill/>
                      </a:rPr>
                      <a:t> </a:t>
                    </a:r>
                  </a:p>
                </p:txBody>
              </p:sp>
            </mc:Fallback>
          </mc:AlternateContent>
        </p:grpSp>
      </p:grpSp>
      <p:grpSp>
        <p:nvGrpSpPr>
          <p:cNvPr id="84" name="Group 83"/>
          <p:cNvGrpSpPr/>
          <p:nvPr/>
        </p:nvGrpSpPr>
        <p:grpSpPr>
          <a:xfrm>
            <a:off x="4179593" y="3367734"/>
            <a:ext cx="2584982" cy="1068626"/>
            <a:chOff x="4170449" y="3340302"/>
            <a:chExt cx="2584982" cy="1068626"/>
          </a:xfrm>
        </p:grpSpPr>
        <p:sp>
          <p:nvSpPr>
            <p:cNvPr id="80" name="Rectangle 79"/>
            <p:cNvSpPr/>
            <p:nvPr/>
          </p:nvSpPr>
          <p:spPr>
            <a:xfrm>
              <a:off x="4170449" y="3622911"/>
              <a:ext cx="881973" cy="496996"/>
            </a:xfrm>
            <a:prstGeom prst="rect">
              <a:avLst/>
            </a:prstGeom>
          </p:spPr>
          <p:txBody>
            <a:bodyPr wrap="none">
              <a:spAutoFit/>
            </a:bodyPr>
            <a:lstStyle/>
            <a:p>
              <a:pPr lvl="0" algn="just">
                <a:lnSpc>
                  <a:spcPct val="150000"/>
                </a:lnSpc>
                <a:spcBef>
                  <a:spcPts val="600"/>
                </a:spcBef>
                <a:spcAft>
                  <a:spcPts val="800"/>
                </a:spcAft>
              </a:pPr>
              <a:r>
                <a:rPr lang="en-US" sz="2000">
                  <a:ea typeface="Dotum" panose="020B0600000101010101" pitchFamily="34" charset="-127"/>
                  <a:cs typeface="Times New Roman" panose="02020603050405020304" pitchFamily="18" charset="0"/>
                </a:rPr>
                <a:t>suy </a:t>
              </a:r>
              <a:r>
                <a:rPr lang="en-US" sz="2000" smtClean="0">
                  <a:ea typeface="Dotum" panose="020B0600000101010101" pitchFamily="34" charset="-127"/>
                  <a:cs typeface="Times New Roman" panose="02020603050405020304" pitchFamily="18" charset="0"/>
                </a:rPr>
                <a:t>ra</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1" name="Rectangle 80"/>
                <p:cNvSpPr/>
                <p:nvPr/>
              </p:nvSpPr>
              <p:spPr>
                <a:xfrm>
                  <a:off x="5010081" y="3340302"/>
                  <a:ext cx="1745350" cy="1068626"/>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2.5</m:t>
                            </m:r>
                          </m:num>
                          <m:den>
                            <m:r>
                              <a:rPr lang="en-US" sz="2000" i="1">
                                <a:latin typeface="Cambria Math" panose="02040503050406030204" pitchFamily="18" charset="0"/>
                                <a:ea typeface="Dotum" panose="020B0600000101010101" pitchFamily="34" charset="-127"/>
                                <a:cs typeface="Times New Roman" panose="02020603050405020304" pitchFamily="18" charset="0"/>
                              </a:rPr>
                              <m:t>4</m:t>
                            </m:r>
                          </m:den>
                        </m:f>
                        <m:r>
                          <a:rPr lang="en-US" sz="2000" i="1">
                            <a:latin typeface="Cambria Math" panose="02040503050406030204" pitchFamily="18" charset="0"/>
                            <a:ea typeface="Dotum" panose="020B0600000101010101" pitchFamily="34" charset="-127"/>
                            <a:cs typeface="Times New Roman" panose="02020603050405020304" pitchFamily="18" charset="0"/>
                          </a:rPr>
                          <m:t>=2,5</m:t>
                        </m:r>
                      </m:oMath>
                    </m:oMathPara>
                  </a14:m>
                  <a:endParaRPr lang="en-US" sz="2000">
                    <a:ea typeface="Arial" panose="020B0604020202020204" pitchFamily="34" charset="0"/>
                    <a:cs typeface="Times New Roman" panose="020206030504050203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5010081" y="3340302"/>
                  <a:ext cx="1745350" cy="1068626"/>
                </a:xfrm>
                <a:prstGeom prst="rect">
                  <a:avLst/>
                </a:prstGeom>
                <a:blipFill>
                  <a:blip r:embed="rId6"/>
                  <a:stretch>
                    <a:fillRect/>
                  </a:stretch>
                </a:blipFill>
              </p:spPr>
              <p:txBody>
                <a:bodyPr/>
                <a:lstStyle/>
                <a:p>
                  <a:r>
                    <a:rPr lang="en-US">
                      <a:noFill/>
                    </a:rPr>
                    <a:t> </a:t>
                  </a:r>
                </a:p>
              </p:txBody>
            </p:sp>
          </mc:Fallback>
        </mc:AlternateContent>
      </p:grpSp>
      <p:pic>
        <p:nvPicPr>
          <p:cNvPr id="85" name="Picture 84"/>
          <p:cNvPicPr>
            <a:picLocks noChangeAspect="1"/>
          </p:cNvPicPr>
          <p:nvPr/>
        </p:nvPicPr>
        <p:blipFill>
          <a:blip r:embed="rId7"/>
          <a:stretch>
            <a:fillRect/>
          </a:stretch>
        </p:blipFill>
        <p:spPr>
          <a:xfrm>
            <a:off x="7626330" y="4110763"/>
            <a:ext cx="1007346" cy="756113"/>
          </a:xfrm>
          <a:prstGeom prst="rect">
            <a:avLst/>
          </a:prstGeom>
        </p:spPr>
      </p:pic>
      <p:pic>
        <p:nvPicPr>
          <p:cNvPr id="87" name="Picture 86"/>
          <p:cNvPicPr>
            <a:picLocks noChangeAspect="1"/>
          </p:cNvPicPr>
          <p:nvPr/>
        </p:nvPicPr>
        <p:blipFill>
          <a:blip r:embed="rId8"/>
          <a:stretch>
            <a:fillRect/>
          </a:stretch>
        </p:blipFill>
        <p:spPr>
          <a:xfrm rot="11551457">
            <a:off x="8205257" y="-203452"/>
            <a:ext cx="786452" cy="780356"/>
          </a:xfrm>
          <a:prstGeom prst="rect">
            <a:avLst/>
          </a:prstGeom>
        </p:spPr>
      </p:pic>
      <p:pic>
        <p:nvPicPr>
          <p:cNvPr id="88" name="Picture 87"/>
          <p:cNvPicPr>
            <a:picLocks noChangeAspect="1"/>
          </p:cNvPicPr>
          <p:nvPr/>
        </p:nvPicPr>
        <p:blipFill>
          <a:blip r:embed="rId8"/>
          <a:stretch>
            <a:fillRect/>
          </a:stretch>
        </p:blipFill>
        <p:spPr>
          <a:xfrm rot="1611920">
            <a:off x="-152647" y="4279493"/>
            <a:ext cx="786452" cy="780356"/>
          </a:xfrm>
          <a:prstGeom prst="rect">
            <a:avLst/>
          </a:prstGeom>
        </p:spPr>
      </p:pic>
    </p:spTree>
    <p:extLst>
      <p:ext uri="{BB962C8B-B14F-4D97-AF65-F5344CB8AC3E}">
        <p14:creationId xmlns:p14="http://schemas.microsoft.com/office/powerpoint/2010/main" val="33670228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randombar(horizontal)">
                                      <p:cBhvr>
                                        <p:cTn id="10" dur="500"/>
                                        <p:tgtEl>
                                          <p:spTgt spid="69"/>
                                        </p:tgtEl>
                                      </p:cBhvr>
                                    </p:animEffect>
                                  </p:childTnLst>
                                </p:cTn>
                              </p:par>
                              <p:par>
                                <p:cTn id="11" presetID="14" presetClass="entr" presetSubtype="1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randombar(horizont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arn(inVertic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anim calcmode="lin" valueType="num">
                                      <p:cBhvr>
                                        <p:cTn id="24" dur="500" fill="hold"/>
                                        <p:tgtEl>
                                          <p:spTgt spid="71"/>
                                        </p:tgtEl>
                                        <p:attrNameLst>
                                          <p:attrName>ppt_x</p:attrName>
                                        </p:attrNameLst>
                                      </p:cBhvr>
                                      <p:tavLst>
                                        <p:tav tm="0">
                                          <p:val>
                                            <p:strVal val="#ppt_x"/>
                                          </p:val>
                                        </p:tav>
                                        <p:tav tm="100000">
                                          <p:val>
                                            <p:strVal val="#ppt_x"/>
                                          </p:val>
                                        </p:tav>
                                      </p:tavLst>
                                    </p:anim>
                                    <p:anim calcmode="lin" valueType="num">
                                      <p:cBhvr>
                                        <p:cTn id="25" dur="500" fill="hold"/>
                                        <p:tgtEl>
                                          <p:spTgt spid="7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anim calcmode="lin" valueType="num">
                                      <p:cBhvr>
                                        <p:cTn id="29" dur="500" fill="hold"/>
                                        <p:tgtEl>
                                          <p:spTgt spid="83"/>
                                        </p:tgtEl>
                                        <p:attrNameLst>
                                          <p:attrName>ppt_x</p:attrName>
                                        </p:attrNameLst>
                                      </p:cBhvr>
                                      <p:tavLst>
                                        <p:tav tm="0">
                                          <p:val>
                                            <p:strVal val="#ppt_x"/>
                                          </p:val>
                                        </p:tav>
                                        <p:tav tm="100000">
                                          <p:val>
                                            <p:strVal val="#ppt_x"/>
                                          </p:val>
                                        </p:tav>
                                      </p:tavLst>
                                    </p:anim>
                                    <p:anim calcmode="lin" valueType="num">
                                      <p:cBhvr>
                                        <p:cTn id="30" dur="500" fill="hold"/>
                                        <p:tgtEl>
                                          <p:spTgt spid="8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anim calcmode="lin" valueType="num">
                                      <p:cBhvr>
                                        <p:cTn id="34" dur="500" fill="hold"/>
                                        <p:tgtEl>
                                          <p:spTgt spid="84"/>
                                        </p:tgtEl>
                                        <p:attrNameLst>
                                          <p:attrName>ppt_x</p:attrName>
                                        </p:attrNameLst>
                                      </p:cBhvr>
                                      <p:tavLst>
                                        <p:tav tm="0">
                                          <p:val>
                                            <p:strVal val="#ppt_x"/>
                                          </p:val>
                                        </p:tav>
                                        <p:tav tm="100000">
                                          <p:val>
                                            <p:strVal val="#ppt_x"/>
                                          </p:val>
                                        </p:tav>
                                      </p:tavLst>
                                    </p:anim>
                                    <p:anim calcmode="lin" valueType="num">
                                      <p:cBhvr>
                                        <p:cTn id="35"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TextBox 10"/>
          <p:cNvSpPr txBox="1"/>
          <p:nvPr/>
        </p:nvSpPr>
        <p:spPr>
          <a:xfrm>
            <a:off x="1165497" y="400939"/>
            <a:ext cx="2649655" cy="669414"/>
          </a:xfrm>
          <a:prstGeom prst="rect">
            <a:avLst/>
          </a:prstGeom>
          <a:solidFill>
            <a:srgbClr val="C7EBF0"/>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lang="en-US" sz="2500" b="1" kern="1200">
                <a:solidFill>
                  <a:srgbClr val="189AE2">
                    <a:lumMod val="50000"/>
                  </a:srgbClr>
                </a:solidFill>
                <a:latin typeface="Arial" panose="020B0604020202020204" pitchFamily="34" charset="0"/>
                <a:ea typeface="+mn-ea"/>
                <a:cs typeface="Arial" panose="020B0604020202020204" pitchFamily="34" charset="0"/>
              </a:rPr>
              <a:t>3</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815152" y="458647"/>
            <a:ext cx="4396160" cy="553998"/>
          </a:xfrm>
          <a:prstGeom prst="rect">
            <a:avLst/>
          </a:prstGeom>
          <a:noFill/>
        </p:spPr>
        <p:txBody>
          <a:bodyPr wrap="square" rtlCol="0">
            <a:spAutoFit/>
          </a:bodyPr>
          <a:lstStyle/>
          <a:p>
            <a:pPr lvl="0" algn="just" defTabSz="457200">
              <a:lnSpc>
                <a:spcPct val="15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 Tìm các độ dài x, y trong Hình 4.6.</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63073" y="1310240"/>
            <a:ext cx="6691005" cy="2974922"/>
          </a:xfrm>
          <a:prstGeom prst="rect">
            <a:avLst/>
          </a:prstGeom>
        </p:spPr>
      </p:pic>
      <p:pic>
        <p:nvPicPr>
          <p:cNvPr id="17" name="Picture 16"/>
          <p:cNvPicPr>
            <a:picLocks noChangeAspect="1"/>
          </p:cNvPicPr>
          <p:nvPr/>
        </p:nvPicPr>
        <p:blipFill>
          <a:blip r:embed="rId4"/>
          <a:stretch>
            <a:fillRect/>
          </a:stretch>
        </p:blipFill>
        <p:spPr>
          <a:xfrm>
            <a:off x="146304" y="3632565"/>
            <a:ext cx="1474289" cy="1140603"/>
          </a:xfrm>
          <a:prstGeom prst="rect">
            <a:avLst/>
          </a:prstGeom>
        </p:spPr>
      </p:pic>
      <p:grpSp>
        <p:nvGrpSpPr>
          <p:cNvPr id="18" name="Google Shape;424;p35"/>
          <p:cNvGrpSpPr/>
          <p:nvPr/>
        </p:nvGrpSpPr>
        <p:grpSpPr>
          <a:xfrm rot="20182401">
            <a:off x="8375937" y="1202513"/>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15188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265438" y="-21368"/>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Rectangle 29"/>
          <p:cNvSpPr/>
          <p:nvPr/>
        </p:nvSpPr>
        <p:spPr>
          <a:xfrm>
            <a:off x="4210983" y="2802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2"/>
          <a:stretch>
            <a:fillRect/>
          </a:stretch>
        </p:blipFill>
        <p:spPr>
          <a:xfrm>
            <a:off x="84680" y="1053538"/>
            <a:ext cx="4362700" cy="2889096"/>
          </a:xfrm>
          <a:prstGeom prst="rect">
            <a:avLst/>
          </a:prstGeom>
        </p:spPr>
      </p:pic>
      <p:sp>
        <p:nvSpPr>
          <p:cNvPr id="5" name="Rectangle 4"/>
          <p:cNvSpPr/>
          <p:nvPr/>
        </p:nvSpPr>
        <p:spPr>
          <a:xfrm>
            <a:off x="4245906" y="1259161"/>
            <a:ext cx="4218304" cy="958660"/>
          </a:xfrm>
          <a:prstGeom prst="rect">
            <a:avLst/>
          </a:prstGeom>
        </p:spPr>
        <p:txBody>
          <a:bodyPr wrap="squar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a) Xét tam giác ABC có MN // BC nên theo định lí Thalès, ta </a:t>
            </a:r>
            <a:r>
              <a:rPr lang="en-US" sz="2000">
                <a:latin typeface="+mn-lt"/>
                <a:ea typeface="Arial" panose="020B0604020202020204" pitchFamily="34" charset="0"/>
                <a:cs typeface="Times New Roman" panose="02020603050405020304" pitchFamily="18" charset="0"/>
              </a:rPr>
              <a:t>có</a:t>
            </a:r>
            <a:r>
              <a:rPr lang="en-US" sz="2000" smtClean="0">
                <a:latin typeface="+mn-lt"/>
                <a:ea typeface="Arial" panose="020B0604020202020204" pitchFamily="34" charset="0"/>
                <a:cs typeface="Times New Roman" panose="02020603050405020304" pitchFamily="18" charset="0"/>
              </a:rPr>
              <a:t>:</a:t>
            </a:r>
            <a:endParaRPr lang="en-US" sz="2000">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3465379" y="2231516"/>
                <a:ext cx="4572000" cy="1062278"/>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MB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AN</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NC</m:t>
                          </m:r>
                        </m:den>
                      </m:f>
                    </m:oMath>
                  </m:oMathPara>
                </a14:m>
                <a:endParaRPr lang="en-US" sz="200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465379" y="2231516"/>
                <a:ext cx="4572000" cy="1062278"/>
              </a:xfrm>
              <a:prstGeom prst="rect">
                <a:avLst/>
              </a:prstGeom>
              <a:blipFill>
                <a:blip r:embed="rId3"/>
                <a:stretch>
                  <a:fillRect/>
                </a:stretch>
              </a:blipFill>
            </p:spPr>
            <p:txBody>
              <a:bodyPr/>
              <a:lstStyle/>
              <a:p>
                <a:r>
                  <a:rPr lang="en-US">
                    <a:noFill/>
                  </a:rPr>
                  <a:t> </a:t>
                </a:r>
              </a:p>
            </p:txBody>
          </p:sp>
        </mc:Fallback>
      </mc:AlternateContent>
      <p:grpSp>
        <p:nvGrpSpPr>
          <p:cNvPr id="31" name="Google Shape;436;p35"/>
          <p:cNvGrpSpPr/>
          <p:nvPr/>
        </p:nvGrpSpPr>
        <p:grpSpPr>
          <a:xfrm>
            <a:off x="-129486" y="4209403"/>
            <a:ext cx="679598" cy="848518"/>
            <a:chOff x="443025" y="893050"/>
            <a:chExt cx="445125" cy="504050"/>
          </a:xfrm>
        </p:grpSpPr>
        <p:sp>
          <p:nvSpPr>
            <p:cNvPr id="32"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4245906" y="3287987"/>
            <a:ext cx="881973" cy="496996"/>
          </a:xfrm>
          <a:prstGeom prst="rect">
            <a:avLst/>
          </a:prstGeom>
        </p:spPr>
        <p:txBody>
          <a:bodyPr wrap="none">
            <a:spAutoFit/>
          </a:bodyPr>
          <a:lstStyle/>
          <a:p>
            <a:pPr lvl="0" algn="just">
              <a:lnSpc>
                <a:spcPct val="150000"/>
              </a:lnSpc>
              <a:spcBef>
                <a:spcPts val="600"/>
              </a:spcBef>
              <a:spcAft>
                <a:spcPts val="800"/>
              </a:spcAft>
            </a:pPr>
            <a:r>
              <a:rPr lang="en-US" sz="2000" smtClean="0">
                <a:ea typeface="Dotum" panose="020B0600000101010101" pitchFamily="34" charset="-127"/>
                <a:cs typeface="Times New Roman" panose="02020603050405020304" pitchFamily="18" charset="0"/>
              </a:rPr>
              <a:t>suy ra</a:t>
            </a:r>
            <a:endParaRPr lang="en-US" sz="2000">
              <a:ea typeface="Arial" panose="020B0604020202020204" pitchFamily="34" charset="0"/>
              <a:cs typeface="Times New Roman" panose="02020603050405020304" pitchFamily="18" charset="0"/>
            </a:endParaRPr>
          </a:p>
        </p:txBody>
      </p:sp>
      <p:grpSp>
        <p:nvGrpSpPr>
          <p:cNvPr id="10" name="Group 9"/>
          <p:cNvGrpSpPr/>
          <p:nvPr/>
        </p:nvGrpSpPr>
        <p:grpSpPr>
          <a:xfrm>
            <a:off x="6487269" y="2426048"/>
            <a:ext cx="1609643" cy="676852"/>
            <a:chOff x="5958615" y="2412353"/>
            <a:chExt cx="1609643" cy="676852"/>
          </a:xfrm>
        </p:grpSpPr>
        <p:sp>
          <p:nvSpPr>
            <p:cNvPr id="8" name="Rectangle 7"/>
            <p:cNvSpPr/>
            <p:nvPr/>
          </p:nvSpPr>
          <p:spPr>
            <a:xfrm>
              <a:off x="5958615" y="2548905"/>
              <a:ext cx="598241" cy="400110"/>
            </a:xfrm>
            <a:prstGeom prst="rect">
              <a:avLst/>
            </a:prstGeom>
          </p:spPr>
          <p:txBody>
            <a:bodyPr wrap="none">
              <a:spAutoFit/>
            </a:bodyPr>
            <a:lstStyle/>
            <a:p>
              <a:r>
                <a:rPr lang="en-US" sz="2000">
                  <a:ea typeface="Dotum" panose="020B0600000101010101" pitchFamily="34" charset="-127"/>
                  <a:cs typeface="Times New Roman" panose="02020603050405020304" pitchFamily="18" charset="0"/>
                </a:rPr>
                <a:t>hay</a:t>
              </a:r>
              <a:endParaRPr lang="en-US"/>
            </a:p>
          </p:txBody>
        </p:sp>
        <mc:AlternateContent xmlns:mc="http://schemas.openxmlformats.org/markup-compatibility/2006">
          <mc:Choice xmlns:a14="http://schemas.microsoft.com/office/drawing/2010/main" Requires="a14">
            <p:sp>
              <p:nvSpPr>
                <p:cNvPr id="9" name="Rectangle 8"/>
                <p:cNvSpPr/>
                <p:nvPr/>
              </p:nvSpPr>
              <p:spPr>
                <a:xfrm>
                  <a:off x="6497324" y="2412353"/>
                  <a:ext cx="1070934" cy="6768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6,5</m:t>
                            </m:r>
                          </m:num>
                          <m:den>
                            <m:r>
                              <a:rPr lang="en-US" sz="2000" i="1">
                                <a:latin typeface="Cambria Math" panose="02040503050406030204" pitchFamily="18" charset="0"/>
                                <a:ea typeface="Dotum" panose="020B0600000101010101" pitchFamily="34" charset="-127"/>
                                <a:cs typeface="Times New Roman" panose="02020603050405020304" pitchFamily="18" charset="0"/>
                              </a:rPr>
                              <m:t>𝑥</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4</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6497324" y="2412353"/>
                  <a:ext cx="1070934" cy="676852"/>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2" name="Rectangle 11"/>
              <p:cNvSpPr/>
              <p:nvPr/>
            </p:nvSpPr>
            <p:spPr>
              <a:xfrm>
                <a:off x="5589467" y="3341480"/>
                <a:ext cx="2083584" cy="1068626"/>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x</m:t>
                      </m:r>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2.6,5</m:t>
                          </m:r>
                        </m:num>
                        <m:den>
                          <m:r>
                            <a:rPr lang="en-US" sz="2000" i="0">
                              <a:latin typeface="Cambria Math" panose="02040503050406030204" pitchFamily="18" charset="0"/>
                              <a:ea typeface="Dotum" panose="020B0600000101010101" pitchFamily="34" charset="-127"/>
                              <a:cs typeface="Times New Roman" panose="02020603050405020304" pitchFamily="18" charset="0"/>
                            </a:rPr>
                            <m:t>4</m:t>
                          </m:r>
                        </m:den>
                      </m:f>
                      <m:r>
                        <a:rPr lang="en-US" sz="2000" i="0">
                          <a:latin typeface="Cambria Math" panose="02040503050406030204" pitchFamily="18" charset="0"/>
                          <a:ea typeface="Dotum" panose="020B0600000101010101" pitchFamily="34" charset="-127"/>
                          <a:cs typeface="Times New Roman" panose="02020603050405020304" pitchFamily="18" charset="0"/>
                        </a:rPr>
                        <m:t>=3,25</m:t>
                      </m:r>
                    </m:oMath>
                  </m:oMathPara>
                </a14:m>
                <a:endParaRPr lang="en-US" sz="2000">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589467" y="3341480"/>
                <a:ext cx="2083584" cy="106862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5779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P spid="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265438" y="-21368"/>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Rectangle 29"/>
          <p:cNvSpPr/>
          <p:nvPr/>
        </p:nvSpPr>
        <p:spPr>
          <a:xfrm>
            <a:off x="4210983" y="2802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4301945" y="850403"/>
                <a:ext cx="4094912" cy="1938992"/>
              </a:xfrm>
              <a:prstGeom prst="rect">
                <a:avLst/>
              </a:prstGeom>
            </p:spPr>
            <p:txBody>
              <a:bodyPr wrap="square">
                <a:spAutoFit/>
              </a:bodyPr>
              <a:lstStyle/>
              <a:p>
                <a:pPr algn="just">
                  <a:lnSpc>
                    <a:spcPct val="150000"/>
                  </a:lnSpc>
                </a:pPr>
                <a:r>
                  <a:rPr lang="en-US" sz="2000">
                    <a:latin typeface="+mn-lt"/>
                    <a:ea typeface="Arial" panose="020B0604020202020204" pitchFamily="34" charset="0"/>
                    <a:cs typeface="Times New Roman" panose="02020603050405020304" pitchFamily="18" charset="0"/>
                  </a:rPr>
                  <a:t>b) Ta có EF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PH; HQ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t>
                </a:r>
                <a:r>
                  <a:rPr lang="en-US" sz="2000">
                    <a:effectLst/>
                    <a:latin typeface="+mn-lt"/>
                    <a:ea typeface="Dotum" panose="020B0600000101010101" pitchFamily="34" charset="-127"/>
                    <a:cs typeface="Times New Roman" panose="02020603050405020304" pitchFamily="18" charset="0"/>
                  </a:rPr>
                  <a:t>PH </a:t>
                </a:r>
                <a:endParaRPr lang="en-US" sz="20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2000" smtClean="0">
                    <a:effectLst/>
                    <a:latin typeface="+mn-lt"/>
                    <a:ea typeface="Dotum" panose="020B0600000101010101" pitchFamily="34" charset="-127"/>
                    <a:cs typeface="Times New Roman" panose="02020603050405020304" pitchFamily="18" charset="0"/>
                  </a:rPr>
                  <a:t>nên </a:t>
                </a:r>
                <a:r>
                  <a:rPr lang="en-US" sz="2000">
                    <a:effectLst/>
                    <a:latin typeface="+mn-lt"/>
                    <a:ea typeface="Dotum" panose="020B0600000101010101" pitchFamily="34" charset="-127"/>
                    <a:cs typeface="Times New Roman" panose="02020603050405020304" pitchFamily="18" charset="0"/>
                  </a:rPr>
                  <a:t>EF // HQ</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Xét tam giác HPQ có EF // HQ nên theo định lí Thalès, ta </a:t>
                </a:r>
                <a:r>
                  <a:rPr lang="en-US" sz="2000">
                    <a:effectLst/>
                    <a:latin typeface="+mn-lt"/>
                    <a:ea typeface="Arial" panose="020B0604020202020204" pitchFamily="34" charset="0"/>
                    <a:cs typeface="Times New Roman" panose="02020603050405020304" pitchFamily="18" charset="0"/>
                  </a:rPr>
                  <a:t>có</a:t>
                </a:r>
                <a:r>
                  <a:rPr lang="en-US" sz="2000" smtClean="0">
                    <a:effectLst/>
                    <a:latin typeface="+mn-lt"/>
                    <a:ea typeface="Arial" panose="020B060402020202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01945" y="850403"/>
                <a:ext cx="4094912" cy="1938992"/>
              </a:xfrm>
              <a:prstGeom prst="rect">
                <a:avLst/>
              </a:prstGeom>
              <a:blipFill>
                <a:blip r:embed="rId2"/>
                <a:stretch>
                  <a:fillRect l="-1639" r="-1639" b="-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442091" y="2649714"/>
                <a:ext cx="4572000" cy="1128001"/>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PE</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PH</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PF</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FQ</m:t>
                          </m:r>
                        </m:den>
                      </m:f>
                    </m:oMath>
                  </m:oMathPara>
                </a14:m>
                <a:endParaRPr kumimoji="0" lang="en-US" sz="20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3442091" y="2649714"/>
                <a:ext cx="4572000" cy="1128001"/>
              </a:xfrm>
              <a:prstGeom prst="rect">
                <a:avLst/>
              </a:prstGeom>
              <a:blipFill>
                <a:blip r:embed="rId3"/>
                <a:stretch>
                  <a:fillRect/>
                </a:stretch>
              </a:blipFill>
            </p:spPr>
            <p:txBody>
              <a:bodyPr/>
              <a:lstStyle/>
              <a:p>
                <a:r>
                  <a:rPr lang="en-US">
                    <a:noFill/>
                  </a:rPr>
                  <a:t> </a:t>
                </a:r>
              </a:p>
            </p:txBody>
          </p:sp>
        </mc:Fallback>
      </mc:AlternateContent>
      <p:grpSp>
        <p:nvGrpSpPr>
          <p:cNvPr id="31" name="Google Shape;436;p35"/>
          <p:cNvGrpSpPr/>
          <p:nvPr/>
        </p:nvGrpSpPr>
        <p:grpSpPr>
          <a:xfrm>
            <a:off x="-129486" y="4209403"/>
            <a:ext cx="679598" cy="848518"/>
            <a:chOff x="443025" y="893050"/>
            <a:chExt cx="445125" cy="504050"/>
          </a:xfrm>
        </p:grpSpPr>
        <p:sp>
          <p:nvSpPr>
            <p:cNvPr id="32"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p:cNvSpPr/>
          <p:nvPr/>
        </p:nvSpPr>
        <p:spPr>
          <a:xfrm>
            <a:off x="4410513" y="3892989"/>
            <a:ext cx="881973" cy="496996"/>
          </a:xfrm>
          <a:prstGeom prst="rect">
            <a:avLst/>
          </a:prstGeom>
        </p:spPr>
        <p:txBody>
          <a:bodyPr wrap="non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suy ra</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10" name="Group 9"/>
          <p:cNvGrpSpPr/>
          <p:nvPr/>
        </p:nvGrpSpPr>
        <p:grpSpPr>
          <a:xfrm>
            <a:off x="6332217" y="2869468"/>
            <a:ext cx="2064640" cy="729430"/>
            <a:chOff x="5958615" y="2412353"/>
            <a:chExt cx="2064640" cy="729430"/>
          </a:xfrm>
        </p:grpSpPr>
        <p:sp>
          <p:nvSpPr>
            <p:cNvPr id="8" name="Rectangle 7"/>
            <p:cNvSpPr/>
            <p:nvPr/>
          </p:nvSpPr>
          <p:spPr>
            <a:xfrm>
              <a:off x="5958615" y="2548905"/>
              <a:ext cx="5982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hay</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6497324" y="2412353"/>
                  <a:ext cx="1525931" cy="72943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4</m:t>
                            </m:r>
                          </m:num>
                          <m:den>
                            <m:r>
                              <a:rPr lang="en-US" sz="2000" i="1">
                                <a:latin typeface="Cambria Math" panose="02040503050406030204" pitchFamily="18" charset="0"/>
                                <a:ea typeface="Dotum" panose="020B0600000101010101" pitchFamily="34" charset="-127"/>
                                <a:cs typeface="Times New Roman" panose="02020603050405020304" pitchFamily="18" charset="0"/>
                              </a:rPr>
                              <m:t>𝑦</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5</m:t>
                            </m:r>
                          </m:num>
                          <m:den>
                            <m:r>
                              <a:rPr lang="en-US" sz="2000" i="1">
                                <a:latin typeface="Cambria Math" panose="02040503050406030204" pitchFamily="18" charset="0"/>
                                <a:ea typeface="Dotum" panose="020B0600000101010101" pitchFamily="34" charset="-127"/>
                                <a:cs typeface="Times New Roman" panose="02020603050405020304" pitchFamily="18" charset="0"/>
                              </a:rPr>
                              <m:t>5+3,5</m:t>
                            </m:r>
                          </m:den>
                        </m:f>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6497324" y="2412353"/>
                  <a:ext cx="1525931" cy="729430"/>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2" name="Rectangle 11"/>
              <p:cNvSpPr/>
              <p:nvPr/>
            </p:nvSpPr>
            <p:spPr>
              <a:xfrm>
                <a:off x="5237955" y="3600660"/>
                <a:ext cx="1945533" cy="104599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𝑦</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8,5.4</m:t>
                          </m:r>
                        </m:num>
                        <m:den>
                          <m:r>
                            <a:rPr lang="en-US" sz="2000" i="1">
                              <a:latin typeface="Cambria Math" panose="02040503050406030204" pitchFamily="18" charset="0"/>
                              <a:ea typeface="Dotum" panose="020B0600000101010101" pitchFamily="34" charset="-127"/>
                              <a:cs typeface="Times New Roman" panose="02020603050405020304" pitchFamily="18" charset="0"/>
                            </a:rPr>
                            <m:t>5</m:t>
                          </m:r>
                        </m:den>
                      </m:f>
                      <m:r>
                        <a:rPr lang="en-US" sz="2000" i="1">
                          <a:latin typeface="Cambria Math" panose="02040503050406030204" pitchFamily="18" charset="0"/>
                          <a:ea typeface="Dotum" panose="020B0600000101010101" pitchFamily="34" charset="-127"/>
                          <a:cs typeface="Times New Roman" panose="02020603050405020304" pitchFamily="18" charset="0"/>
                        </a:rPr>
                        <m:t>=6,8</m:t>
                      </m:r>
                    </m:oMath>
                  </m:oMathPara>
                </a14:m>
                <a:endParaRPr lang="en-US" sz="2000">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237955" y="3600660"/>
                <a:ext cx="1945533" cy="1045992"/>
              </a:xfrm>
              <a:prstGeom prst="rect">
                <a:avLst/>
              </a:prstGeom>
              <a:blipFill>
                <a:blip r:embed="rId5"/>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701933" y="925812"/>
            <a:ext cx="3170085" cy="2980512"/>
          </a:xfrm>
          <a:prstGeom prst="rect">
            <a:avLst/>
          </a:prstGeom>
        </p:spPr>
      </p:pic>
    </p:spTree>
    <p:extLst>
      <p:ext uri="{BB962C8B-B14F-4D97-AF65-F5344CB8AC3E}">
        <p14:creationId xmlns:p14="http://schemas.microsoft.com/office/powerpoint/2010/main" val="3512877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8" name="Group 7"/>
          <p:cNvGrpSpPr/>
          <p:nvPr/>
        </p:nvGrpSpPr>
        <p:grpSpPr>
          <a:xfrm>
            <a:off x="2458142" y="353011"/>
            <a:ext cx="3714618" cy="1502580"/>
            <a:chOff x="5943599" y="263524"/>
            <a:chExt cx="7429235" cy="3005159"/>
          </a:xfrm>
        </p:grpSpPr>
        <p:grpSp>
          <p:nvGrpSpPr>
            <p:cNvPr id="9" name="Group 2"/>
            <p:cNvGrpSpPr/>
            <p:nvPr/>
          </p:nvGrpSpPr>
          <p:grpSpPr>
            <a:xfrm>
              <a:off x="5943599" y="288503"/>
              <a:ext cx="7429235" cy="2980180"/>
              <a:chOff x="0" y="-28575"/>
              <a:chExt cx="2772916" cy="841375"/>
            </a:xfrm>
          </p:grpSpPr>
          <p:sp>
            <p:nvSpPr>
              <p:cNvPr id="11" name="Freeform 3"/>
              <p:cNvSpPr/>
              <p:nvPr/>
            </p:nvSpPr>
            <p:spPr>
              <a:xfrm>
                <a:off x="445290" y="-18291"/>
                <a:ext cx="2327626" cy="335530"/>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Rectangle 9"/>
            <p:cNvSpPr/>
            <p:nvPr/>
          </p:nvSpPr>
          <p:spPr>
            <a:xfrm>
              <a:off x="7663075" y="263524"/>
              <a:ext cx="5402761" cy="1115306"/>
            </a:xfrm>
            <a:prstGeom prst="rect">
              <a:avLst/>
            </a:prstGeom>
          </p:spPr>
          <p:txBody>
            <a:bodyPr wrap="none">
              <a:spAutoFit/>
            </a:bodyPr>
            <a:lstStyle/>
            <a:p>
              <a:pPr lvl="0" algn="just" defTabSz="457200">
                <a:lnSpc>
                  <a:spcPct val="150000"/>
                </a:lnSpc>
                <a:spcAft>
                  <a:spcPts val="300"/>
                </a:spcAft>
                <a:buClrTx/>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Định lí </a:t>
              </a:r>
              <a:r>
                <a:rPr lang="nl-NL" sz="2300" b="1" kern="1200">
                  <a:solidFill>
                    <a:prstClr val="white"/>
                  </a:solidFill>
                  <a:latin typeface="Arial" panose="020B0604020202020204" pitchFamily="34" charset="0"/>
                  <a:ea typeface="Times New Roman" panose="02020603050405020304" pitchFamily="18" charset="0"/>
                  <a:cs typeface="Arial" panose="020B0604020202020204" pitchFamily="34" charset="0"/>
                </a:rPr>
                <a:t>Thalès đảo</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0" name="Google Shape;2829;p39"/>
          <p:cNvSpPr/>
          <p:nvPr/>
        </p:nvSpPr>
        <p:spPr>
          <a:xfrm>
            <a:off x="305937" y="1367595"/>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Đ4</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21" name="TextBox 20"/>
          <p:cNvSpPr txBox="1"/>
          <p:nvPr/>
        </p:nvSpPr>
        <p:spPr>
          <a:xfrm>
            <a:off x="1416119" y="1205607"/>
            <a:ext cx="7389553"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∆ABC có AB = 6 cm, AC = 9 cm. Trên cạnh AB lấy điểm B’, trên cạnh AC lấy điểm C’ sao cho AB’ = 4 cm, AC’ = </a:t>
            </a:r>
            <a:r>
              <a:rPr lang="vi-VN" sz="2000" kern="1200">
                <a:latin typeface="Arial" panose="020B0604020202020204" pitchFamily="34" charset="0"/>
                <a:ea typeface="+mn-ea"/>
                <a:cs typeface="Arial" panose="020B0604020202020204" pitchFamily="34" charset="0"/>
              </a:rPr>
              <a:t>6 </a:t>
            </a:r>
            <a:r>
              <a:rPr lang="vi-VN" sz="2000" kern="1200" smtClean="0">
                <a:latin typeface="Arial" panose="020B0604020202020204" pitchFamily="34" charset="0"/>
                <a:ea typeface="+mn-ea"/>
                <a:cs typeface="Arial" panose="020B0604020202020204" pitchFamily="34" charset="0"/>
              </a:rPr>
              <a:t>cm</a:t>
            </a:r>
            <a:r>
              <a:rPr lang="en-US" sz="2000" kern="1200" smtClean="0">
                <a:latin typeface="Arial" panose="020B0604020202020204" pitchFamily="34" charset="0"/>
                <a:ea typeface="+mn-ea"/>
                <a:cs typeface="Arial" panose="020B0604020202020204" pitchFamily="34" charset="0"/>
              </a:rPr>
              <a:t>.</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83299" y="2313432"/>
            <a:ext cx="3496593" cy="2569464"/>
          </a:xfrm>
          <a:prstGeom prst="rect">
            <a:avLst/>
          </a:prstGeom>
        </p:spPr>
      </p:pic>
      <p:grpSp>
        <p:nvGrpSpPr>
          <p:cNvPr id="24" name="Google Shape;514;p39"/>
          <p:cNvGrpSpPr/>
          <p:nvPr/>
        </p:nvGrpSpPr>
        <p:grpSpPr>
          <a:xfrm>
            <a:off x="305937" y="4171728"/>
            <a:ext cx="798852" cy="711168"/>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21;p39"/>
          <p:cNvGrpSpPr/>
          <p:nvPr/>
        </p:nvGrpSpPr>
        <p:grpSpPr>
          <a:xfrm rot="1799972">
            <a:off x="8011918" y="56847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057216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1091" y="994975"/>
            <a:ext cx="3147037" cy="2312594"/>
          </a:xfrm>
          <a:prstGeom prst="rect">
            <a:avLst/>
          </a:prstGeom>
        </p:spPr>
      </p:pic>
      <p:grpSp>
        <p:nvGrpSpPr>
          <p:cNvPr id="24" name="Google Shape;514;p39"/>
          <p:cNvGrpSpPr/>
          <p:nvPr/>
        </p:nvGrpSpPr>
        <p:grpSpPr>
          <a:xfrm>
            <a:off x="305937" y="4171728"/>
            <a:ext cx="798852" cy="711168"/>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521;p39"/>
          <p:cNvGrpSpPr/>
          <p:nvPr/>
        </p:nvGrpSpPr>
        <p:grpSpPr>
          <a:xfrm rot="1799972">
            <a:off x="8011918" y="56847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42" name="Rectangle 41"/>
              <p:cNvSpPr/>
              <p:nvPr/>
            </p:nvSpPr>
            <p:spPr>
              <a:xfrm>
                <a:off x="3557577" y="834647"/>
                <a:ext cx="5297537" cy="215911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A</m:t>
                          </m:r>
                          <m:sSup>
                            <m:sSup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m:rPr>
                                  <m:sty m:val="p"/>
                                </m:rP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B</m:t>
                              </m:r>
                            </m:e>
                            <m:sup>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num>
                        <m:den>
                          <m:r>
                            <m:rPr>
                              <m:sty m:val="p"/>
                            </m:rP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AB</m:t>
                          </m:r>
                        </m:den>
                      </m:f>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4</m:t>
                          </m:r>
                        </m:num>
                        <m:den>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6</m:t>
                          </m:r>
                        </m:den>
                      </m:f>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3</m:t>
                          </m:r>
                        </m:den>
                      </m:f>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A</m:t>
                          </m:r>
                          <m:sSup>
                            <m:sSup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m:rPr>
                                  <m:sty m:val="p"/>
                                </m:rP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C</m:t>
                              </m:r>
                            </m:e>
                            <m:sup>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num>
                        <m:den>
                          <m:r>
                            <m:rPr>
                              <m:sty m:val="p"/>
                            </m:rP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AC</m:t>
                          </m:r>
                        </m:den>
                      </m:f>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6</m:t>
                          </m:r>
                        </m:num>
                        <m:den>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9</m:t>
                          </m:r>
                        </m:den>
                      </m:f>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3</m:t>
                          </m:r>
                        </m:den>
                      </m:f>
                    </m:oMath>
                  </m:oMathPara>
                </a14:m>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Xét tam giác ABC có B’C” // BC nên theo định lí Thalès, ta có</a:t>
                </a:r>
                <a:r>
                  <a:rPr kumimoji="0" lang="en-US" sz="2000" b="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a:t>
                </a:r>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p:sp>
            <p:nvSpPr>
              <p:cNvPr id="42" name="Rectangle 41"/>
              <p:cNvSpPr>
                <a:spLocks noRot="1" noChangeAspect="1" noMove="1" noResize="1" noEditPoints="1" noAdjustHandles="1" noChangeArrowheads="1" noChangeShapeType="1" noTextEdit="1"/>
              </p:cNvSpPr>
              <p:nvPr/>
            </p:nvSpPr>
            <p:spPr>
              <a:xfrm>
                <a:off x="3557577" y="834647"/>
                <a:ext cx="5297537" cy="2159117"/>
              </a:xfrm>
              <a:prstGeom prst="rect">
                <a:avLst/>
              </a:prstGeom>
              <a:blipFill>
                <a:blip r:embed="rId5"/>
                <a:stretch>
                  <a:fillRect l="-1266" r="-1151" b="-1695"/>
                </a:stretch>
              </a:blipFill>
            </p:spPr>
            <p:txBody>
              <a:bodyPr/>
              <a:lstStyle/>
              <a:p>
                <a:r>
                  <a:rPr lang="en-US">
                    <a:noFill/>
                  </a:rPr>
                  <a:t> </a:t>
                </a:r>
              </a:p>
            </p:txBody>
          </p:sp>
        </mc:Fallback>
      </mc:AlternateContent>
      <p:sp>
        <p:nvSpPr>
          <p:cNvPr id="43" name="Rectangle 42"/>
          <p:cNvSpPr/>
          <p:nvPr/>
        </p:nvSpPr>
        <p:spPr>
          <a:xfrm>
            <a:off x="3716690" y="275562"/>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453369" y="2864771"/>
                <a:ext cx="1996873" cy="1089144"/>
              </a:xfrm>
              <a:prstGeom prst="rect">
                <a:avLst/>
              </a:prstGeom>
            </p:spPr>
            <p:txBody>
              <a:bodyPr wrap="square">
                <a:spAutoFit/>
              </a:bodyPr>
              <a:lstStyle/>
              <a:p>
                <a:pPr lvl="0" algn="just">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m:t>
                          </m:r>
                          <m:sSup>
                            <m:sSupPr>
                              <m:ctrlPr>
                                <a:rPr lang="en-US" sz="2000">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e>
                            <m:sup>
                              <m:r>
                                <a:rPr lang="en-US" sz="2000" i="0">
                                  <a:latin typeface="Cambria Math" panose="02040503050406030204" pitchFamily="18" charset="0"/>
                                  <a:ea typeface="Arial" panose="020B0604020202020204" pitchFamily="34" charset="0"/>
                                  <a:cs typeface="Times New Roman" panose="02020603050405020304" pitchFamily="18" charset="0"/>
                                </a:rPr>
                                <m:t>′′</m:t>
                              </m:r>
                            </m:sup>
                          </m:sSup>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AC</m:t>
                          </m:r>
                        </m:den>
                      </m:f>
                    </m:oMath>
                  </m:oMathPara>
                </a14:m>
                <a:endParaRPr lang="en-US" sz="200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453369" y="2864771"/>
                <a:ext cx="1996873" cy="1089144"/>
              </a:xfrm>
              <a:prstGeom prst="rect">
                <a:avLst/>
              </a:prstGeom>
              <a:blipFill>
                <a:blip r:embed="rId6"/>
                <a:stretch>
                  <a:fillRect/>
                </a:stretch>
              </a:blipFill>
            </p:spPr>
            <p:txBody>
              <a:bodyPr/>
              <a:lstStyle/>
              <a:p>
                <a:r>
                  <a:rPr lang="en-US">
                    <a:noFill/>
                  </a:rPr>
                  <a:t> </a:t>
                </a:r>
              </a:p>
            </p:txBody>
          </p:sp>
        </mc:Fallback>
      </mc:AlternateContent>
      <p:sp>
        <p:nvSpPr>
          <p:cNvPr id="5" name="Rectangle 4"/>
          <p:cNvSpPr/>
          <p:nvPr/>
        </p:nvSpPr>
        <p:spPr>
          <a:xfrm>
            <a:off x="3624742" y="4091130"/>
            <a:ext cx="881973" cy="553998"/>
          </a:xfrm>
          <a:prstGeom prst="rect">
            <a:avLst/>
          </a:prstGeom>
        </p:spPr>
        <p:txBody>
          <a:bodyPr wrap="none">
            <a:spAutoFit/>
          </a:bodyPr>
          <a:lstStyle/>
          <a:p>
            <a:pPr lvl="0" algn="just">
              <a:lnSpc>
                <a:spcPct val="150000"/>
              </a:lnSpc>
              <a:spcBef>
                <a:spcPts val="600"/>
              </a:spcBef>
              <a:spcAft>
                <a:spcPts val="800"/>
              </a:spcAft>
              <a:defRPr/>
            </a:pPr>
            <a:r>
              <a:rPr lang="en-US" sz="2000">
                <a:ea typeface="Dotum" panose="020B0600000101010101" pitchFamily="34" charset="-127"/>
                <a:cs typeface="Times New Roman" panose="02020603050405020304" pitchFamily="18" charset="0"/>
              </a:rPr>
              <a:t>suy </a:t>
            </a:r>
            <a:r>
              <a:rPr lang="en-US" sz="2000" smtClean="0">
                <a:ea typeface="Dotum" panose="020B0600000101010101" pitchFamily="34" charset="-127"/>
                <a:cs typeface="Times New Roman" panose="02020603050405020304" pitchFamily="18" charset="0"/>
              </a:rPr>
              <a:t>ra</a:t>
            </a:r>
            <a:endParaRPr lang="en-US" sz="2000">
              <a:ea typeface="Arial" panose="020B0604020202020204" pitchFamily="34" charset="0"/>
              <a:cs typeface="Times New Roman" panose="02020603050405020304" pitchFamily="18" charset="0"/>
            </a:endParaRPr>
          </a:p>
        </p:txBody>
      </p:sp>
      <p:grpSp>
        <p:nvGrpSpPr>
          <p:cNvPr id="7" name="Group 6"/>
          <p:cNvGrpSpPr/>
          <p:nvPr/>
        </p:nvGrpSpPr>
        <p:grpSpPr>
          <a:xfrm>
            <a:off x="6154629" y="2856665"/>
            <a:ext cx="1683482" cy="1089144"/>
            <a:chOff x="7094746" y="2407606"/>
            <a:chExt cx="1683482" cy="1089144"/>
          </a:xfrm>
        </p:grpSpPr>
        <p:sp>
          <p:nvSpPr>
            <p:cNvPr id="4" name="Rectangle 3"/>
            <p:cNvSpPr/>
            <p:nvPr/>
          </p:nvSpPr>
          <p:spPr>
            <a:xfrm>
              <a:off x="7094746" y="2703680"/>
              <a:ext cx="598241" cy="553998"/>
            </a:xfrm>
            <a:prstGeom prst="rect">
              <a:avLst/>
            </a:prstGeom>
          </p:spPr>
          <p:txBody>
            <a:bodyPr wrap="none">
              <a:spAutoFit/>
            </a:bodyPr>
            <a:lstStyle/>
            <a:p>
              <a:pPr lvl="0" algn="just">
                <a:lnSpc>
                  <a:spcPct val="150000"/>
                </a:lnSpc>
                <a:spcBef>
                  <a:spcPts val="600"/>
                </a:spcBef>
                <a:spcAft>
                  <a:spcPts val="800"/>
                </a:spcAft>
                <a:defRPr/>
              </a:pPr>
              <a:r>
                <a:rPr lang="en-US" sz="2000" smtClean="0">
                  <a:ea typeface="Dotum" panose="020B0600000101010101" pitchFamily="34" charset="-127"/>
                  <a:cs typeface="Times New Roman" panose="02020603050405020304" pitchFamily="18" charset="0"/>
                </a:rPr>
                <a:t>hay</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7568473" y="2407606"/>
                  <a:ext cx="1209755" cy="1089144"/>
                </a:xfrm>
                <a:prstGeom prst="rect">
                  <a:avLst/>
                </a:prstGeom>
              </p:spPr>
              <p:txBody>
                <a:bodyPr wrap="none">
                  <a:spAutoFit/>
                </a:bodyPr>
                <a:lstStyle/>
                <a:p>
                  <a:pPr lvl="0" algn="just">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4</m:t>
                            </m:r>
                          </m:num>
                          <m:den>
                            <m:r>
                              <a:rPr lang="en-US" sz="2000" i="0">
                                <a:latin typeface="Cambria Math" panose="02040503050406030204" pitchFamily="18" charset="0"/>
                                <a:ea typeface="Dotum" panose="020B0600000101010101" pitchFamily="34" charset="-127"/>
                                <a:cs typeface="Times New Roman" panose="02020603050405020304" pitchFamily="18" charset="0"/>
                              </a:rPr>
                              <m:t>6</m:t>
                            </m:r>
                          </m:den>
                        </m:f>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2000" i="0">
                                <a:latin typeface="Cambria Math" panose="02040503050406030204" pitchFamily="18" charset="0"/>
                                <a:ea typeface="Dotum" panose="020B0600000101010101" pitchFamily="34" charset="-127"/>
                                <a:cs typeface="Times New Roman" panose="02020603050405020304" pitchFamily="18" charset="0"/>
                              </a:rPr>
                              <m:t>9</m:t>
                            </m:r>
                          </m:den>
                        </m:f>
                      </m:oMath>
                    </m:oMathPara>
                  </a14:m>
                  <a:endParaRPr lang="en-US" sz="200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568473" y="2407606"/>
                  <a:ext cx="1209755" cy="1089144"/>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4506715" y="3808489"/>
                <a:ext cx="2265941" cy="1062278"/>
              </a:xfrm>
              <a:prstGeom prst="rect">
                <a:avLst/>
              </a:prstGeom>
            </p:spPr>
            <p:txBody>
              <a:bodyPr wrap="none">
                <a:spAutoFit/>
              </a:bodyPr>
              <a:lstStyle/>
              <a:p>
                <a:pPr lvl="0" algn="just">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r>
                        <m:rPr>
                          <m:sty m:val="p"/>
                        </m:rPr>
                        <a:rPr lang="en-US" sz="2000" i="0" smtClean="0">
                          <a:latin typeface="Cambria Math" panose="02040503050406030204" pitchFamily="18" charset="0"/>
                          <a:ea typeface="Dotum" panose="020B0600000101010101" pitchFamily="34" charset="-127"/>
                          <a:cs typeface="Times New Roman" panose="02020603050405020304" pitchFamily="18" charset="0"/>
                        </a:rPr>
                        <m:t>A</m:t>
                      </m:r>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en-US" sz="2000" i="0">
                              <a:latin typeface="Cambria Math" panose="02040503050406030204" pitchFamily="18" charset="0"/>
                              <a:ea typeface="Dotum" panose="020B0600000101010101" pitchFamily="34" charset="-127"/>
                              <a:cs typeface="Times New Roman" panose="02020603050405020304" pitchFamily="18" charset="0"/>
                            </a:rPr>
                            <m:t>′′</m:t>
                          </m:r>
                        </m:sup>
                      </m:sSup>
                      <m:r>
                        <a:rPr lang="en-US" sz="2000" i="0">
                          <a:latin typeface="Cambria Math" panose="02040503050406030204" pitchFamily="18" charset="0"/>
                          <a:ea typeface="Dotum" panose="020B0600000101010101" pitchFamily="34" charset="-127"/>
                          <a:cs typeface="Times New Roman" panose="02020603050405020304" pitchFamily="18" charset="0"/>
                        </a:rPr>
                        <m:t>=</m:t>
                      </m:r>
                      <m:f>
                        <m:fPr>
                          <m:ctrlPr>
                            <a:rPr lang="en-US" sz="2000">
                              <a:latin typeface="Cambria Math" panose="02040503050406030204" pitchFamily="18" charset="0"/>
                              <a:ea typeface="Dotum" panose="020B0600000101010101" pitchFamily="34" charset="-127"/>
                              <a:cs typeface="Times New Roman" panose="02020603050405020304" pitchFamily="18" charset="0"/>
                            </a:rPr>
                          </m:ctrlPr>
                        </m:fPr>
                        <m:num>
                          <m:r>
                            <a:rPr lang="en-US" sz="2000" i="0">
                              <a:latin typeface="Cambria Math" panose="02040503050406030204" pitchFamily="18" charset="0"/>
                              <a:ea typeface="Dotum" panose="020B0600000101010101" pitchFamily="34" charset="-127"/>
                              <a:cs typeface="Times New Roman" panose="02020603050405020304" pitchFamily="18" charset="0"/>
                            </a:rPr>
                            <m:t>4.9</m:t>
                          </m:r>
                        </m:num>
                        <m:den>
                          <m:r>
                            <a:rPr lang="en-US" sz="2000" i="0">
                              <a:latin typeface="Cambria Math" panose="02040503050406030204" pitchFamily="18" charset="0"/>
                              <a:ea typeface="Dotum" panose="020B0600000101010101" pitchFamily="34" charset="-127"/>
                              <a:cs typeface="Times New Roman" panose="02020603050405020304" pitchFamily="18" charset="0"/>
                            </a:rPr>
                            <m:t>6</m:t>
                          </m:r>
                        </m:den>
                      </m:f>
                      <m:r>
                        <a:rPr lang="en-US" sz="2000" i="0">
                          <a:latin typeface="Cambria Math" panose="02040503050406030204" pitchFamily="18" charset="0"/>
                          <a:ea typeface="Dotum" panose="020B0600000101010101" pitchFamily="34" charset="-127"/>
                          <a:cs typeface="Times New Roman" panose="02020603050405020304" pitchFamily="18" charset="0"/>
                        </a:rPr>
                        <m:t>=6</m:t>
                      </m:r>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2000" b="0" i="0" smtClean="0">
                          <a:latin typeface="Cambria Math" panose="02040503050406030204" pitchFamily="18" charset="0"/>
                          <a:ea typeface="Dotum" panose="020B0600000101010101" pitchFamily="34" charset="-127"/>
                          <a:cs typeface="Times New Roman" panose="02020603050405020304" pitchFamily="18" charset="0"/>
                        </a:rPr>
                        <m:t>cm</m:t>
                      </m:r>
                    </m:oMath>
                  </m:oMathPara>
                </a14:m>
                <a:endParaRPr lang="en-US" sz="2000">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4506715" y="3808489"/>
                <a:ext cx="2265941" cy="106227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6303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24" name="Google Shape;514;p39"/>
          <p:cNvGrpSpPr/>
          <p:nvPr/>
        </p:nvGrpSpPr>
        <p:grpSpPr>
          <a:xfrm>
            <a:off x="305937" y="4171728"/>
            <a:ext cx="798852" cy="711168"/>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521;p39"/>
          <p:cNvGrpSpPr/>
          <p:nvPr/>
        </p:nvGrpSpPr>
        <p:grpSpPr>
          <a:xfrm rot="1799972">
            <a:off x="8011918" y="56847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Rectangle 42"/>
          <p:cNvSpPr/>
          <p:nvPr/>
        </p:nvSpPr>
        <p:spPr>
          <a:xfrm>
            <a:off x="3716690" y="275562"/>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3857547" y="1040531"/>
                <a:ext cx="4572000" cy="2477601"/>
              </a:xfrm>
              <a:prstGeom prst="rect">
                <a:avLst/>
              </a:prstGeom>
            </p:spPr>
            <p:txBody>
              <a:bodyPr>
                <a:spAutoFit/>
              </a:bodyPr>
              <a:lstStyle/>
              <a:p>
                <a:pPr lvl="0" algn="just">
                  <a:lnSpc>
                    <a:spcPct val="150000"/>
                  </a:lnSpc>
                  <a:spcBef>
                    <a:spcPts val="600"/>
                  </a:spcBef>
                  <a:spcAft>
                    <a:spcPts val="800"/>
                  </a:spcAft>
                  <a:defRPr/>
                </a:pPr>
                <a:r>
                  <a:rPr lang="en-US" sz="2000" smtClean="0">
                    <a:ea typeface="Arial" panose="020B0604020202020204" pitchFamily="34" charset="0"/>
                    <a:cs typeface="Times New Roman" panose="02020603050405020304" pitchFamily="18" charset="0"/>
                  </a:rPr>
                  <a:t>Có AC’ = 6 cm</a:t>
                </a:r>
                <a:r>
                  <a:rPr lang="en-US" sz="2000">
                    <a:ea typeface="Arial" panose="020B0604020202020204" pitchFamily="34" charset="0"/>
                    <a:cs typeface="Times New Roman" panose="02020603050405020304" pitchFamily="18" charset="0"/>
                  </a:rPr>
                  <a:t>; </a:t>
                </a:r>
                <a:r>
                  <a:rPr lang="en-US" sz="2000" smtClean="0">
                    <a:ea typeface="Arial" panose="020B0604020202020204" pitchFamily="34" charset="0"/>
                    <a:cs typeface="Times New Roman" panose="02020603050405020304" pitchFamily="18" charset="0"/>
                  </a:rPr>
                  <a:t> AC</a:t>
                </a:r>
                <a:r>
                  <a:rPr lang="en-US" sz="2000">
                    <a:ea typeface="Arial" panose="020B0604020202020204" pitchFamily="34" charset="0"/>
                    <a:cs typeface="Times New Roman" panose="02020603050405020304" pitchFamily="18" charset="0"/>
                  </a:rPr>
                  <a:t>” = 6cm</a:t>
                </a:r>
              </a:p>
              <a:p>
                <a:pPr lvl="0" algn="just">
                  <a:lnSpc>
                    <a:spcPct val="150000"/>
                  </a:lnSpc>
                  <a:spcBef>
                    <a:spcPts val="600"/>
                  </a:spcBef>
                  <a:spcAft>
                    <a:spcPts val="800"/>
                  </a:spcAft>
                  <a:defRPr/>
                </a:pPr>
                <a:r>
                  <a:rPr lang="en-US" sz="2000">
                    <a:ea typeface="Arial" panose="020B0604020202020204" pitchFamily="34" charset="0"/>
                    <a:cs typeface="Times New Roman" panose="02020603050405020304" pitchFamily="18" charset="0"/>
                  </a:rPr>
                  <a:t>Suy ra AC’ = AC”</a:t>
                </a:r>
              </a:p>
              <a:p>
                <a:pPr lvl="0" algn="just">
                  <a:lnSpc>
                    <a:spcPct val="150000"/>
                  </a:lnSpc>
                  <a:spcBef>
                    <a:spcPts val="600"/>
                  </a:spcBef>
                  <a:spcAft>
                    <a:spcPts val="800"/>
                  </a:spcAft>
                  <a:defRPr/>
                </a:pPr>
                <a:r>
                  <a:rPr lang="en-US" sz="2000">
                    <a:ea typeface="Arial" panose="020B0604020202020204" pitchFamily="34" charset="0"/>
                    <a:cs typeface="Times New Roman" panose="02020603050405020304" pitchFamily="18" charset="0"/>
                  </a:rPr>
                  <a:t>Vậy C’ trùng với C”</a:t>
                </a:r>
              </a:p>
              <a:p>
                <a:pPr lvl="0" algn="just">
                  <a:lnSpc>
                    <a:spcPct val="150000"/>
                  </a:lnSpc>
                  <a:spcBef>
                    <a:spcPts val="600"/>
                  </a:spcBef>
                  <a:spcAft>
                    <a:spcPts val="800"/>
                  </a:spcAft>
                  <a:defRPr/>
                </a:pPr>
                <a:r>
                  <a:rPr lang="nl-NL" sz="2000">
                    <a:ea typeface="Arial" panose="020B0604020202020204" pitchFamily="34" charset="0"/>
                    <a:cs typeface="Times New Roman" panose="02020603050405020304" pitchFamily="18" charset="0"/>
                  </a:rPr>
                  <a:t>Vì </a:t>
                </a:r>
                <a14:m>
                  <m:oMath xmlns:m="http://schemas.openxmlformats.org/officeDocument/2006/math">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r>
                      <a:rPr lang="nl-NL" sz="20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m:t>
                    </m:r>
                    <m:r>
                      <a:rPr lang="nl-NL" sz="2000" i="0">
                        <a:latin typeface="Cambria Math" panose="02040503050406030204" pitchFamily="18" charset="0"/>
                        <a:ea typeface="Arial" panose="020B0604020202020204" pitchFamily="34" charset="0"/>
                        <a:cs typeface="Times New Roman" panose="02020603050405020304" pitchFamily="18" charset="0"/>
                      </a:rPr>
                      <m:t>′′</m:t>
                    </m:r>
                  </m:oMath>
                </a14:m>
                <a:r>
                  <a:rPr lang="nl-NL" sz="2000">
                    <a:ea typeface="Dotum" panose="020B0600000101010101" pitchFamily="34" charset="-127"/>
                    <a:cs typeface="Times New Roman" panose="02020603050405020304" pitchFamily="18" charset="0"/>
                  </a:rPr>
                  <a:t> mà </a:t>
                </a:r>
                <a14:m>
                  <m:oMath xmlns:m="http://schemas.openxmlformats.org/officeDocument/2006/math">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C</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r>
                      <a:rPr lang="nl-NL" sz="2000" i="0">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2000" i="0">
                        <a:latin typeface="Cambria Math" panose="02040503050406030204" pitchFamily="18" charset="0"/>
                        <a:ea typeface="Dotum" panose="020B0600000101010101" pitchFamily="34" charset="-127"/>
                        <a:cs typeface="Times New Roman" panose="02020603050405020304" pitchFamily="18" charset="0"/>
                      </a:rPr>
                      <m:t>BC</m:t>
                    </m:r>
                  </m:oMath>
                </a14:m>
                <a:r>
                  <a:rPr lang="en-US" sz="2000">
                    <a:ea typeface="Dotum" panose="020B0600000101010101" pitchFamily="34" charset="-127"/>
                    <a:cs typeface="Times New Roman" panose="02020603050405020304" pitchFamily="18" charset="0"/>
                  </a:rPr>
                  <a:t> </a:t>
                </a:r>
                <a:r>
                  <a:rPr lang="en-US" sz="2000" smtClean="0">
                    <a:ea typeface="Dotum" panose="020B0600000101010101" pitchFamily="34" charset="-127"/>
                    <a:cs typeface="Times New Roman" panose="02020603050405020304" pitchFamily="18" charset="0"/>
                  </a:rPr>
                  <a:t> </a:t>
                </a:r>
                <a14:m>
                  <m:oMath xmlns:m="http://schemas.openxmlformats.org/officeDocument/2006/math">
                    <m:r>
                      <a:rPr lang="en-US" sz="2000" b="0" i="0"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2000" i="0">
                            <a:latin typeface="Cambria Math" panose="02040503050406030204" pitchFamily="18" charset="0"/>
                            <a:ea typeface="Dotum" panose="020B0600000101010101" pitchFamily="34" charset="-127"/>
                            <a:cs typeface="Times New Roman" panose="02020603050405020304" pitchFamily="18" charset="0"/>
                          </a:rPr>
                          <m:t>B</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2000" i="0">
                            <a:latin typeface="Cambria Math" panose="02040503050406030204" pitchFamily="18" charset="0"/>
                            <a:ea typeface="Dotum" panose="020B0600000101010101" pitchFamily="34" charset="-127"/>
                            <a:cs typeface="Times New Roman" panose="02020603050405020304" pitchFamily="18" charset="0"/>
                          </a:rPr>
                          <m:t>C</m:t>
                        </m:r>
                      </m:e>
                      <m:sup>
                        <m:r>
                          <a:rPr lang="nl-NL" sz="2000" i="0">
                            <a:latin typeface="Cambria Math" panose="02040503050406030204" pitchFamily="18" charset="0"/>
                            <a:ea typeface="Dotum" panose="020B0600000101010101" pitchFamily="34" charset="-127"/>
                            <a:cs typeface="Times New Roman" panose="02020603050405020304" pitchFamily="18" charset="0"/>
                          </a:rPr>
                          <m:t>′</m:t>
                        </m:r>
                      </m:sup>
                    </m:sSup>
                    <m:r>
                      <a:rPr lang="nl-NL" sz="2000" i="0">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2000" i="0">
                        <a:latin typeface="Cambria Math" panose="02040503050406030204" pitchFamily="18" charset="0"/>
                        <a:ea typeface="Dotum" panose="020B0600000101010101" pitchFamily="34" charset="-127"/>
                        <a:cs typeface="Times New Roman" panose="02020603050405020304" pitchFamily="18" charset="0"/>
                      </a:rPr>
                      <m:t>BC</m:t>
                    </m:r>
                  </m:oMath>
                </a14:m>
                <a:r>
                  <a:rPr lang="nl-NL" sz="2000">
                    <a:ea typeface="Dotum" panose="020B0600000101010101" pitchFamily="34" charset="-127"/>
                    <a:cs typeface="Times New Roman" panose="02020603050405020304" pitchFamily="18" charset="0"/>
                  </a:rPr>
                  <a:t>.</a:t>
                </a:r>
                <a:endParaRPr lang="en-US" sz="2000">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857547" y="1040531"/>
                <a:ext cx="4572000" cy="2477601"/>
              </a:xfrm>
              <a:prstGeom prst="rect">
                <a:avLst/>
              </a:prstGeom>
              <a:blipFill>
                <a:blip r:embed="rId3"/>
                <a:stretch>
                  <a:fillRect l="-1467" b="-1478"/>
                </a:stretch>
              </a:blipFill>
            </p:spPr>
            <p:txBody>
              <a:bodyPr/>
              <a:lstStyle/>
              <a:p>
                <a:r>
                  <a:rPr lang="en-US">
                    <a:noFill/>
                  </a:rPr>
                  <a:t> </a:t>
                </a:r>
              </a:p>
            </p:txBody>
          </p:sp>
        </mc:Fallback>
      </mc:AlternateContent>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1091" y="994975"/>
            <a:ext cx="3147037" cy="2312594"/>
          </a:xfrm>
          <a:prstGeom prst="rect">
            <a:avLst/>
          </a:prstGeom>
        </p:spPr>
      </p:pic>
    </p:spTree>
    <p:extLst>
      <p:ext uri="{BB962C8B-B14F-4D97-AF65-F5344CB8AC3E}">
        <p14:creationId xmlns:p14="http://schemas.microsoft.com/office/powerpoint/2010/main" val="621072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720100" y="-132300"/>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47195" y="203870"/>
            <a:ext cx="2929007" cy="4770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smtClean="0">
                <a:solidFill>
                  <a:srgbClr val="C00000"/>
                </a:solidFill>
                <a:latin typeface="Arial" panose="020B0604020202020204" pitchFamily="34" charset="0"/>
                <a:ea typeface="+mn-ea"/>
                <a:cs typeface="Arial" panose="020B0604020202020204" pitchFamily="34" charset="0"/>
              </a:rPr>
              <a:t>Định lí Thalès đảo</a:t>
            </a:r>
            <a:endPar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5" name="Group 4"/>
          <p:cNvGrpSpPr/>
          <p:nvPr/>
        </p:nvGrpSpPr>
        <p:grpSpPr>
          <a:xfrm>
            <a:off x="450531" y="885990"/>
            <a:ext cx="8345997" cy="1680324"/>
            <a:chOff x="798003" y="1317922"/>
            <a:chExt cx="7869157" cy="2097764"/>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217588" y="1349158"/>
              <a:ext cx="7287088" cy="1615827"/>
            </a:xfrm>
            <a:prstGeom prst="rect">
              <a:avLst/>
            </a:prstGeom>
          </p:spPr>
          <p:txBody>
            <a:bodyPr wrap="square">
              <a:spAutoFit/>
            </a:bodyPr>
            <a:lstStyle/>
            <a:p>
              <a:pPr lvl="0" algn="just">
                <a:lnSpc>
                  <a:spcPct val="150000"/>
                </a:lnSpc>
                <a:spcBef>
                  <a:spcPts val="600"/>
                </a:spcBef>
                <a:spcAft>
                  <a:spcPts val="800"/>
                </a:spcAft>
              </a:pPr>
              <a:r>
                <a:rPr lang="vi-VN" sz="2200">
                  <a:ea typeface="Arial" panose="020B0604020202020204" pitchFamily="34" charset="0"/>
                  <a:cs typeface="Times New Roman" panose="02020603050405020304" pitchFamily="18" charset="0"/>
                </a:rPr>
                <a:t>Nếu một đường thẳng cắt hai cạnh của một tam giác và định ra trên hai cạnh này những đoạn thẳng tương ứng tỉ lệ thì đường thẳng đó song song với cạnh còn lại của </a:t>
              </a:r>
              <a:r>
                <a:rPr lang="vi-VN" sz="2200">
                  <a:ea typeface="Arial" panose="020B0604020202020204" pitchFamily="34" charset="0"/>
                  <a:cs typeface="Times New Roman" panose="02020603050405020304" pitchFamily="18" charset="0"/>
                </a:rPr>
                <a:t>tam </a:t>
              </a:r>
              <a:r>
                <a:rPr lang="vi-VN" sz="2200" smtClean="0">
                  <a:ea typeface="Arial" panose="020B0604020202020204" pitchFamily="34" charset="0"/>
                  <a:cs typeface="Times New Roman" panose="02020603050405020304" pitchFamily="18" charset="0"/>
                </a:rPr>
                <a:t>giác</a:t>
              </a:r>
              <a:r>
                <a:rPr lang="en-US" sz="2200" smtClean="0">
                  <a:ea typeface="Arial" panose="020B0604020202020204" pitchFamily="34" charset="0"/>
                  <a:cs typeface="Times New Roman" panose="02020603050405020304" pitchFamily="18" charset="0"/>
                </a:rPr>
                <a:t>.</a:t>
              </a:r>
              <a:endParaRPr kumimoji="0" lang="en-US" sz="22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0531" y="2729478"/>
            <a:ext cx="3521123" cy="2239608"/>
          </a:xfrm>
          <a:prstGeom prst="rect">
            <a:avLst/>
          </a:prstGeom>
        </p:spPr>
      </p:pic>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3098616511"/>
                  </p:ext>
                </p:extLst>
              </p:nvPr>
            </p:nvGraphicFramePr>
            <p:xfrm>
              <a:off x="4736592" y="3000891"/>
              <a:ext cx="3887606" cy="1935367"/>
            </p:xfrm>
            <a:graphic>
              <a:graphicData uri="http://schemas.openxmlformats.org/drawingml/2006/table">
                <a:tbl>
                  <a:tblPr firstRow="1" firstCol="1" bandRow="1"/>
                  <a:tblGrid>
                    <a:gridCol w="515334">
                      <a:extLst>
                        <a:ext uri="{9D8B030D-6E8A-4147-A177-3AD203B41FA5}">
                          <a16:colId xmlns:a16="http://schemas.microsoft.com/office/drawing/2014/main" val="2481323529"/>
                        </a:ext>
                      </a:extLst>
                    </a:gridCol>
                    <a:gridCol w="3372272">
                      <a:extLst>
                        <a:ext uri="{9D8B030D-6E8A-4147-A177-3AD203B41FA5}">
                          <a16:colId xmlns:a16="http://schemas.microsoft.com/office/drawing/2014/main" val="1846206032"/>
                        </a:ext>
                      </a:extLst>
                    </a:gridCol>
                  </a:tblGrid>
                  <a:tr h="1461883">
                    <a:tc>
                      <a:txBody>
                        <a:bodyPr/>
                        <a:lstStyle/>
                        <a:p>
                          <a:pPr algn="l">
                            <a:lnSpc>
                              <a:spcPct val="150000"/>
                            </a:lnSpc>
                            <a:spcBef>
                              <a:spcPts val="600"/>
                            </a:spcBef>
                            <a:spcAft>
                              <a:spcPts val="0"/>
                            </a:spcAft>
                          </a:pPr>
                          <a:r>
                            <a:rPr lang="pt-BR" sz="1800">
                              <a:solidFill>
                                <a:srgbClr val="000000"/>
                              </a:solidFill>
                              <a:effectLst/>
                              <a:latin typeface="+mj-lt"/>
                              <a:ea typeface="Arial" panose="020B0604020202020204" pitchFamily="34" charset="0"/>
                              <a:cs typeface="Times New Roman" panose="02020603050405020304" pitchFamily="18" charset="0"/>
                            </a:rPr>
                            <a:t>GT</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14:m>
                            <m:oMath xmlns:m="http://schemas.openxmlformats.org/officeDocument/2006/math">
                              <m:r>
                                <a:rPr lang="en-US" sz="1800" i="1" smtClean="0">
                                  <a:solidFill>
                                    <a:srgbClr val="000000"/>
                                  </a:solidFill>
                                  <a:effectLst/>
                                  <a:latin typeface="+mj-lt"/>
                                  <a:ea typeface="Arial" panose="020B0604020202020204" pitchFamily="34" charset="0"/>
                                  <a:cs typeface="Times New Roman" panose="02020603050405020304" pitchFamily="18" charset="0"/>
                                </a:rPr>
                                <m:t>∆</m:t>
                              </m:r>
                            </m:oMath>
                          </a14:m>
                          <a:r>
                            <a:rPr lang="en-US" sz="1800">
                              <a:solidFill>
                                <a:srgbClr val="000000"/>
                              </a:solidFill>
                              <a:effectLst/>
                              <a:latin typeface="+mj-lt"/>
                              <a:ea typeface="Dotum" panose="020B0600000101010101" pitchFamily="34" charset="-127"/>
                              <a:cs typeface="Times New Roman" panose="02020603050405020304" pitchFamily="18" charset="0"/>
                            </a:rPr>
                            <a:t>ABC (B’ </a:t>
                          </a:r>
                          <a14:m>
                            <m:oMath xmlns:m="http://schemas.openxmlformats.org/officeDocument/2006/math">
                              <m:r>
                                <a:rPr lang="en-US" sz="1800" i="1">
                                  <a:solidFill>
                                    <a:srgbClr val="000000"/>
                                  </a:solidFill>
                                  <a:effectLst/>
                                  <a:latin typeface="+mj-lt"/>
                                  <a:ea typeface="Dotum" panose="020B0600000101010101" pitchFamily="34" charset="-127"/>
                                  <a:cs typeface="Times New Roman" panose="02020603050405020304" pitchFamily="18" charset="0"/>
                                </a:rPr>
                                <m:t>∈</m:t>
                              </m:r>
                            </m:oMath>
                          </a14:m>
                          <a:r>
                            <a:rPr lang="en-US" sz="1800">
                              <a:solidFill>
                                <a:srgbClr val="000000"/>
                              </a:solidFill>
                              <a:effectLst/>
                              <a:latin typeface="+mj-lt"/>
                              <a:ea typeface="Dotum" panose="020B0600000101010101" pitchFamily="34" charset="-127"/>
                              <a:cs typeface="Times New Roman" panose="02020603050405020304" pitchFamily="18" charset="0"/>
                            </a:rPr>
                            <a:t> AB; C’ </a:t>
                          </a:r>
                          <a14:m>
                            <m:oMath xmlns:m="http://schemas.openxmlformats.org/officeDocument/2006/math">
                              <m:r>
                                <a:rPr lang="en-US" sz="1800" i="1">
                                  <a:solidFill>
                                    <a:srgbClr val="000000"/>
                                  </a:solidFill>
                                  <a:effectLst/>
                                  <a:latin typeface="+mj-lt"/>
                                  <a:ea typeface="Dotum" panose="020B0600000101010101" pitchFamily="34" charset="-127"/>
                                  <a:cs typeface="Times New Roman" panose="02020603050405020304" pitchFamily="18" charset="0"/>
                                </a:rPr>
                                <m:t>∈</m:t>
                              </m:r>
                            </m:oMath>
                          </a14:m>
                          <a:r>
                            <a:rPr lang="en-US" sz="1800">
                              <a:solidFill>
                                <a:srgbClr val="000000"/>
                              </a:solidFill>
                              <a:effectLst/>
                              <a:latin typeface="+mj-lt"/>
                              <a:ea typeface="Dotum" panose="020B0600000101010101" pitchFamily="34" charset="-127"/>
                              <a:cs typeface="Times New Roman" panose="02020603050405020304" pitchFamily="18" charset="0"/>
                            </a:rPr>
                            <a:t> AC</a:t>
                          </a:r>
                          <a:r>
                            <a:rPr lang="en-US" sz="1800">
                              <a:solidFill>
                                <a:srgbClr val="000000"/>
                              </a:solidFill>
                              <a:effectLst/>
                              <a:latin typeface="+mj-lt"/>
                              <a:ea typeface="Dotum" panose="020B0600000101010101" pitchFamily="34" charset="-127"/>
                              <a:cs typeface="Times New Roman" panose="02020603050405020304" pitchFamily="18" charset="0"/>
                            </a:rPr>
                            <a:t>), </a:t>
                          </a:r>
                          <a:endParaRPr lang="en-US" sz="1800" smtClean="0">
                            <a:solidFill>
                              <a:srgbClr val="000000"/>
                            </a:solidFill>
                            <a:effectLst/>
                            <a:latin typeface="+mj-lt"/>
                            <a:ea typeface="Dotum" panose="020B0600000101010101" pitchFamily="34" charset="-127"/>
                            <a:cs typeface="Times New Roman" panose="02020603050405020304" pitchFamily="18" charset="0"/>
                          </a:endParaRPr>
                        </a:p>
                        <a:p>
                          <a:pPr algn="l">
                            <a:lnSpc>
                              <a:spcPct val="150000"/>
                            </a:lnSpc>
                            <a:spcBef>
                              <a:spcPts val="60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mj-lt"/>
                                        <a:ea typeface="Dotum" panose="020B0600000101010101" pitchFamily="34" charset="-127"/>
                                        <a:cs typeface="Times New Roman" panose="02020603050405020304" pitchFamily="18" charset="0"/>
                                      </a:rPr>
                                    </m:ctrlPr>
                                  </m:fPr>
                                  <m:num>
                                    <m:r>
                                      <a:rPr lang="en-US" sz="1800" i="1">
                                        <a:solidFill>
                                          <a:srgbClr val="000000"/>
                                        </a:solidFill>
                                        <a:effectLst/>
                                        <a:latin typeface="+mj-lt"/>
                                        <a:ea typeface="Dotum" panose="020B0600000101010101" pitchFamily="34" charset="-127"/>
                                        <a:cs typeface="Times New Roman" panose="02020603050405020304" pitchFamily="18" charset="0"/>
                                      </a:rPr>
                                      <m:t>𝐴</m:t>
                                    </m:r>
                                    <m:sSup>
                                      <m:sSupPr>
                                        <m:ctrlPr>
                                          <a:rPr lang="en-US" sz="1800" i="1">
                                            <a:solidFill>
                                              <a:srgbClr val="000000"/>
                                            </a:solidFill>
                                            <a:effectLst/>
                                            <a:latin typeface="+mj-lt"/>
                                            <a:ea typeface="Dotum" panose="020B0600000101010101" pitchFamily="34" charset="-127"/>
                                            <a:cs typeface="Times New Roman" panose="02020603050405020304" pitchFamily="18" charset="0"/>
                                          </a:rPr>
                                        </m:ctrlPr>
                                      </m:sSupPr>
                                      <m:e>
                                        <m:r>
                                          <a:rPr lang="en-US" sz="1800" i="1">
                                            <a:solidFill>
                                              <a:srgbClr val="000000"/>
                                            </a:solidFill>
                                            <a:effectLst/>
                                            <a:latin typeface="+mj-lt"/>
                                            <a:ea typeface="Dotum" panose="020B0600000101010101" pitchFamily="34" charset="-127"/>
                                            <a:cs typeface="Times New Roman" panose="02020603050405020304" pitchFamily="18" charset="0"/>
                                          </a:rPr>
                                          <m:t>𝐵</m:t>
                                        </m:r>
                                      </m:e>
                                      <m:sup>
                                        <m:r>
                                          <a:rPr lang="en-US" sz="1800" i="1">
                                            <a:solidFill>
                                              <a:srgbClr val="000000"/>
                                            </a:solidFill>
                                            <a:effectLst/>
                                            <a:latin typeface="+mj-lt"/>
                                            <a:ea typeface="Dotum" panose="020B0600000101010101" pitchFamily="34" charset="-127"/>
                                            <a:cs typeface="Times New Roman" panose="02020603050405020304" pitchFamily="18" charset="0"/>
                                          </a:rPr>
                                          <m:t>′</m:t>
                                        </m:r>
                                      </m:sup>
                                    </m:sSup>
                                  </m:num>
                                  <m:den>
                                    <m:r>
                                      <a:rPr lang="en-US" sz="1800" i="1">
                                        <a:solidFill>
                                          <a:srgbClr val="000000"/>
                                        </a:solidFill>
                                        <a:effectLst/>
                                        <a:latin typeface="+mj-lt"/>
                                        <a:ea typeface="Dotum" panose="020B0600000101010101" pitchFamily="34" charset="-127"/>
                                        <a:cs typeface="Times New Roman" panose="02020603050405020304" pitchFamily="18" charset="0"/>
                                      </a:rPr>
                                      <m:t>𝐴𝐵</m:t>
                                    </m:r>
                                  </m:den>
                                </m:f>
                                <m:r>
                                  <a:rPr lang="en-US" sz="1800" i="1">
                                    <a:solidFill>
                                      <a:srgbClr val="000000"/>
                                    </a:solidFill>
                                    <a:effectLst/>
                                    <a:latin typeface="+mj-lt"/>
                                    <a:ea typeface="Dotum" panose="020B0600000101010101" pitchFamily="34" charset="-127"/>
                                    <a:cs typeface="Times New Roman" panose="02020603050405020304" pitchFamily="18" charset="0"/>
                                  </a:rPr>
                                  <m:t>=</m:t>
                                </m:r>
                                <m:f>
                                  <m:fPr>
                                    <m:ctrlPr>
                                      <a:rPr lang="en-US" sz="1800" i="1">
                                        <a:solidFill>
                                          <a:srgbClr val="000000"/>
                                        </a:solidFill>
                                        <a:effectLst/>
                                        <a:latin typeface="+mj-lt"/>
                                        <a:ea typeface="Dotum" panose="020B0600000101010101" pitchFamily="34" charset="-127"/>
                                        <a:cs typeface="Times New Roman" panose="02020603050405020304" pitchFamily="18" charset="0"/>
                                      </a:rPr>
                                    </m:ctrlPr>
                                  </m:fPr>
                                  <m:num>
                                    <m:r>
                                      <a:rPr lang="en-US" sz="1800" i="1">
                                        <a:solidFill>
                                          <a:srgbClr val="000000"/>
                                        </a:solidFill>
                                        <a:effectLst/>
                                        <a:latin typeface="+mj-lt"/>
                                        <a:ea typeface="Dotum" panose="020B0600000101010101" pitchFamily="34" charset="-127"/>
                                        <a:cs typeface="Times New Roman" panose="02020603050405020304" pitchFamily="18" charset="0"/>
                                      </a:rPr>
                                      <m:t>𝐴</m:t>
                                    </m:r>
                                    <m:sSup>
                                      <m:sSupPr>
                                        <m:ctrlPr>
                                          <a:rPr lang="en-US" sz="1800" i="1">
                                            <a:solidFill>
                                              <a:srgbClr val="000000"/>
                                            </a:solidFill>
                                            <a:effectLst/>
                                            <a:latin typeface="+mj-lt"/>
                                            <a:ea typeface="Dotum" panose="020B0600000101010101" pitchFamily="34" charset="-127"/>
                                            <a:cs typeface="Times New Roman" panose="02020603050405020304" pitchFamily="18" charset="0"/>
                                          </a:rPr>
                                        </m:ctrlPr>
                                      </m:sSupPr>
                                      <m:e>
                                        <m:r>
                                          <a:rPr lang="en-US" sz="1800" i="1">
                                            <a:solidFill>
                                              <a:srgbClr val="000000"/>
                                            </a:solidFill>
                                            <a:effectLst/>
                                            <a:latin typeface="+mj-lt"/>
                                            <a:ea typeface="Dotum" panose="020B0600000101010101" pitchFamily="34" charset="-127"/>
                                            <a:cs typeface="Times New Roman" panose="02020603050405020304" pitchFamily="18" charset="0"/>
                                          </a:rPr>
                                          <m:t>𝐶</m:t>
                                        </m:r>
                                      </m:e>
                                      <m:sup>
                                        <m:r>
                                          <a:rPr lang="en-US" sz="1800" i="1">
                                            <a:solidFill>
                                              <a:srgbClr val="000000"/>
                                            </a:solidFill>
                                            <a:effectLst/>
                                            <a:latin typeface="+mj-lt"/>
                                            <a:ea typeface="Dotum" panose="020B0600000101010101" pitchFamily="34" charset="-127"/>
                                            <a:cs typeface="Times New Roman" panose="02020603050405020304" pitchFamily="18" charset="0"/>
                                          </a:rPr>
                                          <m:t>′</m:t>
                                        </m:r>
                                      </m:sup>
                                    </m:sSup>
                                  </m:num>
                                  <m:den>
                                    <m:r>
                                      <a:rPr lang="en-US" sz="1800" i="1">
                                        <a:solidFill>
                                          <a:srgbClr val="000000"/>
                                        </a:solidFill>
                                        <a:effectLst/>
                                        <a:latin typeface="+mj-lt"/>
                                        <a:ea typeface="Dotum" panose="020B0600000101010101" pitchFamily="34" charset="-127"/>
                                        <a:cs typeface="Times New Roman" panose="02020603050405020304" pitchFamily="18" charset="0"/>
                                      </a:rPr>
                                      <m:t>𝐴𝐶</m:t>
                                    </m:r>
                                  </m:den>
                                </m:f>
                              </m:oMath>
                            </m:oMathPara>
                          </a14:m>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2448199"/>
                      </a:ext>
                    </a:extLst>
                  </a:tr>
                  <a:tr h="473484">
                    <a:tc>
                      <a:txBody>
                        <a:bodyPr/>
                        <a:lstStyle/>
                        <a:p>
                          <a:pPr algn="l">
                            <a:lnSpc>
                              <a:spcPct val="150000"/>
                            </a:lnSpc>
                            <a:spcBef>
                              <a:spcPts val="600"/>
                            </a:spcBef>
                            <a:spcAft>
                              <a:spcPts val="0"/>
                            </a:spcAft>
                          </a:pPr>
                          <a:r>
                            <a:rPr lang="en-US" sz="1800">
                              <a:solidFill>
                                <a:srgbClr val="000000"/>
                              </a:solidFill>
                              <a:effectLst/>
                              <a:latin typeface="+mj-lt"/>
                              <a:ea typeface="Arial" panose="020B0604020202020204" pitchFamily="34" charset="0"/>
                              <a:cs typeface="Times New Roman" panose="02020603050405020304" pitchFamily="18"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n-US" sz="1800">
                              <a:solidFill>
                                <a:srgbClr val="000000"/>
                              </a:solidFill>
                              <a:effectLst/>
                              <a:latin typeface="+mj-lt"/>
                              <a:ea typeface="Dotum" panose="020B0600000101010101" pitchFamily="34" charset="-127"/>
                              <a:cs typeface="Times New Roman" panose="02020603050405020304" pitchFamily="18" charset="0"/>
                            </a:rPr>
                            <a:t>B’C’ // BC</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82577131"/>
                      </a:ext>
                    </a:extLst>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3098616511"/>
                  </p:ext>
                </p:extLst>
              </p:nvPr>
            </p:nvGraphicFramePr>
            <p:xfrm>
              <a:off x="4736592" y="3000891"/>
              <a:ext cx="3887606" cy="1935367"/>
            </p:xfrm>
            <a:graphic>
              <a:graphicData uri="http://schemas.openxmlformats.org/drawingml/2006/table">
                <a:tbl>
                  <a:tblPr firstRow="1" firstCol="1" bandRow="1"/>
                  <a:tblGrid>
                    <a:gridCol w="515334">
                      <a:extLst>
                        <a:ext uri="{9D8B030D-6E8A-4147-A177-3AD203B41FA5}">
                          <a16:colId xmlns:a16="http://schemas.microsoft.com/office/drawing/2014/main" val="2481323529"/>
                        </a:ext>
                      </a:extLst>
                    </a:gridCol>
                    <a:gridCol w="3372272">
                      <a:extLst>
                        <a:ext uri="{9D8B030D-6E8A-4147-A177-3AD203B41FA5}">
                          <a16:colId xmlns:a16="http://schemas.microsoft.com/office/drawing/2014/main" val="1846206032"/>
                        </a:ext>
                      </a:extLst>
                    </a:gridCol>
                  </a:tblGrid>
                  <a:tr h="1461883">
                    <a:tc>
                      <a:txBody>
                        <a:bodyPr/>
                        <a:lstStyle/>
                        <a:p>
                          <a:pPr algn="l">
                            <a:lnSpc>
                              <a:spcPct val="150000"/>
                            </a:lnSpc>
                            <a:spcBef>
                              <a:spcPts val="600"/>
                            </a:spcBef>
                            <a:spcAft>
                              <a:spcPts val="0"/>
                            </a:spcAft>
                          </a:pPr>
                          <a:r>
                            <a:rPr lang="pt-BR" sz="1800">
                              <a:solidFill>
                                <a:srgbClr val="000000"/>
                              </a:solidFill>
                              <a:effectLst/>
                              <a:latin typeface="+mj-lt"/>
                              <a:ea typeface="Arial" panose="020B0604020202020204" pitchFamily="34" charset="0"/>
                              <a:cs typeface="Times New Roman" panose="02020603050405020304" pitchFamily="18" charset="0"/>
                            </a:rPr>
                            <a:t>GT</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5371" r="-181" b="-35000"/>
                          </a:stretch>
                        </a:blipFill>
                      </a:tcPr>
                    </a:tc>
                    <a:extLst>
                      <a:ext uri="{0D108BD9-81ED-4DB2-BD59-A6C34878D82A}">
                        <a16:rowId xmlns:a16="http://schemas.microsoft.com/office/drawing/2014/main" val="4062448199"/>
                      </a:ext>
                    </a:extLst>
                  </a:tr>
                  <a:tr h="473484">
                    <a:tc>
                      <a:txBody>
                        <a:bodyPr/>
                        <a:lstStyle/>
                        <a:p>
                          <a:pPr algn="l">
                            <a:lnSpc>
                              <a:spcPct val="150000"/>
                            </a:lnSpc>
                            <a:spcBef>
                              <a:spcPts val="600"/>
                            </a:spcBef>
                            <a:spcAft>
                              <a:spcPts val="0"/>
                            </a:spcAft>
                          </a:pPr>
                          <a:r>
                            <a:rPr lang="en-US" sz="1800">
                              <a:solidFill>
                                <a:srgbClr val="000000"/>
                              </a:solidFill>
                              <a:effectLst/>
                              <a:latin typeface="+mj-lt"/>
                              <a:ea typeface="Arial" panose="020B0604020202020204" pitchFamily="34" charset="0"/>
                              <a:cs typeface="Times New Roman" panose="02020603050405020304" pitchFamily="18"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n-US" sz="1800">
                              <a:solidFill>
                                <a:srgbClr val="000000"/>
                              </a:solidFill>
                              <a:effectLst/>
                              <a:latin typeface="+mj-lt"/>
                              <a:ea typeface="Dotum" panose="020B0600000101010101" pitchFamily="34" charset="-127"/>
                              <a:cs typeface="Times New Roman" panose="02020603050405020304" pitchFamily="18" charset="0"/>
                            </a:rPr>
                            <a:t>B’C’ // BC</a:t>
                          </a:r>
                          <a:endParaRPr lang="en-US" sz="1800">
                            <a:solidFill>
                              <a:srgbClr val="000000"/>
                            </a:solidFill>
                            <a:effectLst/>
                            <a:latin typeface="+mj-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82577131"/>
                      </a:ext>
                    </a:extLst>
                  </a:tr>
                </a:tbl>
              </a:graphicData>
            </a:graphic>
          </p:graphicFrame>
        </mc:Fallback>
      </mc:AlternateContent>
      <p:pic>
        <p:nvPicPr>
          <p:cNvPr id="8" name="Picture 7"/>
          <p:cNvPicPr>
            <a:picLocks noChangeAspect="1"/>
          </p:cNvPicPr>
          <p:nvPr/>
        </p:nvPicPr>
        <p:blipFill>
          <a:blip r:embed="rId6"/>
          <a:stretch>
            <a:fillRect/>
          </a:stretch>
        </p:blipFill>
        <p:spPr>
          <a:xfrm>
            <a:off x="154869" y="2938542"/>
            <a:ext cx="439816" cy="419167"/>
          </a:xfrm>
          <a:prstGeom prst="rect">
            <a:avLst/>
          </a:prstGeom>
        </p:spPr>
      </p:pic>
    </p:spTree>
    <p:extLst>
      <p:ext uri="{BB962C8B-B14F-4D97-AF65-F5344CB8AC3E}">
        <p14:creationId xmlns:p14="http://schemas.microsoft.com/office/powerpoint/2010/main" val="385570651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192024" y="201168"/>
            <a:ext cx="8732520" cy="4736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7" name="TextBox 66"/>
          <p:cNvSpPr txBox="1"/>
          <p:nvPr/>
        </p:nvSpPr>
        <p:spPr>
          <a:xfrm>
            <a:off x="767685" y="969565"/>
            <a:ext cx="4506376" cy="101566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Quan sát</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Hình 4.8. Chứng minh rằng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MN // EF.</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68" name="Rectangle 67"/>
          <p:cNvSpPr/>
          <p:nvPr/>
        </p:nvSpPr>
        <p:spPr>
          <a:xfrm>
            <a:off x="3121052" y="194264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767685" y="544670"/>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a:t>
            </a:r>
            <a:r>
              <a:rPr lang="en" sz="2200" b="1" smtClean="0">
                <a:solidFill>
                  <a:schemeClr val="bg1">
                    <a:lumMod val="50000"/>
                  </a:schemeClr>
                </a:solidFill>
                <a:highlight>
                  <a:schemeClr val="accent1"/>
                </a:highlight>
                <a:latin typeface="+mj-lt"/>
              </a:rPr>
              <a:t>2:</a:t>
            </a:r>
            <a:endParaRPr sz="2200">
              <a:solidFill>
                <a:schemeClr val="bg1">
                  <a:lumMod val="50000"/>
                </a:schemeClr>
              </a:solidFill>
              <a:highlight>
                <a:schemeClr val="accent1"/>
              </a:highlight>
              <a:latin typeface="+mj-lt"/>
            </a:endParaRPr>
          </a:p>
        </p:txBody>
      </p:sp>
      <p:sp>
        <p:nvSpPr>
          <p:cNvPr id="71" name="Rectangle 70"/>
          <p:cNvSpPr/>
          <p:nvPr/>
        </p:nvSpPr>
        <p:spPr>
          <a:xfrm>
            <a:off x="823745" y="2481361"/>
            <a:ext cx="6391656" cy="1297791"/>
          </a:xfrm>
          <a:prstGeom prst="rect">
            <a:avLst/>
          </a:prstGeom>
        </p:spPr>
        <p:txBody>
          <a:bodyPr wrap="square">
            <a:spAutoFit/>
          </a:bodyPr>
          <a:lstStyle/>
          <a:p>
            <a:pPr algn="just">
              <a:lnSpc>
                <a:spcPct val="150000"/>
              </a:lnSpc>
              <a:spcBef>
                <a:spcPts val="600"/>
              </a:spcBef>
              <a:spcAft>
                <a:spcPts val="800"/>
              </a:spcAft>
            </a:pPr>
            <a:r>
              <a:rPr lang="pt-BR" sz="2000" smtClean="0">
                <a:latin typeface="+mn-lt"/>
                <a:ea typeface="Arial" panose="020B0604020202020204" pitchFamily="34" charset="0"/>
                <a:cs typeface="Times New Roman" panose="02020603050405020304" pitchFamily="18" charset="0"/>
              </a:rPr>
              <a:t>Xét tam giác DEF, ta </a:t>
            </a:r>
            <a:r>
              <a:rPr lang="pt-BR" sz="2000">
                <a:latin typeface="+mn-lt"/>
                <a:ea typeface="Arial" panose="020B0604020202020204" pitchFamily="34" charset="0"/>
                <a:cs typeface="Times New Roman" panose="02020603050405020304" pitchFamily="18" charset="0"/>
              </a:rPr>
              <a:t>có</a:t>
            </a:r>
            <a:r>
              <a:rPr lang="pt-BR" sz="2000" smtClean="0">
                <a:latin typeface="+mn-lt"/>
                <a:ea typeface="Arial" panose="020B0604020202020204" pitchFamily="34" charset="0"/>
                <a:cs typeface="Times New Roman" panose="02020603050405020304" pitchFamily="18" charset="0"/>
              </a:rPr>
              <a:t>:</a:t>
            </a:r>
          </a:p>
          <a:p>
            <a:pPr algn="just">
              <a:lnSpc>
                <a:spcPct val="150000"/>
              </a:lnSpc>
              <a:spcBef>
                <a:spcPts val="600"/>
              </a:spcBef>
              <a:spcAft>
                <a:spcPts val="800"/>
              </a:spcAft>
            </a:pPr>
            <a:endParaRPr lang="en-US" sz="2000" smtClean="0">
              <a:effectLst/>
              <a:latin typeface="+mn-lt"/>
              <a:ea typeface="Dotum" panose="020B0600000101010101" pitchFamily="34" charset="-127"/>
              <a:cs typeface="Times New Roman" panose="02020603050405020304" pitchFamily="18" charset="0"/>
            </a:endParaRPr>
          </a:p>
        </p:txBody>
      </p:sp>
      <p:pic>
        <p:nvPicPr>
          <p:cNvPr id="85" name="Picture 84"/>
          <p:cNvPicPr>
            <a:picLocks noChangeAspect="1"/>
          </p:cNvPicPr>
          <p:nvPr/>
        </p:nvPicPr>
        <p:blipFill>
          <a:blip r:embed="rId2"/>
          <a:stretch>
            <a:fillRect/>
          </a:stretch>
        </p:blipFill>
        <p:spPr>
          <a:xfrm>
            <a:off x="7591137" y="4106672"/>
            <a:ext cx="1007346" cy="7561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851" y="344296"/>
            <a:ext cx="2609297" cy="1998028"/>
          </a:xfrm>
          <a:prstGeom prst="rect">
            <a:avLst/>
          </a:prstGeom>
        </p:spPr>
      </p:pic>
      <p:pic>
        <p:nvPicPr>
          <p:cNvPr id="21" name="Picture 20"/>
          <p:cNvPicPr>
            <a:picLocks noChangeAspect="1"/>
          </p:cNvPicPr>
          <p:nvPr/>
        </p:nvPicPr>
        <p:blipFill>
          <a:blip r:embed="rId4"/>
          <a:stretch>
            <a:fillRect/>
          </a:stretch>
        </p:blipFill>
        <p:spPr>
          <a:xfrm rot="11551457">
            <a:off x="8205257" y="-203452"/>
            <a:ext cx="786452" cy="78035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92024" y="3803584"/>
                <a:ext cx="4572000" cy="1059201"/>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𝐷𝑀</m:t>
                          </m:r>
                        </m:num>
                        <m:den>
                          <m:r>
                            <a:rPr lang="en-US" sz="2000" i="1">
                              <a:latin typeface="Cambria Math" panose="02040503050406030204" pitchFamily="18" charset="0"/>
                              <a:ea typeface="Dotum" panose="020B0600000101010101" pitchFamily="34" charset="-127"/>
                              <a:cs typeface="Times New Roman" panose="02020603050405020304" pitchFamily="18" charset="0"/>
                            </a:rPr>
                            <m:t>𝑀𝐸</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𝐷𝑁</m:t>
                          </m:r>
                        </m:num>
                        <m:den>
                          <m:r>
                            <a:rPr lang="en-US" sz="2000" i="1">
                              <a:latin typeface="Cambria Math" panose="02040503050406030204" pitchFamily="18" charset="0"/>
                              <a:ea typeface="Dotum" panose="020B0600000101010101" pitchFamily="34" charset="-127"/>
                              <a:cs typeface="Times New Roman" panose="02020603050405020304" pitchFamily="18" charset="0"/>
                            </a:rPr>
                            <m:t>𝑁𝐹</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pt-BR" sz="2000" i="1">
                              <a:latin typeface="Cambria Math" panose="02040503050406030204" pitchFamily="18" charset="0"/>
                              <a:ea typeface="Dotum" panose="020B0600000101010101" pitchFamily="34" charset="-127"/>
                              <a:cs typeface="Times New Roman" panose="02020603050405020304" pitchFamily="18" charset="0"/>
                            </a:rPr>
                            <m:t>1</m:t>
                          </m:r>
                        </m:num>
                        <m:den>
                          <m:r>
                            <a:rPr lang="pt-BR"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200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2024" y="3803584"/>
                <a:ext cx="4572000" cy="1059201"/>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2891405" y="4056185"/>
            <a:ext cx="4028667" cy="553998"/>
          </a:xfrm>
          <a:prstGeom prst="rect">
            <a:avLst/>
          </a:prstGeom>
        </p:spPr>
        <p:txBody>
          <a:bodyPr wrap="none">
            <a:spAutoFit/>
          </a:bodyPr>
          <a:lstStyle/>
          <a:p>
            <a:pPr lvl="0" algn="just">
              <a:lnSpc>
                <a:spcPct val="150000"/>
              </a:lnSpc>
              <a:spcBef>
                <a:spcPts val="600"/>
              </a:spcBef>
              <a:spcAft>
                <a:spcPts val="800"/>
              </a:spcAft>
            </a:pPr>
            <a:r>
              <a:rPr lang="pt-BR" sz="2000">
                <a:ea typeface="Dotum" panose="020B0600000101010101" pitchFamily="34" charset="-127"/>
                <a:cs typeface="Times New Roman" panose="02020603050405020304" pitchFamily="18" charset="0"/>
              </a:rPr>
              <a:t>nên </a:t>
            </a:r>
            <a:r>
              <a:rPr lang="pt-BR" sz="2000">
                <a:ea typeface="Arial" panose="020B0604020202020204" pitchFamily="34" charset="0"/>
                <a:cs typeface="Times New Roman" panose="02020603050405020304" pitchFamily="18" charset="0"/>
              </a:rPr>
              <a:t>MN // EF (định lí Thalès đảo).</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3197312" y="3086975"/>
                <a:ext cx="3343736" cy="67678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𝐷𝑀</m:t>
                          </m:r>
                        </m:num>
                        <m:den>
                          <m:r>
                            <a:rPr lang="en-US" sz="2000" i="1">
                              <a:latin typeface="Cambria Math" panose="02040503050406030204" pitchFamily="18" charset="0"/>
                              <a:ea typeface="Arial" panose="020B0604020202020204" pitchFamily="34" charset="0"/>
                              <a:cs typeface="Times New Roman" panose="02020603050405020304" pitchFamily="18" charset="0"/>
                            </a:rPr>
                            <m:t>𝑀𝐸</m:t>
                          </m:r>
                        </m:den>
                      </m:f>
                      <m:r>
                        <a:rPr lang="pt-BR"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2</m:t>
                          </m:r>
                        </m:num>
                        <m:den>
                          <m:r>
                            <a:rPr lang="pt-BR" sz="2000" i="1">
                              <a:latin typeface="Cambria Math" panose="02040503050406030204" pitchFamily="18" charset="0"/>
                              <a:ea typeface="Arial" panose="020B0604020202020204" pitchFamily="34" charset="0"/>
                              <a:cs typeface="Times New Roman" panose="02020603050405020304" pitchFamily="18" charset="0"/>
                            </a:rPr>
                            <m:t>4</m:t>
                          </m:r>
                        </m:den>
                      </m:f>
                      <m:r>
                        <a:rPr lang="pt-BR"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pt-BR" sz="2000" i="1">
                              <a:latin typeface="Cambria Math" panose="02040503050406030204" pitchFamily="18" charset="0"/>
                              <a:ea typeface="Arial" panose="020B0604020202020204" pitchFamily="34" charset="0"/>
                              <a:cs typeface="Times New Roman" panose="02020603050405020304" pitchFamily="18" charset="0"/>
                            </a:rPr>
                            <m:t>1</m:t>
                          </m:r>
                        </m:num>
                        <m:den>
                          <m:r>
                            <a:rPr lang="pt-BR" sz="2000" i="1">
                              <a:latin typeface="Cambria Math" panose="02040503050406030204" pitchFamily="18" charset="0"/>
                              <a:ea typeface="Arial" panose="020B0604020202020204" pitchFamily="34" charset="0"/>
                              <a:cs typeface="Times New Roman" panose="02020603050405020304" pitchFamily="18" charset="0"/>
                            </a:rPr>
                            <m:t>2</m:t>
                          </m:r>
                        </m:den>
                      </m:f>
                      <m:r>
                        <a:rPr lang="en-US" sz="2000">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𝐷𝑁</m:t>
                          </m:r>
                        </m:num>
                        <m:den>
                          <m:r>
                            <a:rPr lang="en-US" sz="2000" i="1">
                              <a:latin typeface="Cambria Math" panose="02040503050406030204" pitchFamily="18" charset="0"/>
                              <a:ea typeface="Dotum" panose="020B0600000101010101" pitchFamily="34" charset="-127"/>
                              <a:cs typeface="Times New Roman" panose="02020603050405020304" pitchFamily="18" charset="0"/>
                            </a:rPr>
                            <m:t>𝑁𝐹</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pt-BR" sz="2000" i="1">
                              <a:latin typeface="Cambria Math" panose="02040503050406030204" pitchFamily="18" charset="0"/>
                              <a:ea typeface="Dotum" panose="020B0600000101010101" pitchFamily="34" charset="-127"/>
                              <a:cs typeface="Times New Roman" panose="02020603050405020304" pitchFamily="18" charset="0"/>
                            </a:rPr>
                            <m:t>2,5</m:t>
                          </m:r>
                        </m:num>
                        <m:den>
                          <m:r>
                            <a:rPr lang="pt-BR" sz="2000" i="1">
                              <a:latin typeface="Cambria Math" panose="02040503050406030204" pitchFamily="18" charset="0"/>
                              <a:ea typeface="Dotum" panose="020B0600000101010101" pitchFamily="34" charset="-127"/>
                              <a:cs typeface="Times New Roman" panose="02020603050405020304" pitchFamily="18" charset="0"/>
                            </a:rPr>
                            <m:t>5</m:t>
                          </m:r>
                        </m:den>
                      </m:f>
                      <m:r>
                        <a:rPr lang="pt-BR"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pt-BR" sz="2000" i="1">
                              <a:latin typeface="Cambria Math" panose="02040503050406030204" pitchFamily="18" charset="0"/>
                              <a:ea typeface="Dotum" panose="020B0600000101010101" pitchFamily="34" charset="-127"/>
                              <a:cs typeface="Times New Roman" panose="02020603050405020304" pitchFamily="18" charset="0"/>
                            </a:rPr>
                            <m:t>1</m:t>
                          </m:r>
                        </m:num>
                        <m:den>
                          <m:r>
                            <a:rPr lang="pt-BR"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3197312" y="3086975"/>
                <a:ext cx="3343736" cy="676788"/>
              </a:xfrm>
              <a:prstGeom prst="rect">
                <a:avLst/>
              </a:prstGeom>
              <a:blipFill>
                <a:blip r:embed="rId6"/>
                <a:stretch>
                  <a:fillRect/>
                </a:stretch>
              </a:blipFill>
            </p:spPr>
            <p:txBody>
              <a:bodyPr/>
              <a:lstStyle/>
              <a:p>
                <a:r>
                  <a:rPr lang="en-US">
                    <a:noFill/>
                  </a:rPr>
                  <a:t> </a:t>
                </a:r>
              </a:p>
            </p:txBody>
          </p:sp>
        </mc:Fallback>
      </mc:AlternateContent>
      <p:sp>
        <p:nvSpPr>
          <p:cNvPr id="7" name="Rectangle 6"/>
          <p:cNvSpPr/>
          <p:nvPr/>
        </p:nvSpPr>
        <p:spPr>
          <a:xfrm>
            <a:off x="823745" y="4056185"/>
            <a:ext cx="426720" cy="553998"/>
          </a:xfrm>
          <a:prstGeom prst="rect">
            <a:avLst/>
          </a:prstGeom>
        </p:spPr>
        <p:txBody>
          <a:bodyPr wrap="none">
            <a:spAutoFit/>
          </a:bodyPr>
          <a:lstStyle/>
          <a:p>
            <a:pPr lvl="0" algn="just">
              <a:lnSpc>
                <a:spcPct val="150000"/>
              </a:lnSpc>
              <a:spcBef>
                <a:spcPts val="600"/>
              </a:spcBef>
              <a:spcAft>
                <a:spcPts val="800"/>
              </a:spcAft>
            </a:pPr>
            <a:r>
              <a:rPr lang="pt-BR" sz="2000">
                <a:ea typeface="Dotum" panose="020B0600000101010101" pitchFamily="34" charset="-127"/>
                <a:cs typeface="Times New Roman" panose="02020603050405020304" pitchFamily="18" charset="0"/>
              </a:rPr>
              <a:t>Vì</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52615461"/>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randombar(horizont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anim calcmode="lin" valueType="num">
                                      <p:cBhvr>
                                        <p:cTn id="24" dur="500" fill="hold"/>
                                        <p:tgtEl>
                                          <p:spTgt spid="71"/>
                                        </p:tgtEl>
                                        <p:attrNameLst>
                                          <p:attrName>ppt_x</p:attrName>
                                        </p:attrNameLst>
                                      </p:cBhvr>
                                      <p:tavLst>
                                        <p:tav tm="0">
                                          <p:val>
                                            <p:strVal val="#ppt_x"/>
                                          </p:val>
                                        </p:tav>
                                        <p:tav tm="100000">
                                          <p:val>
                                            <p:strVal val="#ppt_x"/>
                                          </p:val>
                                        </p:tav>
                                      </p:tavLst>
                                    </p:anim>
                                    <p:anim calcmode="lin" valueType="num">
                                      <p:cBhvr>
                                        <p:cTn id="25" dur="500" fill="hold"/>
                                        <p:tgtEl>
                                          <p:spTgt spid="7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anim calcmode="lin" valueType="num">
                                      <p:cBhvr>
                                        <p:cTn id="39" dur="500" fill="hold"/>
                                        <p:tgtEl>
                                          <p:spTgt spid="4"/>
                                        </p:tgtEl>
                                        <p:attrNameLst>
                                          <p:attrName>ppt_x</p:attrName>
                                        </p:attrNameLst>
                                      </p:cBhvr>
                                      <p:tavLst>
                                        <p:tav tm="0">
                                          <p:val>
                                            <p:strVal val="#ppt_x"/>
                                          </p:val>
                                        </p:tav>
                                        <p:tav tm="100000">
                                          <p:val>
                                            <p:strVal val="#ppt_x"/>
                                          </p:val>
                                        </p:tav>
                                      </p:tavLst>
                                    </p:anim>
                                    <p:anim calcmode="lin" valueType="num">
                                      <p:cBhvr>
                                        <p:cTn id="40" dur="500" fill="hold"/>
                                        <p:tgtEl>
                                          <p:spTgt spid="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2">
            <a:alpha val="53000"/>
          </a:schemeClr>
        </a:solidFill>
        <a:effectLst/>
      </p:bgPr>
    </p:bg>
    <p:spTree>
      <p:nvGrpSpPr>
        <p:cNvPr id="1" name="Shape 336"/>
        <p:cNvGrpSpPr/>
        <p:nvPr/>
      </p:nvGrpSpPr>
      <p:grpSpPr>
        <a:xfrm>
          <a:off x="0" y="0"/>
          <a:ext cx="0" cy="0"/>
          <a:chOff x="0" y="0"/>
          <a:chExt cx="0" cy="0"/>
        </a:xfrm>
      </p:grpSpPr>
      <p:sp>
        <p:nvSpPr>
          <p:cNvPr id="15" name="Google Shape;1676;p27"/>
          <p:cNvSpPr/>
          <p:nvPr/>
        </p:nvSpPr>
        <p:spPr>
          <a:xfrm>
            <a:off x="3353809" y="338732"/>
            <a:ext cx="2566395" cy="606133"/>
          </a:xfrm>
          <a:prstGeom prst="roundRect">
            <a:avLst>
              <a:gd name="adj" fmla="val 50000"/>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noFill/>
                </a:ln>
                <a:solidFill>
                  <a:schemeClr val="bg1">
                    <a:lumMod val="50000"/>
                  </a:schemeClr>
                </a:solidFill>
                <a:effectLst/>
                <a:uLnTx/>
                <a:uFillTx/>
                <a:ea typeface="Bad Script"/>
                <a:cs typeface="Bad Script"/>
                <a:sym typeface="Bad Script"/>
              </a:rPr>
              <a:t>VẬN DỤNG</a:t>
            </a:r>
            <a:endParaRPr kumimoji="0" sz="2500" b="1" i="0" u="none" strike="noStrike" kern="0" cap="none" spc="0" normalizeH="0" baseline="0" noProof="0" smtClean="0">
              <a:ln>
                <a:noFill/>
              </a:ln>
              <a:solidFill>
                <a:schemeClr val="bg1">
                  <a:lumMod val="50000"/>
                </a:schemeClr>
              </a:solidFill>
              <a:effectLst/>
              <a:uLnTx/>
              <a:uFillTx/>
              <a:ea typeface="Bad Script"/>
              <a:cs typeface="Bad Script"/>
              <a:sym typeface="Bad Script"/>
            </a:endParaRPr>
          </a:p>
        </p:txBody>
      </p:sp>
      <p:sp>
        <p:nvSpPr>
          <p:cNvPr id="6" name="Rectangle 5"/>
          <p:cNvSpPr/>
          <p:nvPr/>
        </p:nvSpPr>
        <p:spPr>
          <a:xfrm>
            <a:off x="182880" y="1874121"/>
            <a:ext cx="5065776" cy="2949525"/>
          </a:xfrm>
          <a:prstGeom prst="rect">
            <a:avLst/>
          </a:prstGeom>
        </p:spPr>
        <p:txBody>
          <a:bodyPr wrap="square">
            <a:spAutoFit/>
          </a:bodyPr>
          <a:lstStyle/>
          <a:p>
            <a:pPr algn="just">
              <a:lnSpc>
                <a:spcPct val="150000"/>
              </a:lnSpc>
            </a:pPr>
            <a:r>
              <a:rPr lang="vi-VN" sz="1800" smtClean="0">
                <a:latin typeface="+mn-lt"/>
              </a:rPr>
              <a:t>Cây </a:t>
            </a:r>
            <a:r>
              <a:rPr lang="vi-VN" sz="1800">
                <a:latin typeface="+mn-lt"/>
              </a:rPr>
              <a:t>cầu AB bắc qua một con sông có chiều rộng 300 m. Để đo khoảng cách giữa hai điểm C và D trên hai bờ con sông, người ta chọn một điểm E trên đường thẳng AB sao cho ba điểm E, C, D thẳng hàng. Trên mặt đất, người ta đo được AE </a:t>
            </a:r>
            <a:r>
              <a:rPr lang="vi-VN" sz="1800">
                <a:latin typeface="+mn-lt"/>
              </a:rPr>
              <a:t>= </a:t>
            </a:r>
            <a:r>
              <a:rPr lang="vi-VN" sz="1800" smtClean="0">
                <a:latin typeface="+mn-lt"/>
              </a:rPr>
              <a:t>400m</a:t>
            </a:r>
            <a:r>
              <a:rPr lang="vi-VN" sz="1800">
                <a:latin typeface="+mn-lt"/>
              </a:rPr>
              <a:t>, EC = 500 m. Theo em, người ta tính khoảng cách giữa C và D như thế nào?</a:t>
            </a:r>
          </a:p>
        </p:txBody>
      </p:sp>
      <p:pic>
        <p:nvPicPr>
          <p:cNvPr id="21" name="Picture 20"/>
          <p:cNvPicPr>
            <a:picLocks noChangeAspect="1"/>
          </p:cNvPicPr>
          <p:nvPr/>
        </p:nvPicPr>
        <p:blipFill>
          <a:blip r:embed="rId3"/>
          <a:stretch>
            <a:fillRect/>
          </a:stretch>
        </p:blipFill>
        <p:spPr>
          <a:xfrm>
            <a:off x="5312664" y="2148840"/>
            <a:ext cx="3595283" cy="2848356"/>
          </a:xfrm>
          <a:prstGeom prst="rect">
            <a:avLst/>
          </a:prstGeom>
        </p:spPr>
      </p:pic>
      <p:sp>
        <p:nvSpPr>
          <p:cNvPr id="7" name="Rectangle 6"/>
          <p:cNvSpPr/>
          <p:nvPr/>
        </p:nvSpPr>
        <p:spPr>
          <a:xfrm>
            <a:off x="1851660" y="1201029"/>
            <a:ext cx="6793992" cy="456535"/>
          </a:xfrm>
          <a:prstGeom prst="rect">
            <a:avLst/>
          </a:prstGeom>
        </p:spPr>
        <p:txBody>
          <a:bodyPr wrap="square">
            <a:spAutoFit/>
          </a:bodyPr>
          <a:lstStyle/>
          <a:p>
            <a:pPr lvl="0" algn="just">
              <a:lnSpc>
                <a:spcPct val="150000"/>
              </a:lnSpc>
            </a:pPr>
            <a:r>
              <a:rPr lang="vi-VN" sz="1800" b="1">
                <a:solidFill>
                  <a:srgbClr val="008000"/>
                </a:solidFill>
                <a:latin typeface="Arial" panose="020B0604020202020204" pitchFamily="34" charset="0"/>
              </a:rPr>
              <a:t> </a:t>
            </a:r>
            <a:r>
              <a:rPr lang="vi-VN" sz="1800" b="1">
                <a:latin typeface="Arial" panose="020B0604020202020204" pitchFamily="34" charset="0"/>
              </a:rPr>
              <a:t>Em hãy trả lời câu hỏi trong </a:t>
            </a:r>
            <a:r>
              <a:rPr lang="vi-VN" sz="1800" b="1" i="1">
                <a:latin typeface="Arial" panose="020B0604020202020204" pitchFamily="34" charset="0"/>
              </a:rPr>
              <a:t>tình</a:t>
            </a:r>
            <a:r>
              <a:rPr lang="vi-VN" sz="1800" b="1">
                <a:latin typeface="Arial" panose="020B0604020202020204" pitchFamily="34" charset="0"/>
              </a:rPr>
              <a:t> </a:t>
            </a:r>
            <a:r>
              <a:rPr lang="vi-VN" sz="1800" b="1" i="1">
                <a:latin typeface="Arial" panose="020B0604020202020204" pitchFamily="34" charset="0"/>
              </a:rPr>
              <a:t>huống mở đầu</a:t>
            </a:r>
            <a:r>
              <a:rPr lang="vi-VN" sz="1800" b="1">
                <a:latin typeface="Arial" panose="020B0604020202020204" pitchFamily="34" charset="0"/>
              </a:rPr>
              <a:t>.</a:t>
            </a:r>
            <a:endParaRPr lang="vi-VN" sz="1800" b="1">
              <a:latin typeface="Arial" panose="020B0604020202020204" pitchFamily="34" charset="0"/>
            </a:endParaRPr>
          </a:p>
        </p:txBody>
      </p:sp>
      <p:pic>
        <p:nvPicPr>
          <p:cNvPr id="8" name="Picture 7"/>
          <p:cNvPicPr>
            <a:picLocks noChangeAspect="1"/>
          </p:cNvPicPr>
          <p:nvPr/>
        </p:nvPicPr>
        <p:blipFill>
          <a:blip r:embed="rId4"/>
          <a:stretch>
            <a:fillRect/>
          </a:stretch>
        </p:blipFill>
        <p:spPr>
          <a:xfrm rot="20665749">
            <a:off x="8191165" y="1408185"/>
            <a:ext cx="660024" cy="990036"/>
          </a:xfrm>
          <a:prstGeom prst="rect">
            <a:avLst/>
          </a:prstGeom>
        </p:spPr>
      </p:pic>
      <p:pic>
        <p:nvPicPr>
          <p:cNvPr id="22" name="Picture 21"/>
          <p:cNvPicPr>
            <a:picLocks noChangeAspect="1"/>
          </p:cNvPicPr>
          <p:nvPr/>
        </p:nvPicPr>
        <p:blipFill>
          <a:blip r:embed="rId5"/>
          <a:stretch>
            <a:fillRect/>
          </a:stretch>
        </p:blipFill>
        <p:spPr>
          <a:xfrm>
            <a:off x="155448" y="144316"/>
            <a:ext cx="973829" cy="874524"/>
          </a:xfrm>
          <a:prstGeom prst="rect">
            <a:avLst/>
          </a:prstGeom>
        </p:spPr>
      </p:pic>
    </p:spTree>
    <p:extLst>
      <p:ext uri="{BB962C8B-B14F-4D97-AF65-F5344CB8AC3E}">
        <p14:creationId xmlns:p14="http://schemas.microsoft.com/office/powerpoint/2010/main" val="220254142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ppt_x</p:attrName>
                                        </p:attrNameLst>
                                      </p:cBhvr>
                                      <p:tavLst>
                                        <p:tav tm="0">
                                          <p:val>
                                            <p:strVal val="#ppt_x"/>
                                          </p:val>
                                        </p:tav>
                                        <p:tav tm="100000">
                                          <p:val>
                                            <p:strVal val="#ppt_x"/>
                                          </p:val>
                                        </p:tav>
                                      </p:tavLst>
                                    </p:anim>
                                    <p:anim calcmode="lin" valueType="num">
                                      <p:cBhvr>
                                        <p:cTn id="26" dur="5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902223" y="3478730"/>
            <a:ext cx="3490623" cy="635033"/>
          </a:xfrm>
          <a:prstGeom prst="rect">
            <a:avLst/>
          </a:prstGeom>
        </p:spPr>
      </p:pic>
      <p:pic>
        <p:nvPicPr>
          <p:cNvPr id="20" name="Picture 19"/>
          <p:cNvPicPr>
            <a:picLocks noChangeAspect="1"/>
          </p:cNvPicPr>
          <p:nvPr/>
        </p:nvPicPr>
        <p:blipFill>
          <a:blip r:embed="rId3"/>
          <a:stretch>
            <a:fillRect/>
          </a:stretch>
        </p:blipFill>
        <p:spPr>
          <a:xfrm>
            <a:off x="226401" y="2476869"/>
            <a:ext cx="692186" cy="635033"/>
          </a:xfrm>
          <a:prstGeom prst="rect">
            <a:avLst/>
          </a:prstGeom>
        </p:spPr>
      </p:pic>
      <p:pic>
        <p:nvPicPr>
          <p:cNvPr id="21" name="Picture 20"/>
          <p:cNvPicPr>
            <a:picLocks noChangeAspect="1"/>
          </p:cNvPicPr>
          <p:nvPr/>
        </p:nvPicPr>
        <p:blipFill>
          <a:blip r:embed="rId3"/>
          <a:stretch>
            <a:fillRect/>
          </a:stretch>
        </p:blipFill>
        <p:spPr>
          <a:xfrm>
            <a:off x="7151988" y="1482957"/>
            <a:ext cx="692186" cy="635033"/>
          </a:xfrm>
          <a:prstGeom prst="rect">
            <a:avLst/>
          </a:prstGeom>
        </p:spPr>
      </p:pic>
      <p:sp>
        <p:nvSpPr>
          <p:cNvPr id="22" name="Google Shape;2675;p42"/>
          <p:cNvSpPr txBox="1">
            <a:spLocks/>
          </p:cNvSpPr>
          <p:nvPr/>
        </p:nvSpPr>
        <p:spPr>
          <a:xfrm>
            <a:off x="509251" y="1028582"/>
            <a:ext cx="8070205"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r>
              <a:rPr lang="vi-VN" sz="4100">
                <a:solidFill>
                  <a:schemeClr val="tx1">
                    <a:lumMod val="50000"/>
                  </a:schemeClr>
                </a:solidFill>
                <a:latin typeface="+mn-lt"/>
              </a:rPr>
              <a:t>CHƯƠNG IV: ĐỊNH LÍ THALÈS</a:t>
            </a:r>
          </a:p>
        </p:txBody>
      </p:sp>
      <p:sp>
        <p:nvSpPr>
          <p:cNvPr id="23" name="Rectangle 22"/>
          <p:cNvSpPr/>
          <p:nvPr/>
        </p:nvSpPr>
        <p:spPr>
          <a:xfrm>
            <a:off x="1349960" y="2189882"/>
            <a:ext cx="6595147" cy="1824923"/>
          </a:xfrm>
          <a:prstGeom prst="rect">
            <a:avLst/>
          </a:prstGeom>
        </p:spPr>
        <p:txBody>
          <a:bodyPr wrap="square">
            <a:spAutoFit/>
          </a:bodyPr>
          <a:lstStyle/>
          <a:p>
            <a:pPr lvl="0" algn="ctr" defTabSz="457200">
              <a:lnSpc>
                <a:spcPct val="150000"/>
              </a:lnSpc>
              <a:buClrTx/>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BÀI 15: ĐỊNH LÍ THALÈS TRONG TAM GIÁC </a:t>
            </a:r>
            <a:endParaRPr lang="en-US" sz="4000" b="1" dirty="0">
              <a:solidFill>
                <a:srgbClr val="C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8632375"/>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2">
            <a:alpha val="53000"/>
          </a:schemeClr>
        </a:solidFill>
        <a:effectLst/>
      </p:bgPr>
    </p:bg>
    <p:spTree>
      <p:nvGrpSpPr>
        <p:cNvPr id="1" name="Shape 336"/>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71141" y="1081576"/>
            <a:ext cx="3595283" cy="2848356"/>
          </a:xfrm>
          <a:prstGeom prst="rect">
            <a:avLst/>
          </a:prstGeom>
        </p:spPr>
      </p:pic>
      <p:pic>
        <p:nvPicPr>
          <p:cNvPr id="22" name="Picture 21"/>
          <p:cNvPicPr>
            <a:picLocks noChangeAspect="1"/>
          </p:cNvPicPr>
          <p:nvPr/>
        </p:nvPicPr>
        <p:blipFill>
          <a:blip r:embed="rId4"/>
          <a:stretch>
            <a:fillRect/>
          </a:stretch>
        </p:blipFill>
        <p:spPr>
          <a:xfrm>
            <a:off x="356617" y="4268642"/>
            <a:ext cx="739210" cy="663830"/>
          </a:xfrm>
          <a:prstGeom prst="rect">
            <a:avLst/>
          </a:prstGeom>
        </p:spPr>
      </p:pic>
      <p:sp>
        <p:nvSpPr>
          <p:cNvPr id="9" name="Oval Callout 8"/>
          <p:cNvSpPr/>
          <p:nvPr/>
        </p:nvSpPr>
        <p:spPr>
          <a:xfrm>
            <a:off x="4114800" y="228975"/>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 name="Rectangle 1"/>
          <p:cNvSpPr/>
          <p:nvPr/>
        </p:nvSpPr>
        <p:spPr>
          <a:xfrm>
            <a:off x="4242816" y="887151"/>
            <a:ext cx="4572000" cy="1938992"/>
          </a:xfrm>
          <a:prstGeom prst="rect">
            <a:avLst/>
          </a:prstGeom>
        </p:spPr>
        <p:txBody>
          <a:bodyPr>
            <a:spAutoFit/>
          </a:bodyPr>
          <a:lstStyle/>
          <a:p>
            <a:pPr algn="just">
              <a:lnSpc>
                <a:spcPct val="150000"/>
              </a:lnSpc>
            </a:pPr>
            <a:r>
              <a:rPr lang="pt-BR" sz="2000">
                <a:latin typeface="+mj-lt"/>
                <a:ea typeface="Arial" panose="020B0604020202020204" pitchFamily="34" charset="0"/>
                <a:cs typeface="Times New Roman" panose="02020603050405020304" pitchFamily="18" charset="0"/>
              </a:rPr>
              <a:t>Hai cạnh AC và BD thuộc hai bờ của con sông nên AC // BD</a:t>
            </a:r>
            <a:endParaRPr lang="en-US" sz="2000">
              <a:effectLst/>
              <a:latin typeface="+mj-lt"/>
              <a:ea typeface="Arial" panose="020B0604020202020204" pitchFamily="34" charset="0"/>
              <a:cs typeface="Times New Roman" panose="02020603050405020304" pitchFamily="18" charset="0"/>
            </a:endParaRPr>
          </a:p>
          <a:p>
            <a:pPr algn="just">
              <a:lnSpc>
                <a:spcPct val="150000"/>
              </a:lnSpc>
            </a:pPr>
            <a:r>
              <a:rPr lang="pt-BR" sz="2000">
                <a:effectLst/>
                <a:latin typeface="+mj-lt"/>
                <a:ea typeface="Arial" panose="020B0604020202020204" pitchFamily="34" charset="0"/>
                <a:cs typeface="Times New Roman" panose="02020603050405020304" pitchFamily="18" charset="0"/>
              </a:rPr>
              <a:t>Xét tam giác ABC có AC // BD nên theo định lí Thalès, ta </a:t>
            </a:r>
            <a:r>
              <a:rPr lang="pt-BR" sz="2000">
                <a:effectLst/>
                <a:latin typeface="+mj-lt"/>
                <a:ea typeface="Arial" panose="020B0604020202020204" pitchFamily="34" charset="0"/>
                <a:cs typeface="Times New Roman" panose="02020603050405020304" pitchFamily="18" charset="0"/>
              </a:rPr>
              <a:t>có</a:t>
            </a:r>
            <a:r>
              <a:rPr lang="pt-BR" sz="2000" smtClean="0">
                <a:effectLst/>
                <a:latin typeface="+mj-lt"/>
                <a:ea typeface="Arial" panose="020B060402020202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4421124" y="2679770"/>
                <a:ext cx="2702052" cy="95968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𝐴𝐸</m:t>
                          </m:r>
                        </m:num>
                        <m:den>
                          <m:r>
                            <a:rPr lang="en-US" sz="2000" i="1">
                              <a:latin typeface="Cambria Math" panose="02040503050406030204" pitchFamily="18" charset="0"/>
                              <a:ea typeface="Arial" panose="020B0604020202020204" pitchFamily="34" charset="0"/>
                              <a:cs typeface="Times New Roman" panose="02020603050405020304" pitchFamily="18" charset="0"/>
                            </a:rPr>
                            <m:t>𝐴𝐵</m:t>
                          </m:r>
                        </m:den>
                      </m:f>
                      <m:r>
                        <a:rPr lang="en-US" sz="2000" i="1">
                          <a:latin typeface="Cambria Math" panose="02040503050406030204" pitchFamily="18" charset="0"/>
                          <a:ea typeface="Arial" panose="020B0604020202020204" pitchFamily="34" charset="0"/>
                          <a:cs typeface="Times New Roman" panose="02020603050405020304" pitchFamily="18" charset="0"/>
                        </a:rPr>
                        <m:t>=</m:t>
                      </m:r>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𝐶𝐸</m:t>
                          </m:r>
                        </m:num>
                        <m:den>
                          <m:r>
                            <a:rPr lang="en-US" sz="2000" i="1">
                              <a:latin typeface="Cambria Math" panose="02040503050406030204" pitchFamily="18" charset="0"/>
                              <a:ea typeface="Arial" panose="020B0604020202020204" pitchFamily="34" charset="0"/>
                              <a:cs typeface="Times New Roman" panose="02020603050405020304" pitchFamily="18" charset="0"/>
                            </a:rPr>
                            <m:t>𝐶𝐷</m:t>
                          </m:r>
                        </m:den>
                      </m:f>
                    </m:oMath>
                  </m:oMathPara>
                </a14:m>
                <a:endParaRPr lang="en-US" sz="2000"/>
              </a:p>
            </p:txBody>
          </p:sp>
        </mc:Choice>
        <mc:Fallback>
          <p:sp>
            <p:nvSpPr>
              <p:cNvPr id="3" name="Rectangle 2"/>
              <p:cNvSpPr>
                <a:spLocks noRot="1" noChangeAspect="1" noMove="1" noResize="1" noEditPoints="1" noAdjustHandles="1" noChangeArrowheads="1" noChangeShapeType="1" noTextEdit="1"/>
              </p:cNvSpPr>
              <p:nvPr/>
            </p:nvSpPr>
            <p:spPr>
              <a:xfrm>
                <a:off x="4421124" y="2679770"/>
                <a:ext cx="2702052" cy="959686"/>
              </a:xfrm>
              <a:prstGeom prst="rect">
                <a:avLst/>
              </a:prstGeom>
              <a:blipFill>
                <a:blip r:embed="rId5"/>
                <a:stretch>
                  <a:fillRect/>
                </a:stretch>
              </a:blipFill>
            </p:spPr>
            <p:txBody>
              <a:bodyPr/>
              <a:lstStyle/>
              <a:p>
                <a:r>
                  <a:rPr lang="en-US">
                    <a:noFill/>
                  </a:rPr>
                  <a:t> </a:t>
                </a:r>
              </a:p>
            </p:txBody>
          </p:sp>
        </mc:Fallback>
      </mc:AlternateContent>
      <p:sp>
        <p:nvSpPr>
          <p:cNvPr id="4" name="Rectangle 3"/>
          <p:cNvSpPr/>
          <p:nvPr/>
        </p:nvSpPr>
        <p:spPr>
          <a:xfrm>
            <a:off x="3922031" y="3961545"/>
            <a:ext cx="5515320" cy="1015663"/>
          </a:xfrm>
          <a:prstGeom prst="rect">
            <a:avLst/>
          </a:prstGeom>
        </p:spPr>
        <p:txBody>
          <a:bodyPr wrap="square">
            <a:spAutoFit/>
          </a:bodyPr>
          <a:lstStyle/>
          <a:p>
            <a:pPr lvl="0" algn="just">
              <a:lnSpc>
                <a:spcPct val="150000"/>
              </a:lnSpc>
            </a:pPr>
            <a:endParaRPr lang="en-US" sz="2000">
              <a:ea typeface="Arial" panose="020B0604020202020204" pitchFamily="34" charset="0"/>
              <a:cs typeface="Times New Roman" panose="02020603050405020304" pitchFamily="18" charset="0"/>
            </a:endParaRPr>
          </a:p>
          <a:p>
            <a:pPr lvl="0">
              <a:lnSpc>
                <a:spcPct val="150000"/>
              </a:lnSpc>
            </a:pPr>
            <a:r>
              <a:rPr lang="en-US" sz="2000" smtClean="0">
                <a:ea typeface="Arial" panose="020B0604020202020204" pitchFamily="34" charset="0"/>
              </a:rPr>
              <a:t>Vậy </a:t>
            </a:r>
            <a:r>
              <a:rPr lang="en-US" sz="2000">
                <a:ea typeface="Arial" panose="020B0604020202020204" pitchFamily="34" charset="0"/>
              </a:rPr>
              <a:t>khoảng cách giữa C và D bằng 375 m.</a:t>
            </a:r>
            <a:endParaRPr lang="en-US" sz="2000"/>
          </a:p>
        </p:txBody>
      </p:sp>
      <p:grpSp>
        <p:nvGrpSpPr>
          <p:cNvPr id="11" name="Group 10"/>
          <p:cNvGrpSpPr/>
          <p:nvPr/>
        </p:nvGrpSpPr>
        <p:grpSpPr>
          <a:xfrm>
            <a:off x="6380571" y="2876767"/>
            <a:ext cx="1917609" cy="676852"/>
            <a:chOff x="5868507" y="3060867"/>
            <a:chExt cx="1917609" cy="676852"/>
          </a:xfrm>
        </p:grpSpPr>
        <mc:AlternateContent xmlns:mc="http://schemas.openxmlformats.org/markup-compatibility/2006">
          <mc:Choice xmlns:a14="http://schemas.microsoft.com/office/drawing/2010/main" Requires="a14">
            <p:sp>
              <p:nvSpPr>
                <p:cNvPr id="5" name="Rectangle 4"/>
                <p:cNvSpPr/>
                <p:nvPr/>
              </p:nvSpPr>
              <p:spPr>
                <a:xfrm>
                  <a:off x="6340079" y="3060867"/>
                  <a:ext cx="1446037" cy="6768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400</m:t>
                            </m:r>
                          </m:num>
                          <m:den>
                            <m:r>
                              <a:rPr lang="en-US" sz="2000" i="1">
                                <a:latin typeface="Cambria Math" panose="02040503050406030204" pitchFamily="18" charset="0"/>
                                <a:ea typeface="Dotum" panose="020B0600000101010101" pitchFamily="34" charset="-127"/>
                                <a:cs typeface="Times New Roman" panose="02020603050405020304" pitchFamily="18" charset="0"/>
                              </a:rPr>
                              <m:t>300</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500</m:t>
                            </m:r>
                          </m:num>
                          <m:den>
                            <m:r>
                              <a:rPr lang="en-US" sz="2000" i="1">
                                <a:latin typeface="Cambria Math" panose="02040503050406030204" pitchFamily="18" charset="0"/>
                                <a:ea typeface="Dotum" panose="020B0600000101010101" pitchFamily="34" charset="-127"/>
                                <a:cs typeface="Times New Roman" panose="02020603050405020304" pitchFamily="18" charset="0"/>
                              </a:rPr>
                              <m:t>𝐶𝐷</m:t>
                            </m:r>
                          </m:den>
                        </m:f>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6340079" y="3060867"/>
                  <a:ext cx="1446037" cy="676852"/>
                </a:xfrm>
                <a:prstGeom prst="rect">
                  <a:avLst/>
                </a:prstGeom>
                <a:blipFill>
                  <a:blip r:embed="rId6"/>
                  <a:stretch>
                    <a:fillRect/>
                  </a:stretch>
                </a:blipFill>
              </p:spPr>
              <p:txBody>
                <a:bodyPr/>
                <a:lstStyle/>
                <a:p>
                  <a:r>
                    <a:rPr lang="en-US">
                      <a:noFill/>
                    </a:rPr>
                    <a:t> </a:t>
                  </a:r>
                </a:p>
              </p:txBody>
            </p:sp>
          </mc:Fallback>
        </mc:AlternateContent>
        <p:sp>
          <p:nvSpPr>
            <p:cNvPr id="10" name="Rectangle 9"/>
            <p:cNvSpPr/>
            <p:nvPr/>
          </p:nvSpPr>
          <p:spPr>
            <a:xfrm>
              <a:off x="5868507" y="3217238"/>
              <a:ext cx="598241" cy="400110"/>
            </a:xfrm>
            <a:prstGeom prst="rect">
              <a:avLst/>
            </a:prstGeom>
          </p:spPr>
          <p:txBody>
            <a:bodyPr wrap="none">
              <a:spAutoFit/>
            </a:bodyPr>
            <a:lstStyle/>
            <a:p>
              <a:r>
                <a:rPr lang="en-US" sz="2000">
                  <a:ea typeface="Dotum" panose="020B0600000101010101" pitchFamily="34" charset="-127"/>
                  <a:cs typeface="Times New Roman" panose="02020603050405020304" pitchFamily="18" charset="0"/>
                </a:rPr>
                <a:t>hay</a:t>
              </a:r>
              <a:endParaRPr lang="en-US"/>
            </a:p>
          </p:txBody>
        </p:sp>
      </p:grpSp>
      <p:grpSp>
        <p:nvGrpSpPr>
          <p:cNvPr id="14" name="Group 13"/>
          <p:cNvGrpSpPr/>
          <p:nvPr/>
        </p:nvGrpSpPr>
        <p:grpSpPr>
          <a:xfrm>
            <a:off x="4297438" y="3500266"/>
            <a:ext cx="3709972" cy="969111"/>
            <a:chOff x="4332390" y="3846451"/>
            <a:chExt cx="3709972" cy="969111"/>
          </a:xfrm>
        </p:grpSpPr>
        <p:sp>
          <p:nvSpPr>
            <p:cNvPr id="12" name="Rectangle 11"/>
            <p:cNvSpPr/>
            <p:nvPr/>
          </p:nvSpPr>
          <p:spPr>
            <a:xfrm>
              <a:off x="4332390" y="4117831"/>
              <a:ext cx="925253" cy="496996"/>
            </a:xfrm>
            <a:prstGeom prst="rect">
              <a:avLst/>
            </a:prstGeom>
          </p:spPr>
          <p:txBody>
            <a:bodyPr wrap="none">
              <a:spAutoFit/>
            </a:bodyPr>
            <a:lstStyle/>
            <a:p>
              <a:pPr lvl="0" algn="just">
                <a:lnSpc>
                  <a:spcPct val="150000"/>
                </a:lnSpc>
              </a:pPr>
              <a:r>
                <a:rPr lang="en-US" sz="2000">
                  <a:ea typeface="Dotum" panose="020B0600000101010101" pitchFamily="34" charset="-127"/>
                  <a:cs typeface="Times New Roman" panose="02020603050405020304" pitchFamily="18" charset="0"/>
                </a:rPr>
                <a:t>Suy </a:t>
              </a:r>
              <a:r>
                <a:rPr lang="en-US" sz="2000" smtClean="0">
                  <a:ea typeface="Dotum" panose="020B0600000101010101" pitchFamily="34" charset="-127"/>
                  <a:cs typeface="Times New Roman" panose="02020603050405020304" pitchFamily="18" charset="0"/>
                </a:rPr>
                <a:t>ra</a:t>
              </a:r>
              <a:endParaRPr lang="en-US" sz="200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3" name="Rectangle 12"/>
                <p:cNvSpPr/>
                <p:nvPr/>
              </p:nvSpPr>
              <p:spPr>
                <a:xfrm>
                  <a:off x="5111496" y="3846451"/>
                  <a:ext cx="2930866" cy="969111"/>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𝐶𝐷</m:t>
                        </m:r>
                        <m:r>
                          <a:rPr lang="en-US" sz="20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300.500</m:t>
                            </m:r>
                          </m:num>
                          <m:den>
                            <m:r>
                              <a:rPr lang="en-US" sz="2000" i="1">
                                <a:latin typeface="Cambria Math" panose="02040503050406030204" pitchFamily="18" charset="0"/>
                                <a:ea typeface="Dotum" panose="020B0600000101010101" pitchFamily="34" charset="-127"/>
                                <a:cs typeface="Times New Roman" panose="02020603050405020304" pitchFamily="18" charset="0"/>
                              </a:rPr>
                              <m:t>400</m:t>
                            </m:r>
                          </m:den>
                        </m:f>
                        <m:r>
                          <a:rPr lang="en-US" sz="2000" i="1">
                            <a:latin typeface="Cambria Math" panose="02040503050406030204" pitchFamily="18" charset="0"/>
                            <a:ea typeface="Dotum" panose="020B0600000101010101" pitchFamily="34" charset="-127"/>
                            <a:cs typeface="Times New Roman" panose="02020603050405020304" pitchFamily="18" charset="0"/>
                          </a:rPr>
                          <m:t>=375</m:t>
                        </m:r>
                        <m:r>
                          <a:rPr lang="en-US" sz="2000" b="0" i="1" smtClean="0">
                            <a:latin typeface="Cambria Math" panose="02040503050406030204" pitchFamily="18" charset="0"/>
                            <a:ea typeface="Dotum" panose="020B0600000101010101" pitchFamily="34" charset="-127"/>
                            <a:cs typeface="Times New Roman" panose="02020603050405020304" pitchFamily="18" charset="0"/>
                          </a:rPr>
                          <m:t> </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𝑚</m:t>
                        </m:r>
                        <m:r>
                          <a:rPr lang="en-US" sz="2000" b="0" i="1" smtClean="0">
                            <a:latin typeface="Cambria Math" panose="02040503050406030204" pitchFamily="18" charset="0"/>
                            <a:ea typeface="Dotum" panose="020B0600000101010101" pitchFamily="34" charset="-127"/>
                            <a:cs typeface="Times New Roman" panose="02020603050405020304" pitchFamily="18" charset="0"/>
                          </a:rPr>
                          <m:t> </m:t>
                        </m:r>
                      </m:oMath>
                    </m:oMathPara>
                  </a14:m>
                  <a:endParaRPr lang="en-US" sz="2000">
                    <a:ea typeface="Arial" panose="020B060402020202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111496" y="3846451"/>
                  <a:ext cx="2930866" cy="969111"/>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7468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LUYỆN TẬP</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6048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2" name="Group 11"/>
          <p:cNvGrpSpPr/>
          <p:nvPr/>
        </p:nvGrpSpPr>
        <p:grpSpPr>
          <a:xfrm>
            <a:off x="6666361" y="535672"/>
            <a:ext cx="589708" cy="532263"/>
            <a:chOff x="8625386" y="109182"/>
            <a:chExt cx="786277"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788" b="1" kern="1200" dirty="0">
                <a:solidFill>
                  <a:prstClr val="white"/>
                </a:solidFill>
                <a:latin typeface="Arial" panose="020B0604020202020204" pitchFamily="34" charset="0"/>
              </a:endParaRPr>
            </a:p>
          </p:txBody>
        </p:sp>
        <p:sp>
          <p:nvSpPr>
            <p:cNvPr id="11" name="TextBox 10"/>
            <p:cNvSpPr txBox="1"/>
            <p:nvPr/>
          </p:nvSpPr>
          <p:spPr>
            <a:xfrm>
              <a:off x="8631107" y="279358"/>
              <a:ext cx="780556" cy="400109"/>
            </a:xfrm>
            <a:prstGeom prst="rect">
              <a:avLst/>
            </a:prstGeom>
            <a:noFill/>
          </p:spPr>
          <p:txBody>
            <a:bodyPr wrap="none" rtlCol="0">
              <a:spAutoFit/>
            </a:bodyPr>
            <a:lstStyle/>
            <a:p>
              <a:pPr defTabSz="685800">
                <a:buClrTx/>
                <a:defRPr/>
              </a:pPr>
              <a:r>
                <a:rPr lang="en-US" sz="1350" b="1" kern="1200" dirty="0">
                  <a:solidFill>
                    <a:prstClr val="white"/>
                  </a:solidFill>
                  <a:latin typeface="Calibri" panose="020F0502020204030204"/>
                  <a:ea typeface="+mn-ea"/>
                  <a:cs typeface="+mn-cs"/>
                </a:rPr>
                <a:t>50:50</a:t>
              </a:r>
              <a:endParaRPr lang="vi-VN" sz="1350" kern="1200" dirty="0">
                <a:solidFill>
                  <a:prstClr val="white"/>
                </a:solidFill>
                <a:latin typeface="Arial" panose="020B0604020202020204" pitchFamily="34" charset="0"/>
                <a:ea typeface="+mn-ea"/>
                <a:cs typeface="+mn-cs"/>
              </a:endParaRPr>
            </a:p>
          </p:txBody>
        </p:sp>
      </p:grpSp>
      <p:grpSp>
        <p:nvGrpSpPr>
          <p:cNvPr id="18" name="Group 17"/>
          <p:cNvGrpSpPr/>
          <p:nvPr/>
        </p:nvGrpSpPr>
        <p:grpSpPr>
          <a:xfrm>
            <a:off x="7626059" y="535672"/>
            <a:ext cx="532263" cy="532263"/>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6535956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924006" y="770382"/>
            <a:ext cx="7304115" cy="15167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924006" y="2567053"/>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4964929" y="3672811"/>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4947135" y="2541187"/>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923270" y="3680179"/>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655410" y="2559017"/>
                <a:ext cx="1462580"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655410" y="2559017"/>
                <a:ext cx="1462580" cy="7509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655410" y="3693126"/>
                <a:ext cx="1448153"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55410" y="3693126"/>
                <a:ext cx="1448153" cy="7509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696861" y="3663667"/>
                <a:ext cx="1462580"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7</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696861" y="3663667"/>
                <a:ext cx="1462580" cy="7509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852587" y="2515246"/>
                <a:ext cx="1516887" cy="750911"/>
              </a:xfrm>
              <a:prstGeom prst="rect">
                <a:avLst/>
              </a:prstGeom>
            </p:spPr>
            <p:txBody>
              <a:bodyPr wrap="square">
                <a:spAutoFit/>
              </a:bodyPr>
              <a:lstStyle/>
              <a:p>
                <a:pPr algn="just" defTabSz="457200">
                  <a:lnSpc>
                    <a:spcPct val="150000"/>
                  </a:lnSpc>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m:t>
                        </m:r>
                      </m:den>
                    </m:f>
                  </m:oMath>
                </a14:m>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5852587" y="2515246"/>
                <a:ext cx="1516887" cy="750911"/>
              </a:xfrm>
              <a:prstGeom prst="rect">
                <a:avLst/>
              </a:prstGeom>
              <a:blipFill>
                <a:blip r:embed="rId8"/>
                <a:stretch>
                  <a:fillRect l="-4016"/>
                </a:stretch>
              </a:blipFill>
            </p:spPr>
            <p:txBody>
              <a:bodyPr/>
              <a:lstStyle/>
              <a:p>
                <a:r>
                  <a:rPr lang="en-US">
                    <a:noFill/>
                  </a:rPr>
                  <a:t> </a:t>
                </a:r>
              </a:p>
            </p:txBody>
          </p:sp>
        </mc:Fallback>
      </mc:AlternateContent>
      <p:sp>
        <p:nvSpPr>
          <p:cNvPr id="12" name="Rectangle 11"/>
          <p:cNvSpPr/>
          <p:nvPr/>
        </p:nvSpPr>
        <p:spPr>
          <a:xfrm>
            <a:off x="1226360" y="962388"/>
            <a:ext cx="6872563" cy="1066959"/>
          </a:xfrm>
          <a:prstGeom prst="rect">
            <a:avLst/>
          </a:prstGeom>
        </p:spPr>
        <p:txBody>
          <a:bodyPr wrap="square">
            <a:spAutoFit/>
          </a:bodyPr>
          <a:lstStyle/>
          <a:p>
            <a:pPr defTabSz="457200">
              <a:lnSpc>
                <a:spcPct val="150000"/>
              </a:lnSpc>
              <a:buClrTx/>
            </a:pPr>
            <a:r>
              <a:rPr lang="vi-VN" sz="2250" b="1" kern="1200">
                <a:solidFill>
                  <a:prstClr val="white"/>
                </a:solidFill>
                <a:latin typeface="Arial" panose="020B0604020202020204" pitchFamily="34" charset="0"/>
                <a:ea typeface="Arial" panose="020B0604020202020204" pitchFamily="34" charset="0"/>
                <a:cs typeface="Arial" panose="020B0604020202020204" pitchFamily="34" charset="0"/>
              </a:rPr>
              <a:t>Câu 1. </a:t>
            </a:r>
            <a:r>
              <a:rPr lang="vi-VN" sz="2250" kern="1200">
                <a:solidFill>
                  <a:prstClr val="white"/>
                </a:solidFill>
                <a:latin typeface="Arial" panose="020B0604020202020204" pitchFamily="34" charset="0"/>
                <a:ea typeface="Arial" panose="020B0604020202020204" pitchFamily="34" charset="0"/>
                <a:cs typeface="Arial" panose="020B0604020202020204" pitchFamily="34" charset="0"/>
              </a:rPr>
              <a:t>Viết tỉ số cặp đoạn thẳng có độ dài như sau: AB = 4 dm, CD = 20 dm</a:t>
            </a:r>
            <a:endParaRPr lang="en-US" sz="2250" kern="1200">
              <a:solidFill>
                <a:prstClr val="white"/>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1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940932" y="520683"/>
            <a:ext cx="7304115" cy="20126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960582" y="2795653"/>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933482" y="3940302"/>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4983711" y="2769787"/>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4977695" y="3906707"/>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188973" y="2807053"/>
                <a:ext cx="2777876" cy="750911"/>
              </a:xfrm>
              <a:prstGeom prst="rect">
                <a:avLst/>
              </a:prstGeom>
            </p:spPr>
            <p:txBody>
              <a:bodyPr wrap="none">
                <a:spAutoFit/>
              </a:bodyPr>
              <a:lstStyle/>
              <a:p>
                <a:pPr algn="just" defTabSz="457200">
                  <a:lnSpc>
                    <a:spcPct val="150000"/>
                  </a:lnSpc>
                  <a:spcAft>
                    <a:spcPts val="300"/>
                  </a:spcAft>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r>
                  <a:rPr lang="fr-FR" sz="2000" smtClean="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88973" y="2807053"/>
                <a:ext cx="2777876" cy="750911"/>
              </a:xfrm>
              <a:prstGeom prst="rect">
                <a:avLst/>
              </a:prstGeom>
              <a:blipFill>
                <a:blip r:embed="rId4"/>
                <a:stretch>
                  <a:fillRect l="-2193" r="-15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5012546" y="3917403"/>
                <a:ext cx="2982227" cy="747833"/>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𝐷𝐸</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012546" y="3917403"/>
                <a:ext cx="2982227" cy="747833"/>
              </a:xfrm>
              <a:prstGeom prst="rect">
                <a:avLst/>
              </a:prstGeom>
              <a:blipFill>
                <a:blip r:embed="rId5"/>
                <a:stretch>
                  <a:fillRect r="-12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004307" y="3942089"/>
                <a:ext cx="2962542"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04307" y="3942089"/>
                <a:ext cx="2962542" cy="750911"/>
              </a:xfrm>
              <a:prstGeom prst="rect">
                <a:avLst/>
              </a:prstGeom>
              <a:blipFill>
                <a:blip r:embed="rId6"/>
                <a:stretch>
                  <a:fillRect r="-10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4981825" y="2769787"/>
                <a:ext cx="3226397" cy="751168"/>
              </a:xfrm>
              <a:prstGeom prst="rect">
                <a:avLst/>
              </a:prstGeom>
            </p:spPr>
            <p:txBody>
              <a:bodyPr wrap="squar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𝐵𝐷</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DE // BC</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981825" y="2769787"/>
                <a:ext cx="3226397" cy="751168"/>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259451" y="645850"/>
            <a:ext cx="3803248" cy="1131079"/>
          </a:xfrm>
          <a:prstGeom prst="rect">
            <a:avLst/>
          </a:prstGeom>
        </p:spPr>
        <p:txBody>
          <a:bodyPr wrap="square">
            <a:spAutoFit/>
          </a:bodyPr>
          <a:lstStyle/>
          <a:p>
            <a:pPr defTabSz="457200">
              <a:lnSpc>
                <a:spcPct val="150000"/>
              </a:lnSpc>
              <a:buClrTx/>
            </a:pPr>
            <a:r>
              <a:rPr lang="en-US" sz="2250" b="1" kern="1200">
                <a:solidFill>
                  <a:prstClr val="white"/>
                </a:solidFill>
                <a:latin typeface="Arial" panose="020B0604020202020204" pitchFamily="34" charset="0"/>
                <a:ea typeface="Dotum" panose="020B0600000101010101" pitchFamily="34" charset="-127"/>
                <a:cs typeface="Arial" panose="020B0604020202020204" pitchFamily="34" charset="0"/>
              </a:rPr>
              <a:t>Câu 2</a:t>
            </a:r>
            <a:r>
              <a:rPr lang="en-US" sz="2250" b="1" kern="1200">
                <a:solidFill>
                  <a:prstClr val="white"/>
                </a:solidFill>
                <a:latin typeface="Arial" panose="020B0604020202020204" pitchFamily="34" charset="0"/>
                <a:ea typeface="Dotum" panose="020B0600000101010101" pitchFamily="34" charset="-127"/>
                <a:cs typeface="Arial" panose="020B0604020202020204" pitchFamily="34" charset="0"/>
              </a:rPr>
              <a:t>. </a:t>
            </a:r>
            <a:r>
              <a:rPr lang="en-US" sz="2250" kern="1200" smtClean="0">
                <a:solidFill>
                  <a:prstClr val="white"/>
                </a:solidFill>
                <a:latin typeface="Arial" panose="020B0604020202020204" pitchFamily="34" charset="0"/>
                <a:ea typeface="Dotum" panose="020B0600000101010101" pitchFamily="34" charset="-127"/>
                <a:cs typeface="Arial" panose="020B0604020202020204" pitchFamily="34" charset="0"/>
              </a:rPr>
              <a:t>Hãy </a:t>
            </a:r>
            <a:r>
              <a:rPr lang="en-US" sz="2250" kern="1200">
                <a:solidFill>
                  <a:prstClr val="white"/>
                </a:solidFill>
                <a:latin typeface="Arial" panose="020B0604020202020204" pitchFamily="34" charset="0"/>
                <a:ea typeface="Dotum" panose="020B0600000101010101" pitchFamily="34" charset="-127"/>
                <a:cs typeface="Arial" panose="020B0604020202020204" pitchFamily="34" charset="0"/>
              </a:rPr>
              <a:t>chọn câu </a:t>
            </a:r>
            <a:r>
              <a:rPr lang="en-US" sz="2250" b="1" kern="1200">
                <a:solidFill>
                  <a:prstClr val="white"/>
                </a:solidFill>
                <a:latin typeface="Arial" panose="020B0604020202020204" pitchFamily="34" charset="0"/>
                <a:ea typeface="Dotum" panose="020B0600000101010101" pitchFamily="34" charset="-127"/>
                <a:cs typeface="Arial" panose="020B0604020202020204" pitchFamily="34" charset="0"/>
              </a:rPr>
              <a:t>sai.</a:t>
            </a:r>
            <a:r>
              <a:rPr lang="en-US" sz="2250" kern="1200">
                <a:solidFill>
                  <a:prstClr val="white"/>
                </a:solidFill>
                <a:latin typeface="Arial" panose="020B0604020202020204" pitchFamily="34" charset="0"/>
                <a:ea typeface="Dotum" panose="020B0600000101010101" pitchFamily="34" charset="-127"/>
                <a:cs typeface="Arial" panose="020B0604020202020204" pitchFamily="34" charset="0"/>
              </a:rPr>
              <a:t> Cho hình vẽ với AB &lt; AC:</a:t>
            </a:r>
            <a:endParaRPr lang="en-US" sz="2400" kern="1200">
              <a:solidFill>
                <a:prstClr val="white"/>
              </a:solidFill>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stretch>
            <a:fillRect/>
          </a:stretch>
        </p:blipFill>
        <p:spPr>
          <a:xfrm>
            <a:off x="5601745" y="645850"/>
            <a:ext cx="2164268" cy="1737511"/>
          </a:xfrm>
          <a:prstGeom prst="rect">
            <a:avLst/>
          </a:prstGeom>
        </p:spPr>
      </p:pic>
    </p:spTree>
    <p:extLst>
      <p:ext uri="{BB962C8B-B14F-4D97-AF65-F5344CB8AC3E}">
        <p14:creationId xmlns:p14="http://schemas.microsoft.com/office/powerpoint/2010/main" val="3396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640250" y="413227"/>
            <a:ext cx="7785829" cy="216538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665709" y="2921064"/>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640250" y="4060709"/>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5191421" y="4060291"/>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5191421" y="2913031"/>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2" name="Rectangle 1"/>
          <p:cNvSpPr/>
          <p:nvPr/>
        </p:nvSpPr>
        <p:spPr>
          <a:xfrm>
            <a:off x="1846483" y="3079868"/>
            <a:ext cx="782587" cy="553998"/>
          </a:xfrm>
          <a:prstGeom prst="rect">
            <a:avLst/>
          </a:prstGeom>
        </p:spPr>
        <p:txBody>
          <a:bodyPr wrap="none">
            <a:spAutoFit/>
          </a:bodyPr>
          <a:lstStyle/>
          <a:p>
            <a:pPr algn="just" defTabSz="457200">
              <a:lnSpc>
                <a:spcPct val="150000"/>
              </a:lnSpc>
              <a:spcAft>
                <a:spcPts val="300"/>
              </a:spcAft>
              <a:buClrTx/>
              <a:defRPr/>
            </a:pP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A</a:t>
            </a: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2000" kern="1200" smtClean="0">
                <a:solidFill>
                  <a:prstClr val="white"/>
                </a:solidFill>
                <a:latin typeface="Arial" panose="020B0604020202020204" pitchFamily="34" charset="0"/>
                <a:ea typeface="Calibri" panose="020F0502020204030204" pitchFamily="34" charset="0"/>
                <a:cs typeface="Arial" panose="020B0604020202020204" pitchFamily="34" charset="0"/>
              </a:rPr>
              <a:t>20</a:t>
            </a:r>
            <a:endParaRPr lang="en-US" sz="2000" kern="12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368082" y="3062690"/>
            <a:ext cx="797013" cy="553998"/>
          </a:xfrm>
          <a:prstGeom prst="rect">
            <a:avLst/>
          </a:prstGeom>
        </p:spPr>
        <p:txBody>
          <a:bodyPr wrap="none">
            <a:spAutoFit/>
          </a:bodyPr>
          <a:lstStyle/>
          <a:p>
            <a:pPr algn="just" defTabSz="457200">
              <a:lnSpc>
                <a:spcPct val="150000"/>
              </a:lnSpc>
              <a:spcAft>
                <a:spcPts val="300"/>
              </a:spcAft>
              <a:buClrTx/>
              <a:defRPr/>
            </a:pP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C</a:t>
            </a: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2000" kern="1200" smtClean="0">
                <a:solidFill>
                  <a:prstClr val="white"/>
                </a:solidFill>
                <a:latin typeface="Arial" panose="020B0604020202020204" pitchFamily="34" charset="0"/>
                <a:ea typeface="Calibri" panose="020F0502020204030204" pitchFamily="34" charset="0"/>
                <a:cs typeface="Arial" panose="020B0604020202020204" pitchFamily="34" charset="0"/>
              </a:rPr>
              <a:t>50</a:t>
            </a:r>
            <a:endParaRPr lang="en-US" sz="2000" kern="12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1864757" y="3769901"/>
                <a:ext cx="746038" cy="1021370"/>
              </a:xfrm>
              <a:prstGeom prst="rect">
                <a:avLst/>
              </a:prstGeom>
            </p:spPr>
            <p:txBody>
              <a:bodyPr wrap="none">
                <a:spAutoFit/>
              </a:bodyPr>
              <a:lstStyle/>
              <a:p>
                <a:pPr marL="15240" marR="15240" algn="just" defTabSz="457200">
                  <a:lnSpc>
                    <a:spcPct val="250000"/>
                  </a:lnSpc>
                  <a:spcAft>
                    <a:spcPts val="600"/>
                  </a:spcAft>
                  <a:buClrTx/>
                  <a:defRPr/>
                </a:pPr>
                <a:r>
                  <a:rPr lang="en-US" sz="2000" kern="12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chemeClr val="bg1"/>
                            </a:solidFill>
                            <a:latin typeface="Cambria Math" panose="02040503050406030204" pitchFamily="18" charset="0"/>
                            <a:cs typeface="Times New Roman" panose="02020603050405020304" pitchFamily="18" charset="0"/>
                          </a:rPr>
                        </m:ctrlPr>
                      </m:fPr>
                      <m:num>
                        <m:r>
                          <a:rPr lang="fr-FR"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18</m:t>
                        </m:r>
                      </m:num>
                      <m:den>
                        <m:r>
                          <a:rPr lang="fr-FR"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25</m:t>
                        </m:r>
                      </m:den>
                    </m:f>
                  </m:oMath>
                </a14:m>
                <a:endParaRPr lang="en-US" sz="2000" kern="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64757" y="3769901"/>
                <a:ext cx="746038" cy="1021370"/>
              </a:xfrm>
              <a:prstGeom prst="rect">
                <a:avLst/>
              </a:prstGeom>
              <a:blipFill>
                <a:blip r:embed="rId4"/>
                <a:stretch>
                  <a:fillRect l="-6557" b="-2976"/>
                </a:stretch>
              </a:blipFill>
            </p:spPr>
            <p:txBody>
              <a:bodyPr/>
              <a:lstStyle/>
              <a:p>
                <a:r>
                  <a:rPr lang="en-US">
                    <a:noFill/>
                  </a:rPr>
                  <a:t> </a:t>
                </a:r>
              </a:p>
            </p:txBody>
          </p:sp>
        </mc:Fallback>
      </mc:AlternateContent>
      <p:sp>
        <p:nvSpPr>
          <p:cNvPr id="7" name="Rectangle 6"/>
          <p:cNvSpPr/>
          <p:nvPr/>
        </p:nvSpPr>
        <p:spPr>
          <a:xfrm>
            <a:off x="6368082" y="4194808"/>
            <a:ext cx="888963" cy="553998"/>
          </a:xfrm>
          <a:prstGeom prst="rect">
            <a:avLst/>
          </a:prstGeom>
        </p:spPr>
        <p:txBody>
          <a:bodyPr wrap="square">
            <a:spAutoFit/>
          </a:bodyPr>
          <a:lstStyle/>
          <a:p>
            <a:pPr algn="just" defTabSz="457200">
              <a:lnSpc>
                <a:spcPct val="150000"/>
              </a:lnSpc>
              <a:buClrTx/>
              <a:defRPr/>
            </a:pP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D</a:t>
            </a:r>
            <a:r>
              <a:rPr lang="en-US" sz="2000" kern="120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2000" kern="1200" smtClean="0">
                <a:solidFill>
                  <a:prstClr val="white"/>
                </a:solidFill>
                <a:latin typeface="Arial" panose="020B0604020202020204" pitchFamily="34" charset="0"/>
                <a:ea typeface="Calibri" panose="020F0502020204030204" pitchFamily="34" charset="0"/>
                <a:cs typeface="Arial" panose="020B0604020202020204" pitchFamily="34" charset="0"/>
              </a:rPr>
              <a:t>45</a:t>
            </a:r>
            <a:endParaRPr lang="en-US" sz="2000" kern="12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027938" y="647559"/>
            <a:ext cx="3772662" cy="1477328"/>
          </a:xfrm>
          <a:prstGeom prst="rect">
            <a:avLst/>
          </a:prstGeom>
        </p:spPr>
        <p:txBody>
          <a:bodyPr wrap="square">
            <a:spAutoFit/>
          </a:bodyPr>
          <a:lstStyle/>
          <a:p>
            <a:pPr marL="15240" marR="15240" algn="just" defTabSz="457200">
              <a:lnSpc>
                <a:spcPct val="150000"/>
              </a:lnSpc>
              <a:buClrTx/>
            </a:pPr>
            <a:r>
              <a:rPr lang="vi-VN" sz="2000" b="1" kern="1200">
                <a:solidFill>
                  <a:prstClr val="white"/>
                </a:solidFill>
                <a:latin typeface="Arial" panose="020B0604020202020204" pitchFamily="34" charset="0"/>
                <a:ea typeface="Times New Roman" panose="02020603050405020304" pitchFamily="18" charset="0"/>
                <a:cs typeface="+mn-cs"/>
              </a:rPr>
              <a:t>Câu 3. </a:t>
            </a:r>
            <a:r>
              <a:rPr lang="vi-VN" sz="2000" kern="1200">
                <a:solidFill>
                  <a:prstClr val="white"/>
                </a:solidFill>
                <a:latin typeface="Arial" panose="020B0604020202020204" pitchFamily="34" charset="0"/>
                <a:ea typeface="Times New Roman" panose="02020603050405020304" pitchFamily="18" charset="0"/>
                <a:cs typeface="+mn-cs"/>
              </a:rPr>
              <a:t>Cho hình vẽ, trong đó DE // BC, AD = 12, DB = 18, CE = 30. Độ dài AC bằng:</a:t>
            </a:r>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619033" y="586406"/>
            <a:ext cx="2298391" cy="1774090"/>
          </a:xfrm>
          <a:prstGeom prst="rect">
            <a:avLst/>
          </a:prstGeom>
        </p:spPr>
      </p:pic>
    </p:spTree>
    <p:extLst>
      <p:ext uri="{BB962C8B-B14F-4D97-AF65-F5344CB8AC3E}">
        <p14:creationId xmlns:p14="http://schemas.microsoft.com/office/powerpoint/2010/main" val="355899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9197"/>
            <a:ext cx="9144000" cy="5153354"/>
          </a:xfrm>
          <a:prstGeom prst="rect">
            <a:avLst/>
          </a:prstGeom>
        </p:spPr>
      </p:pic>
      <p:sp>
        <p:nvSpPr>
          <p:cNvPr id="9" name="Flowchart: Terminator 6"/>
          <p:cNvSpPr/>
          <p:nvPr/>
        </p:nvSpPr>
        <p:spPr>
          <a:xfrm>
            <a:off x="940932" y="520683"/>
            <a:ext cx="7304115" cy="20126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1" name="Flowchart: Terminator 6"/>
          <p:cNvSpPr/>
          <p:nvPr/>
        </p:nvSpPr>
        <p:spPr>
          <a:xfrm>
            <a:off x="960582" y="2795653"/>
            <a:ext cx="3234658" cy="8322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3" name="Flowchart: Terminator 6"/>
          <p:cNvSpPr/>
          <p:nvPr/>
        </p:nvSpPr>
        <p:spPr>
          <a:xfrm>
            <a:off x="933482" y="3940302"/>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4" name="Flowchart: Terminator 6"/>
          <p:cNvSpPr/>
          <p:nvPr/>
        </p:nvSpPr>
        <p:spPr>
          <a:xfrm>
            <a:off x="4983711" y="2769787"/>
            <a:ext cx="3234658" cy="82303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15" name="Flowchart: Terminator 6"/>
          <p:cNvSpPr/>
          <p:nvPr/>
        </p:nvSpPr>
        <p:spPr>
          <a:xfrm>
            <a:off x="4977695" y="3906707"/>
            <a:ext cx="3234658" cy="8322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617391" y="2807053"/>
                <a:ext cx="1921039" cy="748090"/>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r>
                  <a:rPr lang="fr-FR" sz="200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𝐷𝐴</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𝐸𝐴</m:t>
                        </m:r>
                      </m:den>
                    </m:f>
                  </m:oMath>
                </a14:m>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617391" y="2807053"/>
                <a:ext cx="1921039" cy="7480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5697606" y="3917403"/>
                <a:ext cx="1612108" cy="750911"/>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a:t>
                </a: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𝐷𝐸</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697606" y="3917403"/>
                <a:ext cx="1612108" cy="7509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686739" y="3942089"/>
                <a:ext cx="1597681" cy="750911"/>
              </a:xfrm>
              <a:prstGeom prst="rect">
                <a:avLst/>
              </a:prstGeom>
            </p:spPr>
            <p:txBody>
              <a:bodyPr wrap="none">
                <a:spAutoFit/>
              </a:bodyPr>
              <a:lstStyle/>
              <a:p>
                <a:pPr lvl="0"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r>
                  <a:rPr lang="fr-FR" sz="200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kumimoji="0" lang="en-US" sz="2000" i="0" u="none" strike="noStrike" kern="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1686739" y="3942089"/>
                <a:ext cx="1597681" cy="7509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739284" y="2739356"/>
                <a:ext cx="2049911" cy="696281"/>
              </a:xfrm>
              <a:prstGeom prst="rect">
                <a:avLst/>
              </a:prstGeom>
            </p:spPr>
            <p:txBody>
              <a:bodyPr wrap="squar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2000" b="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𝐸𝐶</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5739284" y="2739356"/>
                <a:ext cx="2049911" cy="696281"/>
              </a:xfrm>
              <a:prstGeom prst="rect">
                <a:avLst/>
              </a:prstGeom>
              <a:blipFill>
                <a:blip r:embed="rId7"/>
                <a:stretch>
                  <a:fillRect b="-4348"/>
                </a:stretch>
              </a:blipFill>
            </p:spPr>
            <p:txBody>
              <a:bodyPr/>
              <a:lstStyle/>
              <a:p>
                <a:r>
                  <a:rPr lang="en-US">
                    <a:noFill/>
                  </a:rPr>
                  <a:t> </a:t>
                </a:r>
              </a:p>
            </p:txBody>
          </p:sp>
        </mc:Fallback>
      </mc:AlternateContent>
      <p:sp>
        <p:nvSpPr>
          <p:cNvPr id="12" name="Rectangle 11"/>
          <p:cNvSpPr/>
          <p:nvPr/>
        </p:nvSpPr>
        <p:spPr>
          <a:xfrm>
            <a:off x="1259450" y="645850"/>
            <a:ext cx="4034925" cy="1650452"/>
          </a:xfrm>
          <a:prstGeom prst="rect">
            <a:avLst/>
          </a:prstGeom>
        </p:spPr>
        <p:txBody>
          <a:bodyPr wrap="square">
            <a:spAutoFit/>
          </a:bodyPr>
          <a:lstStyle/>
          <a:p>
            <a:pPr lvl="0" algn="just" defTabSz="457200">
              <a:lnSpc>
                <a:spcPct val="150000"/>
              </a:lnSpc>
              <a:buClrTx/>
            </a:pPr>
            <a:r>
              <a:rPr lang="vi-VN" sz="2250" b="1" kern="1200">
                <a:solidFill>
                  <a:prstClr val="white"/>
                </a:solidFill>
                <a:latin typeface="Arial" panose="020B0604020202020204" pitchFamily="34" charset="0"/>
                <a:ea typeface="Dotum" panose="020B0600000101010101" pitchFamily="34" charset="-127"/>
                <a:cs typeface="Arial" panose="020B0604020202020204" pitchFamily="34" charset="0"/>
              </a:rPr>
              <a:t>Câu 4. </a:t>
            </a:r>
            <a:r>
              <a:rPr lang="vi-VN" sz="2250" kern="1200">
                <a:solidFill>
                  <a:prstClr val="white"/>
                </a:solidFill>
                <a:latin typeface="Arial" panose="020B0604020202020204" pitchFamily="34" charset="0"/>
                <a:ea typeface="Dotum" panose="020B0600000101010101" pitchFamily="34" charset="-127"/>
                <a:cs typeface="Arial" panose="020B0604020202020204" pitchFamily="34" charset="0"/>
              </a:rPr>
              <a:t>Cho hình vẽ. Điều kiện nào sau đây </a:t>
            </a:r>
            <a:r>
              <a:rPr lang="vi-VN" sz="2250" b="1" kern="1200">
                <a:solidFill>
                  <a:prstClr val="white"/>
                </a:solidFill>
                <a:latin typeface="Arial" panose="020B0604020202020204" pitchFamily="34" charset="0"/>
                <a:ea typeface="Dotum" panose="020B0600000101010101" pitchFamily="34" charset="-127"/>
                <a:cs typeface="Arial" panose="020B0604020202020204" pitchFamily="34" charset="0"/>
              </a:rPr>
              <a:t>không</a:t>
            </a:r>
            <a:r>
              <a:rPr lang="vi-VN" sz="2250" kern="1200">
                <a:solidFill>
                  <a:prstClr val="white"/>
                </a:solidFill>
                <a:latin typeface="Arial" panose="020B0604020202020204" pitchFamily="34" charset="0"/>
                <a:ea typeface="Dotum" panose="020B0600000101010101" pitchFamily="34" charset="-127"/>
                <a:cs typeface="Arial" panose="020B0604020202020204" pitchFamily="34" charset="0"/>
              </a:rPr>
              <a:t> suy ra được DE // BC?</a:t>
            </a:r>
            <a:endParaRPr kumimoji="0" lang="en-US" sz="240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8"/>
          <a:stretch>
            <a:fillRect/>
          </a:stretch>
        </p:blipFill>
        <p:spPr>
          <a:xfrm>
            <a:off x="5601745" y="645850"/>
            <a:ext cx="2164268" cy="1737511"/>
          </a:xfrm>
          <a:prstGeom prst="rect">
            <a:avLst/>
          </a:prstGeom>
        </p:spPr>
      </p:pic>
    </p:spTree>
    <p:extLst>
      <p:ext uri="{BB962C8B-B14F-4D97-AF65-F5344CB8AC3E}">
        <p14:creationId xmlns:p14="http://schemas.microsoft.com/office/powerpoint/2010/main" val="15732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5153354"/>
          </a:xfrm>
          <a:prstGeom prst="rect">
            <a:avLst/>
          </a:prstGeom>
        </p:spPr>
      </p:pic>
      <p:sp>
        <p:nvSpPr>
          <p:cNvPr id="9" name="Flowchart: Terminator 6"/>
          <p:cNvSpPr/>
          <p:nvPr/>
        </p:nvSpPr>
        <p:spPr>
          <a:xfrm>
            <a:off x="868680" y="445175"/>
            <a:ext cx="7388050" cy="167708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r>
              <a:rPr lang="en-US" sz="1350" kern="1200" dirty="0">
                <a:solidFill>
                  <a:prstClr val="white"/>
                </a:solidFill>
                <a:latin typeface="Calibri" panose="020F0502020204030204"/>
              </a:rPr>
              <a:t> </a:t>
            </a:r>
            <a:endParaRPr lang="vi-VN" sz="1350" kern="1200" dirty="0">
              <a:solidFill>
                <a:prstClr val="white"/>
              </a:solidFill>
              <a:latin typeface="Arial" panose="020B0604020202020204" pitchFamily="34" charset="0"/>
            </a:endParaRPr>
          </a:p>
        </p:txBody>
      </p:sp>
      <p:sp>
        <p:nvSpPr>
          <p:cNvPr id="11" name="Flowchart: Terminator 6"/>
          <p:cNvSpPr/>
          <p:nvPr/>
        </p:nvSpPr>
        <p:spPr>
          <a:xfrm>
            <a:off x="5021580" y="2509266"/>
            <a:ext cx="3235150" cy="100002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3" name="Flowchart: Terminator 6"/>
          <p:cNvSpPr/>
          <p:nvPr/>
        </p:nvSpPr>
        <p:spPr>
          <a:xfrm>
            <a:off x="5022072" y="3699123"/>
            <a:ext cx="3234658" cy="94097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4" name="Flowchart: Terminator 6"/>
          <p:cNvSpPr/>
          <p:nvPr/>
        </p:nvSpPr>
        <p:spPr>
          <a:xfrm>
            <a:off x="868680" y="3699122"/>
            <a:ext cx="3236257" cy="94097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p:sp>
        <p:nvSpPr>
          <p:cNvPr id="15" name="Flowchart: Terminator 6"/>
          <p:cNvSpPr/>
          <p:nvPr/>
        </p:nvSpPr>
        <p:spPr>
          <a:xfrm>
            <a:off x="893461" y="2509266"/>
            <a:ext cx="3234658" cy="9423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222834" y="576248"/>
                <a:ext cx="6823886" cy="1380571"/>
              </a:xfrm>
              <a:prstGeom prst="rect">
                <a:avLst/>
              </a:prstGeom>
            </p:spPr>
            <p:txBody>
              <a:bodyPr wrap="square">
                <a:spAutoFit/>
              </a:bodyPr>
              <a:lstStyle/>
              <a:p>
                <a:pPr algn="just">
                  <a:lnSpc>
                    <a:spcPct val="150000"/>
                  </a:lnSpc>
                  <a:spcBef>
                    <a:spcPts val="300"/>
                  </a:spcBef>
                  <a:spcAft>
                    <a:spcPts val="800"/>
                  </a:spcAft>
                </a:pPr>
                <a:r>
                  <a:rPr lang="fr-FR" sz="23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2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300">
                    <a:solidFill>
                      <a:schemeClr val="bg1"/>
                    </a:solidFill>
                    <a:effectLst/>
                    <a:latin typeface="Arial" panose="020B0604020202020204" pitchFamily="34" charset="0"/>
                    <a:ea typeface="Arial" panose="020B0604020202020204" pitchFamily="34" charset="0"/>
                    <a:cs typeface="Arial" panose="020B0604020202020204" pitchFamily="34" charset="0"/>
                  </a:rPr>
                  <a:t>Cho biết M thuộc đoạn thẳng AB thỏa mãn </a:t>
                </a:r>
                <a14:m>
                  <m:oMath xmlns:m="http://schemas.openxmlformats.org/officeDocument/2006/math">
                    <m:f>
                      <m:fPr>
                        <m:ctrlPr>
                          <a:rPr lang="en-US"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𝐴𝑀</m:t>
                        </m:r>
                      </m:num>
                      <m:den>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fr-FR" sz="2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m:t>
                        </m:r>
                      </m:den>
                    </m:f>
                  </m:oMath>
                </a14:m>
                <a:r>
                  <a:rPr lang="fr-FR" sz="2300">
                    <a:solidFill>
                      <a:schemeClr val="bg1"/>
                    </a:solidFill>
                    <a:effectLst/>
                    <a:latin typeface="Arial" panose="020B0604020202020204" pitchFamily="34" charset="0"/>
                    <a:ea typeface="Dotum" panose="020B0600000101010101" pitchFamily="34" charset="-127"/>
                    <a:cs typeface="Arial" panose="020B0604020202020204" pitchFamily="34" charset="0"/>
                  </a:rPr>
                  <a:t>. Tính tỉ số </a:t>
                </a:r>
                <a14:m>
                  <m:oMath xmlns:m="http://schemas.openxmlformats.org/officeDocument/2006/math">
                    <m:f>
                      <m:fPr>
                        <m:ctrlPr>
                          <a:rPr lang="en-US" sz="2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oMath>
                </a14:m>
                <a:r>
                  <a:rPr lang="fr-FR" sz="2300">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en-US" sz="2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22834" y="576248"/>
                <a:ext cx="6823886" cy="1380571"/>
              </a:xfrm>
              <a:prstGeom prst="rect">
                <a:avLst/>
              </a:prstGeom>
              <a:blipFill>
                <a:blip r:embed="rId4"/>
                <a:stretch>
                  <a:fillRect l="-1340" r="-12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756873" y="2557927"/>
                <a:ext cx="1343188" cy="693203"/>
              </a:xfrm>
              <a:prstGeom prst="rect">
                <a:avLst/>
              </a:prstGeom>
            </p:spPr>
            <p:txBody>
              <a:bodyPr wrap="none">
                <a:spAutoFit/>
              </a:bodyPr>
              <a:lstStyle/>
              <a:p>
                <a:pPr algn="just" defTabSz="457200">
                  <a:lnSpc>
                    <a:spcPct val="150000"/>
                  </a:lnSpc>
                  <a:spcAft>
                    <a:spcPts val="400"/>
                  </a:spcAft>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756873" y="2557927"/>
                <a:ext cx="1343188" cy="693203"/>
              </a:xfrm>
              <a:prstGeom prst="rect">
                <a:avLst/>
              </a:prstGeom>
              <a:blipFill>
                <a:blip r:embed="rId5"/>
                <a:stretch>
                  <a:fillRect l="-4525" b="-61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5834680" y="2530957"/>
                <a:ext cx="1357616" cy="747833"/>
              </a:xfrm>
              <a:prstGeom prst="rect">
                <a:avLst/>
              </a:prstGeom>
            </p:spPr>
            <p:txBody>
              <a:bodyPr wrap="none">
                <a:spAutoFit/>
              </a:bodyPr>
              <a:lstStyle/>
              <a:p>
                <a:pPr algn="just" defTabSz="457200">
                  <a:lnSpc>
                    <a:spcPct val="150000"/>
                  </a:lnSpc>
                  <a:spcAft>
                    <a:spcPts val="400"/>
                  </a:spcAft>
                  <a:buClrTx/>
                  <a:defRPr/>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13</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834680" y="2530957"/>
                <a:ext cx="1357616" cy="747833"/>
              </a:xfrm>
              <a:prstGeom prst="rect">
                <a:avLst/>
              </a:prstGeom>
              <a:blipFill>
                <a:blip r:embed="rId6"/>
                <a:stretch>
                  <a:fillRect l="-44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560985" y="3708266"/>
                <a:ext cx="1539076" cy="696922"/>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5</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60985" y="3708266"/>
                <a:ext cx="1539076" cy="696922"/>
              </a:xfrm>
              <a:prstGeom prst="rect">
                <a:avLst/>
              </a:prstGeom>
              <a:blipFill>
                <a:blip r:embed="rId7"/>
                <a:stretch>
                  <a:fillRect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743950" y="3721129"/>
                <a:ext cx="1539076" cy="693203"/>
              </a:xfrm>
              <a:prstGeom prst="rect">
                <a:avLst/>
              </a:prstGeom>
            </p:spPr>
            <p:txBody>
              <a:bodyPr wrap="none">
                <a:spAutoFit/>
              </a:bodyPr>
              <a:lstStyle/>
              <a:p>
                <a:pPr indent="179705" algn="just">
                  <a:lnSpc>
                    <a:spcPct val="150000"/>
                  </a:lnSpc>
                  <a:spcAft>
                    <a:spcPts val="800"/>
                  </a:spcAft>
                  <a:tabLst>
                    <a:tab pos="1719580" algn="l"/>
                    <a:tab pos="3262630" algn="l"/>
                    <a:tab pos="4806315" algn="l"/>
                  </a:tabLst>
                </a:pPr>
                <a:r>
                  <a:rPr lang="fr-FR" sz="2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𝐴𝑀</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num>
                      <m:den>
                        <m:r>
                          <a:rPr lang="fr-FR" sz="2000" b="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11</m:t>
                        </m:r>
                      </m:den>
                    </m:f>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5743950" y="3721129"/>
                <a:ext cx="1539076" cy="693203"/>
              </a:xfrm>
              <a:prstGeom prst="rect">
                <a:avLst/>
              </a:prstGeom>
              <a:blipFill>
                <a:blip r:embed="rId8"/>
                <a:stretch>
                  <a:fillRect b="-5263"/>
                </a:stretch>
              </a:blipFill>
            </p:spPr>
            <p:txBody>
              <a:bodyPr/>
              <a:lstStyle/>
              <a:p>
                <a:r>
                  <a:rPr lang="en-US">
                    <a:noFill/>
                  </a:rPr>
                  <a:t> </a:t>
                </a:r>
              </a:p>
            </p:txBody>
          </p:sp>
        </mc:Fallback>
      </mc:AlternateContent>
    </p:spTree>
    <p:extLst>
      <p:ext uri="{BB962C8B-B14F-4D97-AF65-F5344CB8AC3E}">
        <p14:creationId xmlns:p14="http://schemas.microsoft.com/office/powerpoint/2010/main" val="86501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10"/>
          <p:cNvSpPr/>
          <p:nvPr/>
        </p:nvSpPr>
        <p:spPr>
          <a:xfrm>
            <a:off x="3089965" y="251553"/>
            <a:ext cx="3021981" cy="588623"/>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tập </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4.1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SGK-tr80)</a:t>
            </a:r>
            <a:endParaRPr lang="en-US" sz="21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8267700" y="4476750"/>
            <a:ext cx="745954" cy="616417"/>
          </a:xfrm>
          <a:prstGeom prst="rect">
            <a:avLst/>
          </a:prstGeom>
        </p:spPr>
      </p:pic>
      <p:pic>
        <p:nvPicPr>
          <p:cNvPr id="13" name="Picture 12"/>
          <p:cNvPicPr>
            <a:picLocks noChangeAspect="1"/>
          </p:cNvPicPr>
          <p:nvPr/>
        </p:nvPicPr>
        <p:blipFill>
          <a:blip r:embed="rId4"/>
          <a:stretch>
            <a:fillRect/>
          </a:stretch>
        </p:blipFill>
        <p:spPr>
          <a:xfrm>
            <a:off x="294045" y="3311781"/>
            <a:ext cx="1005927" cy="1639966"/>
          </a:xfrm>
          <a:prstGeom prst="rect">
            <a:avLst/>
          </a:prstGeom>
        </p:spPr>
      </p:pic>
      <p:sp>
        <p:nvSpPr>
          <p:cNvPr id="14" name="Rectangle 13"/>
          <p:cNvSpPr/>
          <p:nvPr/>
        </p:nvSpPr>
        <p:spPr>
          <a:xfrm>
            <a:off x="1025651" y="994476"/>
            <a:ext cx="7150608" cy="1015663"/>
          </a:xfrm>
          <a:prstGeom prst="rect">
            <a:avLst/>
          </a:prstGeom>
        </p:spPr>
        <p:txBody>
          <a:bodyPr wrap="square">
            <a:spAutoFit/>
          </a:bodyPr>
          <a:lstStyle/>
          <a:p>
            <a:pPr algn="just">
              <a:lnSpc>
                <a:spcPct val="150000"/>
              </a:lnSpc>
            </a:pPr>
            <a:r>
              <a:rPr lang="en-US" sz="2000">
                <a:latin typeface="+mj-lt"/>
              </a:rPr>
              <a:t>Tìm độ dài x, y trong Hình 4.9 (làm tròn kết quả đến chữ số thập phân thứ nhất).</a:t>
            </a:r>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22166" y="2164440"/>
            <a:ext cx="5723339" cy="26205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67700" y="4476750"/>
            <a:ext cx="745954" cy="616417"/>
          </a:xfrm>
          <a:prstGeom prst="rect">
            <a:avLst/>
          </a:prstGeom>
        </p:spPr>
      </p:pic>
      <p:pic>
        <p:nvPicPr>
          <p:cNvPr id="2" name="Picture 1"/>
          <p:cNvPicPr>
            <a:picLocks noChangeAspect="1"/>
          </p:cNvPicPr>
          <p:nvPr/>
        </p:nvPicPr>
        <p:blipFill>
          <a:blip r:embed="rId4"/>
          <a:stretch>
            <a:fillRect/>
          </a:stretch>
        </p:blipFill>
        <p:spPr>
          <a:xfrm>
            <a:off x="198450" y="1420475"/>
            <a:ext cx="3472023" cy="277537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224125" y="1420475"/>
                <a:ext cx="4572000" cy="2756588"/>
              </a:xfrm>
              <a:prstGeom prst="rect">
                <a:avLst/>
              </a:prstGeom>
            </p:spPr>
            <p:txBody>
              <a:bodyPr>
                <a:spAutoFit/>
              </a:bodyPr>
              <a:lstStyle/>
              <a:p>
                <a:pPr algn="just">
                  <a:lnSpc>
                    <a:spcPct val="150000"/>
                  </a:lnSpc>
                  <a:spcBef>
                    <a:spcPts val="600"/>
                  </a:spcBef>
                  <a:spcAft>
                    <a:spcPts val="800"/>
                  </a:spcAft>
                </a:pPr>
                <a:r>
                  <a:rPr lang="fr-FR" sz="2000" smtClean="0">
                    <a:latin typeface="+mn-lt"/>
                    <a:ea typeface="Calibri" panose="020F0502020204030204" pitchFamily="34" charset="0"/>
                    <a:cs typeface="Times New Roman" panose="02020603050405020304" pitchFamily="18" charset="0"/>
                  </a:rPr>
                  <a:t>a) Xét tam giác PQE có HK // QE nên theo định lí Thalès, ta có :</a:t>
                </a:r>
                <a:endParaRPr lang="en-US" sz="2000">
                  <a:effectLst/>
                  <a:latin typeface="+mn-lt"/>
                  <a:ea typeface="Arial" panose="020B0604020202020204" pitchFamily="34" charset="0"/>
                  <a:cs typeface="Times New Roman" panose="02020603050405020304" pitchFamily="18" charset="0"/>
                </a:endParaRPr>
              </a:p>
              <a:p>
                <a:pPr algn="ctr">
                  <a:lnSpc>
                    <a:spcPct val="150000"/>
                  </a:lnSpc>
                  <a:spcBef>
                    <a:spcPts val="600"/>
                  </a:spcBef>
                  <a:spcAft>
                    <a:spcPts val="800"/>
                  </a:spcAft>
                </a:pPr>
                <a14:m>
                  <m:oMath xmlns:m="http://schemas.openxmlformats.org/officeDocument/2006/math">
                    <m:f>
                      <m:fPr>
                        <m:ctrlPr>
                          <a:rPr lang="en-US" sz="2000">
                            <a:latin typeface="+mn-lt"/>
                            <a:ea typeface="Calibri" panose="020F0502020204030204" pitchFamily="34" charset="0"/>
                            <a:cs typeface="Times New Roman" panose="02020603050405020304" pitchFamily="18" charset="0"/>
                          </a:rPr>
                        </m:ctrlPr>
                      </m:fPr>
                      <m:num>
                        <m:r>
                          <m:rPr>
                            <m:sty m:val="p"/>
                          </m:rPr>
                          <a:rPr lang="fr-FR" sz="2000" i="1" smtClean="0">
                            <a:latin typeface="+mn-lt"/>
                            <a:ea typeface="Calibri" panose="020F0502020204030204" pitchFamily="34" charset="0"/>
                            <a:cs typeface="Times New Roman" panose="02020603050405020304" pitchFamily="18" charset="0"/>
                          </a:rPr>
                          <m:t>PH</m:t>
                        </m:r>
                      </m:num>
                      <m:den>
                        <m:r>
                          <m:rPr>
                            <m:sty m:val="p"/>
                          </m:rPr>
                          <a:rPr lang="fr-FR" sz="2000" i="1" smtClean="0">
                            <a:latin typeface="+mn-lt"/>
                            <a:ea typeface="Calibri" panose="020F0502020204030204" pitchFamily="34" charset="0"/>
                            <a:cs typeface="Times New Roman" panose="02020603050405020304" pitchFamily="18" charset="0"/>
                          </a:rPr>
                          <m:t>HQ</m:t>
                        </m:r>
                      </m:den>
                    </m:f>
                    <m:r>
                      <a:rPr lang="fr-FR" sz="2000" smtClean="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m:rPr>
                            <m:sty m:val="p"/>
                          </m:rPr>
                          <a:rPr lang="fr-FR" sz="2000" i="1" smtClean="0">
                            <a:latin typeface="+mn-lt"/>
                            <a:ea typeface="Calibri" panose="020F0502020204030204" pitchFamily="34" charset="0"/>
                            <a:cs typeface="Times New Roman" panose="02020603050405020304" pitchFamily="18" charset="0"/>
                          </a:rPr>
                          <m:t>PK</m:t>
                        </m:r>
                      </m:num>
                      <m:den>
                        <m:r>
                          <m:rPr>
                            <m:sty m:val="p"/>
                          </m:rPr>
                          <a:rPr lang="fr-FR" sz="2000" i="1" smtClean="0">
                            <a:latin typeface="+mn-lt"/>
                            <a:ea typeface="Calibri" panose="020F0502020204030204" pitchFamily="34" charset="0"/>
                            <a:cs typeface="Times New Roman" panose="02020603050405020304" pitchFamily="18" charset="0"/>
                          </a:rPr>
                          <m:t>KE</m:t>
                        </m:r>
                      </m:den>
                    </m:f>
                  </m:oMath>
                </a14:m>
                <a:r>
                  <a:rPr lang="fr-FR" sz="2000">
                    <a:latin typeface="+mn-lt"/>
                    <a:ea typeface="Calibri" panose="020F0502020204030204" pitchFamily="34" charset="0"/>
                    <a:cs typeface="Times New Roman" panose="02020603050405020304" pitchFamily="18" charset="0"/>
                  </a:rPr>
                  <a:t>  </a:t>
                </a:r>
                <a:r>
                  <a:rPr lang="fr-FR" sz="2000">
                    <a:latin typeface="+mn-lt"/>
                    <a:ea typeface="Calibri" panose="020F0502020204030204" pitchFamily="34" charset="0"/>
                    <a:cs typeface="Times New Roman" panose="02020603050405020304" pitchFamily="18" charset="0"/>
                  </a:rPr>
                  <a:t>hay </a:t>
                </a:r>
                <a:r>
                  <a:rPr lang="fr-FR" sz="2000" smtClean="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a:latin typeface="+mn-lt"/>
                            <a:ea typeface="Calibri" panose="020F0502020204030204" pitchFamily="34" charset="0"/>
                            <a:cs typeface="Times New Roman" panose="02020603050405020304" pitchFamily="18" charset="0"/>
                          </a:rPr>
                        </m:ctrlPr>
                      </m:fPr>
                      <m:num>
                        <m:r>
                          <a:rPr lang="fr-FR" sz="2000" smtClean="0">
                            <a:latin typeface="+mn-lt"/>
                            <a:ea typeface="Calibri" panose="020F0502020204030204" pitchFamily="34" charset="0"/>
                            <a:cs typeface="Times New Roman" panose="02020603050405020304" pitchFamily="18" charset="0"/>
                          </a:rPr>
                          <m:t>6</m:t>
                        </m:r>
                      </m:num>
                      <m:den>
                        <m:r>
                          <a:rPr lang="fr-FR" sz="2000" smtClean="0">
                            <a:latin typeface="+mn-lt"/>
                            <a:ea typeface="Calibri" panose="020F0502020204030204" pitchFamily="34" charset="0"/>
                            <a:cs typeface="Times New Roman" panose="02020603050405020304" pitchFamily="18" charset="0"/>
                          </a:rPr>
                          <m:t>4</m:t>
                        </m:r>
                      </m:den>
                    </m:f>
                    <m:r>
                      <a:rPr lang="fr-FR" sz="2000" smtClean="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smtClean="0">
                            <a:latin typeface="+mn-lt"/>
                            <a:ea typeface="Calibri" panose="020F0502020204030204" pitchFamily="34" charset="0"/>
                            <a:cs typeface="Times New Roman" panose="02020603050405020304" pitchFamily="18" charset="0"/>
                          </a:rPr>
                          <m:t>8</m:t>
                        </m:r>
                      </m:num>
                      <m:den>
                        <m:r>
                          <m:rPr>
                            <m:sty m:val="p"/>
                          </m:rPr>
                          <a:rPr lang="fr-FR" sz="2000" i="1" smtClean="0">
                            <a:latin typeface="+mn-lt"/>
                            <a:ea typeface="Calibri" panose="020F0502020204030204" pitchFamily="34" charset="0"/>
                            <a:cs typeface="Times New Roman" panose="02020603050405020304" pitchFamily="18" charset="0"/>
                          </a:rPr>
                          <m:t>x</m:t>
                        </m:r>
                      </m:den>
                    </m:f>
                  </m:oMath>
                </a14:m>
                <a:endParaRPr lang="en-US" sz="2000" smtClean="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fr-FR" sz="2000" smtClean="0">
                    <a:latin typeface="+mn-lt"/>
                    <a:ea typeface="Calibri" panose="020F0502020204030204" pitchFamily="34" charset="0"/>
                    <a:cs typeface="Times New Roman" panose="02020603050405020304" pitchFamily="18" charset="0"/>
                  </a:rPr>
                  <a:t>suy </a:t>
                </a:r>
                <a:r>
                  <a:rPr lang="fr-FR" sz="2000">
                    <a:latin typeface="+mn-lt"/>
                    <a:ea typeface="Calibri" panose="020F0502020204030204" pitchFamily="34" charset="0"/>
                    <a:cs typeface="Times New Roman" panose="02020603050405020304" pitchFamily="18" charset="0"/>
                  </a:rPr>
                  <a:t>ra </a:t>
                </a:r>
                <a14:m>
                  <m:oMath xmlns:m="http://schemas.openxmlformats.org/officeDocument/2006/math">
                    <m:r>
                      <m:rPr>
                        <m:sty m:val="p"/>
                      </m:rPr>
                      <a:rPr lang="fr-FR" sz="2000" i="1" smtClean="0">
                        <a:latin typeface="+mn-lt"/>
                        <a:ea typeface="Calibri" panose="020F0502020204030204" pitchFamily="34" charset="0"/>
                        <a:cs typeface="Times New Roman" panose="02020603050405020304" pitchFamily="18" charset="0"/>
                      </a:rPr>
                      <m:t>x</m:t>
                    </m:r>
                    <m:r>
                      <a:rPr lang="fr-FR" sz="2000" i="1" smtClean="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smtClean="0">
                            <a:latin typeface="+mn-lt"/>
                            <a:ea typeface="Calibri" panose="020F0502020204030204" pitchFamily="34" charset="0"/>
                            <a:cs typeface="Times New Roman" panose="02020603050405020304" pitchFamily="18" charset="0"/>
                          </a:rPr>
                          <m:t>4.8</m:t>
                        </m:r>
                      </m:num>
                      <m:den>
                        <m:r>
                          <a:rPr lang="fr-FR" sz="2000" smtClean="0">
                            <a:latin typeface="+mn-lt"/>
                            <a:ea typeface="Calibri" panose="020F0502020204030204" pitchFamily="34" charset="0"/>
                            <a:cs typeface="Times New Roman" panose="02020603050405020304" pitchFamily="18" charset="0"/>
                          </a:rPr>
                          <m:t>6</m:t>
                        </m:r>
                      </m:den>
                    </m:f>
                    <m:r>
                      <a:rPr lang="fr-FR" sz="2000" smtClean="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smtClean="0">
                            <a:latin typeface="+mn-lt"/>
                            <a:ea typeface="Calibri" panose="020F0502020204030204" pitchFamily="34" charset="0"/>
                            <a:cs typeface="Times New Roman" panose="02020603050405020304" pitchFamily="18" charset="0"/>
                          </a:rPr>
                          <m:t>16</m:t>
                        </m:r>
                      </m:num>
                      <m:den>
                        <m:r>
                          <a:rPr lang="fr-FR" sz="2000" smtClean="0">
                            <a:latin typeface="+mn-lt"/>
                            <a:ea typeface="Calibri" panose="020F0502020204030204" pitchFamily="34" charset="0"/>
                            <a:cs typeface="Times New Roman" panose="02020603050405020304" pitchFamily="18" charset="0"/>
                          </a:rPr>
                          <m:t>3</m:t>
                        </m:r>
                      </m:den>
                    </m:f>
                    <m:r>
                      <a:rPr lang="fr-FR" sz="2000" smtClean="0">
                        <a:latin typeface="+mn-lt"/>
                        <a:ea typeface="Calibri" panose="020F0502020204030204" pitchFamily="34" charset="0"/>
                        <a:cs typeface="Times New Roman" panose="02020603050405020304" pitchFamily="18" charset="0"/>
                      </a:rPr>
                      <m:t>≈5,3</m:t>
                    </m:r>
                  </m:oMath>
                </a14:m>
                <a:r>
                  <a:rPr lang="fr-FR" sz="2000">
                    <a:latin typeface="+mn-lt"/>
                    <a:ea typeface="Calibri" panose="020F0502020204030204" pitchFamily="34" charset="0"/>
                    <a:cs typeface="Times New Roman" panose="02020603050405020304" pitchFamily="18" charset="0"/>
                  </a:rPr>
                  <a:t> (đvđd)</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224125" y="1420475"/>
                <a:ext cx="4572000" cy="2756588"/>
              </a:xfrm>
              <a:prstGeom prst="rect">
                <a:avLst/>
              </a:prstGeom>
              <a:blipFill>
                <a:blip r:embed="rId5"/>
                <a:stretch>
                  <a:fillRect l="-1467" r="-1333"/>
                </a:stretch>
              </a:blipFill>
            </p:spPr>
            <p:txBody>
              <a:bodyPr/>
              <a:lstStyle/>
              <a:p>
                <a:r>
                  <a:rPr lang="en-US">
                    <a:noFill/>
                  </a:rPr>
                  <a:t> </a:t>
                </a:r>
              </a:p>
            </p:txBody>
          </p:sp>
        </mc:Fallback>
      </mc:AlternateContent>
      <p:sp>
        <p:nvSpPr>
          <p:cNvPr id="10" name="Oval Callout 9"/>
          <p:cNvSpPr/>
          <p:nvPr/>
        </p:nvSpPr>
        <p:spPr>
          <a:xfrm>
            <a:off x="4096512" y="400076"/>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761587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7" name="Google Shape;237;p24"/>
          <p:cNvGrpSpPr/>
          <p:nvPr/>
        </p:nvGrpSpPr>
        <p:grpSpPr>
          <a:xfrm>
            <a:off x="1114875" y="1496623"/>
            <a:ext cx="801247" cy="753007"/>
            <a:chOff x="1966500" y="1018650"/>
            <a:chExt cx="1422050" cy="1422000"/>
          </a:xfrm>
        </p:grpSpPr>
        <p:sp>
          <p:nvSpPr>
            <p:cNvPr id="238"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239"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241" name="Google Shape;241;p24"/>
          <p:cNvSpPr txBox="1">
            <a:spLocks noGrp="1"/>
          </p:cNvSpPr>
          <p:nvPr>
            <p:ph type="title"/>
          </p:nvPr>
        </p:nvSpPr>
        <p:spPr>
          <a:xfrm>
            <a:off x="1257230" y="1603951"/>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latin typeface="+mn-lt"/>
              </a:rPr>
              <a:t>01</a:t>
            </a:r>
            <a:endParaRPr sz="2500">
              <a:latin typeface="+mn-lt"/>
            </a:endParaRPr>
          </a:p>
        </p:txBody>
      </p:sp>
      <p:sp>
        <p:nvSpPr>
          <p:cNvPr id="242" name="Google Shape;242;p24"/>
          <p:cNvSpPr txBox="1">
            <a:spLocks noGrp="1"/>
          </p:cNvSpPr>
          <p:nvPr>
            <p:ph type="subTitle" idx="1"/>
          </p:nvPr>
        </p:nvSpPr>
        <p:spPr>
          <a:xfrm>
            <a:off x="2068527" y="1608804"/>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Đoạn thẳng tỉ lệ</a:t>
            </a:r>
            <a:endParaRPr sz="2500">
              <a:latin typeface="+mn-lt"/>
            </a:endParaRPr>
          </a:p>
        </p:txBody>
      </p:sp>
      <p:sp>
        <p:nvSpPr>
          <p:cNvPr id="244" name="Google Shape;244;p24"/>
          <p:cNvSpPr txBox="1">
            <a:spLocks noGrp="1"/>
          </p:cNvSpPr>
          <p:nvPr>
            <p:ph type="subTitle" idx="4"/>
          </p:nvPr>
        </p:nvSpPr>
        <p:spPr>
          <a:xfrm>
            <a:off x="2068527" y="2959765"/>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Định lí Thalès trong tam giác</a:t>
            </a:r>
            <a:endParaRPr sz="2500">
              <a:latin typeface="+mn-lt"/>
            </a:endParaRPr>
          </a:p>
        </p:txBody>
      </p:sp>
      <p:grpSp>
        <p:nvGrpSpPr>
          <p:cNvPr id="247" name="Google Shape;247;p24"/>
          <p:cNvGrpSpPr/>
          <p:nvPr/>
        </p:nvGrpSpPr>
        <p:grpSpPr>
          <a:xfrm rot="8854967">
            <a:off x="161241" y="4003359"/>
            <a:ext cx="582671" cy="930596"/>
            <a:chOff x="824413" y="1506275"/>
            <a:chExt cx="218800" cy="349450"/>
          </a:xfrm>
        </p:grpSpPr>
        <p:sp>
          <p:nvSpPr>
            <p:cNvPr id="248"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rot="-899976">
            <a:off x="8102887" y="3215568"/>
            <a:ext cx="1256238" cy="1345180"/>
            <a:chOff x="863425" y="2507500"/>
            <a:chExt cx="471750" cy="505150"/>
          </a:xfrm>
        </p:grpSpPr>
        <p:sp>
          <p:nvSpPr>
            <p:cNvPr id="256" name="Google Shape;256;p24"/>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4"/>
          <p:cNvGrpSpPr/>
          <p:nvPr/>
        </p:nvGrpSpPr>
        <p:grpSpPr>
          <a:xfrm>
            <a:off x="6094199" y="4028276"/>
            <a:ext cx="1185323" cy="1342235"/>
            <a:chOff x="443025" y="893050"/>
            <a:chExt cx="445125" cy="504050"/>
          </a:xfrm>
        </p:grpSpPr>
        <p:sp>
          <p:nvSpPr>
            <p:cNvPr id="268"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4"/>
          <p:cNvSpPr/>
          <p:nvPr/>
        </p:nvSpPr>
        <p:spPr>
          <a:xfrm>
            <a:off x="8046163" y="25621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itle 2"/>
          <p:cNvSpPr>
            <a:spLocks noGrp="1"/>
          </p:cNvSpPr>
          <p:nvPr>
            <p:ph type="title"/>
          </p:nvPr>
        </p:nvSpPr>
        <p:spPr>
          <a:xfrm>
            <a:off x="452576" y="504481"/>
            <a:ext cx="4412032" cy="375900"/>
          </a:xfrm>
        </p:spPr>
        <p:txBody>
          <a:bodyPr/>
          <a:lstStyle/>
          <a:p>
            <a:r>
              <a:rPr lang="en-US" sz="3200">
                <a:solidFill>
                  <a:schemeClr val="bg1">
                    <a:lumMod val="50000"/>
                  </a:schemeClr>
                </a:solidFill>
                <a:latin typeface="+mn-lt"/>
              </a:rPr>
              <a:t>NỘI DUNG BÀI HỌC</a:t>
            </a:r>
            <a:endParaRPr lang="en-US" sz="3200" b="1">
              <a:solidFill>
                <a:schemeClr val="bg1">
                  <a:lumMod val="50000"/>
                </a:schemeClr>
              </a:solidFill>
              <a:latin typeface="+mn-lt"/>
            </a:endParaRPr>
          </a:p>
        </p:txBody>
      </p:sp>
      <p:grpSp>
        <p:nvGrpSpPr>
          <p:cNvPr id="54" name="Google Shape;237;p24"/>
          <p:cNvGrpSpPr/>
          <p:nvPr/>
        </p:nvGrpSpPr>
        <p:grpSpPr>
          <a:xfrm>
            <a:off x="1115603" y="2852437"/>
            <a:ext cx="801247" cy="753007"/>
            <a:chOff x="1966500" y="1018650"/>
            <a:chExt cx="1422050" cy="1422000"/>
          </a:xfrm>
        </p:grpSpPr>
        <p:sp>
          <p:nvSpPr>
            <p:cNvPr id="5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7" name="Google Shape;241;p24"/>
          <p:cNvSpPr txBox="1">
            <a:spLocks noGrp="1"/>
          </p:cNvSpPr>
          <p:nvPr>
            <p:ph type="title"/>
          </p:nvPr>
        </p:nvSpPr>
        <p:spPr>
          <a:xfrm>
            <a:off x="1257958" y="2959765"/>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02</a:t>
            </a:r>
            <a:endParaRPr sz="250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wipe(down)">
                                      <p:cBhvr>
                                        <p:cTn id="11" dur="500"/>
                                        <p:tgtEl>
                                          <p:spTgt spid="24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2">
                                            <p:txEl>
                                              <p:pRg st="0" end="0"/>
                                            </p:txEl>
                                          </p:spTgt>
                                        </p:tgtEl>
                                        <p:attrNameLst>
                                          <p:attrName>style.visibility</p:attrName>
                                        </p:attrNameLst>
                                      </p:cBhvr>
                                      <p:to>
                                        <p:strVal val="visible"/>
                                      </p:to>
                                    </p:set>
                                    <p:animEffect transition="in" filter="wipe(down)">
                                      <p:cBhvr>
                                        <p:cTn id="14" dur="500"/>
                                        <p:tgtEl>
                                          <p:spTgt spid="24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wipe(down)">
                                      <p:cBhvr>
                                        <p:cTn id="17" dur="500"/>
                                        <p:tgtEl>
                                          <p:spTgt spid="23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par>
                                <p:cTn id="22" presetID="22" presetClass="entr" presetSubtype="4"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wipe(down)">
                                      <p:cBhvr>
                                        <p:cTn id="27" dur="500"/>
                                        <p:tgtEl>
                                          <p:spTgt spid="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build="p"/>
      <p:bldP spid="244" grpId="0" build="p"/>
      <p:bldP spid="50"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59182" y="4358762"/>
            <a:ext cx="745954" cy="616417"/>
          </a:xfrm>
          <a:prstGeom prst="rect">
            <a:avLst/>
          </a:prstGeom>
        </p:spPr>
      </p:pic>
      <p:sp>
        <p:nvSpPr>
          <p:cNvPr id="8" name="Oval Callout 7"/>
          <p:cNvSpPr/>
          <p:nvPr/>
        </p:nvSpPr>
        <p:spPr>
          <a:xfrm>
            <a:off x="4096512" y="400076"/>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022957" y="1118723"/>
                <a:ext cx="4764024" cy="3792448"/>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b) Vì </a:t>
                </a:r>
                <a14:m>
                  <m:oMath xmlns:m="http://schemas.openxmlformats.org/officeDocument/2006/math">
                    <m:acc>
                      <m:accPr>
                        <m:chr m:val="̂"/>
                        <m:ctrlPr>
                          <a:rPr lang="en-US" sz="2000">
                            <a:latin typeface="+mn-lt"/>
                            <a:ea typeface="Calibri" panose="020F0502020204030204" pitchFamily="34" charset="0"/>
                            <a:cs typeface="Times New Roman" panose="02020603050405020304" pitchFamily="18" charset="0"/>
                          </a:rPr>
                        </m:ctrlPr>
                      </m:accPr>
                      <m:e>
                        <m:r>
                          <m:rPr>
                            <m:sty m:val="p"/>
                          </m:rPr>
                          <a:rPr lang="fr-FR" sz="2000" i="0">
                            <a:latin typeface="+mn-lt"/>
                            <a:ea typeface="Calibri" panose="020F0502020204030204" pitchFamily="34" charset="0"/>
                            <a:cs typeface="Times New Roman" panose="02020603050405020304" pitchFamily="18" charset="0"/>
                          </a:rPr>
                          <m:t>AMN</m:t>
                        </m:r>
                      </m:e>
                    </m:acc>
                    <m:r>
                      <a:rPr lang="fr-FR" sz="2000" i="0">
                        <a:latin typeface="+mn-lt"/>
                        <a:ea typeface="Calibri" panose="020F0502020204030204" pitchFamily="34" charset="0"/>
                        <a:cs typeface="Times New Roman" panose="02020603050405020304" pitchFamily="18" charset="0"/>
                      </a:rPr>
                      <m:t>=</m:t>
                    </m:r>
                    <m:acc>
                      <m:accPr>
                        <m:chr m:val="̂"/>
                        <m:ctrlPr>
                          <a:rPr lang="en-US" sz="2000">
                            <a:latin typeface="+mn-lt"/>
                            <a:ea typeface="Calibri" panose="020F0502020204030204" pitchFamily="34" charset="0"/>
                            <a:cs typeface="Times New Roman" panose="02020603050405020304" pitchFamily="18" charset="0"/>
                          </a:rPr>
                        </m:ctrlPr>
                      </m:accPr>
                      <m:e>
                        <m:r>
                          <m:rPr>
                            <m:sty m:val="p"/>
                          </m:rPr>
                          <a:rPr lang="fr-FR" sz="2000" i="0">
                            <a:latin typeface="+mn-lt"/>
                            <a:ea typeface="Calibri" panose="020F0502020204030204" pitchFamily="34" charset="0"/>
                            <a:cs typeface="Times New Roman" panose="02020603050405020304" pitchFamily="18" charset="0"/>
                          </a:rPr>
                          <m:t>ABC</m:t>
                        </m:r>
                      </m:e>
                    </m:acc>
                  </m:oMath>
                </a14:m>
                <a:r>
                  <a:rPr lang="fr-FR" sz="2000">
                    <a:latin typeface="+mn-lt"/>
                    <a:ea typeface="Calibri" panose="020F0502020204030204" pitchFamily="34" charset="0"/>
                    <a:cs typeface="Times New Roman" panose="02020603050405020304" pitchFamily="18" charset="0"/>
                  </a:rPr>
                  <a:t> (hai góc đồng vị)</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fr-FR" sz="2000" i="0">
                        <a:latin typeface="+mn-lt"/>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MN // BC</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Ta có NC = AC – AN = 11 – 8 = 3</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Xét tam giác ABC có MN // BC nên theo định lí Thalès, ta có :</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AM</m:t>
                        </m:r>
                      </m:num>
                      <m:den>
                        <m:r>
                          <m:rPr>
                            <m:sty m:val="p"/>
                          </m:rPr>
                          <a:rPr lang="fr-FR" sz="2000" i="0">
                            <a:latin typeface="+mn-lt"/>
                            <a:ea typeface="Calibri" panose="020F0502020204030204" pitchFamily="34" charset="0"/>
                            <a:cs typeface="Times New Roman" panose="02020603050405020304" pitchFamily="18" charset="0"/>
                          </a:rPr>
                          <m:t>MB</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AN</m:t>
                        </m:r>
                      </m:num>
                      <m:den>
                        <m:r>
                          <m:rPr>
                            <m:sty m:val="p"/>
                          </m:rPr>
                          <a:rPr lang="fr-FR" sz="2000" i="0">
                            <a:latin typeface="+mn-lt"/>
                            <a:ea typeface="Calibri" panose="020F0502020204030204" pitchFamily="34" charset="0"/>
                            <a:cs typeface="Times New Roman" panose="02020603050405020304" pitchFamily="18" charset="0"/>
                          </a:rPr>
                          <m:t>NC</m:t>
                        </m:r>
                      </m:den>
                    </m:f>
                  </m:oMath>
                </a14:m>
                <a:r>
                  <a:rPr lang="fr-FR" sz="2000">
                    <a:latin typeface="+mn-lt"/>
                    <a:ea typeface="Calibri" panose="020F0502020204030204" pitchFamily="34" charset="0"/>
                    <a:cs typeface="Times New Roman" panose="02020603050405020304" pitchFamily="18" charset="0"/>
                  </a:rPr>
                  <a:t> </a:t>
                </a:r>
                <a:r>
                  <a:rPr lang="fr-FR" sz="2000" smtClean="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y</m:t>
                        </m:r>
                      </m:num>
                      <m:den>
                        <m:r>
                          <a:rPr lang="fr-FR" sz="2000" i="0">
                            <a:latin typeface="+mn-lt"/>
                            <a:ea typeface="Calibri" panose="020F0502020204030204" pitchFamily="34" charset="0"/>
                            <a:cs typeface="Times New Roman" panose="02020603050405020304" pitchFamily="18" charset="0"/>
                          </a:rPr>
                          <m:t>6,5</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8</m:t>
                        </m:r>
                      </m:num>
                      <m:den>
                        <m:r>
                          <a:rPr lang="fr-FR" sz="2000" i="0">
                            <a:latin typeface="+mn-lt"/>
                            <a:ea typeface="Calibri" panose="020F0502020204030204" pitchFamily="34" charset="0"/>
                            <a:cs typeface="Times New Roman" panose="02020603050405020304" pitchFamily="18" charset="0"/>
                          </a:rPr>
                          <m:t>3</m:t>
                        </m:r>
                      </m:den>
                    </m:f>
                  </m:oMath>
                </a14:m>
                <a:endParaRPr lang="fr-FR" sz="2000" smtClean="0">
                  <a:latin typeface="+mn-lt"/>
                  <a:ea typeface="Calibri" panose="020F0502020204030204" pitchFamily="34" charset="0"/>
                  <a:cs typeface="Times New Roman" panose="02020603050405020304" pitchFamily="18" charset="0"/>
                </a:endParaRPr>
              </a:p>
              <a:p>
                <a:pPr algn="just">
                  <a:lnSpc>
                    <a:spcPct val="150000"/>
                  </a:lnSpc>
                </a:pPr>
                <a:r>
                  <a:rPr lang="fr-FR" sz="2000" smtClean="0">
                    <a:latin typeface="+mn-lt"/>
                    <a:ea typeface="Calibri" panose="020F0502020204030204" pitchFamily="34" charset="0"/>
                    <a:cs typeface="Times New Roman" panose="02020603050405020304" pitchFamily="18" charset="0"/>
                  </a:rPr>
                  <a:t>suy </a:t>
                </a:r>
                <a:r>
                  <a:rPr lang="fr-FR" sz="2000">
                    <a:latin typeface="+mn-lt"/>
                    <a:ea typeface="Calibri" panose="020F0502020204030204" pitchFamily="34" charset="0"/>
                    <a:cs typeface="Times New Roman" panose="02020603050405020304" pitchFamily="18" charset="0"/>
                  </a:rPr>
                  <a:t>ra </a:t>
                </a:r>
                <a14:m>
                  <m:oMath xmlns:m="http://schemas.openxmlformats.org/officeDocument/2006/math">
                    <m:r>
                      <m:rPr>
                        <m:sty m:val="p"/>
                      </m:rPr>
                      <a:rPr lang="fr-FR" sz="2000" i="0">
                        <a:latin typeface="+mn-lt"/>
                        <a:ea typeface="Calibri" panose="020F0502020204030204" pitchFamily="34" charset="0"/>
                        <a:cs typeface="Times New Roman" panose="02020603050405020304" pitchFamily="18" charset="0"/>
                      </a:rPr>
                      <m:t>y</m:t>
                    </m:r>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8.6,5</m:t>
                        </m:r>
                      </m:num>
                      <m:den>
                        <m:r>
                          <a:rPr lang="fr-FR" sz="2000" i="0">
                            <a:latin typeface="+mn-lt"/>
                            <a:ea typeface="Calibri" panose="020F0502020204030204" pitchFamily="34" charset="0"/>
                            <a:cs typeface="Times New Roman" panose="02020603050405020304" pitchFamily="18" charset="0"/>
                          </a:rPr>
                          <m:t>3</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52</m:t>
                        </m:r>
                      </m:num>
                      <m:den>
                        <m:r>
                          <a:rPr lang="fr-FR" sz="2000" i="0">
                            <a:latin typeface="+mn-lt"/>
                            <a:ea typeface="Calibri" panose="020F0502020204030204" pitchFamily="34" charset="0"/>
                            <a:cs typeface="Times New Roman" panose="02020603050405020304" pitchFamily="18" charset="0"/>
                          </a:rPr>
                          <m:t>3</m:t>
                        </m:r>
                      </m:den>
                    </m:f>
                    <m:r>
                      <a:rPr lang="fr-FR" sz="2000" i="0">
                        <a:latin typeface="+mn-lt"/>
                        <a:ea typeface="Calibri" panose="020F0502020204030204" pitchFamily="34" charset="0"/>
                        <a:cs typeface="Times New Roman" panose="02020603050405020304" pitchFamily="18" charset="0"/>
                      </a:rPr>
                      <m:t>≈17,3</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022957" y="1118723"/>
                <a:ext cx="4764024" cy="3792448"/>
              </a:xfrm>
              <a:prstGeom prst="rect">
                <a:avLst/>
              </a:prstGeom>
              <a:blipFill>
                <a:blip r:embed="rId4"/>
                <a:stretch>
                  <a:fillRect l="-1408" r="-1280"/>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305486" y="899612"/>
            <a:ext cx="3123739" cy="2818051"/>
          </a:xfrm>
          <a:prstGeom prst="rect">
            <a:avLst/>
          </a:prstGeom>
        </p:spPr>
      </p:pic>
    </p:spTree>
    <p:extLst>
      <p:ext uri="{BB962C8B-B14F-4D97-AF65-F5344CB8AC3E}">
        <p14:creationId xmlns:p14="http://schemas.microsoft.com/office/powerpoint/2010/main" val="3788884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30" name="Rectangle 29"/>
          <p:cNvSpPr/>
          <p:nvPr/>
        </p:nvSpPr>
        <p:spPr>
          <a:xfrm>
            <a:off x="3105780" y="154385"/>
            <a:ext cx="3021981" cy="588623"/>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tập </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4.2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SGK-tr80)</a:t>
            </a:r>
            <a:endParaRPr lang="en-US" sz="21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31" name="Rectangle 30"/>
          <p:cNvSpPr/>
          <p:nvPr/>
        </p:nvSpPr>
        <p:spPr>
          <a:xfrm>
            <a:off x="1090186" y="796390"/>
            <a:ext cx="6908763" cy="1015663"/>
          </a:xfrm>
          <a:prstGeom prst="rect">
            <a:avLst/>
          </a:prstGeom>
        </p:spPr>
        <p:txBody>
          <a:bodyPr wrap="square">
            <a:spAutoFit/>
          </a:bodyPr>
          <a:lstStyle/>
          <a:p>
            <a:pPr algn="just">
              <a:lnSpc>
                <a:spcPct val="150000"/>
              </a:lnSpc>
            </a:pPr>
            <a:r>
              <a:rPr lang="vi-VN" sz="2000">
                <a:latin typeface="+mn-lt"/>
              </a:rPr>
              <a:t>Tìm các cặp đường thẳng song song trong Hình 4.10 và giải thích tại sao chúng song song với nhau.</a:t>
            </a:r>
            <a:endParaRPr lang="en-US" sz="2000">
              <a:latin typeface="+mn-l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0405" y="2008368"/>
            <a:ext cx="7214616" cy="2442002"/>
          </a:xfrm>
          <a:prstGeom prst="rect">
            <a:avLst/>
          </a:prstGeom>
        </p:spPr>
      </p:pic>
      <p:pic>
        <p:nvPicPr>
          <p:cNvPr id="43" name="Picture 42"/>
          <p:cNvPicPr>
            <a:picLocks noChangeAspect="1"/>
          </p:cNvPicPr>
          <p:nvPr/>
        </p:nvPicPr>
        <p:blipFill>
          <a:blip r:embed="rId4"/>
          <a:stretch>
            <a:fillRect/>
          </a:stretch>
        </p:blipFill>
        <p:spPr>
          <a:xfrm>
            <a:off x="218396" y="3992581"/>
            <a:ext cx="1008950" cy="780587"/>
          </a:xfrm>
          <a:prstGeom prst="rect">
            <a:avLst/>
          </a:prstGeom>
        </p:spPr>
      </p:pic>
      <p:pic>
        <p:nvPicPr>
          <p:cNvPr id="45" name="Picture 44"/>
          <p:cNvPicPr>
            <a:picLocks noChangeAspect="1"/>
          </p:cNvPicPr>
          <p:nvPr/>
        </p:nvPicPr>
        <p:blipFill>
          <a:blip r:embed="rId5"/>
          <a:stretch>
            <a:fillRect/>
          </a:stretch>
        </p:blipFill>
        <p:spPr>
          <a:xfrm>
            <a:off x="8220457" y="152663"/>
            <a:ext cx="786384" cy="843013"/>
          </a:xfrm>
          <a:prstGeom prst="rect">
            <a:avLst/>
          </a:prstGeom>
        </p:spPr>
      </p:pic>
    </p:spTree>
    <p:extLst>
      <p:ext uri="{BB962C8B-B14F-4D97-AF65-F5344CB8AC3E}">
        <p14:creationId xmlns:p14="http://schemas.microsoft.com/office/powerpoint/2010/main" val="410659666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pic>
        <p:nvPicPr>
          <p:cNvPr id="2" name="Picture 1"/>
          <p:cNvPicPr>
            <a:picLocks noChangeAspect="1"/>
          </p:cNvPicPr>
          <p:nvPr/>
        </p:nvPicPr>
        <p:blipFill>
          <a:blip r:embed="rId2"/>
          <a:stretch>
            <a:fillRect/>
          </a:stretch>
        </p:blipFill>
        <p:spPr>
          <a:xfrm>
            <a:off x="381636" y="995676"/>
            <a:ext cx="3467760" cy="280728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481567" y="1471767"/>
                <a:ext cx="4095165" cy="2102948"/>
              </a:xfrm>
              <a:prstGeom prst="rect">
                <a:avLst/>
              </a:prstGeom>
            </p:spPr>
            <p:txBody>
              <a:bodyPr wrap="square">
                <a:spAutoFit/>
              </a:bodyPr>
              <a:lstStyle/>
              <a:p>
                <a:pPr algn="just">
                  <a:lnSpc>
                    <a:spcPct val="150000"/>
                  </a:lnSpc>
                  <a:spcBef>
                    <a:spcPts val="600"/>
                  </a:spcBef>
                  <a:spcAft>
                    <a:spcPts val="800"/>
                  </a:spcAft>
                </a:pPr>
                <a:r>
                  <a:rPr lang="fr-FR" sz="2000" smtClean="0">
                    <a:latin typeface="+mn-lt"/>
                    <a:ea typeface="Calibri" panose="020F0502020204030204" pitchFamily="34" charset="0"/>
                    <a:cs typeface="Times New Roman" panose="02020603050405020304" pitchFamily="18" charset="0"/>
                  </a:rPr>
                  <a:t>a) Ta </a:t>
                </a:r>
                <a:r>
                  <a:rPr lang="fr-FR" sz="2000">
                    <a:latin typeface="+mn-lt"/>
                    <a:ea typeface="Calibri" panose="020F0502020204030204" pitchFamily="34" charset="0"/>
                    <a:cs typeface="Times New Roman" panose="02020603050405020304" pitchFamily="18" charset="0"/>
                  </a:rPr>
                  <a:t>có </a:t>
                </a:r>
                <a14:m>
                  <m:oMath xmlns:m="http://schemas.openxmlformats.org/officeDocument/2006/math">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EM</m:t>
                        </m:r>
                      </m:num>
                      <m:den>
                        <m:r>
                          <m:rPr>
                            <m:sty m:val="p"/>
                          </m:rPr>
                          <a:rPr lang="fr-FR" sz="2000" i="0">
                            <a:latin typeface="+mn-lt"/>
                            <a:ea typeface="Calibri" panose="020F0502020204030204" pitchFamily="34" charset="0"/>
                            <a:cs typeface="Times New Roman" panose="02020603050405020304" pitchFamily="18" charset="0"/>
                          </a:rPr>
                          <m:t>EN</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2</m:t>
                        </m:r>
                      </m:num>
                      <m:den>
                        <m:r>
                          <a:rPr lang="fr-FR" sz="2000" i="0">
                            <a:latin typeface="+mn-lt"/>
                            <a:ea typeface="Calibri" panose="020F0502020204030204" pitchFamily="34" charset="0"/>
                            <a:cs typeface="Times New Roman" panose="02020603050405020304" pitchFamily="18" charset="0"/>
                          </a:rPr>
                          <m:t>3</m:t>
                        </m:r>
                      </m:den>
                    </m:f>
                    <m:r>
                      <a:rPr lang="fr-FR" sz="2000" i="0">
                        <a:latin typeface="+mn-lt"/>
                        <a:ea typeface="Calibri" panose="020F0502020204030204" pitchFamily="34" charset="0"/>
                        <a:cs typeface="Times New Roman" panose="02020603050405020304" pitchFamily="18" charset="0"/>
                      </a:rPr>
                      <m:t> </m:t>
                    </m:r>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MF</m:t>
                        </m:r>
                      </m:num>
                      <m:den>
                        <m:r>
                          <m:rPr>
                            <m:sty m:val="p"/>
                          </m:rPr>
                          <a:rPr lang="fr-FR" sz="2000" i="0">
                            <a:latin typeface="+mn-lt"/>
                            <a:ea typeface="Calibri" panose="020F0502020204030204" pitchFamily="34" charset="0"/>
                            <a:cs typeface="Times New Roman" panose="02020603050405020304" pitchFamily="18" charset="0"/>
                          </a:rPr>
                          <m:t>PF</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3</m:t>
                        </m:r>
                      </m:num>
                      <m:den>
                        <m:r>
                          <a:rPr lang="fr-FR" sz="2000" i="0">
                            <a:latin typeface="+mn-lt"/>
                            <a:ea typeface="Calibri" panose="020F0502020204030204" pitchFamily="34" charset="0"/>
                            <a:cs typeface="Times New Roman" panose="02020603050405020304" pitchFamily="18" charset="0"/>
                          </a:rPr>
                          <m:t>4</m:t>
                        </m:r>
                        <m:r>
                          <a:rPr lang="fr-FR" sz="2000" i="0">
                            <a:latin typeface="+mn-lt"/>
                            <a:ea typeface="Calibri" panose="020F0502020204030204" pitchFamily="34" charset="0"/>
                            <a:cs typeface="Times New Roman" panose="02020603050405020304" pitchFamily="18" charset="0"/>
                          </a:rPr>
                          <m:t>,</m:t>
                        </m:r>
                        <m:r>
                          <a:rPr lang="fr-FR" sz="2000" i="0">
                            <a:latin typeface="+mn-lt"/>
                            <a:ea typeface="Calibri" panose="020F0502020204030204" pitchFamily="34" charset="0"/>
                            <a:cs typeface="Times New Roman" panose="02020603050405020304" pitchFamily="18" charset="0"/>
                          </a:rPr>
                          <m:t>5</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2</m:t>
                        </m:r>
                      </m:num>
                      <m:den>
                        <m:r>
                          <a:rPr lang="fr-FR" sz="2000" i="0">
                            <a:latin typeface="+mn-lt"/>
                            <a:ea typeface="Calibri" panose="020F0502020204030204" pitchFamily="34" charset="0"/>
                            <a:cs typeface="Times New Roman" panose="02020603050405020304" pitchFamily="18" charset="0"/>
                          </a:rPr>
                          <m:t>3</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800"/>
                  </a:spcAft>
                </a:pPr>
                <a:r>
                  <a:rPr lang="fr-FR" sz="2000">
                    <a:latin typeface="+mn-lt"/>
                    <a:ea typeface="Calibri" panose="020F0502020204030204" pitchFamily="34" charset="0"/>
                    <a:cs typeface="Times New Roman" panose="02020603050405020304" pitchFamily="18" charset="0"/>
                  </a:rPr>
                  <a:t>Vì </a:t>
                </a:r>
                <a14:m>
                  <m:oMath xmlns:m="http://schemas.openxmlformats.org/officeDocument/2006/math">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EM</m:t>
                        </m:r>
                      </m:num>
                      <m:den>
                        <m:r>
                          <m:rPr>
                            <m:sty m:val="p"/>
                          </m:rPr>
                          <a:rPr lang="fr-FR" sz="2000" i="0">
                            <a:latin typeface="+mn-lt"/>
                            <a:ea typeface="Calibri" panose="020F0502020204030204" pitchFamily="34" charset="0"/>
                            <a:cs typeface="Times New Roman" panose="02020603050405020304" pitchFamily="18" charset="0"/>
                          </a:rPr>
                          <m:t>EN</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m:rPr>
                            <m:sty m:val="p"/>
                          </m:rPr>
                          <a:rPr lang="fr-FR" sz="2000" i="0">
                            <a:latin typeface="+mn-lt"/>
                            <a:ea typeface="Calibri" panose="020F0502020204030204" pitchFamily="34" charset="0"/>
                            <a:cs typeface="Times New Roman" panose="02020603050405020304" pitchFamily="18" charset="0"/>
                          </a:rPr>
                          <m:t>MF</m:t>
                        </m:r>
                      </m:num>
                      <m:den>
                        <m:r>
                          <m:rPr>
                            <m:sty m:val="p"/>
                          </m:rPr>
                          <a:rPr lang="fr-FR" sz="2000" i="0">
                            <a:latin typeface="+mn-lt"/>
                            <a:ea typeface="Calibri" panose="020F0502020204030204" pitchFamily="34" charset="0"/>
                            <a:cs typeface="Times New Roman" panose="02020603050405020304" pitchFamily="18" charset="0"/>
                          </a:rPr>
                          <m:t>PF</m:t>
                        </m:r>
                      </m:den>
                    </m:f>
                    <m:r>
                      <a:rPr lang="fr-FR" sz="2000" i="0">
                        <a:latin typeface="+mn-lt"/>
                        <a:ea typeface="Calibri" panose="020F0502020204030204" pitchFamily="34" charset="0"/>
                        <a:cs typeface="Times New Roman" panose="02020603050405020304" pitchFamily="18" charset="0"/>
                      </a:rPr>
                      <m:t>=</m:t>
                    </m:r>
                    <m:f>
                      <m:fPr>
                        <m:ctrlPr>
                          <a:rPr lang="en-US" sz="2000">
                            <a:latin typeface="+mn-lt"/>
                            <a:ea typeface="Calibri" panose="020F0502020204030204" pitchFamily="34" charset="0"/>
                            <a:cs typeface="Times New Roman" panose="02020603050405020304" pitchFamily="18" charset="0"/>
                          </a:rPr>
                        </m:ctrlPr>
                      </m:fPr>
                      <m:num>
                        <m:r>
                          <a:rPr lang="fr-FR" sz="2000" i="0">
                            <a:latin typeface="+mn-lt"/>
                            <a:ea typeface="Calibri" panose="020F0502020204030204" pitchFamily="34" charset="0"/>
                            <a:cs typeface="Times New Roman" panose="02020603050405020304" pitchFamily="18" charset="0"/>
                          </a:rPr>
                          <m:t>2</m:t>
                        </m:r>
                      </m:num>
                      <m:den>
                        <m:r>
                          <a:rPr lang="fr-FR" sz="2000" i="0">
                            <a:latin typeface="+mn-lt"/>
                            <a:ea typeface="Calibri" panose="020F0502020204030204" pitchFamily="34" charset="0"/>
                            <a:cs typeface="Times New Roman" panose="02020603050405020304" pitchFamily="18" charset="0"/>
                          </a:rPr>
                          <m:t>3</m:t>
                        </m:r>
                      </m:den>
                    </m:f>
                  </m:oMath>
                </a14:m>
                <a:r>
                  <a:rPr lang="fr-FR" sz="2000">
                    <a:latin typeface="+mn-lt"/>
                    <a:ea typeface="Calibri" panose="020F0502020204030204" pitchFamily="34" charset="0"/>
                    <a:cs typeface="Times New Roman" panose="02020603050405020304" pitchFamily="18" charset="0"/>
                  </a:rPr>
                  <a:t>, E </a:t>
                </a:r>
                <a14:m>
                  <m:oMath xmlns:m="http://schemas.openxmlformats.org/officeDocument/2006/math">
                    <m:r>
                      <a:rPr lang="fr-FR" sz="2000" i="0">
                        <a:latin typeface="+mn-lt"/>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MN, F </a:t>
                </a:r>
                <a14:m>
                  <m:oMath xmlns:m="http://schemas.openxmlformats.org/officeDocument/2006/math">
                    <m:r>
                      <a:rPr lang="fr-FR" sz="2000" i="0">
                        <a:latin typeface="+mn-lt"/>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MP nên EF // MN (định lí Thalès đảo)</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481567" y="1471767"/>
                <a:ext cx="4095165" cy="2102948"/>
              </a:xfrm>
              <a:prstGeom prst="rect">
                <a:avLst/>
              </a:prstGeom>
              <a:blipFill>
                <a:blip r:embed="rId3"/>
                <a:stretch>
                  <a:fillRect l="-1488" r="-1637" b="-1739"/>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20457" y="152663"/>
            <a:ext cx="786384" cy="843013"/>
          </a:xfrm>
          <a:prstGeom prst="rect">
            <a:avLst/>
          </a:prstGeom>
        </p:spPr>
      </p:pic>
      <p:sp>
        <p:nvSpPr>
          <p:cNvPr id="22" name="Oval Callout 21"/>
          <p:cNvSpPr/>
          <p:nvPr/>
        </p:nvSpPr>
        <p:spPr>
          <a:xfrm>
            <a:off x="4055364" y="302989"/>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503484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8" name="Oval Callout 17"/>
          <p:cNvSpPr/>
          <p:nvPr/>
        </p:nvSpPr>
        <p:spPr>
          <a:xfrm>
            <a:off x="4055364" y="302989"/>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197096" y="869545"/>
                <a:ext cx="4241809" cy="3746025"/>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b) Ta có :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𝐻𝐹</m:t>
                        </m:r>
                      </m:num>
                      <m:den>
                        <m:r>
                          <a:rPr lang="fr-FR" sz="2000" i="1">
                            <a:latin typeface="+mn-lt"/>
                            <a:ea typeface="Calibri" panose="020F0502020204030204" pitchFamily="34" charset="0"/>
                            <a:cs typeface="Times New Roman" panose="02020603050405020304" pitchFamily="18" charset="0"/>
                          </a:rPr>
                          <m:t>𝐾𝐹</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14</m:t>
                        </m:r>
                      </m:num>
                      <m:den>
                        <m:r>
                          <a:rPr lang="fr-FR" sz="2000" i="1">
                            <a:latin typeface="+mn-lt"/>
                            <a:ea typeface="Calibri" panose="020F0502020204030204" pitchFamily="34" charset="0"/>
                            <a:cs typeface="Times New Roman" panose="02020603050405020304" pitchFamily="18" charset="0"/>
                          </a:rPr>
                          <m:t>12</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7</m:t>
                        </m:r>
                      </m:num>
                      <m:den>
                        <m:r>
                          <a:rPr lang="fr-FR" sz="2000" i="1">
                            <a:latin typeface="+mn-lt"/>
                            <a:ea typeface="Calibri" panose="020F0502020204030204" pitchFamily="34" charset="0"/>
                            <a:cs typeface="Times New Roman" panose="02020603050405020304" pitchFamily="18" charset="0"/>
                          </a:rPr>
                          <m:t>6</m:t>
                        </m:r>
                      </m:den>
                    </m:f>
                    <m:r>
                      <a:rPr lang="fr-FR" sz="2000" i="1">
                        <a:latin typeface="+mn-lt"/>
                        <a:ea typeface="Calibri" panose="020F0502020204030204" pitchFamily="34" charset="0"/>
                        <a:cs typeface="Times New Roman" panose="02020603050405020304" pitchFamily="18" charset="0"/>
                      </a:rPr>
                      <m:t> </m:t>
                    </m:r>
                  </m:oMath>
                </a14:m>
                <a:r>
                  <a:rPr lang="fr-FR" sz="200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𝐻𝑀</m:t>
                        </m:r>
                      </m:num>
                      <m:den>
                        <m:r>
                          <a:rPr lang="fr-FR" sz="2000" i="1">
                            <a:latin typeface="+mn-lt"/>
                            <a:ea typeface="Calibri" panose="020F0502020204030204" pitchFamily="34" charset="0"/>
                            <a:cs typeface="Times New Roman" panose="02020603050405020304" pitchFamily="18" charset="0"/>
                          </a:rPr>
                          <m:t>𝑀𝑄</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15</m:t>
                        </m:r>
                      </m:num>
                      <m:den>
                        <m:r>
                          <a:rPr lang="fr-FR" sz="2000" i="1">
                            <a:latin typeface="+mn-lt"/>
                            <a:ea typeface="Calibri" panose="020F0502020204030204" pitchFamily="34" charset="0"/>
                            <a:cs typeface="Times New Roman" panose="02020603050405020304" pitchFamily="18" charset="0"/>
                          </a:rPr>
                          <m:t>10</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3</m:t>
                        </m:r>
                      </m:num>
                      <m:den>
                        <m:r>
                          <a:rPr lang="fr-FR" sz="2000" i="1">
                            <a:latin typeface="+mn-lt"/>
                            <a:ea typeface="Calibri" panose="020F0502020204030204" pitchFamily="34" charset="0"/>
                            <a:cs typeface="Times New Roman" panose="02020603050405020304" pitchFamily="18" charset="0"/>
                          </a:rPr>
                          <m:t>2</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Vì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7</m:t>
                        </m:r>
                      </m:num>
                      <m:den>
                        <m:r>
                          <a:rPr lang="fr-FR" sz="2000" i="1">
                            <a:latin typeface="+mn-lt"/>
                            <a:ea typeface="Calibri" panose="020F0502020204030204" pitchFamily="34" charset="0"/>
                            <a:cs typeface="Times New Roman" panose="02020603050405020304" pitchFamily="18" charset="0"/>
                          </a:rPr>
                          <m:t>6</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3</m:t>
                        </m:r>
                      </m:num>
                      <m:den>
                        <m:r>
                          <a:rPr lang="fr-FR" sz="2000" i="1">
                            <a:latin typeface="+mn-lt"/>
                            <a:ea typeface="Calibri" panose="020F0502020204030204" pitchFamily="34" charset="0"/>
                            <a:cs typeface="Times New Roman" panose="02020603050405020304" pitchFamily="18" charset="0"/>
                          </a:rPr>
                          <m:t>2</m:t>
                        </m:r>
                      </m:den>
                    </m:f>
                    <m:r>
                      <a:rPr lang="fr-FR" sz="2000" i="1">
                        <a:latin typeface="+mn-lt"/>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𝐻𝐹</m:t>
                        </m:r>
                      </m:num>
                      <m:den>
                        <m:r>
                          <a:rPr lang="fr-FR" sz="2000" i="1">
                            <a:latin typeface="+mn-lt"/>
                            <a:ea typeface="Calibri" panose="020F0502020204030204" pitchFamily="34" charset="0"/>
                            <a:cs typeface="Times New Roman" panose="02020603050405020304" pitchFamily="18" charset="0"/>
                          </a:rPr>
                          <m:t>𝐾𝐹</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𝐻𝑀</m:t>
                        </m:r>
                      </m:num>
                      <m:den>
                        <m:r>
                          <a:rPr lang="fr-FR" sz="2000" i="1">
                            <a:latin typeface="+mn-lt"/>
                            <a:ea typeface="Calibri" panose="020F0502020204030204" pitchFamily="34" charset="0"/>
                            <a:cs typeface="Times New Roman" panose="02020603050405020304" pitchFamily="18" charset="0"/>
                          </a:rPr>
                          <m:t>𝑀𝑄</m:t>
                        </m:r>
                      </m:den>
                    </m:f>
                  </m:oMath>
                </a14:m>
                <a:r>
                  <a:rPr lang="fr-FR" sz="2000">
                    <a:latin typeface="+mn-lt"/>
                    <a:ea typeface="Calibri" panose="020F0502020204030204" pitchFamily="34" charset="0"/>
                    <a:cs typeface="Times New Roman" panose="02020603050405020304" pitchFamily="18" charset="0"/>
                  </a:rPr>
                  <a:t> nên MF không song song với KQ</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Ta có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𝑀𝑄</m:t>
                        </m:r>
                      </m:num>
                      <m:den>
                        <m:r>
                          <a:rPr lang="fr-FR" sz="2000" i="1">
                            <a:latin typeface="+mn-lt"/>
                            <a:ea typeface="Calibri" panose="020F0502020204030204" pitchFamily="34" charset="0"/>
                            <a:cs typeface="Times New Roman" panose="02020603050405020304" pitchFamily="18" charset="0"/>
                          </a:rPr>
                          <m:t>𝑀𝐻</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10</m:t>
                        </m:r>
                      </m:num>
                      <m:den>
                        <m:r>
                          <a:rPr lang="fr-FR" sz="2000" i="1">
                            <a:latin typeface="+mn-lt"/>
                            <a:ea typeface="Calibri" panose="020F0502020204030204" pitchFamily="34" charset="0"/>
                            <a:cs typeface="Times New Roman" panose="02020603050405020304" pitchFamily="18" charset="0"/>
                          </a:rPr>
                          <m:t>15</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2</m:t>
                        </m:r>
                      </m:num>
                      <m:den>
                        <m:r>
                          <a:rPr lang="fr-FR" sz="2000" i="1">
                            <a:latin typeface="+mn-lt"/>
                            <a:ea typeface="Calibri" panose="020F0502020204030204" pitchFamily="34" charset="0"/>
                            <a:cs typeface="Times New Roman" panose="02020603050405020304" pitchFamily="18" charset="0"/>
                          </a:rPr>
                          <m:t>3</m:t>
                        </m:r>
                      </m:den>
                    </m:f>
                    <m:r>
                      <a:rPr lang="fr-FR" sz="2000" i="1">
                        <a:latin typeface="+mn-lt"/>
                        <a:ea typeface="Calibri" panose="020F0502020204030204" pitchFamily="34" charset="0"/>
                        <a:cs typeface="Times New Roman" panose="02020603050405020304" pitchFamily="18" charset="0"/>
                      </a:rPr>
                      <m:t> </m:t>
                    </m:r>
                  </m:oMath>
                </a14:m>
                <a:r>
                  <a:rPr lang="fr-FR" sz="2000">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𝐸𝑄</m:t>
                        </m:r>
                      </m:num>
                      <m:den>
                        <m:r>
                          <a:rPr lang="fr-FR" sz="2000" i="1">
                            <a:latin typeface="+mn-lt"/>
                            <a:ea typeface="Calibri" panose="020F0502020204030204" pitchFamily="34" charset="0"/>
                            <a:cs typeface="Times New Roman" panose="02020603050405020304" pitchFamily="18" charset="0"/>
                          </a:rPr>
                          <m:t>𝐸𝐾</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12</m:t>
                        </m:r>
                      </m:num>
                      <m:den>
                        <m:r>
                          <a:rPr lang="fr-FR" sz="2000" i="1">
                            <a:latin typeface="+mn-lt"/>
                            <a:ea typeface="Calibri" panose="020F0502020204030204" pitchFamily="34" charset="0"/>
                            <a:cs typeface="Times New Roman" panose="02020603050405020304" pitchFamily="18" charset="0"/>
                          </a:rPr>
                          <m:t>18</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2</m:t>
                        </m:r>
                      </m:num>
                      <m:den>
                        <m:r>
                          <a:rPr lang="fr-FR" sz="2000" i="1">
                            <a:latin typeface="+mn-lt"/>
                            <a:ea typeface="Calibri" panose="020F0502020204030204" pitchFamily="34" charset="0"/>
                            <a:cs typeface="Times New Roman" panose="02020603050405020304" pitchFamily="18" charset="0"/>
                          </a:rPr>
                          <m:t>3</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latin typeface="+mn-lt"/>
                    <a:ea typeface="Calibri" panose="020F0502020204030204" pitchFamily="34" charset="0"/>
                    <a:cs typeface="Times New Roman" panose="02020603050405020304" pitchFamily="18" charset="0"/>
                  </a:rPr>
                  <a:t>Vì </a:t>
                </a:r>
                <a14:m>
                  <m:oMath xmlns:m="http://schemas.openxmlformats.org/officeDocument/2006/math">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𝑀𝑄</m:t>
                        </m:r>
                      </m:num>
                      <m:den>
                        <m:r>
                          <a:rPr lang="fr-FR" sz="2000" i="1">
                            <a:latin typeface="+mn-lt"/>
                            <a:ea typeface="Calibri" panose="020F0502020204030204" pitchFamily="34" charset="0"/>
                            <a:cs typeface="Times New Roman" panose="02020603050405020304" pitchFamily="18" charset="0"/>
                          </a:rPr>
                          <m:t>𝑀𝐻</m:t>
                        </m:r>
                      </m:den>
                    </m:f>
                    <m:r>
                      <a:rPr lang="fr-FR" sz="2000" i="1">
                        <a:latin typeface="+mn-lt"/>
                        <a:ea typeface="Calibri" panose="020F0502020204030204" pitchFamily="34" charset="0"/>
                        <a:cs typeface="Times New Roman" panose="02020603050405020304" pitchFamily="18" charset="0"/>
                      </a:rPr>
                      <m:t>=</m:t>
                    </m:r>
                    <m:f>
                      <m:fPr>
                        <m:ctrlPr>
                          <a:rPr lang="en-US" sz="2000" i="1">
                            <a:latin typeface="+mn-lt"/>
                            <a:ea typeface="Calibri" panose="020F0502020204030204" pitchFamily="34" charset="0"/>
                            <a:cs typeface="Times New Roman" panose="02020603050405020304" pitchFamily="18" charset="0"/>
                          </a:rPr>
                        </m:ctrlPr>
                      </m:fPr>
                      <m:num>
                        <m:r>
                          <a:rPr lang="fr-FR" sz="2000" i="1">
                            <a:latin typeface="+mn-lt"/>
                            <a:ea typeface="Calibri" panose="020F0502020204030204" pitchFamily="34" charset="0"/>
                            <a:cs typeface="Times New Roman" panose="02020603050405020304" pitchFamily="18" charset="0"/>
                          </a:rPr>
                          <m:t>𝐸𝑄</m:t>
                        </m:r>
                      </m:num>
                      <m:den>
                        <m:r>
                          <a:rPr lang="fr-FR" sz="2000" i="1">
                            <a:latin typeface="+mn-lt"/>
                            <a:ea typeface="Calibri" panose="020F0502020204030204" pitchFamily="34" charset="0"/>
                            <a:cs typeface="Times New Roman" panose="02020603050405020304" pitchFamily="18" charset="0"/>
                          </a:rPr>
                          <m:t>𝐸𝑘</m:t>
                        </m:r>
                      </m:den>
                    </m:f>
                  </m:oMath>
                </a14:m>
                <a:r>
                  <a:rPr lang="fr-FR" sz="2000">
                    <a:latin typeface="+mn-lt"/>
                    <a:ea typeface="Calibri" panose="020F0502020204030204" pitchFamily="34" charset="0"/>
                    <a:cs typeface="Times New Roman" panose="02020603050405020304" pitchFamily="18" charset="0"/>
                  </a:rPr>
                  <a:t>, F </a:t>
                </a:r>
                <a14:m>
                  <m:oMath xmlns:m="http://schemas.openxmlformats.org/officeDocument/2006/math">
                    <m:r>
                      <a:rPr lang="fr-FR" sz="2000" i="1">
                        <a:latin typeface="+mn-lt"/>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HK, M </a:t>
                </a:r>
                <a14:m>
                  <m:oMath xmlns:m="http://schemas.openxmlformats.org/officeDocument/2006/math">
                    <m:r>
                      <a:rPr lang="fr-FR" sz="2000" i="1">
                        <a:latin typeface="+mn-lt"/>
                        <a:ea typeface="Calibri" panose="020F0502020204030204" pitchFamily="34" charset="0"/>
                        <a:cs typeface="Times New Roman" panose="02020603050405020304" pitchFamily="18" charset="0"/>
                      </a:rPr>
                      <m:t>∈</m:t>
                    </m:r>
                  </m:oMath>
                </a14:m>
                <a:r>
                  <a:rPr lang="fr-FR" sz="2000">
                    <a:latin typeface="+mn-lt"/>
                    <a:ea typeface="Calibri" panose="020F0502020204030204" pitchFamily="34" charset="0"/>
                    <a:cs typeface="Times New Roman" panose="02020603050405020304" pitchFamily="18" charset="0"/>
                  </a:rPr>
                  <a:t> HQ nên ME // HK (định lí Thalès đảo)</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197096" y="869545"/>
                <a:ext cx="4241809" cy="3746025"/>
              </a:xfrm>
              <a:prstGeom prst="rect">
                <a:avLst/>
              </a:prstGeom>
              <a:blipFill>
                <a:blip r:embed="rId2"/>
                <a:stretch>
                  <a:fillRect l="-1583" r="-1583" b="-651"/>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flipH="1">
            <a:off x="281580" y="4235434"/>
            <a:ext cx="632820" cy="678391"/>
          </a:xfrm>
          <a:prstGeom prst="rect">
            <a:avLst/>
          </a:prstGeom>
        </p:spPr>
      </p:pic>
      <p:pic>
        <p:nvPicPr>
          <p:cNvPr id="4" name="Picture 3"/>
          <p:cNvPicPr>
            <a:picLocks noChangeAspect="1"/>
          </p:cNvPicPr>
          <p:nvPr/>
        </p:nvPicPr>
        <p:blipFill>
          <a:blip r:embed="rId4"/>
          <a:stretch>
            <a:fillRect/>
          </a:stretch>
        </p:blipFill>
        <p:spPr>
          <a:xfrm>
            <a:off x="382164" y="916877"/>
            <a:ext cx="3327153" cy="2354748"/>
          </a:xfrm>
          <a:prstGeom prst="rect">
            <a:avLst/>
          </a:prstGeom>
        </p:spPr>
      </p:pic>
    </p:spTree>
    <p:extLst>
      <p:ext uri="{BB962C8B-B14F-4D97-AF65-F5344CB8AC3E}">
        <p14:creationId xmlns:p14="http://schemas.microsoft.com/office/powerpoint/2010/main" val="1345276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anim calcmode="lin" valueType="num">
                                      <p:cBhvr>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VẬN DỤNG</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239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3194339" y="73152"/>
            <a:ext cx="2816797" cy="496996"/>
          </a:xfrm>
          <a:prstGeom prst="rect">
            <a:avLst/>
          </a:prstGeom>
        </p:spPr>
        <p:txBody>
          <a:bodyPr wrap="none">
            <a:spAutoFit/>
          </a:bodyPr>
          <a:lstStyle/>
          <a:p>
            <a:pPr algn="just" defTabSz="457200">
              <a:lnSpc>
                <a:spcPct val="150000"/>
              </a:lnSpc>
              <a:buClrTx/>
              <a:tabLst>
                <a:tab pos="180023" algn="l"/>
                <a:tab pos="360045" algn="l"/>
              </a:tabLst>
              <a:defRPr/>
            </a:pP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Bài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tập </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4.3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SGK-tr80)</a:t>
            </a:r>
            <a:endParaRPr lang="en-US" sz="20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264973" y="637242"/>
            <a:ext cx="8675527" cy="978142"/>
            <a:chOff x="66137" y="709369"/>
            <a:chExt cx="8675527" cy="978142"/>
          </a:xfrm>
        </p:grpSpPr>
        <p:sp>
          <p:nvSpPr>
            <p:cNvPr id="2" name="Rectangle 1"/>
            <p:cNvSpPr/>
            <p:nvPr/>
          </p:nvSpPr>
          <p:spPr>
            <a:xfrm>
              <a:off x="66137" y="709369"/>
              <a:ext cx="8675527" cy="923330"/>
            </a:xfrm>
            <a:prstGeom prst="rect">
              <a:avLst/>
            </a:prstGeom>
          </p:spPr>
          <p:txBody>
            <a:bodyPr wrap="square">
              <a:spAutoFit/>
            </a:bodyPr>
            <a:lstStyle/>
            <a:p>
              <a:pPr algn="just">
                <a:lnSpc>
                  <a:spcPct val="150000"/>
                </a:lnSpc>
              </a:pPr>
              <a:r>
                <a:rPr lang="vi-VN" sz="1800">
                  <a:latin typeface="Arial" panose="020B0604020202020204" pitchFamily="34" charset="0"/>
                  <a:cs typeface="Arial" panose="020B0604020202020204" pitchFamily="34" charset="0"/>
                </a:rPr>
                <a:t>Cho ∆ABC, từ điểm D trên cạnh BC, kẻ đường thẳng song song với AB cắt AC tại F và kẻ đường thẳng song song với AC cắt AB </a:t>
              </a:r>
              <a:r>
                <a:rPr lang="vi-VN" sz="1800">
                  <a:latin typeface="Arial" panose="020B0604020202020204" pitchFamily="34" charset="0"/>
                  <a:cs typeface="Arial" panose="020B0604020202020204" pitchFamily="34" charset="0"/>
                </a:rPr>
                <a:t>tại </a:t>
              </a:r>
              <a:r>
                <a:rPr lang="vi-VN" sz="1800" smtClean="0">
                  <a:latin typeface="Arial" panose="020B0604020202020204" pitchFamily="34" charset="0"/>
                  <a:cs typeface="Arial" panose="020B0604020202020204" pitchFamily="34" charset="0"/>
                </a:rPr>
                <a:t>E.</a:t>
              </a:r>
              <a:r>
                <a:rPr lang="en-US" sz="1800" smtClean="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Chứng </a:t>
              </a:r>
              <a:r>
                <a:rPr lang="vi-VN" sz="1800">
                  <a:latin typeface="Arial" panose="020B0604020202020204" pitchFamily="34" charset="0"/>
                  <a:cs typeface="Arial" panose="020B0604020202020204" pitchFamily="34" charset="0"/>
                </a:rPr>
                <a:t>minh rằng: </a:t>
              </a:r>
              <a:endParaRPr lang="en-US" sz="18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7141472" y="1074779"/>
                  <a:ext cx="1554463" cy="6127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1800"/>
                </a:p>
              </p:txBody>
            </p:sp>
          </mc:Choice>
          <mc:Fallback>
            <p:sp>
              <p:nvSpPr>
                <p:cNvPr id="9" name="Rectangle 8"/>
                <p:cNvSpPr>
                  <a:spLocks noRot="1" noChangeAspect="1" noMove="1" noResize="1" noEditPoints="1" noAdjustHandles="1" noChangeArrowheads="1" noChangeShapeType="1" noTextEdit="1"/>
                </p:cNvSpPr>
                <p:nvPr/>
              </p:nvSpPr>
              <p:spPr>
                <a:xfrm>
                  <a:off x="7141472" y="1074779"/>
                  <a:ext cx="1554463"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1" name="Rectangle 10"/>
              <p:cNvSpPr/>
              <p:nvPr/>
            </p:nvSpPr>
            <p:spPr>
              <a:xfrm>
                <a:off x="2935345" y="2294325"/>
                <a:ext cx="6151582" cy="2484526"/>
              </a:xfrm>
              <a:prstGeom prst="rect">
                <a:avLst/>
              </a:prstGeom>
            </p:spPr>
            <p:txBody>
              <a:bodyPr wrap="square">
                <a:spAutoFit/>
              </a:bodyPr>
              <a:lstStyle/>
              <a:p>
                <a:pPr algn="just">
                  <a:lnSpc>
                    <a:spcPct val="150000"/>
                  </a:lnSpc>
                </a:pPr>
                <a:r>
                  <a:rPr lang="fr-FR" sz="1800">
                    <a:latin typeface="+mj-lt"/>
                    <a:ea typeface="Arial" panose="020B0604020202020204" pitchFamily="34" charset="0"/>
                    <a:cs typeface="Times New Roman" panose="02020603050405020304" pitchFamily="18" charset="0"/>
                  </a:rPr>
                  <a:t>Tam giác ABC có FD // AB nên theo định lí Thalès, </a:t>
                </a:r>
                <a:r>
                  <a:rPr lang="fr-FR" sz="1800">
                    <a:latin typeface="+mj-lt"/>
                    <a:ea typeface="Arial" panose="020B0604020202020204" pitchFamily="34" charset="0"/>
                    <a:cs typeface="Times New Roman" panose="02020603050405020304" pitchFamily="18" charset="0"/>
                  </a:rPr>
                  <a:t>ta </a:t>
                </a:r>
                <a:r>
                  <a:rPr lang="fr-FR" sz="1800" smtClean="0">
                    <a:latin typeface="+mj-lt"/>
                    <a:ea typeface="Arial" panose="020B0604020202020204" pitchFamily="34" charset="0"/>
                    <a:cs typeface="Times New Roman" panose="02020603050405020304" pitchFamily="18" charset="0"/>
                  </a:rPr>
                  <a:t>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j-lt"/>
                              <a:ea typeface="Dotum" panose="020B0600000101010101" pitchFamily="34" charset="-127"/>
                              <a:cs typeface="Times New Roman" panose="02020603050405020304" pitchFamily="18" charset="0"/>
                            </a:rPr>
                          </m:ctrlPr>
                        </m:fPr>
                        <m:num>
                          <m:r>
                            <a:rPr lang="fr-FR" sz="1800" i="1">
                              <a:effectLst/>
                              <a:latin typeface="+mj-lt"/>
                              <a:ea typeface="Dotum" panose="020B0600000101010101" pitchFamily="34" charset="-127"/>
                              <a:cs typeface="Times New Roman" panose="02020603050405020304" pitchFamily="18" charset="0"/>
                            </a:rPr>
                            <m:t>𝐴𝐹</m:t>
                          </m:r>
                        </m:num>
                        <m:den>
                          <m:r>
                            <a:rPr lang="fr-FR" sz="1800" i="1">
                              <a:effectLst/>
                              <a:latin typeface="+mj-lt"/>
                              <a:ea typeface="Dotum" panose="020B0600000101010101" pitchFamily="34" charset="-127"/>
                              <a:cs typeface="Times New Roman" panose="02020603050405020304" pitchFamily="18" charset="0"/>
                            </a:rPr>
                            <m:t>𝐴𝐶</m:t>
                          </m:r>
                        </m:den>
                      </m:f>
                      <m:r>
                        <a:rPr lang="fr-FR" sz="1800" i="1">
                          <a:effectLst/>
                          <a:latin typeface="+mj-lt"/>
                          <a:ea typeface="Dotum" panose="020B0600000101010101" pitchFamily="34" charset="-127"/>
                          <a:cs typeface="Times New Roman" panose="02020603050405020304" pitchFamily="18" charset="0"/>
                        </a:rPr>
                        <m:t>=</m:t>
                      </m:r>
                      <m:f>
                        <m:fPr>
                          <m:ctrlPr>
                            <a:rPr lang="en-US" sz="1800" i="1">
                              <a:effectLst/>
                              <a:latin typeface="+mj-lt"/>
                              <a:ea typeface="Dotum" panose="020B0600000101010101" pitchFamily="34" charset="-127"/>
                              <a:cs typeface="Times New Roman" panose="02020603050405020304" pitchFamily="18" charset="0"/>
                            </a:rPr>
                          </m:ctrlPr>
                        </m:fPr>
                        <m:num>
                          <m:r>
                            <a:rPr lang="fr-FR" sz="1800" i="1">
                              <a:effectLst/>
                              <a:latin typeface="+mj-lt"/>
                              <a:ea typeface="Dotum" panose="020B0600000101010101" pitchFamily="34" charset="-127"/>
                              <a:cs typeface="Times New Roman" panose="02020603050405020304" pitchFamily="18" charset="0"/>
                            </a:rPr>
                            <m:t>𝐵𝐷</m:t>
                          </m:r>
                        </m:num>
                        <m:den>
                          <m:r>
                            <a:rPr lang="fr-FR" sz="1800" i="1">
                              <a:effectLst/>
                              <a:latin typeface="+mj-lt"/>
                              <a:ea typeface="Dotum" panose="020B0600000101010101" pitchFamily="34" charset="-127"/>
                              <a:cs typeface="Times New Roman" panose="02020603050405020304" pitchFamily="18" charset="0"/>
                            </a:rPr>
                            <m:t>𝐵𝐶</m:t>
                          </m:r>
                        </m:den>
                      </m:f>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pPr>
                <a:r>
                  <a:rPr lang="fr-FR" sz="1800">
                    <a:effectLst/>
                    <a:latin typeface="+mj-lt"/>
                    <a:ea typeface="Arial" panose="020B0604020202020204" pitchFamily="34" charset="0"/>
                    <a:cs typeface="Times New Roman" panose="02020603050405020304" pitchFamily="18" charset="0"/>
                  </a:rPr>
                  <a:t>Tam giác ABC có ED // AC nên theo định lí Thalès, </a:t>
                </a:r>
                <a:r>
                  <a:rPr lang="fr-FR" sz="1800">
                    <a:effectLst/>
                    <a:latin typeface="+mj-lt"/>
                    <a:ea typeface="Arial" panose="020B0604020202020204" pitchFamily="34" charset="0"/>
                    <a:cs typeface="Times New Roman" panose="02020603050405020304" pitchFamily="18" charset="0"/>
                  </a:rPr>
                  <a:t>ta </a:t>
                </a:r>
                <a:r>
                  <a:rPr lang="fr-FR" sz="1800" smtClean="0">
                    <a:effectLst/>
                    <a:latin typeface="+mj-lt"/>
                    <a:ea typeface="Arial" panose="020B0604020202020204" pitchFamily="34" charset="0"/>
                    <a:cs typeface="Times New Roman" panose="02020603050405020304" pitchFamily="18" charset="0"/>
                  </a:rPr>
                  <a:t>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j-lt"/>
                              <a:ea typeface="Arial" panose="020B0604020202020204" pitchFamily="34" charset="0"/>
                              <a:cs typeface="Times New Roman" panose="02020603050405020304" pitchFamily="18" charset="0"/>
                            </a:rPr>
                          </m:ctrlPr>
                        </m:fPr>
                        <m:num>
                          <m:r>
                            <a:rPr lang="fr-FR" sz="1800" i="1">
                              <a:effectLst/>
                              <a:latin typeface="+mj-lt"/>
                              <a:ea typeface="Arial" panose="020B0604020202020204" pitchFamily="34" charset="0"/>
                              <a:cs typeface="Times New Roman" panose="02020603050405020304" pitchFamily="18" charset="0"/>
                            </a:rPr>
                            <m:t>𝐴𝐸</m:t>
                          </m:r>
                        </m:num>
                        <m:den>
                          <m:r>
                            <a:rPr lang="fr-FR" sz="1800" i="1">
                              <a:effectLst/>
                              <a:latin typeface="+mj-lt"/>
                              <a:ea typeface="Arial" panose="020B0604020202020204" pitchFamily="34" charset="0"/>
                              <a:cs typeface="Times New Roman" panose="02020603050405020304" pitchFamily="18" charset="0"/>
                            </a:rPr>
                            <m:t>𝐴𝐵</m:t>
                          </m:r>
                        </m:den>
                      </m:f>
                      <m:r>
                        <a:rPr lang="fr-FR" sz="1800" i="1">
                          <a:effectLst/>
                          <a:latin typeface="+mj-lt"/>
                          <a:ea typeface="Arial" panose="020B0604020202020204" pitchFamily="34" charset="0"/>
                          <a:cs typeface="Times New Roman" panose="02020603050405020304" pitchFamily="18" charset="0"/>
                        </a:rPr>
                        <m:t>=</m:t>
                      </m:r>
                      <m:f>
                        <m:fPr>
                          <m:ctrlPr>
                            <a:rPr lang="en-US" sz="1800" i="1">
                              <a:effectLst/>
                              <a:latin typeface="+mj-lt"/>
                              <a:ea typeface="Arial" panose="020B0604020202020204" pitchFamily="34" charset="0"/>
                              <a:cs typeface="Times New Roman" panose="02020603050405020304" pitchFamily="18" charset="0"/>
                            </a:rPr>
                          </m:ctrlPr>
                        </m:fPr>
                        <m:num>
                          <m:r>
                            <a:rPr lang="fr-FR" sz="1800" i="1">
                              <a:effectLst/>
                              <a:latin typeface="+mj-lt"/>
                              <a:ea typeface="Arial" panose="020B0604020202020204" pitchFamily="34" charset="0"/>
                              <a:cs typeface="Times New Roman" panose="02020603050405020304" pitchFamily="18" charset="0"/>
                            </a:rPr>
                            <m:t>𝐶𝐷</m:t>
                          </m:r>
                        </m:num>
                        <m:den>
                          <m:r>
                            <a:rPr lang="fr-FR" sz="1800" i="1">
                              <a:effectLst/>
                              <a:latin typeface="+mj-lt"/>
                              <a:ea typeface="Arial" panose="020B0604020202020204" pitchFamily="34" charset="0"/>
                              <a:cs typeface="Times New Roman" panose="02020603050405020304" pitchFamily="18" charset="0"/>
                            </a:rPr>
                            <m:t>𝐶𝐵</m:t>
                          </m:r>
                        </m:den>
                      </m:f>
                    </m:oMath>
                  </m:oMathPara>
                </a14:m>
                <a:endParaRPr lang="en-US" sz="1800">
                  <a:effectLst/>
                  <a:latin typeface="+mj-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935345" y="2294325"/>
                <a:ext cx="6151582" cy="2484526"/>
              </a:xfrm>
              <a:prstGeom prst="rect">
                <a:avLst/>
              </a:prstGeom>
              <a:blipFill>
                <a:blip r:embed="rId4"/>
                <a:stretch>
                  <a:fillRect l="-892"/>
                </a:stretch>
              </a:blipFill>
            </p:spPr>
            <p:txBody>
              <a:bodyPr/>
              <a:lstStyle/>
              <a:p>
                <a:r>
                  <a:rPr lang="en-US">
                    <a:noFill/>
                  </a:rPr>
                  <a:t> </a:t>
                </a:r>
              </a:p>
            </p:txBody>
          </p:sp>
        </mc:Fallback>
      </mc:AlternateContent>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4973" y="2406143"/>
            <a:ext cx="2553139" cy="1680271"/>
          </a:xfrm>
          <a:prstGeom prst="rect">
            <a:avLst/>
          </a:prstGeom>
        </p:spPr>
      </p:pic>
      <p:sp>
        <p:nvSpPr>
          <p:cNvPr id="17" name="Oval Callout 16"/>
          <p:cNvSpPr/>
          <p:nvPr/>
        </p:nvSpPr>
        <p:spPr>
          <a:xfrm>
            <a:off x="370332" y="1677564"/>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7"/>
          <a:stretch>
            <a:fillRect/>
          </a:stretch>
        </p:blipFill>
        <p:spPr>
          <a:xfrm>
            <a:off x="-269127" y="4032821"/>
            <a:ext cx="1810669" cy="1627773"/>
          </a:xfrm>
          <a:prstGeom prst="rect">
            <a:avLst/>
          </a:prstGeom>
        </p:spPr>
      </p:pic>
      <p:pic>
        <p:nvPicPr>
          <p:cNvPr id="20" name="Picture 19"/>
          <p:cNvPicPr>
            <a:picLocks noChangeAspect="1"/>
          </p:cNvPicPr>
          <p:nvPr/>
        </p:nvPicPr>
        <p:blipFill>
          <a:blip r:embed="rId8"/>
          <a:stretch>
            <a:fillRect/>
          </a:stretch>
        </p:blipFill>
        <p:spPr>
          <a:xfrm>
            <a:off x="8278815" y="4600703"/>
            <a:ext cx="661685" cy="641136"/>
          </a:xfrm>
          <a:prstGeom prst="rect">
            <a:avLst/>
          </a:prstGeom>
        </p:spPr>
      </p:pic>
    </p:spTree>
    <p:extLst>
      <p:ext uri="{BB962C8B-B14F-4D97-AF65-F5344CB8AC3E}">
        <p14:creationId xmlns:p14="http://schemas.microsoft.com/office/powerpoint/2010/main" val="123943101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500"/>
                                        <p:tgtEl>
                                          <p:spTgt spid="11">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fade">
                                      <p:cBhvr>
                                        <p:cTn id="3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3194339" y="73152"/>
            <a:ext cx="2816797"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4.3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16" name="Group 15"/>
          <p:cNvGrpSpPr/>
          <p:nvPr/>
        </p:nvGrpSpPr>
        <p:grpSpPr>
          <a:xfrm>
            <a:off x="264973" y="637242"/>
            <a:ext cx="8675527" cy="978142"/>
            <a:chOff x="66137" y="709369"/>
            <a:chExt cx="8675527" cy="978142"/>
          </a:xfrm>
        </p:grpSpPr>
        <p:sp>
          <p:nvSpPr>
            <p:cNvPr id="2" name="Rectangle 1"/>
            <p:cNvSpPr/>
            <p:nvPr/>
          </p:nvSpPr>
          <p:spPr>
            <a:xfrm>
              <a:off x="66137" y="709369"/>
              <a:ext cx="8675527"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Cho ∆ABC, từ điểm D trên cạnh BC, kẻ đường thẳng song song với AB cắt AC tại F và kẻ đường thẳng song song với AC cắt AB tại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E.</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Chứng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minh rằng: </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7141472" y="1074779"/>
                  <a:ext cx="1554463"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𝐴𝐸</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𝐴𝐹</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7141472" y="1074779"/>
                  <a:ext cx="1554463"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1" name="Rectangle 10"/>
              <p:cNvSpPr/>
              <p:nvPr/>
            </p:nvSpPr>
            <p:spPr>
              <a:xfrm>
                <a:off x="3120434" y="2126795"/>
                <a:ext cx="6151582" cy="2376805"/>
              </a:xfrm>
              <a:prstGeom prst="rect">
                <a:avLst/>
              </a:prstGeom>
            </p:spPr>
            <p:txBody>
              <a:bodyPr wrap="square">
                <a:spAutoFit/>
              </a:bodyPr>
              <a:lstStyle/>
              <a:p>
                <a:pPr lvl="0" algn="just">
                  <a:lnSpc>
                    <a:spcPct val="150000"/>
                  </a:lnSpc>
                  <a:spcAft>
                    <a:spcPts val="800"/>
                  </a:spcAft>
                  <a:defRPr/>
                </a:pPr>
                <a:r>
                  <a:rPr lang="fr-FR" sz="1800" smtClean="0">
                    <a:ea typeface="Dotum" panose="020B0600000101010101" pitchFamily="34" charset="-127"/>
                    <a:cs typeface="Times New Roman" panose="02020603050405020304" pitchFamily="18" charset="0"/>
                  </a:rPr>
                  <a:t>Suy </a:t>
                </a:r>
                <a:r>
                  <a:rPr lang="fr-FR" sz="1800">
                    <a:ea typeface="Dotum" panose="020B0600000101010101" pitchFamily="34" charset="-127"/>
                    <a:cs typeface="Times New Roman" panose="02020603050405020304" pitchFamily="18" charset="0"/>
                  </a:rPr>
                  <a:t>ra </a:t>
                </a:r>
                <a:endParaRPr lang="fr-FR" sz="1800" smtClean="0">
                  <a:ea typeface="Dotum" panose="020B0600000101010101" pitchFamily="34" charset="-127"/>
                  <a:cs typeface="Times New Roman" panose="02020603050405020304" pitchFamily="18" charset="0"/>
                </a:endParaRP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𝐶𝐷</m:t>
                          </m:r>
                        </m:num>
                        <m:den>
                          <m:r>
                            <a:rPr lang="fr-FR" sz="1800" i="1">
                              <a:latin typeface="Cambria Math" panose="02040503050406030204" pitchFamily="18" charset="0"/>
                              <a:ea typeface="Dotum" panose="020B0600000101010101" pitchFamily="34" charset="-127"/>
                              <a:cs typeface="Times New Roman" panose="02020603050405020304" pitchFamily="18" charset="0"/>
                            </a:rPr>
                            <m:t>𝐶𝐵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𝐵𝐷</m:t>
                          </m:r>
                        </m:num>
                        <m:den>
                          <m:r>
                            <a:rPr lang="fr-FR" sz="1800" i="1">
                              <a:latin typeface="Cambria Math" panose="02040503050406030204" pitchFamily="18" charset="0"/>
                              <a:ea typeface="Dotum" panose="020B0600000101010101" pitchFamily="34" charset="-127"/>
                              <a:cs typeface="Times New Roman" panose="02020603050405020304" pitchFamily="18" charset="0"/>
                            </a:rPr>
                            <m:t>𝐶𝐵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𝐶𝐷</m:t>
                          </m:r>
                          <m:r>
                            <a:rPr lang="fr-FR" sz="1800" i="1">
                              <a:latin typeface="Cambria Math" panose="02040503050406030204" pitchFamily="18" charset="0"/>
                              <a:ea typeface="Dotum" panose="020B0600000101010101" pitchFamily="34" charset="-127"/>
                              <a:cs typeface="Times New Roman" panose="02020603050405020304" pitchFamily="18" charset="0"/>
                            </a:rPr>
                            <m:t>+</m:t>
                          </m:r>
                          <m:r>
                            <a:rPr lang="fr-FR" sz="1800" i="1">
                              <a:latin typeface="Cambria Math" panose="02040503050406030204" pitchFamily="18" charset="0"/>
                              <a:ea typeface="Dotum" panose="020B0600000101010101" pitchFamily="34" charset="-127"/>
                              <a:cs typeface="Times New Roman" panose="02020603050405020304" pitchFamily="18" charset="0"/>
                            </a:rPr>
                            <m:t>𝐵𝐷</m:t>
                          </m:r>
                        </m:num>
                        <m:den>
                          <m:r>
                            <a:rPr lang="fr-FR" sz="1800" i="1">
                              <a:latin typeface="Cambria Math" panose="02040503050406030204" pitchFamily="18" charset="0"/>
                              <a:ea typeface="Dotum" panose="020B0600000101010101" pitchFamily="34" charset="-127"/>
                              <a:cs typeface="Times New Roman" panose="02020603050405020304" pitchFamily="18" charset="0"/>
                            </a:rPr>
                            <m:t>𝐶𝐵</m:t>
                          </m:r>
                        </m:den>
                      </m:f>
                    </m:oMath>
                  </m:oMathPara>
                </a14:m>
                <a:endParaRPr lang="en-US" sz="1800" i="1" smtClean="0">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𝐵𝐶</m:t>
                          </m:r>
                        </m:num>
                        <m:den>
                          <m:r>
                            <a:rPr lang="fr-FR" sz="1800" i="1">
                              <a:latin typeface="Cambria Math" panose="02040503050406030204" pitchFamily="18" charset="0"/>
                              <a:ea typeface="Dotum" panose="020B0600000101010101" pitchFamily="34" charset="-127"/>
                              <a:cs typeface="Times New Roman" panose="02020603050405020304" pitchFamily="18" charset="0"/>
                            </a:rPr>
                            <m:t>𝐵𝐶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𝐴𝐹</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𝐴𝐶</m:t>
                          </m:r>
                        </m:den>
                      </m:f>
                      <m:r>
                        <a:rPr lang="fr-FR"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fr-FR" sz="1800" i="1">
                              <a:latin typeface="Cambria Math" panose="02040503050406030204" pitchFamily="18" charset="0"/>
                              <a:ea typeface="Dotum" panose="020B0600000101010101" pitchFamily="34" charset="-127"/>
                              <a:cs typeface="Times New Roman" panose="02020603050405020304" pitchFamily="18" charset="0"/>
                            </a:rPr>
                            <m:t>𝐴𝐸</m:t>
                          </m:r>
                        </m:num>
                        <m:den>
                          <m:r>
                            <a:rPr lang="fr-FR" sz="1800" i="1">
                              <a:latin typeface="Cambria Math" panose="02040503050406030204" pitchFamily="18" charset="0"/>
                              <a:ea typeface="Dotum" panose="020B0600000101010101" pitchFamily="34" charset="-127"/>
                              <a:cs typeface="Times New Roman" panose="02020603050405020304" pitchFamily="18" charset="0"/>
                            </a:rPr>
                            <m:t>𝐴𝐵</m:t>
                          </m:r>
                        </m:den>
                      </m:f>
                      <m:r>
                        <a:rPr lang="fr-FR" sz="1800" i="1">
                          <a:latin typeface="Cambria Math" panose="02040503050406030204" pitchFamily="18" charset="0"/>
                          <a:ea typeface="Dotum" panose="020B0600000101010101" pitchFamily="34" charset="-127"/>
                          <a:cs typeface="Times New Roman" panose="02020603050405020304" pitchFamily="18" charset="0"/>
                        </a:rPr>
                        <m:t>=1</m:t>
                      </m:r>
                      <m:r>
                        <a:rPr lang="en-US" sz="1800" b="0" i="0" smtClean="0">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800" b="0" i="0" smtClean="0">
                          <a:latin typeface="Cambria Math" panose="02040503050406030204" pitchFamily="18" charset="0"/>
                          <a:ea typeface="Dotum" panose="020B0600000101010101" pitchFamily="34" charset="-127"/>
                          <a:cs typeface="Times New Roman" panose="02020603050405020304" pitchFamily="18" charset="0"/>
                        </a:rPr>
                        <m:t>dpcm</m:t>
                      </m:r>
                      <m:r>
                        <a:rPr lang="en-US" sz="1800" b="0" i="0"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120434" y="2126795"/>
                <a:ext cx="6151582" cy="2376805"/>
              </a:xfrm>
              <a:prstGeom prst="rect">
                <a:avLst/>
              </a:prstGeom>
              <a:blipFill>
                <a:blip r:embed="rId4"/>
                <a:stretch>
                  <a:fillRect l="-892"/>
                </a:stretch>
              </a:blipFill>
            </p:spPr>
            <p:txBody>
              <a:bodyPr/>
              <a:lstStyle/>
              <a:p>
                <a:r>
                  <a:rPr lang="en-US">
                    <a:noFill/>
                  </a:rPr>
                  <a:t> </a:t>
                </a:r>
              </a:p>
            </p:txBody>
          </p:sp>
        </mc:Fallback>
      </mc:AlternateContent>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4973" y="2406143"/>
            <a:ext cx="2553139" cy="1680271"/>
          </a:xfrm>
          <a:prstGeom prst="rect">
            <a:avLst/>
          </a:prstGeom>
        </p:spPr>
      </p:pic>
      <p:sp>
        <p:nvSpPr>
          <p:cNvPr id="17" name="Oval Callout 16"/>
          <p:cNvSpPr/>
          <p:nvPr/>
        </p:nvSpPr>
        <p:spPr>
          <a:xfrm>
            <a:off x="370332" y="1677564"/>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7"/>
          <a:stretch>
            <a:fillRect/>
          </a:stretch>
        </p:blipFill>
        <p:spPr>
          <a:xfrm>
            <a:off x="-269127" y="4032821"/>
            <a:ext cx="1810669" cy="1627773"/>
          </a:xfrm>
          <a:prstGeom prst="rect">
            <a:avLst/>
          </a:prstGeom>
        </p:spPr>
      </p:pic>
      <p:pic>
        <p:nvPicPr>
          <p:cNvPr id="20" name="Picture 19"/>
          <p:cNvPicPr>
            <a:picLocks noChangeAspect="1"/>
          </p:cNvPicPr>
          <p:nvPr/>
        </p:nvPicPr>
        <p:blipFill>
          <a:blip r:embed="rId8"/>
          <a:stretch>
            <a:fillRect/>
          </a:stretch>
        </p:blipFill>
        <p:spPr>
          <a:xfrm>
            <a:off x="8278815" y="4600703"/>
            <a:ext cx="661685" cy="641136"/>
          </a:xfrm>
          <a:prstGeom prst="rect">
            <a:avLst/>
          </a:prstGeom>
        </p:spPr>
      </p:pic>
    </p:spTree>
    <p:extLst>
      <p:ext uri="{BB962C8B-B14F-4D97-AF65-F5344CB8AC3E}">
        <p14:creationId xmlns:p14="http://schemas.microsoft.com/office/powerpoint/2010/main" val="1148272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4" name="Rectangle 23"/>
          <p:cNvSpPr/>
          <p:nvPr/>
        </p:nvSpPr>
        <p:spPr>
          <a:xfrm>
            <a:off x="231683" y="128016"/>
            <a:ext cx="2816797"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4.4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31682" y="634156"/>
                <a:ext cx="7906477" cy="1096647"/>
              </a:xfrm>
              <a:prstGeom prst="rect">
                <a:avLst/>
              </a:prstGeom>
            </p:spPr>
            <p:txBody>
              <a:bodyPr wrap="square">
                <a:spAutoFit/>
              </a:bodyPr>
              <a:lstStyle/>
              <a:p>
                <a:pPr algn="just">
                  <a:lnSpc>
                    <a:spcPct val="150000"/>
                  </a:lnSpc>
                </a:pPr>
                <a:r>
                  <a:rPr lang="vi-VN" sz="1800">
                    <a:latin typeface="+mn-lt"/>
                    <a:cs typeface="Arial" panose="020B0604020202020204" pitchFamily="34" charset="0"/>
                  </a:rPr>
                  <a:t>Cho ∆ABC có trọng tâm G. Vẽ đường thẳng d qua G và song song với AB, d cắt BC tại điểm M. Chứng minh rằng </a:t>
                </a:r>
                <a:r>
                  <a:rPr lang="pt-BR" sz="1800">
                    <a:latin typeface="+mn-lt"/>
                    <a:ea typeface="Arial" panose="020B0604020202020204" pitchFamily="34" charset="0"/>
                  </a:rPr>
                  <a:t>BM = </a:t>
                </a:r>
                <a14:m>
                  <m:oMath xmlns:m="http://schemas.openxmlformats.org/officeDocument/2006/math">
                    <m:f>
                      <m:fPr>
                        <m:ctrlPr>
                          <a:rPr lang="en-US" sz="1800" i="1">
                            <a:effectLst/>
                            <a:latin typeface="+mn-lt"/>
                            <a:cs typeface="Times New Roman" panose="02020603050405020304" pitchFamily="18" charset="0"/>
                          </a:rPr>
                        </m:ctrlPr>
                      </m:fPr>
                      <m:num>
                        <m:r>
                          <a:rPr lang="pt-BR" sz="1800" i="1">
                            <a:effectLst/>
                            <a:latin typeface="+mn-lt"/>
                            <a:ea typeface="Arial" panose="020B0604020202020204" pitchFamily="34" charset="0"/>
                            <a:cs typeface="Times New Roman" panose="02020603050405020304" pitchFamily="18" charset="0"/>
                          </a:rPr>
                          <m:t>1</m:t>
                        </m:r>
                      </m:num>
                      <m:den>
                        <m:r>
                          <a:rPr lang="pt-BR" sz="1800" i="1">
                            <a:effectLst/>
                            <a:latin typeface="+mn-lt"/>
                            <a:ea typeface="Arial" panose="020B0604020202020204" pitchFamily="34" charset="0"/>
                            <a:cs typeface="Times New Roman" panose="02020603050405020304" pitchFamily="18" charset="0"/>
                          </a:rPr>
                          <m:t>3</m:t>
                        </m:r>
                      </m:den>
                    </m:f>
                  </m:oMath>
                </a14:m>
                <a:r>
                  <a:rPr lang="pt-BR" sz="1800">
                    <a:effectLst/>
                    <a:latin typeface="+mn-lt"/>
                    <a:ea typeface="Dotum" panose="020B0600000101010101" pitchFamily="34" charset="-127"/>
                  </a:rPr>
                  <a:t> </a:t>
                </a:r>
                <a:r>
                  <a:rPr lang="pt-BR" sz="1800" smtClean="0">
                    <a:effectLst/>
                    <a:latin typeface="+mn-lt"/>
                    <a:ea typeface="Dotum" panose="020B0600000101010101" pitchFamily="34" charset="-127"/>
                  </a:rPr>
                  <a:t>BC</a:t>
                </a:r>
                <a:r>
                  <a:rPr lang="pt-BR" sz="1800" smtClean="0">
                    <a:latin typeface="+mn-lt"/>
                    <a:ea typeface="Dotum" panose="020B0600000101010101" pitchFamily="34" charset="-127"/>
                  </a:rPr>
                  <a:t>.</a:t>
                </a:r>
                <a:endParaRPr lang="en-US" sz="1800">
                  <a:latin typeface="+mn-lt"/>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31682" y="634156"/>
                <a:ext cx="7906477" cy="1096647"/>
              </a:xfrm>
              <a:prstGeom prst="rect">
                <a:avLst/>
              </a:prstGeom>
              <a:blipFill>
                <a:blip r:embed="rId3"/>
                <a:stretch>
                  <a:fillRect l="-617" r="-694"/>
                </a:stretch>
              </a:blipFill>
            </p:spPr>
            <p:txBody>
              <a:bodyPr/>
              <a:lstStyle/>
              <a:p>
                <a:r>
                  <a:rPr lang="en-US">
                    <a:noFill/>
                  </a:rPr>
                  <a:t> </a:t>
                </a:r>
              </a:p>
            </p:txBody>
          </p:sp>
        </mc:Fallback>
      </mc:AlternateContent>
      <p:sp>
        <p:nvSpPr>
          <p:cNvPr id="26" name="Oval Callout 25"/>
          <p:cNvSpPr/>
          <p:nvPr/>
        </p:nvSpPr>
        <p:spPr>
          <a:xfrm>
            <a:off x="4184920" y="1874669"/>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4987" y="2642842"/>
            <a:ext cx="3022169" cy="178308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511296" y="2467767"/>
                <a:ext cx="5559552" cy="2354491"/>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Lấy D là trung điểm của cạnh BC.</a:t>
                </a:r>
              </a:p>
              <a:p>
                <a:pPr algn="just">
                  <a:lnSpc>
                    <a:spcPct val="150000"/>
                  </a:lnSpc>
                </a:pPr>
                <a:r>
                  <a:rPr lang="en-US" sz="1800">
                    <a:effectLst/>
                    <a:latin typeface="+mn-lt"/>
                    <a:ea typeface="Arial" panose="020B0604020202020204" pitchFamily="34" charset="0"/>
                    <a:cs typeface="Times New Roman" panose="02020603050405020304" pitchFamily="18" charset="0"/>
                  </a:rPr>
                  <a:t>Khi đó, AD là đường trung tuyến của tam giác ABC.</a:t>
                </a:r>
              </a:p>
              <a:p>
                <a:pPr algn="just">
                  <a:lnSpc>
                    <a:spcPct val="150000"/>
                  </a:lnSpc>
                </a:pPr>
                <a:r>
                  <a:rPr lang="en-US" sz="1800">
                    <a:effectLst/>
                    <a:latin typeface="+mn-lt"/>
                    <a:ea typeface="Arial" panose="020B0604020202020204" pitchFamily="34" charset="0"/>
                    <a:cs typeface="Times New Roman" panose="02020603050405020304" pitchFamily="18" charset="0"/>
                  </a:rPr>
                  <a:t>Vì G là trọng tâm của tam giác ABC nên điểm G nằm trên cạnh AD.</a:t>
                </a:r>
              </a:p>
              <a:p>
                <a:pPr algn="just">
                  <a:lnSpc>
                    <a:spcPct val="150000"/>
                  </a:lnSpc>
                </a:pPr>
                <a:r>
                  <a:rPr lang="en-US" sz="1800">
                    <a:effectLst/>
                    <a:latin typeface="+mn-lt"/>
                    <a:ea typeface="Arial" panose="020B0604020202020204" pitchFamily="34" charset="0"/>
                    <a:cs typeface="Times New Roman" panose="02020603050405020304" pitchFamily="18" charset="0"/>
                  </a:rPr>
                  <a:t>Ta có </a:t>
                </a: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𝐴𝐺</m:t>
                        </m:r>
                      </m:num>
                      <m:den>
                        <m:r>
                          <a:rPr lang="en-US" sz="1800" i="1">
                            <a:effectLst/>
                            <a:latin typeface="+mn-lt"/>
                            <a:ea typeface="Arial" panose="020B0604020202020204" pitchFamily="34" charset="0"/>
                            <a:cs typeface="Times New Roman" panose="02020603050405020304" pitchFamily="18" charset="0"/>
                          </a:rPr>
                          <m:t>𝐴𝐷</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2</m:t>
                        </m:r>
                      </m:num>
                      <m:den>
                        <m:r>
                          <a:rPr lang="en-US" sz="1800" i="1">
                            <a:effectLst/>
                            <a:latin typeface="+mn-lt"/>
                            <a:ea typeface="Arial" panose="020B0604020202020204" pitchFamily="34" charset="0"/>
                            <a:cs typeface="Times New Roman" panose="02020603050405020304" pitchFamily="18" charset="0"/>
                          </a:rPr>
                          <m:t>3</m:t>
                        </m:r>
                      </m:den>
                    </m:f>
                  </m:oMath>
                </a14:m>
                <a:r>
                  <a:rPr lang="en-US" sz="1800">
                    <a:effectLst/>
                    <a:latin typeface="+mn-lt"/>
                    <a:ea typeface="Dotum" panose="020B0600000101010101" pitchFamily="34" charset="-127"/>
                    <a:cs typeface="Times New Roman" panose="02020603050405020304" pitchFamily="18" charset="0"/>
                  </a:rPr>
                  <a:t> hay AG =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2</m:t>
                        </m:r>
                      </m:num>
                      <m:den>
                        <m:r>
                          <a:rPr lang="en-US" sz="1800" i="1">
                            <a:effectLst/>
                            <a:latin typeface="+mn-lt"/>
                            <a:ea typeface="Dotum" panose="020B0600000101010101" pitchFamily="34" charset="-127"/>
                            <a:cs typeface="Times New Roman" panose="02020603050405020304" pitchFamily="18" charset="0"/>
                          </a:rPr>
                          <m:t>3</m:t>
                        </m:r>
                      </m:den>
                    </m:f>
                  </m:oMath>
                </a14:m>
                <a:r>
                  <a:rPr lang="en-US" sz="1800">
                    <a:effectLst/>
                    <a:latin typeface="+mn-lt"/>
                    <a:ea typeface="Dotum" panose="020B0600000101010101" pitchFamily="34" charset="-127"/>
                    <a:cs typeface="Times New Roman" panose="02020603050405020304" pitchFamily="18" charset="0"/>
                  </a:rPr>
                  <a:t> </a:t>
                </a:r>
                <a:r>
                  <a:rPr lang="en-US" sz="1800" smtClean="0">
                    <a:effectLst/>
                    <a:latin typeface="+mn-lt"/>
                    <a:ea typeface="Dotum" panose="020B0600000101010101" pitchFamily="34" charset="-127"/>
                    <a:cs typeface="Times New Roman" panose="02020603050405020304" pitchFamily="18" charset="0"/>
                  </a:rPr>
                  <a:t>AD</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511296" y="2467767"/>
                <a:ext cx="5559552" cy="2354491"/>
              </a:xfrm>
              <a:prstGeom prst="rect">
                <a:avLst/>
              </a:prstGeom>
              <a:blipFill>
                <a:blip r:embed="rId6"/>
                <a:stretch>
                  <a:fillRect l="-877" r="-87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4" name="Rectangle 23"/>
          <p:cNvSpPr/>
          <p:nvPr/>
        </p:nvSpPr>
        <p:spPr>
          <a:xfrm>
            <a:off x="231683" y="128016"/>
            <a:ext cx="2816797"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4.4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31682" y="634156"/>
                <a:ext cx="7906477" cy="10966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Cho ∆ABC có trọng tâm G. Vẽ đường thẳng d qua G và song song với AB, d cắt BC tại điểm M. Chứng minh rằng </a:t>
                </a: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Arial"/>
                    <a:sym typeface="Arial"/>
                  </a:rPr>
                  <a:t>BM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mn-lt"/>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m:t>
                        </m:r>
                      </m:num>
                      <m:den>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3</m:t>
                        </m:r>
                      </m:den>
                    </m:f>
                  </m:oMath>
                </a14:m>
                <a:r>
                  <a:rPr kumimoji="0" lang="pt-BR" sz="18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 </a:t>
                </a:r>
                <a:r>
                  <a:rPr kumimoji="0" lang="pt-BR" sz="18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BC.</a:t>
                </a:r>
                <a:endParaRPr kumimoji="0" lang="en-US" sz="18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231682" y="634156"/>
                <a:ext cx="7906477" cy="1096647"/>
              </a:xfrm>
              <a:prstGeom prst="rect">
                <a:avLst/>
              </a:prstGeom>
              <a:blipFill>
                <a:blip r:embed="rId3"/>
                <a:stretch>
                  <a:fillRect l="-617" r="-694"/>
                </a:stretch>
              </a:blipFill>
            </p:spPr>
            <p:txBody>
              <a:bodyPr/>
              <a:lstStyle/>
              <a:p>
                <a:r>
                  <a:rPr lang="en-US">
                    <a:noFill/>
                  </a:rPr>
                  <a:t> </a:t>
                </a:r>
              </a:p>
            </p:txBody>
          </p:sp>
        </mc:Fallback>
      </mc:AlternateContent>
      <p:sp>
        <p:nvSpPr>
          <p:cNvPr id="26" name="Oval Callout 25"/>
          <p:cNvSpPr/>
          <p:nvPr/>
        </p:nvSpPr>
        <p:spPr>
          <a:xfrm>
            <a:off x="4184920" y="1874669"/>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4987" y="2642842"/>
            <a:ext cx="3022169" cy="178308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602736" y="2419677"/>
                <a:ext cx="5138928"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Vì </a:t>
                </a: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MG // AB, theo định lí Thalès, ta suy ra</a:t>
                </a: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𝐴𝐺</m:t>
                        </m:r>
                      </m:num>
                      <m:den>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𝐴𝐷</m:t>
                        </m:r>
                      </m:den>
                    </m:f>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𝐵𝑀</m:t>
                        </m:r>
                      </m:num>
                      <m:den>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𝐵𝐷</m:t>
                        </m:r>
                      </m:den>
                    </m:f>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3</m:t>
                        </m:r>
                      </m:den>
                    </m:f>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Ta có BD = CD (vì D là trung điểm của cạnh BC) nên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𝐵𝑀</m:t>
                        </m:r>
                      </m:num>
                      <m:den>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𝐵𝐶</m:t>
                        </m:r>
                      </m:den>
                    </m:f>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𝐵𝑀</m:t>
                        </m:r>
                      </m:num>
                      <m:den>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𝐵𝐷</m:t>
                        </m:r>
                      </m:den>
                    </m:f>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2.3</m:t>
                        </m:r>
                      </m:den>
                    </m:f>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3</m:t>
                        </m:r>
                      </m:den>
                    </m:f>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Do đó BM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m:t>
                        </m:r>
                      </m:num>
                      <m:den>
                        <m:r>
                          <a:rPr kumimoji="0" lang="pt-BR" sz="18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3</m:t>
                        </m:r>
                      </m:den>
                    </m:f>
                  </m:oMath>
                </a14:m>
                <a:r>
                  <a:rPr kumimoji="0" lang="pt-BR" sz="18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 BC</a:t>
                </a: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(đpcm).</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3602736" y="2419677"/>
                <a:ext cx="5138928" cy="2723823"/>
              </a:xfrm>
              <a:prstGeom prst="rect">
                <a:avLst/>
              </a:prstGeom>
              <a:blipFill>
                <a:blip r:embed="rId6"/>
                <a:stretch>
                  <a:fillRect l="-949" r="-949"/>
                </a:stretch>
              </a:blipFill>
            </p:spPr>
            <p:txBody>
              <a:bodyPr/>
              <a:lstStyle/>
              <a:p>
                <a:r>
                  <a:rPr lang="en-US">
                    <a:noFill/>
                  </a:rPr>
                  <a:t> </a:t>
                </a:r>
              </a:p>
            </p:txBody>
          </p:sp>
        </mc:Fallback>
      </mc:AlternateContent>
    </p:spTree>
    <p:extLst>
      <p:ext uri="{BB962C8B-B14F-4D97-AF65-F5344CB8AC3E}">
        <p14:creationId xmlns:p14="http://schemas.microsoft.com/office/powerpoint/2010/main" val="1071050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4909864">
            <a:off x="-106728" y="-158954"/>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3170730" y="83588"/>
            <a:ext cx="2816797"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4.5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SGK-tr80)</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7" name="Rectangle 36"/>
          <p:cNvSpPr/>
          <p:nvPr/>
        </p:nvSpPr>
        <p:spPr>
          <a:xfrm>
            <a:off x="259948" y="574433"/>
            <a:ext cx="8638362" cy="1754326"/>
          </a:xfrm>
          <a:prstGeom prst="rect">
            <a:avLst/>
          </a:prstGeom>
        </p:spPr>
        <p:txBody>
          <a:bodyPr wrap="square">
            <a:spAutoFit/>
          </a:bodyPr>
          <a:lstStyle/>
          <a:p>
            <a:pPr lvl="0" algn="just">
              <a:lnSpc>
                <a:spcPct val="150000"/>
              </a:lnSpc>
            </a:pPr>
            <a:r>
              <a:rPr lang="vi-VN" sz="1800">
                <a:latin typeface="Arial" panose="020B0604020202020204" pitchFamily="34" charset="0"/>
                <a:cs typeface="Arial" panose="020B0604020202020204" pitchFamily="34" charset="0"/>
              </a:rPr>
              <a:t>Để đo khoảng cách giữa hai vị trí B và E ở hai bên bờ sông, bác An chọn ba vị trí A, F, C cùng nằm ở một bên bờ sông sao cho ba điểm C, E, B thẳng hàng, ba điểm C, F, A thẳng hàng và AB </a:t>
            </a:r>
            <a:r>
              <a:rPr lang="vi-VN" sz="180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EF</a:t>
            </a:r>
            <a:r>
              <a:rPr lang="en-US" sz="1800" smtClean="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Sau </a:t>
            </a:r>
            <a:r>
              <a:rPr lang="vi-VN" sz="1800">
                <a:latin typeface="Arial" panose="020B0604020202020204" pitchFamily="34" charset="0"/>
                <a:cs typeface="Arial" panose="020B0604020202020204" pitchFamily="34" charset="0"/>
              </a:rPr>
              <a:t>đó bác An đo được AF = 40 m, FC = 20 </a:t>
            </a:r>
            <a:r>
              <a:rPr lang="vi-VN" sz="1800">
                <a:latin typeface="Arial" panose="020B0604020202020204" pitchFamily="34" charset="0"/>
                <a:cs typeface="Arial" panose="020B0604020202020204" pitchFamily="34" charset="0"/>
              </a:rPr>
              <a:t>m</a:t>
            </a:r>
            <a:r>
              <a:rPr lang="vi-VN" sz="1800" smtClean="0">
                <a:latin typeface="Arial" panose="020B0604020202020204" pitchFamily="34" charset="0"/>
                <a:cs typeface="Arial" panose="020B0604020202020204" pitchFamily="34" charset="0"/>
              </a:rPr>
              <a:t>,</a:t>
            </a:r>
            <a:r>
              <a:rPr lang="en-US" sz="1800" smtClean="0">
                <a:latin typeface="Arial" panose="020B0604020202020204" pitchFamily="34" charset="0"/>
                <a:cs typeface="Arial" panose="020B0604020202020204" pitchFamily="34" charset="0"/>
              </a:rPr>
              <a:t>  </a:t>
            </a:r>
            <a:r>
              <a:rPr lang="vi-VN" sz="1800" smtClean="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EC = 30 m. Hỏi khoảng cách giữa hai vị trí B và E bằng bao nhiêu?</a:t>
            </a:r>
            <a:endParaRPr kumimoji="0" lang="en-US" sz="18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35" y="2629244"/>
            <a:ext cx="2921705" cy="236454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550274" y="2689454"/>
                <a:ext cx="5328817" cy="2354491"/>
              </a:xfrm>
              <a:prstGeom prst="rect">
                <a:avLst/>
              </a:prstGeom>
            </p:spPr>
            <p:txBody>
              <a:bodyPr wrap="square">
                <a:spAutoFit/>
              </a:bodyPr>
              <a:lstStyle/>
              <a:p>
                <a:pPr algn="just">
                  <a:lnSpc>
                    <a:spcPct val="150000"/>
                  </a:lnSpc>
                </a:pPr>
                <a:r>
                  <a:rPr lang="fr-FR" sz="1800">
                    <a:latin typeface="+mn-lt"/>
                    <a:ea typeface="Arial" panose="020B0604020202020204" pitchFamily="34" charset="0"/>
                    <a:cs typeface="Times New Roman" panose="02020603050405020304" pitchFamily="18" charset="0"/>
                  </a:rPr>
                  <a:t>Theo đề bài, ba điểm C, E, B thẳng hàng, ba điểm C, F, A thẳng hàng và AB // EF, áp dụng định lí Thalès, ta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r>
                          <a:rPr lang="fr-FR" sz="1800" i="1">
                            <a:effectLst/>
                            <a:latin typeface="+mn-lt"/>
                            <a:ea typeface="Arial" panose="020B0604020202020204" pitchFamily="34" charset="0"/>
                            <a:cs typeface="Times New Roman" panose="02020603050405020304" pitchFamily="18" charset="0"/>
                          </a:rPr>
                          <m:t>𝐸𝐶</m:t>
                        </m:r>
                      </m:num>
                      <m:den>
                        <m:r>
                          <a:rPr lang="fr-FR" sz="1800" i="1">
                            <a:effectLst/>
                            <a:latin typeface="+mn-lt"/>
                            <a:ea typeface="Arial" panose="020B0604020202020204" pitchFamily="34" charset="0"/>
                            <a:cs typeface="Times New Roman" panose="02020603050405020304" pitchFamily="18" charset="0"/>
                          </a:rPr>
                          <m:t>𝐵𝐸</m:t>
                        </m:r>
                      </m:den>
                    </m:f>
                    <m:r>
                      <a:rPr lang="fr-FR"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fr-FR" sz="1800" i="1">
                            <a:effectLst/>
                            <a:latin typeface="+mn-lt"/>
                            <a:ea typeface="Arial" panose="020B0604020202020204" pitchFamily="34" charset="0"/>
                            <a:cs typeface="Times New Roman" panose="02020603050405020304" pitchFamily="18" charset="0"/>
                          </a:rPr>
                          <m:t>𝐶𝐹</m:t>
                        </m:r>
                      </m:num>
                      <m:den>
                        <m:r>
                          <a:rPr lang="fr-FR" sz="1800" i="1">
                            <a:effectLst/>
                            <a:latin typeface="+mn-lt"/>
                            <a:ea typeface="Arial" panose="020B0604020202020204" pitchFamily="34" charset="0"/>
                            <a:cs typeface="Times New Roman" panose="02020603050405020304" pitchFamily="18" charset="0"/>
                          </a:rPr>
                          <m:t>𝐴𝐹</m:t>
                        </m:r>
                      </m:den>
                    </m:f>
                  </m:oMath>
                </a14:m>
                <a:r>
                  <a:rPr lang="fr-FR" sz="1800">
                    <a:effectLst/>
                    <a:latin typeface="+mn-lt"/>
                    <a:ea typeface="Dotum" panose="020B0600000101010101" pitchFamily="34" charset="-127"/>
                    <a:cs typeface="Times New Roman" panose="02020603050405020304" pitchFamily="18" charset="0"/>
                  </a:rPr>
                  <a:t> hay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fr-FR" sz="1800" i="1">
                            <a:effectLst/>
                            <a:latin typeface="+mn-lt"/>
                            <a:ea typeface="Dotum" panose="020B0600000101010101" pitchFamily="34" charset="-127"/>
                            <a:cs typeface="Times New Roman" panose="02020603050405020304" pitchFamily="18" charset="0"/>
                          </a:rPr>
                          <m:t>30</m:t>
                        </m:r>
                      </m:num>
                      <m:den>
                        <m:r>
                          <a:rPr lang="fr-FR" sz="1800" i="1">
                            <a:effectLst/>
                            <a:latin typeface="+mn-lt"/>
                            <a:ea typeface="Dotum" panose="020B0600000101010101" pitchFamily="34" charset="-127"/>
                            <a:cs typeface="Times New Roman" panose="02020603050405020304" pitchFamily="18" charset="0"/>
                          </a:rPr>
                          <m:t>𝐵𝐸</m:t>
                        </m:r>
                      </m:den>
                    </m:f>
                    <m:r>
                      <a:rPr lang="fr-FR"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fr-FR" sz="1800" i="1">
                            <a:effectLst/>
                            <a:latin typeface="+mn-lt"/>
                            <a:ea typeface="Dotum" panose="020B0600000101010101" pitchFamily="34" charset="-127"/>
                            <a:cs typeface="Times New Roman" panose="02020603050405020304" pitchFamily="18" charset="0"/>
                          </a:rPr>
                          <m:t>20</m:t>
                        </m:r>
                      </m:num>
                      <m:den>
                        <m:r>
                          <a:rPr lang="fr-FR" sz="1800" i="1">
                            <a:effectLst/>
                            <a:latin typeface="+mn-lt"/>
                            <a:ea typeface="Dotum" panose="020B0600000101010101" pitchFamily="34" charset="-127"/>
                            <a:cs typeface="Times New Roman" panose="02020603050405020304" pitchFamily="18" charset="0"/>
                          </a:rPr>
                          <m:t>40</m:t>
                        </m:r>
                      </m:den>
                    </m:f>
                  </m:oMath>
                </a14:m>
                <a:r>
                  <a:rPr lang="fr-FR" sz="1800">
                    <a:effectLst/>
                    <a:latin typeface="+mn-lt"/>
                    <a:ea typeface="Dotum" panose="020B0600000101010101" pitchFamily="34" charset="-127"/>
                    <a:cs typeface="Times New Roman" panose="02020603050405020304" pitchFamily="18" charset="0"/>
                  </a:rPr>
                  <a:t>, suy ra </a:t>
                </a:r>
                <a14:m>
                  <m:oMath xmlns:m="http://schemas.openxmlformats.org/officeDocument/2006/math">
                    <m:r>
                      <a:rPr lang="fr-FR" sz="1800" i="1">
                        <a:effectLst/>
                        <a:latin typeface="+mn-lt"/>
                        <a:ea typeface="Dotum" panose="020B0600000101010101" pitchFamily="34" charset="-127"/>
                        <a:cs typeface="Times New Roman" panose="02020603050405020304" pitchFamily="18" charset="0"/>
                      </a:rPr>
                      <m:t>𝐵𝐸</m:t>
                    </m:r>
                    <m:r>
                      <a:rPr lang="fr-FR"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fr-FR" sz="1800" i="1">
                            <a:effectLst/>
                            <a:latin typeface="+mn-lt"/>
                            <a:ea typeface="Dotum" panose="020B0600000101010101" pitchFamily="34" charset="-127"/>
                            <a:cs typeface="Times New Roman" panose="02020603050405020304" pitchFamily="18" charset="0"/>
                          </a:rPr>
                          <m:t>40.30</m:t>
                        </m:r>
                      </m:num>
                      <m:den>
                        <m:r>
                          <a:rPr lang="fr-FR" sz="1800" i="1">
                            <a:effectLst/>
                            <a:latin typeface="+mn-lt"/>
                            <a:ea typeface="Dotum" panose="020B0600000101010101" pitchFamily="34" charset="-127"/>
                            <a:cs typeface="Times New Roman" panose="02020603050405020304" pitchFamily="18" charset="0"/>
                          </a:rPr>
                          <m:t>20</m:t>
                        </m:r>
                      </m:den>
                    </m:f>
                    <m:r>
                      <a:rPr lang="fr-FR" sz="1800" i="1">
                        <a:effectLst/>
                        <a:latin typeface="+mn-lt"/>
                        <a:ea typeface="Dotum" panose="020B0600000101010101" pitchFamily="34" charset="-127"/>
                        <a:cs typeface="Times New Roman" panose="02020603050405020304" pitchFamily="18" charset="0"/>
                      </a:rPr>
                      <m:t>=60</m:t>
                    </m:r>
                  </m:oMath>
                </a14:m>
                <a:r>
                  <a:rPr lang="fr-FR" sz="1800">
                    <a:effectLst/>
                    <a:latin typeface="+mn-lt"/>
                    <a:ea typeface="Dotum" panose="020B0600000101010101" pitchFamily="34" charset="-127"/>
                    <a:cs typeface="Times New Roman" panose="02020603050405020304" pitchFamily="18" charset="0"/>
                  </a:rPr>
                  <a:t> (m)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fr-FR" sz="1800">
                    <a:effectLst/>
                    <a:latin typeface="+mn-lt"/>
                    <a:ea typeface="Arial" panose="020B0604020202020204" pitchFamily="34" charset="0"/>
                    <a:cs typeface="Times New Roman" panose="02020603050405020304" pitchFamily="18" charset="0"/>
                  </a:rPr>
                  <a:t>Vậy khoảng cách giữa hai vị trí B và E bằng 60 m.</a:t>
                </a:r>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550274" y="2689454"/>
                <a:ext cx="5328817" cy="2354491"/>
              </a:xfrm>
              <a:prstGeom prst="rect">
                <a:avLst/>
              </a:prstGeom>
              <a:blipFill>
                <a:blip r:embed="rId4"/>
                <a:stretch>
                  <a:fillRect l="-914" r="-914" b="-1295"/>
                </a:stretch>
              </a:blipFill>
            </p:spPr>
            <p:txBody>
              <a:bodyPr/>
              <a:lstStyle/>
              <a:p>
                <a:r>
                  <a:rPr lang="en-US">
                    <a:noFill/>
                  </a:rPr>
                  <a:t> </a:t>
                </a:r>
              </a:p>
            </p:txBody>
          </p:sp>
        </mc:Fallback>
      </mc:AlternateContent>
      <p:sp>
        <p:nvSpPr>
          <p:cNvPr id="6" name="Rectangle 5"/>
          <p:cNvSpPr/>
          <p:nvPr/>
        </p:nvSpPr>
        <p:spPr>
          <a:xfrm>
            <a:off x="5865868" y="2317325"/>
            <a:ext cx="697627" cy="369332"/>
          </a:xfrm>
          <a:prstGeom prst="rect">
            <a:avLst/>
          </a:prstGeom>
        </p:spPr>
        <p:txBody>
          <a:bodyPr wrap="none">
            <a:spAutoFit/>
          </a:bodyPr>
          <a:lstStyle/>
          <a:p>
            <a:pPr lvl="0" algn="ctr" defTabSz="457200">
              <a:buClrTx/>
              <a:defRPr/>
            </a:pPr>
            <a:r>
              <a:rPr lang="vi-VN" sz="1800" b="1" i="1" u="sng" kern="1200" smtClean="0">
                <a:solidFill>
                  <a:srgbClr val="C00000"/>
                </a:solidFill>
                <a:latin typeface="Arial" panose="020B0604020202020204" pitchFamily="34" charset="0"/>
                <a:ea typeface="+mn-ea"/>
                <a:cs typeface="+mn-cs"/>
              </a:rPr>
              <a:t>Giải</a:t>
            </a:r>
            <a:r>
              <a:rPr lang="en-US" sz="1800" b="1" i="1" u="sng" kern="1200" smtClean="0">
                <a:solidFill>
                  <a:srgbClr val="C00000"/>
                </a:solidFill>
                <a:latin typeface="Arial" panose="020B0604020202020204" pitchFamily="34" charset="0"/>
                <a:ea typeface="+mn-ea"/>
                <a:cs typeface="+mn-cs"/>
              </a:rPr>
              <a:t>:</a:t>
            </a:r>
            <a:endParaRPr lang="en-US" sz="1800" b="1" i="1" u="sng" kern="1200" dirty="0">
              <a:solidFill>
                <a:srgbClr val="C00000"/>
              </a:solidFill>
              <a:latin typeface="Calibri"/>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2653476" y="692348"/>
            <a:ext cx="1422050" cy="1422000"/>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6"/>
          <p:cNvSpPr txBox="1">
            <a:spLocks noGrp="1"/>
          </p:cNvSpPr>
          <p:nvPr>
            <p:ph type="title" idx="2"/>
          </p:nvPr>
        </p:nvSpPr>
        <p:spPr>
          <a:xfrm>
            <a:off x="2691601" y="861748"/>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305" name="Google Shape;305;p26"/>
          <p:cNvSpPr txBox="1">
            <a:spLocks noGrp="1"/>
          </p:cNvSpPr>
          <p:nvPr>
            <p:ph type="title"/>
          </p:nvPr>
        </p:nvSpPr>
        <p:spPr>
          <a:xfrm>
            <a:off x="533376" y="2283748"/>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ĐOẠN THẲNG</a:t>
            </a:r>
            <a:br>
              <a:rPr lang="en" smtClean="0">
                <a:latin typeface="+mn-lt"/>
              </a:rPr>
            </a:br>
            <a:r>
              <a:rPr lang="en" smtClean="0">
                <a:latin typeface="+mn-lt"/>
              </a:rPr>
              <a:t>TỈ LỆ</a:t>
            </a:r>
            <a:endParaRPr>
              <a:latin typeface="+mn-lt"/>
            </a:endParaRPr>
          </a:p>
        </p:txBody>
      </p:sp>
      <p:grpSp>
        <p:nvGrpSpPr>
          <p:cNvPr id="306" name="Google Shape;306;p26"/>
          <p:cNvGrpSpPr/>
          <p:nvPr/>
        </p:nvGrpSpPr>
        <p:grpSpPr>
          <a:xfrm>
            <a:off x="5872002" y="-309604"/>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6"/>
          <p:cNvGrpSpPr/>
          <p:nvPr/>
        </p:nvGrpSpPr>
        <p:grpSpPr>
          <a:xfrm rot="-1800001">
            <a:off x="7135071" y="203413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6"/>
          <p:cNvSpPr/>
          <p:nvPr/>
        </p:nvSpPr>
        <p:spPr>
          <a:xfrm>
            <a:off x="6259537" y="22603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6" name="Title 2"/>
          <p:cNvSpPr>
            <a:spLocks noGrp="1"/>
          </p:cNvSpPr>
          <p:nvPr>
            <p:ph type="title"/>
          </p:nvPr>
        </p:nvSpPr>
        <p:spPr>
          <a:xfrm>
            <a:off x="150824" y="427079"/>
            <a:ext cx="5125264" cy="375900"/>
          </a:xfrm>
        </p:spPr>
        <p:txBody>
          <a:bodyPr/>
          <a:lstStyle/>
          <a:p>
            <a:r>
              <a:rPr lang="vi-VN">
                <a:solidFill>
                  <a:schemeClr val="bg1">
                    <a:lumMod val="50000"/>
                  </a:schemeClr>
                </a:solidFill>
                <a:latin typeface="+mn-lt"/>
              </a:rPr>
              <a:t>HƯỚNG DẪN VỀ NHÀ</a:t>
            </a:r>
            <a:endParaRPr lang="vi-VN">
              <a:solidFill>
                <a:schemeClr val="bg1">
                  <a:lumMod val="50000"/>
                </a:schemeClr>
              </a:solidFill>
              <a:latin typeface="+mn-lt"/>
            </a:endParaRPr>
          </a:p>
        </p:txBody>
      </p:sp>
      <p:grpSp>
        <p:nvGrpSpPr>
          <p:cNvPr id="27" name="Group 26"/>
          <p:cNvGrpSpPr/>
          <p:nvPr/>
        </p:nvGrpSpPr>
        <p:grpSpPr>
          <a:xfrm>
            <a:off x="220527" y="1399032"/>
            <a:ext cx="2767249" cy="2064873"/>
            <a:chOff x="918432" y="3568797"/>
            <a:chExt cx="5422223" cy="4239967"/>
          </a:xfrm>
          <a:solidFill>
            <a:srgbClr val="C7EBF0"/>
          </a:solidFill>
        </p:grpSpPr>
        <p:grpSp>
          <p:nvGrpSpPr>
            <p:cNvPr id="28" name="Group 3"/>
            <p:cNvGrpSpPr/>
            <p:nvPr/>
          </p:nvGrpSpPr>
          <p:grpSpPr>
            <a:xfrm>
              <a:off x="918432" y="3568797"/>
              <a:ext cx="5422223" cy="4239967"/>
              <a:chOff x="-3810" y="0"/>
              <a:chExt cx="3189543" cy="3100688"/>
            </a:xfrm>
            <a:grpFill/>
          </p:grpSpPr>
          <p:sp>
            <p:nvSpPr>
              <p:cNvPr id="30"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1"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9" name="Rectangle 28"/>
            <p:cNvSpPr/>
            <p:nvPr/>
          </p:nvSpPr>
          <p:spPr>
            <a:xfrm>
              <a:off x="942182" y="4461042"/>
              <a:ext cx="5309728" cy="1941948"/>
            </a:xfrm>
            <a:prstGeom prst="rect">
              <a:avLst/>
            </a:prstGeom>
            <a:grpFill/>
          </p:spPr>
          <p:txBody>
            <a:bodyPr wrap="square">
              <a:spAutoFit/>
            </a:bodyPr>
            <a:lstStyle/>
            <a:p>
              <a:pPr algn="ctr" defTabSz="457200">
                <a:lnSpc>
                  <a:spcPct val="150000"/>
                </a:lnSpc>
              </a:pPr>
              <a:r>
                <a:rPr lang="pt-BR" sz="2000" smtClean="0">
                  <a:solidFill>
                    <a:prstClr val="black"/>
                  </a:solidFill>
                  <a:ea typeface="Calibri" panose="020F0502020204030204" pitchFamily="34" charset="0"/>
                  <a:cs typeface="Times New Roman" panose="02020603050405020304" pitchFamily="18" charset="0"/>
                </a:rPr>
                <a:t> </a:t>
              </a:r>
              <a:r>
                <a:rPr lang="pt-BR" sz="2000" dirty="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endParaRPr lang="pt-BR"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pt-BR" sz="2000" dirty="0">
                  <a:solidFill>
                    <a:prstClr val="black"/>
                  </a:solidFill>
                  <a:ea typeface="Calibri" panose="020F0502020204030204" pitchFamily="34" charset="0"/>
                  <a:cs typeface="Times New Roman" panose="02020603050405020304" pitchFamily="18" charset="0"/>
                </a:rPr>
                <a:t>kiến </a:t>
              </a:r>
              <a:r>
                <a:rPr lang="pt-BR" sz="2000" dirty="0">
                  <a:solidFill>
                    <a:prstClr val="black"/>
                  </a:solidFill>
                  <a:ea typeface="Calibri" panose="020F0502020204030204" pitchFamily="34" charset="0"/>
                  <a:cs typeface="Times New Roman" panose="02020603050405020304" pitchFamily="18" charset="0"/>
                </a:rPr>
                <a:t>thức trong bài. </a:t>
              </a:r>
            </a:p>
          </p:txBody>
        </p:sp>
      </p:grpSp>
      <p:grpSp>
        <p:nvGrpSpPr>
          <p:cNvPr id="32" name="Group 31"/>
          <p:cNvGrpSpPr/>
          <p:nvPr/>
        </p:nvGrpSpPr>
        <p:grpSpPr>
          <a:xfrm>
            <a:off x="3198358" y="1368210"/>
            <a:ext cx="2767249" cy="2056438"/>
            <a:chOff x="6840639" y="3553166"/>
            <a:chExt cx="5422223" cy="5001862"/>
          </a:xfrm>
          <a:solidFill>
            <a:srgbClr val="C7EBF0"/>
          </a:solidFill>
        </p:grpSpPr>
        <p:grpSp>
          <p:nvGrpSpPr>
            <p:cNvPr id="33" name="Group 3"/>
            <p:cNvGrpSpPr/>
            <p:nvPr/>
          </p:nvGrpSpPr>
          <p:grpSpPr>
            <a:xfrm>
              <a:off x="6840639" y="3553166"/>
              <a:ext cx="5422223" cy="5001862"/>
              <a:chOff x="-3810" y="-1"/>
              <a:chExt cx="3189543" cy="3657863"/>
            </a:xfrm>
            <a:grpFill/>
          </p:grpSpPr>
          <p:sp>
            <p:nvSpPr>
              <p:cNvPr id="35"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6"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4" name="Rectangle 33"/>
            <p:cNvSpPr/>
            <p:nvPr/>
          </p:nvSpPr>
          <p:spPr>
            <a:xfrm>
              <a:off x="7272744" y="4599979"/>
              <a:ext cx="4609605" cy="2470391"/>
            </a:xfrm>
            <a:prstGeom prst="rect">
              <a:avLst/>
            </a:prstGeom>
            <a:grpFill/>
          </p:spPr>
          <p:txBody>
            <a:bodyPr wrap="square">
              <a:spAutoFit/>
            </a:bodyPr>
            <a:lstStyle/>
            <a:p>
              <a:pPr algn="ctr" defTabSz="457200">
                <a:lnSpc>
                  <a:spcPct val="150000"/>
                </a:lnSpc>
                <a:spcBef>
                  <a:spcPts val="300"/>
                </a:spcBef>
                <a:spcAft>
                  <a:spcPts val="300"/>
                </a:spcAft>
              </a:pPr>
              <a:r>
                <a:rPr lang="pt-BR" sz="2000" smtClean="0">
                  <a:solidFill>
                    <a:prstClr val="black"/>
                  </a:solidFill>
                  <a:ea typeface="Calibri" panose="020F0502020204030204" pitchFamily="34" charset="0"/>
                  <a:cs typeface="Times New Roman" panose="02020603050405020304" pitchFamily="18" charset="0"/>
                </a:rPr>
                <a:t>Hoàn </a:t>
              </a:r>
              <a:r>
                <a:rPr lang="pt-BR" sz="2000">
                  <a:solidFill>
                    <a:prstClr val="black"/>
                  </a:solidFill>
                  <a:ea typeface="Calibri" panose="020F0502020204030204" pitchFamily="34" charset="0"/>
                  <a:cs typeface="Times New Roman" panose="02020603050405020304" pitchFamily="18" charset="0"/>
                </a:rPr>
                <a:t>thành các bài tập trong SBT. </a:t>
              </a:r>
            </a:p>
          </p:txBody>
        </p:sp>
      </p:grpSp>
      <p:grpSp>
        <p:nvGrpSpPr>
          <p:cNvPr id="37" name="Group 36"/>
          <p:cNvGrpSpPr/>
          <p:nvPr/>
        </p:nvGrpSpPr>
        <p:grpSpPr>
          <a:xfrm>
            <a:off x="6202519" y="1388847"/>
            <a:ext cx="2767249" cy="2061267"/>
            <a:chOff x="12644694" y="3479846"/>
            <a:chExt cx="5422223" cy="4709752"/>
          </a:xfrm>
          <a:solidFill>
            <a:srgbClr val="C7EBF0"/>
          </a:solidFill>
        </p:grpSpPr>
        <p:grpSp>
          <p:nvGrpSpPr>
            <p:cNvPr id="38" name="Group 3"/>
            <p:cNvGrpSpPr/>
            <p:nvPr/>
          </p:nvGrpSpPr>
          <p:grpSpPr>
            <a:xfrm>
              <a:off x="12644694" y="3479846"/>
              <a:ext cx="5422223" cy="4709752"/>
              <a:chOff x="-3810" y="0"/>
              <a:chExt cx="3189543" cy="3444242"/>
            </a:xfrm>
            <a:grpFill/>
          </p:grpSpPr>
          <p:sp>
            <p:nvSpPr>
              <p:cNvPr id="40"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41"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9" name="Rectangle 38"/>
            <p:cNvSpPr/>
            <p:nvPr/>
          </p:nvSpPr>
          <p:spPr>
            <a:xfrm>
              <a:off x="12756289" y="4094290"/>
              <a:ext cx="5196869" cy="3375520"/>
            </a:xfrm>
            <a:prstGeom prst="rect">
              <a:avLst/>
            </a:prstGeom>
            <a:grpFill/>
          </p:spPr>
          <p:txBody>
            <a:bodyPr wrap="square">
              <a:spAutoFit/>
            </a:bodyPr>
            <a:lstStyle/>
            <a:p>
              <a:pPr algn="ctr" defTabSz="457200">
                <a:lnSpc>
                  <a:spcPct val="150000"/>
                </a:lnSpc>
              </a:pPr>
              <a:r>
                <a:rPr lang="vi-VN" sz="2000" smtClean="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16. Đường trung bình của tam giác</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42" name="Google Shape;391;p32"/>
          <p:cNvSpPr/>
          <p:nvPr/>
        </p:nvSpPr>
        <p:spPr>
          <a:xfrm>
            <a:off x="5611754" y="4180523"/>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pic>
        <p:nvPicPr>
          <p:cNvPr id="3" name="Picture 2"/>
          <p:cNvPicPr>
            <a:picLocks noChangeAspect="1"/>
          </p:cNvPicPr>
          <p:nvPr/>
        </p:nvPicPr>
        <p:blipFill>
          <a:blip r:embed="rId3"/>
          <a:stretch>
            <a:fillRect/>
          </a:stretch>
        </p:blipFill>
        <p:spPr>
          <a:xfrm>
            <a:off x="316886" y="3887435"/>
            <a:ext cx="1213769" cy="1022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0" name="TextBox 18">
            <a:extLst>
              <a:ext uri="{FF2B5EF4-FFF2-40B4-BE49-F238E27FC236}">
                <a16:creationId xmlns:a16="http://schemas.microsoft.com/office/drawing/2014/main" id="{8F5E62F2-E99E-4F19-B9B0-2063558D038E}"/>
              </a:ext>
            </a:extLst>
          </p:cNvPr>
          <p:cNvSpPr txBox="1"/>
          <p:nvPr/>
        </p:nvSpPr>
        <p:spPr>
          <a:xfrm>
            <a:off x="1109301" y="1465326"/>
            <a:ext cx="6941723" cy="1731243"/>
          </a:xfrm>
          <a:prstGeom prst="rect">
            <a:avLst/>
          </a:prstGeom>
        </p:spPr>
        <p:txBody>
          <a:bodyPr wrap="square" lIns="0" tIns="0" rIns="0" bIns="0" rtlCol="0" anchor="t">
            <a:spAutoFit/>
          </a:bodyPr>
          <a:lstStyle/>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CẢM ƠN CÁC EM </a:t>
            </a:r>
          </a:p>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ĐÃ THEO DÕI BÀI HỌC</a:t>
            </a:r>
            <a:r>
              <a:rPr lang="vi-VN" sz="3750" b="1" kern="1200" dirty="0">
                <a:solidFill>
                  <a:schemeClr val="tx1">
                    <a:lumMod val="50000"/>
                  </a:schemeClr>
                </a:solidFill>
                <a:latin typeface="Arial" panose="020B0604020202020204" pitchFamily="34" charset="0"/>
                <a:ea typeface="+mn-ea"/>
                <a:cs typeface="Arial" panose="020B0604020202020204" pitchFamily="34" charset="0"/>
              </a:rPr>
              <a:t>!</a:t>
            </a:r>
            <a:endParaRPr lang="en-US" sz="3750" b="1" kern="1200" dirty="0">
              <a:solidFill>
                <a:schemeClr val="tx1">
                  <a:lumMod val="50000"/>
                </a:schemeClr>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29427" y="3098533"/>
            <a:ext cx="3901472" cy="1544333"/>
          </a:xfrm>
          <a:prstGeom prst="rect">
            <a:avLst/>
          </a:prstGeom>
        </p:spPr>
      </p:pic>
    </p:spTree>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2458415" y="451842"/>
            <a:ext cx="4206238" cy="1543963"/>
            <a:chOff x="5912574" y="180758"/>
            <a:chExt cx="8412476" cy="3087925"/>
          </a:xfrm>
        </p:grpSpPr>
        <p:grpSp>
          <p:nvGrpSpPr>
            <p:cNvPr id="96" name="Group 2"/>
            <p:cNvGrpSpPr/>
            <p:nvPr/>
          </p:nvGrpSpPr>
          <p:grpSpPr>
            <a:xfrm>
              <a:off x="5912574" y="180758"/>
              <a:ext cx="8412476" cy="3087925"/>
              <a:chOff x="-11580" y="-58994"/>
              <a:chExt cx="3139905" cy="871794"/>
            </a:xfrm>
          </p:grpSpPr>
          <p:sp>
            <p:nvSpPr>
              <p:cNvPr id="98" name="Freeform 3"/>
              <p:cNvSpPr/>
              <p:nvPr/>
            </p:nvSpPr>
            <p:spPr>
              <a:xfrm>
                <a:off x="-11580" y="-58994"/>
                <a:ext cx="3139905" cy="41382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99"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pPr>
                <a:endParaRPr sz="900" kern="1200">
                  <a:solidFill>
                    <a:prstClr val="black"/>
                  </a:solidFill>
                  <a:latin typeface="Calibri"/>
                  <a:ea typeface="+mn-ea"/>
                  <a:cs typeface="+mn-cs"/>
                </a:endParaRPr>
              </a:p>
            </p:txBody>
          </p:sp>
        </p:grpSp>
        <p:sp>
          <p:nvSpPr>
            <p:cNvPr id="97" name="Rectangle 96"/>
            <p:cNvSpPr/>
            <p:nvPr/>
          </p:nvSpPr>
          <p:spPr>
            <a:xfrm>
              <a:off x="6487691" y="253909"/>
              <a:ext cx="7262243" cy="1115306"/>
            </a:xfrm>
            <a:prstGeom prst="rect">
              <a:avLst/>
            </a:prstGeom>
          </p:spPr>
          <p:txBody>
            <a:bodyPr wrap="none">
              <a:spAutoFit/>
            </a:bodyPr>
            <a:lstStyle/>
            <a:p>
              <a:pPr algn="just" defTabSz="457200">
                <a:lnSpc>
                  <a:spcPct val="150000"/>
                </a:lnSpc>
                <a:spcAft>
                  <a:spcPts val="300"/>
                </a:spcAft>
                <a:buClrTx/>
              </a:pPr>
              <a:r>
                <a:rPr lang="nl-NL" sz="2300" b="1" kern="1200">
                  <a:solidFill>
                    <a:prstClr val="white"/>
                  </a:solidFill>
                  <a:latin typeface="Arial" panose="020B0604020202020204" pitchFamily="34" charset="0"/>
                  <a:ea typeface="Times New Roman" panose="02020603050405020304" pitchFamily="18" charset="0"/>
                  <a:cs typeface="Arial" panose="020B0604020202020204" pitchFamily="34" charset="0"/>
                </a:rPr>
                <a:t>Tỉ số của hai đoạn thẳng</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00" name="Picture 9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58415" y="2615662"/>
            <a:ext cx="4300038" cy="1935841"/>
          </a:xfrm>
          <a:prstGeom prst="rect">
            <a:avLst/>
          </a:prstGeom>
        </p:spPr>
      </p:pic>
      <p:sp>
        <p:nvSpPr>
          <p:cNvPr id="101" name="TextBox 100"/>
          <p:cNvSpPr txBox="1"/>
          <p:nvPr/>
        </p:nvSpPr>
        <p:spPr>
          <a:xfrm>
            <a:off x="1482295" y="1625376"/>
            <a:ext cx="6346078" cy="400110"/>
          </a:xfrm>
          <a:prstGeom prst="rect">
            <a:avLst/>
          </a:prstGeom>
          <a:noFill/>
        </p:spPr>
        <p:txBody>
          <a:bodyPr wrap="square" rtlCol="0">
            <a:spAutoFit/>
          </a:bodyPr>
          <a:lstStyle/>
          <a:p>
            <a:pPr marL="285750" indent="-285750">
              <a:buFont typeface="Wingdings" panose="05000000000000000000" pitchFamily="2" charset="2"/>
              <a:buChar char="q"/>
            </a:pPr>
            <a:r>
              <a:rPr lang="en-US" sz="2000" smtClean="0"/>
              <a:t>Cho hình 4.2, em hãy thực hiện các hoạt động sau</a:t>
            </a:r>
            <a:endParaRPr lang="en-US" sz="2000"/>
          </a:p>
        </p:txBody>
      </p:sp>
      <p:pic>
        <p:nvPicPr>
          <p:cNvPr id="103" name="Picture 102"/>
          <p:cNvPicPr>
            <a:picLocks noChangeAspect="1"/>
          </p:cNvPicPr>
          <p:nvPr/>
        </p:nvPicPr>
        <p:blipFill>
          <a:blip r:embed="rId4"/>
          <a:stretch>
            <a:fillRect/>
          </a:stretch>
        </p:blipFill>
        <p:spPr>
          <a:xfrm rot="1806965">
            <a:off x="-251" y="4011167"/>
            <a:ext cx="1361727" cy="847939"/>
          </a:xfrm>
          <a:prstGeom prst="rect">
            <a:avLst/>
          </a:prstGeom>
        </p:spPr>
      </p:pic>
      <p:pic>
        <p:nvPicPr>
          <p:cNvPr id="104" name="Picture 103"/>
          <p:cNvPicPr>
            <a:picLocks noChangeAspect="1"/>
          </p:cNvPicPr>
          <p:nvPr/>
        </p:nvPicPr>
        <p:blipFill>
          <a:blip r:embed="rId5"/>
          <a:stretch>
            <a:fillRect/>
          </a:stretch>
        </p:blipFill>
        <p:spPr>
          <a:xfrm>
            <a:off x="7890161" y="218228"/>
            <a:ext cx="1106566" cy="803651"/>
          </a:xfrm>
          <a:prstGeom prst="rect">
            <a:avLst/>
          </a:prstGeom>
        </p:spPr>
      </p:pic>
    </p:spTree>
    <p:extLst>
      <p:ext uri="{BB962C8B-B14F-4D97-AF65-F5344CB8AC3E}">
        <p14:creationId xmlns:p14="http://schemas.microsoft.com/office/powerpoint/2010/main" val="208353061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anim calcmode="lin" valueType="num">
                                      <p:cBhvr>
                                        <p:cTn id="13" dur="500" fill="hold"/>
                                        <p:tgtEl>
                                          <p:spTgt spid="101"/>
                                        </p:tgtEl>
                                        <p:attrNameLst>
                                          <p:attrName>ppt_x</p:attrName>
                                        </p:attrNameLst>
                                      </p:cBhvr>
                                      <p:tavLst>
                                        <p:tav tm="0">
                                          <p:val>
                                            <p:strVal val="#ppt_x"/>
                                          </p:val>
                                        </p:tav>
                                        <p:tav tm="100000">
                                          <p:val>
                                            <p:strVal val="#ppt_x"/>
                                          </p:val>
                                        </p:tav>
                                      </p:tavLst>
                                    </p:anim>
                                    <p:anim calcmode="lin" valueType="num">
                                      <p:cBhvr>
                                        <p:cTn id="14" dur="500" fill="hold"/>
                                        <p:tgtEl>
                                          <p:spTgt spid="1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anim calcmode="lin" valueType="num">
                                      <p:cBhvr>
                                        <p:cTn id="18" dur="500" fill="hold"/>
                                        <p:tgtEl>
                                          <p:spTgt spid="100"/>
                                        </p:tgtEl>
                                        <p:attrNameLst>
                                          <p:attrName>ppt_x</p:attrName>
                                        </p:attrNameLst>
                                      </p:cBhvr>
                                      <p:tavLst>
                                        <p:tav tm="0">
                                          <p:val>
                                            <p:strVal val="#ppt_x"/>
                                          </p:val>
                                        </p:tav>
                                        <p:tav tm="100000">
                                          <p:val>
                                            <p:strVal val="#ppt_x"/>
                                          </p:val>
                                        </p:tav>
                                      </p:tavLst>
                                    </p:anim>
                                    <p:anim calcmode="lin" valueType="num">
                                      <p:cBhvr>
                                        <p:cTn id="19"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11" name="Google Shape;2829;p39"/>
          <p:cNvSpPr/>
          <p:nvPr/>
        </p:nvSpPr>
        <p:spPr>
          <a:xfrm>
            <a:off x="399172" y="460872"/>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chemeClr val="tx1"/>
                </a:solidFill>
                <a:effectLst/>
                <a:uLnTx/>
                <a:uFillTx/>
                <a:ea typeface="Bad Script"/>
                <a:cs typeface="Bad Script"/>
                <a:sym typeface="Bad Script"/>
              </a:rPr>
              <a:t>H</a:t>
            </a:r>
            <a:r>
              <a:rPr kumimoji="0" lang="en" sz="2000" b="1" i="0" u="none" strike="noStrike" kern="0" cap="none" spc="0" normalizeH="0" baseline="0" noProof="0" smtClean="0">
                <a:ln>
                  <a:noFill/>
                </a:ln>
                <a:solidFill>
                  <a:schemeClr val="tx1"/>
                </a:solidFill>
                <a:effectLst/>
                <a:uLnTx/>
                <a:uFillTx/>
                <a:ea typeface="Bad Script"/>
                <a:cs typeface="Bad Script"/>
                <a:sym typeface="Bad Script"/>
              </a:rPr>
              <a:t>Đ1</a:t>
            </a:r>
            <a:endParaRPr kumimoji="0" sz="2000" b="1" i="0" u="none" strike="noStrike" kern="0" cap="none" spc="0" normalizeH="0" baseline="0" noProof="0">
              <a:ln>
                <a:noFill/>
              </a:ln>
              <a:solidFill>
                <a:schemeClr val="tx1"/>
              </a:solidFill>
              <a:effectLst/>
              <a:uLnTx/>
              <a:uFillTx/>
              <a:ea typeface="Bad Script"/>
              <a:cs typeface="Bad Script"/>
              <a:sym typeface="Bad Script"/>
            </a:endParaRPr>
          </a:p>
        </p:txBody>
      </p:sp>
      <p:grpSp>
        <p:nvGrpSpPr>
          <p:cNvPr id="6" name="Group 5"/>
          <p:cNvGrpSpPr/>
          <p:nvPr/>
        </p:nvGrpSpPr>
        <p:grpSpPr>
          <a:xfrm>
            <a:off x="1497365" y="309097"/>
            <a:ext cx="7309535" cy="1066204"/>
            <a:chOff x="1332773" y="226801"/>
            <a:chExt cx="7309535" cy="1066204"/>
          </a:xfrm>
        </p:grpSpPr>
        <p:sp>
          <p:nvSpPr>
            <p:cNvPr id="12" name="TextBox 11"/>
            <p:cNvSpPr txBox="1"/>
            <p:nvPr/>
          </p:nvSpPr>
          <p:spPr>
            <a:xfrm>
              <a:off x="1332773" y="226801"/>
              <a:ext cx="7309535" cy="958660"/>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Hãy tìm độ dài của hai đoạn thẳng AB và CD nếu chọn đoạn MN làm đơn vị độ dài. Với các độ dài đó hãy tính tỉ </a:t>
              </a:r>
              <a:r>
                <a:rPr lang="vi-VN" sz="2000" kern="1200">
                  <a:latin typeface="Arial" panose="020B0604020202020204" pitchFamily="34" charset="0"/>
                  <a:ea typeface="+mn-ea"/>
                  <a:cs typeface="Arial" panose="020B0604020202020204" pitchFamily="34" charset="0"/>
                </a:rPr>
                <a:t>số </a:t>
              </a:r>
              <a:endParaRPr lang="vi-VN" sz="2000" kern="1200">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7444934" y="622437"/>
                  <a:ext cx="688586" cy="67056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smtClean="0">
                                <a:latin typeface="+mj-lt"/>
                              </a:rPr>
                            </m:ctrlPr>
                          </m:fPr>
                          <m:num>
                            <m:r>
                              <m:rPr>
                                <m:sty m:val="p"/>
                              </m:rPr>
                              <a:rPr lang="en-US" sz="2000" i="0">
                                <a:latin typeface="+mj-lt"/>
                              </a:rPr>
                              <m:t>AB</m:t>
                            </m:r>
                          </m:num>
                          <m:den>
                            <m:r>
                              <m:rPr>
                                <m:sty m:val="p"/>
                              </m:rPr>
                              <a:rPr lang="en-US" sz="2000" i="0">
                                <a:latin typeface="+mj-lt"/>
                              </a:rPr>
                              <m:t>CD</m:t>
                            </m:r>
                          </m:den>
                        </m:f>
                        <m:r>
                          <a:rPr lang="en-US" sz="2000" b="0" i="1" smtClean="0">
                            <a:latin typeface="Cambria Math" panose="02040503050406030204" pitchFamily="18" charset="0"/>
                          </a:rPr>
                          <m:t>.</m:t>
                        </m:r>
                      </m:oMath>
                    </m:oMathPara>
                  </a14:m>
                  <a:endParaRPr lang="en-US" sz="2000">
                    <a:latin typeface="+mj-lt"/>
                  </a:endParaRPr>
                </a:p>
              </p:txBody>
            </p:sp>
          </mc:Choice>
          <mc:Fallback>
            <p:sp>
              <p:nvSpPr>
                <p:cNvPr id="5" name="Rectangle 4"/>
                <p:cNvSpPr>
                  <a:spLocks noRot="1" noChangeAspect="1" noMove="1" noResize="1" noEditPoints="1" noAdjustHandles="1" noChangeArrowheads="1" noChangeShapeType="1" noTextEdit="1"/>
                </p:cNvSpPr>
                <p:nvPr/>
              </p:nvSpPr>
              <p:spPr>
                <a:xfrm>
                  <a:off x="7444934" y="622437"/>
                  <a:ext cx="688586" cy="670568"/>
                </a:xfrm>
                <a:prstGeom prst="rect">
                  <a:avLst/>
                </a:prstGeom>
                <a:blipFill>
                  <a:blip r:embed="rId3"/>
                  <a:stretch>
                    <a:fillRect/>
                  </a:stretch>
                </a:blipFill>
              </p:spPr>
              <p:txBody>
                <a:bodyPr/>
                <a:lstStyle/>
                <a:p>
                  <a:r>
                    <a:rPr lang="en-US">
                      <a:noFill/>
                    </a:rPr>
                    <a:t> </a:t>
                  </a:r>
                </a:p>
              </p:txBody>
            </p:sp>
          </mc:Fallback>
        </mc:AlternateContent>
      </p:grpSp>
      <p:sp>
        <p:nvSpPr>
          <p:cNvPr id="7" name="Rectangle 6"/>
          <p:cNvSpPr/>
          <p:nvPr/>
        </p:nvSpPr>
        <p:spPr>
          <a:xfrm>
            <a:off x="5514690" y="2311558"/>
            <a:ext cx="4572000" cy="1195199"/>
          </a:xfrm>
          <a:prstGeom prst="rect">
            <a:avLst/>
          </a:prstGeom>
        </p:spPr>
        <p:txBody>
          <a:bodyPr>
            <a:spAutoFit/>
          </a:bodyPr>
          <a:lstStyle/>
          <a:p>
            <a:pPr algn="just">
              <a:lnSpc>
                <a:spcPct val="150000"/>
              </a:lnSpc>
              <a:spcBef>
                <a:spcPts val="600"/>
              </a:spcBef>
              <a:spcAft>
                <a:spcPts val="800"/>
              </a:spcAft>
            </a:pPr>
            <a:r>
              <a:rPr lang="en-US" sz="2000">
                <a:latin typeface="+mj-lt"/>
                <a:ea typeface="Arial" panose="020B0604020202020204" pitchFamily="34" charset="0"/>
                <a:cs typeface="Times New Roman" panose="02020603050405020304" pitchFamily="18" charset="0"/>
              </a:rPr>
              <a:t>AB = 2 MN</a:t>
            </a:r>
          </a:p>
          <a:p>
            <a:pPr algn="just">
              <a:lnSpc>
                <a:spcPct val="150000"/>
              </a:lnSpc>
              <a:spcBef>
                <a:spcPts val="600"/>
              </a:spcBef>
              <a:spcAft>
                <a:spcPts val="800"/>
              </a:spcAft>
            </a:pPr>
            <a:r>
              <a:rPr lang="en-US" sz="2000">
                <a:effectLst/>
                <a:latin typeface="+mj-lt"/>
                <a:ea typeface="Arial" panose="020B0604020202020204" pitchFamily="34" charset="0"/>
                <a:cs typeface="Times New Roman" panose="02020603050405020304" pitchFamily="18" charset="0"/>
              </a:rPr>
              <a:t>CD = </a:t>
            </a:r>
            <a:r>
              <a:rPr lang="en-US" sz="2000">
                <a:effectLst/>
                <a:latin typeface="+mj-lt"/>
                <a:ea typeface="Arial" panose="020B0604020202020204" pitchFamily="34" charset="0"/>
                <a:cs typeface="Times New Roman" panose="02020603050405020304" pitchFamily="18" charset="0"/>
              </a:rPr>
              <a:t>6 </a:t>
            </a:r>
            <a:r>
              <a:rPr lang="en-US" sz="2000" smtClean="0">
                <a:effectLst/>
                <a:latin typeface="+mj-lt"/>
                <a:ea typeface="Arial" panose="020B0604020202020204" pitchFamily="34" charset="0"/>
                <a:cs typeface="Times New Roman" panose="02020603050405020304" pitchFamily="18" charset="0"/>
              </a:rPr>
              <a:t>MN</a:t>
            </a:r>
            <a:endParaRPr lang="en-US" sz="2000">
              <a:effectLst/>
              <a:latin typeface="+mj-lt"/>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89746" y="1879612"/>
            <a:ext cx="3945932" cy="1776425"/>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514690" y="3442560"/>
                <a:ext cx="1966820" cy="1062278"/>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num>
                        <m:den>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CD</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2 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MN</m:t>
                          </m:r>
                        </m:num>
                        <m:den>
                          <m:r>
                            <a:rPr lang="en-US" sz="2000" i="0">
                              <a:latin typeface="Cambria Math" panose="02040503050406030204" pitchFamily="18" charset="0"/>
                              <a:ea typeface="Arial" panose="020B0604020202020204" pitchFamily="34" charset="0"/>
                              <a:cs typeface="Times New Roman" panose="02020603050405020304" pitchFamily="18" charset="0"/>
                            </a:rPr>
                            <m:t>6 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MN</m:t>
                          </m:r>
                        </m:den>
                      </m:f>
                      <m:r>
                        <a:rPr lang="en-US" sz="2000" i="0">
                          <a:latin typeface="Cambria Math" panose="02040503050406030204" pitchFamily="18" charset="0"/>
                          <a:ea typeface="Arial" panose="020B0604020202020204" pitchFamily="34" charset="0"/>
                          <a:cs typeface="Times New Roman" panose="02020603050405020304" pitchFamily="18" charset="0"/>
                        </a:rPr>
                        <m:t>=</m:t>
                      </m:r>
                      <m:f>
                        <m:fPr>
                          <m:ctrlPr>
                            <a:rPr lang="en-US" sz="2000">
                              <a:latin typeface="Cambria Math" panose="02040503050406030204" pitchFamily="18" charset="0"/>
                              <a:ea typeface="Arial" panose="020B0604020202020204" pitchFamily="34" charset="0"/>
                              <a:cs typeface="Times New Roman" panose="02020603050405020304" pitchFamily="18" charset="0"/>
                            </a:rPr>
                          </m:ctrlPr>
                        </m:fPr>
                        <m:num>
                          <m:r>
                            <a:rPr lang="en-US" sz="2000" i="0">
                              <a:latin typeface="Cambria Math" panose="02040503050406030204" pitchFamily="18" charset="0"/>
                              <a:ea typeface="Arial" panose="020B0604020202020204" pitchFamily="34" charset="0"/>
                              <a:cs typeface="Times New Roman" panose="02020603050405020304" pitchFamily="18" charset="0"/>
                            </a:rPr>
                            <m:t>1</m:t>
                          </m:r>
                        </m:num>
                        <m:den>
                          <m:r>
                            <a:rPr lang="en-US" sz="2000" i="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2000">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514690" y="3442560"/>
                <a:ext cx="1966820" cy="1062278"/>
              </a:xfrm>
              <a:prstGeom prst="rect">
                <a:avLst/>
              </a:prstGeom>
              <a:blipFill>
                <a:blip r:embed="rId6"/>
                <a:stretch>
                  <a:fillRect/>
                </a:stretch>
              </a:blipFill>
            </p:spPr>
            <p:txBody>
              <a:bodyPr/>
              <a:lstStyle/>
              <a:p>
                <a:r>
                  <a:rPr lang="en-US">
                    <a:noFill/>
                  </a:rPr>
                  <a:t> </a:t>
                </a:r>
              </a:p>
            </p:txBody>
          </p:sp>
        </mc:Fallback>
      </mc:AlternateContent>
      <p:grpSp>
        <p:nvGrpSpPr>
          <p:cNvPr id="20" name="Google Shape;424;p35"/>
          <p:cNvGrpSpPr/>
          <p:nvPr/>
        </p:nvGrpSpPr>
        <p:grpSpPr>
          <a:xfrm rot="-899976">
            <a:off x="8303772" y="4024833"/>
            <a:ext cx="1006257" cy="1079768"/>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36;p35"/>
          <p:cNvGrpSpPr/>
          <p:nvPr/>
        </p:nvGrpSpPr>
        <p:grpSpPr>
          <a:xfrm>
            <a:off x="-116845" y="4188201"/>
            <a:ext cx="817769" cy="952341"/>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40"/>
          <p:cNvSpPr/>
          <p:nvPr/>
        </p:nvSpPr>
        <p:spPr>
          <a:xfrm>
            <a:off x="5406168" y="1710997"/>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11" name="Google Shape;2829;p39"/>
          <p:cNvSpPr/>
          <p:nvPr/>
        </p:nvSpPr>
        <p:spPr>
          <a:xfrm>
            <a:off x="618628" y="434206"/>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Đ2</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grpSp>
        <p:nvGrpSpPr>
          <p:cNvPr id="6" name="Group 5"/>
          <p:cNvGrpSpPr/>
          <p:nvPr/>
        </p:nvGrpSpPr>
        <p:grpSpPr>
          <a:xfrm>
            <a:off x="1762541" y="238354"/>
            <a:ext cx="6677371" cy="1083388"/>
            <a:chOff x="1332773" y="226801"/>
            <a:chExt cx="6677371" cy="1083388"/>
          </a:xfrm>
        </p:grpSpPr>
        <p:sp>
          <p:nvSpPr>
            <p:cNvPr id="12" name="TextBox 11"/>
            <p:cNvSpPr txBox="1"/>
            <p:nvPr/>
          </p:nvSpPr>
          <p:spPr>
            <a:xfrm>
              <a:off x="1332773" y="226801"/>
              <a:ext cx="6677371"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Dùng thước thẳng, đo độ dài hai đoạn thẳng AB và CD (đơn vị: cm) rồi dùng kết quả vừa đo để tính tỉ </a:t>
              </a:r>
              <a:r>
                <a:rPr lang="vi-VN" sz="2000" kern="1200">
                  <a:latin typeface="Arial" panose="020B0604020202020204" pitchFamily="34" charset="0"/>
                  <a:ea typeface="+mn-ea"/>
                  <a:cs typeface="Arial" panose="020B0604020202020204" pitchFamily="34" charset="0"/>
                </a:rPr>
                <a:t>số </a:t>
              </a:r>
              <a:endParaRPr lang="vi-VN" sz="2000" kern="1200">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6910936" y="639621"/>
                  <a:ext cx="688586" cy="67056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0" u="none" strike="noStrike" kern="0" cap="none" spc="0" normalizeH="0" baseline="0" noProof="0" smtClean="0">
                                <a:ln>
                                  <a:noFill/>
                                </a:ln>
                                <a:solidFill>
                                  <a:srgbClr val="000000"/>
                                </a:solidFill>
                                <a:effectLst/>
                                <a:uLnTx/>
                                <a:uFillTx/>
                                <a:latin typeface="+mj-lt"/>
                                <a:sym typeface="Arial"/>
                              </a:rPr>
                            </m:ctrlPr>
                          </m:fPr>
                          <m:num>
                            <m:r>
                              <m:rPr>
                                <m:sty m:val="p"/>
                              </m:rPr>
                              <a:rPr kumimoji="0" lang="en-US" sz="2000" b="0" i="0" u="none" strike="noStrike" kern="0" cap="none" spc="0" normalizeH="0" baseline="0" noProof="0">
                                <a:ln>
                                  <a:noFill/>
                                </a:ln>
                                <a:solidFill>
                                  <a:srgbClr val="000000"/>
                                </a:solidFill>
                                <a:effectLst/>
                                <a:uLnTx/>
                                <a:uFillTx/>
                                <a:latin typeface="+mj-lt"/>
                                <a:sym typeface="Arial"/>
                              </a:rPr>
                              <m:t>AB</m:t>
                            </m:r>
                          </m:num>
                          <m:den>
                            <m:r>
                              <m:rPr>
                                <m:sty m:val="p"/>
                              </m:rPr>
                              <a:rPr kumimoji="0" lang="en-US" sz="2000" b="0" i="0" u="none" strike="noStrike" kern="0" cap="none" spc="0" normalizeH="0" baseline="0" noProof="0">
                                <a:ln>
                                  <a:noFill/>
                                </a:ln>
                                <a:solidFill>
                                  <a:srgbClr val="000000"/>
                                </a:solidFill>
                                <a:effectLst/>
                                <a:uLnTx/>
                                <a:uFillTx/>
                                <a:latin typeface="+mj-lt"/>
                                <a:sym typeface="Arial"/>
                              </a:rPr>
                              <m:t>CD</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m:oMathPara>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6910936" y="639621"/>
                  <a:ext cx="688586" cy="670568"/>
                </a:xfrm>
                <a:prstGeom prst="rect">
                  <a:avLst/>
                </a:prstGeom>
                <a:blipFill>
                  <a:blip r:embed="rId3"/>
                  <a:stretch>
                    <a:fillRect/>
                  </a:stretch>
                </a:blipFill>
              </p:spPr>
              <p:txBody>
                <a:bodyPr/>
                <a:lstStyle/>
                <a:p>
                  <a:r>
                    <a:rPr lang="en-US">
                      <a:noFill/>
                    </a:rPr>
                    <a:t> </a:t>
                  </a:r>
                </a:p>
              </p:txBody>
            </p:sp>
          </mc:Fallback>
        </mc:AlternateContent>
      </p:grpSp>
      <p:sp>
        <p:nvSpPr>
          <p:cNvPr id="7" name="Rectangle 6"/>
          <p:cNvSpPr/>
          <p:nvPr/>
        </p:nvSpPr>
        <p:spPr>
          <a:xfrm>
            <a:off x="5981034" y="2185102"/>
            <a:ext cx="4572000" cy="1138197"/>
          </a:xfrm>
          <a:prstGeom prst="rect">
            <a:avLst/>
          </a:prstGeom>
        </p:spPr>
        <p:txBody>
          <a:bodyPr>
            <a:spAutoFit/>
          </a:bodyPr>
          <a:lstStyle/>
          <a:p>
            <a:pPr lvl="0" algn="just">
              <a:lnSpc>
                <a:spcPct val="150000"/>
              </a:lnSpc>
              <a:spcBef>
                <a:spcPts val="600"/>
              </a:spcBef>
              <a:spcAft>
                <a:spcPts val="800"/>
              </a:spcAft>
            </a:pPr>
            <a:r>
              <a:rPr lang="de-DE" sz="2000">
                <a:ea typeface="Arial" panose="020B0604020202020204" pitchFamily="34" charset="0"/>
                <a:cs typeface="Times New Roman" panose="02020603050405020304" pitchFamily="18" charset="0"/>
              </a:rPr>
              <a:t>AB = 3 cm</a:t>
            </a:r>
          </a:p>
          <a:p>
            <a:pPr lvl="0" algn="just">
              <a:lnSpc>
                <a:spcPct val="150000"/>
              </a:lnSpc>
              <a:spcBef>
                <a:spcPts val="600"/>
              </a:spcBef>
              <a:spcAft>
                <a:spcPts val="800"/>
              </a:spcAft>
            </a:pPr>
            <a:r>
              <a:rPr lang="de-DE" sz="2000">
                <a:ea typeface="Arial" panose="020B0604020202020204" pitchFamily="34" charset="0"/>
                <a:cs typeface="Times New Roman" panose="02020603050405020304" pitchFamily="18" charset="0"/>
              </a:rPr>
              <a:t>CD = </a:t>
            </a:r>
            <a:r>
              <a:rPr lang="de-DE" sz="2000">
                <a:ea typeface="Arial" panose="020B0604020202020204" pitchFamily="34" charset="0"/>
                <a:cs typeface="Times New Roman" panose="02020603050405020304" pitchFamily="18" charset="0"/>
              </a:rPr>
              <a:t>9 </a:t>
            </a:r>
            <a:r>
              <a:rPr lang="de-DE" sz="2000" smtClean="0">
                <a:ea typeface="Arial" panose="020B0604020202020204" pitchFamily="34" charset="0"/>
                <a:cs typeface="Times New Roman" panose="02020603050405020304" pitchFamily="18" charset="0"/>
              </a:rPr>
              <a:t>cm</a:t>
            </a:r>
            <a:endParaRPr lang="de-DE" sz="2000">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7742" y="1828313"/>
            <a:ext cx="4513904" cy="2032121"/>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981034" y="3393197"/>
                <a:ext cx="1527598" cy="1062278"/>
              </a:xfrm>
              <a:prstGeom prst="rect">
                <a:avLst/>
              </a:prstGeom>
            </p:spPr>
            <p:txBody>
              <a:bodyPr wrap="non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m:t>
                          </m:r>
                        </m:num>
                        <m:den>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CD</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m:t>
                          </m:r>
                        </m:den>
                      </m:f>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8" name="Rectangle 7"/>
              <p:cNvSpPr>
                <a:spLocks noRot="1" noChangeAspect="1" noMove="1" noResize="1" noEditPoints="1" noAdjustHandles="1" noChangeArrowheads="1" noChangeShapeType="1" noTextEdit="1"/>
              </p:cNvSpPr>
              <p:nvPr/>
            </p:nvSpPr>
            <p:spPr>
              <a:xfrm>
                <a:off x="5981034" y="3393197"/>
                <a:ext cx="1527598" cy="1062278"/>
              </a:xfrm>
              <a:prstGeom prst="rect">
                <a:avLst/>
              </a:prstGeom>
              <a:blipFill>
                <a:blip r:embed="rId6"/>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a:off x="146305" y="4562856"/>
            <a:ext cx="2043956" cy="434340"/>
          </a:xfrm>
          <a:prstGeom prst="rect">
            <a:avLst/>
          </a:prstGeom>
        </p:spPr>
      </p:pic>
      <p:pic>
        <p:nvPicPr>
          <p:cNvPr id="3" name="Picture 2"/>
          <p:cNvPicPr>
            <a:picLocks noChangeAspect="1"/>
          </p:cNvPicPr>
          <p:nvPr/>
        </p:nvPicPr>
        <p:blipFill>
          <a:blip r:embed="rId8"/>
          <a:stretch>
            <a:fillRect/>
          </a:stretch>
        </p:blipFill>
        <p:spPr>
          <a:xfrm rot="20079854">
            <a:off x="8598775" y="1393413"/>
            <a:ext cx="968853" cy="946958"/>
          </a:xfrm>
          <a:prstGeom prst="rect">
            <a:avLst/>
          </a:prstGeom>
        </p:spPr>
      </p:pic>
      <p:sp>
        <p:nvSpPr>
          <p:cNvPr id="41" name="Rectangle 40"/>
          <p:cNvSpPr/>
          <p:nvPr/>
        </p:nvSpPr>
        <p:spPr>
          <a:xfrm>
            <a:off x="5954808" y="1657693"/>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024366555"/>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trips(down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11" name="Google Shape;2829;p39"/>
          <p:cNvSpPr/>
          <p:nvPr/>
        </p:nvSpPr>
        <p:spPr>
          <a:xfrm>
            <a:off x="618628" y="434206"/>
            <a:ext cx="936277" cy="69168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2" name="TextBox 11"/>
          <p:cNvSpPr txBox="1"/>
          <p:nvPr/>
        </p:nvSpPr>
        <p:spPr>
          <a:xfrm>
            <a:off x="1765386" y="460131"/>
            <a:ext cx="6677371" cy="496996"/>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So sánh hai tỉ số tìm được trong hai hoạt động trên.</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p:cNvSpPr/>
          <p:nvPr/>
        </p:nvSpPr>
        <p:spPr>
          <a:xfrm>
            <a:off x="1765386" y="1778904"/>
            <a:ext cx="6577700" cy="553998"/>
          </a:xfrm>
          <a:prstGeom prst="rect">
            <a:avLst/>
          </a:prstGeom>
        </p:spPr>
        <p:txBody>
          <a:bodyPr wrap="square">
            <a:spAutoFit/>
          </a:bodyPr>
          <a:lstStyle/>
          <a:p>
            <a:pPr lvl="0" algn="just">
              <a:lnSpc>
                <a:spcPct val="150000"/>
              </a:lnSpc>
              <a:spcBef>
                <a:spcPts val="600"/>
              </a:spcBef>
              <a:spcAft>
                <a:spcPts val="800"/>
              </a:spcAft>
            </a:pPr>
            <a:r>
              <a:rPr lang="vi-VN" sz="2000">
                <a:ea typeface="Arial" panose="020B0604020202020204" pitchFamily="34" charset="0"/>
                <a:cs typeface="Times New Roman" panose="02020603050405020304" pitchFamily="18" charset="0"/>
              </a:rPr>
              <a:t>Tỉ số tìm được trong hai đoạn thẳng trên bằng nhau.</a:t>
            </a:r>
            <a:endParaRPr kumimoji="0" lang="de-DE"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8" name="Rectangle 17"/>
          <p:cNvSpPr/>
          <p:nvPr/>
        </p:nvSpPr>
        <p:spPr>
          <a:xfrm>
            <a:off x="3894693" y="1211954"/>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3"/>
          <a:stretch>
            <a:fillRect/>
          </a:stretch>
        </p:blipFill>
        <p:spPr>
          <a:xfrm>
            <a:off x="7909348" y="3001182"/>
            <a:ext cx="1007074" cy="1707977"/>
          </a:xfrm>
          <a:prstGeom prst="rect">
            <a:avLst/>
          </a:prstGeom>
        </p:spPr>
      </p:pic>
      <p:pic>
        <p:nvPicPr>
          <p:cNvPr id="9" name="Picture 8"/>
          <p:cNvPicPr>
            <a:picLocks noChangeAspect="1"/>
          </p:cNvPicPr>
          <p:nvPr/>
        </p:nvPicPr>
        <p:blipFill>
          <a:blip r:embed="rId4"/>
          <a:stretch>
            <a:fillRect/>
          </a:stretch>
        </p:blipFill>
        <p:spPr>
          <a:xfrm flipH="1">
            <a:off x="7969091" y="236845"/>
            <a:ext cx="947331" cy="394721"/>
          </a:xfrm>
          <a:prstGeom prst="rect">
            <a:avLst/>
          </a:prstGeom>
        </p:spPr>
      </p:pic>
      <p:sp>
        <p:nvSpPr>
          <p:cNvPr id="15" name="Google Shape;136;p4"/>
          <p:cNvSpPr/>
          <p:nvPr/>
        </p:nvSpPr>
        <p:spPr>
          <a:xfrm>
            <a:off x="217032" y="3017519"/>
            <a:ext cx="7431617" cy="1691640"/>
          </a:xfrm>
          <a:prstGeom prst="wedgeRoundRectCallout">
            <a:avLst>
              <a:gd name="adj1" fmla="val 53334"/>
              <a:gd name="adj2" fmla="val -24897"/>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vi-VN" sz="2200" b="1">
                <a:solidFill>
                  <a:schemeClr val="bg1">
                    <a:lumMod val="50000"/>
                  </a:schemeClr>
                </a:solidFill>
                <a:latin typeface="+mn-lt"/>
                <a:ea typeface="Calibri"/>
                <a:cs typeface="Calibri"/>
                <a:sym typeface="Calibri"/>
              </a:rPr>
              <a:t>Nhận xét:</a:t>
            </a:r>
          </a:p>
          <a:p>
            <a:pPr lvl="0" algn="just">
              <a:lnSpc>
                <a:spcPct val="150000"/>
              </a:lnSpc>
            </a:pPr>
            <a:r>
              <a:rPr lang="vi-VN" sz="2200">
                <a:solidFill>
                  <a:schemeClr val="dk1"/>
                </a:solidFill>
                <a:latin typeface="+mn-lt"/>
                <a:ea typeface="Calibri"/>
                <a:cs typeface="Calibri"/>
                <a:sym typeface="Calibri"/>
              </a:rPr>
              <a:t>Khi thay đổi đơn vị đo, tỉ số độ dài của hai đoạn thẳng AB và CD không thay đổi.</a:t>
            </a:r>
            <a:endParaRPr lang="vi-VN" sz="2200" dirty="0">
              <a:solidFill>
                <a:schemeClr val="dk1"/>
              </a:solidFill>
              <a:latin typeface="+mn-lt"/>
              <a:ea typeface="Calibri"/>
              <a:cs typeface="Calibri"/>
              <a:sym typeface="Calibri"/>
            </a:endParaRPr>
          </a:p>
        </p:txBody>
      </p:sp>
    </p:spTree>
    <p:extLst>
      <p:ext uri="{BB962C8B-B14F-4D97-AF65-F5344CB8AC3E}">
        <p14:creationId xmlns:p14="http://schemas.microsoft.com/office/powerpoint/2010/main" val="427066307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500"/>
                                        <p:tgtEl>
                                          <p:spTgt spid="15"/>
                                        </p:tgtEl>
                                      </p:cBhvr>
                                    </p:animEffect>
                                  </p:childTnLst>
                                </p:cTn>
                              </p:par>
                              <p:par>
                                <p:cTn id="27" presetID="2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edg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bldP spid="18" grpId="0"/>
      <p:bldP spid="15" grpId="0" animBg="1"/>
    </p:bldLst>
  </p:timing>
</p:sld>
</file>

<file path=ppt/theme/theme1.xml><?xml version="1.0" encoding="utf-8"?>
<a:theme xmlns:a="http://schemas.openxmlformats.org/drawingml/2006/main" name="All About Asymptotes by Slidesgo">
  <a:themeElements>
    <a:clrScheme name="Simple Light">
      <a:dk1>
        <a:srgbClr val="363636"/>
      </a:dk1>
      <a:lt1>
        <a:srgbClr val="189AE2"/>
      </a:lt1>
      <a:dk2>
        <a:srgbClr val="C7EBF0"/>
      </a:dk2>
      <a:lt2>
        <a:srgbClr val="FFFFFF"/>
      </a:lt2>
      <a:accent1>
        <a:srgbClr val="FFFFFF"/>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1700</Words>
  <Application>Microsoft Office PowerPoint</Application>
  <PresentationFormat>On-screen Show (16:9)</PresentationFormat>
  <Paragraphs>252</Paragraphs>
  <Slides>51</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Dotum</vt:lpstr>
      <vt:lpstr>Arial</vt:lpstr>
      <vt:lpstr>Bad Script</vt:lpstr>
      <vt:lpstr>Bebas Neue</vt:lpstr>
      <vt:lpstr>Wingdings</vt:lpstr>
      <vt:lpstr>Cambria Math</vt:lpstr>
      <vt:lpstr>Mukta</vt:lpstr>
      <vt:lpstr>Times New Roman</vt:lpstr>
      <vt:lpstr>Calibri Light</vt:lpstr>
      <vt:lpstr>Calibri</vt:lpstr>
      <vt:lpstr>All About Asymptotes by Slidesgo</vt:lpstr>
      <vt:lpstr>2_Office Theme</vt:lpstr>
      <vt:lpstr>PowerPoint Presentation</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2:</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36</cp:revision>
  <dcterms:modified xsi:type="dcterms:W3CDTF">2023-09-05T08:57:09Z</dcterms:modified>
</cp:coreProperties>
</file>