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256" r:id="rId4"/>
    <p:sldId id="283" r:id="rId5"/>
    <p:sldId id="308" r:id="rId6"/>
    <p:sldId id="309" r:id="rId7"/>
    <p:sldId id="311" r:id="rId8"/>
    <p:sldId id="298" r:id="rId9"/>
    <p:sldId id="270" r:id="rId10"/>
    <p:sldId id="310" r:id="rId11"/>
    <p:sldId id="312" r:id="rId12"/>
    <p:sldId id="313" r:id="rId13"/>
    <p:sldId id="263" r:id="rId14"/>
    <p:sldId id="314" r:id="rId15"/>
    <p:sldId id="315" r:id="rId16"/>
    <p:sldId id="316" r:id="rId17"/>
    <p:sldId id="317" r:id="rId18"/>
    <p:sldId id="318" r:id="rId19"/>
    <p:sldId id="271" r:id="rId20"/>
    <p:sldId id="319" r:id="rId21"/>
    <p:sldId id="260" r:id="rId22"/>
    <p:sldId id="321" r:id="rId23"/>
    <p:sldId id="304" r:id="rId24"/>
    <p:sldId id="258" r:id="rId25"/>
    <p:sldId id="322" r:id="rId26"/>
    <p:sldId id="324" r:id="rId27"/>
    <p:sldId id="325" r:id="rId28"/>
    <p:sldId id="296" r:id="rId29"/>
    <p:sldId id="326" r:id="rId30"/>
    <p:sldId id="327" r:id="rId31"/>
    <p:sldId id="268" r:id="rId32"/>
    <p:sldId id="269" r:id="rId33"/>
  </p:sldIdLst>
  <p:sldSz cx="18288000" cy="10287000"/>
  <p:notesSz cx="6858000" cy="9144000"/>
  <p:embeddedFontLst>
    <p:embeddedFont>
      <p:font typeface="Anton" panose="020B0604020202020204" charset="0"/>
      <p:regular r:id="rId35"/>
    </p:embeddedFont>
    <p:embeddedFont>
      <p:font typeface="Batang" panose="020B0604020202020204" charset="-127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Montserrat" panose="020B0604020202020204" charset="0"/>
      <p:regular r:id="rId42"/>
      <p:bold r:id="rId43"/>
      <p:italic r:id="rId44"/>
      <p:boldItalic r:id="rId45"/>
    </p:embeddedFont>
    <p:embeddedFont>
      <p:font typeface="Dotum" panose="020B0604020202020204" charset="-127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103" autoAdjust="0"/>
  </p:normalViewPr>
  <p:slideViewPr>
    <p:cSldViewPr>
      <p:cViewPr varScale="1">
        <p:scale>
          <a:sx n="56" d="100"/>
          <a:sy n="56" d="100"/>
        </p:scale>
        <p:origin x="1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62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16" indent="0" algn="ctr">
              <a:buNone/>
              <a:defRPr sz="3000"/>
            </a:lvl2pPr>
            <a:lvl3pPr marL="1371636" indent="0" algn="ctr">
              <a:buNone/>
              <a:defRPr sz="2700"/>
            </a:lvl3pPr>
            <a:lvl4pPr marL="2057452" indent="0" algn="ctr">
              <a:buNone/>
              <a:defRPr sz="2400"/>
            </a:lvl4pPr>
            <a:lvl5pPr marL="2743268" indent="0" algn="ctr">
              <a:buNone/>
              <a:defRPr sz="2400"/>
            </a:lvl5pPr>
            <a:lvl6pPr marL="3429088" indent="0" algn="ctr">
              <a:buNone/>
              <a:defRPr sz="2400"/>
            </a:lvl6pPr>
            <a:lvl7pPr marL="4114904" indent="0" algn="ctr">
              <a:buNone/>
              <a:defRPr sz="2400"/>
            </a:lvl7pPr>
            <a:lvl8pPr marL="4800720" indent="0" algn="ctr">
              <a:buNone/>
              <a:defRPr sz="2400"/>
            </a:lvl8pPr>
            <a:lvl9pPr marL="5486536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1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13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6" y="688420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1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3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9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7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5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0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7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7" y="3757619"/>
            <a:ext cx="77366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5" y="3757619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8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2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2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16" indent="0">
              <a:buNone/>
              <a:defRPr sz="4200"/>
            </a:lvl2pPr>
            <a:lvl3pPr marL="1371636" indent="0">
              <a:buNone/>
              <a:defRPr sz="3600"/>
            </a:lvl3pPr>
            <a:lvl4pPr marL="2057452" indent="0">
              <a:buNone/>
              <a:defRPr sz="3000"/>
            </a:lvl4pPr>
            <a:lvl5pPr marL="2743268" indent="0">
              <a:buNone/>
              <a:defRPr sz="3000"/>
            </a:lvl5pPr>
            <a:lvl6pPr marL="3429088" indent="0">
              <a:buNone/>
              <a:defRPr sz="3000"/>
            </a:lvl6pPr>
            <a:lvl7pPr marL="4114904" indent="0">
              <a:buNone/>
              <a:defRPr sz="3000"/>
            </a:lvl7pPr>
            <a:lvl8pPr marL="4800720" indent="0">
              <a:buNone/>
              <a:defRPr sz="3000"/>
            </a:lvl8pPr>
            <a:lvl9pPr marL="5486536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5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93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5" y="547693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2023/10/13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defTabSz="1828800">
              <a:defRPr/>
            </a:pPr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defRPr/>
              </a:pPr>
              <a:t>2023/10/13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8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defTabSz="1828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defTabSz="1828800">
              <a:defRPr/>
            </a:pPr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137163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137163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10287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1714544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2400360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308617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377199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812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6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44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52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6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8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904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72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5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microsoft.com/office/2007/relationships/hdphoto" Target="../media/hdphoto2.wdp"/><Relationship Id="rId17" Type="http://schemas.openxmlformats.org/officeDocument/2006/relationships/image" Target="../media/image16.png"/><Relationship Id="rId2" Type="http://schemas.openxmlformats.org/officeDocument/2006/relationships/image" Target="../media/image1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4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microsoft.com/office/2007/relationships/hdphoto" Target="../media/hdphoto3.wdp"/><Relationship Id="rId17" Type="http://schemas.openxmlformats.org/officeDocument/2006/relationships/image" Target="../media/image17.png"/><Relationship Id="rId2" Type="http://schemas.openxmlformats.org/officeDocument/2006/relationships/image" Target="../media/image1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4.sv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15" Type="http://schemas.openxmlformats.org/officeDocument/2006/relationships/image" Target="../media/image24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15" Type="http://schemas.openxmlformats.org/officeDocument/2006/relationships/image" Target="../media/image24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26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15" Type="http://schemas.openxmlformats.org/officeDocument/2006/relationships/image" Target="../media/image24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7" Type="http://schemas.openxmlformats.org/officeDocument/2006/relationships/image" Target="../media/image30.png"/><Relationship Id="rId2" Type="http://schemas.openxmlformats.org/officeDocument/2006/relationships/image" Target="../media/image18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10" Type="http://schemas.openxmlformats.org/officeDocument/2006/relationships/image" Target="../media/image34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sv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7.wdp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80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image" Target="../media/image1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4.sv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7" Type="http://schemas.openxmlformats.org/officeDocument/2006/relationships/image" Target="../media/image15.png"/><Relationship Id="rId2" Type="http://schemas.openxmlformats.org/officeDocument/2006/relationships/image" Target="../media/image1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4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5900" y="1485900"/>
            <a:ext cx="15354300" cy="7543800"/>
            <a:chOff x="0" y="0"/>
            <a:chExt cx="14831039" cy="751996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7456463"/>
            </a:xfrm>
            <a:custGeom>
              <a:avLst/>
              <a:gdLst/>
              <a:ahLst/>
              <a:cxnLst/>
              <a:rect l="l" t="t" r="r" b="b"/>
              <a:pathLst>
                <a:path w="14767539" h="7456463">
                  <a:moveTo>
                    <a:pt x="14674828" y="7456463"/>
                  </a:moveTo>
                  <a:lnTo>
                    <a:pt x="92710" y="7456463"/>
                  </a:lnTo>
                  <a:cubicBezTo>
                    <a:pt x="41910" y="7456463"/>
                    <a:pt x="0" y="7414554"/>
                    <a:pt x="0" y="73637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7362483"/>
                  </a:lnTo>
                  <a:cubicBezTo>
                    <a:pt x="14767539" y="7414554"/>
                    <a:pt x="14725628" y="7456463"/>
                    <a:pt x="14674828" y="74564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7519963"/>
            </a:xfrm>
            <a:custGeom>
              <a:avLst/>
              <a:gdLst/>
              <a:ahLst/>
              <a:cxnLst/>
              <a:rect l="l" t="t" r="r" b="b"/>
              <a:pathLst>
                <a:path w="14831039" h="7519963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7395504"/>
                  </a:lnTo>
                  <a:cubicBezTo>
                    <a:pt x="14771350" y="7431063"/>
                    <a:pt x="14742139" y="7460273"/>
                    <a:pt x="14706578" y="7460273"/>
                  </a:cubicBezTo>
                  <a:lnTo>
                    <a:pt x="124460" y="7460273"/>
                  </a:lnTo>
                  <a:cubicBezTo>
                    <a:pt x="88900" y="7460273"/>
                    <a:pt x="59690" y="7431063"/>
                    <a:pt x="59690" y="73955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95504"/>
                  </a:lnTo>
                  <a:cubicBezTo>
                    <a:pt x="0" y="7464083"/>
                    <a:pt x="55880" y="7519963"/>
                    <a:pt x="124460" y="7519963"/>
                  </a:cubicBezTo>
                  <a:lnTo>
                    <a:pt x="14706578" y="7519963"/>
                  </a:lnTo>
                  <a:cubicBezTo>
                    <a:pt x="14775159" y="7519963"/>
                    <a:pt x="14831039" y="7464083"/>
                    <a:pt x="14831039" y="7395504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958910">
            <a:off x="14904940" y="7216260"/>
            <a:ext cx="1553507" cy="17472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188942">
            <a:off x="1827634" y="1501554"/>
            <a:ext cx="1553507" cy="17472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305671">
            <a:off x="16715880" y="8958488"/>
            <a:ext cx="1075409" cy="924851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11078">
            <a:off x="298565" y="9009014"/>
            <a:ext cx="1075409" cy="9248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311850"/>
            <a:ext cx="12877800" cy="96196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200" y="7663070"/>
            <a:ext cx="2819400" cy="106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ctr"/>
                <a:tab pos="4552315" algn="l"/>
              </a:tabLst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3</a:t>
            </a: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305671">
            <a:off x="16715880" y="8958488"/>
            <a:ext cx="1075409" cy="924851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11078">
            <a:off x="298565" y="9009014"/>
            <a:ext cx="1075409" cy="924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5991"/>
            <a:ext cx="12963239" cy="100847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0" y="7429500"/>
            <a:ext cx="2819400" cy="106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ctr"/>
                <a:tab pos="4552315" algn="l"/>
              </a:tabLst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4</a:t>
            </a: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372787" y="3608506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500" b="1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73924" y="3557290"/>
            <a:ext cx="8225750" cy="2700655"/>
            <a:chOff x="577774" y="3009900"/>
            <a:chExt cx="8225750" cy="2700655"/>
          </a:xfrm>
        </p:grpSpPr>
        <p:grpSp>
          <p:nvGrpSpPr>
            <p:cNvPr id="8" name="Group 8"/>
            <p:cNvGrpSpPr/>
            <p:nvPr/>
          </p:nvGrpSpPr>
          <p:grpSpPr>
            <a:xfrm>
              <a:off x="1219200" y="3009900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7774" y="3718802"/>
              <a:ext cx="1282851" cy="128285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163744" y="3477460"/>
              <a:ext cx="5477864" cy="1754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800">
                  <a:solidFill>
                    <a:prstClr val="black"/>
                  </a:solidFill>
                  <a:cs typeface="Arial" panose="020B0604020202020204" pitchFamily="34" charset="0"/>
                </a:rPr>
                <a:t>Tứ giác có các góc kề bằng nhau.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623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49187" y="3931603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24" y="6896100"/>
            <a:ext cx="8225750" cy="2700655"/>
            <a:chOff x="577774" y="6009474"/>
            <a:chExt cx="8225750" cy="2700655"/>
          </a:xfrm>
        </p:grpSpPr>
        <p:grpSp>
          <p:nvGrpSpPr>
            <p:cNvPr id="2" name="Group 2"/>
            <p:cNvGrpSpPr/>
            <p:nvPr/>
          </p:nvGrpSpPr>
          <p:grpSpPr>
            <a:xfrm>
              <a:off x="1219200" y="6009474"/>
              <a:ext cx="7584324" cy="2700655"/>
              <a:chOff x="0" y="0"/>
              <a:chExt cx="1997518" cy="7112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77774" y="6718376"/>
              <a:ext cx="1282851" cy="128285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195206" y="6498153"/>
              <a:ext cx="5682382" cy="1754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800">
                  <a:solidFill>
                    <a:prstClr val="black"/>
                  </a:solidFill>
                  <a:cs typeface="Arial" panose="020B0604020202020204" pitchFamily="34" charset="0"/>
                </a:rPr>
                <a:t>Hình thang có hai đường chéo bằng nhau	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623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49187" y="6931177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20200" y="3557290"/>
            <a:ext cx="8225750" cy="2700655"/>
            <a:chOff x="9224050" y="3009900"/>
            <a:chExt cx="8225750" cy="2700655"/>
          </a:xfrm>
        </p:grpSpPr>
        <p:grpSp>
          <p:nvGrpSpPr>
            <p:cNvPr id="11" name="Group 11"/>
            <p:cNvGrpSpPr/>
            <p:nvPr/>
          </p:nvGrpSpPr>
          <p:grpSpPr>
            <a:xfrm>
              <a:off x="9865476" y="3009900"/>
              <a:ext cx="7584324" cy="2700655"/>
              <a:chOff x="0" y="0"/>
              <a:chExt cx="1997518" cy="7112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224050" y="3718802"/>
              <a:ext cx="1282851" cy="128285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0884936" y="3518253"/>
              <a:ext cx="5501914" cy="1754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800">
                  <a:solidFill>
                    <a:prstClr val="black"/>
                  </a:solidFill>
                  <a:cs typeface="Arial" panose="020B0604020202020204" pitchFamily="34" charset="0"/>
                </a:rPr>
                <a:t>Tứ giác có hai cạnh đối song song và bằng nhau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495463" y="3931603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220200" y="6896100"/>
            <a:ext cx="8225750" cy="2700655"/>
            <a:chOff x="9224050" y="6009474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865476" y="6009474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224050" y="6751713"/>
              <a:ext cx="1282851" cy="128285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0810154" y="6491307"/>
              <a:ext cx="5992072" cy="1754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800">
                  <a:solidFill>
                    <a:prstClr val="black"/>
                  </a:solidFill>
                  <a:cs typeface="Arial" panose="020B0604020202020204" pitchFamily="34" charset="0"/>
                </a:rPr>
                <a:t>Hình thang có hai đường chéo vuông góc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495463" y="696451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24973" y="807162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3430" y="2259351"/>
            <a:ext cx="12856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Một tứ giác là hình bình hành nếu nó là: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134" y="4065643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73924" y="3557290"/>
            <a:ext cx="8225750" cy="2700655"/>
            <a:chOff x="577774" y="3009900"/>
            <a:chExt cx="8225750" cy="2700655"/>
          </a:xfrm>
        </p:grpSpPr>
        <p:grpSp>
          <p:nvGrpSpPr>
            <p:cNvPr id="8" name="Group 8"/>
            <p:cNvGrpSpPr/>
            <p:nvPr/>
          </p:nvGrpSpPr>
          <p:grpSpPr>
            <a:xfrm>
              <a:off x="1219200" y="3009900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7774" y="3718802"/>
              <a:ext cx="1282851" cy="128285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1"/>
                <p:cNvSpPr txBox="1"/>
                <p:nvPr/>
              </p:nvSpPr>
              <p:spPr>
                <a:xfrm>
                  <a:off x="2179726" y="3799482"/>
                  <a:ext cx="5477864" cy="10572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726" y="3799482"/>
                  <a:ext cx="5477864" cy="10572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2"/>
            <p:cNvSpPr txBox="1"/>
            <p:nvPr/>
          </p:nvSpPr>
          <p:spPr>
            <a:xfrm>
              <a:off x="849187" y="3931603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24" y="6896100"/>
            <a:ext cx="8225750" cy="2700655"/>
            <a:chOff x="577774" y="6009474"/>
            <a:chExt cx="8225750" cy="2700655"/>
          </a:xfrm>
        </p:grpSpPr>
        <p:grpSp>
          <p:nvGrpSpPr>
            <p:cNvPr id="2" name="Group 2"/>
            <p:cNvGrpSpPr/>
            <p:nvPr/>
          </p:nvGrpSpPr>
          <p:grpSpPr>
            <a:xfrm>
              <a:off x="1219200" y="6009474"/>
              <a:ext cx="7584324" cy="2700655"/>
              <a:chOff x="0" y="0"/>
              <a:chExt cx="1997518" cy="7112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77774" y="6718376"/>
              <a:ext cx="1282851" cy="128285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811950" y="6873989"/>
              <a:ext cx="4488584" cy="8771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800">
                  <a:solidFill>
                    <a:prstClr val="black"/>
                  </a:solidFill>
                  <a:cs typeface="Arial" panose="020B0604020202020204" pitchFamily="34" charset="0"/>
                </a:rPr>
                <a:t>AB // CD, BC = AD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623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49187" y="6931177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20200" y="3557290"/>
            <a:ext cx="8225750" cy="2700655"/>
            <a:chOff x="9224050" y="3009900"/>
            <a:chExt cx="8225750" cy="2700655"/>
          </a:xfrm>
        </p:grpSpPr>
        <p:grpSp>
          <p:nvGrpSpPr>
            <p:cNvPr id="11" name="Group 11"/>
            <p:cNvGrpSpPr/>
            <p:nvPr/>
          </p:nvGrpSpPr>
          <p:grpSpPr>
            <a:xfrm>
              <a:off x="9865476" y="3009900"/>
              <a:ext cx="7584324" cy="2700655"/>
              <a:chOff x="0" y="0"/>
              <a:chExt cx="1997518" cy="7112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224050" y="3718802"/>
              <a:ext cx="1282851" cy="128285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9"/>
                <p:cNvSpPr txBox="1"/>
                <p:nvPr/>
              </p:nvSpPr>
              <p:spPr>
                <a:xfrm>
                  <a:off x="11142602" y="3802689"/>
                  <a:ext cx="5501914" cy="105086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602" y="3802689"/>
                  <a:ext cx="5501914" cy="10508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4"/>
            <p:cNvSpPr txBox="1"/>
            <p:nvPr/>
          </p:nvSpPr>
          <p:spPr>
            <a:xfrm>
              <a:off x="9495463" y="3931603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220200" y="6896100"/>
            <a:ext cx="8225750" cy="2700655"/>
            <a:chOff x="9224050" y="6009474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865476" y="6009474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224050" y="6751713"/>
              <a:ext cx="1282851" cy="128285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0"/>
                <p:cNvSpPr txBox="1"/>
                <p:nvPr/>
              </p:nvSpPr>
              <p:spPr>
                <a:xfrm>
                  <a:off x="10819435" y="6823683"/>
                  <a:ext cx="5992072" cy="10572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9435" y="6823683"/>
                  <a:ext cx="5992072" cy="10572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5"/>
            <p:cNvSpPr txBox="1"/>
            <p:nvPr/>
          </p:nvSpPr>
          <p:spPr>
            <a:xfrm>
              <a:off x="9495463" y="696451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24973" y="807162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60848" y="2240459"/>
            <a:ext cx="16519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2: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chọn câu đúng. Tứ giác ABCD là hình bình hành nếu.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291" y="7313880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73924" y="3557290"/>
            <a:ext cx="8225750" cy="2700655"/>
            <a:chOff x="577774" y="3009900"/>
            <a:chExt cx="8225750" cy="2700655"/>
          </a:xfrm>
        </p:grpSpPr>
        <p:grpSp>
          <p:nvGrpSpPr>
            <p:cNvPr id="8" name="Group 8"/>
            <p:cNvGrpSpPr/>
            <p:nvPr/>
          </p:nvGrpSpPr>
          <p:grpSpPr>
            <a:xfrm>
              <a:off x="1219200" y="3009900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7774" y="3718802"/>
              <a:ext cx="1282851" cy="128285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1"/>
                <p:cNvSpPr txBox="1"/>
                <p:nvPr/>
              </p:nvSpPr>
              <p:spPr>
                <a:xfrm>
                  <a:off x="2179726" y="3799482"/>
                  <a:ext cx="6053724" cy="102592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oMath>
                    </m:oMathPara>
                  </a14:m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726" y="3799482"/>
                  <a:ext cx="6053724" cy="10259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2"/>
            <p:cNvSpPr txBox="1"/>
            <p:nvPr/>
          </p:nvSpPr>
          <p:spPr>
            <a:xfrm>
              <a:off x="849187" y="3931603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24" y="6751439"/>
            <a:ext cx="8581537" cy="3230759"/>
            <a:chOff x="577774" y="5864813"/>
            <a:chExt cx="8581537" cy="3230759"/>
          </a:xfrm>
        </p:grpSpPr>
        <p:grpSp>
          <p:nvGrpSpPr>
            <p:cNvPr id="2" name="Group 2"/>
            <p:cNvGrpSpPr/>
            <p:nvPr/>
          </p:nvGrpSpPr>
          <p:grpSpPr>
            <a:xfrm>
              <a:off x="1219200" y="5864813"/>
              <a:ext cx="7584324" cy="3230759"/>
              <a:chOff x="0" y="-38100"/>
              <a:chExt cx="1997518" cy="8509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77774" y="6718376"/>
              <a:ext cx="1282851" cy="128285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6"/>
                <p:cNvSpPr txBox="1"/>
                <p:nvPr/>
              </p:nvSpPr>
              <p:spPr>
                <a:xfrm>
                  <a:off x="2105785" y="6419052"/>
                  <a:ext cx="7053526" cy="186653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indent="179705" algn="just">
                    <a:lnSpc>
                      <a:spcPct val="150000"/>
                    </a:lnSpc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fr-FR" sz="40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fr-FR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  <a:p>
                  <a:pPr indent="179705" algn="just">
                    <a:lnSpc>
                      <a:spcPct val="150000"/>
                    </a:lnSpc>
                    <a:tabLst>
                      <a:tab pos="1719580" algn="l"/>
                      <a:tab pos="3262630" algn="l"/>
                      <a:tab pos="4806315" algn="l"/>
                    </a:tabLst>
                  </a:pPr>
                  <a:r>
                    <a:rPr lang="fr-FR" sz="40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fr-FR" sz="400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fr-FR" sz="400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// </m:t>
                      </m:r>
                      <m:r>
                        <a:rPr lang="fr-FR" sz="400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𝐶𝐷</m:t>
                      </m:r>
                    </m:oMath>
                  </a14:m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785" y="6419052"/>
                  <a:ext cx="7053526" cy="1866537"/>
                </a:xfrm>
                <a:prstGeom prst="rect">
                  <a:avLst/>
                </a:prstGeom>
                <a:blipFill>
                  <a:blip r:embed="rId3"/>
                  <a:stretch>
                    <a:fillRect l="-1901" b="-10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3"/>
            <p:cNvSpPr txBox="1"/>
            <p:nvPr/>
          </p:nvSpPr>
          <p:spPr>
            <a:xfrm>
              <a:off x="849187" y="6931177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20200" y="3557290"/>
            <a:ext cx="8225750" cy="2700655"/>
            <a:chOff x="9224050" y="3009900"/>
            <a:chExt cx="8225750" cy="2700655"/>
          </a:xfrm>
        </p:grpSpPr>
        <p:grpSp>
          <p:nvGrpSpPr>
            <p:cNvPr id="11" name="Group 11"/>
            <p:cNvGrpSpPr/>
            <p:nvPr/>
          </p:nvGrpSpPr>
          <p:grpSpPr>
            <a:xfrm>
              <a:off x="9865476" y="3009900"/>
              <a:ext cx="7584324" cy="2700655"/>
              <a:chOff x="0" y="0"/>
              <a:chExt cx="1997518" cy="7112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224050" y="3718802"/>
              <a:ext cx="1282851" cy="128285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9"/>
                <p:cNvSpPr txBox="1"/>
                <p:nvPr/>
              </p:nvSpPr>
              <p:spPr>
                <a:xfrm>
                  <a:off x="11142602" y="3802689"/>
                  <a:ext cx="5501914" cy="10572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602" y="3802689"/>
                  <a:ext cx="5501914" cy="10572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4"/>
            <p:cNvSpPr txBox="1"/>
            <p:nvPr/>
          </p:nvSpPr>
          <p:spPr>
            <a:xfrm>
              <a:off x="9495463" y="3931603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220200" y="6896100"/>
            <a:ext cx="8225750" cy="2700655"/>
            <a:chOff x="9224050" y="6009474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865476" y="6009474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224050" y="6751713"/>
              <a:ext cx="1282851" cy="128285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0"/>
                <p:cNvSpPr txBox="1"/>
                <p:nvPr/>
              </p:nvSpPr>
              <p:spPr>
                <a:xfrm>
                  <a:off x="10933996" y="6406405"/>
                  <a:ext cx="5665215" cy="18466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 xmlns:m="http://schemas.openxmlformats.org/officeDocument/2006/math"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// </m:t>
                      </m:r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; </m:t>
                      </m:r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de-DE" sz="400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de-DE" sz="4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𝐵𝐷</m:t>
                      </m:r>
                    </m:oMath>
                  </a14:m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996" y="6406405"/>
                  <a:ext cx="5665215" cy="1846659"/>
                </a:xfrm>
                <a:prstGeom prst="rect">
                  <a:avLst/>
                </a:prstGeom>
                <a:blipFill>
                  <a:blip r:embed="rId5"/>
                  <a:stretch>
                    <a:fillRect l="-108" r="-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5"/>
            <p:cNvSpPr txBox="1"/>
            <p:nvPr/>
          </p:nvSpPr>
          <p:spPr>
            <a:xfrm>
              <a:off x="9495463" y="696451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24973" y="807162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36507" y="2217631"/>
            <a:ext cx="149634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3: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sai. Tứ giác ABCD là hình chữ nhật khi: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4152019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73924" y="4195445"/>
            <a:ext cx="8225750" cy="2700655"/>
            <a:chOff x="577774" y="3009900"/>
            <a:chExt cx="8225750" cy="2700655"/>
          </a:xfrm>
        </p:grpSpPr>
        <p:grpSp>
          <p:nvGrpSpPr>
            <p:cNvPr id="8" name="Group 8"/>
            <p:cNvGrpSpPr/>
            <p:nvPr/>
          </p:nvGrpSpPr>
          <p:grpSpPr>
            <a:xfrm>
              <a:off x="1219200" y="3009900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7774" y="3718802"/>
              <a:ext cx="1282851" cy="128285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1"/>
                <p:cNvSpPr txBox="1"/>
                <p:nvPr/>
              </p:nvSpPr>
              <p:spPr>
                <a:xfrm>
                  <a:off x="2179726" y="3799482"/>
                  <a:ext cx="6408620" cy="10572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150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726" y="3799482"/>
                  <a:ext cx="6408620" cy="10572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2"/>
            <p:cNvSpPr txBox="1"/>
            <p:nvPr/>
          </p:nvSpPr>
          <p:spPr>
            <a:xfrm>
              <a:off x="849187" y="3931603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24" y="7124700"/>
            <a:ext cx="8267055" cy="3230759"/>
            <a:chOff x="577774" y="5864813"/>
            <a:chExt cx="8267055" cy="3230759"/>
          </a:xfrm>
        </p:grpSpPr>
        <p:grpSp>
          <p:nvGrpSpPr>
            <p:cNvPr id="2" name="Group 2"/>
            <p:cNvGrpSpPr/>
            <p:nvPr/>
          </p:nvGrpSpPr>
          <p:grpSpPr>
            <a:xfrm>
              <a:off x="1219200" y="5864813"/>
              <a:ext cx="7584324" cy="3230759"/>
              <a:chOff x="0" y="-38100"/>
              <a:chExt cx="1997518" cy="8509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77774" y="6718376"/>
              <a:ext cx="1282851" cy="128285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6"/>
                <p:cNvSpPr txBox="1"/>
                <p:nvPr/>
              </p:nvSpPr>
              <p:spPr>
                <a:xfrm>
                  <a:off x="1791303" y="6798721"/>
                  <a:ext cx="7053526" cy="10572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120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303" y="6798721"/>
                  <a:ext cx="7053526" cy="10572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3"/>
            <p:cNvSpPr txBox="1"/>
            <p:nvPr/>
          </p:nvSpPr>
          <p:spPr>
            <a:xfrm>
              <a:off x="849187" y="6931177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20200" y="4195445"/>
            <a:ext cx="8225750" cy="2700655"/>
            <a:chOff x="9224050" y="3009900"/>
            <a:chExt cx="8225750" cy="2700655"/>
          </a:xfrm>
        </p:grpSpPr>
        <p:grpSp>
          <p:nvGrpSpPr>
            <p:cNvPr id="11" name="Group 11"/>
            <p:cNvGrpSpPr/>
            <p:nvPr/>
          </p:nvGrpSpPr>
          <p:grpSpPr>
            <a:xfrm>
              <a:off x="9865476" y="3009900"/>
              <a:ext cx="7584324" cy="2700655"/>
              <a:chOff x="0" y="0"/>
              <a:chExt cx="1997518" cy="7112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224050" y="3718802"/>
              <a:ext cx="1282851" cy="128285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9"/>
                <p:cNvSpPr txBox="1"/>
                <p:nvPr/>
              </p:nvSpPr>
              <p:spPr>
                <a:xfrm>
                  <a:off x="10732637" y="3824109"/>
                  <a:ext cx="6492413" cy="10572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2637" y="3824109"/>
                  <a:ext cx="6492413" cy="10572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4"/>
            <p:cNvSpPr txBox="1"/>
            <p:nvPr/>
          </p:nvSpPr>
          <p:spPr>
            <a:xfrm>
              <a:off x="9495463" y="3931603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220200" y="7269361"/>
            <a:ext cx="8225750" cy="2700655"/>
            <a:chOff x="9224050" y="6009474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865476" y="6009474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224050" y="6751713"/>
              <a:ext cx="1282851" cy="128285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0"/>
                <p:cNvSpPr txBox="1"/>
                <p:nvPr/>
              </p:nvSpPr>
              <p:spPr>
                <a:xfrm>
                  <a:off x="10709246" y="6823683"/>
                  <a:ext cx="6515804" cy="10572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indent="179705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1719580" algn="l"/>
                      <a:tab pos="3262630" algn="l"/>
                      <a:tab pos="480631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150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246" y="6823683"/>
                  <a:ext cx="6515804" cy="10572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5"/>
            <p:cNvSpPr txBox="1"/>
            <p:nvPr/>
          </p:nvSpPr>
          <p:spPr>
            <a:xfrm>
              <a:off x="9495463" y="696451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24973" y="807162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7960" y="1890912"/>
            <a:ext cx="1590324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3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 4: </a:t>
            </a:r>
            <a:r>
              <a:rPr lang="vi-VN" sz="4300">
                <a:solidFill>
                  <a:prstClr val="black"/>
                </a:solidFill>
                <a:cs typeface="Arial" panose="020B0604020202020204" pitchFamily="34" charset="0"/>
              </a:rPr>
              <a:t>Cho hình thoi ABCD có chu vi bằng 16cm, đường cao AH bằng 2cm. Tính các góc của hình thoi. Hãy chọn câu đúng.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49" y="4812614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76785" y="4503541"/>
            <a:ext cx="8222889" cy="3230759"/>
            <a:chOff x="580635" y="2865239"/>
            <a:chExt cx="8222889" cy="3230759"/>
          </a:xfrm>
        </p:grpSpPr>
        <p:grpSp>
          <p:nvGrpSpPr>
            <p:cNvPr id="8" name="Group 8"/>
            <p:cNvGrpSpPr/>
            <p:nvPr/>
          </p:nvGrpSpPr>
          <p:grpSpPr>
            <a:xfrm>
              <a:off x="1219200" y="2865239"/>
              <a:ext cx="7584324" cy="3230759"/>
              <a:chOff x="0" y="-38100"/>
              <a:chExt cx="1997518" cy="8509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62406"/>
                <a:ext cx="1997518" cy="648878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80635" y="3778936"/>
              <a:ext cx="1277126" cy="1309471"/>
              <a:chOff x="1813" y="38100"/>
              <a:chExt cx="809173" cy="82966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54966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056174" y="3542387"/>
              <a:ext cx="6408620" cy="17360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indent="179705" algn="just">
                <a:lnSpc>
                  <a:spcPct val="150000"/>
                </a:lnSpc>
                <a:spcAft>
                  <a:spcPts val="800"/>
                </a:spcAft>
                <a:tabLst>
                  <a:tab pos="1719580" algn="l"/>
                  <a:tab pos="3262630" algn="l"/>
                  <a:tab pos="4806315" algn="l"/>
                </a:tabLst>
              </a:pPr>
              <a:r>
                <a:rPr lang="vi-VN" sz="4000" smtClean="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Tứ </a:t>
              </a:r>
              <a:r>
                <a:rPr lang="vi-VN" sz="400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giác có hai đường chéo bằng nhau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49187" y="4018357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6785" y="7124700"/>
            <a:ext cx="8323663" cy="3230759"/>
            <a:chOff x="580635" y="5864813"/>
            <a:chExt cx="8323663" cy="3230759"/>
          </a:xfrm>
        </p:grpSpPr>
        <p:grpSp>
          <p:nvGrpSpPr>
            <p:cNvPr id="2" name="Group 2"/>
            <p:cNvGrpSpPr/>
            <p:nvPr/>
          </p:nvGrpSpPr>
          <p:grpSpPr>
            <a:xfrm>
              <a:off x="1219200" y="5864813"/>
              <a:ext cx="7584324" cy="3230759"/>
              <a:chOff x="0" y="-38100"/>
              <a:chExt cx="1997518" cy="8509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103714"/>
                <a:ext cx="1997518" cy="607570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80635" y="6778510"/>
              <a:ext cx="1277126" cy="1372303"/>
              <a:chOff x="1813" y="38100"/>
              <a:chExt cx="809173" cy="86947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94776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850772" y="7057995"/>
              <a:ext cx="7053526" cy="812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indent="179705" algn="just">
                <a:lnSpc>
                  <a:spcPct val="150000"/>
                </a:lnSpc>
                <a:spcAft>
                  <a:spcPts val="800"/>
                </a:spcAft>
                <a:tabLst>
                  <a:tab pos="1719580" algn="l"/>
                  <a:tab pos="3262630" algn="l"/>
                  <a:tab pos="4806315" algn="l"/>
                </a:tabLst>
              </a:pPr>
              <a:r>
                <a:rPr lang="en-US" sz="4000" smtClean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Hình </a:t>
              </a: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thoi có một góc vuông</a:t>
              </a:r>
              <a:r>
                <a:rPr kumimoji="0" lang="en-US" sz="40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49187" y="7080762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23061" y="4503541"/>
            <a:ext cx="8222889" cy="3230759"/>
            <a:chOff x="9226911" y="2865239"/>
            <a:chExt cx="8222889" cy="3230759"/>
          </a:xfrm>
        </p:grpSpPr>
        <p:grpSp>
          <p:nvGrpSpPr>
            <p:cNvPr id="11" name="Group 11"/>
            <p:cNvGrpSpPr/>
            <p:nvPr/>
          </p:nvGrpSpPr>
          <p:grpSpPr>
            <a:xfrm>
              <a:off x="9865476" y="2865239"/>
              <a:ext cx="7584324" cy="3230759"/>
              <a:chOff x="0" y="-38100"/>
              <a:chExt cx="1997518" cy="8509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62406"/>
                <a:ext cx="1997518" cy="648878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226911" y="3778936"/>
              <a:ext cx="1277126" cy="1322018"/>
              <a:chOff x="1813" y="38100"/>
              <a:chExt cx="809173" cy="83761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62916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0720941" y="3576955"/>
              <a:ext cx="5818309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indent="179705" algn="just">
                <a:lnSpc>
                  <a:spcPct val="150000"/>
                </a:lnSpc>
                <a:spcAft>
                  <a:spcPts val="800"/>
                </a:spcAft>
                <a:tabLst>
                  <a:tab pos="1719580" algn="l"/>
                  <a:tab pos="3262630" algn="l"/>
                  <a:tab pos="4806315" algn="l"/>
                </a:tabLst>
              </a:pPr>
              <a:r>
                <a:rPr lang="vi-VN" sz="400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Hình bình hành có hai đường chéo bằng </a:t>
              </a:r>
              <a:r>
                <a:rPr lang="vi-VN" sz="4000" smtClean="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nhau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495463" y="4030905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223061" y="7124700"/>
            <a:ext cx="8222889" cy="3230759"/>
            <a:chOff x="9226911" y="5864813"/>
            <a:chExt cx="8222889" cy="3230759"/>
          </a:xfrm>
        </p:grpSpPr>
        <p:grpSp>
          <p:nvGrpSpPr>
            <p:cNvPr id="5" name="Group 5"/>
            <p:cNvGrpSpPr/>
            <p:nvPr/>
          </p:nvGrpSpPr>
          <p:grpSpPr>
            <a:xfrm>
              <a:off x="9865476" y="5864813"/>
              <a:ext cx="7584324" cy="3230759"/>
              <a:chOff x="0" y="-38100"/>
              <a:chExt cx="1997518" cy="8509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103714"/>
                <a:ext cx="1997518" cy="607570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226911" y="6811847"/>
              <a:ext cx="1277126" cy="1415165"/>
              <a:chOff x="1813" y="38100"/>
              <a:chExt cx="809173" cy="89663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121933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0805325" y="6633366"/>
              <a:ext cx="5830004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indent="179705" algn="just">
                <a:lnSpc>
                  <a:spcPct val="150000"/>
                </a:lnSpc>
                <a:spcAft>
                  <a:spcPts val="800"/>
                </a:spcAft>
                <a:tabLst>
                  <a:tab pos="1719580" algn="l"/>
                  <a:tab pos="3262630" algn="l"/>
                  <a:tab pos="4806315" algn="l"/>
                </a:tabLst>
              </a:pPr>
              <a:r>
                <a:rPr lang="vi-VN" sz="4000" smtClean="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Hình </a:t>
              </a:r>
              <a:r>
                <a:rPr lang="vi-VN" sz="400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thoi có hai đường chéo bằng nhau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495463" y="7156962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24973" y="807162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58779" y="2019300"/>
            <a:ext cx="1026444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3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5: </a:t>
            </a:r>
            <a:r>
              <a:rPr lang="vi-VN" sz="4300">
                <a:solidFill>
                  <a:prstClr val="black"/>
                </a:solidFill>
                <a:cs typeface="Arial" panose="020B0604020202020204" pitchFamily="34" charset="0"/>
              </a:rPr>
              <a:t>Hãy chọn câu đúng. Cho hình vẽ. Tứ giác là hình vuông theo dấu hiệu: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77" y="7920112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704144" y="1900695"/>
            <a:ext cx="2733291" cy="2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68788">
            <a:off x="16762078" y="9057309"/>
            <a:ext cx="974039" cy="83767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38321">
            <a:off x="410319" y="359198"/>
            <a:ext cx="838200" cy="94276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30571" y="6477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466228" y="560084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 b="1" kern="0" err="1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b="1" kern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3.42 </a:t>
              </a:r>
              <a:r>
                <a:rPr lang="en-US" sz="4000" b="1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lang="en-US" sz="4000" b="1" kern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SGK – tr</a:t>
              </a:r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74</a:t>
              </a:r>
              <a:r>
                <a:rPr lang="en-US" sz="4000" b="1" kern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)</a:t>
              </a:r>
              <a:endParaRPr lang="en-US" sz="4000" b="1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68788">
            <a:off x="432578" y="9057308"/>
            <a:ext cx="974039" cy="8376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1999" y="1866900"/>
            <a:ext cx="1676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Chứng minh rằng nếu tứ giác có hai đường chéo bằng nhau và một cặp cạnh đối bằng nhau thì tứ giác đó là một hình thang cân (H.3.59).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949317"/>
            <a:ext cx="4431899" cy="3331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92406" y="3855927"/>
            <a:ext cx="11031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05705" y="4610100"/>
                <a:ext cx="12072695" cy="5106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6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 tứ giác ABCD có hai đường chéo AC = BD, hai cạnh đối AD = BC.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6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ADC và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BCD có : AD = BC, DC chung, AC = BD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ADC =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BCD (c.c.c)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𝐵𝐷𝐶</m:t>
                        </m:r>
                      </m:e>
                    </m:acc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ODC cân tại O (1</a:t>
                </a:r>
                <a:r>
                  <a:rPr lang="fr-FR" sz="36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05" y="4610100"/>
                <a:ext cx="12072695" cy="5106334"/>
              </a:xfrm>
              <a:prstGeom prst="rect">
                <a:avLst/>
              </a:prstGeom>
              <a:blipFill>
                <a:blip r:embed="rId10"/>
                <a:stretch>
                  <a:fillRect l="-1566" r="-1515" b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68788">
            <a:off x="16762078" y="9057309"/>
            <a:ext cx="974039" cy="83767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38321">
            <a:off x="410319" y="359198"/>
            <a:ext cx="838200" cy="94276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68788">
            <a:off x="432578" y="9057308"/>
            <a:ext cx="974039" cy="837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2136335"/>
            <a:ext cx="4431899" cy="3331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15558" y="772628"/>
            <a:ext cx="11031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02843" y="1831535"/>
                <a:ext cx="10666737" cy="7655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Chứng </a:t>
                </a:r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minh tương tự, ta có : </a:t>
                </a:r>
                <a14:m>
                  <m:oMath xmlns:m="http://schemas.openxmlformats.org/officeDocument/2006/math"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ABC = </a:t>
                </a:r>
                <a14:m>
                  <m:oMath xmlns:m="http://schemas.openxmlformats.org/officeDocument/2006/math"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BAD (c.c.c)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fr-FR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OAB cân tại O (2)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Mặt </a:t>
                </a:r>
                <a:r>
                  <a:rPr kumimoji="0" lang="fr-FR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𝐷𝑂𝐶</m:t>
                        </m:r>
                      </m:e>
                    </m:acc>
                  </m:oMath>
                </a14:m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(đối đỉnh) (3)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Từ (1), (2), (3)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acc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𝐵𝐷𝐶</m:t>
                        </m:r>
                      </m:e>
                    </m:acc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AB // DC (so le trong)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ABCD là hình thang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Lại có AC = OA + OC = OB + OD = BD nên ABCD là hình thang cân.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43" y="1831535"/>
                <a:ext cx="10666737" cy="7655365"/>
              </a:xfrm>
              <a:prstGeom prst="rect">
                <a:avLst/>
              </a:prstGeom>
              <a:blipFill>
                <a:blip r:embed="rId10"/>
                <a:stretch>
                  <a:fillRect l="-1771" r="-1714" b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1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1478" y="6437616"/>
            <a:ext cx="2824767" cy="3177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16337" y="746984"/>
            <a:ext cx="3092939" cy="26599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5987509" y="-1491345"/>
            <a:ext cx="6050306" cy="132166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72183" y="1982789"/>
            <a:ext cx="2280958" cy="12459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672710">
            <a:off x="299071" y="1241015"/>
            <a:ext cx="3092939" cy="2659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957496">
            <a:off x="14657193" y="6437616"/>
            <a:ext cx="2824767" cy="3177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4068" y="5364305"/>
            <a:ext cx="10459672" cy="1431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2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III</a:t>
            </a:r>
            <a:endParaRPr lang="en-US" sz="62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8303" y="3638469"/>
            <a:ext cx="895310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6200" b="1" kern="0" cap="all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III: TỨ GIÁC</a:t>
            </a:r>
            <a:endParaRPr lang="en-US" sz="6200" b="1" kern="0" cap="all">
              <a:solidFill>
                <a:srgbClr val="C00000"/>
              </a:solidFill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485900"/>
            <a:ext cx="17830800" cy="8915400"/>
            <a:chOff x="0" y="0"/>
            <a:chExt cx="6038063" cy="6076340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Rectangle 1"/>
          <p:cNvSpPr/>
          <p:nvPr/>
        </p:nvSpPr>
        <p:spPr>
          <a:xfrm>
            <a:off x="576797" y="1409700"/>
            <a:ext cx="17297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bình hành ABCD. Lấy điểm P trên tia AB sao cho AP = 2AB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Tứ giác BPCD có phải là hình bình hành không? Tại sao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Khi tam giác ABD vuông cân tại A, hãy tính số đo các góc của tứ giác BPCD.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92466" y="224806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466228" y="560084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 b="1" kern="0" err="1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b="1" kern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3.43 </a:t>
              </a:r>
              <a:r>
                <a:rPr lang="en-US" sz="4000" b="1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lang="en-US" sz="4000" b="1" kern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SGK – tr</a:t>
              </a:r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74</a:t>
              </a:r>
              <a:r>
                <a:rPr lang="en-US" sz="4000" b="1" kern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)</a:t>
              </a:r>
              <a:endParaRPr lang="en-US" sz="4000" b="1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554301" y="4269174"/>
            <a:ext cx="11031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5067300"/>
            <a:ext cx="6139133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62544" y="4955887"/>
                <a:ext cx="10439656" cy="5216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7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Ta có P trên tia AB, AP = 2AB suy ra AB = BP</a:t>
                </a:r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7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ABCD là hình bình hành nên AB // CD, P nằm trên tia AB </a:t>
                </a:r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7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ra BP // CD,</a:t>
                </a:r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7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Tứ giác BPCD có BP // CD, BP = CD (= AB)</a:t>
                </a:r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BPCD là hình bình hành</a:t>
                </a:r>
                <a:r>
                  <a:rPr lang="fr-FR" sz="37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544" y="4955887"/>
                <a:ext cx="10439656" cy="5216813"/>
              </a:xfrm>
              <a:prstGeom prst="rect">
                <a:avLst/>
              </a:prstGeom>
              <a:blipFill>
                <a:blip r:embed="rId5"/>
                <a:stretch>
                  <a:fillRect l="-1868" r="-1751" b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485900"/>
            <a:ext cx="17830800" cy="8915400"/>
            <a:chOff x="0" y="0"/>
            <a:chExt cx="6038063" cy="6076340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Rectangle 1"/>
          <p:cNvSpPr/>
          <p:nvPr/>
        </p:nvSpPr>
        <p:spPr>
          <a:xfrm>
            <a:off x="576797" y="1409700"/>
            <a:ext cx="17297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hình bình hành ABCD. Lấy điểm P trên tia AB sao cho AP = 2AB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Tứ giác BPCD có phải là hình bình hành không? Tại sao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Khi tam giác ABD vuông cân tại A, hãy tính số đo các góc của tứ giác BPCD.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92466" y="224806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466228" y="560084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3.43 </a:t>
              </a: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SGK – tr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74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  <a:endPara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554301" y="4269174"/>
            <a:ext cx="11031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5067300"/>
            <a:ext cx="6139133" cy="381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409350" y="5219700"/>
                <a:ext cx="10048070" cy="3565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:r>
                  <a:rPr kumimoji="0" lang="fr-FR" sz="3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ABD </a:t>
                </a: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fr-FR" sz="37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kumimoji="0" lang="fr-FR" sz="3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vi-VN" sz="3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Â=90 độ và AB = AD suy ra </a:t>
                </a:r>
                <a:r>
                  <a:rPr kumimoji="0" lang="fr-FR" sz="3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ABCD là </a:t>
                </a: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endParaRPr kumimoji="0" lang="en-US" sz="3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BPCD </a:t>
                </a:r>
                <a:r>
                  <a:rPr kumimoji="0" lang="fr-FR" sz="3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𝐵𝐷𝐶</m:t>
                        </m:r>
                      </m:e>
                    </m:acc>
                    <m:r>
                      <a:rPr kumimoji="0" lang="fr-FR" sz="3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fr-FR" sz="3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7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</a:t>
                </a:r>
                <a:r>
                  <a:rPr kumimoji="0" lang="fr-FR" sz="3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𝐵𝑃𝐶</m:t>
                        </m:r>
                      </m:e>
                    </m:acc>
                    <m:r>
                      <a:rPr kumimoji="0" lang="fr-FR" sz="3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kumimoji="0" lang="fr-FR" sz="3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𝐷𝐵𝑃</m:t>
                        </m:r>
                      </m:e>
                    </m:acc>
                    <m:r>
                      <a:rPr kumimoji="0" lang="fr-FR" sz="3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𝐷𝐶𝑃</m:t>
                        </m:r>
                      </m:e>
                    </m:acc>
                    <m:r>
                      <a:rPr kumimoji="0" lang="fr-FR" sz="3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135</m:t>
                        </m:r>
                      </m:e>
                      <m:sup>
                        <m:r>
                          <a:rPr kumimoji="0" lang="fr-FR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kumimoji="0" lang="en-US" sz="3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50" y="5219700"/>
                <a:ext cx="10048070" cy="3565848"/>
              </a:xfrm>
              <a:prstGeom prst="rect">
                <a:avLst/>
              </a:prstGeom>
              <a:blipFill>
                <a:blip r:embed="rId5"/>
                <a:stretch>
                  <a:fillRect l="-1880" r="-1880" b="-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9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500" b="1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794440" y="-4255430"/>
            <a:ext cx="10709896" cy="196703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8220" y="1325375"/>
            <a:ext cx="16687800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>
                <a:solidFill>
                  <a:srgbClr val="000000"/>
                </a:solidFill>
                <a:cs typeface="Arial" panose="020B0604020202020204" pitchFamily="34" charset="0"/>
              </a:rPr>
              <a:t>Cho tam giác ABC vuông tại A. Gọi M là trung điểm của BC còn P, N lần lượt là chân đường vuông góc hạ từ M xuống CA, AB (H.3.60).</a:t>
            </a:r>
            <a:endParaRPr lang="en-US" sz="3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51402" y="203303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466228" y="560084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3.44 </a:t>
              </a: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SGK – tr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75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  <a:endPara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2420" y="3279581"/>
            <a:ext cx="5943600" cy="31182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8220" y="2933700"/>
            <a:ext cx="10515600" cy="391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CMP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MBN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APMN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P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8220" y="6743700"/>
            <a:ext cx="16674059" cy="322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MQ,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AMCQ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AC,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AMCQ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933495" y="-4123993"/>
            <a:ext cx="10431785" cy="19670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4247672"/>
            <a:ext cx="6172200" cy="323817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9372600" y="1145143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39000" y="2095500"/>
                <a:ext cx="9906000" cy="7542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Ta có MP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AC (P là chân đường vuông góc hạ từ M xuống CA)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AC (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ABC vuông tại A)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 ra MP // BA </a:t>
                </a:r>
                <a:r>
                  <a:rPr lang="en-US" sz="36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𝑃𝑀𝐶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acc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(đồng vị)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CMP và </a:t>
                </a: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MBN có :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CM = MB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𝑃𝑀𝐶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𝑁𝐵𝑀</m:t>
                        </m:r>
                      </m:e>
                    </m:acc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𝐶𝑃𝑀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095500"/>
                <a:ext cx="9906000" cy="7542514"/>
              </a:xfrm>
              <a:prstGeom prst="rect">
                <a:avLst/>
              </a:prstGeom>
              <a:blipFill>
                <a:blip r:embed="rId6"/>
                <a:stretch>
                  <a:fillRect l="-1908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1582400" y="6705526"/>
            <a:ext cx="533400" cy="2514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474547" y="7085663"/>
                <a:ext cx="479003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</a:t>
                </a:r>
                <a:r>
                  <a:rPr lang="fr-FR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CMP =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MBN (</a:t>
                </a:r>
                <a:r>
                  <a:rPr lang="fr-FR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ch</a:t>
                </a:r>
                <a:r>
                  <a:rPr lang="fr-FR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– </a:t>
                </a:r>
                <a:r>
                  <a:rPr lang="fr-FR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gn</a:t>
                </a:r>
                <a:r>
                  <a:rPr lang="fr-FR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547" y="7085663"/>
                <a:ext cx="4790035" cy="1754326"/>
              </a:xfrm>
              <a:prstGeom prst="rect">
                <a:avLst/>
              </a:prstGeom>
              <a:blipFill>
                <a:blip r:embed="rId7"/>
                <a:stretch>
                  <a:fillRect l="-3817" r="-394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85800" y="1725155"/>
                <a:ext cx="5993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ch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ứ</m:t>
                    </m:r>
                    <m:r>
                      <m:rPr>
                        <m:sty m:val="p"/>
                      </m:rP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ng</m:t>
                    </m:r>
                    <m:r>
                      <a:rPr lang="vi-VN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minh</m:t>
                    </m:r>
                    <m:r>
                      <a:rPr lang="vi-VN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CMP =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MBN </a:t>
                </a:r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25155"/>
                <a:ext cx="5993628" cy="646331"/>
              </a:xfrm>
              <a:prstGeom prst="rect">
                <a:avLst/>
              </a:prstGeom>
              <a:blipFill>
                <a:blip r:embed="rId8"/>
                <a:stretch>
                  <a:fillRect t="-16981" r="-2136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972298" y="1562100"/>
            <a:ext cx="38102" cy="8153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933495" y="-4373833"/>
            <a:ext cx="10431785" cy="19670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842268"/>
            <a:ext cx="6172200" cy="323817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05801" y="301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10400" y="1714500"/>
                <a:ext cx="10439400" cy="8019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Xét tứ giác APMN có :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𝑀𝑃𝐴</m:t>
                        </m:r>
                      </m:e>
                    </m:acc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(P là chân đường vuông góc hạ từ M xuống CA)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𝑃𝐴𝑀</m:t>
                        </m:r>
                      </m:e>
                    </m:acc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ABC vuông tại A)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(N là chân đường vuông góc hạ từ M xuống AB)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 ra APMN là hình chữ nhật </a:t>
                </a:r>
                <a14:m>
                  <m:oMath xmlns:m="http://schemas.openxmlformats.org/officeDocument/2006/math"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MP = AN ; AP = MN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CMP = </a:t>
                </a:r>
                <a14:m>
                  <m:oMath xmlns:m="http://schemas.openxmlformats.org/officeDocument/2006/math"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MBN </a:t>
                </a:r>
                <a14:m>
                  <m:oMath xmlns:m="http://schemas.openxmlformats.org/officeDocument/2006/math"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MP = BN ; CP = MN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AN = BN ; AP = CP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 là trung điểm của AB ; P là trung điểm của AC.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714500"/>
                <a:ext cx="10439400" cy="8019503"/>
              </a:xfrm>
              <a:prstGeom prst="rect">
                <a:avLst/>
              </a:prstGeom>
              <a:blipFill>
                <a:blip r:embed="rId6"/>
                <a:stretch>
                  <a:fillRect l="-1635" r="-1576"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6762" y="1391759"/>
            <a:ext cx="6172200" cy="23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CM: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APMN </a:t>
            </a:r>
            <a:r>
              <a:rPr lang="vi-VN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endParaRPr lang="vi-VN" sz="3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AC.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972298" y="1562100"/>
            <a:ext cx="38102" cy="8153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933495" y="-4116376"/>
            <a:ext cx="10431785" cy="19670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5524500"/>
            <a:ext cx="6172200" cy="323817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05801" y="301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38998" y="1858137"/>
                <a:ext cx="10210800" cy="7721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c) Tứ giác AMCQ có MQ và AC là đường chéo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mà P là trung điểm của MQ ; P là trung điểm của AC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 ra AMCQ là hình bình hành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lại có </a:t>
                </a: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MQ </a:t>
                </a:r>
                <a14:m>
                  <m:oMath xmlns:m="http://schemas.openxmlformats.org/officeDocument/2006/math"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AC nên AMCQ là hình thoi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d) Nếu AB = AC thì tam giác ABC vuông cân tại A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𝑄𝐶𝑀</m:t>
                        </m:r>
                      </m:e>
                    </m:acc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(AC là đường chéo của hình thoi)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Xét hình thoi AMCQ có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𝑄𝐶𝑀</m:t>
                        </m:r>
                      </m:e>
                    </m:acc>
                    <m:r>
                      <a:rPr lang="fr-FR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fr-F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4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nên AMCQ là hình vuông.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8" y="1858137"/>
                <a:ext cx="10210800" cy="7721345"/>
              </a:xfrm>
              <a:prstGeom prst="rect">
                <a:avLst/>
              </a:prstGeom>
              <a:blipFill>
                <a:blip r:embed="rId6"/>
                <a:stretch>
                  <a:fillRect l="-1612" r="-1672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76300" y="1736640"/>
            <a:ext cx="5638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MQ,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AMCQ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972298" y="1562100"/>
            <a:ext cx="38102" cy="8153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128010" y="-4552950"/>
            <a:ext cx="12077700" cy="2049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647403"/>
            <a:ext cx="16992600" cy="350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solidFill>
                  <a:srgbClr val="000000"/>
                </a:solidFill>
              </a:rPr>
              <a:t>Cho tam giác ABC cân tại A; M là một điểm thuộc đường thẳng BC, B ở giữa M và C. Gọi E, K lần lượt là chân đường vuông góc hạ từ M và từ B xuống AC, còn N, D lần lượt là chân đường vuông góc hạ từ B xuống MEvà từ M xuống AB (H.3.61).</a:t>
            </a:r>
            <a:endParaRPr lang="en-US" sz="3800"/>
          </a:p>
        </p:txBody>
      </p:sp>
      <p:grpSp>
        <p:nvGrpSpPr>
          <p:cNvPr id="15" name="Group 14"/>
          <p:cNvGrpSpPr/>
          <p:nvPr/>
        </p:nvGrpSpPr>
        <p:grpSpPr>
          <a:xfrm>
            <a:off x="5951402" y="301006"/>
            <a:ext cx="6226857" cy="1108694"/>
            <a:chOff x="6019800" y="377206"/>
            <a:chExt cx="6226857" cy="1108694"/>
          </a:xfrm>
        </p:grpSpPr>
        <p:grpSp>
          <p:nvGrpSpPr>
            <p:cNvPr id="17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0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466228" y="560084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3.45 </a:t>
              </a: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SGK – tr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75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  <a:endPara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41202" y="5171591"/>
            <a:ext cx="10820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Chứng minh rằng: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a) Tứ giác BKEN là hình chữ nhật.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b) BK bằng hiệu khoảng cách từ M đến AC và đến AB (dù M thay đổi trên đường thẳng BC miễn là B nằm giữa M và C) tức là BK = ME – MD.</a:t>
            </a:r>
            <a:endParaRPr lang="vi-VN" sz="3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3400" y="4953430"/>
            <a:ext cx="5804158" cy="49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110537" y="-4629150"/>
            <a:ext cx="12077700" cy="2049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25647"/>
            <a:ext cx="5804158" cy="491447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610600" y="81442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62800" y="1825647"/>
                <a:ext cx="10363200" cy="680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36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Xét tứ giác BKEN có 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𝐵𝐾𝐸</m:t>
                        </m:r>
                      </m:e>
                    </m:acc>
                    <m:r>
                      <a:rPr lang="pt-BR" sz="3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pt-BR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(K là chân đường vuông góc hạ từ B xuống AC)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𝐾𝐸𝑁</m:t>
                        </m:r>
                      </m:e>
                    </m:acc>
                    <m:r>
                      <a:rPr lang="pt-BR" sz="3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pt-BR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(E là chân đường vuông góc hạ từ M xuống AC)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𝐵𝑁𝐸</m:t>
                        </m:r>
                      </m:e>
                    </m:acc>
                    <m:r>
                      <a:rPr lang="pt-BR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pt-BR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(N là chân đường vuông góc hạ từ B xuống ME)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 ra BKEN là hình chữ </a:t>
                </a:r>
                <a:r>
                  <a:rPr lang="pt-BR" sz="36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nhật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825647"/>
                <a:ext cx="10363200" cy="6808210"/>
              </a:xfrm>
              <a:prstGeom prst="rect">
                <a:avLst/>
              </a:prstGeom>
              <a:blipFill>
                <a:blip r:embed="rId6"/>
                <a:stretch>
                  <a:fillRect l="-1765" r="-1765" b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972298" y="1562100"/>
            <a:ext cx="38102" cy="8153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92604"/>
            <a:ext cx="765068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a) Tứ giác BKEN là hình chữ nhật.</a:t>
            </a:r>
            <a:endParaRPr lang="vi-VN" sz="3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128010" y="-4552950"/>
            <a:ext cx="12077700" cy="204978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05801" y="301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0" y="1272290"/>
                <a:ext cx="10896600" cy="7255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</a:t>
                </a:r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 BKEN là hình chữ nhật nên NE = BK,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𝑁𝐵𝑀</m:t>
                        </m:r>
                      </m:e>
                    </m:acc>
                    <m:r>
                      <a:rPr kumimoji="0" lang="pt-BR" sz="3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(hai góc đồng vị)</a:t>
                </a:r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D là chân đường vuông góc hạ từ M xuống đường thẳng AB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acc>
                    <m:r>
                      <a:rPr kumimoji="0" lang="pt-BR" sz="3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(hai góc đối đỉnh)</a:t>
                </a:r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Theo giả thiết tam giác ABC cân tại A </a:t>
                </a:r>
                <a:endParaRPr kumimoji="0" lang="pt-BR" sz="3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 </a:t>
                </a:r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𝑁𝐵𝑀</m:t>
                        </m:r>
                      </m:e>
                    </m:acc>
                    <m:r>
                      <a:rPr kumimoji="0" lang="pt-BR" sz="3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kumimoji="0" lang="pt-BR" sz="3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kumimoji="0" lang="pt-BR" sz="3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𝐷𝐵𝑀</m:t>
                        </m:r>
                      </m:e>
                    </m:acc>
                  </m:oMath>
                </a14:m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 tam giác vuông NBM và DBM có: MB là cạnh chung,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𝑁𝐵𝑀</m:t>
                        </m:r>
                      </m:e>
                    </m:acc>
                    <m:r>
                      <a:rPr kumimoji="0" lang="pt-BR" sz="3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pt-BR" sz="3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𝐷𝐵𝑀</m:t>
                        </m:r>
                      </m:e>
                    </m:acc>
                  </m:oMath>
                </a14:m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kumimoji="0" lang="pt-BR" sz="3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NBM = </a:t>
                </a:r>
                <a14:m>
                  <m:oMath xmlns:m="http://schemas.openxmlformats.org/officeDocument/2006/math">
                    <m:r>
                      <a:rPr kumimoji="0" lang="pt-BR" sz="3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DBM (ch – gn)</a:t>
                </a:r>
                <a14:m>
                  <m:oMath xmlns:m="http://schemas.openxmlformats.org/officeDocument/2006/math">
                    <m:r>
                      <a:rPr kumimoji="0" lang="pt-BR" sz="3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pt-BR" sz="3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MN = </a:t>
                </a:r>
                <a:r>
                  <a:rPr kumimoji="0" lang="pt-BR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MD</a:t>
                </a:r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272290"/>
                <a:ext cx="10896600" cy="7255832"/>
              </a:xfrm>
              <a:prstGeom prst="rect">
                <a:avLst/>
              </a:prstGeom>
              <a:blipFill>
                <a:blip r:embed="rId4"/>
                <a:stretch>
                  <a:fillRect l="-1566" r="-1510" b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32" y="1819400"/>
            <a:ext cx="5804158" cy="49144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3545" y="8403339"/>
            <a:ext cx="170535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t-BR" sz="3400">
                <a:solidFill>
                  <a:prstClr val="black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Ta có ME là khoảng cách từ M đến đường thẳng AC, MN = MD là khoảng cách từ M đến đường thẳng AB, ME – MD = ME – MN = NE = BK (đpcm)</a:t>
            </a:r>
            <a:endParaRPr lang="en-US" sz="34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72284"/>
            <a:ext cx="6781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dirty="0">
                <a:solidFill>
                  <a:srgbClr val="000000"/>
                </a:solidFill>
              </a:rPr>
              <a:t>b) BK bằng hiệu khoảng cách từ M đến AC và đến AB </a:t>
            </a:r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00800" y="1414009"/>
            <a:ext cx="76200" cy="698933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792979" y="-93621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6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19400" y="2247900"/>
            <a:ext cx="13084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3.39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các khẳng định sau, khẳng định nào đúng?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9862" y="3479542"/>
            <a:ext cx="1348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có tứ giác nào mà không có góc tù.</a:t>
            </a:r>
          </a:p>
          <a:p>
            <a:pPr algn="just"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Nếu tứ giác có ba góc nhọn thì góc còn lại là góc tù.</a:t>
            </a:r>
          </a:p>
          <a:p>
            <a:pPr algn="just"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Nếu tứ giác có hai góc tù thì haigóc còn lại phải nhọn.</a:t>
            </a:r>
          </a:p>
          <a:p>
            <a:pPr algn="just"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Không có tứ giác nào có ba góc tù.</a:t>
            </a:r>
            <a:endParaRPr lang="en-US" sz="4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4914900"/>
            <a:ext cx="982979" cy="7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771;p33"/>
          <p:cNvSpPr txBox="1">
            <a:spLocks/>
          </p:cNvSpPr>
          <p:nvPr/>
        </p:nvSpPr>
        <p:spPr>
          <a:xfrm>
            <a:off x="4114800" y="189744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smtClean="0">
                <a:solidFill>
                  <a:schemeClr val="tx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78352" y="7940335"/>
            <a:ext cx="2338023" cy="2010699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5214300" y="7828353"/>
            <a:ext cx="2289236" cy="1968742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77200" y="9191001"/>
            <a:ext cx="2061687" cy="112619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38200" y="3808132"/>
            <a:ext cx="5130550" cy="3699159"/>
            <a:chOff x="1066801" y="3771900"/>
            <a:chExt cx="5130550" cy="3699159"/>
          </a:xfrm>
        </p:grpSpPr>
        <p:grpSp>
          <p:nvGrpSpPr>
            <p:cNvPr id="4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1226115" y="4526663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</a:t>
              </a: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</a:t>
              </a:r>
              <a:endPara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58410" y="3791229"/>
            <a:ext cx="5130550" cy="3699159"/>
            <a:chOff x="6494020" y="3791229"/>
            <a:chExt cx="5130550" cy="3699159"/>
          </a:xfrm>
        </p:grpSpPr>
        <p:grpSp>
          <p:nvGrpSpPr>
            <p:cNvPr id="28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0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1" name="Rectangle 30"/>
            <p:cNvSpPr/>
            <p:nvPr/>
          </p:nvSpPr>
          <p:spPr>
            <a:xfrm>
              <a:off x="6879189" y="4545756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</a:t>
              </a: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SBT </a:t>
              </a:r>
              <a:endPara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63400" y="3695700"/>
            <a:ext cx="5661409" cy="3814017"/>
            <a:chOff x="7791828" y="4765793"/>
            <a:chExt cx="5661409" cy="3814017"/>
          </a:xfrm>
        </p:grpSpPr>
        <p:grpSp>
          <p:nvGrpSpPr>
            <p:cNvPr id="35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3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9" name="Rectangle 38"/>
            <p:cNvSpPr/>
            <p:nvPr/>
          </p:nvSpPr>
          <p:spPr>
            <a:xfrm>
              <a:off x="7791828" y="4765793"/>
              <a:ext cx="5661409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40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trước </a:t>
              </a:r>
              <a:endParaRPr lang="en-US" sz="4000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</a:t>
              </a:r>
              <a:r>
                <a:rPr lang="vi-VN" sz="40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15. Định lí </a:t>
              </a:r>
              <a:endParaRPr lang="en-US" sz="4000" b="1" kern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Thalès </a:t>
              </a:r>
              <a:r>
                <a:rPr lang="vi-VN" sz="40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trong </a:t>
              </a:r>
              <a:endParaRPr lang="en-US" sz="4000" b="1" kern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tam </a:t>
              </a:r>
              <a:r>
                <a:rPr lang="vi-VN" sz="40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giác</a:t>
              </a:r>
              <a:endParaRPr lang="pt-BR" sz="4000" b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25783" y="-1174717"/>
            <a:ext cx="12921884" cy="129218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28800" y="-1943100"/>
            <a:ext cx="21564600" cy="1303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4061014"/>
            <a:ext cx="1043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</a:t>
            </a:r>
            <a:r>
              <a:rPr lang="en-US" sz="75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VŨ HÙNG: 034.989.5579</a:t>
            </a:r>
            <a:endParaRPr lang="en-US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792979" y="-93621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16688" y="2155551"/>
            <a:ext cx="1308484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3.40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các khẳng định sau, khẳng định nào </a:t>
            </a: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đúng?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 định nào </a:t>
            </a: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9511" y="4012942"/>
            <a:ext cx="145884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a) Tứ giác có hai đường chéo bằng nhau là hình bình hành</a:t>
            </a:r>
            <a:r>
              <a:rPr lang="vi-VN" sz="40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4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b) Tứ giác có hai cặp cạnh bằng nhau là hình bình hành</a:t>
            </a:r>
            <a:r>
              <a:rPr lang="vi-VN" sz="40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4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c) Tứ giác có ba góc vuông là hình chữ nhật</a:t>
            </a:r>
            <a:r>
              <a:rPr lang="vi-VN" sz="40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4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d) Tứ giác có ba cạnh bằng nhau là hình thoi.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192" y="5617019"/>
            <a:ext cx="835173" cy="794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192" y="4522747"/>
            <a:ext cx="799044" cy="73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192" y="6839446"/>
            <a:ext cx="835173" cy="794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9206" y="8067580"/>
            <a:ext cx="799044" cy="7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792979" y="-93621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060453"/>
            <a:ext cx="178308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3.41 </a:t>
            </a: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các khẳng định sau, khẳng định nào </a:t>
            </a: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đúng? </a:t>
            </a: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 định nào </a:t>
            </a: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sai?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3268325"/>
            <a:ext cx="13639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  <a:cs typeface="Arial" panose="020B0604020202020204" pitchFamily="34" charset="0"/>
              </a:rPr>
              <a:t>a) Tứ giác có hai đường chéo bằng nhau và hai cạnh đối nào cũng bằng nhau là hình chữ nhật</a:t>
            </a:r>
            <a:r>
              <a:rPr lang="vi-VN" sz="36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3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  <a:cs typeface="Arial" panose="020B0604020202020204" pitchFamily="34" charset="0"/>
              </a:rPr>
              <a:t>b) Tứ giác có hai cạnh đối nào cũng bằng nhau là hình bình hành</a:t>
            </a:r>
            <a:r>
              <a:rPr lang="vi-VN" sz="36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3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  <a:cs typeface="Arial" panose="020B0604020202020204" pitchFamily="34" charset="0"/>
              </a:rPr>
              <a:t>c) Tứ giác có hai cạnh song song và hai đường chéo bằng nhau là hình thang cân</a:t>
            </a:r>
            <a:r>
              <a:rPr lang="vi-VN" sz="36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3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  <a:cs typeface="Arial" panose="020B0604020202020204" pitchFamily="34" charset="0"/>
              </a:rPr>
              <a:t>d) </a:t>
            </a:r>
            <a:r>
              <a:rPr lang="vi-VN" sz="3600" smtClean="0">
                <a:solidFill>
                  <a:srgbClr val="000000"/>
                </a:solidFill>
                <a:cs typeface="Arial" panose="020B0604020202020204" pitchFamily="34" charset="0"/>
              </a:rPr>
              <a:t>Tứ </a:t>
            </a:r>
            <a:r>
              <a:rPr lang="vi-VN" sz="3600">
                <a:solidFill>
                  <a:srgbClr val="000000"/>
                </a:solidFill>
                <a:cs typeface="Arial" panose="020B0604020202020204" pitchFamily="34" charset="0"/>
              </a:rPr>
              <a:t>giác có hai cạnh song song và hai cạnh còn lại bằng nhau là hình bình hành.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031" y="5190758"/>
            <a:ext cx="835173" cy="794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031" y="6434341"/>
            <a:ext cx="835173" cy="794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031" y="8103323"/>
            <a:ext cx="799044" cy="731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5966" y="3651643"/>
            <a:ext cx="835173" cy="7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-34861" y="-242090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7024665" y="-14341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79380" y="419100"/>
            <a:ext cx="1537084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em quan sát </a:t>
            </a:r>
            <a:r>
              <a:rPr lang="vi-VN" sz="40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sơ </a:t>
            </a:r>
            <a:r>
              <a:rPr lang="vi-VN" sz="40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đồ tư duy tóm tắt khái niệm, tính chất và dấu hiệu nhận biết hình thang cân.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03" y="2548229"/>
            <a:ext cx="11049000" cy="74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-34861" y="-242090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7024665" y="-14341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79380" y="537508"/>
            <a:ext cx="15370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 chia thành </a:t>
            </a:r>
            <a:r>
              <a:rPr lang="vi-VN" sz="40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vi-VN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</a:t>
            </a:r>
            <a:r>
              <a:rPr lang="vi-VN" sz="40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</a:t>
            </a:r>
            <a:r>
              <a:rPr lang="vi-VN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 sơ đồ hóa kiến thức trọng tâm trong chương III 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45328" y="2400300"/>
            <a:ext cx="5450336" cy="3612174"/>
            <a:chOff x="5295900" y="4491149"/>
            <a:chExt cx="5450336" cy="3612174"/>
          </a:xfrm>
        </p:grpSpPr>
        <p:grpSp>
          <p:nvGrpSpPr>
            <p:cNvPr id="2" name="Group 2"/>
            <p:cNvGrpSpPr/>
            <p:nvPr/>
          </p:nvGrpSpPr>
          <p:grpSpPr>
            <a:xfrm>
              <a:off x="5295900" y="4914900"/>
              <a:ext cx="5067300" cy="3188423"/>
              <a:chOff x="0" y="176392"/>
              <a:chExt cx="11697721" cy="488463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1750" y="176393"/>
                <a:ext cx="11665971" cy="4884632"/>
              </a:xfrm>
              <a:custGeom>
                <a:avLst/>
                <a:gdLst/>
                <a:ahLst/>
                <a:cxnLst/>
                <a:rect l="l" t="t" r="r" b="b"/>
                <a:pathLst>
                  <a:path w="14767539" h="6144079">
                    <a:moveTo>
                      <a:pt x="14674828" y="6144079"/>
                    </a:moveTo>
                    <a:lnTo>
                      <a:pt x="92710" y="6144079"/>
                    </a:lnTo>
                    <a:cubicBezTo>
                      <a:pt x="41910" y="6144079"/>
                      <a:pt x="0" y="6102169"/>
                      <a:pt x="0" y="605136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73559" y="0"/>
                    </a:lnTo>
                    <a:cubicBezTo>
                      <a:pt x="14724359" y="0"/>
                      <a:pt x="14766269" y="41910"/>
                      <a:pt x="14766269" y="92710"/>
                    </a:cubicBezTo>
                    <a:lnTo>
                      <a:pt x="14766269" y="6050099"/>
                    </a:lnTo>
                    <a:cubicBezTo>
                      <a:pt x="14767539" y="6102169"/>
                      <a:pt x="14725628" y="6144079"/>
                      <a:pt x="14674828" y="6144079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0" y="176392"/>
                <a:ext cx="11697721" cy="4884633"/>
              </a:xfrm>
              <a:custGeom>
                <a:avLst/>
                <a:gdLst/>
                <a:ahLst/>
                <a:cxnLst/>
                <a:rect l="l" t="t" r="r" b="b"/>
                <a:pathLst>
                  <a:path w="14831039" h="6207579">
                    <a:moveTo>
                      <a:pt x="14706578" y="59690"/>
                    </a:moveTo>
                    <a:cubicBezTo>
                      <a:pt x="14742139" y="59690"/>
                      <a:pt x="14771350" y="88900"/>
                      <a:pt x="14771350" y="124460"/>
                    </a:cubicBezTo>
                    <a:lnTo>
                      <a:pt x="14771350" y="6083119"/>
                    </a:lnTo>
                    <a:cubicBezTo>
                      <a:pt x="14771350" y="6118679"/>
                      <a:pt x="14742139" y="6147889"/>
                      <a:pt x="14706578" y="6147889"/>
                    </a:cubicBezTo>
                    <a:lnTo>
                      <a:pt x="124460" y="6147889"/>
                    </a:lnTo>
                    <a:cubicBezTo>
                      <a:pt x="88900" y="6147889"/>
                      <a:pt x="59690" y="6118679"/>
                      <a:pt x="59690" y="608311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706578" y="59690"/>
                    </a:lnTo>
                    <a:moveTo>
                      <a:pt x="1470657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83119"/>
                    </a:lnTo>
                    <a:cubicBezTo>
                      <a:pt x="0" y="6151699"/>
                      <a:pt x="55880" y="6207579"/>
                      <a:pt x="124460" y="6207579"/>
                    </a:cubicBezTo>
                    <a:lnTo>
                      <a:pt x="14706578" y="6207579"/>
                    </a:lnTo>
                    <a:cubicBezTo>
                      <a:pt x="14775159" y="6207579"/>
                      <a:pt x="14831039" y="6151699"/>
                      <a:pt x="14831039" y="6083119"/>
                    </a:cubicBezTo>
                    <a:lnTo>
                      <a:pt x="14831039" y="124460"/>
                    </a:lnTo>
                    <a:cubicBezTo>
                      <a:pt x="14831039" y="55880"/>
                      <a:pt x="14775159" y="0"/>
                      <a:pt x="14706578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2" name="Rectangle 11"/>
            <p:cNvSpPr/>
            <p:nvPr/>
          </p:nvSpPr>
          <p:spPr>
            <a:xfrm>
              <a:off x="5638800" y="5167180"/>
              <a:ext cx="4495800" cy="261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tabLst>
                  <a:tab pos="3429000" algn="ctr"/>
                  <a:tab pos="4552315" algn="l"/>
                </a:tabLst>
              </a:pPr>
              <a:r>
                <a:rPr lang="en-US" sz="3800" b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</a:t>
              </a:r>
              <a:r>
                <a:rPr lang="en-US" sz="3800" b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</a:t>
              </a:r>
            </a:p>
            <a:p>
              <a:pPr algn="just">
                <a:lnSpc>
                  <a:spcPct val="150000"/>
                </a:lnSpc>
                <a:tabLst>
                  <a:tab pos="3429000" algn="ctr"/>
                  <a:tab pos="4552315" algn="l"/>
                </a:tabLst>
              </a:pPr>
              <a:r>
                <a:rPr lang="vi-VN" sz="3800" smtClean="0">
                  <a:ea typeface="Times New Roman" panose="02020603050405020304" pitchFamily="18" charset="0"/>
                  <a:cs typeface="Arial" panose="020B0604020202020204" pitchFamily="34" charset="0"/>
                </a:rPr>
                <a:t>Vẽ </a:t>
              </a:r>
              <a:r>
                <a:rPr lang="vi-VN" sz="3800">
                  <a:ea typeface="Times New Roman" panose="02020603050405020304" pitchFamily="18" charset="0"/>
                  <a:cs typeface="Arial" panose="020B0604020202020204" pitchFamily="34" charset="0"/>
                </a:rPr>
                <a:t>sơ đồ tư duy về Hình bình hành</a:t>
              </a:r>
              <a:endParaRPr lang="en-US" sz="3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316529">
              <a:off x="9700925" y="4797898"/>
              <a:ext cx="1352059" cy="73856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145328" y="6032354"/>
            <a:ext cx="5450336" cy="3612174"/>
            <a:chOff x="5295900" y="4491149"/>
            <a:chExt cx="5450336" cy="3612174"/>
          </a:xfrm>
        </p:grpSpPr>
        <p:grpSp>
          <p:nvGrpSpPr>
            <p:cNvPr id="17" name="Group 2"/>
            <p:cNvGrpSpPr/>
            <p:nvPr/>
          </p:nvGrpSpPr>
          <p:grpSpPr>
            <a:xfrm>
              <a:off x="5295900" y="4914900"/>
              <a:ext cx="5067300" cy="3188423"/>
              <a:chOff x="0" y="176392"/>
              <a:chExt cx="11697721" cy="4884633"/>
            </a:xfrm>
          </p:grpSpPr>
          <p:sp>
            <p:nvSpPr>
              <p:cNvPr id="20" name="Freeform 3"/>
              <p:cNvSpPr/>
              <p:nvPr/>
            </p:nvSpPr>
            <p:spPr>
              <a:xfrm>
                <a:off x="31750" y="176393"/>
                <a:ext cx="11665971" cy="4884632"/>
              </a:xfrm>
              <a:custGeom>
                <a:avLst/>
                <a:gdLst/>
                <a:ahLst/>
                <a:cxnLst/>
                <a:rect l="l" t="t" r="r" b="b"/>
                <a:pathLst>
                  <a:path w="14767539" h="6144079">
                    <a:moveTo>
                      <a:pt x="14674828" y="6144079"/>
                    </a:moveTo>
                    <a:lnTo>
                      <a:pt x="92710" y="6144079"/>
                    </a:lnTo>
                    <a:cubicBezTo>
                      <a:pt x="41910" y="6144079"/>
                      <a:pt x="0" y="6102169"/>
                      <a:pt x="0" y="605136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73559" y="0"/>
                    </a:lnTo>
                    <a:cubicBezTo>
                      <a:pt x="14724359" y="0"/>
                      <a:pt x="14766269" y="41910"/>
                      <a:pt x="14766269" y="92710"/>
                    </a:cubicBezTo>
                    <a:lnTo>
                      <a:pt x="14766269" y="6050099"/>
                    </a:lnTo>
                    <a:cubicBezTo>
                      <a:pt x="14767539" y="6102169"/>
                      <a:pt x="14725628" y="6144079"/>
                      <a:pt x="14674828" y="6144079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4"/>
              <p:cNvSpPr/>
              <p:nvPr/>
            </p:nvSpPr>
            <p:spPr>
              <a:xfrm>
                <a:off x="0" y="176392"/>
                <a:ext cx="11697721" cy="4884633"/>
              </a:xfrm>
              <a:custGeom>
                <a:avLst/>
                <a:gdLst/>
                <a:ahLst/>
                <a:cxnLst/>
                <a:rect l="l" t="t" r="r" b="b"/>
                <a:pathLst>
                  <a:path w="14831039" h="6207579">
                    <a:moveTo>
                      <a:pt x="14706578" y="59690"/>
                    </a:moveTo>
                    <a:cubicBezTo>
                      <a:pt x="14742139" y="59690"/>
                      <a:pt x="14771350" y="88900"/>
                      <a:pt x="14771350" y="124460"/>
                    </a:cubicBezTo>
                    <a:lnTo>
                      <a:pt x="14771350" y="6083119"/>
                    </a:lnTo>
                    <a:cubicBezTo>
                      <a:pt x="14771350" y="6118679"/>
                      <a:pt x="14742139" y="6147889"/>
                      <a:pt x="14706578" y="6147889"/>
                    </a:cubicBezTo>
                    <a:lnTo>
                      <a:pt x="124460" y="6147889"/>
                    </a:lnTo>
                    <a:cubicBezTo>
                      <a:pt x="88900" y="6147889"/>
                      <a:pt x="59690" y="6118679"/>
                      <a:pt x="59690" y="608311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706578" y="59690"/>
                    </a:lnTo>
                    <a:moveTo>
                      <a:pt x="1470657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83119"/>
                    </a:lnTo>
                    <a:cubicBezTo>
                      <a:pt x="0" y="6151699"/>
                      <a:pt x="55880" y="6207579"/>
                      <a:pt x="124460" y="6207579"/>
                    </a:cubicBezTo>
                    <a:lnTo>
                      <a:pt x="14706578" y="6207579"/>
                    </a:lnTo>
                    <a:cubicBezTo>
                      <a:pt x="14775159" y="6207579"/>
                      <a:pt x="14831039" y="6151699"/>
                      <a:pt x="14831039" y="6083119"/>
                    </a:cubicBezTo>
                    <a:lnTo>
                      <a:pt x="14831039" y="124460"/>
                    </a:lnTo>
                    <a:cubicBezTo>
                      <a:pt x="14831039" y="55880"/>
                      <a:pt x="14775159" y="0"/>
                      <a:pt x="14706578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Rectangle 17"/>
            <p:cNvSpPr/>
            <p:nvPr/>
          </p:nvSpPr>
          <p:spPr>
            <a:xfrm>
              <a:off x="5638800" y="5167180"/>
              <a:ext cx="4495800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tabLst>
                  <a:tab pos="3429000" algn="ctr"/>
                  <a:tab pos="4552315" algn="l"/>
                </a:tabLst>
              </a:pPr>
              <a:r>
                <a:rPr lang="en-US" sz="3800" b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</a:t>
              </a:r>
              <a:r>
                <a:rPr lang="en-US" sz="3800" b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3: </a:t>
              </a:r>
            </a:p>
            <a:p>
              <a:pPr algn="just">
                <a:lnSpc>
                  <a:spcPct val="150000"/>
                </a:lnSpc>
                <a:tabLst>
                  <a:tab pos="3429000" algn="ctr"/>
                  <a:tab pos="4552315" algn="l"/>
                </a:tabLst>
              </a:pPr>
              <a:r>
                <a:rPr lang="vi-VN" sz="3800">
                  <a:ea typeface="Times New Roman" panose="02020603050405020304" pitchFamily="18" charset="0"/>
                  <a:cs typeface="Arial" panose="020B0604020202020204" pitchFamily="34" charset="0"/>
                </a:rPr>
                <a:t>Vẽ sơ đồ tư duy về Hình thoi</a:t>
              </a:r>
              <a:endParaRPr lang="en-US" sz="3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316529">
              <a:off x="9700925" y="4797898"/>
              <a:ext cx="1352059" cy="73856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239369" y="2400300"/>
            <a:ext cx="5450336" cy="3612174"/>
            <a:chOff x="5295900" y="4491149"/>
            <a:chExt cx="5450336" cy="3612174"/>
          </a:xfrm>
        </p:grpSpPr>
        <p:grpSp>
          <p:nvGrpSpPr>
            <p:cNvPr id="35" name="Group 2"/>
            <p:cNvGrpSpPr/>
            <p:nvPr/>
          </p:nvGrpSpPr>
          <p:grpSpPr>
            <a:xfrm>
              <a:off x="5295900" y="4914900"/>
              <a:ext cx="5067300" cy="3188423"/>
              <a:chOff x="0" y="176392"/>
              <a:chExt cx="11697721" cy="4884633"/>
            </a:xfrm>
          </p:grpSpPr>
          <p:sp>
            <p:nvSpPr>
              <p:cNvPr id="38" name="Freeform 3"/>
              <p:cNvSpPr/>
              <p:nvPr/>
            </p:nvSpPr>
            <p:spPr>
              <a:xfrm>
                <a:off x="31750" y="176393"/>
                <a:ext cx="11665971" cy="4884632"/>
              </a:xfrm>
              <a:custGeom>
                <a:avLst/>
                <a:gdLst/>
                <a:ahLst/>
                <a:cxnLst/>
                <a:rect l="l" t="t" r="r" b="b"/>
                <a:pathLst>
                  <a:path w="14767539" h="6144079">
                    <a:moveTo>
                      <a:pt x="14674828" y="6144079"/>
                    </a:moveTo>
                    <a:lnTo>
                      <a:pt x="92710" y="6144079"/>
                    </a:lnTo>
                    <a:cubicBezTo>
                      <a:pt x="41910" y="6144079"/>
                      <a:pt x="0" y="6102169"/>
                      <a:pt x="0" y="605136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73559" y="0"/>
                    </a:lnTo>
                    <a:cubicBezTo>
                      <a:pt x="14724359" y="0"/>
                      <a:pt x="14766269" y="41910"/>
                      <a:pt x="14766269" y="92710"/>
                    </a:cubicBezTo>
                    <a:lnTo>
                      <a:pt x="14766269" y="6050099"/>
                    </a:lnTo>
                    <a:cubicBezTo>
                      <a:pt x="14767539" y="6102169"/>
                      <a:pt x="14725628" y="6144079"/>
                      <a:pt x="14674828" y="6144079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9" name="Freeform 4"/>
              <p:cNvSpPr/>
              <p:nvPr/>
            </p:nvSpPr>
            <p:spPr>
              <a:xfrm>
                <a:off x="0" y="176392"/>
                <a:ext cx="11697721" cy="4884633"/>
              </a:xfrm>
              <a:custGeom>
                <a:avLst/>
                <a:gdLst/>
                <a:ahLst/>
                <a:cxnLst/>
                <a:rect l="l" t="t" r="r" b="b"/>
                <a:pathLst>
                  <a:path w="14831039" h="6207579">
                    <a:moveTo>
                      <a:pt x="14706578" y="59690"/>
                    </a:moveTo>
                    <a:cubicBezTo>
                      <a:pt x="14742139" y="59690"/>
                      <a:pt x="14771350" y="88900"/>
                      <a:pt x="14771350" y="124460"/>
                    </a:cubicBezTo>
                    <a:lnTo>
                      <a:pt x="14771350" y="6083119"/>
                    </a:lnTo>
                    <a:cubicBezTo>
                      <a:pt x="14771350" y="6118679"/>
                      <a:pt x="14742139" y="6147889"/>
                      <a:pt x="14706578" y="6147889"/>
                    </a:cubicBezTo>
                    <a:lnTo>
                      <a:pt x="124460" y="6147889"/>
                    </a:lnTo>
                    <a:cubicBezTo>
                      <a:pt x="88900" y="6147889"/>
                      <a:pt x="59690" y="6118679"/>
                      <a:pt x="59690" y="608311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706578" y="59690"/>
                    </a:lnTo>
                    <a:moveTo>
                      <a:pt x="1470657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83119"/>
                    </a:lnTo>
                    <a:cubicBezTo>
                      <a:pt x="0" y="6151699"/>
                      <a:pt x="55880" y="6207579"/>
                      <a:pt x="124460" y="6207579"/>
                    </a:cubicBezTo>
                    <a:lnTo>
                      <a:pt x="14706578" y="6207579"/>
                    </a:lnTo>
                    <a:cubicBezTo>
                      <a:pt x="14775159" y="6207579"/>
                      <a:pt x="14831039" y="6151699"/>
                      <a:pt x="14831039" y="6083119"/>
                    </a:cubicBezTo>
                    <a:lnTo>
                      <a:pt x="14831039" y="124460"/>
                    </a:lnTo>
                    <a:cubicBezTo>
                      <a:pt x="14831039" y="55880"/>
                      <a:pt x="14775159" y="0"/>
                      <a:pt x="14706578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5638800" y="5167180"/>
              <a:ext cx="4495800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tabLst>
                  <a:tab pos="3429000" algn="ctr"/>
                  <a:tab pos="4552315" algn="l"/>
                </a:tabLst>
              </a:pPr>
              <a:r>
                <a:rPr lang="en-US" sz="3800" b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</a:t>
              </a:r>
              <a:r>
                <a:rPr lang="en-US" sz="3800" b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2: </a:t>
              </a:r>
            </a:p>
            <a:p>
              <a:pPr algn="just">
                <a:lnSpc>
                  <a:spcPct val="150000"/>
                </a:lnSpc>
                <a:tabLst>
                  <a:tab pos="3429000" algn="ctr"/>
                  <a:tab pos="4552315" algn="l"/>
                </a:tabLst>
              </a:pPr>
              <a:r>
                <a:rPr lang="vi-VN" sz="3800">
                  <a:ea typeface="Times New Roman" panose="02020603050405020304" pitchFamily="18" charset="0"/>
                  <a:cs typeface="Arial" panose="020B0604020202020204" pitchFamily="34" charset="0"/>
                </a:rPr>
                <a:t>Vẽ sơ đồ tư duy về Hình chữ nhật</a:t>
              </a:r>
              <a:endParaRPr lang="en-US" sz="3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316529">
              <a:off x="9700925" y="4797898"/>
              <a:ext cx="1352059" cy="73856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0239369" y="6032354"/>
            <a:ext cx="5450336" cy="3612174"/>
            <a:chOff x="5295900" y="4491149"/>
            <a:chExt cx="5450336" cy="3612174"/>
          </a:xfrm>
        </p:grpSpPr>
        <p:grpSp>
          <p:nvGrpSpPr>
            <p:cNvPr id="41" name="Group 2"/>
            <p:cNvGrpSpPr/>
            <p:nvPr/>
          </p:nvGrpSpPr>
          <p:grpSpPr>
            <a:xfrm>
              <a:off x="5295900" y="4914900"/>
              <a:ext cx="5067300" cy="3188423"/>
              <a:chOff x="0" y="176392"/>
              <a:chExt cx="11697721" cy="4884633"/>
            </a:xfrm>
          </p:grpSpPr>
          <p:sp>
            <p:nvSpPr>
              <p:cNvPr id="44" name="Freeform 3"/>
              <p:cNvSpPr/>
              <p:nvPr/>
            </p:nvSpPr>
            <p:spPr>
              <a:xfrm>
                <a:off x="31750" y="176393"/>
                <a:ext cx="11665971" cy="4884632"/>
              </a:xfrm>
              <a:custGeom>
                <a:avLst/>
                <a:gdLst/>
                <a:ahLst/>
                <a:cxnLst/>
                <a:rect l="l" t="t" r="r" b="b"/>
                <a:pathLst>
                  <a:path w="14767539" h="6144079">
                    <a:moveTo>
                      <a:pt x="14674828" y="6144079"/>
                    </a:moveTo>
                    <a:lnTo>
                      <a:pt x="92710" y="6144079"/>
                    </a:lnTo>
                    <a:cubicBezTo>
                      <a:pt x="41910" y="6144079"/>
                      <a:pt x="0" y="6102169"/>
                      <a:pt x="0" y="605136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73559" y="0"/>
                    </a:lnTo>
                    <a:cubicBezTo>
                      <a:pt x="14724359" y="0"/>
                      <a:pt x="14766269" y="41910"/>
                      <a:pt x="14766269" y="92710"/>
                    </a:cubicBezTo>
                    <a:lnTo>
                      <a:pt x="14766269" y="6050099"/>
                    </a:lnTo>
                    <a:cubicBezTo>
                      <a:pt x="14767539" y="6102169"/>
                      <a:pt x="14725628" y="6144079"/>
                      <a:pt x="14674828" y="6144079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45" name="Freeform 4"/>
              <p:cNvSpPr/>
              <p:nvPr/>
            </p:nvSpPr>
            <p:spPr>
              <a:xfrm>
                <a:off x="0" y="176392"/>
                <a:ext cx="11697721" cy="4884633"/>
              </a:xfrm>
              <a:custGeom>
                <a:avLst/>
                <a:gdLst/>
                <a:ahLst/>
                <a:cxnLst/>
                <a:rect l="l" t="t" r="r" b="b"/>
                <a:pathLst>
                  <a:path w="14831039" h="6207579">
                    <a:moveTo>
                      <a:pt x="14706578" y="59690"/>
                    </a:moveTo>
                    <a:cubicBezTo>
                      <a:pt x="14742139" y="59690"/>
                      <a:pt x="14771350" y="88900"/>
                      <a:pt x="14771350" y="124460"/>
                    </a:cubicBezTo>
                    <a:lnTo>
                      <a:pt x="14771350" y="6083119"/>
                    </a:lnTo>
                    <a:cubicBezTo>
                      <a:pt x="14771350" y="6118679"/>
                      <a:pt x="14742139" y="6147889"/>
                      <a:pt x="14706578" y="6147889"/>
                    </a:cubicBezTo>
                    <a:lnTo>
                      <a:pt x="124460" y="6147889"/>
                    </a:lnTo>
                    <a:cubicBezTo>
                      <a:pt x="88900" y="6147889"/>
                      <a:pt x="59690" y="6118679"/>
                      <a:pt x="59690" y="608311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706578" y="59690"/>
                    </a:lnTo>
                    <a:moveTo>
                      <a:pt x="1470657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83119"/>
                    </a:lnTo>
                    <a:cubicBezTo>
                      <a:pt x="0" y="6151699"/>
                      <a:pt x="55880" y="6207579"/>
                      <a:pt x="124460" y="6207579"/>
                    </a:cubicBezTo>
                    <a:lnTo>
                      <a:pt x="14706578" y="6207579"/>
                    </a:lnTo>
                    <a:cubicBezTo>
                      <a:pt x="14775159" y="6207579"/>
                      <a:pt x="14831039" y="6151699"/>
                      <a:pt x="14831039" y="6083119"/>
                    </a:cubicBezTo>
                    <a:lnTo>
                      <a:pt x="14831039" y="124460"/>
                    </a:lnTo>
                    <a:cubicBezTo>
                      <a:pt x="14831039" y="55880"/>
                      <a:pt x="14775159" y="0"/>
                      <a:pt x="14706578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42" name="Rectangle 41"/>
            <p:cNvSpPr/>
            <p:nvPr/>
          </p:nvSpPr>
          <p:spPr>
            <a:xfrm>
              <a:off x="5638800" y="5167180"/>
              <a:ext cx="4495800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tabLst>
                  <a:tab pos="3429000" algn="ctr"/>
                  <a:tab pos="4552315" algn="l"/>
                </a:tabLst>
              </a:pPr>
              <a:r>
                <a:rPr lang="en-US" sz="3800" b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4</a:t>
              </a:r>
              <a:r>
                <a:rPr lang="en-US" sz="3800" b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</a:p>
            <a:p>
              <a:pPr algn="just">
                <a:lnSpc>
                  <a:spcPct val="150000"/>
                </a:lnSpc>
                <a:tabLst>
                  <a:tab pos="3429000" algn="ctr"/>
                  <a:tab pos="4552315" algn="l"/>
                </a:tabLst>
              </a:pPr>
              <a:r>
                <a:rPr lang="vi-VN" sz="3800">
                  <a:ea typeface="Times New Roman" panose="02020603050405020304" pitchFamily="18" charset="0"/>
                  <a:cs typeface="Arial" panose="020B0604020202020204" pitchFamily="34" charset="0"/>
                </a:rPr>
                <a:t>Vẽ sơ đồ tư duy về Hình vuông</a:t>
              </a:r>
              <a:endParaRPr lang="en-US" sz="3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43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316529">
              <a:off x="9700925" y="4797898"/>
              <a:ext cx="1352059" cy="738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3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305671">
            <a:off x="16715880" y="8958488"/>
            <a:ext cx="1075409" cy="924851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11078">
            <a:off x="298565" y="9009014"/>
            <a:ext cx="1075409" cy="9248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0" y="647700"/>
            <a:ext cx="13940056" cy="9070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7429500"/>
            <a:ext cx="3124200" cy="106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3429000" algn="ctr"/>
                <a:tab pos="4552315" algn="l"/>
              </a:tabLst>
            </a:pPr>
            <a:r>
              <a:rPr lang="en-US" sz="4200" b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1</a:t>
            </a:r>
            <a:endParaRPr lang="en-US" sz="4200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305671">
            <a:off x="16715880" y="8958488"/>
            <a:ext cx="1075409" cy="924851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11078">
            <a:off x="298565" y="9009014"/>
            <a:ext cx="1075409" cy="924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95300"/>
            <a:ext cx="12282105" cy="929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95600" y="7429500"/>
            <a:ext cx="2971800" cy="106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ctr"/>
                <a:tab pos="4552315" algn="l"/>
              </a:tabLst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2</a:t>
            </a: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1400</Words>
  <Application>Microsoft Office PowerPoint</Application>
  <PresentationFormat>Custom</PresentationFormat>
  <Paragraphs>194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Anton</vt:lpstr>
      <vt:lpstr>Elsie</vt:lpstr>
      <vt:lpstr>Times New Roman</vt:lpstr>
      <vt:lpstr>Batang</vt:lpstr>
      <vt:lpstr>Wingdings</vt:lpstr>
      <vt:lpstr>Calibri</vt:lpstr>
      <vt:lpstr>Cambria Math</vt:lpstr>
      <vt:lpstr>Arial</vt:lpstr>
      <vt:lpstr>Montserrat</vt:lpstr>
      <vt:lpstr>等线 Light</vt:lpstr>
      <vt:lpstr>Kavoon</vt:lpstr>
      <vt:lpstr>Dotum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geometry name the angle maths quiz</dc:title>
  <dc:creator>Mr CHU HONG VINH</dc:creator>
  <cp:lastModifiedBy>V</cp:lastModifiedBy>
  <cp:revision>86</cp:revision>
  <dcterms:created xsi:type="dcterms:W3CDTF">2006-08-16T00:00:00Z</dcterms:created>
  <dcterms:modified xsi:type="dcterms:W3CDTF">2023-10-13T02:35:41Z</dcterms:modified>
  <dc:identifier>DAFOPxnPWEw</dc:identifier>
</cp:coreProperties>
</file>