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32" r:id="rId6"/>
  </p:sldMasterIdLst>
  <p:notesMasterIdLst>
    <p:notesMasterId r:id="rId26"/>
  </p:notesMasterIdLst>
  <p:sldIdLst>
    <p:sldId id="396" r:id="rId7"/>
    <p:sldId id="397" r:id="rId8"/>
    <p:sldId id="376" r:id="rId9"/>
    <p:sldId id="286" r:id="rId10"/>
    <p:sldId id="384" r:id="rId11"/>
    <p:sldId id="382" r:id="rId12"/>
    <p:sldId id="386" r:id="rId13"/>
    <p:sldId id="380" r:id="rId14"/>
    <p:sldId id="381" r:id="rId15"/>
    <p:sldId id="312" r:id="rId16"/>
    <p:sldId id="390" r:id="rId17"/>
    <p:sldId id="403" r:id="rId18"/>
    <p:sldId id="404" r:id="rId19"/>
    <p:sldId id="313" r:id="rId20"/>
    <p:sldId id="391" r:id="rId21"/>
    <p:sldId id="406" r:id="rId22"/>
    <p:sldId id="405" r:id="rId23"/>
    <p:sldId id="401" r:id="rId24"/>
    <p:sldId id="402" r:id="rId25"/>
  </p:sldIdLst>
  <p:sldSz cx="18288000" cy="10287000"/>
  <p:notesSz cx="6858000" cy="9144000"/>
  <p:embeddedFontLst>
    <p:embeddedFont>
      <p:font typeface="Cambria Math" panose="02040503050406030204" pitchFamily="18" charset="0"/>
      <p:regular r:id="rId27"/>
    </p:embeddedFont>
    <p:embeddedFont>
      <p:font typeface="Dotum" panose="020B0604020202020204" charset="-127"/>
      <p:regular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22" autoAdjust="0"/>
  </p:normalViewPr>
  <p:slideViewPr>
    <p:cSldViewPr>
      <p:cViewPr varScale="1">
        <p:scale>
          <a:sx n="52" d="100"/>
          <a:sy n="52" d="100"/>
        </p:scale>
        <p:origin x="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p>
        </p:txBody>
      </p:sp>
      <p:sp>
        <p:nvSpPr>
          <p:cNvPr id="4" name="Slide Number Placeholder 3"/>
          <p:cNvSpPr>
            <a:spLocks noGrp="1"/>
          </p:cNvSpPr>
          <p:nvPr>
            <p:ph type="sldNum" sz="quarter" idx="10"/>
          </p:nvPr>
        </p:nvSpPr>
        <p:spPr/>
        <p:txBody>
          <a:bodyPr/>
          <a:lstStyle/>
          <a:p>
            <a:fld id="{D56D796A-198F-4B98-9B98-878DC4C51E9B}" type="slidenum">
              <a:rPr lang="en-US" smtClean="0"/>
              <a:t>5</a:t>
            </a:fld>
            <a:endParaRPr lang="en-US"/>
          </a:p>
        </p:txBody>
      </p:sp>
    </p:spTree>
    <p:extLst>
      <p:ext uri="{BB962C8B-B14F-4D97-AF65-F5344CB8AC3E}">
        <p14:creationId xmlns:p14="http://schemas.microsoft.com/office/powerpoint/2010/main" val="161702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739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229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240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09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62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4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906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64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23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3461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976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273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86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8640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58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072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78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775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9972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8024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23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092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0019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7204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4296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03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9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8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787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6873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75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860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0517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417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90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805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1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77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73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40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010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74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773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50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6653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9947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360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89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2367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7435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440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356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858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860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2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431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6723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2263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39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10122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8.png"/><Relationship Id="rId1" Type="http://schemas.openxmlformats.org/officeDocument/2006/relationships/slideLayout" Target="../slideLayouts/slideLayout7.xml"/><Relationship Id="rId11" Type="http://schemas.microsoft.com/office/2007/relationships/hdphoto" Target="../media/hdphoto3.wdp"/><Relationship Id="rId10" Type="http://schemas.openxmlformats.org/officeDocument/2006/relationships/image" Target="../media/image2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1.png"/><Relationship Id="rId10" Type="http://schemas.openxmlformats.org/officeDocument/2006/relationships/image" Target="../media/image29.png"/><Relationship Id="rId9" Type="http://schemas.openxmlformats.org/officeDocument/2006/relationships/image" Target="../media/image1803.svg"/><Relationship Id="rId1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 Id="rId10" Type="http://schemas.openxmlformats.org/officeDocument/2006/relationships/image" Target="../media/image29.png"/><Relationship Id="rId9" Type="http://schemas.openxmlformats.org/officeDocument/2006/relationships/image" Target="../media/image180.svg"/></Relationships>
</file>

<file path=ppt/slides/_rels/slide13.xml.rels><?xml version="1.0" encoding="UTF-8" standalone="yes"?>
<Relationships xmlns="http://schemas.openxmlformats.org/package/2006/relationships"><Relationship Id="rId12"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29.png"/><Relationship Id="rId9" Type="http://schemas.openxmlformats.org/officeDocument/2006/relationships/image" Target="../media/image180.svg"/></Relationships>
</file>

<file path=ppt/slides/_rels/slide14.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6.png"/><Relationship Id="rId10" Type="http://schemas.microsoft.com/office/2007/relationships/hdphoto" Target="../media/hdphoto6.wdp"/><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510.svg"/><Relationship Id="rId42" Type="http://schemas.openxmlformats.org/officeDocument/2006/relationships/image" Target="../media/image37.png"/><Relationship Id="rId2" Type="http://schemas.openxmlformats.org/officeDocument/2006/relationships/image" Target="../media/image8.png"/><Relationship Id="rId41" Type="http://schemas.openxmlformats.org/officeDocument/2006/relationships/image" Target="../media/image24.svg"/><Relationship Id="rId1" Type="http://schemas.openxmlformats.org/officeDocument/2006/relationships/slideLayout" Target="../slideLayouts/slideLayout7.xml"/><Relationship Id="rId44" Type="http://schemas.openxmlformats.org/officeDocument/2006/relationships/image" Target="../media/image39.png"/><Relationship Id="rId9" Type="http://schemas.openxmlformats.org/officeDocument/2006/relationships/image" Target="../media/image35.png"/><Relationship Id="rId43" Type="http://schemas.microsoft.com/office/2007/relationships/hdphoto" Target="../media/hdphoto7.wdp"/></Relationships>
</file>

<file path=ppt/slides/_rels/slide16.xml.rels><?xml version="1.0" encoding="UTF-8" standalone="yes"?>
<Relationships xmlns="http://schemas.openxmlformats.org/package/2006/relationships"><Relationship Id="rId8" Type="http://schemas.openxmlformats.org/officeDocument/2006/relationships/image" Target="../media/image510.svg"/><Relationship Id="rId42" Type="http://schemas.openxmlformats.org/officeDocument/2006/relationships/image" Target="../media/image37.png"/><Relationship Id="rId2" Type="http://schemas.openxmlformats.org/officeDocument/2006/relationships/image" Target="../media/image8.png"/><Relationship Id="rId41" Type="http://schemas.openxmlformats.org/officeDocument/2006/relationships/image" Target="../media/image24.svg"/><Relationship Id="rId1" Type="http://schemas.openxmlformats.org/officeDocument/2006/relationships/slideLayout" Target="../slideLayouts/slideLayout7.xml"/><Relationship Id="rId9" Type="http://schemas.openxmlformats.org/officeDocument/2006/relationships/image" Target="../media/image35.png"/><Relationship Id="rId43" Type="http://schemas.microsoft.com/office/2007/relationships/hdphoto" Target="../media/hdphoto7.wdp"/></Relationships>
</file>

<file path=ppt/slides/_rels/slide17.xml.rels><?xml version="1.0" encoding="UTF-8" standalone="yes"?>
<Relationships xmlns="http://schemas.openxmlformats.org/package/2006/relationships"><Relationship Id="rId12"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11" Type="http://schemas.microsoft.com/office/2007/relationships/hdphoto" Target="../media/hdphoto8.wdp"/><Relationship Id="rId10" Type="http://schemas.openxmlformats.org/officeDocument/2006/relationships/image" Target="../media/image38.png"/><Relationship Id="rId9" Type="http://schemas.openxmlformats.org/officeDocument/2006/relationships/image" Target="../media/image1803.sv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0.svg"/><Relationship Id="rId3" Type="http://schemas.openxmlformats.org/officeDocument/2006/relationships/image" Target="../media/image280.svg"/><Relationship Id="rId7" Type="http://schemas.openxmlformats.org/officeDocument/2006/relationships/image" Target="../media/image32.svg"/><Relationship Id="rId2" Type="http://schemas.openxmlformats.org/officeDocument/2006/relationships/image" Target="../media/image40.png"/><Relationship Id="rId1" Type="http://schemas.openxmlformats.org/officeDocument/2006/relationships/slideLayout" Target="../slideLayouts/slideLayout62.xml"/><Relationship Id="rId6" Type="http://schemas.openxmlformats.org/officeDocument/2006/relationships/image" Target="../media/image42.png"/><Relationship Id="rId5" Type="http://schemas.openxmlformats.org/officeDocument/2006/relationships/image" Target="../media/image300.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9.svg"/><Relationship Id="rId7" Type="http://schemas.openxmlformats.org/officeDocument/2006/relationships/image" Target="../media/image22.svg"/><Relationship Id="rId2" Type="http://schemas.openxmlformats.org/officeDocument/2006/relationships/image" Target="../media/image43.png"/><Relationship Id="rId1" Type="http://schemas.openxmlformats.org/officeDocument/2006/relationships/slideLayout" Target="../slideLayouts/slideLayout62.xml"/><Relationship Id="rId6" Type="http://schemas.openxmlformats.org/officeDocument/2006/relationships/image" Target="../media/image45.png"/><Relationship Id="rId5" Type="http://schemas.openxmlformats.org/officeDocument/2006/relationships/image" Target="../media/image81.svg"/><Relationship Id="rId15" Type="http://schemas.openxmlformats.org/officeDocument/2006/relationships/image" Target="../media/image260.sv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8.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36.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0.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media" Target="../media/media2.mp3"/><Relationship Id="rId21"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audio" Target="../media/media1.mp3"/><Relationship Id="rId20" Type="http://schemas.openxmlformats.org/officeDocument/2006/relationships/image" Target="../media/image552.svg"/><Relationship Id="rId29"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1.xml"/><Relationship Id="rId24" Type="http://schemas.openxmlformats.org/officeDocument/2006/relationships/image" Target="../media/image18.png"/><Relationship Id="rId5" Type="http://schemas.openxmlformats.org/officeDocument/2006/relationships/slideLayout" Target="../slideLayouts/slideLayout29.xml"/><Relationship Id="rId23" Type="http://schemas.openxmlformats.org/officeDocument/2006/relationships/image" Target="../media/image17.png"/><Relationship Id="rId31" Type="http://schemas.openxmlformats.org/officeDocument/2006/relationships/image" Target="NULL"/><Relationship Id="rId4" Type="http://schemas.openxmlformats.org/officeDocument/2006/relationships/audio" Target="../media/media2.mp3"/><Relationship Id="rId22" Type="http://schemas.openxmlformats.org/officeDocument/2006/relationships/image" Target="../media/image1801.svg"/><Relationship Id="rId30"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381.sv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19.png"/><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slideLayout" Target="../slideLayouts/slideLayout29.xml"/><Relationship Id="rId15"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550.sv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slideLayout" Target="../slideLayouts/slideLayout29.xml"/><Relationship Id="rId15" Type="http://schemas.openxmlformats.org/officeDocument/2006/relationships/image" Target="../media/image19.png"/><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png"/><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7.png"/><Relationship Id="rId1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551.svg"/><Relationship Id="rId12" Type="http://schemas.openxmlformats.org/officeDocument/2006/relationships/image" Target="../media/image27.png"/><Relationship Id="rId17"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slideLayout" Target="../slideLayouts/slideLayout7.xml"/><Relationship Id="rId10" Type="http://schemas.openxmlformats.org/officeDocument/2006/relationships/image" Target="../media/image25.png"/><Relationship Id="rId19"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18.xml"/><Relationship Id="rId15" Type="http://schemas.openxmlformats.org/officeDocument/2006/relationships/image" Target="../media/image19.png"/><Relationship Id="rId4" Type="http://schemas.openxmlformats.org/officeDocument/2006/relationships/audio" Target="../media/media2.mp3"/><Relationship Id="rId1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NHIỆT LIỆT CHÀO MỪNG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CÁC EM ĐẾN VỚI BÀI HỌC MỚI!</a:t>
            </a:r>
            <a:endParaRPr kumimoji="0" lang="en-US" sz="72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extLst>
      <p:ext uri="{BB962C8B-B14F-4D97-AF65-F5344CB8AC3E}">
        <p14:creationId xmlns:p14="http://schemas.microsoft.com/office/powerpoint/2010/main" val="26751026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802668" y="76274"/>
            <a:ext cx="1294758" cy="1372094"/>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58530">
            <a:off x="202084" y="7998555"/>
            <a:ext cx="1238316" cy="1951391"/>
          </a:xfrm>
          <a:prstGeom prst="rect">
            <a:avLst/>
          </a:prstGeom>
        </p:spPr>
      </p:pic>
      <p:sp>
        <p:nvSpPr>
          <p:cNvPr id="14" name="Rectangle 13"/>
          <p:cNvSpPr/>
          <p:nvPr/>
        </p:nvSpPr>
        <p:spPr>
          <a:xfrm>
            <a:off x="1447800" y="203392"/>
            <a:ext cx="15011400" cy="1892826"/>
          </a:xfrm>
          <a:prstGeom prst="rect">
            <a:avLst/>
          </a:prstGeom>
        </p:spPr>
        <p:txBody>
          <a:bodyPr wrap="square">
            <a:spAutoFit/>
          </a:bodyPr>
          <a:lstStyle/>
          <a:p>
            <a:pPr algn="just">
              <a:lnSpc>
                <a:spcPct val="150000"/>
              </a:lnSpc>
              <a:spcAft>
                <a:spcPts val="800"/>
              </a:spcAft>
            </a:pPr>
            <a:r>
              <a:rPr lang="en-US" sz="4000" b="1" u="sng" err="1"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3.19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tr63)</a:t>
            </a:r>
            <a:r>
              <a:rPr lang="en-US" sz="4000" b="1">
                <a:solidFill>
                  <a:srgbClr val="C00000"/>
                </a:solidFill>
                <a:latin typeface="Arial" panose="020B0604020202020204" pitchFamily="34" charset="0"/>
                <a:cs typeface="Arial" panose="020B0604020202020204" pitchFamily="34" charset="0"/>
              </a:rPr>
              <a:t> </a:t>
            </a:r>
            <a:r>
              <a:rPr lang="en-US" sz="3800" smtClean="0">
                <a:latin typeface="Arial" panose="020B0604020202020204" pitchFamily="34" charset="0"/>
                <a:ea typeface="Calibri" panose="020F0502020204030204" pitchFamily="34" charset="0"/>
                <a:cs typeface="Times New Roman" panose="02020603050405020304" pitchFamily="18" charset="0"/>
              </a:rPr>
              <a:t>Trong </a:t>
            </a:r>
            <a:r>
              <a:rPr lang="en-US" sz="3800">
                <a:latin typeface="Arial" panose="020B0604020202020204" pitchFamily="34" charset="0"/>
                <a:ea typeface="Calibri" panose="020F0502020204030204" pitchFamily="34" charset="0"/>
                <a:cs typeface="Times New Roman" panose="02020603050405020304" pitchFamily="18" charset="0"/>
              </a:rPr>
              <a:t>các tứ giác ở Hình 3.39, tứ giác nào là hình bình hành? Vì sao?</a:t>
            </a:r>
            <a:endParaRPr lang="vi-VN" sz="3800" dirty="0">
              <a:solidFill>
                <a:srgbClr val="000000"/>
              </a:solidFill>
              <a:latin typeface="Open Sans"/>
            </a:endParaRPr>
          </a:p>
        </p:txBody>
      </p:sp>
      <p:pic>
        <p:nvPicPr>
          <p:cNvPr id="2" name="Picture 1"/>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2149642" y="2254634"/>
            <a:ext cx="14325600" cy="3041266"/>
          </a:xfrm>
          <a:prstGeom prst="rect">
            <a:avLst/>
          </a:prstGeom>
        </p:spPr>
      </p:pic>
      <p:sp>
        <p:nvSpPr>
          <p:cNvPr id="6" name="TextBox 5"/>
          <p:cNvSpPr txBox="1"/>
          <p:nvPr/>
        </p:nvSpPr>
        <p:spPr>
          <a:xfrm>
            <a:off x="1143000" y="4923592"/>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1626900" y="5804033"/>
            <a:ext cx="16268068" cy="4144661"/>
          </a:xfrm>
          <a:prstGeom prst="rect">
            <a:avLst/>
          </a:prstGeom>
        </p:spPr>
        <p:txBody>
          <a:bodyPr wrap="square">
            <a:spAutoFit/>
          </a:bodyPr>
          <a:lstStyle/>
          <a:p>
            <a:pPr algn="just">
              <a:lnSpc>
                <a:spcPct val="150000"/>
              </a:lnSpc>
            </a:pPr>
            <a:r>
              <a:rPr lang="fr-FR" sz="3600">
                <a:solidFill>
                  <a:srgbClr val="000000"/>
                </a:solidFill>
                <a:latin typeface="Arial" panose="020B0604020202020204" pitchFamily="34" charset="0"/>
                <a:ea typeface="Calibri" panose="020F0502020204030204" pitchFamily="34" charset="0"/>
                <a:cs typeface="Arial" panose="020B0604020202020204" pitchFamily="34" charset="0"/>
              </a:rPr>
              <a:t>a) Tứ giác ABCD là hình bình hành vì có các góc đối bằng nhau.</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solidFill>
                  <a:srgbClr val="000000"/>
                </a:solidFill>
                <a:latin typeface="Arial" panose="020B0604020202020204" pitchFamily="34" charset="0"/>
                <a:ea typeface="Calibri" panose="020F0502020204030204" pitchFamily="34" charset="0"/>
                <a:cs typeface="Arial" panose="020B0604020202020204" pitchFamily="34" charset="0"/>
              </a:rPr>
              <a:t>b) Tứ giác ABCD không phải là hình bình hành vì các góc đối ở đỉnh B và D không bằng nhau.</a:t>
            </a:r>
            <a:endParaRPr lang="en-US" sz="36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solidFill>
                  <a:srgbClr val="000000"/>
                </a:solidFill>
                <a:latin typeface="Arial" panose="020B0604020202020204" pitchFamily="34" charset="0"/>
                <a:ea typeface="Calibri" panose="020F0502020204030204" pitchFamily="34" charset="0"/>
                <a:cs typeface="Arial" panose="020B0604020202020204" pitchFamily="34" charset="0"/>
              </a:rPr>
              <a:t>c) Tứ giác ABCD có các cạnh đối AD và BC song song (cùng tạo với đường thẳng DC hai góc ở vị trí đồng vị bằng nhau), AD = BC nên là hình bình hành.</a:t>
            </a:r>
            <a:endParaRPr lang="en-US" sz="36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829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44368">
            <a:off x="15799758" y="8503052"/>
            <a:ext cx="1801194" cy="183006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990600" y="266700"/>
                <a:ext cx="16002000" cy="2683170"/>
              </a:xfrm>
              <a:prstGeom prst="rect">
                <a:avLst/>
              </a:prstGeom>
            </p:spPr>
            <p:txBody>
              <a:bodyPr wrap="square">
                <a:spAutoFit/>
              </a:bodyPr>
              <a:lstStyle/>
              <a:p>
                <a:pPr algn="just">
                  <a:lnSpc>
                    <a:spcPct val="150000"/>
                  </a:lnSpc>
                </a:pPr>
                <a:r>
                  <a:rPr lang="en-US" sz="4000" b="1" u="sng" err="1"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3.20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tr63)</a:t>
                </a:r>
                <a:r>
                  <a:rPr lang="en-US" sz="4000" b="1">
                    <a:solidFill>
                      <a:srgbClr val="C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Cho hình bình hành ABCD. Lấy điểm M thuộc cạnh AB và điểm N thuộc cạnh CD sao cho AM = CN. Chứng minh rằng:</a:t>
                </a:r>
              </a:p>
              <a:p>
                <a:pPr algn="ctr">
                  <a:lnSpc>
                    <a:spcPct val="150000"/>
                  </a:lnSpc>
                </a:pPr>
                <a:r>
                  <a:rPr lang="en-US" sz="3800">
                    <a:solidFill>
                      <a:srgbClr val="000000"/>
                    </a:solidFill>
                    <a:latin typeface="Arial" panose="020B0604020202020204" pitchFamily="34" charset="0"/>
                    <a:cs typeface="Arial" panose="020B0604020202020204" pitchFamily="34" charset="0"/>
                  </a:rPr>
                  <a:t>a) AN = </a:t>
                </a:r>
                <a:r>
                  <a:rPr lang="en-US" sz="3800" smtClean="0">
                    <a:solidFill>
                      <a:srgbClr val="000000"/>
                    </a:solidFill>
                    <a:latin typeface="Arial" panose="020B0604020202020204" pitchFamily="34" charset="0"/>
                    <a:cs typeface="Arial" panose="020B0604020202020204" pitchFamily="34" charset="0"/>
                  </a:rPr>
                  <a:t>CM;				b</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AMC</m:t>
                        </m:r>
                      </m:e>
                    </m:acc>
                    <m:r>
                      <a:rPr lang="fr-FR"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ANC</m:t>
                        </m:r>
                      </m:e>
                    </m:acc>
                  </m:oMath>
                </a14:m>
                <a:endParaRPr lang="en-US" sz="3800" b="0">
                  <a:solidFill>
                    <a:srgbClr val="000000"/>
                  </a:solidFill>
                  <a:effectLst/>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90600" y="266700"/>
                <a:ext cx="16002000" cy="2683170"/>
              </a:xfrm>
              <a:prstGeom prst="rect">
                <a:avLst/>
              </a:prstGeom>
              <a:blipFill>
                <a:blip r:embed="rId11"/>
                <a:stretch>
                  <a:fillRect l="-1371" r="-1219" b="-8182"/>
                </a:stretch>
              </a:blipFill>
            </p:spPr>
            <p:txBody>
              <a:bodyPr/>
              <a:lstStyle/>
              <a:p>
                <a:r>
                  <a:rPr lang="en-US">
                    <a:noFill/>
                  </a:rPr>
                  <a:t> </a:t>
                </a:r>
              </a:p>
            </p:txBody>
          </p:sp>
        </mc:Fallback>
      </mc:AlternateContent>
      <p:sp>
        <p:nvSpPr>
          <p:cNvPr id="11" name="TextBox 10"/>
          <p:cNvSpPr txBox="1"/>
          <p:nvPr/>
        </p:nvSpPr>
        <p:spPr>
          <a:xfrm>
            <a:off x="1524000" y="32385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749014" y="4225254"/>
                <a:ext cx="12234186" cy="5414046"/>
              </a:xfrm>
              <a:prstGeom prst="rect">
                <a:avLst/>
              </a:prstGeom>
            </p:spPr>
            <p:txBody>
              <a:bodyPr wrap="square">
                <a:spAutoFit/>
              </a:bodyPr>
              <a:lstStyle/>
              <a:p>
                <a:pPr algn="just">
                  <a:lnSpc>
                    <a:spcPct val="150000"/>
                  </a:lnSpc>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a) Tứ giác AMCN có hai cạnh đối AM, CN song song và bằng nhau nên AMCN là hình bình hành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srgbClr val="000000"/>
                    </a:solidFill>
                    <a:effectLst/>
                    <a:latin typeface="Arial" panose="020B0604020202020204" pitchFamily="34" charset="0"/>
                    <a:ea typeface="Calibri" panose="020F0502020204030204" pitchFamily="34" charset="0"/>
                    <a:cs typeface="Arial" panose="020B0604020202020204" pitchFamily="34" charset="0"/>
                  </a:rPr>
                  <a:t> AN =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solidFill>
                      <a:srgbClr val="000000"/>
                    </a:solidFill>
                    <a:effectLst/>
                    <a:latin typeface="Arial" panose="020B0604020202020204" pitchFamily="34" charset="0"/>
                    <a:ea typeface="Calibri" panose="020F0502020204030204" pitchFamily="34" charset="0"/>
                    <a:cs typeface="Arial" panose="020B0604020202020204" pitchFamily="34" charset="0"/>
                  </a:rPr>
                  <a:t>b) Vì AMCN là hình bình hành, hai </a:t>
                </a:r>
                <a14:m>
                  <m:oMath xmlns:m="http://schemas.openxmlformats.org/officeDocument/2006/math">
                    <m:acc>
                      <m:accPr>
                        <m:chr m:val="̂"/>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oMath>
                </a14:m>
                <a:r>
                  <a:rPr lang="fr-FR" sz="38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𝐴𝑁𝐶</m:t>
                        </m:r>
                      </m:e>
                    </m:acc>
                  </m:oMath>
                </a14:m>
                <a:r>
                  <a:rPr lang="fr-FR" sz="3800">
                    <a:solidFill>
                      <a:srgbClr val="000000"/>
                    </a:solidFill>
                    <a:effectLst/>
                    <a:latin typeface="Arial" panose="020B0604020202020204" pitchFamily="34" charset="0"/>
                    <a:ea typeface="Calibri" panose="020F0502020204030204" pitchFamily="34" charset="0"/>
                    <a:cs typeface="Arial" panose="020B0604020202020204" pitchFamily="34" charset="0"/>
                  </a:rPr>
                  <a:t> là hai góc đối của hình bình hành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𝐴𝑀𝐶</m:t>
                        </m:r>
                      </m:e>
                    </m:acc>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𝐴𝑁𝐶</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49014" y="4225254"/>
                <a:ext cx="12234186" cy="5414046"/>
              </a:xfrm>
              <a:prstGeom prst="rect">
                <a:avLst/>
              </a:prstGeom>
              <a:blipFill>
                <a:blip r:embed="rId12"/>
                <a:stretch>
                  <a:fillRect l="-1644" r="-1644"/>
                </a:stretch>
              </a:blipFill>
            </p:spPr>
            <p:txBody>
              <a:bodyPr/>
              <a:lstStyle/>
              <a:p>
                <a:r>
                  <a:rPr lang="en-US">
                    <a:noFill/>
                  </a:rPr>
                  <a:t> </a:t>
                </a:r>
              </a:p>
            </p:txBody>
          </p:sp>
        </mc:Fallback>
      </mc:AlternateContent>
      <p:pic>
        <p:nvPicPr>
          <p:cNvPr id="4" name="Picture 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381000" y="4390441"/>
            <a:ext cx="5158853" cy="3200400"/>
          </a:xfrm>
          <a:prstGeom prst="rect">
            <a:avLst/>
          </a:prstGeom>
        </p:spPr>
      </p:pic>
    </p:spTree>
    <p:extLst>
      <p:ext uri="{BB962C8B-B14F-4D97-AF65-F5344CB8AC3E}">
        <p14:creationId xmlns:p14="http://schemas.microsoft.com/office/powerpoint/2010/main" val="2085391085"/>
      </p:ext>
    </p:extLst>
  </p:cSld>
  <p:clrMapOvr>
    <a:masterClrMapping/>
  </p:clrMapOvr>
  <mc:AlternateContent xmlns:mc="http://schemas.openxmlformats.org/markup-compatibility/2006" xmlns:p14="http://schemas.microsoft.com/office/powerpoint/2010/main">
    <mc:Choice Requires="p14">
      <p:transition spd="med" p14:dur="700">
        <p:cover dir="u"/>
      </p:transition>
    </mc:Choice>
    <mc:Fallback xmlns="">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grpSp>
        <p:nvGrpSpPr>
          <p:cNvPr id="15" name="Group 14"/>
          <p:cNvGrpSpPr/>
          <p:nvPr/>
        </p:nvGrpSpPr>
        <p:grpSpPr>
          <a:xfrm>
            <a:off x="5167477" y="1017601"/>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VẬN DỤNG</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44368">
            <a:off x="15799759" y="8817620"/>
            <a:ext cx="1801194" cy="1830060"/>
          </a:xfrm>
          <a:prstGeom prst="rect">
            <a:avLst/>
          </a:prstGeom>
        </p:spPr>
      </p:pic>
      <p:sp>
        <p:nvSpPr>
          <p:cNvPr id="11" name="Rectangle 10"/>
          <p:cNvSpPr/>
          <p:nvPr/>
        </p:nvSpPr>
        <p:spPr>
          <a:xfrm>
            <a:off x="1742681" y="2968631"/>
            <a:ext cx="14813168" cy="5908669"/>
          </a:xfrm>
          <a:prstGeom prst="rect">
            <a:avLst/>
          </a:prstGeom>
        </p:spPr>
        <p:txBody>
          <a:bodyPr wrap="square">
            <a:spAutoFit/>
          </a:bodyPr>
          <a:lstStyle/>
          <a:p>
            <a:pPr algn="just">
              <a:lnSpc>
                <a:spcPct val="150000"/>
              </a:lnSpc>
              <a:spcBef>
                <a:spcPts val="600"/>
              </a:spcBef>
              <a:spcAft>
                <a:spcPts val="600"/>
              </a:spcAft>
            </a:pPr>
            <a:r>
              <a:rPr lang="en-US" sz="4000" b="1" u="sng" err="1"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3.21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tr63)</a:t>
            </a:r>
            <a:r>
              <a:rPr lang="en-US" sz="4000" b="1">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Vẽ tứ giác ABCD theo hướng dẫn sau</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Bước 1. Vẽ đoạn thẳng AB và đường thẳng a song song với AB</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Bước 2. Lấy điểm C ∈ a</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Bước 3. Trên a chọn D sao cho CD = AB và A, D nằm cùng phía đối với BC</a:t>
            </a:r>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Hãy giải thích tại sao tứ giác ABCD là hình bình hành.</a:t>
            </a:r>
            <a:endParaRPr lang="en-US" sz="3800" b="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57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44368">
            <a:off x="15799759" y="8817620"/>
            <a:ext cx="1801194" cy="1830060"/>
          </a:xfrm>
          <a:prstGeom prst="rect">
            <a:avLst/>
          </a:prstGeom>
        </p:spPr>
      </p:pic>
      <p:sp>
        <p:nvSpPr>
          <p:cNvPr id="10" name="TextBox 9"/>
          <p:cNvSpPr txBox="1"/>
          <p:nvPr/>
        </p:nvSpPr>
        <p:spPr>
          <a:xfrm>
            <a:off x="533400" y="6477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371226" y="1616514"/>
            <a:ext cx="5556077" cy="3291894"/>
          </a:xfrm>
          <a:prstGeom prst="rect">
            <a:avLst/>
          </a:prstGeom>
        </p:spPr>
      </p:pic>
      <p:sp>
        <p:nvSpPr>
          <p:cNvPr id="4" name="Rectangle 3"/>
          <p:cNvSpPr/>
          <p:nvPr/>
        </p:nvSpPr>
        <p:spPr>
          <a:xfrm>
            <a:off x="1148265" y="5200114"/>
            <a:ext cx="16002000" cy="3600986"/>
          </a:xfrm>
          <a:prstGeom prst="rect">
            <a:avLst/>
          </a:prstGeom>
        </p:spPr>
        <p:txBody>
          <a:bodyPr wrap="square">
            <a:spAutoFit/>
          </a:bodyPr>
          <a:lstStyle/>
          <a:p>
            <a:pPr algn="just">
              <a:lnSpc>
                <a:spcPct val="150000"/>
              </a:lnSpc>
              <a:spcAft>
                <a:spcPts val="800"/>
              </a:spcAft>
            </a:pPr>
            <a:r>
              <a:rPr lang="fr-FR" sz="3800">
                <a:latin typeface="Arial" panose="020B0604020202020204" pitchFamily="34" charset="0"/>
                <a:ea typeface="Arial" panose="020B0604020202020204" pitchFamily="34" charset="0"/>
                <a:cs typeface="Arial" panose="020B0604020202020204" pitchFamily="34" charset="0"/>
              </a:rPr>
              <a:t>Do đường thẳng CD song song với đường thẳng AB và A, D nằm cùng phía đối với đường thẳng BC nên ABCD là một tứ giác (lồi). </a:t>
            </a:r>
            <a:endParaRPr lang="fr-FR" sz="380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fr-FR" sz="3800" smtClean="0">
                <a:latin typeface="Arial" panose="020B0604020202020204" pitchFamily="34" charset="0"/>
                <a:ea typeface="Arial" panose="020B0604020202020204" pitchFamily="34" charset="0"/>
                <a:cs typeface="Arial" panose="020B0604020202020204" pitchFamily="34" charset="0"/>
              </a:rPr>
              <a:t>Vì </a:t>
            </a:r>
            <a:r>
              <a:rPr lang="fr-FR" sz="3800">
                <a:latin typeface="Arial" panose="020B0604020202020204" pitchFamily="34" charset="0"/>
                <a:ea typeface="Arial" panose="020B0604020202020204" pitchFamily="34" charset="0"/>
                <a:cs typeface="Arial" panose="020B0604020202020204" pitchFamily="34" charset="0"/>
              </a:rPr>
              <a:t>hai cạnh đối AB và CD của tứ giác đó song song và bằng nhau nên nó là một hình bình hành.</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8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81357"/>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grpSp>
        <p:nvGrpSpPr>
          <p:cNvPr id="8" name="Google Shape;1450;p31"/>
          <p:cNvGrpSpPr/>
          <p:nvPr/>
        </p:nvGrpSpPr>
        <p:grpSpPr>
          <a:xfrm>
            <a:off x="3002533" y="8827844"/>
            <a:ext cx="1187431" cy="1252416"/>
            <a:chOff x="4317920" y="2439654"/>
            <a:chExt cx="511913" cy="566244"/>
          </a:xfrm>
        </p:grpSpPr>
        <p:sp>
          <p:nvSpPr>
            <p:cNvPr id="9"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
        <p:nvSpPr>
          <p:cNvPr id="27" name="Rectangle 26"/>
          <p:cNvSpPr/>
          <p:nvPr/>
        </p:nvSpPr>
        <p:spPr>
          <a:xfrm>
            <a:off x="571253" y="110235"/>
            <a:ext cx="16808936" cy="2823465"/>
          </a:xfrm>
          <a:prstGeom prst="rect">
            <a:avLst/>
          </a:prstGeom>
        </p:spPr>
        <p:txBody>
          <a:bodyPr wrap="square">
            <a:spAutoFit/>
          </a:bodyPr>
          <a:lstStyle/>
          <a:p>
            <a:pPr algn="just">
              <a:lnSpc>
                <a:spcPct val="150000"/>
              </a:lnSpc>
              <a:spcAft>
                <a:spcPts val="800"/>
              </a:spcAft>
            </a:pPr>
            <a:r>
              <a:rPr lang="en-US" sz="3800" b="1" u="sng" err="1" smtClean="0">
                <a:solidFill>
                  <a:srgbClr val="C00000"/>
                </a:solidFill>
                <a:latin typeface="Arial" panose="020B0604020202020204" pitchFamily="34" charset="0"/>
                <a:cs typeface="Arial" panose="020B0604020202020204" pitchFamily="34" charset="0"/>
              </a:rPr>
              <a:t>Bài</a:t>
            </a:r>
            <a:r>
              <a:rPr lang="en-US" sz="3800" b="1" u="sng" smtClean="0">
                <a:solidFill>
                  <a:srgbClr val="C00000"/>
                </a:solidFill>
                <a:latin typeface="Arial" panose="020B0604020202020204" pitchFamily="34" charset="0"/>
                <a:cs typeface="Arial" panose="020B0604020202020204" pitchFamily="34" charset="0"/>
              </a:rPr>
              <a:t> 3.22 </a:t>
            </a:r>
            <a:r>
              <a:rPr lang="en-US" sz="3800" b="1" u="sng" dirty="0" smtClean="0">
                <a:solidFill>
                  <a:srgbClr val="C00000"/>
                </a:solidFill>
                <a:latin typeface="Arial" panose="020B0604020202020204" pitchFamily="34" charset="0"/>
                <a:cs typeface="Arial" panose="020B0604020202020204" pitchFamily="34" charset="0"/>
              </a:rPr>
              <a:t>(</a:t>
            </a:r>
            <a:r>
              <a:rPr lang="en-US" sz="3800" b="1" u="sng" smtClean="0">
                <a:solidFill>
                  <a:srgbClr val="C00000"/>
                </a:solidFill>
                <a:latin typeface="Arial" panose="020B0604020202020204" pitchFamily="34" charset="0"/>
                <a:cs typeface="Arial" panose="020B0604020202020204" pitchFamily="34" charset="0"/>
              </a:rPr>
              <a:t>SGK – tr63)</a:t>
            </a:r>
            <a:r>
              <a:rPr lang="en-US" sz="3800" b="1">
                <a:solidFill>
                  <a:srgbClr val="C00000"/>
                </a:solidFill>
                <a:latin typeface="Arial" panose="020B0604020202020204" pitchFamily="34" charset="0"/>
                <a:cs typeface="Arial" panose="020B0604020202020204" pitchFamily="34" charset="0"/>
              </a:rPr>
              <a:t> </a:t>
            </a:r>
            <a:r>
              <a:rPr lang="en-US" sz="3600">
                <a:latin typeface="Arial" panose="020B0604020202020204" pitchFamily="34" charset="0"/>
                <a:ea typeface="Calibri" panose="020F0502020204030204" pitchFamily="34" charset="0"/>
                <a:cs typeface="Times New Roman" panose="02020603050405020304" pitchFamily="18" charset="0"/>
              </a:rPr>
              <a:t>Cho hình bình hành ABCD có AB = 3 cm, AD = 5 cm</a:t>
            </a:r>
            <a:r>
              <a:rPr lang="en-US" sz="360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spcAft>
                <a:spcPts val="800"/>
              </a:spcAft>
            </a:pPr>
            <a:r>
              <a:rPr lang="en-US" sz="3600" smtClean="0">
                <a:latin typeface="Arial" panose="020B0604020202020204" pitchFamily="34" charset="0"/>
                <a:ea typeface="Calibri" panose="020F0502020204030204" pitchFamily="34" charset="0"/>
                <a:cs typeface="Times New Roman" panose="02020603050405020304" pitchFamily="18" charset="0"/>
              </a:rPr>
              <a:t>a) Hỏi tia phân giác của góc A cắt cạnh CD hay cạnh BC?</a:t>
            </a:r>
          </a:p>
          <a:p>
            <a:pPr algn="just">
              <a:lnSpc>
                <a:spcPct val="150000"/>
              </a:lnSpc>
              <a:spcAft>
                <a:spcPts val="800"/>
              </a:spcAft>
            </a:pPr>
            <a:r>
              <a:rPr lang="en-US" sz="3600" smtClean="0">
                <a:latin typeface="Arial" panose="020B0604020202020204" pitchFamily="34" charset="0"/>
                <a:ea typeface="Calibri" panose="020F0502020204030204" pitchFamily="34" charset="0"/>
                <a:cs typeface="Times New Roman" panose="02020603050405020304" pitchFamily="18" charset="0"/>
              </a:rPr>
              <a:t>b</a:t>
            </a:r>
            <a:r>
              <a:rPr lang="en-US" sz="3600">
                <a:latin typeface="Arial" panose="020B0604020202020204" pitchFamily="34" charset="0"/>
                <a:ea typeface="Calibri" panose="020F0502020204030204" pitchFamily="34" charset="0"/>
                <a:cs typeface="Times New Roman" panose="02020603050405020304" pitchFamily="18" charset="0"/>
              </a:rPr>
              <a:t>) Tính khoảng cách từ giao điểm đó đến điểm C.</a:t>
            </a:r>
            <a:endParaRPr lang="vi-VN" sz="3600" dirty="0">
              <a:solidFill>
                <a:srgbClr val="000000"/>
              </a:solidFill>
              <a:latin typeface="Open Sans"/>
            </a:endParaRPr>
          </a:p>
        </p:txBody>
      </p:sp>
      <p:sp>
        <p:nvSpPr>
          <p:cNvPr id="28" name="TextBox 27"/>
          <p:cNvSpPr txBox="1"/>
          <p:nvPr/>
        </p:nvSpPr>
        <p:spPr>
          <a:xfrm>
            <a:off x="7832721" y="2857500"/>
            <a:ext cx="2286000" cy="646331"/>
          </a:xfrm>
          <a:prstGeom prst="rect">
            <a:avLst/>
          </a:prstGeom>
          <a:noFill/>
        </p:spPr>
        <p:txBody>
          <a:bodyPr wrap="square" rtlCol="0">
            <a:spAutoFit/>
          </a:bodyPr>
          <a:lstStyle/>
          <a:p>
            <a:pPr algn="ctr"/>
            <a:r>
              <a:rPr lang="en-US" sz="3600" b="1" i="1" u="sng" dirty="0" err="1" smtClean="0">
                <a:solidFill>
                  <a:schemeClr val="tx2"/>
                </a:solidFill>
                <a:latin typeface="Arial" panose="020B0604020202020204" pitchFamily="34" charset="0"/>
                <a:cs typeface="Arial" panose="020B0604020202020204" pitchFamily="34" charset="0"/>
              </a:rPr>
              <a:t>Giải</a:t>
            </a:r>
            <a:endParaRPr lang="en-US" sz="3600" b="1" i="1" u="sng"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571253" y="3562942"/>
            <a:ext cx="6574553" cy="3124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640868" y="3562942"/>
                <a:ext cx="9976240" cy="6609758"/>
              </a:xfrm>
              <a:prstGeom prst="rect">
                <a:avLst/>
              </a:prstGeom>
            </p:spPr>
            <p:txBody>
              <a:bodyPr wrap="square">
                <a:spAutoFit/>
              </a:bodyPr>
              <a:lstStyle/>
              <a:p>
                <a:pPr algn="just">
                  <a:lnSpc>
                    <a:spcPct val="150000"/>
                  </a:lnSpc>
                </a:pPr>
                <a:r>
                  <a:rPr lang="fr-FR" sz="3500" smtClean="0">
                    <a:latin typeface="Arial" panose="020B0604020202020204" pitchFamily="34" charset="0"/>
                    <a:ea typeface="Arial" panose="020B0604020202020204" pitchFamily="34" charset="0"/>
                    <a:cs typeface="Arial" panose="020B0604020202020204" pitchFamily="34" charset="0"/>
                  </a:rPr>
                  <a:t>a) Do </a:t>
                </a:r>
                <a:r>
                  <a:rPr lang="fr-FR" sz="3500">
                    <a:latin typeface="Arial" panose="020B0604020202020204" pitchFamily="34" charset="0"/>
                    <a:ea typeface="Arial" panose="020B0604020202020204" pitchFamily="34" charset="0"/>
                    <a:cs typeface="Arial" panose="020B0604020202020204" pitchFamily="34" charset="0"/>
                  </a:rPr>
                  <a:t>BC = AD = 5cm nên có điểm E duy nhất trên cạnh BC sao cho BE = 3cm</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Arial" panose="020B0604020202020204" pitchFamily="34" charset="0"/>
                    <a:cs typeface="Arial" panose="020B0604020202020204" pitchFamily="34" charset="0"/>
                  </a:rPr>
                  <a:t>Ta có BE = BA nên </a:t>
                </a:r>
                <a14:m>
                  <m:oMath xmlns:m="http://schemas.openxmlformats.org/officeDocument/2006/math">
                    <m:r>
                      <a:rPr lang="fr-FR" sz="35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3500">
                    <a:effectLst/>
                    <a:latin typeface="Arial" panose="020B0604020202020204" pitchFamily="34" charset="0"/>
                    <a:ea typeface="Dotum" panose="020B0600000101010101" pitchFamily="34" charset="-127"/>
                    <a:cs typeface="Arial" panose="020B0604020202020204" pitchFamily="34" charset="0"/>
                  </a:rPr>
                  <a:t>BAE cân tại B</a:t>
                </a:r>
                <a:r>
                  <a:rPr lang="en-US" sz="35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fr-FR" sz="35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35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𝐵𝐴𝐸</m:t>
                        </m:r>
                      </m:e>
                    </m:acc>
                    <m:r>
                      <a:rPr lang="fr-FR" sz="3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𝐵𝐸𝐴</m:t>
                        </m:r>
                      </m:e>
                    </m:acc>
                  </m:oMath>
                </a14:m>
                <a:r>
                  <a:rPr lang="fr-FR" sz="3500">
                    <a:effectLst/>
                    <a:latin typeface="Arial" panose="020B0604020202020204" pitchFamily="34" charset="0"/>
                    <a:ea typeface="Dotum" panose="020B0600000101010101" pitchFamily="34" charset="-127"/>
                    <a:cs typeface="Arial" panose="020B0604020202020204" pitchFamily="34" charset="0"/>
                  </a:rPr>
                  <a:t> </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Dotum" panose="020B0600000101010101" pitchFamily="34" charset="-127"/>
                    <a:cs typeface="Arial" panose="020B0604020202020204" pitchFamily="34" charset="0"/>
                  </a:rPr>
                  <a:t>Mà </a:t>
                </a:r>
                <a14:m>
                  <m:oMath xmlns:m="http://schemas.openxmlformats.org/officeDocument/2006/math">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𝐵𝐸𝐴</m:t>
                        </m:r>
                      </m:e>
                    </m:acc>
                    <m:r>
                      <a:rPr lang="fr-FR" sz="3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𝐸𝐴𝐷</m:t>
                        </m:r>
                      </m:e>
                    </m:acc>
                  </m:oMath>
                </a14:m>
                <a:r>
                  <a:rPr lang="fr-FR" sz="3500">
                    <a:effectLst/>
                    <a:latin typeface="Arial" panose="020B0604020202020204" pitchFamily="34" charset="0"/>
                    <a:ea typeface="Dotum" panose="020B0600000101010101" pitchFamily="34" charset="-127"/>
                    <a:cs typeface="Arial" panose="020B0604020202020204" pitchFamily="34" charset="0"/>
                  </a:rPr>
                  <a:t> (so le </a:t>
                </a:r>
                <a:r>
                  <a:rPr lang="fr-FR" sz="3500" smtClean="0">
                    <a:effectLst/>
                    <a:latin typeface="Arial" panose="020B0604020202020204" pitchFamily="34" charset="0"/>
                    <a:ea typeface="Dotum" panose="020B0600000101010101" pitchFamily="34" charset="-127"/>
                    <a:cs typeface="Arial" panose="020B0604020202020204" pitchFamily="34" charset="0"/>
                  </a:rPr>
                  <a:t>trong)</a:t>
                </a:r>
                <a:r>
                  <a:rPr lang="en-US" sz="3500" smtClean="0">
                    <a:latin typeface="Arial" panose="020B0604020202020204" pitchFamily="34" charset="0"/>
                    <a:ea typeface="Dotum" panose="020B0600000101010101" pitchFamily="34" charset="-127"/>
                    <a:cs typeface="Arial" panose="020B0604020202020204" pitchFamily="34" charset="0"/>
                  </a:rPr>
                  <a:t>. </a:t>
                </a:r>
                <a:r>
                  <a:rPr lang="fr-FR" sz="3500" smtClean="0">
                    <a:effectLst/>
                    <a:latin typeface="Arial" panose="020B0604020202020204" pitchFamily="34" charset="0"/>
                    <a:ea typeface="Dotum" panose="020B0600000101010101" pitchFamily="34" charset="-127"/>
                    <a:cs typeface="Arial" panose="020B0604020202020204" pitchFamily="34" charset="0"/>
                  </a:rPr>
                  <a:t>Suy </a:t>
                </a:r>
                <a:r>
                  <a:rPr lang="fr-FR" sz="3500">
                    <a:effectLst/>
                    <a:latin typeface="Arial" panose="020B0604020202020204" pitchFamily="34" charset="0"/>
                    <a:ea typeface="Dotum" panose="020B0600000101010101" pitchFamily="34" charset="-127"/>
                    <a:cs typeface="Arial" panose="020B0604020202020204" pitchFamily="34" charset="0"/>
                  </a:rPr>
                  <a:t>ra </a:t>
                </a:r>
                <a14:m>
                  <m:oMath xmlns:m="http://schemas.openxmlformats.org/officeDocument/2006/math">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𝐵𝐴𝐸</m:t>
                        </m:r>
                      </m:e>
                    </m:acc>
                    <m:r>
                      <a:rPr lang="fr-FR" sz="3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5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500" i="1">
                            <a:effectLst/>
                            <a:latin typeface="Cambria Math" panose="02040503050406030204" pitchFamily="18" charset="0"/>
                            <a:ea typeface="Dotum" panose="020B0600000101010101" pitchFamily="34" charset="-127"/>
                            <a:cs typeface="Times New Roman" panose="02020603050405020304" pitchFamily="18" charset="0"/>
                          </a:rPr>
                          <m:t>𝐸𝐴𝐷</m:t>
                        </m:r>
                      </m:e>
                    </m:acc>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Dotum" panose="020B0600000101010101" pitchFamily="34" charset="-127"/>
                    <a:cs typeface="Arial" panose="020B0604020202020204" pitchFamily="34" charset="0"/>
                  </a:rPr>
                  <a:t>Vậy AE là tia phân giác của góc A của hình </a:t>
                </a:r>
                <a:r>
                  <a:rPr lang="fr-FR" sz="3500" smtClean="0">
                    <a:effectLst/>
                    <a:latin typeface="Arial" panose="020B0604020202020204" pitchFamily="34" charset="0"/>
                    <a:ea typeface="Dotum" panose="020B0600000101010101" pitchFamily="34" charset="-127"/>
                    <a:cs typeface="Arial" panose="020B0604020202020204" pitchFamily="34" charset="0"/>
                  </a:rPr>
                  <a:t>     bình </a:t>
                </a:r>
                <a:r>
                  <a:rPr lang="fr-FR" sz="3500">
                    <a:effectLst/>
                    <a:latin typeface="Arial" panose="020B0604020202020204" pitchFamily="34" charset="0"/>
                    <a:ea typeface="Dotum" panose="020B0600000101010101" pitchFamily="34" charset="-127"/>
                    <a:cs typeface="Arial" panose="020B0604020202020204" pitchFamily="34" charset="0"/>
                  </a:rPr>
                  <a:t>hành ABCD.</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Dotum" panose="020B0600000101010101" pitchFamily="34" charset="-127"/>
                    <a:cs typeface="Arial" panose="020B0604020202020204" pitchFamily="34" charset="0"/>
                  </a:rPr>
                  <a:t>Tia này không cắt cạnh CD.</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Dotum" panose="020B0600000101010101" pitchFamily="34" charset="-127"/>
                    <a:cs typeface="Arial" panose="020B0604020202020204" pitchFamily="34" charset="0"/>
                  </a:rPr>
                  <a:t>b) Ta có EC = BC – BE = 5 – 3 = 2 cm.</a:t>
                </a:r>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640868" y="3562942"/>
                <a:ext cx="9976240" cy="6609758"/>
              </a:xfrm>
              <a:prstGeom prst="rect">
                <a:avLst/>
              </a:prstGeom>
              <a:blipFill>
                <a:blip r:embed="rId11"/>
                <a:stretch>
                  <a:fillRect l="-1772" r="-1833" b="-829"/>
                </a:stretch>
              </a:blipFill>
            </p:spPr>
            <p:txBody>
              <a:bodyPr/>
              <a:lstStyle/>
              <a:p>
                <a:r>
                  <a:rPr lang="en-US">
                    <a:noFill/>
                  </a:rPr>
                  <a:t> </a:t>
                </a:r>
              </a:p>
            </p:txBody>
          </p:sp>
        </mc:Fallback>
      </mc:AlternateContent>
    </p:spTree>
    <p:extLst>
      <p:ext uri="{BB962C8B-B14F-4D97-AF65-F5344CB8AC3E}">
        <p14:creationId xmlns:p14="http://schemas.microsoft.com/office/powerpoint/2010/main" val="343751634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arn(inVertic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anim calcmode="lin" valueType="num">
                                      <p:cBhvr>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81210" y="8914906"/>
            <a:ext cx="1294758" cy="1372094"/>
          </a:xfrm>
          <a:prstGeom prst="rect">
            <a:avLst/>
          </a:prstGeom>
        </p:spPr>
      </p:pic>
      <p:sp>
        <p:nvSpPr>
          <p:cNvPr id="2" name="Rectangle 1"/>
          <p:cNvSpPr/>
          <p:nvPr/>
        </p:nvSpPr>
        <p:spPr>
          <a:xfrm>
            <a:off x="1533466" y="1927264"/>
            <a:ext cx="15154334" cy="8750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32FDB9AB-211F-FC7E-983B-6E29525191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flipH="1">
            <a:off x="273108" y="9039282"/>
            <a:ext cx="907825" cy="1014102"/>
          </a:xfrm>
          <a:prstGeom prst="rect">
            <a:avLst/>
          </a:prstGeom>
        </p:spPr>
      </p:pic>
      <p:sp>
        <p:nvSpPr>
          <p:cNvPr id="10" name="Rectangle 9"/>
          <p:cNvSpPr/>
          <p:nvPr/>
        </p:nvSpPr>
        <p:spPr>
          <a:xfrm>
            <a:off x="735042" y="-38100"/>
            <a:ext cx="16790958" cy="3667671"/>
          </a:xfrm>
          <a:prstGeom prst="rect">
            <a:avLst/>
          </a:prstGeom>
        </p:spPr>
        <p:txBody>
          <a:bodyPr wrap="square">
            <a:spAutoFit/>
          </a:bodyPr>
          <a:lstStyle/>
          <a:p>
            <a:pPr algn="just">
              <a:lnSpc>
                <a:spcPct val="150000"/>
              </a:lnSpc>
              <a:spcAft>
                <a:spcPts val="800"/>
              </a:spcAft>
            </a:pPr>
            <a:r>
              <a:rPr lang="en-US" sz="3800" b="1" u="sng" err="1" smtClean="0">
                <a:solidFill>
                  <a:srgbClr val="C00000"/>
                </a:solidFill>
                <a:latin typeface="Arial" panose="020B0604020202020204" pitchFamily="34" charset="0"/>
                <a:cs typeface="Arial" panose="020B0604020202020204" pitchFamily="34" charset="0"/>
              </a:rPr>
              <a:t>Bài</a:t>
            </a:r>
            <a:r>
              <a:rPr lang="en-US" sz="3800" b="1" u="sng" smtClean="0">
                <a:solidFill>
                  <a:srgbClr val="C00000"/>
                </a:solidFill>
                <a:latin typeface="Arial" panose="020B0604020202020204" pitchFamily="34" charset="0"/>
                <a:cs typeface="Arial" panose="020B0604020202020204" pitchFamily="34" charset="0"/>
              </a:rPr>
              <a:t> 3.23 </a:t>
            </a:r>
            <a:r>
              <a:rPr lang="en-US" sz="3800" b="1" u="sng" dirty="0" smtClean="0">
                <a:solidFill>
                  <a:srgbClr val="C00000"/>
                </a:solidFill>
                <a:latin typeface="Arial" panose="020B0604020202020204" pitchFamily="34" charset="0"/>
                <a:cs typeface="Arial" panose="020B0604020202020204" pitchFamily="34" charset="0"/>
              </a:rPr>
              <a:t>(</a:t>
            </a:r>
            <a:r>
              <a:rPr lang="en-US" sz="3800" b="1" u="sng" smtClean="0">
                <a:solidFill>
                  <a:srgbClr val="C00000"/>
                </a:solidFill>
                <a:latin typeface="Arial" panose="020B0604020202020204" pitchFamily="34" charset="0"/>
                <a:cs typeface="Arial" panose="020B0604020202020204" pitchFamily="34" charset="0"/>
              </a:rPr>
              <a:t>SGK – tr63)</a:t>
            </a:r>
            <a:r>
              <a:rPr lang="en-US" sz="3800" b="1" smtClean="0">
                <a:solidFill>
                  <a:srgbClr val="C00000"/>
                </a:solidFill>
                <a:latin typeface="Arial" panose="020B0604020202020204" pitchFamily="34" charset="0"/>
                <a:cs typeface="Arial" panose="020B0604020202020204" pitchFamily="34" charset="0"/>
              </a:rPr>
              <a:t> </a:t>
            </a:r>
            <a:r>
              <a:rPr lang="en-US" sz="3600" smtClean="0">
                <a:latin typeface="Arial" panose="020B0604020202020204" pitchFamily="34" charset="0"/>
                <a:ea typeface="Calibri" panose="020F0502020204030204" pitchFamily="34" charset="0"/>
                <a:cs typeface="Times New Roman" panose="02020603050405020304" pitchFamily="18" charset="0"/>
              </a:rPr>
              <a:t>Cho </a:t>
            </a:r>
            <a:r>
              <a:rPr lang="en-US" sz="3600">
                <a:latin typeface="Arial" panose="020B0604020202020204" pitchFamily="34" charset="0"/>
                <a:ea typeface="Calibri" panose="020F0502020204030204" pitchFamily="34" charset="0"/>
                <a:cs typeface="Times New Roman" panose="02020603050405020304" pitchFamily="18" charset="0"/>
              </a:rPr>
              <a:t>hình bình hành ABCD. Lấy điểm E sao cho B là trung điểm của AE, lấy điểm F sao cho C là trung điểm của DF. Chứng minh rằng</a:t>
            </a:r>
            <a:r>
              <a:rPr lang="en-US" sz="3600" smtClean="0">
                <a:latin typeface="Arial" panose="020B0604020202020204" pitchFamily="34" charset="0"/>
                <a:ea typeface="Calibri" panose="020F0502020204030204" pitchFamily="34" charset="0"/>
                <a:cs typeface="Times New Roman" panose="02020603050405020304" pitchFamily="18" charset="0"/>
              </a:rPr>
              <a:t>:</a:t>
            </a:r>
            <a:endParaRPr lang="en-US" sz="360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a) Hai tứ giác AEFD, ABFC là những hình bình hành</a:t>
            </a:r>
            <a:r>
              <a:rPr lang="en-US" sz="3600" smtClean="0">
                <a:latin typeface="Arial" panose="020B0604020202020204" pitchFamily="34" charset="0"/>
                <a:ea typeface="Calibri" panose="020F0502020204030204" pitchFamily="34" charset="0"/>
                <a:cs typeface="Times New Roman" panose="02020603050405020304" pitchFamily="18" charset="0"/>
              </a:rPr>
              <a:t>;</a:t>
            </a:r>
            <a:endParaRPr lang="en-US" sz="360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b) Các trung điểm của ba đoạn thẳng AF, DE, BC trùng nhau.</a:t>
            </a:r>
            <a:endParaRPr lang="vi-VN" sz="3600" dirty="0">
              <a:solidFill>
                <a:srgbClr val="000000"/>
              </a:solidFill>
              <a:latin typeface="Open Sans"/>
            </a:endParaRPr>
          </a:p>
        </p:txBody>
      </p:sp>
      <p:sp>
        <p:nvSpPr>
          <p:cNvPr id="12" name="TextBox 11"/>
          <p:cNvSpPr txBox="1"/>
          <p:nvPr/>
        </p:nvSpPr>
        <p:spPr>
          <a:xfrm>
            <a:off x="7987521" y="3582769"/>
            <a:ext cx="2286000" cy="646331"/>
          </a:xfrm>
          <a:prstGeom prst="rect">
            <a:avLst/>
          </a:prstGeom>
          <a:noFill/>
        </p:spPr>
        <p:txBody>
          <a:bodyPr wrap="square" rtlCol="0">
            <a:spAutoFit/>
          </a:bodyPr>
          <a:lstStyle/>
          <a:p>
            <a:pPr algn="ctr"/>
            <a:r>
              <a:rPr lang="en-US" sz="3600" b="1" i="1" u="sng" dirty="0" err="1" smtClean="0">
                <a:solidFill>
                  <a:schemeClr val="tx2"/>
                </a:solidFill>
                <a:latin typeface="Arial" panose="020B0604020202020204" pitchFamily="34" charset="0"/>
                <a:cs typeface="Arial" panose="020B0604020202020204" pitchFamily="34" charset="0"/>
              </a:rPr>
              <a:t>Giải</a:t>
            </a:r>
            <a:endParaRPr lang="en-US" sz="3600" b="1" i="1" u="sng"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contrast="-40000"/>
                    </a14:imgEffect>
                  </a14:imgLayer>
                </a14:imgProps>
              </a:ext>
            </a:extLst>
          </a:blip>
          <a:stretch>
            <a:fillRect/>
          </a:stretch>
        </p:blipFill>
        <p:spPr>
          <a:xfrm>
            <a:off x="685800" y="4381500"/>
            <a:ext cx="5597580" cy="341670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769768" y="4233110"/>
                <a:ext cx="11201400" cy="6086987"/>
              </a:xfrm>
              <a:prstGeom prst="rect">
                <a:avLst/>
              </a:prstGeom>
            </p:spPr>
            <p:txBody>
              <a:bodyPr wrap="square">
                <a:spAutoFit/>
              </a:bodyPr>
              <a:lstStyle/>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a) B là trung điểm của AE nên AE = AB + BE = AB </a:t>
                </a:r>
                <a14:m>
                  <m:oMath xmlns:m="http://schemas.openxmlformats.org/officeDocument/2006/math">
                    <m:r>
                      <a:rPr lang="en-US" sz="3500" i="1">
                        <a:latin typeface="Cambria Math" panose="02040503050406030204" pitchFamily="18" charset="0"/>
                        <a:ea typeface="Arial" panose="020B0604020202020204" pitchFamily="34" charset="0"/>
                        <a:cs typeface="Times New Roman" panose="02020603050405020304" pitchFamily="18" charset="0"/>
                      </a:rPr>
                      <m:t>×</m:t>
                    </m:r>
                  </m:oMath>
                </a14:m>
                <a:r>
                  <a:rPr lang="en-US" sz="3500">
                    <a:latin typeface="Arial" panose="020B0604020202020204" pitchFamily="34" charset="0"/>
                    <a:ea typeface="Dotum" panose="020B0600000101010101" pitchFamily="34" charset="-127"/>
                    <a:cs typeface="Arial" panose="020B0604020202020204" pitchFamily="34" charset="0"/>
                  </a:rPr>
                  <a:t> 2</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a:latin typeface="Arial" panose="020B0604020202020204" pitchFamily="34" charset="0"/>
                    <a:ea typeface="Dotum" panose="020B0600000101010101" pitchFamily="34" charset="-127"/>
                    <a:cs typeface="Arial" panose="020B0604020202020204" pitchFamily="34" charset="0"/>
                  </a:rPr>
                  <a:t>C là trung điểm của DF nên DF = DC + CF = DC </a:t>
                </a:r>
                <a14:m>
                  <m:oMath xmlns:m="http://schemas.openxmlformats.org/officeDocument/2006/math">
                    <m:r>
                      <a:rPr lang="en-US" sz="3500" i="1">
                        <a:latin typeface="Cambria Math" panose="02040503050406030204" pitchFamily="18" charset="0"/>
                        <a:ea typeface="Dotum" panose="020B0600000101010101" pitchFamily="34" charset="-127"/>
                        <a:cs typeface="Times New Roman" panose="02020603050405020304" pitchFamily="18" charset="0"/>
                      </a:rPr>
                      <m:t>×</m:t>
                    </m:r>
                  </m:oMath>
                </a14:m>
                <a:r>
                  <a:rPr lang="en-US" sz="3500">
                    <a:latin typeface="Arial" panose="020B0604020202020204" pitchFamily="34" charset="0"/>
                    <a:ea typeface="Dotum" panose="020B0600000101010101" pitchFamily="34" charset="-127"/>
                    <a:cs typeface="Arial" panose="020B0604020202020204" pitchFamily="34" charset="0"/>
                  </a:rPr>
                  <a:t> 2</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a:latin typeface="Arial" panose="020B0604020202020204" pitchFamily="34" charset="0"/>
                    <a:ea typeface="Dotum" panose="020B0600000101010101" pitchFamily="34" charset="-127"/>
                    <a:cs typeface="Arial" panose="020B0604020202020204" pitchFamily="34" charset="0"/>
                  </a:rPr>
                  <a:t>Do ABCD là hình bình hành nên AB = DC, AB // DC</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Suy ra AE = DF, AE // DF </a:t>
                </a:r>
                <a14:m>
                  <m:oMath xmlns:m="http://schemas.openxmlformats.org/officeDocument/2006/math">
                    <m:r>
                      <a:rPr lang="en-US" sz="3500" i="1">
                        <a:latin typeface="Cambria Math" panose="02040503050406030204" pitchFamily="18" charset="0"/>
                        <a:ea typeface="Arial" panose="020B0604020202020204" pitchFamily="34" charset="0"/>
                        <a:cs typeface="Times New Roman" panose="02020603050405020304" pitchFamily="18" charset="0"/>
                      </a:rPr>
                      <m:t>→</m:t>
                    </m:r>
                  </m:oMath>
                </a14:m>
                <a:r>
                  <a:rPr lang="en-US" sz="3500">
                    <a:latin typeface="Arial" panose="020B0604020202020204" pitchFamily="34" charset="0"/>
                    <a:ea typeface="Arial" panose="020B0604020202020204" pitchFamily="34" charset="0"/>
                    <a:cs typeface="Arial" panose="020B0604020202020204" pitchFamily="34" charset="0"/>
                  </a:rPr>
                  <a:t> AEFD là hình bình hành</a:t>
                </a:r>
              </a:p>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Vì AB = </a:t>
                </a:r>
                <a14:m>
                  <m:oMath xmlns:m="http://schemas.openxmlformats.org/officeDocument/2006/math">
                    <m:f>
                      <m:fPr>
                        <m:ctrlPr>
                          <a:rPr lang="en-US" sz="3500" i="1">
                            <a:latin typeface="Cambria Math" panose="02040503050406030204" pitchFamily="18" charset="0"/>
                            <a:ea typeface="Arial" panose="020B0604020202020204" pitchFamily="34" charset="0"/>
                            <a:cs typeface="Times New Roman" panose="02020603050405020304" pitchFamily="18" charset="0"/>
                          </a:rPr>
                        </m:ctrlPr>
                      </m:fPr>
                      <m:num>
                        <m:r>
                          <a:rPr lang="en-US" sz="3500" i="1">
                            <a:latin typeface="Cambria Math" panose="02040503050406030204" pitchFamily="18" charset="0"/>
                            <a:ea typeface="Arial" panose="020B0604020202020204" pitchFamily="34" charset="0"/>
                            <a:cs typeface="Times New Roman" panose="02020603050405020304" pitchFamily="18" charset="0"/>
                          </a:rPr>
                          <m:t>𝐴𝐸</m:t>
                        </m:r>
                      </m:num>
                      <m:den>
                        <m:r>
                          <a:rPr lang="en-US" sz="3500" i="1">
                            <a:latin typeface="Cambria Math" panose="02040503050406030204" pitchFamily="18" charset="0"/>
                            <a:ea typeface="Arial" panose="020B0604020202020204" pitchFamily="34" charset="0"/>
                            <a:cs typeface="Times New Roman" panose="02020603050405020304" pitchFamily="18" charset="0"/>
                          </a:rPr>
                          <m:t>2</m:t>
                        </m:r>
                      </m:den>
                    </m:f>
                  </m:oMath>
                </a14:m>
                <a:r>
                  <a:rPr lang="en-US" sz="3500">
                    <a:latin typeface="Arial" panose="020B0604020202020204" pitchFamily="34" charset="0"/>
                    <a:ea typeface="Dotum" panose="020B0600000101010101" pitchFamily="34" charset="-127"/>
                    <a:cs typeface="Arial" panose="020B0604020202020204" pitchFamily="34" charset="0"/>
                  </a:rPr>
                  <a:t>; CF = </a:t>
                </a:r>
                <a14:m>
                  <m:oMath xmlns:m="http://schemas.openxmlformats.org/officeDocument/2006/math">
                    <m:f>
                      <m:fPr>
                        <m:ctrlPr>
                          <a:rPr lang="en-US" sz="3500" i="1">
                            <a:latin typeface="Cambria Math" panose="02040503050406030204" pitchFamily="18" charset="0"/>
                            <a:ea typeface="Dotum" panose="020B0600000101010101" pitchFamily="34" charset="-127"/>
                            <a:cs typeface="Times New Roman" panose="02020603050405020304" pitchFamily="18" charset="0"/>
                          </a:rPr>
                        </m:ctrlPr>
                      </m:fPr>
                      <m:num>
                        <m:r>
                          <a:rPr lang="en-US" sz="3500" i="1">
                            <a:latin typeface="Cambria Math" panose="02040503050406030204" pitchFamily="18" charset="0"/>
                            <a:ea typeface="Dotum" panose="020B0600000101010101" pitchFamily="34" charset="-127"/>
                            <a:cs typeface="Times New Roman" panose="02020603050405020304" pitchFamily="18" charset="0"/>
                          </a:rPr>
                          <m:t>𝐷𝐹</m:t>
                        </m:r>
                      </m:num>
                      <m:den>
                        <m:r>
                          <a:rPr lang="en-US" sz="3500" i="1">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500">
                    <a:latin typeface="Arial" panose="020B0604020202020204" pitchFamily="34" charset="0"/>
                    <a:ea typeface="Dotum" panose="020B0600000101010101" pitchFamily="34" charset="-127"/>
                    <a:cs typeface="Arial" panose="020B0604020202020204" pitchFamily="34" charset="0"/>
                  </a:rPr>
                  <a:t>; AB = DC nên AB = CF</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AE // DF </a:t>
                </a:r>
                <a14:m>
                  <m:oMath xmlns:m="http://schemas.openxmlformats.org/officeDocument/2006/math">
                    <m:r>
                      <a:rPr lang="en-US" sz="3500" i="1">
                        <a:latin typeface="Cambria Math" panose="02040503050406030204" pitchFamily="18" charset="0"/>
                        <a:ea typeface="Arial" panose="020B0604020202020204" pitchFamily="34" charset="0"/>
                        <a:cs typeface="Times New Roman" panose="02020603050405020304" pitchFamily="18" charset="0"/>
                      </a:rPr>
                      <m:t>→</m:t>
                    </m:r>
                  </m:oMath>
                </a14:m>
                <a:r>
                  <a:rPr lang="en-US" sz="3500">
                    <a:latin typeface="Arial" panose="020B0604020202020204" pitchFamily="34" charset="0"/>
                    <a:ea typeface="Dotum" panose="020B0600000101010101" pitchFamily="34" charset="-127"/>
                    <a:cs typeface="Arial" panose="020B0604020202020204" pitchFamily="34" charset="0"/>
                  </a:rPr>
                  <a:t> AB // CF</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500" i="1">
                        <a:latin typeface="Cambria Math" panose="02040503050406030204" pitchFamily="18" charset="0"/>
                        <a:ea typeface="Arial" panose="020B0604020202020204" pitchFamily="34" charset="0"/>
                        <a:cs typeface="Times New Roman" panose="02020603050405020304" pitchFamily="18" charset="0"/>
                      </a:rPr>
                      <m:t>→</m:t>
                    </m:r>
                  </m:oMath>
                </a14:m>
                <a:r>
                  <a:rPr lang="en-US" sz="3500">
                    <a:latin typeface="Arial" panose="020B0604020202020204" pitchFamily="34" charset="0"/>
                    <a:ea typeface="Dotum" panose="020B0600000101010101" pitchFamily="34" charset="-127"/>
                    <a:cs typeface="Arial" panose="020B0604020202020204" pitchFamily="34" charset="0"/>
                  </a:rPr>
                  <a:t> ABFC là hình bình </a:t>
                </a:r>
                <a:r>
                  <a:rPr lang="en-US" sz="3500" smtClean="0">
                    <a:latin typeface="Arial" panose="020B0604020202020204" pitchFamily="34" charset="0"/>
                    <a:ea typeface="Dotum" panose="020B0600000101010101" pitchFamily="34" charset="-127"/>
                    <a:cs typeface="Arial" panose="020B0604020202020204" pitchFamily="34" charset="0"/>
                  </a:rPr>
                  <a:t>hành</a:t>
                </a:r>
                <a:endParaRPr lang="en-US" sz="350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769768" y="4233110"/>
                <a:ext cx="11201400" cy="6086987"/>
              </a:xfrm>
              <a:prstGeom prst="rect">
                <a:avLst/>
              </a:prstGeom>
              <a:blipFill>
                <a:blip r:embed="rId44"/>
                <a:stretch>
                  <a:fillRect l="-1633" b="-1001"/>
                </a:stretch>
              </a:blipFill>
            </p:spPr>
            <p:txBody>
              <a:bodyPr/>
              <a:lstStyle/>
              <a:p>
                <a:r>
                  <a:rPr lang="en-US">
                    <a:noFill/>
                  </a:rPr>
                  <a:t> </a:t>
                </a:r>
              </a:p>
            </p:txBody>
          </p:sp>
        </mc:Fallback>
      </mc:AlternateContent>
    </p:spTree>
    <p:extLst>
      <p:ext uri="{BB962C8B-B14F-4D97-AF65-F5344CB8AC3E}">
        <p14:creationId xmlns:p14="http://schemas.microsoft.com/office/powerpoint/2010/main" val="969836455"/>
      </p:ext>
    </p:extLst>
  </p:cSld>
  <p:clrMapOvr>
    <a:masterClrMapping/>
  </p:clrMapOvr>
  <mc:AlternateContent xmlns:mc="http://schemas.openxmlformats.org/markup-compatibility/2006" xmlns:p14="http://schemas.microsoft.com/office/powerpoint/2010/main">
    <mc:Choice Requires="p14">
      <p:transition spd="med" p14:dur="700">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left)">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barn(inVertical)">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wipe(left)">
                                      <p:cBhvr>
                                        <p:cTn id="5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81210" y="8914906"/>
            <a:ext cx="1294758" cy="1372094"/>
          </a:xfrm>
          <a:prstGeom prst="rect">
            <a:avLst/>
          </a:prstGeom>
        </p:spPr>
      </p:pic>
      <p:sp>
        <p:nvSpPr>
          <p:cNvPr id="2" name="Rectangle 1"/>
          <p:cNvSpPr/>
          <p:nvPr/>
        </p:nvSpPr>
        <p:spPr>
          <a:xfrm>
            <a:off x="1533466" y="1927264"/>
            <a:ext cx="15154334" cy="8750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32FDB9AB-211F-FC7E-983B-6E29525191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flipH="1">
            <a:off x="273108" y="9039282"/>
            <a:ext cx="907825" cy="1014102"/>
          </a:xfrm>
          <a:prstGeom prst="rect">
            <a:avLst/>
          </a:prstGeom>
        </p:spPr>
      </p:pic>
      <p:sp>
        <p:nvSpPr>
          <p:cNvPr id="10" name="Rectangle 9"/>
          <p:cNvSpPr/>
          <p:nvPr/>
        </p:nvSpPr>
        <p:spPr>
          <a:xfrm>
            <a:off x="735042" y="-38100"/>
            <a:ext cx="16790958" cy="36676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1" i="0" u="sng" strike="noStrike" kern="1200" cap="none" spc="0" normalizeH="0" baseline="0" noProof="0" err="1" smtClean="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38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3.23 </a:t>
            </a:r>
            <a:r>
              <a:rPr kumimoji="0" lang="en-US" sz="38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38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 – tr63)</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bình hành ABCD. Lấy điểm E sao cho B là trung điểm của AE, lấy điểm F sao cho C là trung điểm của DF. Chứng minh rằng</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Hai tứ giác AEFD, ABFC là những hình bình hành</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Các trung điểm của ba đoạn thẳng AF, DE, BC trùng nhau.</a:t>
            </a:r>
            <a:endParaRPr kumimoji="0" lang="vi-VN" sz="3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2" name="TextBox 11"/>
          <p:cNvSpPr txBox="1"/>
          <p:nvPr/>
        </p:nvSpPr>
        <p:spPr>
          <a:xfrm>
            <a:off x="7987521" y="3582769"/>
            <a:ext cx="2286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contrast="-40000"/>
                    </a14:imgEffect>
                  </a14:imgLayer>
                </a14:imgProps>
              </a:ext>
            </a:extLst>
          </a:blip>
          <a:stretch>
            <a:fillRect/>
          </a:stretch>
        </p:blipFill>
        <p:spPr>
          <a:xfrm>
            <a:off x="685800" y="4381500"/>
            <a:ext cx="5597580" cy="3416703"/>
          </a:xfrm>
          <a:prstGeom prst="rect">
            <a:avLst/>
          </a:prstGeom>
        </p:spPr>
      </p:pic>
      <p:sp>
        <p:nvSpPr>
          <p:cNvPr id="6" name="Rectangle 5"/>
          <p:cNvSpPr/>
          <p:nvPr/>
        </p:nvSpPr>
        <p:spPr>
          <a:xfrm>
            <a:off x="6705600" y="4334088"/>
            <a:ext cx="11125200" cy="5952912"/>
          </a:xfrm>
          <a:prstGeom prst="rect">
            <a:avLst/>
          </a:prstGeom>
        </p:spPr>
        <p:txBody>
          <a:bodyPr wrap="square">
            <a:spAutoFit/>
          </a:bodyPr>
          <a:lstStyle/>
          <a:p>
            <a:pPr algn="just">
              <a:lnSpc>
                <a:spcPct val="150000"/>
              </a:lnSpc>
              <a:spcAft>
                <a:spcPts val="800"/>
              </a:spcAft>
            </a:pPr>
            <a:r>
              <a:rPr lang="en-US" sz="3500">
                <a:latin typeface="Arial" panose="020B0604020202020204" pitchFamily="34" charset="0"/>
                <a:ea typeface="Dotum" panose="020B0600000101010101" pitchFamily="34" charset="-127"/>
                <a:cs typeface="Arial" panose="020B0604020202020204" pitchFamily="34" charset="0"/>
              </a:rPr>
              <a:t>b) AEFD là hình bình hành có AF và DE đường chéo nên AF và DE cắt nhau tại O; O là trung điểm của AF và DE.</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500">
                <a:latin typeface="Arial" panose="020B0604020202020204" pitchFamily="34" charset="0"/>
                <a:ea typeface="Dotum" panose="020B0600000101010101" pitchFamily="34" charset="-127"/>
                <a:cs typeface="Arial" panose="020B0604020202020204" pitchFamily="34" charset="0"/>
              </a:rPr>
              <a:t>ABFC là hình bình hành có AF và BC đường chéo nên AF và BC cắt nhau tại O; O là trung điểm của AF và BC</a:t>
            </a:r>
            <a:endParaRPr lang="en-US" sz="350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500">
                <a:latin typeface="Arial" panose="020B0604020202020204" pitchFamily="34" charset="0"/>
                <a:ea typeface="Dotum" panose="020B0600000101010101" pitchFamily="34" charset="-127"/>
                <a:cs typeface="Arial" panose="020B0604020202020204" pitchFamily="34" charset="0"/>
              </a:rPr>
              <a:t>Vậy các trung điểm của ba đoạn thẳng AF, DE, BC trùng nhau.</a:t>
            </a:r>
            <a:endParaRPr lang="en-US" sz="35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8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sp>
        <p:nvSpPr>
          <p:cNvPr id="10" name="Rectangle 9"/>
          <p:cNvSpPr/>
          <p:nvPr/>
        </p:nvSpPr>
        <p:spPr>
          <a:xfrm>
            <a:off x="990600" y="182342"/>
            <a:ext cx="15925800" cy="3462486"/>
          </a:xfrm>
          <a:prstGeom prst="rect">
            <a:avLst/>
          </a:prstGeom>
        </p:spPr>
        <p:txBody>
          <a:bodyPr wrap="square">
            <a:spAutoFit/>
          </a:bodyPr>
          <a:lstStyle/>
          <a:p>
            <a:pPr lvl="0" algn="just">
              <a:lnSpc>
                <a:spcPct val="150000"/>
              </a:lnSpc>
            </a:pPr>
            <a:r>
              <a:rPr kumimoji="0" lang="en-US" sz="3800" b="1" i="0" u="sng" strike="noStrike" kern="1200" cap="none" spc="0" normalizeH="0" baseline="0" noProof="0" err="1" smtClean="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38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3.24 </a:t>
            </a:r>
            <a:r>
              <a:rPr kumimoji="0" lang="en-US" sz="38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38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 – tr63)</a:t>
            </a:r>
            <a:r>
              <a:rPr kumimoji="0" lang="en-US"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3600">
                <a:solidFill>
                  <a:srgbClr val="000000"/>
                </a:solidFill>
                <a:cs typeface="Arial" panose="020B0604020202020204" pitchFamily="34" charset="0"/>
              </a:rPr>
              <a:t>Cho ba điểm không thẳng hàng</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a) Tìm một điểm sao cho nó cùng với ba điểm đã cho là bốn đỉnh của một hình bình hành. Hãy vẽ hình và mô tả cách tìm</a:t>
            </a:r>
            <a:r>
              <a:rPr lang="vi-VN" sz="3600" smtClean="0">
                <a:solidFill>
                  <a:srgbClr val="000000"/>
                </a:solidFill>
                <a:cs typeface="Arial" panose="020B0604020202020204" pitchFamily="34" charset="0"/>
              </a:rPr>
              <a:t>.</a:t>
            </a:r>
          </a:p>
          <a:p>
            <a:pPr lvl="0" algn="just">
              <a:lnSpc>
                <a:spcPct val="150000"/>
              </a:lnSpc>
            </a:pPr>
            <a:r>
              <a:rPr lang="vi-VN" sz="3600" smtClean="0">
                <a:solidFill>
                  <a:srgbClr val="000000"/>
                </a:solidFill>
                <a:cs typeface="Arial" panose="020B0604020202020204" pitchFamily="34" charset="0"/>
              </a:rPr>
              <a:t>b</a:t>
            </a:r>
            <a:r>
              <a:rPr lang="vi-VN" sz="3600">
                <a:solidFill>
                  <a:srgbClr val="000000"/>
                </a:solidFill>
                <a:cs typeface="Arial" panose="020B0604020202020204" pitchFamily="34" charset="0"/>
              </a:rPr>
              <a:t>) Hỏi tìm được bao nhiêu điểm như vậy?</a:t>
            </a:r>
            <a:endParaRPr kumimoji="0" lang="en-US" sz="3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7810500" y="3788910"/>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7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172200" y="4840005"/>
            <a:ext cx="11548386" cy="4298549"/>
          </a:xfrm>
          <a:prstGeom prst="rect">
            <a:avLst/>
          </a:prstGeom>
        </p:spPr>
        <p:txBody>
          <a:bodyPr wrap="square">
            <a:spAutoFit/>
          </a:bodyPr>
          <a:lstStyle/>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a) Bốn điểm ABCD là hình bình hành, có AD và BC là đường chéo thì AD và BC cắt nhau tại trung điểm mỗi đường. Từ trung điểm BC kẻ đoạn thẳng đối xứng với điểm A qua trung điểm ta được điểm D.</a:t>
            </a:r>
          </a:p>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b) Vì có 3 điểm A, B, C nên tìm được 3 điểm D như vậy.</a:t>
            </a:r>
          </a:p>
        </p:txBody>
      </p:sp>
      <p:pic>
        <p:nvPicPr>
          <p:cNvPr id="2" name="Picture 1"/>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67735" y="4804572"/>
            <a:ext cx="5502104" cy="4540894"/>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10631">
            <a:off x="746707" y="8618157"/>
            <a:ext cx="1534080" cy="1558665"/>
          </a:xfrm>
          <a:prstGeom prst="rect">
            <a:avLst/>
          </a:prstGeom>
        </p:spPr>
      </p:pic>
    </p:spTree>
    <p:extLst>
      <p:ext uri="{BB962C8B-B14F-4D97-AF65-F5344CB8AC3E}">
        <p14:creationId xmlns:p14="http://schemas.microsoft.com/office/powerpoint/2010/main" val="2926331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2"/>
          <p:cNvSpPr txBox="1"/>
          <p:nvPr/>
        </p:nvSpPr>
        <p:spPr>
          <a:xfrm>
            <a:off x="2852016" y="1110780"/>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2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753729" y="185041"/>
            <a:ext cx="3600506" cy="10508716"/>
          </a:xfrm>
          <a:prstGeom prst="rect">
            <a:avLst/>
          </a:prstGeom>
        </p:spPr>
      </p:pic>
      <p:grpSp>
        <p:nvGrpSpPr>
          <p:cNvPr id="22" name="Group 21"/>
          <p:cNvGrpSpPr/>
          <p:nvPr/>
        </p:nvGrpSpPr>
        <p:grpSpPr>
          <a:xfrm>
            <a:off x="381000" y="3483562"/>
            <a:ext cx="4942032" cy="4025236"/>
            <a:chOff x="1028700" y="3864562"/>
            <a:chExt cx="4470386" cy="4936538"/>
          </a:xfrm>
        </p:grpSpPr>
        <p:sp>
          <p:nvSpPr>
            <p:cNvPr id="23" name="AutoShape 4"/>
            <p:cNvSpPr/>
            <p:nvPr/>
          </p:nvSpPr>
          <p:spPr>
            <a:xfrm rot="101125">
              <a:off x="1028700" y="4119958"/>
              <a:ext cx="4470386" cy="4681142"/>
            </a:xfrm>
            <a:prstGeom prst="rect">
              <a:avLst/>
            </a:prstGeom>
            <a:solidFill>
              <a:srgbClr val="FFCE6D"/>
            </a:solidFill>
          </p:spPr>
        </p:sp>
        <p:pic>
          <p:nvPicPr>
            <p:cNvPr id="24"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1" y="3864562"/>
              <a:ext cx="2145424" cy="512034"/>
            </a:xfrm>
            <a:prstGeom prst="rect">
              <a:avLst/>
            </a:prstGeom>
          </p:spPr>
        </p:pic>
        <p:sp>
          <p:nvSpPr>
            <p:cNvPr id="25" name="TextBox 24"/>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26" name="Group 25"/>
          <p:cNvGrpSpPr/>
          <p:nvPr/>
        </p:nvGrpSpPr>
        <p:grpSpPr>
          <a:xfrm>
            <a:off x="6019800" y="3466779"/>
            <a:ext cx="5023729" cy="4038921"/>
            <a:chOff x="6362700" y="3847779"/>
            <a:chExt cx="4470386" cy="4953321"/>
          </a:xfrm>
        </p:grpSpPr>
        <p:sp>
          <p:nvSpPr>
            <p:cNvPr id="27" name="AutoShape 6"/>
            <p:cNvSpPr/>
            <p:nvPr/>
          </p:nvSpPr>
          <p:spPr>
            <a:xfrm rot="-98493">
              <a:off x="6362700" y="4119958"/>
              <a:ext cx="4470386" cy="4681142"/>
            </a:xfrm>
            <a:prstGeom prst="rect">
              <a:avLst/>
            </a:prstGeom>
            <a:solidFill>
              <a:srgbClr val="FFCE6D"/>
            </a:solidFill>
          </p:spPr>
        </p:sp>
        <p:pic>
          <p:nvPicPr>
            <p:cNvPr id="2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1" y="3847779"/>
              <a:ext cx="1875504" cy="545601"/>
            </a:xfrm>
            <a:prstGeom prst="rect">
              <a:avLst/>
            </a:prstGeom>
          </p:spPr>
        </p:pic>
        <p:sp>
          <p:nvSpPr>
            <p:cNvPr id="29" name="TextBox 28"/>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30" name="Group 29"/>
          <p:cNvGrpSpPr/>
          <p:nvPr/>
        </p:nvGrpSpPr>
        <p:grpSpPr>
          <a:xfrm>
            <a:off x="11620499" y="3390900"/>
            <a:ext cx="5295901" cy="4031578"/>
            <a:chOff x="11696699" y="3856784"/>
            <a:chExt cx="4470386" cy="4944316"/>
          </a:xfrm>
        </p:grpSpPr>
        <p:sp>
          <p:nvSpPr>
            <p:cNvPr id="31" name="AutoShape 8"/>
            <p:cNvSpPr/>
            <p:nvPr/>
          </p:nvSpPr>
          <p:spPr>
            <a:xfrm rot="148990">
              <a:off x="11696699" y="4119958"/>
              <a:ext cx="4470386" cy="4681142"/>
            </a:xfrm>
            <a:prstGeom prst="rect">
              <a:avLst/>
            </a:prstGeom>
            <a:solidFill>
              <a:srgbClr val="FFCE6D"/>
            </a:solidFill>
          </p:spPr>
        </p:sp>
        <p:pic>
          <p:nvPicPr>
            <p:cNvPr id="32"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80" y="3856784"/>
              <a:ext cx="2145424" cy="512034"/>
            </a:xfrm>
            <a:prstGeom prst="rect">
              <a:avLst/>
            </a:prstGeom>
          </p:spPr>
        </p:pic>
      </p:grpSp>
      <p:sp>
        <p:nvSpPr>
          <p:cNvPr id="33" name="Rectangle 32"/>
          <p:cNvSpPr/>
          <p:nvPr/>
        </p:nvSpPr>
        <p:spPr>
          <a:xfrm>
            <a:off x="11941354" y="4220416"/>
            <a:ext cx="4746446" cy="2748253"/>
          </a:xfrm>
          <a:prstGeom prst="rect">
            <a:avLst/>
          </a:prstGeom>
        </p:spPr>
        <p:txBody>
          <a:bodyPr wrap="square">
            <a:spAutoFit/>
          </a:bodyPr>
          <a:lstStyle/>
          <a:p>
            <a:pPr algn="ctr">
              <a:lnSpc>
                <a:spcPct val="150000"/>
              </a:lnSpc>
            </a:pPr>
            <a:r>
              <a:rPr lang="vi-VN" sz="4000" dirty="0"/>
              <a:t>Chuẩn bị </a:t>
            </a:r>
            <a:r>
              <a:rPr lang="vi-VN" sz="4000"/>
              <a:t>trước </a:t>
            </a:r>
            <a:endParaRPr lang="en-US" sz="4000" smtClean="0"/>
          </a:p>
          <a:p>
            <a:pPr algn="ctr">
              <a:lnSpc>
                <a:spcPct val="150000"/>
              </a:lnSpc>
            </a:pPr>
            <a:r>
              <a:rPr lang="vi-VN" sz="4000" b="1" smtClean="0"/>
              <a:t>Bài </a:t>
            </a:r>
            <a:r>
              <a:rPr lang="vi-VN" sz="4000" b="1"/>
              <a:t>13. </a:t>
            </a:r>
            <a:endParaRPr lang="en-US" sz="4000" b="1" smtClean="0"/>
          </a:p>
          <a:p>
            <a:pPr algn="ctr">
              <a:lnSpc>
                <a:spcPct val="150000"/>
              </a:lnSpc>
            </a:pPr>
            <a:r>
              <a:rPr lang="vi-VN" sz="4000" b="1" smtClean="0"/>
              <a:t>Hình </a:t>
            </a:r>
            <a:r>
              <a:rPr lang="vi-VN" sz="4000" b="1"/>
              <a:t>chữ nhật</a:t>
            </a:r>
            <a:endParaRPr lang="vi-VN" sz="4000" b="1" dirty="0"/>
          </a:p>
        </p:txBody>
      </p:sp>
      <p:pic>
        <p:nvPicPr>
          <p:cNvPr id="34"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5" y="7663985"/>
            <a:ext cx="2016426" cy="1880776"/>
          </a:xfrm>
          <a:prstGeom prst="rect">
            <a:avLst/>
          </a:prstGeom>
        </p:spPr>
      </p:pic>
    </p:spTree>
    <p:extLst>
      <p:ext uri="{BB962C8B-B14F-4D97-AF65-F5344CB8AC3E}">
        <p14:creationId xmlns:p14="http://schemas.microsoft.com/office/powerpoint/2010/main" val="16258252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 ƠN CÁC EM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ĐÃ THEO DÕI BÀI GIẢNG!</a:t>
            </a:r>
            <a:endParaRPr kumimoji="0" lang="en-US" sz="80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23304">
            <a:off x="8106074" y="7419906"/>
            <a:ext cx="1505652" cy="566672"/>
          </a:xfrm>
          <a:prstGeom prst="rect">
            <a:avLst/>
          </a:prstGeom>
        </p:spPr>
      </p:pic>
    </p:spTree>
    <p:extLst>
      <p:ext uri="{BB962C8B-B14F-4D97-AF65-F5344CB8AC3E}">
        <p14:creationId xmlns:p14="http://schemas.microsoft.com/office/powerpoint/2010/main" val="816432097"/>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1667066" y="2238364"/>
            <a:ext cx="14496667" cy="1609736"/>
          </a:xfrm>
          <a:prstGeom prst="rect">
            <a:avLst/>
          </a:prstGeom>
          <a:noFill/>
        </p:spPr>
        <p:txBody>
          <a:bodyPr wrap="square" rtlCol="0">
            <a:spAutoFit/>
          </a:bodyPr>
          <a:lstStyle/>
          <a:p>
            <a:pPr lvl="0" algn="ctr">
              <a:lnSpc>
                <a:spcPct val="150000"/>
              </a:lnSpc>
              <a:defRPr/>
            </a:pPr>
            <a:r>
              <a:rPr lang="vi-VN" sz="7500" b="1">
                <a:solidFill>
                  <a:srgbClr val="C0504D">
                    <a:lumMod val="75000"/>
                  </a:srgbClr>
                </a:solidFill>
                <a:cs typeface="Arial" panose="020B0604020202020204" pitchFamily="34" charset="0"/>
              </a:rPr>
              <a:t>CHƯƠNG III: TỨ GIÁC</a:t>
            </a:r>
            <a:endParaRPr kumimoji="0" lang="vi-VN" sz="7500" b="1" i="0" u="none" strike="noStrike" kern="1200" cap="none" spc="0" normalizeH="0" baseline="0" noProof="0" dirty="0">
              <a:ln>
                <a:noFill/>
              </a:ln>
              <a:solidFill>
                <a:srgbClr val="C0504D">
                  <a:lumMod val="75000"/>
                </a:srgbClr>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31" y="6995685"/>
            <a:ext cx="4157054" cy="2908689"/>
          </a:xfrm>
          <a:prstGeom prst="rect">
            <a:avLst/>
          </a:prstGeom>
        </p:spPr>
      </p:pic>
      <p:sp>
        <p:nvSpPr>
          <p:cNvPr id="5" name="Rectangle 4"/>
          <p:cNvSpPr/>
          <p:nvPr/>
        </p:nvSpPr>
        <p:spPr>
          <a:xfrm>
            <a:off x="2133600" y="4241480"/>
            <a:ext cx="13845478" cy="1740220"/>
          </a:xfrm>
          <a:prstGeom prst="rect">
            <a:avLst/>
          </a:prstGeom>
        </p:spPr>
        <p:txBody>
          <a:bodyPr wrap="square">
            <a:spAutoFit/>
          </a:bodyPr>
          <a:lstStyle/>
          <a:p>
            <a:pPr lvl="0" algn="ctr">
              <a:lnSpc>
                <a:spcPct val="150000"/>
              </a:lnSpc>
              <a:spcBef>
                <a:spcPts val="1200"/>
              </a:spcBef>
              <a:defRPr/>
            </a:pPr>
            <a:r>
              <a:rPr lang="en-US" sz="8000" b="1" ker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LUYỆN TẬP CHUNG </a:t>
            </a:r>
            <a:endParaRPr kumimoji="0" lang="en-US" sz="8000" b="1" i="0" u="none" strike="noStrike" kern="0" cap="none" spc="0" normalizeH="0" baseline="0" noProof="0" dirty="0">
              <a:ln>
                <a:noFill/>
              </a:ln>
              <a:solidFill>
                <a:srgbClr val="1F497D">
                  <a:lumMod val="60000"/>
                  <a:lumOff val="40000"/>
                </a:srgb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26653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228600" y="2171700"/>
            <a:ext cx="5029200" cy="301519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7177853" y="9007033"/>
            <a:ext cx="1288683" cy="1201989"/>
          </a:xfrm>
          <a:prstGeom prst="rect">
            <a:avLst/>
          </a:prstGeom>
        </p:spPr>
      </p:pic>
      <p:sp>
        <p:nvSpPr>
          <p:cNvPr id="11" name="Rounded Rectangle 10"/>
          <p:cNvSpPr/>
          <p:nvPr/>
        </p:nvSpPr>
        <p:spPr>
          <a:xfrm>
            <a:off x="1981200" y="4191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700" b="1" dirty="0" err="1" smtClean="0">
                <a:latin typeface="Arial" panose="020B0604020202020204" pitchFamily="34" charset="0"/>
                <a:cs typeface="Arial" panose="020B0604020202020204" pitchFamily="34" charset="0"/>
              </a:rPr>
              <a:t>Ví</a:t>
            </a:r>
            <a:r>
              <a:rPr lang="en-US" sz="3700" b="1" dirty="0" smtClean="0">
                <a:latin typeface="Arial" panose="020B0604020202020204" pitchFamily="34" charset="0"/>
                <a:cs typeface="Arial" panose="020B0604020202020204" pitchFamily="34" charset="0"/>
              </a:rPr>
              <a:t> </a:t>
            </a:r>
            <a:r>
              <a:rPr lang="en-US" sz="3700" b="1" dirty="0" err="1" smtClean="0">
                <a:latin typeface="Arial" panose="020B0604020202020204" pitchFamily="34" charset="0"/>
                <a:cs typeface="Arial" panose="020B0604020202020204" pitchFamily="34" charset="0"/>
              </a:rPr>
              <a:t>dụ</a:t>
            </a:r>
            <a:r>
              <a:rPr lang="en-US" sz="3700" b="1" dirty="0" smtClean="0">
                <a:latin typeface="Arial" panose="020B0604020202020204" pitchFamily="34" charset="0"/>
                <a:cs typeface="Arial" panose="020B0604020202020204" pitchFamily="34" charset="0"/>
              </a:rPr>
              <a:t> 1</a:t>
            </a:r>
            <a:endParaRPr lang="en-US" sz="3700" b="1" dirty="0">
              <a:latin typeface="Arial" panose="020B0604020202020204" pitchFamily="34" charset="0"/>
              <a:cs typeface="Arial" panose="020B0604020202020204" pitchFamily="34" charset="0"/>
            </a:endParaRPr>
          </a:p>
        </p:txBody>
      </p:sp>
      <p:sp>
        <p:nvSpPr>
          <p:cNvPr id="6" name="TextBox 5"/>
          <p:cNvSpPr txBox="1"/>
          <p:nvPr/>
        </p:nvSpPr>
        <p:spPr>
          <a:xfrm>
            <a:off x="4495800" y="-38100"/>
            <a:ext cx="13211260" cy="1651671"/>
          </a:xfrm>
          <a:prstGeom prst="rect">
            <a:avLst/>
          </a:prstGeom>
          <a:noFill/>
        </p:spPr>
        <p:txBody>
          <a:bodyPr wrap="square" rtlCol="0">
            <a:spAutoFit/>
          </a:bodyPr>
          <a:lstStyle/>
          <a:p>
            <a:pPr algn="just">
              <a:lnSpc>
                <a:spcPct val="150000"/>
              </a:lnSpc>
            </a:pPr>
            <a:r>
              <a:rPr lang="en-US" sz="3500" dirty="0" err="1" smtClean="0">
                <a:latin typeface="Arial" panose="020B0604020202020204" pitchFamily="34" charset="0"/>
                <a:cs typeface="Arial" panose="020B0604020202020204" pitchFamily="34" charset="0"/>
              </a:rPr>
              <a:t>Gọi</a:t>
            </a:r>
            <a:r>
              <a:rPr lang="en-US" sz="3500" dirty="0" smtClean="0">
                <a:latin typeface="Arial" panose="020B0604020202020204" pitchFamily="34" charset="0"/>
                <a:cs typeface="Arial" panose="020B0604020202020204" pitchFamily="34" charset="0"/>
              </a:rPr>
              <a:t> E, F, G, H </a:t>
            </a:r>
            <a:r>
              <a:rPr lang="en-US" sz="3500" dirty="0" err="1" smtClean="0">
                <a:latin typeface="Arial" panose="020B0604020202020204" pitchFamily="34" charset="0"/>
                <a:cs typeface="Arial" panose="020B0604020202020204" pitchFamily="34" charset="0"/>
              </a:rPr>
              <a:t>lần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lượt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là</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trung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điểm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các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cạnh</a:t>
            </a:r>
            <a:r>
              <a:rPr lang="en-US" sz="3500" dirty="0" smtClean="0">
                <a:latin typeface="Arial" panose="020B0604020202020204" pitchFamily="34" charset="0"/>
                <a:cs typeface="Arial" panose="020B0604020202020204" pitchFamily="34" charset="0"/>
              </a:rPr>
              <a:t> AB, BC, CD, DA </a:t>
            </a:r>
            <a:r>
              <a:rPr lang="en-US" sz="3500" dirty="0" err="1" smtClean="0">
                <a:latin typeface="Arial" panose="020B0604020202020204" pitchFamily="34" charset="0"/>
                <a:cs typeface="Arial" panose="020B0604020202020204" pitchFamily="34" charset="0"/>
              </a:rPr>
              <a:t>của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hình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bình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hành</a:t>
            </a:r>
            <a:r>
              <a:rPr lang="en-US" sz="3500" dirty="0" smtClean="0">
                <a:latin typeface="Arial" panose="020B0604020202020204" pitchFamily="34" charset="0"/>
                <a:cs typeface="Arial" panose="020B0604020202020204" pitchFamily="34" charset="0"/>
              </a:rPr>
              <a:t> ABCD. </a:t>
            </a:r>
            <a:r>
              <a:rPr lang="en-US" sz="3500" dirty="0" err="1" smtClean="0">
                <a:latin typeface="Arial" panose="020B0604020202020204" pitchFamily="34" charset="0"/>
                <a:cs typeface="Arial" panose="020B0604020202020204" pitchFamily="34" charset="0"/>
              </a:rPr>
              <a:t>Hỏi</a:t>
            </a:r>
            <a:r>
              <a:rPr lang="en-US" sz="3500" dirty="0" smtClean="0">
                <a:latin typeface="Arial" panose="020B0604020202020204" pitchFamily="34" charset="0"/>
                <a:cs typeface="Arial" panose="020B0604020202020204" pitchFamily="34" charset="0"/>
              </a:rPr>
              <a:t> EFGH </a:t>
            </a:r>
            <a:r>
              <a:rPr lang="en-US" sz="3500" dirty="0" err="1" smtClean="0">
                <a:latin typeface="Arial" panose="020B0604020202020204" pitchFamily="34" charset="0"/>
                <a:cs typeface="Arial" panose="020B0604020202020204" pitchFamily="34" charset="0"/>
              </a:rPr>
              <a:t>là</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hình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gì</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Vì</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sao</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sp>
        <p:nvSpPr>
          <p:cNvPr id="7" name="Rectangle 6"/>
          <p:cNvSpPr/>
          <p:nvPr/>
        </p:nvSpPr>
        <p:spPr>
          <a:xfrm>
            <a:off x="9296937" y="1714500"/>
            <a:ext cx="1265091" cy="677108"/>
          </a:xfrm>
          <a:prstGeom prst="rect">
            <a:avLst/>
          </a:prstGeom>
        </p:spPr>
        <p:txBody>
          <a:bodyPr wrap="none">
            <a:spAutoFit/>
          </a:bodyPr>
          <a:lstStyle/>
          <a:p>
            <a:pPr lvl="0" algn="ctr">
              <a:defRPr/>
            </a:pPr>
            <a:r>
              <a:rPr lang="en-US" sz="3700" b="1" i="1" smtClean="0">
                <a:solidFill>
                  <a:srgbClr val="C00000"/>
                </a:solidFill>
                <a:latin typeface="Arial" panose="020B0604020202020204" pitchFamily="34" charset="0"/>
                <a:cs typeface="Arial" panose="020B0604020202020204" pitchFamily="34" charset="0"/>
              </a:rPr>
              <a:t>Giải:</a:t>
            </a:r>
            <a:endParaRPr lang="en-US" sz="37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5105400" y="2171700"/>
                <a:ext cx="13317789" cy="8363059"/>
              </a:xfrm>
              <a:prstGeom prst="rect">
                <a:avLst/>
              </a:prstGeom>
            </p:spPr>
            <p:txBody>
              <a:bodyPr wrap="square">
                <a:spAutoFit/>
              </a:bodyPr>
              <a:lstStyle/>
              <a:p>
                <a:pPr algn="just">
                  <a:lnSpc>
                    <a:spcPct val="150000"/>
                  </a:lnSpc>
                </a:pPr>
                <a:r>
                  <a:rPr lang="pt-BR" sz="3300" dirty="0">
                    <a:latin typeface="Arial" panose="020B0604020202020204" pitchFamily="34" charset="0"/>
                    <a:ea typeface="Arial" panose="020B0604020202020204" pitchFamily="34" charset="0"/>
                    <a:cs typeface="Arial" panose="020B0604020202020204" pitchFamily="34" charset="0"/>
                  </a:rPr>
                  <a:t>Theo giải thiết, E, F, G, H  lần lượt là trung điểm các cạnh AB, BC, CD, DA của hình bình hành ABCD </a:t>
                </a:r>
                <a:endParaRPr lang="pt-BR" sz="3300" dirty="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300" dirty="0" smtClean="0">
                    <a:latin typeface="Arial" panose="020B0604020202020204" pitchFamily="34" charset="0"/>
                    <a:ea typeface="Arial" panose="020B0604020202020204" pitchFamily="34" charset="0"/>
                    <a:cs typeface="Arial" panose="020B0604020202020204" pitchFamily="34" charset="0"/>
                  </a:rPr>
                  <a:t>nên </a:t>
                </a:r>
                <a:r>
                  <a:rPr lang="vi-VN" sz="3300" dirty="0" smtClean="0">
                    <a:latin typeface="Arial" panose="020B0604020202020204" pitchFamily="34" charset="0"/>
                    <a:ea typeface="Arial" panose="020B0604020202020204" pitchFamily="34" charset="0"/>
                    <a:cs typeface="Arial" panose="020B0604020202020204" pitchFamily="34" charset="0"/>
                  </a:rPr>
                  <a:t>AE= BE</a:t>
                </a:r>
                <a:r>
                  <a:rPr lang="pt-BR" sz="3300" dirty="0" smtClean="0">
                    <a:latin typeface="Arial" panose="020B0604020202020204" pitchFamily="34" charset="0"/>
                    <a:ea typeface="Arial" panose="020B0604020202020204" pitchFamily="34" charset="0"/>
                    <a:cs typeface="Arial" panose="020B0604020202020204" pitchFamily="34" charset="0"/>
                  </a:rPr>
                  <a:t> </a:t>
                </a:r>
                <a:r>
                  <a:rPr lang="pt-BR" sz="3300" dirty="0">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33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3300" i="1">
                            <a:effectLst/>
                            <a:latin typeface="Cambria Math" panose="02040503050406030204" pitchFamily="18" charset="0"/>
                            <a:ea typeface="Arial" panose="020B0604020202020204" pitchFamily="34" charset="0"/>
                            <a:cs typeface="Times New Roman" panose="02020603050405020304" pitchFamily="18" charset="0"/>
                          </a:rPr>
                          <m:t>1</m:t>
                        </m:r>
                      </m:num>
                      <m:den>
                        <m:r>
                          <a:rPr lang="pt-BR" sz="33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pt-BR" sz="3300" dirty="0">
                    <a:effectLst/>
                    <a:latin typeface="Arial" panose="020B0604020202020204" pitchFamily="34" charset="0"/>
                    <a:ea typeface="Dotum" panose="020B0600000101010101" pitchFamily="34" charset="-127"/>
                    <a:cs typeface="Arial" panose="020B0604020202020204" pitchFamily="34" charset="0"/>
                  </a:rPr>
                  <a:t> AB = </a:t>
                </a:r>
                <a14:m>
                  <m:oMath xmlns:m="http://schemas.openxmlformats.org/officeDocument/2006/math">
                    <m:f>
                      <m:fPr>
                        <m:ctrlPr>
                          <a:rPr lang="en-US" sz="33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3300" i="1">
                            <a:effectLst/>
                            <a:latin typeface="Cambria Math" panose="02040503050406030204" pitchFamily="18" charset="0"/>
                            <a:ea typeface="Dotum" panose="020B0600000101010101" pitchFamily="34" charset="-127"/>
                            <a:cs typeface="Times New Roman" panose="02020603050405020304" pitchFamily="18" charset="0"/>
                          </a:rPr>
                          <m:t>1</m:t>
                        </m:r>
                      </m:num>
                      <m:den>
                        <m:r>
                          <a:rPr lang="pt-BR" sz="33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pt-BR" sz="3300" dirty="0">
                    <a:effectLst/>
                    <a:latin typeface="Arial" panose="020B0604020202020204" pitchFamily="34" charset="0"/>
                    <a:ea typeface="Dotum" panose="020B0600000101010101" pitchFamily="34" charset="-127"/>
                    <a:cs typeface="Arial" panose="020B0604020202020204" pitchFamily="34" charset="0"/>
                  </a:rPr>
                  <a:t> CD = </a:t>
                </a:r>
                <a:r>
                  <a:rPr lang="vi-VN" sz="3300" dirty="0" smtClean="0">
                    <a:effectLst/>
                    <a:latin typeface="Arial" panose="020B0604020202020204" pitchFamily="34" charset="0"/>
                    <a:ea typeface="Dotum" panose="020B0600000101010101" pitchFamily="34" charset="-127"/>
                    <a:cs typeface="Arial" panose="020B0604020202020204" pitchFamily="34" charset="0"/>
                  </a:rPr>
                  <a:t>CG=GD</a:t>
                </a:r>
                <a:r>
                  <a:rPr lang="pt-BR" sz="3300" dirty="0" smtClean="0">
                    <a:effectLst/>
                    <a:latin typeface="Arial" panose="020B0604020202020204" pitchFamily="34" charset="0"/>
                    <a:ea typeface="Dotum" panose="020B0600000101010101" pitchFamily="34" charset="-127"/>
                    <a:cs typeface="Arial" panose="020B0604020202020204" pitchFamily="34" charset="0"/>
                  </a:rPr>
                  <a:t>;</a:t>
                </a:r>
                <a:endParaRPr lang="vi-VN" sz="3300" dirty="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pt-BR" sz="3300" dirty="0" smtClean="0">
                    <a:effectLst/>
                    <a:latin typeface="Arial" panose="020B0604020202020204" pitchFamily="34" charset="0"/>
                    <a:ea typeface="Dotum" panose="020B0600000101010101" pitchFamily="34" charset="-127"/>
                    <a:cs typeface="Arial" panose="020B0604020202020204" pitchFamily="34" charset="0"/>
                  </a:rPr>
                  <a:t> </a:t>
                </a:r>
                <a:r>
                  <a:rPr lang="pt-BR" sz="3300" dirty="0">
                    <a:effectLst/>
                    <a:latin typeface="Arial" panose="020B0604020202020204" pitchFamily="34" charset="0"/>
                    <a:ea typeface="Dotum" panose="020B0600000101010101" pitchFamily="34" charset="-127"/>
                    <a:cs typeface="Arial" panose="020B0604020202020204" pitchFamily="34" charset="0"/>
                  </a:rPr>
                  <a:t>AH </a:t>
                </a:r>
                <a:r>
                  <a:rPr lang="vi-VN" sz="3300" dirty="0" smtClean="0">
                    <a:effectLst/>
                    <a:latin typeface="Arial" panose="020B0604020202020204" pitchFamily="34" charset="0"/>
                    <a:ea typeface="Dotum" panose="020B0600000101010101" pitchFamily="34" charset="-127"/>
                    <a:cs typeface="Arial" panose="020B0604020202020204" pitchFamily="34" charset="0"/>
                  </a:rPr>
                  <a:t>= HD</a:t>
                </a:r>
                <a:r>
                  <a:rPr lang="pt-BR" sz="3300" dirty="0" smtClean="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3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3300" i="1">
                            <a:effectLst/>
                            <a:latin typeface="Cambria Math" panose="02040503050406030204" pitchFamily="18" charset="0"/>
                            <a:ea typeface="Dotum" panose="020B0600000101010101" pitchFamily="34" charset="-127"/>
                            <a:cs typeface="Times New Roman" panose="02020603050405020304" pitchFamily="18" charset="0"/>
                          </a:rPr>
                          <m:t>1</m:t>
                        </m:r>
                      </m:num>
                      <m:den>
                        <m:r>
                          <a:rPr lang="pt-BR" sz="33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pt-BR" sz="3300" dirty="0">
                    <a:effectLst/>
                    <a:latin typeface="Arial" panose="020B0604020202020204" pitchFamily="34" charset="0"/>
                    <a:ea typeface="Dotum" panose="020B0600000101010101" pitchFamily="34" charset="-127"/>
                    <a:cs typeface="Arial" panose="020B0604020202020204" pitchFamily="34" charset="0"/>
                  </a:rPr>
                  <a:t> AD = </a:t>
                </a:r>
                <a14:m>
                  <m:oMath xmlns:m="http://schemas.openxmlformats.org/officeDocument/2006/math">
                    <m:f>
                      <m:fPr>
                        <m:ctrlPr>
                          <a:rPr lang="en-US" sz="33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3300" i="1">
                            <a:effectLst/>
                            <a:latin typeface="Cambria Math" panose="02040503050406030204" pitchFamily="18" charset="0"/>
                            <a:ea typeface="Dotum" panose="020B0600000101010101" pitchFamily="34" charset="-127"/>
                            <a:cs typeface="Times New Roman" panose="02020603050405020304" pitchFamily="18" charset="0"/>
                          </a:rPr>
                          <m:t>1</m:t>
                        </m:r>
                      </m:num>
                      <m:den>
                        <m:r>
                          <a:rPr lang="pt-BR" sz="33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pt-BR" sz="3300" dirty="0">
                    <a:effectLst/>
                    <a:latin typeface="Arial" panose="020B0604020202020204" pitchFamily="34" charset="0"/>
                    <a:ea typeface="Dotum" panose="020B0600000101010101" pitchFamily="34" charset="-127"/>
                    <a:cs typeface="Arial" panose="020B0604020202020204" pitchFamily="34" charset="0"/>
                  </a:rPr>
                  <a:t> BC = </a:t>
                </a:r>
                <a:r>
                  <a:rPr lang="vi-VN" sz="3300" dirty="0" smtClean="0">
                    <a:effectLst/>
                    <a:latin typeface="Arial" panose="020B0604020202020204" pitchFamily="34" charset="0"/>
                    <a:ea typeface="Dotum" panose="020B0600000101010101" pitchFamily="34" charset="-127"/>
                    <a:cs typeface="Arial" panose="020B0604020202020204" pitchFamily="34" charset="0"/>
                  </a:rPr>
                  <a:t>CF=BF</a:t>
                </a:r>
                <a:endParaRPr lang="en-US" sz="33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300" dirty="0" smtClean="0">
                    <a:effectLst/>
                    <a:latin typeface="Arial" panose="020B0604020202020204" pitchFamily="34" charset="0"/>
                    <a:ea typeface="Arial" panose="020B0604020202020204" pitchFamily="34" charset="0"/>
                    <a:cs typeface="Arial" panose="020B0604020202020204" pitchFamily="34" charset="0"/>
                  </a:rPr>
                  <a:t>Hai tam giác AHE và CFG có</a:t>
                </a:r>
                <a:endParaRPr lang="en-US" sz="3300" dirty="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300" dirty="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US" sz="33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300" i="1">
                            <a:effectLst/>
                            <a:latin typeface="Cambria Math" panose="02040503050406030204" pitchFamily="18" charset="0"/>
                            <a:ea typeface="Dotum" panose="020B0600000101010101" pitchFamily="34" charset="-127"/>
                            <a:cs typeface="Times New Roman" panose="02020603050405020304" pitchFamily="18" charset="0"/>
                          </a:rPr>
                          <m:t>𝐻𝐴𝐸</m:t>
                        </m:r>
                      </m:e>
                    </m:acc>
                    <m:r>
                      <a:rPr lang="pt-BR" sz="33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3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300" i="1">
                            <a:effectLst/>
                            <a:latin typeface="Cambria Math" panose="02040503050406030204" pitchFamily="18" charset="0"/>
                            <a:ea typeface="Dotum" panose="020B0600000101010101" pitchFamily="34" charset="-127"/>
                            <a:cs typeface="Times New Roman" panose="02020603050405020304" pitchFamily="18" charset="0"/>
                          </a:rPr>
                          <m:t>𝐹𝐶𝐺</m:t>
                        </m:r>
                      </m:e>
                    </m:acc>
                  </m:oMath>
                </a14:m>
                <a:r>
                  <a:rPr lang="pt-BR" sz="3300" dirty="0">
                    <a:effectLst/>
                    <a:latin typeface="Arial" panose="020B0604020202020204" pitchFamily="34" charset="0"/>
                    <a:ea typeface="Dotum" panose="020B0600000101010101" pitchFamily="34" charset="-127"/>
                    <a:cs typeface="Arial" panose="020B0604020202020204" pitchFamily="34" charset="0"/>
                  </a:rPr>
                  <a:t> (hai góc đối của hình bình hành ABCD)</a:t>
                </a:r>
                <a:endParaRPr lang="en-US" sz="33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300" dirty="0">
                    <a:effectLst/>
                    <a:latin typeface="Arial" panose="020B0604020202020204" pitchFamily="34" charset="0"/>
                    <a:ea typeface="Arial" panose="020B0604020202020204" pitchFamily="34" charset="0"/>
                    <a:cs typeface="Arial" panose="020B0604020202020204" pitchFamily="34" charset="0"/>
                  </a:rPr>
                  <a:t>AH = CF, AE = CG (chứng minh trên).</a:t>
                </a:r>
                <a:endParaRPr lang="en-US" sz="33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300" dirty="0" err="1">
                    <a:effectLst/>
                    <a:latin typeface="Arial" panose="020B0604020202020204" pitchFamily="34" charset="0"/>
                    <a:ea typeface="Arial" panose="020B0604020202020204" pitchFamily="34" charset="0"/>
                    <a:cs typeface="Arial" panose="020B0604020202020204" pitchFamily="34" charset="0"/>
                  </a:rPr>
                  <a:t>Vậy</a:t>
                </a:r>
                <a:r>
                  <a:rPr lang="en-US" sz="33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3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300" dirty="0">
                    <a:effectLst/>
                    <a:latin typeface="Arial" panose="020B0604020202020204" pitchFamily="34" charset="0"/>
                    <a:ea typeface="Dotum" panose="020B0600000101010101" pitchFamily="34" charset="-127"/>
                    <a:cs typeface="Arial" panose="020B0604020202020204" pitchFamily="34" charset="0"/>
                  </a:rPr>
                  <a:t>AHE = </a:t>
                </a:r>
                <a14:m>
                  <m:oMath xmlns:m="http://schemas.openxmlformats.org/officeDocument/2006/math">
                    <m:r>
                      <a:rPr lang="en-US" sz="33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300" dirty="0">
                    <a:effectLst/>
                    <a:latin typeface="Arial" panose="020B0604020202020204" pitchFamily="34" charset="0"/>
                    <a:ea typeface="Dotum" panose="020B0600000101010101" pitchFamily="34" charset="-127"/>
                    <a:cs typeface="Arial" panose="020B0604020202020204" pitchFamily="34" charset="0"/>
                  </a:rPr>
                  <a:t>CFG (</a:t>
                </a:r>
                <a:r>
                  <a:rPr lang="en-US" sz="3300" dirty="0" err="1">
                    <a:effectLst/>
                    <a:latin typeface="Arial" panose="020B0604020202020204" pitchFamily="34" charset="0"/>
                    <a:ea typeface="Dotum" panose="020B0600000101010101" pitchFamily="34" charset="-127"/>
                    <a:cs typeface="Arial" panose="020B0604020202020204" pitchFamily="34" charset="0"/>
                  </a:rPr>
                  <a:t>c.g.c</a:t>
                </a:r>
                <a:r>
                  <a:rPr lang="en-US" sz="3300" dirty="0">
                    <a:effectLst/>
                    <a:latin typeface="Arial" panose="020B0604020202020204" pitchFamily="34" charset="0"/>
                    <a:ea typeface="Dotum" panose="020B0600000101010101" pitchFamily="34" charset="-127"/>
                    <a:cs typeface="Arial" panose="020B0604020202020204" pitchFamily="34" charset="0"/>
                  </a:rPr>
                  <a:t>), </a:t>
                </a:r>
                <a:r>
                  <a:rPr lang="en-US" sz="3300" dirty="0" err="1">
                    <a:effectLst/>
                    <a:latin typeface="Arial" panose="020B0604020202020204" pitchFamily="34" charset="0"/>
                    <a:ea typeface="Dotum" panose="020B0600000101010101" pitchFamily="34" charset="-127"/>
                    <a:cs typeface="Arial" panose="020B0604020202020204" pitchFamily="34" charset="0"/>
                  </a:rPr>
                  <a:t>suy</a:t>
                </a:r>
                <a:r>
                  <a:rPr lang="en-US" sz="3300" dirty="0">
                    <a:effectLst/>
                    <a:latin typeface="Arial" panose="020B0604020202020204" pitchFamily="34" charset="0"/>
                    <a:ea typeface="Dotum" panose="020B0600000101010101" pitchFamily="34" charset="-127"/>
                    <a:cs typeface="Arial" panose="020B0604020202020204" pitchFamily="34" charset="0"/>
                  </a:rPr>
                  <a:t> </a:t>
                </a:r>
                <a:r>
                  <a:rPr lang="en-US" sz="3300" dirty="0" err="1">
                    <a:effectLst/>
                    <a:latin typeface="Arial" panose="020B0604020202020204" pitchFamily="34" charset="0"/>
                    <a:ea typeface="Dotum" panose="020B0600000101010101" pitchFamily="34" charset="-127"/>
                    <a:cs typeface="Arial" panose="020B0604020202020204" pitchFamily="34" charset="0"/>
                  </a:rPr>
                  <a:t>ra</a:t>
                </a:r>
                <a:r>
                  <a:rPr lang="en-US" sz="3300" dirty="0">
                    <a:effectLst/>
                    <a:latin typeface="Arial" panose="020B0604020202020204" pitchFamily="34" charset="0"/>
                    <a:ea typeface="Dotum" panose="020B0600000101010101" pitchFamily="34" charset="-127"/>
                    <a:cs typeface="Arial" panose="020B0604020202020204" pitchFamily="34" charset="0"/>
                  </a:rPr>
                  <a:t> HE = FG. </a:t>
                </a:r>
                <a:endParaRPr lang="en-US" sz="3300" dirty="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en-US" sz="3300" dirty="0" err="1" smtClean="0">
                    <a:effectLst/>
                    <a:latin typeface="Arial" panose="020B0604020202020204" pitchFamily="34" charset="0"/>
                    <a:ea typeface="Dotum" panose="020B0600000101010101" pitchFamily="34" charset="-127"/>
                    <a:cs typeface="Arial" panose="020B0604020202020204" pitchFamily="34" charset="0"/>
                  </a:rPr>
                  <a:t>Tương</a:t>
                </a:r>
                <a:r>
                  <a:rPr lang="en-US" sz="3300" dirty="0" smtClean="0">
                    <a:effectLst/>
                    <a:latin typeface="Arial" panose="020B0604020202020204" pitchFamily="34" charset="0"/>
                    <a:ea typeface="Dotum" panose="020B0600000101010101" pitchFamily="34" charset="-127"/>
                    <a:cs typeface="Arial" panose="020B0604020202020204" pitchFamily="34" charset="0"/>
                  </a:rPr>
                  <a:t> </a:t>
                </a:r>
                <a:r>
                  <a:rPr lang="en-US" sz="3300" dirty="0" err="1">
                    <a:effectLst/>
                    <a:latin typeface="Arial" panose="020B0604020202020204" pitchFamily="34" charset="0"/>
                    <a:ea typeface="Dotum" panose="020B0600000101010101" pitchFamily="34" charset="-127"/>
                    <a:cs typeface="Arial" panose="020B0604020202020204" pitchFamily="34" charset="0"/>
                  </a:rPr>
                  <a:t>tự</a:t>
                </a:r>
                <a:r>
                  <a:rPr lang="en-US" sz="3300" dirty="0">
                    <a:effectLst/>
                    <a:latin typeface="Arial" panose="020B0604020202020204" pitchFamily="34" charset="0"/>
                    <a:ea typeface="Dotum" panose="020B0600000101010101" pitchFamily="34" charset="-127"/>
                    <a:cs typeface="Arial" panose="020B0604020202020204" pitchFamily="34" charset="0"/>
                  </a:rPr>
                  <a:t>, GH = EF.</a:t>
                </a:r>
                <a:endParaRPr lang="en-US" sz="33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300" dirty="0" err="1">
                    <a:effectLst/>
                    <a:latin typeface="Arial" panose="020B0604020202020204" pitchFamily="34" charset="0"/>
                    <a:ea typeface="Arial" panose="020B0604020202020204" pitchFamily="34" charset="0"/>
                    <a:cs typeface="Arial" panose="020B0604020202020204" pitchFamily="34" charset="0"/>
                  </a:rPr>
                  <a:t>Tứ</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giác</a:t>
                </a:r>
                <a:r>
                  <a:rPr lang="en-US" sz="3300" dirty="0">
                    <a:effectLst/>
                    <a:latin typeface="Arial" panose="020B0604020202020204" pitchFamily="34" charset="0"/>
                    <a:ea typeface="Arial" panose="020B0604020202020204" pitchFamily="34" charset="0"/>
                    <a:cs typeface="Arial" panose="020B0604020202020204" pitchFamily="34" charset="0"/>
                  </a:rPr>
                  <a:t> EFGH </a:t>
                </a:r>
                <a:r>
                  <a:rPr lang="en-US" sz="3300" dirty="0" err="1">
                    <a:effectLst/>
                    <a:latin typeface="Arial" panose="020B0604020202020204" pitchFamily="34" charset="0"/>
                    <a:ea typeface="Arial" panose="020B0604020202020204" pitchFamily="34" charset="0"/>
                    <a:cs typeface="Arial" panose="020B0604020202020204" pitchFamily="34" charset="0"/>
                  </a:rPr>
                  <a:t>có</a:t>
                </a:r>
                <a:r>
                  <a:rPr lang="en-US" sz="3300" dirty="0">
                    <a:effectLst/>
                    <a:latin typeface="Arial" panose="020B0604020202020204" pitchFamily="34" charset="0"/>
                    <a:ea typeface="Arial" panose="020B0604020202020204" pitchFamily="34" charset="0"/>
                    <a:cs typeface="Arial" panose="020B0604020202020204" pitchFamily="34" charset="0"/>
                  </a:rPr>
                  <a:t> GH = EF, HE = FG </a:t>
                </a:r>
                <a:r>
                  <a:rPr lang="en-US" sz="3300" dirty="0" err="1">
                    <a:effectLst/>
                    <a:latin typeface="Arial" panose="020B0604020202020204" pitchFamily="34" charset="0"/>
                    <a:ea typeface="Arial" panose="020B0604020202020204" pitchFamily="34" charset="0"/>
                    <a:cs typeface="Arial" panose="020B0604020202020204" pitchFamily="34" charset="0"/>
                  </a:rPr>
                  <a:t>nên</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tứ</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giác</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đó</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là</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hình</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bình</a:t>
                </a:r>
                <a:r>
                  <a:rPr lang="en-US" sz="3300" dirty="0">
                    <a:effectLst/>
                    <a:latin typeface="Arial" panose="020B0604020202020204" pitchFamily="34" charset="0"/>
                    <a:ea typeface="Arial" panose="020B0604020202020204" pitchFamily="34" charset="0"/>
                    <a:cs typeface="Arial" panose="020B0604020202020204" pitchFamily="34" charset="0"/>
                  </a:rPr>
                  <a:t> </a:t>
                </a:r>
                <a:r>
                  <a:rPr lang="en-US" sz="3300" dirty="0" err="1">
                    <a:effectLst/>
                    <a:latin typeface="Arial" panose="020B0604020202020204" pitchFamily="34" charset="0"/>
                    <a:ea typeface="Arial" panose="020B0604020202020204" pitchFamily="34" charset="0"/>
                    <a:cs typeface="Arial" panose="020B0604020202020204" pitchFamily="34" charset="0"/>
                  </a:rPr>
                  <a:t>hành</a:t>
                </a:r>
                <a:r>
                  <a:rPr lang="en-US" sz="3300" dirty="0">
                    <a:effectLst/>
                    <a:latin typeface="Arial" panose="020B0604020202020204" pitchFamily="34" charset="0"/>
                    <a:ea typeface="Arial" panose="020B0604020202020204" pitchFamily="34"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5105400" y="2171700"/>
                <a:ext cx="13317789" cy="8363059"/>
              </a:xfrm>
              <a:prstGeom prst="rect">
                <a:avLst/>
              </a:prstGeom>
              <a:blipFill>
                <a:blip r:embed="rId12"/>
                <a:stretch>
                  <a:fillRect l="-1236" r="-1190" b="-510"/>
                </a:stretch>
              </a:blipFill>
            </p:spPr>
            <p:txBody>
              <a:bodyPr/>
              <a:lstStyle/>
              <a:p>
                <a:r>
                  <a:rPr lang="en-US">
                    <a:noFill/>
                  </a:rPr>
                  <a:t> </a:t>
                </a:r>
              </a:p>
            </p:txBody>
          </p:sp>
        </mc:Fallback>
      </mc:AlternateContent>
    </p:spTree>
    <p:extLst>
      <p:ext uri="{BB962C8B-B14F-4D97-AF65-F5344CB8AC3E}">
        <p14:creationId xmlns:p14="http://schemas.microsoft.com/office/powerpoint/2010/main" val="283936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anim calcmode="lin" valueType="num">
                                      <p:cBhvr>
                                        <p:cTn id="3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additive="base">
                                        <p:cTn id="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additive="base">
                                        <p:cTn id="4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fade">
                                      <p:cBhvr>
                                        <p:cTn id="51" dur="1000"/>
                                        <p:tgtEl>
                                          <p:spTgt spid="9">
                                            <p:txEl>
                                              <p:pRg st="3" end="3"/>
                                            </p:txEl>
                                          </p:spTgt>
                                        </p:tgtEl>
                                      </p:cBhvr>
                                    </p:animEffect>
                                    <p:anim calcmode="lin" valueType="num">
                                      <p:cBhvr>
                                        <p:cTn id="5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 calcmode="lin" valueType="num">
                                      <p:cBhvr additive="base">
                                        <p:cTn id="5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anim calcmode="lin" valueType="num">
                                      <p:cBhvr additive="base">
                                        <p:cTn id="6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
                                            <p:txEl>
                                              <p:pRg st="6" end="6"/>
                                            </p:txEl>
                                          </p:spTgt>
                                        </p:tgtEl>
                                        <p:attrNameLst>
                                          <p:attrName>style.visibility</p:attrName>
                                        </p:attrNameLst>
                                      </p:cBhvr>
                                      <p:to>
                                        <p:strVal val="visible"/>
                                      </p:to>
                                    </p:set>
                                    <p:anim calcmode="lin" valueType="num">
                                      <p:cBhvr additive="base">
                                        <p:cTn id="7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9">
                                            <p:txEl>
                                              <p:pRg st="7" end="7"/>
                                            </p:txEl>
                                          </p:spTgt>
                                        </p:tgtEl>
                                        <p:attrNameLst>
                                          <p:attrName>style.visibility</p:attrName>
                                        </p:attrNameLst>
                                      </p:cBhvr>
                                      <p:to>
                                        <p:strVal val="visible"/>
                                      </p:to>
                                    </p:set>
                                    <p:anim calcmode="lin" valueType="num">
                                      <p:cBhvr additive="base">
                                        <p:cTn id="7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
                                            <p:txEl>
                                              <p:pRg st="8" end="8"/>
                                            </p:txEl>
                                          </p:spTgt>
                                        </p:tgtEl>
                                        <p:attrNameLst>
                                          <p:attrName>style.visibility</p:attrName>
                                        </p:attrNameLst>
                                      </p:cBhvr>
                                      <p:to>
                                        <p:strVal val="visible"/>
                                      </p:to>
                                    </p:set>
                                    <p:anim calcmode="lin" valueType="num">
                                      <p:cBhvr additive="base">
                                        <p:cTn id="82"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548640" y="2350514"/>
            <a:ext cx="6227393" cy="2945386"/>
          </a:xfrm>
          <a:prstGeom prst="rect">
            <a:avLst/>
          </a:prstGeom>
        </p:spPr>
      </p:pic>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72256"/>
          <a:stretch>
            <a:fillRect/>
          </a:stretch>
        </p:blipFill>
        <p:spPr>
          <a:xfrm rot="12201997">
            <a:off x="-2826812" y="8295029"/>
            <a:ext cx="8057164" cy="2781499"/>
          </a:xfrm>
          <a:prstGeom prst="rect">
            <a:avLst/>
          </a:prstGeom>
        </p:spPr>
      </p:pic>
      <p:sp>
        <p:nvSpPr>
          <p:cNvPr id="14" name="Rounded Rectangle 13"/>
          <p:cNvSpPr/>
          <p:nvPr/>
        </p:nvSpPr>
        <p:spPr>
          <a:xfrm>
            <a:off x="533400" y="342900"/>
            <a:ext cx="2133600"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700" b="1" err="1" smtClean="0">
                <a:latin typeface="Arial" panose="020B0604020202020204" pitchFamily="34" charset="0"/>
                <a:cs typeface="Arial" panose="020B0604020202020204" pitchFamily="34" charset="0"/>
              </a:rPr>
              <a:t>Ví</a:t>
            </a:r>
            <a:r>
              <a:rPr lang="en-US" sz="3700" b="1" smtClean="0">
                <a:latin typeface="Arial" panose="020B0604020202020204" pitchFamily="34" charset="0"/>
                <a:cs typeface="Arial" panose="020B0604020202020204" pitchFamily="34" charset="0"/>
              </a:rPr>
              <a:t> dụ 2</a:t>
            </a:r>
            <a:endParaRPr lang="en-US" sz="3700" b="1" dirty="0">
              <a:latin typeface="Arial" panose="020B0604020202020204" pitchFamily="34" charset="0"/>
              <a:cs typeface="Arial" panose="020B0604020202020204" pitchFamily="34" charset="0"/>
            </a:endParaRPr>
          </a:p>
        </p:txBody>
      </p:sp>
      <p:sp>
        <p:nvSpPr>
          <p:cNvPr id="15" name="TextBox 14"/>
          <p:cNvSpPr txBox="1"/>
          <p:nvPr/>
        </p:nvSpPr>
        <p:spPr>
          <a:xfrm>
            <a:off x="3048000" y="38100"/>
            <a:ext cx="14674300" cy="1708160"/>
          </a:xfrm>
          <a:prstGeom prst="rect">
            <a:avLst/>
          </a:prstGeom>
          <a:noFill/>
        </p:spPr>
        <p:txBody>
          <a:bodyPr wrap="square" rtlCol="0">
            <a:spAutoFit/>
          </a:bodyPr>
          <a:lstStyle/>
          <a:p>
            <a:pPr algn="just">
              <a:lnSpc>
                <a:spcPct val="150000"/>
              </a:lnSpc>
            </a:pPr>
            <a:r>
              <a:rPr lang="en-US" sz="3500" smtClean="0">
                <a:latin typeface="Arial" panose="020B0604020202020204" pitchFamily="34" charset="0"/>
                <a:cs typeface="Arial" panose="020B0604020202020204" pitchFamily="34" charset="0"/>
              </a:rPr>
              <a:t>Tính diện tích hình bình hành ABCD có đường chéo AC vuông góc với cạnh AD, biết AC = 4cm, AD = 3 cm.</a:t>
            </a:r>
            <a:endParaRPr lang="en-US" sz="3500">
              <a:latin typeface="Arial" panose="020B0604020202020204" pitchFamily="34" charset="0"/>
              <a:cs typeface="Arial" panose="020B0604020202020204" pitchFamily="34" charset="0"/>
            </a:endParaRPr>
          </a:p>
        </p:txBody>
      </p:sp>
      <p:sp>
        <p:nvSpPr>
          <p:cNvPr id="22" name="Rectangle 21"/>
          <p:cNvSpPr/>
          <p:nvPr/>
        </p:nvSpPr>
        <p:spPr>
          <a:xfrm>
            <a:off x="8458200" y="1685986"/>
            <a:ext cx="1265091" cy="677108"/>
          </a:xfrm>
          <a:prstGeom prst="rect">
            <a:avLst/>
          </a:prstGeom>
        </p:spPr>
        <p:txBody>
          <a:bodyPr wrap="none">
            <a:spAutoFit/>
          </a:bodyPr>
          <a:lstStyle/>
          <a:p>
            <a:pPr lvl="0" algn="ctr">
              <a:defRPr/>
            </a:pPr>
            <a:r>
              <a:rPr lang="en-US" sz="3700" b="1" i="1" smtClean="0">
                <a:solidFill>
                  <a:srgbClr val="C00000"/>
                </a:solidFill>
                <a:latin typeface="Arial" panose="020B0604020202020204" pitchFamily="34" charset="0"/>
                <a:cs typeface="Arial" panose="020B0604020202020204" pitchFamily="34" charset="0"/>
              </a:rPr>
              <a:t>Giải:</a:t>
            </a:r>
            <a:endParaRPr lang="en-US" sz="37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7086600" y="2295594"/>
                <a:ext cx="10852268" cy="8029506"/>
              </a:xfrm>
              <a:prstGeom prst="rect">
                <a:avLst/>
              </a:prstGeom>
            </p:spPr>
            <p:txBody>
              <a:bodyPr wrap="square">
                <a:spAutoFit/>
              </a:bodyPr>
              <a:lstStyle/>
              <a:p>
                <a:pPr algn="just">
                  <a:lnSpc>
                    <a:spcPct val="150000"/>
                  </a:lnSpc>
                </a:pPr>
                <a:r>
                  <a:rPr lang="en-US" sz="3500" dirty="0">
                    <a:latin typeface="Arial" panose="020B0604020202020204" pitchFamily="34" charset="0"/>
                    <a:ea typeface="Arial" panose="020B0604020202020204" pitchFamily="34" charset="0"/>
                    <a:cs typeface="Arial" panose="020B0604020202020204" pitchFamily="34" charset="0"/>
                  </a:rPr>
                  <a:t>Theo </a:t>
                </a:r>
                <a:r>
                  <a:rPr lang="en-US" sz="3500" dirty="0" err="1">
                    <a:latin typeface="Arial" panose="020B0604020202020204" pitchFamily="34" charset="0"/>
                    <a:ea typeface="Arial" panose="020B0604020202020204" pitchFamily="34" charset="0"/>
                    <a:cs typeface="Arial" panose="020B0604020202020204" pitchFamily="34" charset="0"/>
                  </a:rPr>
                  <a:t>giả</a:t>
                </a:r>
                <a:r>
                  <a:rPr lang="en-US" sz="3500" dirty="0">
                    <a:latin typeface="Arial" panose="020B0604020202020204" pitchFamily="34" charset="0"/>
                    <a:ea typeface="Arial" panose="020B0604020202020204" pitchFamily="34" charset="0"/>
                    <a:cs typeface="Arial" panose="020B0604020202020204" pitchFamily="34" charset="0"/>
                  </a:rPr>
                  <a:t> </a:t>
                </a:r>
                <a:r>
                  <a:rPr lang="en-US" sz="3500" dirty="0" err="1">
                    <a:latin typeface="Arial" panose="020B0604020202020204" pitchFamily="34" charset="0"/>
                    <a:ea typeface="Arial" panose="020B0604020202020204" pitchFamily="34" charset="0"/>
                    <a:cs typeface="Arial" panose="020B0604020202020204" pitchFamily="34" charset="0"/>
                  </a:rPr>
                  <a:t>thiết</a:t>
                </a:r>
                <a:r>
                  <a:rPr lang="en-US" sz="3500" dirty="0">
                    <a:latin typeface="Arial" panose="020B0604020202020204" pitchFamily="34" charset="0"/>
                    <a:ea typeface="Arial" panose="020B0604020202020204" pitchFamily="34" charset="0"/>
                    <a:cs typeface="Arial" panose="020B0604020202020204" pitchFamily="34" charset="0"/>
                  </a:rPr>
                  <a:t>, ABCD </a:t>
                </a:r>
                <a:r>
                  <a:rPr lang="en-US" sz="3500" dirty="0" err="1">
                    <a:latin typeface="Arial" panose="020B0604020202020204" pitchFamily="34" charset="0"/>
                    <a:ea typeface="Arial" panose="020B0604020202020204" pitchFamily="34" charset="0"/>
                    <a:cs typeface="Arial" panose="020B0604020202020204" pitchFamily="34" charset="0"/>
                  </a:rPr>
                  <a:t>là</a:t>
                </a:r>
                <a:r>
                  <a:rPr lang="en-US" sz="3500" dirty="0">
                    <a:latin typeface="Arial" panose="020B0604020202020204" pitchFamily="34" charset="0"/>
                    <a:ea typeface="Arial" panose="020B0604020202020204" pitchFamily="34" charset="0"/>
                    <a:cs typeface="Arial" panose="020B0604020202020204" pitchFamily="34" charset="0"/>
                  </a:rPr>
                  <a:t> </a:t>
                </a:r>
                <a:r>
                  <a:rPr lang="en-US" sz="3500" dirty="0" err="1">
                    <a:latin typeface="Arial" panose="020B0604020202020204" pitchFamily="34" charset="0"/>
                    <a:ea typeface="Arial" panose="020B0604020202020204" pitchFamily="34" charset="0"/>
                    <a:cs typeface="Arial" panose="020B0604020202020204" pitchFamily="34" charset="0"/>
                  </a:rPr>
                  <a:t>hình</a:t>
                </a:r>
                <a:r>
                  <a:rPr lang="en-US" sz="3500" dirty="0">
                    <a:latin typeface="Arial" panose="020B0604020202020204" pitchFamily="34" charset="0"/>
                    <a:ea typeface="Arial" panose="020B0604020202020204" pitchFamily="34" charset="0"/>
                    <a:cs typeface="Arial" panose="020B0604020202020204" pitchFamily="34" charset="0"/>
                  </a:rPr>
                  <a:t> </a:t>
                </a:r>
                <a:r>
                  <a:rPr lang="en-US" sz="3500" dirty="0" err="1">
                    <a:latin typeface="Arial" panose="020B0604020202020204" pitchFamily="34" charset="0"/>
                    <a:ea typeface="Arial" panose="020B0604020202020204" pitchFamily="34" charset="0"/>
                    <a:cs typeface="Arial" panose="020B0604020202020204" pitchFamily="34" charset="0"/>
                  </a:rPr>
                  <a:t>bình</a:t>
                </a:r>
                <a:r>
                  <a:rPr lang="en-US" sz="3500" dirty="0">
                    <a:latin typeface="Arial" panose="020B0604020202020204" pitchFamily="34" charset="0"/>
                    <a:ea typeface="Arial" panose="020B0604020202020204" pitchFamily="34" charset="0"/>
                    <a:cs typeface="Arial" panose="020B0604020202020204" pitchFamily="34" charset="0"/>
                  </a:rPr>
                  <a:t> </a:t>
                </a:r>
                <a:r>
                  <a:rPr lang="en-US" sz="3500" dirty="0" err="1">
                    <a:latin typeface="Arial" panose="020B0604020202020204" pitchFamily="34" charset="0"/>
                    <a:ea typeface="Arial" panose="020B0604020202020204" pitchFamily="34" charset="0"/>
                    <a:cs typeface="Arial" panose="020B0604020202020204" pitchFamily="34" charset="0"/>
                  </a:rPr>
                  <a:t>hành</a:t>
                </a:r>
                <a:r>
                  <a:rPr lang="en-US" sz="3500" dirty="0">
                    <a:latin typeface="Arial" panose="020B0604020202020204" pitchFamily="34" charset="0"/>
                    <a:ea typeface="Arial" panose="020B0604020202020204" pitchFamily="34" charset="0"/>
                    <a:cs typeface="Arial" panose="020B0604020202020204" pitchFamily="34" charset="0"/>
                  </a:rPr>
                  <a:t> </a:t>
                </a:r>
                <a:r>
                  <a:rPr lang="en-US" sz="3500" dirty="0" err="1">
                    <a:latin typeface="Arial" panose="020B0604020202020204" pitchFamily="34" charset="0"/>
                    <a:ea typeface="Arial" panose="020B0604020202020204" pitchFamily="34" charset="0"/>
                    <a:cs typeface="Arial" panose="020B0604020202020204" pitchFamily="34" charset="0"/>
                  </a:rPr>
                  <a:t>nên</a:t>
                </a:r>
                <a:r>
                  <a:rPr lang="en-US" sz="3500" dirty="0">
                    <a:latin typeface="Arial" panose="020B0604020202020204" pitchFamily="34" charset="0"/>
                    <a:ea typeface="Arial" panose="020B0604020202020204" pitchFamily="34" charset="0"/>
                    <a:cs typeface="Arial" panose="020B0604020202020204" pitchFamily="34" charset="0"/>
                  </a:rPr>
                  <a:t> BC // AD, BC = AD = 3cm.</a:t>
                </a:r>
              </a:p>
              <a:p>
                <a:pPr algn="just">
                  <a:lnSpc>
                    <a:spcPct val="150000"/>
                  </a:lnSpc>
                </a:pPr>
                <a:r>
                  <a:rPr lang="en-US" sz="3500" dirty="0" err="1">
                    <a:effectLst/>
                    <a:latin typeface="Arial" panose="020B0604020202020204" pitchFamily="34" charset="0"/>
                    <a:ea typeface="Arial" panose="020B0604020202020204" pitchFamily="34" charset="0"/>
                    <a:cs typeface="Arial" panose="020B0604020202020204" pitchFamily="34" charset="0"/>
                  </a:rPr>
                  <a:t>Mặt</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khác</a:t>
                </a:r>
                <a:r>
                  <a:rPr lang="en-US" sz="3500" dirty="0">
                    <a:effectLst/>
                    <a:latin typeface="Arial" panose="020B0604020202020204" pitchFamily="34" charset="0"/>
                    <a:ea typeface="Arial" panose="020B0604020202020204" pitchFamily="34" charset="0"/>
                    <a:cs typeface="Arial" panose="020B0604020202020204" pitchFamily="34" charset="0"/>
                  </a:rPr>
                  <a:t>, AD </a:t>
                </a:r>
                <a14:m>
                  <m:oMath xmlns:m="http://schemas.openxmlformats.org/officeDocument/2006/math">
                    <m:r>
                      <a:rPr lang="en-US" sz="35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500" dirty="0">
                    <a:effectLst/>
                    <a:latin typeface="Arial" panose="020B0604020202020204" pitchFamily="34" charset="0"/>
                    <a:ea typeface="Dotum" panose="020B0600000101010101" pitchFamily="34" charset="-127"/>
                    <a:cs typeface="Arial" panose="020B0604020202020204" pitchFamily="34" charset="0"/>
                  </a:rPr>
                  <a:t> AC (</a:t>
                </a:r>
                <a:r>
                  <a:rPr lang="en-US" sz="3500" dirty="0" err="1">
                    <a:effectLst/>
                    <a:latin typeface="Arial" panose="020B0604020202020204" pitchFamily="34" charset="0"/>
                    <a:ea typeface="Dotum" panose="020B0600000101010101" pitchFamily="34" charset="-127"/>
                    <a:cs typeface="Arial" panose="020B0604020202020204" pitchFamily="34" charset="0"/>
                  </a:rPr>
                  <a:t>giả</a:t>
                </a:r>
                <a:r>
                  <a:rPr lang="en-US" sz="3500" dirty="0">
                    <a:effectLst/>
                    <a:latin typeface="Arial" panose="020B0604020202020204" pitchFamily="34" charset="0"/>
                    <a:ea typeface="Dotum" panose="020B0600000101010101" pitchFamily="34" charset="-127"/>
                    <a:cs typeface="Arial" panose="020B0604020202020204" pitchFamily="34" charset="0"/>
                  </a:rPr>
                  <a:t> </a:t>
                </a:r>
                <a:r>
                  <a:rPr lang="en-US" sz="3500" dirty="0" err="1">
                    <a:effectLst/>
                    <a:latin typeface="Arial" panose="020B0604020202020204" pitchFamily="34" charset="0"/>
                    <a:ea typeface="Dotum" panose="020B0600000101010101" pitchFamily="34" charset="-127"/>
                    <a:cs typeface="Arial" panose="020B0604020202020204" pitchFamily="34" charset="0"/>
                  </a:rPr>
                  <a:t>thiết</a:t>
                </a:r>
                <a:r>
                  <a:rPr lang="en-US" sz="3500" dirty="0">
                    <a:effectLst/>
                    <a:latin typeface="Arial" panose="020B0604020202020204" pitchFamily="34" charset="0"/>
                    <a:ea typeface="Dotum" panose="020B0600000101010101" pitchFamily="34" charset="-127"/>
                    <a:cs typeface="Arial" panose="020B0604020202020204" pitchFamily="34" charset="0"/>
                  </a:rPr>
                  <a:t>)</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dirty="0" err="1">
                    <a:effectLst/>
                    <a:latin typeface="Arial" panose="020B0604020202020204" pitchFamily="34" charset="0"/>
                    <a:ea typeface="Arial" panose="020B0604020202020204" pitchFamily="34" charset="0"/>
                    <a:cs typeface="Arial" panose="020B0604020202020204" pitchFamily="34" charset="0"/>
                  </a:rPr>
                  <a:t>Suy</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ra</a:t>
                </a:r>
                <a:r>
                  <a:rPr lang="en-US" sz="3500" dirty="0">
                    <a:effectLst/>
                    <a:latin typeface="Arial" panose="020B0604020202020204" pitchFamily="34" charset="0"/>
                    <a:ea typeface="Arial" panose="020B0604020202020204" pitchFamily="34" charset="0"/>
                    <a:cs typeface="Arial" panose="020B0604020202020204" pitchFamily="34" charset="0"/>
                  </a:rPr>
                  <a:t> BC </a:t>
                </a:r>
                <a14:m>
                  <m:oMath xmlns:m="http://schemas.openxmlformats.org/officeDocument/2006/math">
                    <m:r>
                      <a:rPr lang="en-US" sz="35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500" dirty="0">
                    <a:effectLst/>
                    <a:latin typeface="Arial" panose="020B0604020202020204" pitchFamily="34" charset="0"/>
                    <a:ea typeface="Dotum" panose="020B0600000101010101" pitchFamily="34" charset="-127"/>
                    <a:cs typeface="Arial" panose="020B0604020202020204" pitchFamily="34" charset="0"/>
                  </a:rPr>
                  <a:t> AC</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500" dirty="0">
                    <a:effectLst/>
                    <a:latin typeface="Arial" panose="020B0604020202020204" pitchFamily="34" charset="0"/>
                    <a:ea typeface="Dotum" panose="020B0600000101010101" pitchFamily="34" charset="-127"/>
                    <a:cs typeface="Arial" panose="020B0604020202020204" pitchFamily="34" charset="0"/>
                  </a:rPr>
                  <a:t>Ta </a:t>
                </a:r>
                <a:r>
                  <a:rPr lang="en-US" sz="3500" dirty="0" err="1">
                    <a:effectLst/>
                    <a:latin typeface="Arial" panose="020B0604020202020204" pitchFamily="34" charset="0"/>
                    <a:ea typeface="Dotum" panose="020B0600000101010101" pitchFamily="34" charset="-127"/>
                    <a:cs typeface="Arial" panose="020B0604020202020204" pitchFamily="34" charset="0"/>
                  </a:rPr>
                  <a:t>có</a:t>
                </a:r>
                <a:r>
                  <a:rPr lang="en-US" sz="3500" dirty="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5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500" dirty="0">
                    <a:effectLst/>
                    <a:latin typeface="Arial" panose="020B0604020202020204" pitchFamily="34" charset="0"/>
                    <a:ea typeface="Dotum" panose="020B0600000101010101" pitchFamily="34" charset="-127"/>
                    <a:cs typeface="Arial" panose="020B0604020202020204" pitchFamily="34" charset="0"/>
                  </a:rPr>
                  <a:t>ABC </a:t>
                </a:r>
                <a:r>
                  <a:rPr lang="en-US" sz="3500" dirty="0" err="1">
                    <a:effectLst/>
                    <a:latin typeface="Arial" panose="020B0604020202020204" pitchFamily="34" charset="0"/>
                    <a:ea typeface="Dotum" panose="020B0600000101010101" pitchFamily="34" charset="-127"/>
                    <a:cs typeface="Arial" panose="020B0604020202020204" pitchFamily="34" charset="0"/>
                  </a:rPr>
                  <a:t>vuông</a:t>
                </a:r>
                <a:r>
                  <a:rPr lang="en-US" sz="3500" dirty="0">
                    <a:effectLst/>
                    <a:latin typeface="Arial" panose="020B0604020202020204" pitchFamily="34" charset="0"/>
                    <a:ea typeface="Dotum" panose="020B0600000101010101" pitchFamily="34" charset="-127"/>
                    <a:cs typeface="Arial" panose="020B0604020202020204" pitchFamily="34" charset="0"/>
                  </a:rPr>
                  <a:t> </a:t>
                </a:r>
                <a:r>
                  <a:rPr lang="en-US" sz="3500" dirty="0" err="1">
                    <a:effectLst/>
                    <a:latin typeface="Arial" panose="020B0604020202020204" pitchFamily="34" charset="0"/>
                    <a:ea typeface="Dotum" panose="020B0600000101010101" pitchFamily="34" charset="-127"/>
                    <a:cs typeface="Arial" panose="020B0604020202020204" pitchFamily="34" charset="0"/>
                  </a:rPr>
                  <a:t>tại</a:t>
                </a:r>
                <a:r>
                  <a:rPr lang="en-US" sz="3500" dirty="0">
                    <a:effectLst/>
                    <a:latin typeface="Arial" panose="020B0604020202020204" pitchFamily="34" charset="0"/>
                    <a:ea typeface="Dotum" panose="020B0600000101010101" pitchFamily="34" charset="-127"/>
                    <a:cs typeface="Arial" panose="020B0604020202020204" pitchFamily="34" charset="0"/>
                  </a:rPr>
                  <a:t> C </a:t>
                </a:r>
                <a:r>
                  <a:rPr lang="en-US" sz="3500" dirty="0" err="1">
                    <a:effectLst/>
                    <a:latin typeface="Arial" panose="020B0604020202020204" pitchFamily="34" charset="0"/>
                    <a:ea typeface="Dotum" panose="020B0600000101010101" pitchFamily="34" charset="-127"/>
                    <a:cs typeface="Arial" panose="020B0604020202020204" pitchFamily="34" charset="0"/>
                  </a:rPr>
                  <a:t>và</a:t>
                </a:r>
                <a:r>
                  <a:rPr lang="en-US" sz="3500" dirty="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5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500" dirty="0">
                    <a:effectLst/>
                    <a:latin typeface="Arial" panose="020B0604020202020204" pitchFamily="34" charset="0"/>
                    <a:ea typeface="Dotum" panose="020B0600000101010101" pitchFamily="34" charset="-127"/>
                    <a:cs typeface="Arial" panose="020B0604020202020204" pitchFamily="34" charset="0"/>
                  </a:rPr>
                  <a:t>ADC </a:t>
                </a:r>
                <a:r>
                  <a:rPr lang="en-US" sz="3500" dirty="0" err="1">
                    <a:effectLst/>
                    <a:latin typeface="Arial" panose="020B0604020202020204" pitchFamily="34" charset="0"/>
                    <a:ea typeface="Dotum" panose="020B0600000101010101" pitchFamily="34" charset="-127"/>
                    <a:cs typeface="Arial" panose="020B0604020202020204" pitchFamily="34" charset="0"/>
                  </a:rPr>
                  <a:t>vuông</a:t>
                </a:r>
                <a:r>
                  <a:rPr lang="en-US" sz="3500" dirty="0">
                    <a:effectLst/>
                    <a:latin typeface="Arial" panose="020B0604020202020204" pitchFamily="34" charset="0"/>
                    <a:ea typeface="Dotum" panose="020B0600000101010101" pitchFamily="34" charset="-127"/>
                    <a:cs typeface="Arial" panose="020B0604020202020204" pitchFamily="34" charset="0"/>
                  </a:rPr>
                  <a:t> </a:t>
                </a:r>
                <a:r>
                  <a:rPr lang="en-US" sz="3500" dirty="0" err="1">
                    <a:effectLst/>
                    <a:latin typeface="Arial" panose="020B0604020202020204" pitchFamily="34" charset="0"/>
                    <a:ea typeface="Dotum" panose="020B0600000101010101" pitchFamily="34" charset="-127"/>
                    <a:cs typeface="Arial" panose="020B0604020202020204" pitchFamily="34" charset="0"/>
                  </a:rPr>
                  <a:t>tại</a:t>
                </a:r>
                <a:r>
                  <a:rPr lang="en-US" sz="3500" dirty="0">
                    <a:effectLst/>
                    <a:latin typeface="Arial" panose="020B0604020202020204" pitchFamily="34" charset="0"/>
                    <a:ea typeface="Dotum" panose="020B0600000101010101" pitchFamily="34" charset="-127"/>
                    <a:cs typeface="Arial" panose="020B0604020202020204" pitchFamily="34" charset="0"/>
                  </a:rPr>
                  <a:t> A </a:t>
                </a:r>
                <a:r>
                  <a:rPr lang="en-US" sz="3500" dirty="0" err="1">
                    <a:effectLst/>
                    <a:latin typeface="Arial" panose="020B0604020202020204" pitchFamily="34" charset="0"/>
                    <a:ea typeface="Dotum" panose="020B0600000101010101" pitchFamily="34" charset="-127"/>
                    <a:cs typeface="Arial" panose="020B0604020202020204" pitchFamily="34" charset="0"/>
                  </a:rPr>
                  <a:t>nên</a:t>
                </a:r>
                <a:r>
                  <a:rPr lang="en-US" sz="3500" dirty="0">
                    <a:effectLst/>
                    <a:latin typeface="Arial" panose="020B0604020202020204" pitchFamily="34" charset="0"/>
                    <a:ea typeface="Dotum" panose="020B0600000101010101" pitchFamily="34" charset="-127"/>
                    <a:cs typeface="Arial" panose="020B0604020202020204" pitchFamily="34" charset="0"/>
                  </a:rPr>
                  <a:t>:</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sSub>
                      <m:sSub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35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3500" i="1">
                            <a:effectLst/>
                            <a:latin typeface="Cambria Math" panose="02040503050406030204" pitchFamily="18" charset="0"/>
                            <a:ea typeface="Arial" panose="020B0604020202020204" pitchFamily="34" charset="0"/>
                            <a:cs typeface="Times New Roman" panose="02020603050405020304" pitchFamily="18" charset="0"/>
                          </a:rPr>
                          <m:t>𝐴𝐷𝐶</m:t>
                        </m:r>
                      </m:sub>
                    </m:sSub>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𝐴𝐷</m:t>
                    </m:r>
                    <m:r>
                      <a:rPr lang="en-US" sz="3500" i="1">
                        <a:effectLst/>
                        <a:latin typeface="Cambria Math" panose="02040503050406030204" pitchFamily="18" charset="0"/>
                        <a:ea typeface="Arial" panose="020B0604020202020204" pitchFamily="34" charset="0"/>
                        <a:cs typeface="Times New Roman" panose="02020603050405020304" pitchFamily="18" charset="0"/>
                      </a:rPr>
                      <m:t>.</m:t>
                    </m:r>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.3.4=6</m:t>
                    </m:r>
                  </m:oMath>
                </a14:m>
                <a:r>
                  <a:rPr lang="en-US" sz="3500" i="1" dirty="0">
                    <a:effectLst/>
                    <a:latin typeface="Arial" panose="020B0604020202020204" pitchFamily="34" charset="0"/>
                    <a:ea typeface="Dotum" panose="020B0600000101010101" pitchFamily="34" charset="-127"/>
                    <a:cs typeface="Arial" panose="020B0604020202020204" pitchFamily="34" charset="0"/>
                  </a:rPr>
                  <a:t> </a:t>
                </a:r>
                <a:r>
                  <a:rPr lang="en-US" sz="3500" dirty="0">
                    <a:effectLst/>
                    <a:latin typeface="Arial" panose="020B0604020202020204" pitchFamily="34" charset="0"/>
                    <a:ea typeface="Dotum" panose="020B0600000101010101" pitchFamily="34" charset="-127"/>
                    <a:cs typeface="Arial" panose="020B0604020202020204" pitchFamily="34" charset="0"/>
                  </a:rPr>
                  <a:t>(cm</a:t>
                </a:r>
                <a:r>
                  <a:rPr lang="en-US" sz="3500" baseline="30000" dirty="0">
                    <a:effectLst/>
                    <a:latin typeface="Arial" panose="020B0604020202020204" pitchFamily="34" charset="0"/>
                    <a:ea typeface="Dotum" panose="020B0600000101010101" pitchFamily="34" charset="-127"/>
                    <a:cs typeface="Arial" panose="020B0604020202020204" pitchFamily="34" charset="0"/>
                  </a:rPr>
                  <a:t>2</a:t>
                </a:r>
                <a:r>
                  <a:rPr lang="en-US" sz="3500" dirty="0">
                    <a:effectLst/>
                    <a:latin typeface="Arial" panose="020B0604020202020204" pitchFamily="34" charset="0"/>
                    <a:ea typeface="Dotum" panose="020B0600000101010101" pitchFamily="34" charset="-127"/>
                    <a:cs typeface="Arial" panose="020B0604020202020204" pitchFamily="34" charset="0"/>
                  </a:rPr>
                  <a:t>)</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sSub>
                      <m:sSub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35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3500" i="1">
                            <a:effectLst/>
                            <a:latin typeface="Cambria Math" panose="02040503050406030204" pitchFamily="18" charset="0"/>
                            <a:ea typeface="Arial" panose="020B0604020202020204" pitchFamily="34" charset="0"/>
                            <a:cs typeface="Times New Roman" panose="02020603050405020304" pitchFamily="18" charset="0"/>
                          </a:rPr>
                          <m:t>𝐴𝐶𝐵</m:t>
                        </m:r>
                      </m:sub>
                    </m:sSub>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r>
                      <a:rPr lang="en-US" sz="3500" i="1">
                        <a:effectLst/>
                        <a:latin typeface="Cambria Math" panose="02040503050406030204" pitchFamily="18" charset="0"/>
                        <a:ea typeface="Arial" panose="020B0604020202020204" pitchFamily="34" charset="0"/>
                        <a:cs typeface="Times New Roman" panose="02020603050405020304" pitchFamily="18" charset="0"/>
                      </a:rPr>
                      <m:t>.</m:t>
                    </m:r>
                    <m:r>
                      <a:rPr lang="en-US" sz="3500" i="1">
                        <a:effectLst/>
                        <a:latin typeface="Cambria Math" panose="02040503050406030204" pitchFamily="18" charset="0"/>
                        <a:ea typeface="Arial" panose="020B0604020202020204" pitchFamily="34" charset="0"/>
                        <a:cs typeface="Times New Roman" panose="02020603050405020304" pitchFamily="18" charset="0"/>
                      </a:rPr>
                      <m:t>𝐵𝐶</m:t>
                    </m:r>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.4.3=6</m:t>
                    </m:r>
                  </m:oMath>
                </a14:m>
                <a:r>
                  <a:rPr lang="en-US" sz="3500" i="1" dirty="0">
                    <a:effectLst/>
                    <a:latin typeface="Arial" panose="020B0604020202020204" pitchFamily="34" charset="0"/>
                    <a:ea typeface="Dotum" panose="020B0600000101010101" pitchFamily="34" charset="-127"/>
                    <a:cs typeface="Arial" panose="020B0604020202020204" pitchFamily="34" charset="0"/>
                  </a:rPr>
                  <a:t> </a:t>
                </a:r>
                <a:r>
                  <a:rPr lang="en-US" sz="3500" dirty="0">
                    <a:effectLst/>
                    <a:latin typeface="Arial" panose="020B0604020202020204" pitchFamily="34" charset="0"/>
                    <a:ea typeface="Dotum" panose="020B0600000101010101" pitchFamily="34" charset="-127"/>
                    <a:cs typeface="Arial" panose="020B0604020202020204" pitchFamily="34" charset="0"/>
                  </a:rPr>
                  <a:t>(cm</a:t>
                </a:r>
                <a:r>
                  <a:rPr lang="en-US" sz="3500" baseline="30000" dirty="0">
                    <a:effectLst/>
                    <a:latin typeface="Arial" panose="020B0604020202020204" pitchFamily="34" charset="0"/>
                    <a:ea typeface="Dotum" panose="020B0600000101010101" pitchFamily="34" charset="-127"/>
                    <a:cs typeface="Arial" panose="020B0604020202020204" pitchFamily="34" charset="0"/>
                  </a:rPr>
                  <a:t>2</a:t>
                </a:r>
                <a:r>
                  <a:rPr lang="en-US" sz="3500" dirty="0">
                    <a:effectLst/>
                    <a:latin typeface="Arial" panose="020B0604020202020204" pitchFamily="34" charset="0"/>
                    <a:ea typeface="Dotum" panose="020B0600000101010101" pitchFamily="34" charset="-127"/>
                    <a:cs typeface="Arial" panose="020B0604020202020204" pitchFamily="34" charset="0"/>
                  </a:rPr>
                  <a:t>)</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sSub>
                      <m:sSub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35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3500" i="1">
                            <a:effectLst/>
                            <a:latin typeface="Cambria Math" panose="02040503050406030204" pitchFamily="18" charset="0"/>
                            <a:ea typeface="Arial" panose="020B0604020202020204" pitchFamily="34" charset="0"/>
                            <a:cs typeface="Times New Roman" panose="02020603050405020304" pitchFamily="18" charset="0"/>
                          </a:rPr>
                          <m:t>𝐴𝐵𝐶𝐷</m:t>
                        </m:r>
                      </m:sub>
                    </m:sSub>
                    <m:r>
                      <a:rPr lang="en-US" sz="35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35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3500" i="1">
                            <a:effectLst/>
                            <a:latin typeface="Cambria Math" panose="02040503050406030204" pitchFamily="18" charset="0"/>
                            <a:ea typeface="Arial" panose="020B0604020202020204" pitchFamily="34" charset="0"/>
                            <a:cs typeface="Times New Roman" panose="02020603050405020304" pitchFamily="18" charset="0"/>
                          </a:rPr>
                          <m:t>𝐴𝐷𝐶</m:t>
                        </m:r>
                      </m:sub>
                    </m:sSub>
                    <m:r>
                      <a:rPr lang="en-US" sz="35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35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3500" i="1">
                            <a:effectLst/>
                            <a:latin typeface="Cambria Math" panose="02040503050406030204" pitchFamily="18" charset="0"/>
                            <a:ea typeface="Arial" panose="020B0604020202020204" pitchFamily="34" charset="0"/>
                            <a:cs typeface="Times New Roman" panose="02020603050405020304" pitchFamily="18" charset="0"/>
                          </a:rPr>
                          <m:t>𝐴𝐶𝐵</m:t>
                        </m:r>
                      </m:sub>
                    </m:sSub>
                    <m:r>
                      <a:rPr lang="en-US" sz="3500" i="1">
                        <a:effectLst/>
                        <a:latin typeface="Cambria Math" panose="02040503050406030204" pitchFamily="18" charset="0"/>
                        <a:ea typeface="Arial" panose="020B0604020202020204" pitchFamily="34" charset="0"/>
                        <a:cs typeface="Times New Roman" panose="02020603050405020304" pitchFamily="18" charset="0"/>
                      </a:rPr>
                      <m:t>=6+6=12</m:t>
                    </m:r>
                  </m:oMath>
                </a14:m>
                <a:r>
                  <a:rPr lang="en-US" sz="3500" dirty="0">
                    <a:effectLst/>
                    <a:latin typeface="Arial" panose="020B0604020202020204" pitchFamily="34" charset="0"/>
                    <a:ea typeface="Dotum" panose="020B0600000101010101" pitchFamily="34" charset="-127"/>
                    <a:cs typeface="Arial" panose="020B0604020202020204" pitchFamily="34" charset="0"/>
                  </a:rPr>
                  <a:t> (cm</a:t>
                </a:r>
                <a:r>
                  <a:rPr lang="en-US" sz="3500" baseline="30000" dirty="0">
                    <a:effectLst/>
                    <a:latin typeface="Arial" panose="020B0604020202020204" pitchFamily="34" charset="0"/>
                    <a:ea typeface="Dotum" panose="020B0600000101010101" pitchFamily="34" charset="-127"/>
                    <a:cs typeface="Arial" panose="020B0604020202020204" pitchFamily="34" charset="0"/>
                  </a:rPr>
                  <a:t>2</a:t>
                </a:r>
                <a:r>
                  <a:rPr lang="en-US" sz="3500" dirty="0">
                    <a:effectLst/>
                    <a:latin typeface="Arial" panose="020B0604020202020204" pitchFamily="34" charset="0"/>
                    <a:ea typeface="Dotum" panose="020B0600000101010101" pitchFamily="34" charset="-127"/>
                    <a:cs typeface="Arial" panose="020B0604020202020204" pitchFamily="34" charset="0"/>
                  </a:rPr>
                  <a:t>)</a:t>
                </a:r>
                <a:endParaRPr lang="en-US" sz="35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en-US" sz="3500" dirty="0" err="1">
                    <a:effectLst/>
                    <a:latin typeface="Arial" panose="020B0604020202020204" pitchFamily="34" charset="0"/>
                    <a:ea typeface="Arial" panose="020B0604020202020204" pitchFamily="34" charset="0"/>
                    <a:cs typeface="Arial" panose="020B0604020202020204" pitchFamily="34" charset="0"/>
                  </a:rPr>
                  <a:t>Vậy</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diện</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tích</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hình</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bình</a:t>
                </a:r>
                <a:r>
                  <a:rPr lang="en-US" sz="3500" dirty="0">
                    <a:effectLst/>
                    <a:latin typeface="Arial" panose="020B0604020202020204" pitchFamily="34" charset="0"/>
                    <a:ea typeface="Arial" panose="020B0604020202020204" pitchFamily="34" charset="0"/>
                    <a:cs typeface="Arial" panose="020B0604020202020204" pitchFamily="34" charset="0"/>
                  </a:rPr>
                  <a:t> </a:t>
                </a:r>
                <a:r>
                  <a:rPr lang="en-US" sz="3500" dirty="0" err="1">
                    <a:effectLst/>
                    <a:latin typeface="Arial" panose="020B0604020202020204" pitchFamily="34" charset="0"/>
                    <a:ea typeface="Arial" panose="020B0604020202020204" pitchFamily="34" charset="0"/>
                    <a:cs typeface="Arial" panose="020B0604020202020204" pitchFamily="34" charset="0"/>
                  </a:rPr>
                  <a:t>hành</a:t>
                </a:r>
                <a:r>
                  <a:rPr lang="en-US" sz="3500" dirty="0">
                    <a:effectLst/>
                    <a:latin typeface="Arial" panose="020B0604020202020204" pitchFamily="34" charset="0"/>
                    <a:ea typeface="Arial" panose="020B0604020202020204" pitchFamily="34" charset="0"/>
                    <a:cs typeface="Arial" panose="020B0604020202020204" pitchFamily="34" charset="0"/>
                  </a:rPr>
                  <a:t> ABCD </a:t>
                </a:r>
                <a:r>
                  <a:rPr lang="en-US" sz="3500" dirty="0" err="1">
                    <a:effectLst/>
                    <a:latin typeface="Arial" panose="020B0604020202020204" pitchFamily="34" charset="0"/>
                    <a:ea typeface="Arial" panose="020B0604020202020204" pitchFamily="34" charset="0"/>
                    <a:cs typeface="Arial" panose="020B0604020202020204" pitchFamily="34" charset="0"/>
                  </a:rPr>
                  <a:t>là</a:t>
                </a:r>
                <a:r>
                  <a:rPr lang="en-US" sz="3500" dirty="0">
                    <a:effectLst/>
                    <a:latin typeface="Arial" panose="020B0604020202020204" pitchFamily="34" charset="0"/>
                    <a:ea typeface="Arial" panose="020B0604020202020204" pitchFamily="34" charset="0"/>
                    <a:cs typeface="Arial" panose="020B0604020202020204" pitchFamily="34" charset="0"/>
                  </a:rPr>
                  <a:t> 12 cm</a:t>
                </a:r>
                <a:r>
                  <a:rPr lang="en-US" sz="3500" baseline="30000" dirty="0">
                    <a:effectLst/>
                    <a:latin typeface="Arial" panose="020B0604020202020204" pitchFamily="34" charset="0"/>
                    <a:ea typeface="Arial" panose="020B0604020202020204" pitchFamily="34" charset="0"/>
                    <a:cs typeface="Arial" panose="020B0604020202020204" pitchFamily="34" charset="0"/>
                  </a:rPr>
                  <a:t>2</a:t>
                </a:r>
                <a:r>
                  <a:rPr lang="en-US" sz="3500" dirty="0">
                    <a:effectLst/>
                    <a:latin typeface="Arial" panose="020B0604020202020204" pitchFamily="34" charset="0"/>
                    <a:ea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086600" y="2295594"/>
                <a:ext cx="10852268" cy="8029506"/>
              </a:xfrm>
              <a:prstGeom prst="rect">
                <a:avLst/>
              </a:prstGeom>
              <a:blipFill>
                <a:blip r:embed="rId6"/>
                <a:stretch>
                  <a:fillRect l="-1685" r="-1629" b="-607"/>
                </a:stretch>
              </a:blipFill>
            </p:spPr>
            <p:txBody>
              <a:bodyPr/>
              <a:lstStyle/>
              <a:p>
                <a:r>
                  <a:rPr lang="en-US">
                    <a:noFill/>
                  </a:rPr>
                  <a:t> </a:t>
                </a:r>
              </a:p>
            </p:txBody>
          </p:sp>
        </mc:Fallback>
      </mc:AlternateContent>
    </p:spTree>
    <p:extLst>
      <p:ext uri="{BB962C8B-B14F-4D97-AF65-F5344CB8AC3E}">
        <p14:creationId xmlns:p14="http://schemas.microsoft.com/office/powerpoint/2010/main" val="100799600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3" name="AutoShape 2"/>
          <p:cNvSpPr/>
          <p:nvPr/>
        </p:nvSpPr>
        <p:spPr>
          <a:xfrm rot="-5400000">
            <a:off x="3868028" y="1655369"/>
            <a:ext cx="10551944" cy="19131917"/>
          </a:xfrm>
          <a:prstGeom prst="rect">
            <a:avLst/>
          </a:prstGeom>
          <a:solidFill>
            <a:srgbClr val="FFFFFF"/>
          </a:solidFill>
        </p:spPr>
      </p:sp>
      <p:pic>
        <p:nvPicPr>
          <p:cNvPr id="24"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421959" y="6258019"/>
            <a:ext cx="19136809" cy="10764455"/>
          </a:xfrm>
          <a:prstGeom prst="rect">
            <a:avLst/>
          </a:prstGeom>
        </p:spPr>
      </p:pic>
      <p:pic>
        <p:nvPicPr>
          <p:cNvPr id="25" name="Picture 7"/>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t="72256"/>
          <a:stretch>
            <a:fillRect/>
          </a:stretch>
        </p:blipFill>
        <p:spPr>
          <a:xfrm rot="1081854">
            <a:off x="12043634" y="-1681720"/>
            <a:ext cx="8057164" cy="2781499"/>
          </a:xfrm>
          <a:prstGeom prst="rect">
            <a:avLst/>
          </a:prstGeom>
        </p:spPr>
      </p:pic>
      <p:sp>
        <p:nvSpPr>
          <p:cNvPr id="26" name="Câu hỏi">
            <a:extLst>
              <a:ext uri="{FF2B5EF4-FFF2-40B4-BE49-F238E27FC236}">
                <a16:creationId xmlns:a16="http://schemas.microsoft.com/office/drawing/2014/main" id="{4ADFFF1A-F500-CC57-185E-00F4826D0836}"/>
              </a:ext>
            </a:extLst>
          </p:cNvPr>
          <p:cNvSpPr/>
          <p:nvPr/>
        </p:nvSpPr>
        <p:spPr>
          <a:xfrm>
            <a:off x="1259305" y="3162300"/>
            <a:ext cx="15775417" cy="2298977"/>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b="1">
                <a:solidFill>
                  <a:schemeClr val="tx1"/>
                </a:solidFill>
                <a:ea typeface="Times New Roman" panose="02020603050405020304" pitchFamily="18" charset="0"/>
              </a:rPr>
              <a:t>Câu 1. </a:t>
            </a:r>
            <a:r>
              <a:rPr lang="vi-VN" sz="4400">
                <a:solidFill>
                  <a:schemeClr val="tx1"/>
                </a:solidFill>
                <a:ea typeface="Times New Roman" panose="02020603050405020304" pitchFamily="18" charset="0"/>
              </a:rPr>
              <a:t>Điền cụm từ thích hợp vào chỗ trống: “Tứ giác có hai đường chéo … thì tứ giác đó là hình bình hành”.</a:t>
            </a:r>
            <a:endParaRPr lang="en-US" sz="4400" dirty="0">
              <a:solidFill>
                <a:schemeClr val="tx1"/>
              </a:solidFill>
              <a:effectLst/>
              <a:latin typeface="Times New Roman" panose="02020603050405020304" pitchFamily="18" charset="0"/>
              <a:ea typeface="Times New Roman" panose="02020603050405020304" pitchFamily="18" charset="0"/>
            </a:endParaRPr>
          </a:p>
        </p:txBody>
      </p:sp>
      <p:sp>
        <p:nvSpPr>
          <p:cNvPr id="27" name="Đáp án đúng">
            <a:extLst>
              <a:ext uri="{FF2B5EF4-FFF2-40B4-BE49-F238E27FC236}">
                <a16:creationId xmlns:a16="http://schemas.microsoft.com/office/drawing/2014/main" id="{8B66CBE4-2DB9-BCF7-D1C4-281B894BFE17}"/>
              </a:ext>
            </a:extLst>
          </p:cNvPr>
          <p:cNvSpPr/>
          <p:nvPr/>
        </p:nvSpPr>
        <p:spPr>
          <a:xfrm>
            <a:off x="9608684" y="5870598"/>
            <a:ext cx="7426038" cy="18637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a:solidFill>
                  <a:schemeClr val="tx1"/>
                </a:solidFill>
                <a:ea typeface="Times New Roman" panose="02020603050405020304" pitchFamily="18" charset="0"/>
              </a:rPr>
              <a:t>C. cắt nhau tại trung điểm mỗi đường	</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28" name="Đáp án sai 1">
            <a:extLst>
              <a:ext uri="{FF2B5EF4-FFF2-40B4-BE49-F238E27FC236}">
                <a16:creationId xmlns:a16="http://schemas.microsoft.com/office/drawing/2014/main" id="{3FCD9830-5FD1-BD44-878B-228BD96CE996}"/>
              </a:ext>
            </a:extLst>
          </p:cNvPr>
          <p:cNvSpPr/>
          <p:nvPr/>
        </p:nvSpPr>
        <p:spPr>
          <a:xfrm>
            <a:off x="1259306" y="5870598"/>
            <a:ext cx="7426038" cy="18589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a:solidFill>
                  <a:schemeClr val="tx1"/>
                </a:solidFill>
                <a:latin typeface="Arial" panose="020B0604020202020204" pitchFamily="34" charset="0"/>
                <a:ea typeface="Times New Roman" panose="02020603050405020304" pitchFamily="18" charset="0"/>
              </a:rPr>
              <a:t>A. bằng nhau</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29" name="Đáp án sai 2">
            <a:extLst>
              <a:ext uri="{FF2B5EF4-FFF2-40B4-BE49-F238E27FC236}">
                <a16:creationId xmlns:a16="http://schemas.microsoft.com/office/drawing/2014/main" id="{6A919885-0285-0403-1E09-FA94D8BC080B}"/>
              </a:ext>
            </a:extLst>
          </p:cNvPr>
          <p:cNvSpPr/>
          <p:nvPr/>
        </p:nvSpPr>
        <p:spPr>
          <a:xfrm>
            <a:off x="9608684" y="8039100"/>
            <a:ext cx="7426038" cy="18637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a:solidFill>
                  <a:schemeClr val="tx1"/>
                </a:solidFill>
                <a:latin typeface="Arial" panose="020B0604020202020204" pitchFamily="34" charset="0"/>
                <a:ea typeface="Times New Roman" panose="02020603050405020304" pitchFamily="18" charset="0"/>
              </a:rPr>
              <a:t>D. song song</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30" name="Đáp án sai 3">
            <a:extLst>
              <a:ext uri="{FF2B5EF4-FFF2-40B4-BE49-F238E27FC236}">
                <a16:creationId xmlns:a16="http://schemas.microsoft.com/office/drawing/2014/main" id="{2E7D83A4-3758-8699-4DD0-010A80780539}"/>
              </a:ext>
            </a:extLst>
          </p:cNvPr>
          <p:cNvSpPr/>
          <p:nvPr/>
        </p:nvSpPr>
        <p:spPr>
          <a:xfrm>
            <a:off x="1259306" y="8039100"/>
            <a:ext cx="7426038" cy="185892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a:solidFill>
                  <a:schemeClr val="tx1"/>
                </a:solidFill>
                <a:latin typeface="Arial" panose="020B0604020202020204" pitchFamily="34" charset="0"/>
                <a:ea typeface="Times New Roman" panose="02020603050405020304" pitchFamily="18" charset="0"/>
              </a:rPr>
              <a:t>B. cắt nhau</a:t>
            </a:r>
            <a:endParaRPr lang="en-US" sz="4000" dirty="0">
              <a:solidFill>
                <a:schemeClr val="tx1"/>
              </a:solidFill>
              <a:effectLst/>
              <a:latin typeface="Times New Roman" panose="02020603050405020304" pitchFamily="18" charset="0"/>
              <a:ea typeface="Times New Roman" panose="02020603050405020304" pitchFamily="18" charset="0"/>
            </a:endParaRPr>
          </a:p>
        </p:txBody>
      </p:sp>
      <p:pic>
        <p:nvPicPr>
          <p:cNvPr id="31"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6455558" y="-600206"/>
            <a:ext cx="487363" cy="487363"/>
          </a:xfrm>
          <a:prstGeom prst="rect">
            <a:avLst/>
          </a:prstGeom>
        </p:spPr>
      </p:pic>
      <p:pic>
        <p:nvPicPr>
          <p:cNvPr id="32" name="Picture 5">
            <a:extLst>
              <a:ext uri="{FF2B5EF4-FFF2-40B4-BE49-F238E27FC236}">
                <a16:creationId xmlns:a16="http://schemas.microsoft.com/office/drawing/2014/main" id="{31EA41D2-9796-7E4F-2882-9DC49D5A8C0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786184" y="6097510"/>
            <a:ext cx="1226505" cy="1067554"/>
          </a:xfrm>
          <a:prstGeom prst="rect">
            <a:avLst/>
          </a:prstGeom>
        </p:spPr>
      </p:pic>
      <p:pic>
        <p:nvPicPr>
          <p:cNvPr id="33" name="Picture 32">
            <a:extLst>
              <a:ext uri="{FF2B5EF4-FFF2-40B4-BE49-F238E27FC236}">
                <a16:creationId xmlns:a16="http://schemas.microsoft.com/office/drawing/2014/main" id="{4B31FD67-694B-8D1E-89C7-5C3C61578F6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5911908" y="8303491"/>
            <a:ext cx="1222301" cy="1088958"/>
          </a:xfrm>
          <a:prstGeom prst="rect">
            <a:avLst/>
          </a:prstGeom>
        </p:spPr>
      </p:pic>
      <p:pic>
        <p:nvPicPr>
          <p:cNvPr id="34" name="Picture 10">
            <a:extLst>
              <a:ext uri="{FF2B5EF4-FFF2-40B4-BE49-F238E27FC236}">
                <a16:creationId xmlns:a16="http://schemas.microsoft.com/office/drawing/2014/main" id="{A47525BE-8DC6-1E4E-AED4-3C6DAB364AF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7616764" y="8315986"/>
            <a:ext cx="1222301" cy="1088958"/>
          </a:xfrm>
          <a:prstGeom prst="rect">
            <a:avLst/>
          </a:prstGeom>
        </p:spPr>
      </p:pic>
      <p:pic>
        <p:nvPicPr>
          <p:cNvPr id="35" name="Picture 10">
            <a:extLst>
              <a:ext uri="{FF2B5EF4-FFF2-40B4-BE49-F238E27FC236}">
                <a16:creationId xmlns:a16="http://schemas.microsoft.com/office/drawing/2014/main" id="{65C423E0-743C-7316-FEF3-4CE8613F3E0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7434590" y="6067202"/>
            <a:ext cx="1222301" cy="1088958"/>
          </a:xfrm>
          <a:prstGeom prst="rect">
            <a:avLst/>
          </a:prstGeom>
        </p:spPr>
      </p:pic>
      <p:pic>
        <p:nvPicPr>
          <p:cNvPr id="36"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7782421" y="-600206"/>
            <a:ext cx="487363" cy="487363"/>
          </a:xfrm>
          <a:prstGeom prst="rect">
            <a:avLst/>
          </a:prstGeom>
        </p:spPr>
      </p:pic>
      <p:sp>
        <p:nvSpPr>
          <p:cNvPr id="37" name="TextBox 36"/>
          <p:cNvSpPr txBox="1"/>
          <p:nvPr/>
        </p:nvSpPr>
        <p:spPr>
          <a:xfrm>
            <a:off x="4114800" y="2107348"/>
            <a:ext cx="10058400" cy="861774"/>
          </a:xfrm>
          <a:prstGeom prst="rect">
            <a:avLst/>
          </a:prstGeom>
          <a:noFill/>
        </p:spPr>
        <p:txBody>
          <a:bodyPr wrap="square" rtlCol="0">
            <a:spAutoFit/>
          </a:bodyPr>
          <a:lstStyle/>
          <a:p>
            <a:pPr algn="ctr"/>
            <a:r>
              <a:rPr lang="en-US" sz="5000" b="1" dirty="0" smtClean="0">
                <a:solidFill>
                  <a:schemeClr val="accent1">
                    <a:lumMod val="50000"/>
                  </a:schemeClr>
                </a:solidFill>
                <a:latin typeface="Arial" panose="020B0604020202020204" pitchFamily="34" charset="0"/>
                <a:cs typeface="Arial" panose="020B0604020202020204" pitchFamily="34" charset="0"/>
              </a:rPr>
              <a:t>CÂU HỎI TRẮC NGHIỆM</a:t>
            </a:r>
            <a:endParaRPr lang="en-US" sz="5000" b="1" dirty="0">
              <a:solidFill>
                <a:schemeClr val="accent1">
                  <a:lumMod val="50000"/>
                </a:schemeClr>
              </a:solidFill>
              <a:latin typeface="Arial" panose="020B0604020202020204" pitchFamily="34" charset="0"/>
              <a:cs typeface="Arial" panose="020B0604020202020204" pitchFamily="34" charset="0"/>
            </a:endParaRPr>
          </a:p>
        </p:txBody>
      </p:sp>
      <p:grpSp>
        <p:nvGrpSpPr>
          <p:cNvPr id="19" name="Group 18"/>
          <p:cNvGrpSpPr/>
          <p:nvPr/>
        </p:nvGrpSpPr>
        <p:grpSpPr>
          <a:xfrm>
            <a:off x="5162212" y="495300"/>
            <a:ext cx="7963575" cy="1297316"/>
            <a:chOff x="5105400" y="571501"/>
            <a:chExt cx="7963575" cy="1297316"/>
          </a:xfrm>
        </p:grpSpPr>
        <p:sp>
          <p:nvSpPr>
            <p:cNvPr id="20" name="AutoShape 8"/>
            <p:cNvSpPr/>
            <p:nvPr/>
          </p:nvSpPr>
          <p:spPr>
            <a:xfrm>
              <a:off x="5105400" y="571501"/>
              <a:ext cx="7963575" cy="1297316"/>
            </a:xfrm>
            <a:prstGeom prst="rect">
              <a:avLst/>
            </a:prstGeom>
            <a:solidFill>
              <a:srgbClr val="FFCE6D"/>
            </a:solidFill>
          </p:spPr>
        </p:sp>
        <p:sp>
          <p:nvSpPr>
            <p:cNvPr id="21"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smtClean="0">
                  <a:ln>
                    <a:noFill/>
                  </a:ln>
                  <a:solidFill>
                    <a:srgbClr val="291B25"/>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noProof="0" smtClean="0">
                  <a:ln>
                    <a:noFill/>
                  </a:ln>
                  <a:solidFill>
                    <a:srgbClr val="291B25"/>
                  </a:solidFill>
                  <a:effectLst/>
                  <a:uLnTx/>
                  <a:uFillTx/>
                  <a:latin typeface="Arial" panose="020B0604020202020204" pitchFamily="34" charset="0"/>
                  <a:ea typeface="+mn-ea"/>
                  <a:cs typeface="Arial" panose="020B0604020202020204" pitchFamily="34" charset="0"/>
                </a:rPr>
                <a:t> TẬP</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992775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Left)">
                                      <p:cBhvr>
                                        <p:cTn id="21" dur="500"/>
                                        <p:tgtEl>
                                          <p:spTgt spid="28"/>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trips(downLeft)">
                                      <p:cBhvr>
                                        <p:cTn id="25" dur="500"/>
                                        <p:tgtEl>
                                          <p:spTgt spid="30"/>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Left)">
                                      <p:cBhvr>
                                        <p:cTn id="29" dur="500"/>
                                        <p:tgtEl>
                                          <p:spTgt spid="27"/>
                                        </p:tgtEl>
                                      </p:cBhvr>
                                    </p:animEffect>
                                  </p:childTnLst>
                                </p:cTn>
                              </p:par>
                            </p:childTnLst>
                          </p:cTn>
                        </p:par>
                        <p:par>
                          <p:cTn id="30" fill="hold">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trips(down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27"/>
                                        </p:tgtEl>
                                        <p:attrNameLst>
                                          <p:attrName>fillcolor</p:attrName>
                                        </p:attrNameLst>
                                      </p:cBhvr>
                                      <p:to>
                                        <a:srgbClr val="92D050"/>
                                      </p:to>
                                    </p:animClr>
                                    <p:set>
                                      <p:cBhvr>
                                        <p:cTn id="39" dur="500" fill="hold"/>
                                        <p:tgtEl>
                                          <p:spTgt spid="27"/>
                                        </p:tgtEl>
                                        <p:attrNameLst>
                                          <p:attrName>fill.type</p:attrName>
                                        </p:attrNameLst>
                                      </p:cBhvr>
                                      <p:to>
                                        <p:strVal val="solid"/>
                                      </p:to>
                                    </p:set>
                                    <p:set>
                                      <p:cBhvr>
                                        <p:cTn id="40" dur="500" fill="hold"/>
                                        <p:tgtEl>
                                          <p:spTgt spid="2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31"/>
                                        </p:tgtEl>
                                      </p:cBhvr>
                                    </p:cmd>
                                  </p:childTnLst>
                                </p:cTn>
                              </p:par>
                              <p:par>
                                <p:cTn id="43" presetID="1" presetClass="entr" presetSubtype="0" fill="hold" nodeType="withEffect">
                                  <p:stCondLst>
                                    <p:cond delay="0"/>
                                  </p:stCondLst>
                                  <p:childTnLst>
                                    <p:set>
                                      <p:cBhvr>
                                        <p:cTn id="44"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8"/>
                                        </p:tgtEl>
                                        <p:attrNameLst>
                                          <p:attrName>fillcolor</p:attrName>
                                        </p:attrNameLst>
                                      </p:cBhvr>
                                      <p:to>
                                        <a:srgbClr val="D99694"/>
                                      </p:to>
                                    </p:animClr>
                                    <p:set>
                                      <p:cBhvr>
                                        <p:cTn id="50" dur="500" fill="hold"/>
                                        <p:tgtEl>
                                          <p:spTgt spid="28"/>
                                        </p:tgtEl>
                                        <p:attrNameLst>
                                          <p:attrName>fill.type</p:attrName>
                                        </p:attrNameLst>
                                      </p:cBhvr>
                                      <p:to>
                                        <p:strVal val="solid"/>
                                      </p:to>
                                    </p:set>
                                    <p:set>
                                      <p:cBhvr>
                                        <p:cTn id="51" dur="500" fill="hold"/>
                                        <p:tgtEl>
                                          <p:spTgt spid="28"/>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36"/>
                                        </p:tgtEl>
                                      </p:cBhvr>
                                    </p:cmd>
                                  </p:childTnLst>
                                </p:cTn>
                              </p:par>
                              <p:par>
                                <p:cTn id="54" presetID="1"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29"/>
                                        </p:tgtEl>
                                        <p:attrNameLst>
                                          <p:attrName>fillcolor</p:attrName>
                                        </p:attrNameLst>
                                      </p:cBhvr>
                                      <p:to>
                                        <a:srgbClr val="D99694"/>
                                      </p:to>
                                    </p:animClr>
                                    <p:set>
                                      <p:cBhvr>
                                        <p:cTn id="61" dur="500" fill="hold"/>
                                        <p:tgtEl>
                                          <p:spTgt spid="29"/>
                                        </p:tgtEl>
                                        <p:attrNameLst>
                                          <p:attrName>fill.type</p:attrName>
                                        </p:attrNameLst>
                                      </p:cBhvr>
                                      <p:to>
                                        <p:strVal val="solid"/>
                                      </p:to>
                                    </p:set>
                                    <p:set>
                                      <p:cBhvr>
                                        <p:cTn id="62" dur="500" fill="hold"/>
                                        <p:tgtEl>
                                          <p:spTgt spid="29"/>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36"/>
                                        </p:tgtEl>
                                      </p:cBhvr>
                                    </p:cmd>
                                  </p:childTnLst>
                                </p:cTn>
                              </p:par>
                              <p:par>
                                <p:cTn id="65" presetID="1" presetClass="entr" presetSubtype="0" fill="hold" nodeType="withEffect">
                                  <p:stCondLst>
                                    <p:cond delay="0"/>
                                  </p:stCondLst>
                                  <p:childTnLst>
                                    <p:set>
                                      <p:cBhvr>
                                        <p:cTn id="66"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0"/>
                                        </p:tgtEl>
                                        <p:attrNameLst>
                                          <p:attrName>fillcolor</p:attrName>
                                        </p:attrNameLst>
                                      </p:cBhvr>
                                      <p:to>
                                        <a:srgbClr val="D99694"/>
                                      </p:to>
                                    </p:animClr>
                                    <p:set>
                                      <p:cBhvr>
                                        <p:cTn id="72" dur="500" fill="hold"/>
                                        <p:tgtEl>
                                          <p:spTgt spid="30"/>
                                        </p:tgtEl>
                                        <p:attrNameLst>
                                          <p:attrName>fill.type</p:attrName>
                                        </p:attrNameLst>
                                      </p:cBhvr>
                                      <p:to>
                                        <p:strVal val="solid"/>
                                      </p:to>
                                    </p:set>
                                    <p:set>
                                      <p:cBhvr>
                                        <p:cTn id="73" dur="500" fill="hold"/>
                                        <p:tgtEl>
                                          <p:spTgt spid="30"/>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862" fill="hold"/>
                                        <p:tgtEl>
                                          <p:spTgt spid="36"/>
                                        </p:tgtEl>
                                      </p:cBhvr>
                                    </p:cmd>
                                  </p:childTnLst>
                                </p:cTn>
                              </p:par>
                              <p:par>
                                <p:cTn id="76" presetID="1" presetClass="entr" presetSubtype="0" fill="hold" nodeType="withEffect">
                                  <p:stCondLst>
                                    <p:cond delay="0"/>
                                  </p:stCondLst>
                                  <p:childTnLst>
                                    <p:set>
                                      <p:cBhvr>
                                        <p:cTn id="77"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audio>
              <p:cMediaNode vol="80000">
                <p:cTn id="78" fill="hold" display="0">
                  <p:stCondLst>
                    <p:cond delay="indefinite"/>
                  </p:stCondLst>
                  <p:endCondLst>
                    <p:cond evt="onStopAudio" delay="0">
                      <p:tgtEl>
                        <p:sldTgt/>
                      </p:tgtEl>
                    </p:cond>
                  </p:endCondLst>
                </p:cTn>
                <p:tgtEl>
                  <p:spTgt spid="31"/>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26" grpId="0" animBg="1"/>
      <p:bldP spid="27" grpId="0" animBg="1"/>
      <p:bldP spid="28" grpId="0" animBg="1"/>
      <p:bldP spid="29" grpId="0" animBg="1"/>
      <p:bldP spid="30"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4079" y="-9216416"/>
            <a:ext cx="19136809" cy="10764455"/>
          </a:xfrm>
          <a:prstGeom prst="rect">
            <a:avLst/>
          </a:prstGeom>
        </p:spPr>
      </p:pic>
      <p:sp>
        <p:nvSpPr>
          <p:cNvPr id="16" name="Câu hỏi">
            <a:extLst>
              <a:ext uri="{FF2B5EF4-FFF2-40B4-BE49-F238E27FC236}">
                <a16:creationId xmlns:a16="http://schemas.microsoft.com/office/drawing/2014/main" id="{4ADFFF1A-F500-CC57-185E-00F4826D0836}"/>
              </a:ext>
            </a:extLst>
          </p:cNvPr>
          <p:cNvSpPr/>
          <p:nvPr/>
        </p:nvSpPr>
        <p:spPr>
          <a:xfrm>
            <a:off x="806115" y="1638300"/>
            <a:ext cx="16753767" cy="147851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tx1"/>
                </a:solidFill>
                <a:latin typeface="Arial" panose="020B0604020202020204" pitchFamily="34" charset="0"/>
                <a:ea typeface="Times New Roman" panose="02020603050405020304" pitchFamily="18" charset="0"/>
                <a:cs typeface="Arial" panose="020B0604020202020204" pitchFamily="34" charset="0"/>
              </a:rPr>
              <a:t>Câu 2. </a:t>
            </a:r>
            <a:r>
              <a:rPr lang="en-US" sz="4400">
                <a:solidFill>
                  <a:schemeClr val="tx1"/>
                </a:solidFill>
                <a:latin typeface="Arial" panose="020B0604020202020204" pitchFamily="34" charset="0"/>
                <a:ea typeface="Times New Roman" panose="02020603050405020304" pitchFamily="18" charset="0"/>
                <a:cs typeface="Arial" panose="020B0604020202020204" pitchFamily="34" charset="0"/>
              </a:rPr>
              <a:t>Hãy chọn câu </a:t>
            </a:r>
            <a:r>
              <a:rPr lang="en-US" sz="4400" b="1">
                <a:solidFill>
                  <a:schemeClr val="tx1"/>
                </a:solidFill>
                <a:latin typeface="Arial" panose="020B0604020202020204" pitchFamily="34" charset="0"/>
                <a:ea typeface="Times New Roman" panose="02020603050405020304" pitchFamily="18" charset="0"/>
                <a:cs typeface="Arial" panose="020B0604020202020204" pitchFamily="34" charset="0"/>
              </a:rPr>
              <a:t>sai.</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838200" y="7136755"/>
            <a:ext cx="16721683" cy="10675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000">
                <a:solidFill>
                  <a:schemeClr val="tx1"/>
                </a:solidFill>
                <a:ea typeface="Times New Roman" panose="02020603050405020304" pitchFamily="18" charset="0"/>
              </a:rPr>
              <a:t>C. Hình bình hành có hai đường chéo vuông góc với nhau</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29" name="Đáp án sai 1">
            <a:extLst>
              <a:ext uri="{FF2B5EF4-FFF2-40B4-BE49-F238E27FC236}">
                <a16:creationId xmlns:a16="http://schemas.microsoft.com/office/drawing/2014/main" id="{3FCD9830-5FD1-BD44-878B-228BD96CE996}"/>
              </a:ext>
            </a:extLst>
          </p:cNvPr>
          <p:cNvSpPr/>
          <p:nvPr/>
        </p:nvSpPr>
        <p:spPr>
          <a:xfrm>
            <a:off x="838200" y="5396396"/>
            <a:ext cx="16721683" cy="107320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a:solidFill>
                  <a:schemeClr val="tx1"/>
                </a:solidFill>
                <a:latin typeface="Arial" panose="020B0604020202020204" pitchFamily="34" charset="0"/>
                <a:ea typeface="Times New Roman" panose="02020603050405020304" pitchFamily="18" charset="0"/>
              </a:rPr>
              <a:t>B. Hình bình hành có hai góc đối bằng nhau</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30" name="Đáp án sai 2">
            <a:extLst>
              <a:ext uri="{FF2B5EF4-FFF2-40B4-BE49-F238E27FC236}">
                <a16:creationId xmlns:a16="http://schemas.microsoft.com/office/drawing/2014/main" id="{6A919885-0285-0403-1E09-FA94D8BC080B}"/>
              </a:ext>
            </a:extLst>
          </p:cNvPr>
          <p:cNvSpPr/>
          <p:nvPr/>
        </p:nvSpPr>
        <p:spPr>
          <a:xfrm>
            <a:off x="803594" y="8751016"/>
            <a:ext cx="16756291" cy="10959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a:solidFill>
                  <a:schemeClr val="tx1"/>
                </a:solidFill>
                <a:latin typeface="Arial" panose="020B0604020202020204" pitchFamily="34" charset="0"/>
                <a:ea typeface="Times New Roman" panose="02020603050405020304" pitchFamily="18" charset="0"/>
              </a:rPr>
              <a:t>D. Hai bình hành có hai cặp cạnh đối song song</a:t>
            </a:r>
            <a:endParaRPr lang="en-US" sz="4000" dirty="0">
              <a:solidFill>
                <a:schemeClr val="tx1"/>
              </a:solidFill>
              <a:effectLst/>
              <a:latin typeface="Times New Roman" panose="02020603050405020304" pitchFamily="18" charset="0"/>
              <a:ea typeface="Times New Roman" panose="02020603050405020304" pitchFamily="18" charset="0"/>
            </a:endParaRPr>
          </a:p>
        </p:txBody>
      </p:sp>
      <p:sp>
        <p:nvSpPr>
          <p:cNvPr id="31" name="Đáp án sai 3">
            <a:extLst>
              <a:ext uri="{FF2B5EF4-FFF2-40B4-BE49-F238E27FC236}">
                <a16:creationId xmlns:a16="http://schemas.microsoft.com/office/drawing/2014/main" id="{2E7D83A4-3758-8699-4DD0-010A80780539}"/>
              </a:ext>
            </a:extLst>
          </p:cNvPr>
          <p:cNvSpPr/>
          <p:nvPr/>
        </p:nvSpPr>
        <p:spPr>
          <a:xfrm>
            <a:off x="838200" y="3695700"/>
            <a:ext cx="16721683" cy="107320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000">
                <a:solidFill>
                  <a:schemeClr val="tx1"/>
                </a:solidFill>
                <a:ea typeface="Times New Roman" panose="02020603050405020304" pitchFamily="18" charset="0"/>
              </a:rPr>
              <a:t>A. Hình bình hành có hai đường chéo cắt nhau tại trung điểm mỗi đường</a:t>
            </a:r>
            <a:endParaRPr lang="en-US" sz="4000" dirty="0">
              <a:solidFill>
                <a:schemeClr val="tx1"/>
              </a:solidFill>
              <a:effectLst/>
              <a:latin typeface="Times New Roman" panose="02020603050405020304" pitchFamily="18" charset="0"/>
              <a:ea typeface="Times New Roman" panose="02020603050405020304" pitchFamily="18" charset="0"/>
            </a:endParaRPr>
          </a:p>
        </p:txBody>
      </p:sp>
      <p:pic>
        <p:nvPicPr>
          <p:cNvPr id="32"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02798" y="7179823"/>
            <a:ext cx="1226505" cy="1067554"/>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104536" y="8855142"/>
            <a:ext cx="1222301" cy="1088958"/>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78201" y="3715865"/>
            <a:ext cx="1222301" cy="1088958"/>
          </a:xfrm>
          <a:prstGeom prst="rect">
            <a:avLst/>
          </a:prstGeom>
        </p:spPr>
      </p:pic>
      <p:pic>
        <p:nvPicPr>
          <p:cNvPr id="36"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55551" y="5341523"/>
            <a:ext cx="1222301" cy="1088958"/>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973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trips(downLeft)">
                                      <p:cBhvr>
                                        <p:cTn id="11" dur="500"/>
                                        <p:tgtEl>
                                          <p:spTgt spid="31"/>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Left)">
                                      <p:cBhvr>
                                        <p:cTn id="19" dur="500"/>
                                        <p:tgtEl>
                                          <p:spTgt spid="17"/>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7"/>
                                        </p:tgtEl>
                                        <p:attrNameLst>
                                          <p:attrName>fillcolor</p:attrName>
                                        </p:attrNameLst>
                                      </p:cBhvr>
                                      <p:to>
                                        <a:srgbClr val="92D050"/>
                                      </p:to>
                                    </p:animClr>
                                    <p:set>
                                      <p:cBhvr>
                                        <p:cTn id="29" dur="500" fill="hold"/>
                                        <p:tgtEl>
                                          <p:spTgt spid="17"/>
                                        </p:tgtEl>
                                        <p:attrNameLst>
                                          <p:attrName>fill.type</p:attrName>
                                        </p:attrNameLst>
                                      </p:cBhvr>
                                      <p:to>
                                        <p:strVal val="solid"/>
                                      </p:to>
                                    </p:set>
                                    <p:set>
                                      <p:cBhvr>
                                        <p:cTn id="30" dur="500" fill="hold"/>
                                        <p:tgtEl>
                                          <p:spTgt spid="17"/>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2"/>
                                        </p:tgtEl>
                                      </p:cBhvr>
                                    </p:cmd>
                                  </p:childTnLst>
                                </p:cTn>
                              </p:par>
                              <p:par>
                                <p:cTn id="33" presetID="1" presetClass="entr" presetSubtype="0" fill="hold" nodeType="withEffect">
                                  <p:stCondLst>
                                    <p:cond delay="0"/>
                                  </p:stCondLst>
                                  <p:childTnLst>
                                    <p:set>
                                      <p:cBhvr>
                                        <p:cTn id="34"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2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9"/>
                                        </p:tgtEl>
                                        <p:attrNameLst>
                                          <p:attrName>fillcolor</p:attrName>
                                        </p:attrNameLst>
                                      </p:cBhvr>
                                      <p:to>
                                        <a:srgbClr val="D99694"/>
                                      </p:to>
                                    </p:animClr>
                                    <p:set>
                                      <p:cBhvr>
                                        <p:cTn id="40" dur="500" fill="hold"/>
                                        <p:tgtEl>
                                          <p:spTgt spid="29"/>
                                        </p:tgtEl>
                                        <p:attrNameLst>
                                          <p:attrName>fill.type</p:attrName>
                                        </p:attrNameLst>
                                      </p:cBhvr>
                                      <p:to>
                                        <p:strVal val="solid"/>
                                      </p:to>
                                    </p:set>
                                    <p:set>
                                      <p:cBhvr>
                                        <p:cTn id="41" dur="500" fill="hold"/>
                                        <p:tgtEl>
                                          <p:spTgt spid="29"/>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7"/>
                                        </p:tgtEl>
                                      </p:cBhvr>
                                    </p:cmd>
                                  </p:child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0"/>
                                        </p:tgtEl>
                                        <p:attrNameLst>
                                          <p:attrName>fillcolor</p:attrName>
                                        </p:attrNameLst>
                                      </p:cBhvr>
                                      <p:to>
                                        <a:srgbClr val="D99694"/>
                                      </p:to>
                                    </p:animClr>
                                    <p:set>
                                      <p:cBhvr>
                                        <p:cTn id="51" dur="500" fill="hold"/>
                                        <p:tgtEl>
                                          <p:spTgt spid="30"/>
                                        </p:tgtEl>
                                        <p:attrNameLst>
                                          <p:attrName>fill.type</p:attrName>
                                        </p:attrNameLst>
                                      </p:cBhvr>
                                      <p:to>
                                        <p:strVal val="solid"/>
                                      </p:to>
                                    </p:set>
                                    <p:set>
                                      <p:cBhvr>
                                        <p:cTn id="52" dur="500" fill="hold"/>
                                        <p:tgtEl>
                                          <p:spTgt spid="3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7"/>
                                        </p:tgtEl>
                                      </p:cBhvr>
                                    </p:cmd>
                                  </p:childTnLst>
                                </p:cTn>
                              </p:par>
                              <p:par>
                                <p:cTn id="55" presetID="1" presetClass="entr" presetSubtype="0" fill="hold" nodeType="withEffect">
                                  <p:stCondLst>
                                    <p:cond delay="0"/>
                                  </p:stCondLst>
                                  <p:childTnLst>
                                    <p:set>
                                      <p:cBhvr>
                                        <p:cTn id="56"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7" restart="whenNotActive" fill="hold" evtFilter="cancelBubble" nodeType="interactiveSeq">
                <p:stCondLst>
                  <p:cond evt="onClick" delay="0">
                    <p:tgtEl>
                      <p:spTgt spid="31"/>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31"/>
                                        </p:tgtEl>
                                        <p:attrNameLst>
                                          <p:attrName>fillcolor</p:attrName>
                                        </p:attrNameLst>
                                      </p:cBhvr>
                                      <p:to>
                                        <a:srgbClr val="D99694"/>
                                      </p:to>
                                    </p:animClr>
                                    <p:set>
                                      <p:cBhvr>
                                        <p:cTn id="62" dur="500" fill="hold"/>
                                        <p:tgtEl>
                                          <p:spTgt spid="31"/>
                                        </p:tgtEl>
                                        <p:attrNameLst>
                                          <p:attrName>fill.type</p:attrName>
                                        </p:attrNameLst>
                                      </p:cBhvr>
                                      <p:to>
                                        <p:strVal val="solid"/>
                                      </p:to>
                                    </p:set>
                                    <p:set>
                                      <p:cBhvr>
                                        <p:cTn id="63" dur="500" fill="hold"/>
                                        <p:tgtEl>
                                          <p:spTgt spid="31"/>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7"/>
                                        </p:tgtEl>
                                      </p:cBhvr>
                                    </p:cmd>
                                  </p:childTnLst>
                                </p:cTn>
                              </p:par>
                              <p:par>
                                <p:cTn id="66" presetID="1" presetClass="entr" presetSubtype="0" fill="hold" nodeType="withEffect">
                                  <p:stCondLst>
                                    <p:cond delay="0"/>
                                  </p:stCondLst>
                                  <p:childTnLst>
                                    <p:set>
                                      <p:cBhvr>
                                        <p:cTn id="67" dur="1" fill="hold">
                                          <p:stCondLst>
                                            <p:cond delay="9"/>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audio>
              <p:cMediaNode vol="80000">
                <p:cTn id="68" fill="hold" display="0">
                  <p:stCondLst>
                    <p:cond delay="indefinite"/>
                  </p:stCondLst>
                  <p:endCondLst>
                    <p:cond evt="onStopAudio" delay="0">
                      <p:tgtEl>
                        <p:sldTgt/>
                      </p:tgtEl>
                    </p:cond>
                  </p:endCondLst>
                </p:cTn>
                <p:tgtEl>
                  <p:spTgt spid="32"/>
                </p:tgtEl>
              </p:cMediaNode>
            </p:audio>
            <p:audio>
              <p:cMediaNode vol="80000">
                <p:cTn id="69" fill="hold" display="0">
                  <p:stCondLst>
                    <p:cond delay="indefinite"/>
                  </p:stCondLst>
                  <p:endCondLst>
                    <p:cond evt="onStopAudio" delay="0">
                      <p:tgtEl>
                        <p:sldTgt/>
                      </p:tgtEl>
                    </p:cond>
                  </p:endCondLst>
                </p:cTn>
                <p:tgtEl>
                  <p:spTgt spid="37"/>
                </p:tgtEl>
              </p:cMediaNode>
            </p:audio>
          </p:childTnLst>
        </p:cTn>
      </p:par>
    </p:tnLst>
    <p:bldLst>
      <p:bldP spid="16" grpId="0" animBg="1"/>
      <p:bldP spid="17"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3"/>
          <p:cNvPicPr>
            <a:picLocks noChangeAspect="1"/>
          </p:cNvPicPr>
          <p:nvPr/>
        </p:nvPicPr>
        <p:blipFill>
          <a:blip r:embed="rId6">
            <a:biLevel thresh="25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1000" y="-7754555"/>
            <a:ext cx="19136809" cy="10764455"/>
          </a:xfrm>
          <a:prstGeom prst="rect">
            <a:avLst/>
          </a:prstGeom>
        </p:spPr>
      </p:pic>
      <p:sp>
        <p:nvSpPr>
          <p:cNvPr id="44" name="Câu hỏi">
            <a:extLst>
              <a:ext uri="{FF2B5EF4-FFF2-40B4-BE49-F238E27FC236}">
                <a16:creationId xmlns:a16="http://schemas.microsoft.com/office/drawing/2014/main" id="{4ADFFF1A-F500-CC57-185E-00F4826D0836}"/>
              </a:ext>
            </a:extLst>
          </p:cNvPr>
          <p:cNvSpPr/>
          <p:nvPr/>
        </p:nvSpPr>
        <p:spPr>
          <a:xfrm>
            <a:off x="1002666" y="1512740"/>
            <a:ext cx="15992157" cy="155658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a:solidFill>
                  <a:schemeClr val="tx1"/>
                </a:solidFill>
                <a:latin typeface="Arial" panose="020B0604020202020204" pitchFamily="34" charset="0"/>
                <a:ea typeface="Times New Roman" panose="02020603050405020304" pitchFamily="18" charset="0"/>
              </a:rPr>
              <a:t>Câu 3. </a:t>
            </a:r>
            <a:r>
              <a:rPr lang="en-US" sz="4200">
                <a:solidFill>
                  <a:schemeClr val="tx1"/>
                </a:solidFill>
                <a:latin typeface="Arial" panose="020B0604020202020204" pitchFamily="34" charset="0"/>
                <a:ea typeface="Times New Roman" panose="02020603050405020304" pitchFamily="18" charset="0"/>
              </a:rPr>
              <a:t>Chọn câu </a:t>
            </a:r>
            <a:r>
              <a:rPr lang="en-US" sz="4200" b="1">
                <a:solidFill>
                  <a:schemeClr val="tx1"/>
                </a:solidFill>
                <a:latin typeface="Arial" panose="020B0604020202020204" pitchFamily="34" charset="0"/>
                <a:ea typeface="Times New Roman" panose="02020603050405020304" pitchFamily="18" charset="0"/>
              </a:rPr>
              <a:t>sai. </a:t>
            </a:r>
            <a:r>
              <a:rPr lang="en-US" sz="4200">
                <a:solidFill>
                  <a:schemeClr val="tx1"/>
                </a:solidFill>
                <a:latin typeface="Arial" panose="020B0604020202020204" pitchFamily="34" charset="0"/>
                <a:ea typeface="Times New Roman" panose="02020603050405020304" pitchFamily="18" charset="0"/>
              </a:rPr>
              <a:t>ABCD là hình bình hành. Khi đó</a:t>
            </a:r>
            <a:endParaRPr lang="en-US" sz="4200">
              <a:solidFill>
                <a:schemeClr val="tx1"/>
              </a:solidFill>
              <a:effectLst/>
              <a:latin typeface="Times New Roman" panose="02020603050405020304" pitchFamily="18" charset="0"/>
              <a:ea typeface="Times New Roman" panose="02020603050405020304" pitchFamily="18" charset="0"/>
            </a:endParaRPr>
          </a:p>
        </p:txBody>
      </p:sp>
      <p:sp>
        <p:nvSpPr>
          <p:cNvPr id="45" name="Đáp án đúng">
            <a:extLst>
              <a:ext uri="{FF2B5EF4-FFF2-40B4-BE49-F238E27FC236}">
                <a16:creationId xmlns:a16="http://schemas.microsoft.com/office/drawing/2014/main" id="{8B66CBE4-2DB9-BCF7-D1C4-281B894BFE17}"/>
              </a:ext>
            </a:extLst>
          </p:cNvPr>
          <p:cNvSpPr/>
          <p:nvPr/>
        </p:nvSpPr>
        <p:spPr>
          <a:xfrm>
            <a:off x="9649268" y="7028848"/>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a:solidFill>
                  <a:prstClr val="black"/>
                </a:solidFill>
                <a:latin typeface="Arial" panose="020B0604020202020204" pitchFamily="34" charset="0"/>
                <a:ea typeface="Calibri" panose="020F0502020204030204" pitchFamily="34" charset="0"/>
              </a:rPr>
              <a:t>D. AC = BD</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Đáp án sai 1">
            <a:extLst>
              <a:ext uri="{FF2B5EF4-FFF2-40B4-BE49-F238E27FC236}">
                <a16:creationId xmlns:a16="http://schemas.microsoft.com/office/drawing/2014/main" id="{3FCD9830-5FD1-BD44-878B-228BD96CE996}"/>
              </a:ext>
            </a:extLst>
          </p:cNvPr>
          <p:cNvSpPr/>
          <p:nvPr/>
        </p:nvSpPr>
        <p:spPr>
          <a:xfrm>
            <a:off x="1002667" y="400050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prstClr val="black"/>
                </a:solidFill>
                <a:latin typeface="Arial" panose="020B0604020202020204" pitchFamily="34" charset="0"/>
                <a:ea typeface="Calibri" panose="020F0502020204030204" pitchFamily="34" charset="0"/>
              </a:rPr>
              <a:t>A.	AB = CD 	</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7" name="Đáp án sai 2">
                <a:extLst>
                  <a:ext uri="{FF2B5EF4-FFF2-40B4-BE49-F238E27FC236}">
                    <a16:creationId xmlns:a16="http://schemas.microsoft.com/office/drawing/2014/main" id="{6A919885-0285-0403-1E09-FA94D8BC080B}"/>
                  </a:ext>
                </a:extLst>
              </p:cNvPr>
              <p:cNvSpPr/>
              <p:nvPr/>
            </p:nvSpPr>
            <p:spPr>
              <a:xfrm>
                <a:off x="9544247" y="400050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a:t>
                </a:r>
                <a:r>
                  <a:rPr lang="fr-FR" sz="440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A</m:t>
                        </m:r>
                      </m:e>
                    </m:acc>
                    <m: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C</m:t>
                        </m:r>
                      </m:e>
                    </m:acc>
                    <m: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B</m:t>
                        </m:r>
                      </m:e>
                    </m:acc>
                    <m: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fr-FR" sz="4400" b="0" i="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D</m:t>
                        </m:r>
                      </m:e>
                    </m:acc>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544247" y="4000500"/>
                <a:ext cx="7426038" cy="2075150"/>
              </a:xfrm>
              <a:prstGeom prst="roundRect">
                <a:avLst/>
              </a:prstGeom>
              <a:blipFill>
                <a:blip r:embed="rId8"/>
                <a:stretch>
                  <a:fillRect/>
                </a:stretch>
              </a:blipFill>
              <a:ln>
                <a:noFill/>
              </a:ln>
            </p:spPr>
            <p:txBody>
              <a:bodyPr/>
              <a:lstStyle/>
              <a:p>
                <a:r>
                  <a:rPr lang="en-US">
                    <a:noFill/>
                  </a:rPr>
                  <a:t> </a:t>
                </a:r>
              </a:p>
            </p:txBody>
          </p:sp>
        </mc:Fallback>
      </mc:AlternateContent>
      <p:sp>
        <p:nvSpPr>
          <p:cNvPr id="48" name="Đáp án sai 3">
            <a:extLst>
              <a:ext uri="{FF2B5EF4-FFF2-40B4-BE49-F238E27FC236}">
                <a16:creationId xmlns:a16="http://schemas.microsoft.com/office/drawing/2014/main" id="{2E7D83A4-3758-8699-4DD0-010A80780539}"/>
              </a:ext>
            </a:extLst>
          </p:cNvPr>
          <p:cNvSpPr/>
          <p:nvPr/>
        </p:nvSpPr>
        <p:spPr>
          <a:xfrm>
            <a:off x="994646" y="689610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prstClr val="black"/>
                </a:solidFill>
                <a:latin typeface="Arial" panose="020B0604020202020204" pitchFamily="34" charset="0"/>
                <a:ea typeface="Calibri" panose="020F0502020204030204" pitchFamily="34" charset="0"/>
              </a:rPr>
              <a:t>B. AD = BC</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47009" y="-1485900"/>
            <a:ext cx="487363" cy="487363"/>
          </a:xfrm>
          <a:prstGeom prst="rect">
            <a:avLst/>
          </a:prstGeom>
        </p:spPr>
      </p:pic>
      <p:pic>
        <p:nvPicPr>
          <p:cNvPr id="50"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21000" y="7510342"/>
            <a:ext cx="1226505" cy="1067554"/>
          </a:xfrm>
          <a:prstGeom prst="rect">
            <a:avLst/>
          </a:prstGeom>
        </p:spPr>
      </p:pic>
      <p:pic>
        <p:nvPicPr>
          <p:cNvPr id="51" name="Picture 50">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772523" y="4505198"/>
            <a:ext cx="1222301" cy="1088958"/>
          </a:xfrm>
          <a:prstGeom prst="rect">
            <a:avLst/>
          </a:prstGeom>
        </p:spPr>
      </p:pic>
      <p:pic>
        <p:nvPicPr>
          <p:cNvPr id="52"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232123" y="7389196"/>
            <a:ext cx="1222301" cy="1088958"/>
          </a:xfrm>
          <a:prstGeom prst="rect">
            <a:avLst/>
          </a:prstGeom>
        </p:spPr>
      </p:pic>
      <p:pic>
        <p:nvPicPr>
          <p:cNvPr id="53"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206404" y="4471292"/>
            <a:ext cx="1222301" cy="1088958"/>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573872" y="-1485900"/>
            <a:ext cx="487363" cy="487363"/>
          </a:xfrm>
          <a:prstGeom prst="rect">
            <a:avLst/>
          </a:prstGeom>
        </p:spPr>
      </p:pic>
    </p:spTree>
    <p:extLst>
      <p:ext uri="{BB962C8B-B14F-4D97-AF65-F5344CB8AC3E}">
        <p14:creationId xmlns:p14="http://schemas.microsoft.com/office/powerpoint/2010/main" val="17230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downLeft)">
                                      <p:cBhvr>
                                        <p:cTn id="11" dur="500"/>
                                        <p:tgtEl>
                                          <p:spTgt spid="4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Left)">
                                      <p:cBhvr>
                                        <p:cTn id="15" dur="500"/>
                                        <p:tgtEl>
                                          <p:spTgt spid="48"/>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trips(downLeft)">
                                      <p:cBhvr>
                                        <p:cTn id="19" dur="500"/>
                                        <p:tgtEl>
                                          <p:spTgt spid="4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Left)">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5"/>
                                        </p:tgtEl>
                                        <p:attrNameLst>
                                          <p:attrName>fillcolor</p:attrName>
                                        </p:attrNameLst>
                                      </p:cBhvr>
                                      <p:to>
                                        <a:srgbClr val="92D050"/>
                                      </p:to>
                                    </p:animClr>
                                    <p:set>
                                      <p:cBhvr>
                                        <p:cTn id="29" dur="500" fill="hold"/>
                                        <p:tgtEl>
                                          <p:spTgt spid="45"/>
                                        </p:tgtEl>
                                        <p:attrNameLst>
                                          <p:attrName>fill.type</p:attrName>
                                        </p:attrNameLst>
                                      </p:cBhvr>
                                      <p:to>
                                        <p:strVal val="solid"/>
                                      </p:to>
                                    </p:set>
                                    <p:set>
                                      <p:cBhvr>
                                        <p:cTn id="30" dur="500" fill="hold"/>
                                        <p:tgtEl>
                                          <p:spTgt spid="4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49"/>
                                        </p:tgtEl>
                                      </p:cBhvr>
                                    </p:cmd>
                                  </p:childTnLst>
                                </p:cTn>
                              </p:par>
                              <p:par>
                                <p:cTn id="33" presetID="1" presetClass="entr" presetSubtype="0" fill="hold" nodeType="withEffect">
                                  <p:stCondLst>
                                    <p:cond delay="0"/>
                                  </p:stCondLst>
                                  <p:childTnLst>
                                    <p:set>
                                      <p:cBhvr>
                                        <p:cTn id="34" dur="1" fill="hold">
                                          <p:stCondLst>
                                            <p:cond delay="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35" restart="whenNotActive" fill="hold" evtFilter="cancelBubble" nodeType="interactiveSeq">
                <p:stCondLst>
                  <p:cond evt="onClick" delay="0">
                    <p:tgtEl>
                      <p:spTgt spid="4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46"/>
                                        </p:tgtEl>
                                        <p:attrNameLst>
                                          <p:attrName>fillcolor</p:attrName>
                                        </p:attrNameLst>
                                      </p:cBhvr>
                                      <p:to>
                                        <a:srgbClr val="D99694"/>
                                      </p:to>
                                    </p:animClr>
                                    <p:set>
                                      <p:cBhvr>
                                        <p:cTn id="40" dur="500" fill="hold"/>
                                        <p:tgtEl>
                                          <p:spTgt spid="46"/>
                                        </p:tgtEl>
                                        <p:attrNameLst>
                                          <p:attrName>fill.type</p:attrName>
                                        </p:attrNameLst>
                                      </p:cBhvr>
                                      <p:to>
                                        <p:strVal val="solid"/>
                                      </p:to>
                                    </p:set>
                                    <p:set>
                                      <p:cBhvr>
                                        <p:cTn id="41" dur="500" fill="hold"/>
                                        <p:tgtEl>
                                          <p:spTgt spid="4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54"/>
                                        </p:tgtEl>
                                      </p:cBhvr>
                                    </p:cmd>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46" restart="whenNotActive" fill="hold" evtFilter="cancelBubble" nodeType="interactiveSeq">
                <p:stCondLst>
                  <p:cond evt="onClick" delay="0">
                    <p:tgtEl>
                      <p:spTgt spid="4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47"/>
                                        </p:tgtEl>
                                        <p:attrNameLst>
                                          <p:attrName>fillcolor</p:attrName>
                                        </p:attrNameLst>
                                      </p:cBhvr>
                                      <p:to>
                                        <a:srgbClr val="D99694"/>
                                      </p:to>
                                    </p:animClr>
                                    <p:set>
                                      <p:cBhvr>
                                        <p:cTn id="51" dur="500" fill="hold"/>
                                        <p:tgtEl>
                                          <p:spTgt spid="47"/>
                                        </p:tgtEl>
                                        <p:attrNameLst>
                                          <p:attrName>fill.type</p:attrName>
                                        </p:attrNameLst>
                                      </p:cBhvr>
                                      <p:to>
                                        <p:strVal val="solid"/>
                                      </p:to>
                                    </p:set>
                                    <p:set>
                                      <p:cBhvr>
                                        <p:cTn id="52" dur="500" fill="hold"/>
                                        <p:tgtEl>
                                          <p:spTgt spid="4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54"/>
                                        </p:tgtEl>
                                      </p:cBhvr>
                                    </p:cmd>
                                  </p:childTnLst>
                                </p:cTn>
                              </p:par>
                              <p:par>
                                <p:cTn id="55" presetID="1" presetClass="entr" presetSubtype="0" fill="hold" nodeType="withEffect">
                                  <p:stCondLst>
                                    <p:cond delay="0"/>
                                  </p:stCondLst>
                                  <p:childTnLst>
                                    <p:set>
                                      <p:cBhvr>
                                        <p:cTn id="56" dur="1" fill="hold">
                                          <p:stCondLst>
                                            <p:cond delay="9"/>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48"/>
                                        </p:tgtEl>
                                        <p:attrNameLst>
                                          <p:attrName>fillcolor</p:attrName>
                                        </p:attrNameLst>
                                      </p:cBhvr>
                                      <p:to>
                                        <a:srgbClr val="D99694"/>
                                      </p:to>
                                    </p:animClr>
                                    <p:set>
                                      <p:cBhvr>
                                        <p:cTn id="62" dur="500" fill="hold"/>
                                        <p:tgtEl>
                                          <p:spTgt spid="48"/>
                                        </p:tgtEl>
                                        <p:attrNameLst>
                                          <p:attrName>fill.type</p:attrName>
                                        </p:attrNameLst>
                                      </p:cBhvr>
                                      <p:to>
                                        <p:strVal val="solid"/>
                                      </p:to>
                                    </p:set>
                                    <p:set>
                                      <p:cBhvr>
                                        <p:cTn id="63" dur="500" fill="hold"/>
                                        <p:tgtEl>
                                          <p:spTgt spid="48"/>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54"/>
                                        </p:tgtEl>
                                      </p:cBhvr>
                                    </p:cmd>
                                  </p:childTnLst>
                                </p:cTn>
                              </p:par>
                              <p:par>
                                <p:cTn id="66" presetID="1" presetClass="entr" presetSubtype="0" fill="hold" nodeType="withEffect">
                                  <p:stCondLst>
                                    <p:cond delay="0"/>
                                  </p:stCondLst>
                                  <p:childTnLst>
                                    <p:set>
                                      <p:cBhvr>
                                        <p:cTn id="67" dur="1" fill="hold">
                                          <p:stCondLst>
                                            <p:cond delay="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p:cTn id="68" fill="hold" display="0">
                  <p:stCondLst>
                    <p:cond delay="indefinite"/>
                  </p:stCondLst>
                  <p:endCondLst>
                    <p:cond evt="onStopAudio" delay="0">
                      <p:tgtEl>
                        <p:sldTgt/>
                      </p:tgtEl>
                    </p:cond>
                  </p:endCondLst>
                </p:cTn>
                <p:tgtEl>
                  <p:spTgt spid="49"/>
                </p:tgtEl>
              </p:cMediaNode>
            </p:audio>
            <p:audio>
              <p:cMediaNode vol="80000">
                <p:cTn id="69" fill="hold" display="0">
                  <p:stCondLst>
                    <p:cond delay="indefinite"/>
                  </p:stCondLst>
                  <p:endCondLst>
                    <p:cond evt="onStopAudio" delay="0">
                      <p:tgtEl>
                        <p:sldTgt/>
                      </p:tgtEl>
                    </p:cond>
                  </p:endCondLst>
                </p:cTn>
                <p:tgtEl>
                  <p:spTgt spid="54"/>
                </p:tgtEl>
              </p:cMediaNode>
            </p:audio>
          </p:childTnLst>
        </p:cTn>
      </p:par>
    </p:tnLst>
    <p:bldLst>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9977816"/>
            <a:ext cx="19136810" cy="10782951"/>
            <a:chOff x="-446023" y="-8611251"/>
            <a:chExt cx="19136810" cy="10782951"/>
          </a:xfrm>
        </p:grpSpPr>
        <p:sp>
          <p:nvSpPr>
            <p:cNvPr id="2" name="AutoShape 2"/>
            <p:cNvSpPr/>
            <p:nvPr/>
          </p:nvSpPr>
          <p:spPr>
            <a:xfrm rot="-5400000">
              <a:off x="3843964" y="-12670231"/>
              <a:ext cx="10551944" cy="19131917"/>
            </a:xfrm>
            <a:prstGeom prst="rect">
              <a:avLst/>
            </a:prstGeom>
            <a:solidFill>
              <a:srgbClr val="FFFFFF"/>
            </a:solidFill>
          </p:spPr>
        </p:sp>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6022" y="-8611251"/>
              <a:ext cx="19136809" cy="10764455"/>
            </a:xfrm>
            <a:prstGeom prst="rect">
              <a:avLst/>
            </a:prstGeom>
          </p:spPr>
        </p:pic>
      </p:grpSp>
      <mc:AlternateContent xmlns:mc="http://schemas.openxmlformats.org/markup-compatibility/2006" xmlns:a14="http://schemas.microsoft.com/office/drawing/2010/main">
        <mc:Choice Requires="a14">
          <p:sp>
            <p:nvSpPr>
              <p:cNvPr id="12" name="Câu hỏi">
                <a:extLst>
                  <a:ext uri="{FF2B5EF4-FFF2-40B4-BE49-F238E27FC236}">
                    <a16:creationId xmlns:a16="http://schemas.microsoft.com/office/drawing/2014/main" id="{4ADFFF1A-F500-CC57-185E-00F4826D0836}"/>
                  </a:ext>
                </a:extLst>
              </p:cNvPr>
              <p:cNvSpPr/>
              <p:nvPr/>
            </p:nvSpPr>
            <p:spPr>
              <a:xfrm>
                <a:off x="824743" y="1610076"/>
                <a:ext cx="16439966" cy="2324250"/>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800"/>
                  </a:spcAft>
                </a:pPr>
                <a:r>
                  <a:rPr lang="fr-FR" sz="4400" b="1" smtClean="0">
                    <a:solidFill>
                      <a:schemeClr val="tx1"/>
                    </a:solidFill>
                    <a:latin typeface="Arial" panose="020B0604020202020204" pitchFamily="34" charset="0"/>
                    <a:ea typeface="Calibri" panose="020F0502020204030204" pitchFamily="34" charset="0"/>
                    <a:cs typeface="Arial" panose="020B0604020202020204" pitchFamily="34" charset="0"/>
                  </a:rPr>
                  <a:t>Câu 4</a:t>
                </a:r>
                <a:r>
                  <a:rPr lang="fr-FR" sz="44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4400">
                    <a:solidFill>
                      <a:schemeClr val="tx1"/>
                    </a:solidFill>
                    <a:effectLst/>
                    <a:latin typeface="Arial" panose="020B0604020202020204" pitchFamily="34" charset="0"/>
                    <a:ea typeface="Arial" panose="020B0604020202020204" pitchFamily="34" charset="0"/>
                    <a:cs typeface="Arial" panose="020B0604020202020204" pitchFamily="34" charset="0"/>
                  </a:rPr>
                  <a:t>Tính số đo các góc của hình bình hành ABCD biết </a:t>
                </a:r>
                <a:r>
                  <a:rPr lang="fr-FR" sz="440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spcBef>
                    <a:spcPts val="300"/>
                  </a:spcBef>
                  <a:spcAft>
                    <a:spcPts val="800"/>
                  </a:spcAft>
                </a:pPr>
                <a14:m>
                  <m:oMath xmlns:m="http://schemas.openxmlformats.org/officeDocument/2006/math">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e>
                    </m:acc>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30</m:t>
                        </m:r>
                      </m:e>
                      <m:sup>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fr-FR" sz="4400">
                    <a:solidFill>
                      <a:schemeClr val="tx1"/>
                    </a:solidFill>
                    <a:effectLst/>
                    <a:latin typeface="Arial" panose="020B0604020202020204" pitchFamily="34" charset="0"/>
                    <a:ea typeface="Arial" panose="020B0604020202020204" pitchFamily="34" charset="0"/>
                    <a:cs typeface="Arial" panose="020B0604020202020204" pitchFamily="34" charset="0"/>
                  </a:rPr>
                  <a:t>. Ta được</a:t>
                </a:r>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824743" y="1610076"/>
                <a:ext cx="16439966" cy="2324250"/>
              </a:xfrm>
              <a:prstGeom prst="roundRect">
                <a:avLst/>
              </a:prstGeom>
              <a:blipFill>
                <a:blip r:embed="rId8"/>
                <a:stretch>
                  <a:fillRect l="-740" b="-5195"/>
                </a:stretch>
              </a:blipFill>
              <a:ln>
                <a:solidFill>
                  <a:srgbClr val="E0E2F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đúng">
                <a:extLst>
                  <a:ext uri="{FF2B5EF4-FFF2-40B4-BE49-F238E27FC236}">
                    <a16:creationId xmlns:a16="http://schemas.microsoft.com/office/drawing/2014/main" id="{8B66CBE4-2DB9-BCF7-D1C4-281B894BFE17}"/>
                  </a:ext>
                </a:extLst>
              </p:cNvPr>
              <p:cNvSpPr/>
              <p:nvPr/>
            </p:nvSpPr>
            <p:spPr>
              <a:xfrm>
                <a:off x="824743" y="7264870"/>
                <a:ext cx="7988055"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b="1"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75</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105</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824743" y="7264870"/>
                <a:ext cx="7988055" cy="1559051"/>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1">
                <a:extLst>
                  <a:ext uri="{FF2B5EF4-FFF2-40B4-BE49-F238E27FC236}">
                    <a16:creationId xmlns:a16="http://schemas.microsoft.com/office/drawing/2014/main" id="{3FCD9830-5FD1-BD44-878B-228BD96CE996}"/>
                  </a:ext>
                </a:extLst>
              </p:cNvPr>
              <p:cNvSpPr/>
              <p:nvPr/>
            </p:nvSpPr>
            <p:spPr>
              <a:xfrm>
                <a:off x="802710" y="4914900"/>
                <a:ext cx="7988055" cy="15550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4200" b="1"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105</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75</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802710" y="4914900"/>
                <a:ext cx="7988055" cy="155505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sai 2">
                <a:extLst>
                  <a:ext uri="{FF2B5EF4-FFF2-40B4-BE49-F238E27FC236}">
                    <a16:creationId xmlns:a16="http://schemas.microsoft.com/office/drawing/2014/main" id="{6A919885-0285-0403-1E09-FA94D8BC080B}"/>
                  </a:ext>
                </a:extLst>
              </p:cNvPr>
              <p:cNvSpPr/>
              <p:nvPr/>
            </p:nvSpPr>
            <p:spPr>
              <a:xfrm>
                <a:off x="9276654" y="7264870"/>
                <a:ext cx="7988055"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b="1"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60</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120</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5"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276654" y="7264870"/>
                <a:ext cx="7988055" cy="1559051"/>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3">
                <a:extLst>
                  <a:ext uri="{FF2B5EF4-FFF2-40B4-BE49-F238E27FC236}">
                    <a16:creationId xmlns:a16="http://schemas.microsoft.com/office/drawing/2014/main" id="{2E7D83A4-3758-8699-4DD0-010A80780539}"/>
                  </a:ext>
                </a:extLst>
              </p:cNvPr>
              <p:cNvSpPr/>
              <p:nvPr/>
            </p:nvSpPr>
            <p:spPr>
              <a:xfrm>
                <a:off x="9276654" y="4914900"/>
                <a:ext cx="7988055" cy="15550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4200" b="1"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70</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acc>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110</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276654" y="4914900"/>
                <a:ext cx="7988055" cy="1555055"/>
              </a:xfrm>
              <a:prstGeom prst="roundRect">
                <a:avLst/>
              </a:prstGeom>
              <a:blipFill>
                <a:blip r:embed="rId12"/>
                <a:stretch>
                  <a:fillRect/>
                </a:stretch>
              </a:blipFill>
              <a:ln>
                <a:noFill/>
              </a:ln>
            </p:spPr>
            <p:txBody>
              <a:bodyPr/>
              <a:lstStyle/>
              <a:p>
                <a:r>
                  <a:rPr lang="en-US">
                    <a:noFill/>
                  </a:rPr>
                  <a:t> </a:t>
                </a:r>
              </a:p>
            </p:txBody>
          </p:sp>
        </mc:Fallback>
      </mc:AlternateContent>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68110" y="7505553"/>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34387" y="7676308"/>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03907" y="5031601"/>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590497" y="5161719"/>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5005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4"/>
                                        </p:tgtEl>
                                        <p:attrNameLst>
                                          <p:attrName>fillcolor</p:attrName>
                                        </p:attrNameLst>
                                      </p:cBhvr>
                                      <p:to>
                                        <a:srgbClr val="D99694"/>
                                      </p:to>
                                    </p:animClr>
                                    <p:set>
                                      <p:cBhvr>
                                        <p:cTn id="40" dur="500" fill="hold"/>
                                        <p:tgtEl>
                                          <p:spTgt spid="14"/>
                                        </p:tgtEl>
                                        <p:attrNameLst>
                                          <p:attrName>fill.type</p:attrName>
                                        </p:attrNameLst>
                                      </p:cBhvr>
                                      <p:to>
                                        <p:strVal val="solid"/>
                                      </p:to>
                                    </p:set>
                                    <p:set>
                                      <p:cBhvr>
                                        <p:cTn id="41" dur="500" fill="hold"/>
                                        <p:tgtEl>
                                          <p:spTgt spid="14"/>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5"/>
                                        </p:tgtEl>
                                        <p:attrNameLst>
                                          <p:attrName>fillcolor</p:attrName>
                                        </p:attrNameLst>
                                      </p:cBhvr>
                                      <p:to>
                                        <a:srgbClr val="D99694"/>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2"/>
                                        </p:tgtEl>
                                      </p:cBhvr>
                                    </p:cmd>
                                  </p:childTnLst>
                                </p:cTn>
                              </p:par>
                              <p:par>
                                <p:cTn id="55" presetID="1" presetClass="entr" presetSubtype="0" fill="hold" nodeType="withEffect">
                                  <p:stCondLst>
                                    <p:cond delay="0"/>
                                  </p:stCondLst>
                                  <p:childTnLst>
                                    <p:set>
                                      <p:cBhvr>
                                        <p:cTn id="56"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6"/>
                                        </p:tgtEl>
                                        <p:attrNameLst>
                                          <p:attrName>fillcolor</p:attrName>
                                        </p:attrNameLst>
                                      </p:cBhvr>
                                      <p:to>
                                        <a:srgbClr val="D99694"/>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2"/>
                                        </p:tgtEl>
                                      </p:cBhvr>
                                    </p:cmd>
                                  </p:childTnLst>
                                </p:cTn>
                              </p:par>
                              <p:par>
                                <p:cTn id="66" presetID="1" presetClass="entr" presetSubtype="0" fill="hold" nodeType="withEffect">
                                  <p:stCondLst>
                                    <p:cond delay="0"/>
                                  </p:stCondLst>
                                  <p:childTnLst>
                                    <p:set>
                                      <p:cBhvr>
                                        <p:cTn id="67"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68" fill="hold" display="0">
                  <p:stCondLst>
                    <p:cond delay="indefinite"/>
                  </p:stCondLst>
                  <p:endCondLst>
                    <p:cond evt="onStopAudio" delay="0">
                      <p:tgtEl>
                        <p:sldTgt/>
                      </p:tgtEl>
                    </p:cond>
                  </p:endCondLst>
                </p:cTn>
                <p:tgtEl>
                  <p:spTgt spid="17"/>
                </p:tgtEl>
              </p:cMediaNode>
            </p:audio>
            <p:audio>
              <p:cMediaNode vol="80000">
                <p:cTn id="69"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43000" y="764898"/>
            <a:ext cx="16080660" cy="3464202"/>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800"/>
              </a:spcAft>
            </a:pPr>
            <a:r>
              <a:rPr lang="fr-FR" sz="4400" b="1">
                <a:solidFill>
                  <a:schemeClr val="tx1"/>
                </a:solidFill>
                <a:latin typeface="Arial" panose="020B0604020202020204" pitchFamily="34" charset="0"/>
                <a:ea typeface="Times New Roman" panose="02020603050405020304" pitchFamily="18" charset="0"/>
                <a:cs typeface="Arial" panose="020B0604020202020204" pitchFamily="34" charset="0"/>
              </a:rPr>
              <a:t>Câu 5</a:t>
            </a:r>
            <a:r>
              <a:rPr lang="fr-FR" sz="44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4400">
                <a:solidFill>
                  <a:schemeClr val="tx1"/>
                </a:solidFill>
                <a:latin typeface="Arial" panose="020B0604020202020204" pitchFamily="34" charset="0"/>
                <a:ea typeface="Arial" panose="020B0604020202020204" pitchFamily="34" charset="0"/>
                <a:cs typeface="Arial" panose="020B0604020202020204" pitchFamily="34" charset="0"/>
              </a:rPr>
              <a:t>Cho hình bình hành ABCD có Â = </a:t>
            </a:r>
            <a:r>
              <a:rPr lang="en-US" sz="4400">
                <a:solidFill>
                  <a:schemeClr val="tx1"/>
                </a:solidFill>
                <a:latin typeface="Arial" panose="020B0604020202020204" pitchFamily="34" charset="0"/>
                <a:ea typeface="Arial" panose="020B0604020202020204" pitchFamily="34" charset="0"/>
                <a:cs typeface="Arial" panose="020B0604020202020204" pitchFamily="34" charset="0"/>
              </a:rPr>
              <a:t>α</a:t>
            </a:r>
            <a:r>
              <a:rPr lang="fr-FR" sz="4400">
                <a:solidFill>
                  <a:schemeClr val="tx1"/>
                </a:solidFill>
                <a:latin typeface="Arial" panose="020B0604020202020204" pitchFamily="34" charset="0"/>
                <a:ea typeface="Arial" panose="020B0604020202020204" pitchFamily="34" charset="0"/>
                <a:cs typeface="Arial" panose="020B0604020202020204" pitchFamily="34" charset="0"/>
              </a:rPr>
              <a:t> &gt; 90</a:t>
            </a:r>
            <a:r>
              <a:rPr lang="fr-FR" sz="4400" baseline="30000">
                <a:solidFill>
                  <a:schemeClr val="tx1"/>
                </a:solidFill>
                <a:latin typeface="Arial" panose="020B0604020202020204" pitchFamily="34" charset="0"/>
                <a:ea typeface="Arial" panose="020B0604020202020204" pitchFamily="34" charset="0"/>
                <a:cs typeface="Arial" panose="020B0604020202020204" pitchFamily="34" charset="0"/>
              </a:rPr>
              <a:t>0</a:t>
            </a:r>
            <a:r>
              <a:rPr lang="fr-FR" sz="4400">
                <a:solidFill>
                  <a:schemeClr val="tx1"/>
                </a:solidFill>
                <a:latin typeface="Arial" panose="020B0604020202020204" pitchFamily="34" charset="0"/>
                <a:ea typeface="Arial" panose="020B0604020202020204" pitchFamily="34" charset="0"/>
                <a:cs typeface="Arial" panose="020B0604020202020204" pitchFamily="34" charset="0"/>
              </a:rPr>
              <a:t>. Ở phía ngoài hình bình hành vẽ các tam giác đều ADE, ABF. Tam giác CEF là tam giác gì? Chọn câu trả lời </a:t>
            </a:r>
            <a:r>
              <a:rPr lang="fr-FR" sz="4400" b="1">
                <a:solidFill>
                  <a:schemeClr val="tx1"/>
                </a:solidFill>
                <a:latin typeface="Arial" panose="020B0604020202020204" pitchFamily="34" charset="0"/>
                <a:ea typeface="Arial" panose="020B0604020202020204" pitchFamily="34" charset="0"/>
                <a:cs typeface="Arial" panose="020B0604020202020204" pitchFamily="34" charset="0"/>
              </a:rPr>
              <a:t>đúng nhất.</a:t>
            </a:r>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1211214" y="4896396"/>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prstClr val="black"/>
                </a:solidFill>
                <a:latin typeface="Arial" panose="020B0604020202020204" pitchFamily="34" charset="0"/>
                <a:ea typeface="Calibri" panose="020F0502020204030204" pitchFamily="34" charset="0"/>
              </a:rPr>
              <a:t>A. Tam giác đều</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9795162" y="4894391"/>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prstClr val="black"/>
                </a:solidFill>
                <a:latin typeface="Arial" panose="020B0604020202020204" pitchFamily="34" charset="0"/>
                <a:ea typeface="Calibri" panose="020F0502020204030204" pitchFamily="34" charset="0"/>
              </a:rPr>
              <a:t>C. Tam giác tù	</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818618" y="756415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Tam giác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177474" y="755507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prstClr val="black"/>
                </a:solidFill>
                <a:latin typeface="Arial" panose="020B0604020202020204" pitchFamily="34" charset="0"/>
                <a:ea typeface="Calibri" panose="020F0502020204030204" pitchFamily="34" charset="0"/>
              </a:rPr>
              <a:t>B. Tam giác cân</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65996" y="5474927"/>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46894" y="8068848"/>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414951" y="804816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98899" y="5365183"/>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8702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1253</Words>
  <Application>Microsoft Office PowerPoint</Application>
  <PresentationFormat>Custom</PresentationFormat>
  <Paragraphs>122</Paragraphs>
  <Slides>19</Slides>
  <Notes>1</Notes>
  <HiddenSlides>0</HiddenSlides>
  <MMClips>10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19</vt:i4>
      </vt:variant>
    </vt:vector>
  </HeadingPairs>
  <TitlesOfParts>
    <vt:vector size="32" baseType="lpstr">
      <vt:lpstr>Cambria Math</vt:lpstr>
      <vt:lpstr>Arial</vt:lpstr>
      <vt:lpstr>Dotum</vt:lpstr>
      <vt:lpstr>Times New Roman</vt:lpstr>
      <vt:lpstr>Calibri Light</vt:lpstr>
      <vt:lpstr>Open Sans</vt:lpstr>
      <vt:lpstr>Calibri</vt:lpstr>
      <vt:lpstr>Office Theme</vt:lpstr>
      <vt:lpstr>1_Office Theme</vt:lpstr>
      <vt:lpstr>2_Office Theme</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cp:lastModifiedBy>
  <cp:revision>185</cp:revision>
  <dcterms:created xsi:type="dcterms:W3CDTF">2006-08-16T00:00:00Z</dcterms:created>
  <dcterms:modified xsi:type="dcterms:W3CDTF">2023-10-13T03:00:56Z</dcterms:modified>
  <dc:identifier>DAFARKD_w7U</dc:identifier>
</cp:coreProperties>
</file>