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56" r:id="rId3"/>
    <p:sldId id="257" r:id="rId4"/>
    <p:sldId id="272" r:id="rId5"/>
    <p:sldId id="263" r:id="rId6"/>
    <p:sldId id="322" r:id="rId7"/>
    <p:sldId id="324" r:id="rId8"/>
    <p:sldId id="291" r:id="rId9"/>
    <p:sldId id="309" r:id="rId10"/>
    <p:sldId id="311" r:id="rId11"/>
    <p:sldId id="315" r:id="rId12"/>
    <p:sldId id="319" r:id="rId13"/>
    <p:sldId id="325" r:id="rId14"/>
    <p:sldId id="320" r:id="rId15"/>
    <p:sldId id="314" r:id="rId16"/>
    <p:sldId id="294" r:id="rId17"/>
    <p:sldId id="327" r:id="rId18"/>
    <p:sldId id="292" r:id="rId19"/>
    <p:sldId id="297" r:id="rId20"/>
    <p:sldId id="293" r:id="rId21"/>
    <p:sldId id="329" r:id="rId22"/>
    <p:sldId id="330" r:id="rId23"/>
    <p:sldId id="332" r:id="rId24"/>
    <p:sldId id="265" r:id="rId25"/>
    <p:sldId id="266" r:id="rId26"/>
  </p:sldIdLst>
  <p:sldSz cx="18288000" cy="10287000"/>
  <p:notesSz cx="6858000" cy="9144000"/>
  <p:embeddedFontLst>
    <p:embeddedFont>
      <p:font typeface="Cambria Math" panose="02040503050406030204" pitchFamily="18" charset="0"/>
      <p:regular r:id="rId28"/>
    </p:embeddedFont>
    <p:embeddedFont>
      <p:font typeface="Dotum" panose="020B0604020202020204" charset="-127"/>
      <p:regular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93974" autoAdjust="0"/>
  </p:normalViewPr>
  <p:slideViewPr>
    <p:cSldViewPr>
      <p:cViewPr varScale="1">
        <p:scale>
          <a:sx n="52" d="100"/>
          <a:sy n="52" d="100"/>
        </p:scale>
        <p:origin x="57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4</a:t>
            </a:fld>
            <a:endParaRPr lang="en-US"/>
          </a:p>
        </p:txBody>
      </p:sp>
    </p:spTree>
    <p:extLst>
      <p:ext uri="{BB962C8B-B14F-4D97-AF65-F5344CB8AC3E}">
        <p14:creationId xmlns:p14="http://schemas.microsoft.com/office/powerpoint/2010/main" val="252638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64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21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11</a:t>
            </a:fld>
            <a:endParaRPr lang="en-US"/>
          </a:p>
        </p:txBody>
      </p:sp>
    </p:spTree>
    <p:extLst>
      <p:ext uri="{BB962C8B-B14F-4D97-AF65-F5344CB8AC3E}">
        <p14:creationId xmlns:p14="http://schemas.microsoft.com/office/powerpoint/2010/main" val="288801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91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50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69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35" indent="0" algn="ctr">
              <a:buNone/>
              <a:defRPr>
                <a:solidFill>
                  <a:schemeClr val="tx1">
                    <a:tint val="75000"/>
                  </a:schemeClr>
                </a:solidFill>
              </a:defRPr>
            </a:lvl2pPr>
            <a:lvl3pPr marL="1371669" indent="0" algn="ctr">
              <a:buNone/>
              <a:defRPr>
                <a:solidFill>
                  <a:schemeClr val="tx1">
                    <a:tint val="75000"/>
                  </a:schemeClr>
                </a:solidFill>
              </a:defRPr>
            </a:lvl3pPr>
            <a:lvl4pPr marL="2057504" indent="0" algn="ctr">
              <a:buNone/>
              <a:defRPr>
                <a:solidFill>
                  <a:schemeClr val="tx1">
                    <a:tint val="75000"/>
                  </a:schemeClr>
                </a:solidFill>
              </a:defRPr>
            </a:lvl4pPr>
            <a:lvl5pPr marL="2743337" indent="0" algn="ctr">
              <a:buNone/>
              <a:defRPr>
                <a:solidFill>
                  <a:schemeClr val="tx1">
                    <a:tint val="75000"/>
                  </a:schemeClr>
                </a:solidFill>
              </a:defRPr>
            </a:lvl5pPr>
            <a:lvl6pPr marL="3429171" indent="0" algn="ctr">
              <a:buNone/>
              <a:defRPr>
                <a:solidFill>
                  <a:schemeClr val="tx1">
                    <a:tint val="75000"/>
                  </a:schemeClr>
                </a:solidFill>
              </a:defRPr>
            </a:lvl6pPr>
            <a:lvl7pPr marL="4115006" indent="0" algn="ctr">
              <a:buNone/>
              <a:defRPr>
                <a:solidFill>
                  <a:schemeClr val="tx1">
                    <a:tint val="75000"/>
                  </a:schemeClr>
                </a:solidFill>
              </a:defRPr>
            </a:lvl7pPr>
            <a:lvl8pPr marL="4800840" indent="0" algn="ctr">
              <a:buNone/>
              <a:defRPr>
                <a:solidFill>
                  <a:schemeClr val="tx1">
                    <a:tint val="75000"/>
                  </a:schemeClr>
                </a:solidFill>
              </a:defRPr>
            </a:lvl8pPr>
            <a:lvl9pPr marL="54866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80390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2117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35" indent="0">
              <a:buNone/>
              <a:defRPr sz="2700">
                <a:solidFill>
                  <a:schemeClr val="tx1">
                    <a:tint val="75000"/>
                  </a:schemeClr>
                </a:solidFill>
              </a:defRPr>
            </a:lvl2pPr>
            <a:lvl3pPr marL="1371669" indent="0">
              <a:buNone/>
              <a:defRPr sz="2400">
                <a:solidFill>
                  <a:schemeClr val="tx1">
                    <a:tint val="75000"/>
                  </a:schemeClr>
                </a:solidFill>
              </a:defRPr>
            </a:lvl3pPr>
            <a:lvl4pPr marL="2057504" indent="0">
              <a:buNone/>
              <a:defRPr sz="2100">
                <a:solidFill>
                  <a:schemeClr val="tx1">
                    <a:tint val="75000"/>
                  </a:schemeClr>
                </a:solidFill>
              </a:defRPr>
            </a:lvl4pPr>
            <a:lvl5pPr marL="2743337" indent="0">
              <a:buNone/>
              <a:defRPr sz="2100">
                <a:solidFill>
                  <a:schemeClr val="tx1">
                    <a:tint val="75000"/>
                  </a:schemeClr>
                </a:solidFill>
              </a:defRPr>
            </a:lvl5pPr>
            <a:lvl6pPr marL="3429171" indent="0">
              <a:buNone/>
              <a:defRPr sz="2100">
                <a:solidFill>
                  <a:schemeClr val="tx1">
                    <a:tint val="75000"/>
                  </a:schemeClr>
                </a:solidFill>
              </a:defRPr>
            </a:lvl6pPr>
            <a:lvl7pPr marL="4115006" indent="0">
              <a:buNone/>
              <a:defRPr sz="2100">
                <a:solidFill>
                  <a:schemeClr val="tx1">
                    <a:tint val="75000"/>
                  </a:schemeClr>
                </a:solidFill>
              </a:defRPr>
            </a:lvl7pPr>
            <a:lvl8pPr marL="4800840" indent="0">
              <a:buNone/>
              <a:defRPr sz="2100">
                <a:solidFill>
                  <a:schemeClr val="tx1">
                    <a:tint val="75000"/>
                  </a:schemeClr>
                </a:solidFill>
              </a:defRPr>
            </a:lvl8pPr>
            <a:lvl9pPr marL="5486675"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695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9339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6"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4" y="2302670"/>
            <a:ext cx="8083550"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4"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10/13/2023</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23780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10/13/2023</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1647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10/13/2023</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36101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7"/>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9"/>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4"/>
            <a:ext cx="6016626" cy="70365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79681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1"/>
            <a:ext cx="10972800" cy="850109"/>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en-US"/>
          </a:p>
        </p:txBody>
      </p:sp>
      <p:sp>
        <p:nvSpPr>
          <p:cNvPr id="4" name="Text Placeholder 3"/>
          <p:cNvSpPr>
            <a:spLocks noGrp="1"/>
          </p:cNvSpPr>
          <p:nvPr>
            <p:ph type="body" sz="half" idx="2"/>
          </p:nvPr>
        </p:nvSpPr>
        <p:spPr>
          <a:xfrm>
            <a:off x="3584576" y="8051008"/>
            <a:ext cx="10972800" cy="12072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994700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832592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08261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9"/>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10/13/2023</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4105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69" rtl="0" eaLnBrk="1" latinLnBrk="0" hangingPunct="1">
        <a:spcBef>
          <a:spcPct val="0"/>
        </a:spcBef>
        <a:buNone/>
        <a:defRPr sz="6600" kern="1200">
          <a:solidFill>
            <a:schemeClr val="tx1"/>
          </a:solidFill>
          <a:latin typeface="+mj-lt"/>
          <a:ea typeface="+mj-ea"/>
          <a:cs typeface="+mj-cs"/>
        </a:defRPr>
      </a:lvl1pPr>
    </p:titleStyle>
    <p:bodyStyle>
      <a:lvl1pPr marL="514376" indent="-514376" algn="l" defTabSz="1371669"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82" indent="-428648" algn="l" defTabSz="1371669"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86" indent="-342917" algn="l" defTabSz="1371669"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420"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255"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2089"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924"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757"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591"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media" Target="../media/media3.mp3"/><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0.xml"/><Relationship Id="rId5" Type="http://schemas.openxmlformats.org/officeDocument/2006/relationships/image" Target="../media/image29.jpg"/><Relationship Id="rId10" Type="http://schemas.openxmlformats.org/officeDocument/2006/relationships/image" Target="../media/image34.png"/><Relationship Id="rId4" Type="http://schemas.openxmlformats.org/officeDocument/2006/relationships/slideLayout" Target="../slideLayouts/slideLayout18.xml"/><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media/media3.mp3"/><Relationship Id="rId7" Type="http://schemas.openxmlformats.org/officeDocument/2006/relationships/slide" Target="slide10.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9.jpg"/><Relationship Id="rId5" Type="http://schemas.openxmlformats.org/officeDocument/2006/relationships/notesSlide" Target="../notesSlides/notesSlide6.xml"/><Relationship Id="rId10" Type="http://schemas.openxmlformats.org/officeDocument/2006/relationships/image" Target="../media/image33.png"/><Relationship Id="rId4" Type="http://schemas.openxmlformats.org/officeDocument/2006/relationships/slideLayout" Target="../slideLayouts/slideLayout18.xml"/><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media/media3.mp3"/><Relationship Id="rId7" Type="http://schemas.openxmlformats.org/officeDocument/2006/relationships/slide" Target="slide10.xml"/><Relationship Id="rId12" Type="http://schemas.microsoft.com/office/2007/relationships/hdphoto" Target="../media/hdphoto6.wdp"/><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9.jpg"/><Relationship Id="rId11" Type="http://schemas.openxmlformats.org/officeDocument/2006/relationships/image" Target="../media/image35.png"/><Relationship Id="rId5" Type="http://schemas.openxmlformats.org/officeDocument/2006/relationships/notesSlide" Target="../notesSlides/notesSlide7.xml"/><Relationship Id="rId10" Type="http://schemas.openxmlformats.org/officeDocument/2006/relationships/image" Target="../media/image33.png"/><Relationship Id="rId4" Type="http://schemas.openxmlformats.org/officeDocument/2006/relationships/slideLayout" Target="../slideLayouts/slideLayout18.xml"/><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media" Target="../media/media3.mp3"/><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0.xml"/><Relationship Id="rId5" Type="http://schemas.openxmlformats.org/officeDocument/2006/relationships/image" Target="../media/image29.jpg"/><Relationship Id="rId10" Type="http://schemas.openxmlformats.org/officeDocument/2006/relationships/image" Target="../media/image33.png"/><Relationship Id="rId4" Type="http://schemas.openxmlformats.org/officeDocument/2006/relationships/slideLayout" Target="../slideLayouts/slideLayout18.xml"/><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7.png"/><Relationship Id="rId5" Type="http://schemas.openxmlformats.org/officeDocument/2006/relationships/image" Target="../media/image37.pn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7" Type="http://schemas.openxmlformats.org/officeDocument/2006/relationships/image" Target="../media/image48.svg"/><Relationship Id="rId25"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9.png"/><Relationship Id="rId24" Type="http://schemas.microsoft.com/office/2007/relationships/hdphoto" Target="../media/hdphoto7.wdp"/><Relationship Id="rId5" Type="http://schemas.openxmlformats.org/officeDocument/2006/relationships/image" Target="../media/image46.svg"/><Relationship Id="rId23" Type="http://schemas.openxmlformats.org/officeDocument/2006/relationships/image" Target="../media/image41.png"/><Relationship Id="rId9" Type="http://schemas.openxmlformats.org/officeDocument/2006/relationships/image" Target="../media/image5.png"/><Relationship Id="rId22" Type="http://schemas.openxmlformats.org/officeDocument/2006/relationships/image" Target="../media/image10.sv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7" Type="http://schemas.openxmlformats.org/officeDocument/2006/relationships/image" Target="../media/image48.svg"/><Relationship Id="rId25"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9.png"/><Relationship Id="rId24" Type="http://schemas.microsoft.com/office/2007/relationships/hdphoto" Target="../media/hdphoto7.wdp"/><Relationship Id="rId5" Type="http://schemas.openxmlformats.org/officeDocument/2006/relationships/image" Target="../media/image46.svg"/><Relationship Id="rId23" Type="http://schemas.openxmlformats.org/officeDocument/2006/relationships/image" Target="../media/image41.png"/><Relationship Id="rId9" Type="http://schemas.openxmlformats.org/officeDocument/2006/relationships/image" Target="../media/image5.png"/><Relationship Id="rId22"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4.sv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21.png"/><Relationship Id="rId9" Type="http://schemas.microsoft.com/office/2007/relationships/hdphoto" Target="../media/hdphoto4.wdp"/></Relationships>
</file>

<file path=ppt/slides/_rels/slide19.xml.rels><?xml version="1.0" encoding="UTF-8" standalone="yes"?>
<Relationships xmlns="http://schemas.openxmlformats.org/package/2006/relationships"><Relationship Id="rId26" Type="http://schemas.openxmlformats.org/officeDocument/2006/relationships/image" Target="../media/image45.png"/><Relationship Id="rId25"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28" Type="http://schemas.openxmlformats.org/officeDocument/2006/relationships/image" Target="../media/image47.png"/><Relationship Id="rId27" Type="http://schemas.microsoft.com/office/2007/relationships/hdphoto" Target="../media/hdphoto8.wdp"/></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9.png"/><Relationship Id="rId12" Type="http://schemas.openxmlformats.org/officeDocument/2006/relationships/image" Target="../media/image25.sv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6" Type="http://schemas.openxmlformats.org/officeDocument/2006/relationships/image" Target="../media/image45.png"/><Relationship Id="rId25"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28" Type="http://schemas.openxmlformats.org/officeDocument/2006/relationships/image" Target="../media/image48.png"/><Relationship Id="rId27" Type="http://schemas.microsoft.com/office/2007/relationships/hdphoto" Target="../media/hdphoto8.wdp"/></Relationships>
</file>

<file path=ppt/slides/_rels/slide21.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6.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2.sv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6.png"/><Relationship Id="rId7"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2.sv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48.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23.svg"/><Relationship Id="rId5" Type="http://schemas.openxmlformats.org/officeDocument/2006/relationships/image" Target="../media/image46.svg"/><Relationship Id="rId10" Type="http://schemas.openxmlformats.org/officeDocument/2006/relationships/image" Target="../media/image11.png"/><Relationship Id="rId9" Type="http://schemas.openxmlformats.org/officeDocument/2006/relationships/image" Target="../media/image21.sv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5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52.png"/><Relationship Id="rId9" Type="http://schemas.openxmlformats.org/officeDocument/2006/relationships/image" Target="../media/image4.sv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33.sv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microsoft.com/office/2007/relationships/hdphoto" Target="../media/hdphoto1.wdp"/><Relationship Id="rId10" Type="http://schemas.openxmlformats.org/officeDocument/2006/relationships/image" Target="../media/image15.png"/><Relationship Id="rId9" Type="http://schemas.openxmlformats.org/officeDocument/2006/relationships/image" Target="../media/image42.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2.sv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2.sv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2.svg"/><Relationship Id="rId4" Type="http://schemas.microsoft.com/office/2007/relationships/hdphoto" Target="../media/hdphoto2.wdp"/><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21.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8.xml"/><Relationship Id="rId7" Type="http://schemas.openxmlformats.org/officeDocument/2006/relationships/image" Target="../media/image2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media" Target="../media/media3.mp3"/><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0.xml"/><Relationship Id="rId5" Type="http://schemas.openxmlformats.org/officeDocument/2006/relationships/image" Target="../media/image29.jpg"/><Relationship Id="rId10" Type="http://schemas.openxmlformats.org/officeDocument/2006/relationships/image" Target="../media/image33.png"/><Relationship Id="rId4" Type="http://schemas.openxmlformats.org/officeDocument/2006/relationships/slideLayout" Target="../slideLayouts/slideLayout18.xml"/><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405042" y="456165"/>
            <a:ext cx="15572510" cy="162018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371669">
              <a:defRPr/>
            </a:pPr>
            <a:r>
              <a:rPr lang="vi-VN" sz="4800" b="1">
                <a:solidFill>
                  <a:prstClr val="white"/>
                </a:solidFill>
                <a:cs typeface="Arial" panose="020B0604020202020204" pitchFamily="34" charset="0"/>
                <a:sym typeface="Arial"/>
              </a:rPr>
              <a:t>Câu 2. </a:t>
            </a:r>
            <a:r>
              <a:rPr lang="vi-VN" sz="4800">
                <a:solidFill>
                  <a:prstClr val="white"/>
                </a:solidFill>
                <a:cs typeface="Arial" panose="020B0604020202020204" pitchFamily="34" charset="0"/>
                <a:sym typeface="Arial"/>
              </a:rPr>
              <a:t>Hình thoi không có tính chất nào dưới đây?</a:t>
            </a:r>
            <a:endParaRPr lang="en-US" sz="4800" dirty="0">
              <a:solidFill>
                <a:prstClr val="white"/>
              </a:solidFill>
              <a:latin typeface="Arial" panose="020B0604020202020204" pitchFamily="34" charset="0"/>
              <a:cs typeface="Arial" panose="020B0604020202020204" pitchFamily="34" charset="0"/>
              <a:sym typeface="Arial"/>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1405042" y="6939951"/>
            <a:ext cx="15472509" cy="122725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1371600">
              <a:lnSpc>
                <a:spcPct val="150000"/>
              </a:lnSpc>
              <a:buClr>
                <a:srgbClr val="000000"/>
              </a:buClr>
            </a:pPr>
            <a:r>
              <a:rPr lang="vi-VN" sz="4500">
                <a:cs typeface="Arial" panose="020B0604020202020204" pitchFamily="34" charset="0"/>
              </a:rPr>
              <a:t>C. Hai đường chéo bằng nhau</a:t>
            </a:r>
            <a:endParaRPr lang="en-US" sz="4500">
              <a:latin typeface="Arial" panose="020B0604020202020204" pitchFamily="34" charset="0"/>
              <a:cs typeface="Arial" panose="020B0604020202020204" pitchFamily="34" charset="0"/>
            </a:endParaRPr>
          </a:p>
        </p:txBody>
      </p:sp>
      <p:sp>
        <p:nvSpPr>
          <p:cNvPr id="12" name="Snip Diagonal Corner Rectangle 11"/>
          <p:cNvSpPr/>
          <p:nvPr/>
        </p:nvSpPr>
        <p:spPr>
          <a:xfrm>
            <a:off x="1405042" y="2581709"/>
            <a:ext cx="15572510" cy="122725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vi-VN" sz="4500">
                <a:ea typeface="Times New Roman" panose="02020603050405020304" pitchFamily="18" charset="0"/>
                <a:cs typeface="Arial" panose="020B0604020202020204" pitchFamily="34" charset="0"/>
              </a:rPr>
              <a:t>A. Hai đường chéo cắt nhau tại trung điểm của mỗi </a:t>
            </a:r>
            <a:r>
              <a:rPr lang="vi-VN" sz="4500" smtClean="0">
                <a:ea typeface="Times New Roman" panose="02020603050405020304" pitchFamily="18" charset="0"/>
                <a:cs typeface="Arial" panose="020B0604020202020204" pitchFamily="34" charset="0"/>
              </a:rPr>
              <a:t>đường</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8276897" y="10388735"/>
            <a:ext cx="914400" cy="914400"/>
          </a:xfrm>
          <a:prstGeom prst="rect">
            <a:avLst/>
          </a:prstGeom>
        </p:spPr>
      </p:pic>
      <p:sp>
        <p:nvSpPr>
          <p:cNvPr id="14" name="Snip Diagonal Corner Rectangle 13"/>
          <p:cNvSpPr/>
          <p:nvPr/>
        </p:nvSpPr>
        <p:spPr>
          <a:xfrm>
            <a:off x="1405042" y="4314329"/>
            <a:ext cx="15472509" cy="211199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spcAft>
                <a:spcPts val="1400"/>
              </a:spcAft>
            </a:pPr>
            <a:r>
              <a:rPr lang="vi-VN" sz="4500">
                <a:solidFill>
                  <a:srgbClr val="212529"/>
                </a:solidFill>
                <a:ea typeface="Times New Roman" panose="02020603050405020304" pitchFamily="18" charset="0"/>
                <a:cs typeface="Arial" panose="020B0604020202020204" pitchFamily="34" charset="0"/>
              </a:rPr>
              <a:t>B. Hai đường chéo là các đường phân giác của các góc của hình thoi</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Snip Diagonal Corner Rectangle 14"/>
              <p:cNvSpPr/>
              <p:nvPr/>
            </p:nvSpPr>
            <p:spPr>
              <a:xfrm>
                <a:off x="1405042" y="8680835"/>
                <a:ext cx="15472509" cy="1110865"/>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14:m>
                  <m:oMathPara xmlns:m="http://schemas.openxmlformats.org/officeDocument/2006/math">
                    <m:oMathParaPr>
                      <m:jc m:val="left"/>
                    </m:oMathParaPr>
                    <m:oMath xmlns:m="http://schemas.openxmlformats.org/officeDocument/2006/math">
                      <m:r>
                        <m:rPr>
                          <m:nor/>
                        </m:rPr>
                        <a:rPr lang="vi-VN" sz="4500">
                          <a:solidFill>
                            <a:srgbClr val="212529"/>
                          </a:solidFill>
                          <a:ea typeface="Times New Roman" panose="02020603050405020304" pitchFamily="18" charset="0"/>
                          <a:cs typeface="Arial" panose="020B0604020202020204" pitchFamily="34" charset="0"/>
                        </a:rPr>
                        <m:t>D</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Hai</m:t>
                      </m:r>
                      <m:r>
                        <m:rPr>
                          <m:nor/>
                        </m:rPr>
                        <a:rPr lang="vi-VN" sz="4500">
                          <a:solidFill>
                            <a:srgbClr val="212529"/>
                          </a:solidFill>
                          <a:ea typeface="Times New Roman" panose="02020603050405020304" pitchFamily="18" charset="0"/>
                          <a:cs typeface="Arial" panose="020B0604020202020204" pitchFamily="34" charset="0"/>
                        </a:rPr>
                        <m:t> đườ</m:t>
                      </m:r>
                      <m:r>
                        <m:rPr>
                          <m:nor/>
                        </m:rPr>
                        <a:rPr lang="vi-VN" sz="4500">
                          <a:solidFill>
                            <a:srgbClr val="212529"/>
                          </a:solidFill>
                          <a:ea typeface="Times New Roman" panose="02020603050405020304" pitchFamily="18" charset="0"/>
                          <a:cs typeface="Arial" panose="020B0604020202020204" pitchFamily="34" charset="0"/>
                        </a:rPr>
                        <m:t>ng</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ch</m:t>
                      </m:r>
                      <m:r>
                        <m:rPr>
                          <m:nor/>
                        </m:rPr>
                        <a:rPr lang="vi-VN" sz="4500">
                          <a:solidFill>
                            <a:srgbClr val="212529"/>
                          </a:solidFill>
                          <a:ea typeface="Times New Roman" panose="02020603050405020304" pitchFamily="18" charset="0"/>
                          <a:cs typeface="Arial" panose="020B0604020202020204" pitchFamily="34" charset="0"/>
                        </a:rPr>
                        <m:t>é</m:t>
                      </m:r>
                      <m:r>
                        <m:rPr>
                          <m:nor/>
                        </m:rPr>
                        <a:rPr lang="vi-VN" sz="4500">
                          <a:solidFill>
                            <a:srgbClr val="212529"/>
                          </a:solidFill>
                          <a:ea typeface="Times New Roman" panose="02020603050405020304" pitchFamily="18" charset="0"/>
                          <a:cs typeface="Arial" panose="020B0604020202020204" pitchFamily="34" charset="0"/>
                        </a:rPr>
                        <m:t>o</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vu</m:t>
                      </m:r>
                      <m:r>
                        <m:rPr>
                          <m:nor/>
                        </m:rPr>
                        <a:rPr lang="vi-VN" sz="4500">
                          <a:solidFill>
                            <a:srgbClr val="212529"/>
                          </a:solidFill>
                          <a:ea typeface="Times New Roman" panose="02020603050405020304" pitchFamily="18" charset="0"/>
                          <a:cs typeface="Arial" panose="020B0604020202020204" pitchFamily="34" charset="0"/>
                        </a:rPr>
                        <m:t>ô</m:t>
                      </m:r>
                      <m:r>
                        <m:rPr>
                          <m:nor/>
                        </m:rPr>
                        <a:rPr lang="vi-VN" sz="4500">
                          <a:solidFill>
                            <a:srgbClr val="212529"/>
                          </a:solidFill>
                          <a:ea typeface="Times New Roman" panose="02020603050405020304" pitchFamily="18" charset="0"/>
                          <a:cs typeface="Arial" panose="020B0604020202020204" pitchFamily="34" charset="0"/>
                        </a:rPr>
                        <m:t>ng</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g</m:t>
                      </m:r>
                      <m:r>
                        <m:rPr>
                          <m:nor/>
                        </m:rPr>
                        <a:rPr lang="vi-VN" sz="4500">
                          <a:solidFill>
                            <a:srgbClr val="212529"/>
                          </a:solidFill>
                          <a:ea typeface="Times New Roman" panose="02020603050405020304" pitchFamily="18" charset="0"/>
                          <a:cs typeface="Arial" panose="020B0604020202020204" pitchFamily="34" charset="0"/>
                        </a:rPr>
                        <m:t>ó</m:t>
                      </m:r>
                      <m:r>
                        <m:rPr>
                          <m:nor/>
                        </m:rPr>
                        <a:rPr lang="vi-VN" sz="4500">
                          <a:solidFill>
                            <a:srgbClr val="212529"/>
                          </a:solidFill>
                          <a:ea typeface="Times New Roman" panose="02020603050405020304" pitchFamily="18" charset="0"/>
                          <a:cs typeface="Arial" panose="020B0604020202020204" pitchFamily="34" charset="0"/>
                        </a:rPr>
                        <m:t>c</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v</m:t>
                      </m:r>
                      <m:r>
                        <m:rPr>
                          <m:nor/>
                        </m:rPr>
                        <a:rPr lang="vi-VN" sz="4500">
                          <a:solidFill>
                            <a:srgbClr val="212529"/>
                          </a:solidFill>
                          <a:ea typeface="Times New Roman" panose="02020603050405020304" pitchFamily="18" charset="0"/>
                          <a:cs typeface="Arial" panose="020B0604020202020204" pitchFamily="34" charset="0"/>
                        </a:rPr>
                        <m:t>ớ</m:t>
                      </m:r>
                      <m:r>
                        <m:rPr>
                          <m:nor/>
                        </m:rPr>
                        <a:rPr lang="vi-VN" sz="4500">
                          <a:solidFill>
                            <a:srgbClr val="212529"/>
                          </a:solidFill>
                          <a:ea typeface="Times New Roman" panose="02020603050405020304" pitchFamily="18" charset="0"/>
                          <a:cs typeface="Arial" panose="020B0604020202020204" pitchFamily="34" charset="0"/>
                        </a:rPr>
                        <m:t>i</m:t>
                      </m:r>
                      <m:r>
                        <m:rPr>
                          <m:nor/>
                        </m:rPr>
                        <a:rPr lang="vi-VN" sz="4500">
                          <a:solidFill>
                            <a:srgbClr val="212529"/>
                          </a:solidFill>
                          <a:ea typeface="Times New Roman" panose="02020603050405020304" pitchFamily="18" charset="0"/>
                          <a:cs typeface="Arial" panose="020B0604020202020204" pitchFamily="34" charset="0"/>
                        </a:rPr>
                        <m:t> </m:t>
                      </m:r>
                      <m:r>
                        <m:rPr>
                          <m:nor/>
                        </m:rPr>
                        <a:rPr lang="vi-VN" sz="4500">
                          <a:solidFill>
                            <a:srgbClr val="212529"/>
                          </a:solidFill>
                          <a:ea typeface="Times New Roman" panose="02020603050405020304" pitchFamily="18" charset="0"/>
                          <a:cs typeface="Arial" panose="020B0604020202020204" pitchFamily="34" charset="0"/>
                        </a:rPr>
                        <m:t>nhau</m:t>
                      </m:r>
                    </m:oMath>
                  </m:oMathPara>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1405042" y="8680835"/>
                <a:ext cx="15472509" cy="1110865"/>
              </a:xfrm>
              <a:prstGeom prst="snip2DiagRect">
                <a:avLst/>
              </a:prstGeom>
              <a:blipFill>
                <a:blip r:embed="rId10"/>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65938954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94997" y="757975"/>
            <a:ext cx="16992600" cy="40045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lnSpc>
                <a:spcPct val="150000"/>
              </a:lnSpc>
            </a:pPr>
            <a:r>
              <a:rPr lang="en-US" sz="4300" b="1">
                <a:solidFill>
                  <a:schemeClr val="bg1"/>
                </a:solidFill>
                <a:latin typeface="Arial" panose="020B0604020202020204" pitchFamily="34" charset="0"/>
                <a:ea typeface="Times New Roman" panose="02020603050405020304" pitchFamily="18" charset="0"/>
                <a:cs typeface="Arial" panose="020B0604020202020204" pitchFamily="34" charset="0"/>
              </a:rPr>
              <a:t>Câu 3. Hãy chọn câu đúng. Cho </a:t>
            </a:r>
            <a:r>
              <a:rPr lang="el-GR" sz="4300" b="1">
                <a:solidFill>
                  <a:schemeClr val="bg1"/>
                </a:solidFill>
                <a:latin typeface="Arial" panose="020B0604020202020204" pitchFamily="34" charset="0"/>
                <a:ea typeface="Times New Roman" panose="02020603050405020304" pitchFamily="18" charset="0"/>
                <a:cs typeface="Arial" panose="020B0604020202020204" pitchFamily="34" charset="0"/>
              </a:rPr>
              <a:t>Δ</a:t>
            </a:r>
            <a:r>
              <a:rPr lang="en-US" sz="4300" b="1">
                <a:solidFill>
                  <a:schemeClr val="bg1"/>
                </a:solidFill>
                <a:latin typeface="Arial" panose="020B0604020202020204" pitchFamily="34" charset="0"/>
                <a:ea typeface="Times New Roman" panose="02020603050405020304" pitchFamily="18" charset="0"/>
                <a:cs typeface="Arial" panose="020B0604020202020204" pitchFamily="34" charset="0"/>
              </a:rPr>
              <a:t>ABC với M thuộc cạnh BC. Từ M vẽ ME song song với AB và MF song song với AC. </a:t>
            </a:r>
            <a:r>
              <a:rPr lang="en-US" sz="43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     Hãy </a:t>
            </a:r>
            <a:r>
              <a:rPr lang="en-US" sz="4300" b="1">
                <a:solidFill>
                  <a:schemeClr val="bg1"/>
                </a:solidFill>
                <a:latin typeface="Arial" panose="020B0604020202020204" pitchFamily="34" charset="0"/>
                <a:ea typeface="Times New Roman" panose="02020603050405020304" pitchFamily="18" charset="0"/>
                <a:cs typeface="Arial" panose="020B0604020202020204" pitchFamily="34" charset="0"/>
              </a:rPr>
              <a:t>xác định điều kiện của </a:t>
            </a:r>
            <a:r>
              <a:rPr lang="el-GR" sz="4300" b="1">
                <a:solidFill>
                  <a:schemeClr val="bg1"/>
                </a:solidFill>
                <a:latin typeface="Arial" panose="020B0604020202020204" pitchFamily="34" charset="0"/>
                <a:ea typeface="Times New Roman" panose="02020603050405020304" pitchFamily="18" charset="0"/>
                <a:cs typeface="Arial" panose="020B0604020202020204" pitchFamily="34" charset="0"/>
              </a:rPr>
              <a:t>Δ</a:t>
            </a:r>
            <a:r>
              <a:rPr lang="en-US" sz="4300" b="1">
                <a:solidFill>
                  <a:schemeClr val="bg1"/>
                </a:solidFill>
                <a:latin typeface="Arial" panose="020B0604020202020204" pitchFamily="34" charset="0"/>
                <a:ea typeface="Times New Roman" panose="02020603050405020304" pitchFamily="18" charset="0"/>
                <a:cs typeface="Arial" panose="020B0604020202020204" pitchFamily="34" charset="0"/>
              </a:rPr>
              <a:t>ABC để tứ giác AEMF là hình chữ nhật.</a:t>
            </a:r>
            <a:endParaRPr lang="en-US" sz="43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p:sp>
        <p:nvSpPr>
          <p:cNvPr id="3" name="Snip Diagonal Corner Rectangle 2"/>
          <p:cNvSpPr/>
          <p:nvPr/>
        </p:nvSpPr>
        <p:spPr>
          <a:xfrm>
            <a:off x="1614694" y="5434899"/>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800" smtClean="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l-GR" sz="4800" smtClean="0">
                <a:solidFill>
                  <a:srgbClr val="000000"/>
                </a:solidFill>
                <a:latin typeface="Arial" panose="020B0604020202020204" pitchFamily="34" charset="0"/>
                <a:ea typeface="Times New Roman" panose="02020603050405020304" pitchFamily="18" charset="0"/>
                <a:cs typeface="Arial" panose="020B0604020202020204" pitchFamily="34" charset="0"/>
              </a:rPr>
              <a:t>Δ</a:t>
            </a:r>
            <a:r>
              <a:rPr lang="en-US" sz="4800">
                <a:solidFill>
                  <a:srgbClr val="000000"/>
                </a:solidFill>
                <a:latin typeface="Arial" panose="020B0604020202020204" pitchFamily="34" charset="0"/>
                <a:ea typeface="Times New Roman" panose="02020603050405020304" pitchFamily="18" charset="0"/>
                <a:cs typeface="Arial" panose="020B0604020202020204" pitchFamily="34" charset="0"/>
              </a:rPr>
              <a:t>ABC vuông tại A </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Snip Diagonal Corner Rectangle 11"/>
          <p:cNvSpPr/>
          <p:nvPr/>
        </p:nvSpPr>
        <p:spPr>
          <a:xfrm>
            <a:off x="9966380" y="5473522"/>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spcBef>
                <a:spcPts val="1200"/>
              </a:spcBef>
              <a:spcAft>
                <a:spcPts val="1200"/>
              </a:spcAft>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B</a:t>
            </a:r>
            <a:r>
              <a:rPr lang="en-US"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l-GR" sz="4500">
                <a:solidFill>
                  <a:prstClr val="black"/>
                </a:solidFill>
                <a:latin typeface="Arial" panose="020B0604020202020204" pitchFamily="34" charset="0"/>
                <a:ea typeface="Times New Roman" panose="02020603050405020304" pitchFamily="18" charset="0"/>
                <a:cs typeface="Arial" panose="020B0604020202020204" pitchFamily="34" charset="0"/>
              </a:rPr>
              <a:t>Δ</a:t>
            </a: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ABC vuông </a:t>
            </a:r>
            <a:r>
              <a:rPr lang="en-US"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tại B</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1600200" y="7797098"/>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l-GR" sz="4500">
                <a:solidFill>
                  <a:srgbClr val="000000"/>
                </a:solidFill>
                <a:latin typeface="Arial" panose="020B0604020202020204" pitchFamily="34" charset="0"/>
                <a:ea typeface="Times New Roman" panose="02020603050405020304" pitchFamily="18" charset="0"/>
                <a:cs typeface="Arial" panose="020B0604020202020204" pitchFamily="34" charset="0"/>
              </a:rPr>
              <a:t>Δ</a:t>
            </a: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ABC vuông tại C</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15" name="Snip Diagonal Corner Rectangle 14"/>
          <p:cNvSpPr/>
          <p:nvPr/>
        </p:nvSpPr>
        <p:spPr>
          <a:xfrm>
            <a:off x="9947876" y="7885061"/>
            <a:ext cx="6587525"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l-GR" sz="4500">
                <a:solidFill>
                  <a:srgbClr val="000000"/>
                </a:solidFill>
                <a:latin typeface="Arial" panose="020B0604020202020204" pitchFamily="34" charset="0"/>
                <a:ea typeface="Times New Roman" panose="02020603050405020304" pitchFamily="18" charset="0"/>
                <a:cs typeface="Arial" panose="020B0604020202020204" pitchFamily="34" charset="0"/>
              </a:rPr>
              <a:t>Δ</a:t>
            </a: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ABC đều</a:t>
            </a:r>
            <a:endParaRPr lang="en-US" sz="4800">
              <a:effectLst/>
              <a:latin typeface="Times New Roman" panose="02020603050405020304" pitchFamily="18" charset="0"/>
              <a:ea typeface="Times New Roman" panose="02020603050405020304" pitchFamily="18"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59222216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85800" y="419100"/>
            <a:ext cx="16992600" cy="3243348"/>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lvl="0">
              <a:lnSpc>
                <a:spcPct val="150000"/>
              </a:lnSpc>
            </a:pPr>
            <a:r>
              <a:rPr lang="vi-VN" sz="4300" b="1">
                <a:solidFill>
                  <a:prstClr val="white"/>
                </a:solidFill>
                <a:ea typeface="Times New Roman" panose="02020603050405020304" pitchFamily="18" charset="0"/>
                <a:cs typeface="Arial" panose="020B0604020202020204" pitchFamily="34" charset="0"/>
              </a:rPr>
              <a:t>Câu 4. Tứ giác dưới đây </a:t>
            </a:r>
            <a:endParaRPr lang="en-US" sz="4300" b="1" smtClean="0">
              <a:solidFill>
                <a:prstClr val="white"/>
              </a:solidFill>
              <a:ea typeface="Times New Roman" panose="02020603050405020304" pitchFamily="18" charset="0"/>
              <a:cs typeface="Arial" panose="020B0604020202020204" pitchFamily="34" charset="0"/>
            </a:endParaRPr>
          </a:p>
          <a:p>
            <a:pPr lvl="0">
              <a:lnSpc>
                <a:spcPct val="150000"/>
              </a:lnSpc>
            </a:pPr>
            <a:r>
              <a:rPr lang="vi-VN" sz="4300" b="1" smtClean="0">
                <a:solidFill>
                  <a:prstClr val="white"/>
                </a:solidFill>
                <a:ea typeface="Times New Roman" panose="02020603050405020304" pitchFamily="18" charset="0"/>
                <a:cs typeface="Arial" panose="020B0604020202020204" pitchFamily="34" charset="0"/>
              </a:rPr>
              <a:t>theo </a:t>
            </a:r>
            <a:r>
              <a:rPr lang="vi-VN" sz="4300" b="1">
                <a:solidFill>
                  <a:prstClr val="white"/>
                </a:solidFill>
                <a:ea typeface="Times New Roman" panose="02020603050405020304" pitchFamily="18" charset="0"/>
                <a:cs typeface="Arial" panose="020B0604020202020204" pitchFamily="34" charset="0"/>
              </a:rPr>
              <a:t>dấu hiệu nào?</a:t>
            </a:r>
            <a:endParaRPr kumimoji="0" lang="en-US" sz="43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p:sp>
        <p:nvSpPr>
          <p:cNvPr id="3" name="Snip Diagonal Corner Rectangle 2"/>
          <p:cNvSpPr/>
          <p:nvPr/>
        </p:nvSpPr>
        <p:spPr>
          <a:xfrm>
            <a:off x="1702703" y="4152901"/>
            <a:ext cx="6416621" cy="26208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lnSpc>
                <a:spcPct val="150000"/>
              </a:lnSpc>
              <a:spcBef>
                <a:spcPts val="1200"/>
              </a:spcBef>
              <a:spcAft>
                <a:spcPts val="1200"/>
              </a:spcAft>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 Tứ giác có 4 cạnh bằng nhau</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2" name="Snip Diagonal Corner Rectangle 11"/>
          <p:cNvSpPr/>
          <p:nvPr/>
        </p:nvSpPr>
        <p:spPr>
          <a:xfrm>
            <a:off x="10135317" y="4152900"/>
            <a:ext cx="6416621" cy="26208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nSpc>
                <a:spcPct val="150000"/>
              </a:lnSpc>
              <a:spcBef>
                <a:spcPts val="1200"/>
              </a:spcBef>
              <a:spcAft>
                <a:spcPts val="1200"/>
              </a:spcAft>
            </a:pPr>
            <a:r>
              <a:rPr lang="vi-VN" sz="4000">
                <a:solidFill>
                  <a:prstClr val="black"/>
                </a:solidFill>
                <a:ea typeface="Times New Roman" panose="02020603050405020304" pitchFamily="18" charset="0"/>
                <a:cs typeface="Arial" panose="020B0604020202020204" pitchFamily="34" charset="0"/>
              </a:rPr>
              <a:t>B. Tứ giác có hai đường chéo vuông góc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1836213" y="7200900"/>
            <a:ext cx="6416621" cy="26208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lnSpc>
                <a:spcPct val="150000"/>
              </a:lnSpc>
              <a:spcBef>
                <a:spcPts val="1200"/>
              </a:spcBef>
              <a:spcAft>
                <a:spcPts val="1200"/>
              </a:spcAft>
            </a:pPr>
            <a:r>
              <a:rPr lang="vi-VN" sz="4000">
                <a:solidFill>
                  <a:srgbClr val="000000"/>
                </a:solidFill>
                <a:ea typeface="Times New Roman" panose="02020603050405020304" pitchFamily="18" charset="0"/>
                <a:cs typeface="Arial" panose="020B0604020202020204" pitchFamily="34" charset="0"/>
              </a:rPr>
              <a:t>C. Hình bình hành có hai đường chéo bằng nhau</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5" name="Snip Diagonal Corner Rectangle 14"/>
          <p:cNvSpPr/>
          <p:nvPr/>
        </p:nvSpPr>
        <p:spPr>
          <a:xfrm>
            <a:off x="10117242" y="7200900"/>
            <a:ext cx="6434696" cy="26208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lnSpc>
                <a:spcPct val="150000"/>
              </a:lnSpc>
              <a:spcBef>
                <a:spcPts val="1200"/>
              </a:spcBef>
              <a:spcAft>
                <a:spcPts val="1200"/>
              </a:spcAft>
            </a:pPr>
            <a:r>
              <a:rPr lang="vi-VN" sz="4000">
                <a:solidFill>
                  <a:srgbClr val="000000"/>
                </a:solidFill>
                <a:ea typeface="Times New Roman" panose="02020603050405020304" pitchFamily="18" charset="0"/>
                <a:cs typeface="Arial" panose="020B0604020202020204" pitchFamily="34" charset="0"/>
              </a:rPr>
              <a:t>D. Tứ giác có hai đường chéo giao nhau tại trung điểm mỗi đường</a:t>
            </a:r>
            <a:endPar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pic>
        <p:nvPicPr>
          <p:cNvPr id="4" name="Picture 3"/>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10811203" y="552007"/>
            <a:ext cx="5867400" cy="2915093"/>
          </a:xfrm>
          <a:prstGeom prst="rect">
            <a:avLst/>
          </a:prstGeom>
        </p:spPr>
      </p:pic>
    </p:spTree>
    <p:extLst>
      <p:ext uri="{BB962C8B-B14F-4D97-AF65-F5344CB8AC3E}">
        <p14:creationId xmlns:p14="http://schemas.microsoft.com/office/powerpoint/2010/main" val="283357083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381000" y="757975"/>
            <a:ext cx="17526000" cy="21757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500" b="1">
                <a:solidFill>
                  <a:prstClr val="white"/>
                </a:solidFill>
                <a:latin typeface="Arial" panose="020B0604020202020204" pitchFamily="34" charset="0"/>
                <a:ea typeface="Times New Roman" panose="02020603050405020304" pitchFamily="18" charset="0"/>
                <a:cs typeface="Arial" panose="020B0604020202020204" pitchFamily="34" charset="0"/>
              </a:rPr>
              <a:t>Câu 5. Cho hình vuông ABCD cạnh 8 cm. M, N, P, Q là trung điểm các cạnh AB, BC, CD, DA. Tính diện tích tứ giác MNPQ.</a:t>
            </a: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10557475" y="6656885"/>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179705" algn="just">
              <a:lnSpc>
                <a:spcPct val="150000"/>
              </a:lnSpc>
              <a:spcAft>
                <a:spcPts val="800"/>
              </a:spcAft>
              <a:tabLst>
                <a:tab pos="1719580" algn="l"/>
                <a:tab pos="3262630" algn="l"/>
                <a:tab pos="4806315" algn="l"/>
              </a:tabLst>
            </a:pPr>
            <a:r>
              <a:rPr lang="fr-FR" sz="4300" b="1">
                <a:latin typeface="Arial" panose="020B0604020202020204" pitchFamily="34" charset="0"/>
                <a:ea typeface="Arial" panose="020B0604020202020204" pitchFamily="34" charset="0"/>
                <a:cs typeface="Arial" panose="020B0604020202020204" pitchFamily="34" charset="0"/>
              </a:rPr>
              <a:t>D. </a:t>
            </a:r>
            <a:r>
              <a:rPr lang="en-US" sz="4300">
                <a:latin typeface="Arial" panose="020B0604020202020204" pitchFamily="34" charset="0"/>
                <a:ea typeface="Arial" panose="020B0604020202020204" pitchFamily="34" charset="0"/>
                <a:cs typeface="Arial" panose="020B0604020202020204" pitchFamily="34" charset="0"/>
              </a:rPr>
              <a:t>S</a:t>
            </a:r>
            <a:r>
              <a:rPr lang="en-US" sz="4300" baseline="-25000">
                <a:latin typeface="Arial" panose="020B0604020202020204" pitchFamily="34" charset="0"/>
                <a:ea typeface="Arial" panose="020B0604020202020204" pitchFamily="34" charset="0"/>
                <a:cs typeface="Arial" panose="020B0604020202020204" pitchFamily="34" charset="0"/>
              </a:rPr>
              <a:t>MNPQ</a:t>
            </a:r>
            <a:r>
              <a:rPr lang="en-US" sz="4300">
                <a:latin typeface="Arial" panose="020B0604020202020204" pitchFamily="34" charset="0"/>
                <a:ea typeface="Arial" panose="020B0604020202020204" pitchFamily="34" charset="0"/>
                <a:cs typeface="Arial" panose="020B0604020202020204" pitchFamily="34" charset="0"/>
              </a:rPr>
              <a:t> = 32cm</a:t>
            </a:r>
            <a:r>
              <a:rPr lang="en-US" sz="4300" baseline="30000">
                <a:latin typeface="Arial" panose="020B0604020202020204" pitchFamily="34" charset="0"/>
                <a:ea typeface="Arial" panose="020B0604020202020204" pitchFamily="34" charset="0"/>
                <a:cs typeface="Arial" panose="020B0604020202020204" pitchFamily="34" charset="0"/>
              </a:rPr>
              <a:t>2</a:t>
            </a:r>
            <a:endParaRPr lang="en-US" sz="43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Snip Diagonal Corner Rectangle 11"/>
              <p:cNvSpPr/>
              <p:nvPr/>
            </p:nvSpPr>
            <p:spPr>
              <a:xfrm>
                <a:off x="10557475" y="3734323"/>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179705" algn="just">
                  <a:lnSpc>
                    <a:spcPct val="150000"/>
                  </a:lnSpc>
                  <a:spcAft>
                    <a:spcPts val="800"/>
                  </a:spcAft>
                  <a:tabLst>
                    <a:tab pos="1719580" algn="l"/>
                    <a:tab pos="3262630" algn="l"/>
                    <a:tab pos="4806315" algn="l"/>
                  </a:tabLst>
                </a:pPr>
                <a14:m>
                  <m:oMathPara xmlns:m="http://schemas.openxmlformats.org/officeDocument/2006/math">
                    <m:oMathParaPr>
                      <m:jc m:val="centerGroup"/>
                    </m:oMathParaPr>
                    <m:oMath xmlns:m="http://schemas.openxmlformats.org/officeDocument/2006/math">
                      <m:r>
                        <m:rPr>
                          <m:nor/>
                        </m:rPr>
                        <a:rPr lang="fr-FR" sz="4300" b="1">
                          <a:latin typeface="Arial" panose="020B0604020202020204" pitchFamily="34" charset="0"/>
                          <a:ea typeface="Arial" panose="020B0604020202020204" pitchFamily="34" charset="0"/>
                          <a:cs typeface="Arial" panose="020B0604020202020204" pitchFamily="34" charset="0"/>
                        </a:rPr>
                        <m:t>B</m:t>
                      </m:r>
                      <m:r>
                        <m:rPr>
                          <m:nor/>
                        </m:rPr>
                        <a:rPr lang="fr-FR" sz="4300" b="1">
                          <a:latin typeface="Arial" panose="020B0604020202020204" pitchFamily="34" charset="0"/>
                          <a:ea typeface="Arial" panose="020B0604020202020204" pitchFamily="34" charset="0"/>
                          <a:cs typeface="Arial" panose="020B0604020202020204" pitchFamily="34" charset="0"/>
                        </a:rPr>
                        <m:t>. </m:t>
                      </m:r>
                      <m:r>
                        <m:rPr>
                          <m:nor/>
                        </m:rPr>
                        <a:rPr lang="fr-FR" sz="4300">
                          <a:latin typeface="Arial" panose="020B0604020202020204" pitchFamily="34" charset="0"/>
                          <a:ea typeface="Arial" panose="020B0604020202020204" pitchFamily="34" charset="0"/>
                          <a:cs typeface="Arial" panose="020B0604020202020204" pitchFamily="34" charset="0"/>
                        </a:rPr>
                        <m:t>S</m:t>
                      </m:r>
                      <m:r>
                        <m:rPr>
                          <m:nor/>
                        </m:rPr>
                        <a:rPr lang="fr-FR" sz="4300" baseline="-25000">
                          <a:latin typeface="Arial" panose="020B0604020202020204" pitchFamily="34" charset="0"/>
                          <a:ea typeface="Arial" panose="020B0604020202020204" pitchFamily="34" charset="0"/>
                          <a:cs typeface="Arial" panose="020B0604020202020204" pitchFamily="34" charset="0"/>
                        </a:rPr>
                        <m:t>MNPQ</m:t>
                      </m:r>
                      <m:r>
                        <m:rPr>
                          <m:nor/>
                        </m:rPr>
                        <a:rPr lang="fr-FR" sz="4300">
                          <a:latin typeface="Arial" panose="020B0604020202020204" pitchFamily="34" charset="0"/>
                          <a:ea typeface="Arial" panose="020B0604020202020204" pitchFamily="34" charset="0"/>
                          <a:cs typeface="Arial" panose="020B0604020202020204" pitchFamily="34" charset="0"/>
                        </a:rPr>
                        <m:t> = 30</m:t>
                      </m:r>
                      <m:r>
                        <m:rPr>
                          <m:nor/>
                        </m:rPr>
                        <a:rPr lang="fr-FR" sz="4300">
                          <a:latin typeface="Arial" panose="020B0604020202020204" pitchFamily="34" charset="0"/>
                          <a:ea typeface="Arial" panose="020B0604020202020204" pitchFamily="34" charset="0"/>
                          <a:cs typeface="Arial" panose="020B0604020202020204" pitchFamily="34" charset="0"/>
                        </a:rPr>
                        <m:t>cm</m:t>
                      </m:r>
                      <m:r>
                        <m:rPr>
                          <m:nor/>
                        </m:rPr>
                        <a:rPr lang="fr-FR" sz="4300" baseline="30000">
                          <a:latin typeface="Arial" panose="020B0604020202020204" pitchFamily="34" charset="0"/>
                          <a:ea typeface="Arial" panose="020B0604020202020204" pitchFamily="34" charset="0"/>
                          <a:cs typeface="Arial" panose="020B0604020202020204" pitchFamily="34" charset="0"/>
                        </a:rPr>
                        <m:t>2</m:t>
                      </m:r>
                    </m:oMath>
                  </m:oMathPara>
                </a14:m>
                <a:endParaRPr lang="en-US" sz="43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10557475" y="3734323"/>
                <a:ext cx="5400600" cy="1944216"/>
              </a:xfrm>
              <a:prstGeom prst="snip2DiagRect">
                <a:avLst/>
              </a:prstGeom>
              <a:blipFill>
                <a:blip r:embed="rId9"/>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2209800" y="6667500"/>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179705" algn="just">
              <a:lnSpc>
                <a:spcPct val="150000"/>
              </a:lnSpc>
              <a:spcAft>
                <a:spcPts val="800"/>
              </a:spcAft>
              <a:tabLst>
                <a:tab pos="1719580" algn="l"/>
                <a:tab pos="3262630" algn="l"/>
                <a:tab pos="4806315" algn="l"/>
              </a:tabLst>
            </a:pPr>
            <a:r>
              <a:rPr lang="fr-FR" sz="4300" b="1">
                <a:latin typeface="Arial" panose="020B0604020202020204" pitchFamily="34" charset="0"/>
                <a:ea typeface="Arial" panose="020B0604020202020204" pitchFamily="34" charset="0"/>
                <a:cs typeface="Arial" panose="020B0604020202020204" pitchFamily="34" charset="0"/>
              </a:rPr>
              <a:t>C. </a:t>
            </a:r>
            <a:r>
              <a:rPr lang="en-US" sz="4300">
                <a:latin typeface="Arial" panose="020B0604020202020204" pitchFamily="34" charset="0"/>
                <a:ea typeface="Arial" panose="020B0604020202020204" pitchFamily="34" charset="0"/>
                <a:cs typeface="Arial" panose="020B0604020202020204" pitchFamily="34" charset="0"/>
              </a:rPr>
              <a:t>S</a:t>
            </a:r>
            <a:r>
              <a:rPr lang="en-US" sz="4300" baseline="-25000">
                <a:latin typeface="Arial" panose="020B0604020202020204" pitchFamily="34" charset="0"/>
                <a:ea typeface="Arial" panose="020B0604020202020204" pitchFamily="34" charset="0"/>
                <a:cs typeface="Arial" panose="020B0604020202020204" pitchFamily="34" charset="0"/>
              </a:rPr>
              <a:t>MNPQ</a:t>
            </a:r>
            <a:r>
              <a:rPr lang="en-US" sz="4300">
                <a:latin typeface="Arial" panose="020B0604020202020204" pitchFamily="34" charset="0"/>
                <a:ea typeface="Arial" panose="020B0604020202020204" pitchFamily="34" charset="0"/>
                <a:cs typeface="Arial" panose="020B0604020202020204" pitchFamily="34" charset="0"/>
              </a:rPr>
              <a:t> = 16cm</a:t>
            </a:r>
            <a:r>
              <a:rPr lang="en-US" sz="4300" baseline="30000">
                <a:latin typeface="Arial" panose="020B0604020202020204" pitchFamily="34" charset="0"/>
                <a:ea typeface="Arial" panose="020B0604020202020204" pitchFamily="34" charset="0"/>
                <a:cs typeface="Arial" panose="020B0604020202020204" pitchFamily="34" charset="0"/>
              </a:rPr>
              <a:t>2</a:t>
            </a:r>
            <a:r>
              <a:rPr lang="fr-FR" sz="4300">
                <a:latin typeface="Arial" panose="020B0604020202020204" pitchFamily="34" charset="0"/>
                <a:ea typeface="Arial" panose="020B0604020202020204" pitchFamily="34" charset="0"/>
                <a:cs typeface="Arial" panose="020B0604020202020204" pitchFamily="34" charset="0"/>
              </a:rPr>
              <a:t>	</a:t>
            </a:r>
            <a:endParaRPr lang="en-US" sz="4300">
              <a:effectLst/>
              <a:latin typeface="Arial" panose="020B0604020202020204" pitchFamily="34" charset="0"/>
              <a:ea typeface="Arial" panose="020B0604020202020204" pitchFamily="34" charset="0"/>
              <a:cs typeface="Arial" panose="020B0604020202020204" pitchFamily="34" charset="0"/>
            </a:endParaRPr>
          </a:p>
        </p:txBody>
      </p:sp>
      <p:sp>
        <p:nvSpPr>
          <p:cNvPr id="15" name="Snip Diagonal Corner Rectangle 14"/>
          <p:cNvSpPr/>
          <p:nvPr/>
        </p:nvSpPr>
        <p:spPr>
          <a:xfrm>
            <a:off x="2202193" y="3732684"/>
            <a:ext cx="5415813"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179705" algn="just">
              <a:lnSpc>
                <a:spcPct val="150000"/>
              </a:lnSpc>
              <a:spcAft>
                <a:spcPts val="800"/>
              </a:spcAft>
              <a:tabLst>
                <a:tab pos="1719580" algn="l"/>
                <a:tab pos="3262630" algn="l"/>
                <a:tab pos="4806315" algn="l"/>
              </a:tabLst>
            </a:pPr>
            <a:r>
              <a:rPr lang="fr-FR" sz="4300" b="1">
                <a:latin typeface="Arial" panose="020B0604020202020204" pitchFamily="34" charset="0"/>
                <a:ea typeface="Arial" panose="020B0604020202020204" pitchFamily="34" charset="0"/>
                <a:cs typeface="Arial" panose="020B0604020202020204" pitchFamily="34" charset="0"/>
              </a:rPr>
              <a:t>A. </a:t>
            </a:r>
            <a:r>
              <a:rPr lang="fr-FR" sz="4300">
                <a:latin typeface="Arial" panose="020B0604020202020204" pitchFamily="34" charset="0"/>
                <a:ea typeface="Arial" panose="020B0604020202020204" pitchFamily="34" charset="0"/>
                <a:cs typeface="Arial" panose="020B0604020202020204" pitchFamily="34" charset="0"/>
              </a:rPr>
              <a:t>S</a:t>
            </a:r>
            <a:r>
              <a:rPr lang="fr-FR" sz="4300" baseline="-25000">
                <a:latin typeface="Arial" panose="020B0604020202020204" pitchFamily="34" charset="0"/>
                <a:ea typeface="Arial" panose="020B0604020202020204" pitchFamily="34" charset="0"/>
                <a:cs typeface="Arial" panose="020B0604020202020204" pitchFamily="34" charset="0"/>
              </a:rPr>
              <a:t>MNPQ</a:t>
            </a:r>
            <a:r>
              <a:rPr lang="fr-FR" sz="4300">
                <a:latin typeface="Arial" panose="020B0604020202020204" pitchFamily="34" charset="0"/>
                <a:ea typeface="Arial" panose="020B0604020202020204" pitchFamily="34" charset="0"/>
                <a:cs typeface="Arial" panose="020B0604020202020204" pitchFamily="34" charset="0"/>
              </a:rPr>
              <a:t> = 28 cm</a:t>
            </a:r>
            <a:r>
              <a:rPr lang="fr-FR" sz="4300" baseline="30000">
                <a:latin typeface="Arial" panose="020B0604020202020204" pitchFamily="34" charset="0"/>
                <a:ea typeface="Arial" panose="020B0604020202020204" pitchFamily="34" charset="0"/>
                <a:cs typeface="Arial" panose="020B0604020202020204" pitchFamily="34" charset="0"/>
              </a:rPr>
              <a:t>2</a:t>
            </a:r>
            <a:endParaRPr lang="en-US" sz="4300">
              <a:effectLst/>
              <a:latin typeface="Arial" panose="020B0604020202020204" pitchFamily="34" charset="0"/>
              <a:ea typeface="Arial" panose="020B0604020202020204" pitchFamily="34"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103189190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53577" y="8198002"/>
            <a:ext cx="2640870" cy="2145707"/>
          </a:xfrm>
          <a:prstGeom prst="rect">
            <a:avLst/>
          </a:prstGeom>
        </p:spPr>
      </p:pic>
      <p:sp>
        <p:nvSpPr>
          <p:cNvPr id="2" name="Cloud Callout 1"/>
          <p:cNvSpPr/>
          <p:nvPr/>
        </p:nvSpPr>
        <p:spPr>
          <a:xfrm>
            <a:off x="3276600" y="3086100"/>
            <a:ext cx="10766410" cy="3499739"/>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371669">
              <a:defRPr/>
            </a:pPr>
            <a:r>
              <a:rPr lang="en-US" sz="6000" b="1" smtClean="0">
                <a:solidFill>
                  <a:prstClr val="black"/>
                </a:solidFill>
                <a:latin typeface="Arial" panose="020B0604020202020204" pitchFamily="34" charset="0"/>
                <a:cs typeface="Arial" panose="020B0604020202020204" pitchFamily="34" charset="0"/>
                <a:sym typeface="Arial"/>
              </a:rPr>
              <a:t>Cảm </a:t>
            </a:r>
            <a:r>
              <a:rPr lang="en-US" sz="6000" b="1">
                <a:solidFill>
                  <a:prstClr val="black"/>
                </a:solidFill>
                <a:latin typeface="Arial" panose="020B0604020202020204" pitchFamily="34" charset="0"/>
                <a:cs typeface="Arial" panose="020B0604020202020204" pitchFamily="34" charset="0"/>
                <a:sym typeface="Arial"/>
              </a:rPr>
              <a:t>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22721" y="-1828800"/>
            <a:ext cx="914400" cy="914400"/>
          </a:xfrm>
          <a:prstGeom prst="rect">
            <a:avLst/>
          </a:prstGeom>
        </p:spPr>
      </p:pic>
    </p:spTree>
    <p:extLst>
      <p:ext uri="{BB962C8B-B14F-4D97-AF65-F5344CB8AC3E}">
        <p14:creationId xmlns:p14="http://schemas.microsoft.com/office/powerpoint/2010/main" val="3001812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500"/>
                                        <p:tgtEl>
                                          <p:spTgt spid="2"/>
                                        </p:tgtEl>
                                      </p:cBhvr>
                                    </p:animEffect>
                                  </p:childTnLst>
                                </p:cTn>
                              </p:par>
                              <p:par>
                                <p:cTn id="14" presetID="2" presetClass="mediacall" presetSubtype="0" fill="hold" nodeType="withEffect">
                                  <p:stCondLst>
                                    <p:cond delay="0"/>
                                  </p:stCondLst>
                                  <p:childTnLst>
                                    <p:cmd type="call" cmd="togglePause">
                                      <p:cBhvr>
                                        <p:cTn id="15"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6" fill="hold" display="0">
                  <p:stCondLst>
                    <p:cond delay="indefinite"/>
                  </p:stCondLst>
                  <p:endCondLst>
                    <p:cond evt="onStopAudio" delay="0">
                      <p:tgtEl>
                        <p:sldTgt/>
                      </p:tgtEl>
                    </p:cond>
                  </p:endCondLst>
                </p:cTn>
                <p:tgtEl>
                  <p:spTgt spid="14"/>
                </p:tgtEl>
              </p:cMediaNode>
            </p:audio>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11125" y="8700729"/>
            <a:ext cx="1928747" cy="19287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703516" y="135633"/>
            <a:ext cx="381794" cy="41783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003036" y="158358"/>
            <a:ext cx="665059" cy="727835"/>
          </a:xfrm>
          <a:prstGeom prst="rect">
            <a:avLst/>
          </a:prstGeom>
        </p:spPr>
      </p:pic>
      <p:sp>
        <p:nvSpPr>
          <p:cNvPr id="14" name="Oval Callout 13"/>
          <p:cNvSpPr/>
          <p:nvPr/>
        </p:nvSpPr>
        <p:spPr>
          <a:xfrm>
            <a:off x="11506200" y="2983255"/>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953650" y="8944893"/>
            <a:ext cx="963961" cy="1237383"/>
          </a:xfrm>
          <a:prstGeom prst="rect">
            <a:avLst/>
          </a:prstGeom>
        </p:spPr>
      </p:pic>
      <p:sp>
        <p:nvSpPr>
          <p:cNvPr id="15" name="Rectangle 14"/>
          <p:cNvSpPr/>
          <p:nvPr/>
        </p:nvSpPr>
        <p:spPr>
          <a:xfrm>
            <a:off x="370155" y="239911"/>
            <a:ext cx="16353363" cy="2769989"/>
          </a:xfrm>
          <a:prstGeom prst="rect">
            <a:avLst/>
          </a:prstGeom>
        </p:spPr>
        <p:txBody>
          <a:bodyPr wrap="square">
            <a:spAutoFit/>
          </a:bodyPr>
          <a:lstStyle/>
          <a:p>
            <a:pPr lvl="0" algn="just">
              <a:lnSpc>
                <a:spcPct val="150000"/>
              </a:lnSpc>
            </a:pPr>
            <a:r>
              <a:rPr lang="en-US" sz="4000" b="1" smtClean="0">
                <a:solidFill>
                  <a:srgbClr val="FFFF00"/>
                </a:solidFill>
                <a:latin typeface="Arial" panose="020B0604020202020204" pitchFamily="34" charset="0"/>
                <a:cs typeface="Arial" panose="020B0604020202020204" pitchFamily="34" charset="0"/>
              </a:rPr>
              <a:t>Bài 3.35 </a:t>
            </a:r>
            <a:r>
              <a:rPr lang="en-US" sz="4000" b="1">
                <a:solidFill>
                  <a:srgbClr val="FFFF00"/>
                </a:solidFill>
                <a:latin typeface="Arial" panose="020B0604020202020204" pitchFamily="34" charset="0"/>
                <a:cs typeface="Arial" panose="020B0604020202020204" pitchFamily="34" charset="0"/>
              </a:rPr>
              <a:t>(SGK – </a:t>
            </a:r>
            <a:r>
              <a:rPr lang="en-US" sz="4000" b="1" smtClean="0">
                <a:solidFill>
                  <a:srgbClr val="FFFF00"/>
                </a:solidFill>
                <a:latin typeface="Arial" panose="020B0604020202020204" pitchFamily="34" charset="0"/>
                <a:cs typeface="Arial" panose="020B0604020202020204" pitchFamily="34" charset="0"/>
              </a:rPr>
              <a:t>tr.73) </a:t>
            </a:r>
            <a:r>
              <a:rPr lang="vi-VN" sz="3800">
                <a:solidFill>
                  <a:schemeClr val="bg1"/>
                </a:solidFill>
                <a:cs typeface="Arial" panose="020B0604020202020204" pitchFamily="34" charset="0"/>
              </a:rPr>
              <a:t>Cho hình bình hành ABCD. Các tia phân giác của góc A, B, C, D cắt nhau như trên Hình 3.58. Chứng minh rằng EFGH là hình chữ nhật.</a:t>
            </a:r>
            <a:endParaRPr lang="en-US" sz="380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3">
            <a:extLst>
              <a:ext uri="{BEBA8EAE-BF5A-486C-A8C5-ECC9F3942E4B}">
                <a14:imgProps xmlns:a14="http://schemas.microsoft.com/office/drawing/2010/main">
                  <a14:imgLayer r:embed="rId24">
                    <a14:imgEffect>
                      <a14:sharpenSoften amount="50000"/>
                    </a14:imgEffect>
                    <a14:imgEffect>
                      <a14:brightnessContrast contrast="-40000"/>
                    </a14:imgEffect>
                  </a14:imgLayer>
                </a14:imgProps>
              </a:ext>
            </a:extLst>
          </a:blip>
          <a:stretch>
            <a:fillRect/>
          </a:stretch>
        </p:blipFill>
        <p:spPr>
          <a:xfrm>
            <a:off x="609600" y="4533900"/>
            <a:ext cx="5836356" cy="335279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7224679" y="4230706"/>
                <a:ext cx="10529921" cy="4752711"/>
              </a:xfrm>
              <a:prstGeom prst="rect">
                <a:avLst/>
              </a:prstGeom>
            </p:spPr>
            <p:txBody>
              <a:bodyPr wrap="square">
                <a:spAutoFit/>
              </a:bodyPr>
              <a:lstStyle/>
              <a:p>
                <a:pPr algn="just">
                  <a:lnSpc>
                    <a:spcPct val="150000"/>
                  </a:lnSpc>
                </a:pPr>
                <a:r>
                  <a:rPr lang="fr-FR" sz="3600" smtClean="0">
                    <a:solidFill>
                      <a:schemeClr val="bg1"/>
                    </a:solidFill>
                    <a:latin typeface="Arial" panose="020B0604020202020204" pitchFamily="34" charset="0"/>
                    <a:ea typeface="Calibri" panose="020F0502020204030204" pitchFamily="34" charset="0"/>
                    <a:cs typeface="Arial" panose="020B0604020202020204" pitchFamily="34" charset="0"/>
                  </a:rPr>
                  <a:t>Ta có: DE là đường phân giác góc D</a:t>
                </a:r>
                <a:endParaRPr lang="fr-FR" sz="360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smtClean="0">
                    <a:solidFill>
                      <a:schemeClr val="bg1"/>
                    </a:solidFill>
                    <a:latin typeface="Arial" panose="020B0604020202020204" pitchFamily="34" charset="0"/>
                    <a:ea typeface="Calibri" panose="020F0502020204030204" pitchFamily="34" charset="0"/>
                    <a:cs typeface="Arial" panose="020B0604020202020204" pitchFamily="34" charset="0"/>
                  </a:rPr>
                  <a:t>	   EC là đường phân giác góc C</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𝐴𝐷𝐸</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𝐸𝐷𝐶</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𝐴𝐷𝐶</m:t>
                            </m:r>
                          </m:e>
                        </m:acc>
                      </m:num>
                      <m:den>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sz="36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𝐷𝐶𝐸</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𝐵𝐶𝐸</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𝐷𝐶𝐵</m:t>
                            </m:r>
                          </m:e>
                        </m:acc>
                      </m:num>
                      <m:den>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solidFill>
                      <a:schemeClr val="bg1"/>
                    </a:solidFill>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𝐴𝐷𝐶</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𝐵𝐶𝐷</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𝐸𝐷𝐶</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𝐷𝐶𝐸</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36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pPr>
                <a:r>
                  <a:rPr lang="fr-FR" sz="3600" smtClean="0">
                    <a:solidFill>
                      <a:schemeClr val="bg1"/>
                    </a:solidFill>
                    <a:effectLst/>
                    <a:ea typeface="Calibri" panose="020F0502020204030204" pitchFamily="34" charset="0"/>
                    <a:cs typeface="Times New Roman" panose="02020603050405020304" pitchFamily="18" charset="0"/>
                  </a:rPr>
                  <a:t>                                                   </a:t>
                </a:r>
                <a14:m>
                  <m:oMath xmlns:m="http://schemas.openxmlformats.org/officeDocument/2006/math">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𝐸𝐷𝐶</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𝐷𝐶𝐸</m:t>
                        </m:r>
                      </m:e>
                    </m:acc>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90</m:t>
                        </m:r>
                      </m:e>
                      <m:sup>
                        <m:r>
                          <a:rPr lang="fr-FR"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224679" y="4230706"/>
                <a:ext cx="10529921" cy="4752711"/>
              </a:xfrm>
              <a:prstGeom prst="rect">
                <a:avLst/>
              </a:prstGeom>
              <a:blipFill>
                <a:blip r:embed="rId25"/>
                <a:stretch>
                  <a:fillRect l="-1736"/>
                </a:stretch>
              </a:blipFill>
            </p:spPr>
            <p:txBody>
              <a:bodyPr/>
              <a:lstStyle/>
              <a:p>
                <a:r>
                  <a:rPr lang="en-US">
                    <a:noFill/>
                  </a:rPr>
                  <a:t> </a:t>
                </a:r>
              </a:p>
            </p:txBody>
          </p:sp>
        </mc:Fallback>
      </mc:AlternateContent>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left)">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11125" y="8700729"/>
            <a:ext cx="1928747" cy="19287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703516" y="135633"/>
            <a:ext cx="381794" cy="41783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003036" y="158358"/>
            <a:ext cx="665059" cy="727835"/>
          </a:xfrm>
          <a:prstGeom prst="rect">
            <a:avLst/>
          </a:prstGeom>
        </p:spPr>
      </p:pic>
      <p:sp>
        <p:nvSpPr>
          <p:cNvPr id="14" name="Oval Callout 13"/>
          <p:cNvSpPr/>
          <p:nvPr/>
        </p:nvSpPr>
        <p:spPr>
          <a:xfrm>
            <a:off x="11506200" y="2983255"/>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953650" y="8944893"/>
            <a:ext cx="963961" cy="1237383"/>
          </a:xfrm>
          <a:prstGeom prst="rect">
            <a:avLst/>
          </a:prstGeom>
        </p:spPr>
      </p:pic>
      <p:sp>
        <p:nvSpPr>
          <p:cNvPr id="15" name="Rectangle 14"/>
          <p:cNvSpPr/>
          <p:nvPr/>
        </p:nvSpPr>
        <p:spPr>
          <a:xfrm>
            <a:off x="370155" y="239911"/>
            <a:ext cx="16353363" cy="276998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Bài 3.35 </a:t>
            </a:r>
            <a:r>
              <a:rPr kumimoji="0" lang="en-US" sz="40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tr.73) </a:t>
            </a:r>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Cho hình bình hành ABCD. Các tia phân giác của góc A, B, C, D cắt nhau như trên Hình 3.58. Chứng minh rằng EFGH là hình chữ nhật.</a:t>
            </a:r>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3">
            <a:extLst>
              <a:ext uri="{BEBA8EAE-BF5A-486C-A8C5-ECC9F3942E4B}">
                <a14:imgProps xmlns:a14="http://schemas.microsoft.com/office/drawing/2010/main">
                  <a14:imgLayer r:embed="rId24">
                    <a14:imgEffect>
                      <a14:sharpenSoften amount="50000"/>
                    </a14:imgEffect>
                    <a14:imgEffect>
                      <a14:brightnessContrast contrast="-40000"/>
                    </a14:imgEffect>
                  </a14:imgLayer>
                </a14:imgProps>
              </a:ext>
            </a:extLst>
          </a:blip>
          <a:stretch>
            <a:fillRect/>
          </a:stretch>
        </p:blipFill>
        <p:spPr>
          <a:xfrm>
            <a:off x="609600" y="4533900"/>
            <a:ext cx="5836356" cy="3352799"/>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6944938" y="3998908"/>
                <a:ext cx="10949475" cy="60213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Xét </a:t>
                </a:r>
                <a:r>
                  <a:rPr kumimoji="0" lang="fr-FR" sz="3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tam giác DEC có : </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𝐸𝐷𝐶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𝐷𝐶𝐸</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𝐷𝐸𝐶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180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𝐷𝐸𝐶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180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oMath>
                  </m:oMathPara>
                </a14:m>
                <a:endPar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smtClean="0">
                    <a:ln>
                      <a:noFill/>
                    </a:ln>
                    <a:solidFill>
                      <a:prstClr val="white"/>
                    </a:solidFill>
                    <a:effectLst/>
                    <a:uLnTx/>
                    <a:uFillTx/>
                    <a:latin typeface="Calibri"/>
                    <a:ea typeface="Calibri" panose="020F0502020204030204" pitchFamily="34" charset="0"/>
                    <a:cs typeface="Times New Roman" panose="02020603050405020304" pitchFamily="18" charset="0"/>
                  </a:rPr>
                  <a:t> 						      </a:t>
                </a:r>
                <a14:m>
                  <m:oMath xmlns:m="http://schemas.openxmlformats.org/officeDocument/2006/math">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𝐷𝐸𝐶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oMath>
                </a14:m>
                <a:r>
                  <a:rPr kumimoji="0" lang="fr-FR" sz="3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Chứng minh tương tự, ta có : </a:t>
                </a:r>
                <a14:m>
                  <m:oMath xmlns:m="http://schemas.openxmlformats.org/officeDocument/2006/math">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𝐴𝐻𝐷</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𝐵𝐹𝐶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oMath>
                </a14:m>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Xét tứ giác EFGH có </a:t>
                </a:r>
                <a:endPar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𝐴𝐻𝐷</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𝐵𝐹𝐶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acc>
                        <m:accPr>
                          <m:chr m:val="̂"/>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𝐷𝐸𝐶</m:t>
                          </m:r>
                        </m:e>
                      </m:acc>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e>
                        <m:sup>
                          <m:r>
                            <a:rPr kumimoji="0" lang="fr-FR" sz="3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𝑜</m:t>
                          </m:r>
                        </m:sup>
                      </m:sSup>
                    </m:oMath>
                  </m:oMathPara>
                </a14:m>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Suy ra EFGH là hình chữ nhật.</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944938" y="3998908"/>
                <a:ext cx="10949475" cy="6021392"/>
              </a:xfrm>
              <a:prstGeom prst="rect">
                <a:avLst/>
              </a:prstGeom>
              <a:blipFill>
                <a:blip r:embed="rId25"/>
                <a:stretch>
                  <a:fillRect l="-1670" b="-1113"/>
                </a:stretch>
              </a:blipFill>
            </p:spPr>
            <p:txBody>
              <a:bodyPr/>
              <a:lstStyle/>
              <a:p>
                <a:r>
                  <a:rPr lang="en-US">
                    <a:noFill/>
                  </a:rPr>
                  <a:t> </a:t>
                </a:r>
              </a:p>
            </p:txBody>
          </p:sp>
        </mc:Fallback>
      </mc:AlternateContent>
    </p:spTree>
    <p:extLst>
      <p:ext uri="{BB962C8B-B14F-4D97-AF65-F5344CB8AC3E}">
        <p14:creationId xmlns:p14="http://schemas.microsoft.com/office/powerpoint/2010/main" val="344744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wipe(down)">
                                      <p:cBhvr>
                                        <p:cTn id="18" dur="500"/>
                                        <p:tgtEl>
                                          <p:spTgt spid="1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23" dur="500"/>
                                        <p:tgtEl>
                                          <p:spTgt spid="12">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26" dur="500"/>
                                        <p:tgtEl>
                                          <p:spTgt spid="1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wipe(left)">
                                      <p:cBhvr>
                                        <p:cTn id="31"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73400" y="8969852"/>
            <a:ext cx="2109416" cy="384968"/>
          </a:xfrm>
          <a:prstGeom prst="rect">
            <a:avLst/>
          </a:prstGeom>
        </p:spPr>
      </p:pic>
      <p:sp>
        <p:nvSpPr>
          <p:cNvPr id="27" name="Oval Callout 26"/>
          <p:cNvSpPr/>
          <p:nvPr/>
        </p:nvSpPr>
        <p:spPr>
          <a:xfrm>
            <a:off x="8284962" y="4170836"/>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grpSp>
        <p:nvGrpSpPr>
          <p:cNvPr id="16" name="Group 2"/>
          <p:cNvGrpSpPr/>
          <p:nvPr/>
        </p:nvGrpSpPr>
        <p:grpSpPr>
          <a:xfrm rot="-5400000">
            <a:off x="9237681" y="-26431"/>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2" name="Rectangle 11"/>
          <p:cNvSpPr/>
          <p:nvPr/>
        </p:nvSpPr>
        <p:spPr>
          <a:xfrm>
            <a:off x="370155" y="200948"/>
            <a:ext cx="17512661" cy="3647152"/>
          </a:xfrm>
          <a:prstGeom prst="rect">
            <a:avLst/>
          </a:prstGeom>
        </p:spPr>
        <p:txBody>
          <a:bodyPr wrap="square">
            <a:spAutoFit/>
          </a:bodyPr>
          <a:lstStyle/>
          <a:p>
            <a:pPr lvl="0" algn="just">
              <a:lnSpc>
                <a:spcPct val="150000"/>
              </a:lnSpc>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3.36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tr.73) </a:t>
            </a:r>
            <a:r>
              <a:rPr lang="vi-VN" sz="3800">
                <a:cs typeface="Arial" panose="020B0604020202020204" pitchFamily="34" charset="0"/>
              </a:rPr>
              <a:t>Một khung tre hình chữ nhật có lắp đinh vít tại bốn đỉnh. Khi khung tre này bị xô lệch (do các đinh vít bị lỏng), các góc không còn vuông nữa thì khung đó là hình gì? Tại sao? Hỏi khi nẹp thêm một đường chéo vào khung đó thì nó còn bị xô lệch không?</a:t>
            </a:r>
            <a:endParaRPr kumimoji="0" lang="en-US" sz="3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370154" y="5368866"/>
            <a:ext cx="17512661" cy="3600986"/>
          </a:xfrm>
          <a:prstGeom prst="rect">
            <a:avLst/>
          </a:prstGeom>
        </p:spPr>
        <p:txBody>
          <a:bodyPr wrap="square">
            <a:spAutoFit/>
          </a:bodyPr>
          <a:lstStyle/>
          <a:p>
            <a:pPr algn="just">
              <a:lnSpc>
                <a:spcPct val="150000"/>
              </a:lnSpc>
              <a:spcBef>
                <a:spcPts val="600"/>
              </a:spcBef>
              <a:spcAft>
                <a:spcPts val="800"/>
              </a:spcAft>
            </a:pPr>
            <a:r>
              <a:rPr lang="fr-FR" sz="3800">
                <a:solidFill>
                  <a:srgbClr val="000000"/>
                </a:solidFill>
                <a:latin typeface="Arial" panose="020B0604020202020204" pitchFamily="34" charset="0"/>
                <a:ea typeface="Calibri" panose="020F0502020204030204" pitchFamily="34" charset="0"/>
                <a:cs typeface="Arial" panose="020B0604020202020204" pitchFamily="34" charset="0"/>
              </a:rPr>
              <a:t>Khi bị xô lệch, khung tre có dạng hình bình hành vì các cạnh đối vẫn còn bằng nhau. Nếu nẹp thêm một thanh đường chéo thì khung không còn bị xô lệch vì thanh đường chéo </a:t>
            </a:r>
            <a:r>
              <a:rPr lang="fr-FR" sz="3800" smtClean="0">
                <a:solidFill>
                  <a:srgbClr val="000000"/>
                </a:solidFill>
                <a:latin typeface="Arial" panose="020B0604020202020204" pitchFamily="34" charset="0"/>
                <a:ea typeface="Calibri" panose="020F0502020204030204" pitchFamily="34" charset="0"/>
                <a:cs typeface="Arial" panose="020B0604020202020204" pitchFamily="34" charset="0"/>
              </a:rPr>
              <a:t>cùng </a:t>
            </a:r>
            <a:r>
              <a:rPr lang="fr-FR" sz="3800">
                <a:solidFill>
                  <a:srgbClr val="000000"/>
                </a:solidFill>
                <a:latin typeface="Arial" panose="020B0604020202020204" pitchFamily="34" charset="0"/>
                <a:ea typeface="Calibri" panose="020F0502020204030204" pitchFamily="34" charset="0"/>
                <a:cs typeface="Arial" panose="020B0604020202020204" pitchFamily="34" charset="0"/>
              </a:rPr>
              <a:t>với bốn thanh của khung tạo thành hai tam giác với cạnh có độ dài không đổi.</a:t>
            </a:r>
            <a:endParaRPr lang="en-US" sz="38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Oval Callout 26"/>
          <p:cNvSpPr/>
          <p:nvPr/>
        </p:nvSpPr>
        <p:spPr>
          <a:xfrm>
            <a:off x="8302476" y="3569635"/>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p:pic>
        <p:nvPicPr>
          <p:cNvPr id="2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16810933">
            <a:off x="17230756" y="3010500"/>
            <a:ext cx="1636907" cy="1738029"/>
          </a:xfrm>
          <a:prstGeom prst="rect">
            <a:avLst/>
          </a:prstGeom>
        </p:spPr>
      </p:pic>
      <p:sp>
        <p:nvSpPr>
          <p:cNvPr id="15" name="Rectangle 14"/>
          <p:cNvSpPr/>
          <p:nvPr/>
        </p:nvSpPr>
        <p:spPr>
          <a:xfrm>
            <a:off x="387668" y="134851"/>
            <a:ext cx="17512661" cy="3647152"/>
          </a:xfrm>
          <a:prstGeom prst="rect">
            <a:avLst/>
          </a:prstGeom>
        </p:spPr>
        <p:txBody>
          <a:bodyPr wrap="square">
            <a:spAutoFit/>
          </a:bodyPr>
          <a:lstStyle/>
          <a:p>
            <a:pPr lvl="0" algn="just">
              <a:lnSpc>
                <a:spcPct val="150000"/>
              </a:lnSpc>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3.37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tr.73) </a:t>
            </a:r>
            <a:r>
              <a:rPr lang="vi-VN" sz="3800">
                <a:cs typeface="Arial" panose="020B0604020202020204" pitchFamily="34" charset="0"/>
              </a:rPr>
              <a:t>Gọi Ou và Ov lần lượt là hai tia phân giác của hai góc kề bù xOy và x’Oy; A là một điểm khác O trên tia Ox. Gọi B và C là chân đường vuông góc hạ từ A lần lượt xuống đường thẳng chứa Ou và Ov. Hỏi tứ giác OBAC là hình gì? Vì sao?</a:t>
            </a:r>
            <a:endParaRPr kumimoji="0" lang="en-US" sz="3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6">
            <a:extLst>
              <a:ext uri="{BEBA8EAE-BF5A-486C-A8C5-ECC9F3942E4B}">
                <a14:imgProps xmlns:a14="http://schemas.microsoft.com/office/drawing/2010/main">
                  <a14:imgLayer r:embed="rId27">
                    <a14:imgEffect>
                      <a14:sharpenSoften amount="50000"/>
                    </a14:imgEffect>
                    <a14:imgEffect>
                      <a14:brightnessContrast contrast="-40000"/>
                    </a14:imgEffect>
                  </a14:imgLayer>
                </a14:imgProps>
              </a:ext>
            </a:extLst>
          </a:blip>
          <a:stretch>
            <a:fillRect/>
          </a:stretch>
        </p:blipFill>
        <p:spPr>
          <a:xfrm>
            <a:off x="387668" y="4634144"/>
            <a:ext cx="6553200" cy="507465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7364581" y="4838700"/>
                <a:ext cx="10535748" cy="4896020"/>
              </a:xfrm>
              <a:prstGeom prst="rect">
                <a:avLst/>
              </a:prstGeom>
            </p:spPr>
            <p:txBody>
              <a:bodyPr wrap="square">
                <a:spAutoFit/>
              </a:bodyPr>
              <a:lstStyle/>
              <a:p>
                <a:pPr algn="just">
                  <a:lnSpc>
                    <a:spcPct val="150000"/>
                  </a:lnSpc>
                </a:pPr>
                <a:r>
                  <a:rPr lang="fr-FR" sz="3600" smtClean="0">
                    <a:latin typeface="Arial" panose="020B0604020202020204" pitchFamily="34" charset="0"/>
                    <a:ea typeface="Arial" panose="020B0604020202020204" pitchFamily="34" charset="0"/>
                    <a:cs typeface="Arial" panose="020B0604020202020204" pitchFamily="34" charset="0"/>
                  </a:rPr>
                  <a:t>Ta có: Ou và Ov lần lượt là hai tia phân giác của hai góc kề bù xOy và x’Oy</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Arial" panose="020B0604020202020204" pitchFamily="34" charset="0"/>
                    <a:cs typeface="Arial" panose="020B0604020202020204" pitchFamily="34" charset="0"/>
                  </a:rPr>
                  <a:t>Suy ra </a:t>
                </a:r>
                <a14:m>
                  <m:oMath xmlns:m="http://schemas.openxmlformats.org/officeDocument/2006/math">
                    <m:acc>
                      <m:accPr>
                        <m:chr m:val="̂"/>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accPr>
                      <m:e>
                        <m:r>
                          <a:rPr lang="fr-FR" sz="3600" i="1">
                            <a:effectLst/>
                            <a:latin typeface="Cambria Math" panose="02040503050406030204" pitchFamily="18" charset="0"/>
                            <a:ea typeface="Arial" panose="020B0604020202020204" pitchFamily="34" charset="0"/>
                            <a:cs typeface="Times New Roman" panose="02020603050405020304" pitchFamily="18" charset="0"/>
                          </a:rPr>
                          <m:t>𝑥𝑂𝑢</m:t>
                        </m:r>
                      </m:e>
                    </m:acc>
                    <m:r>
                      <a:rPr lang="fr-FR" sz="36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accPr>
                      <m:e>
                        <m:r>
                          <a:rPr lang="fr-FR" sz="3600" i="1">
                            <a:effectLst/>
                            <a:latin typeface="Cambria Math" panose="02040503050406030204" pitchFamily="18" charset="0"/>
                            <a:ea typeface="Arial" panose="020B0604020202020204" pitchFamily="34" charset="0"/>
                            <a:cs typeface="Times New Roman" panose="02020603050405020304" pitchFamily="18" charset="0"/>
                          </a:rPr>
                          <m:t>𝑢𝑂𝑦</m:t>
                        </m:r>
                      </m:e>
                    </m:acc>
                    <m:r>
                      <a:rPr lang="fr-FR" sz="36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fPr>
                      <m:num>
                        <m:acc>
                          <m:accPr>
                            <m:chr m:val="̂"/>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accPr>
                          <m:e>
                            <m:r>
                              <a:rPr lang="fr-FR" sz="3600" i="1">
                                <a:effectLst/>
                                <a:latin typeface="Cambria Math" panose="02040503050406030204" pitchFamily="18" charset="0"/>
                                <a:ea typeface="Arial" panose="020B0604020202020204" pitchFamily="34" charset="0"/>
                                <a:cs typeface="Times New Roman" panose="02020603050405020304" pitchFamily="18" charset="0"/>
                              </a:rPr>
                              <m:t>𝑥𝑂𝑦</m:t>
                            </m:r>
                          </m:e>
                        </m:acc>
                      </m:num>
                      <m:den>
                        <m:r>
                          <a:rPr lang="fr-FR" sz="3600" i="1">
                            <a:effectLst/>
                            <a:latin typeface="Cambria Math" panose="02040503050406030204" pitchFamily="18" charset="0"/>
                            <a:ea typeface="Arial" panose="020B0604020202020204" pitchFamily="34" charset="0"/>
                            <a:cs typeface="Times New Roman" panose="02020603050405020304" pitchFamily="18" charset="0"/>
                          </a:rPr>
                          <m:t>2</m:t>
                        </m:r>
                      </m:den>
                    </m:f>
                    <m:r>
                      <a:rPr lang="fr-FR" sz="3600" i="1">
                        <a:effectLst/>
                        <a:latin typeface="Cambria Math" panose="02040503050406030204" pitchFamily="18" charset="0"/>
                        <a:ea typeface="Arial" panose="020B0604020202020204" pitchFamily="34" charset="0"/>
                        <a:cs typeface="Times New Roman" panose="02020603050405020304" pitchFamily="18" charset="0"/>
                      </a:rPr>
                      <m:t> </m:t>
                    </m:r>
                  </m:oMath>
                </a14:m>
                <a:r>
                  <a:rPr lang="fr-FR" sz="36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up>
                        </m:sSup>
                        <m:r>
                          <a:rPr lang="fr-FR" sz="3600" i="1">
                            <a:effectLst/>
                            <a:latin typeface="Cambria Math" panose="02040503050406030204" pitchFamily="18" charset="0"/>
                            <a:ea typeface="Dotum" panose="020B0600000101010101" pitchFamily="34" charset="-127"/>
                            <a:cs typeface="Times New Roman" panose="02020603050405020304" pitchFamily="18" charset="0"/>
                          </a:rPr>
                          <m:t>𝑂𝑣</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𝑣𝑂𝑦</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fPr>
                      <m:num>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up>
                            </m:sSup>
                            <m:r>
                              <a:rPr lang="fr-FR" sz="3600" i="1">
                                <a:effectLst/>
                                <a:latin typeface="Cambria Math" panose="02040503050406030204" pitchFamily="18" charset="0"/>
                                <a:ea typeface="Dotum" panose="020B0600000101010101" pitchFamily="34" charset="-127"/>
                                <a:cs typeface="Times New Roman" panose="02020603050405020304" pitchFamily="18" charset="0"/>
                              </a:rPr>
                              <m:t>𝑂𝑦</m:t>
                            </m:r>
                          </m:e>
                        </m:acc>
                      </m:num>
                      <m:den>
                        <m:r>
                          <a:rPr lang="fr-FR" sz="3600" i="1">
                            <a:effectLst/>
                            <a:latin typeface="Cambria Math" panose="02040503050406030204" pitchFamily="18" charset="0"/>
                            <a:ea typeface="Dotum" panose="020B0600000101010101" pitchFamily="34" charset="-127"/>
                            <a:cs typeface="Times New Roman" panose="02020603050405020304" pitchFamily="18" charset="0"/>
                          </a:rPr>
                          <m:t>2</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Dotum" panose="020B0600000101010101" pitchFamily="34" charset="-127"/>
                    <a:cs typeface="Arial" panose="020B0604020202020204" pitchFamily="34" charset="0"/>
                  </a:rPr>
                  <a:t>Ta </a:t>
                </a:r>
                <a:r>
                  <a:rPr lang="fr-FR" sz="3600" smtClean="0">
                    <a:effectLst/>
                    <a:latin typeface="Arial" panose="020B0604020202020204" pitchFamily="34" charset="0"/>
                    <a:ea typeface="Dotum" panose="020B0600000101010101" pitchFamily="34" charset="-127"/>
                    <a:cs typeface="Arial" panose="020B0604020202020204" pitchFamily="34" charset="0"/>
                  </a:rPr>
                  <a:t>có: </a:t>
                </a:r>
                <a14:m>
                  <m:oMath xmlns:m="http://schemas.openxmlformats.org/officeDocument/2006/math">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𝑥𝑂𝑦</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up>
                        </m:sSup>
                        <m:r>
                          <a:rPr lang="fr-FR" sz="3600" i="1">
                            <a:effectLst/>
                            <a:latin typeface="Cambria Math" panose="02040503050406030204" pitchFamily="18" charset="0"/>
                            <a:ea typeface="Dotum" panose="020B0600000101010101" pitchFamily="34" charset="-127"/>
                            <a:cs typeface="Times New Roman" panose="02020603050405020304" pitchFamily="18" charset="0"/>
                          </a:rPr>
                          <m:t>𝑂𝑦</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180</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endParaRPr lang="en-US" sz="3600" i="1" smtClean="0">
                  <a:effectLst/>
                  <a:latin typeface="Cambria Math" panose="02040503050406030204" pitchFamily="18" charset="0"/>
                  <a:ea typeface="Dotum" panose="020B0600000101010101" pitchFamily="34" charset="-127"/>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fr-FR" sz="3600" i="1">
                          <a:effectLst/>
                          <a:latin typeface="Cambria Math" panose="02040503050406030204" pitchFamily="18" charset="0"/>
                          <a:ea typeface="Dotum" panose="020B0600000101010101" pitchFamily="34" charset="-127"/>
                          <a:cs typeface="Times New Roman" panose="02020603050405020304" pitchFamily="18" charset="0"/>
                        </a:rPr>
                        <m:t>⇒2</m:t>
                      </m:r>
                      <m:acc>
                        <m:accPr>
                          <m:chr m:val="̂"/>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accPr>
                        <m:e>
                          <m:r>
                            <a:rPr lang="fr-FR" sz="3600" i="1">
                              <a:effectLst/>
                              <a:latin typeface="Cambria Math" panose="02040503050406030204" pitchFamily="18" charset="0"/>
                              <a:ea typeface="Arial" panose="020B0604020202020204" pitchFamily="34" charset="0"/>
                              <a:cs typeface="Times New Roman" panose="02020603050405020304" pitchFamily="18" charset="0"/>
                            </a:rPr>
                            <m:t>𝑥𝑂𝑢</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+2</m:t>
                      </m:r>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m:t>
                          </m:r>
                          <m:r>
                            <a:rPr lang="fr-FR" sz="3600" i="1">
                              <a:effectLst/>
                              <a:latin typeface="Cambria Math" panose="02040503050406030204" pitchFamily="18" charset="0"/>
                              <a:ea typeface="Dotum" panose="020B0600000101010101" pitchFamily="34" charset="-127"/>
                              <a:cs typeface="Times New Roman" panose="02020603050405020304" pitchFamily="18" charset="0"/>
                            </a:rPr>
                            <m:t>′</m:t>
                          </m:r>
                          <m:r>
                            <a:rPr lang="fr-FR" sz="3600" i="1">
                              <a:effectLst/>
                              <a:latin typeface="Cambria Math" panose="02040503050406030204" pitchFamily="18" charset="0"/>
                              <a:ea typeface="Dotum" panose="020B0600000101010101" pitchFamily="34" charset="-127"/>
                              <a:cs typeface="Times New Roman" panose="02020603050405020304" pitchFamily="18" charset="0"/>
                            </a:rPr>
                            <m:t>𝑂𝑣</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180</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𝑜</m:t>
                          </m:r>
                        </m:sup>
                      </m:sSup>
                      <m:r>
                        <a:rPr lang="fr-FR"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accPr>
                        <m:e>
                          <m:r>
                            <a:rPr lang="fr-FR" sz="3600" i="1">
                              <a:effectLst/>
                              <a:latin typeface="Cambria Math" panose="02040503050406030204" pitchFamily="18" charset="0"/>
                              <a:ea typeface="Arial" panose="020B0604020202020204" pitchFamily="34" charset="0"/>
                              <a:cs typeface="Times New Roman" panose="02020603050405020304" pitchFamily="18" charset="0"/>
                            </a:rPr>
                            <m:t>𝑥𝑂𝑢</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fr-FR" sz="3600" i="1">
                              <a:effectLst/>
                              <a:latin typeface="Cambria Math" panose="02040503050406030204" pitchFamily="18" charset="0"/>
                              <a:ea typeface="Dotum" panose="020B0600000101010101" pitchFamily="34" charset="-127"/>
                              <a:cs typeface="Times New Roman" panose="02020603050405020304" pitchFamily="18" charset="0"/>
                            </a:rPr>
                            <m:t>𝑥</m:t>
                          </m:r>
                          <m:r>
                            <a:rPr lang="fr-FR" sz="3600" i="1">
                              <a:effectLst/>
                              <a:latin typeface="Cambria Math" panose="02040503050406030204" pitchFamily="18" charset="0"/>
                              <a:ea typeface="Dotum" panose="020B0600000101010101" pitchFamily="34" charset="-127"/>
                              <a:cs typeface="Times New Roman" panose="02020603050405020304" pitchFamily="18" charset="0"/>
                            </a:rPr>
                            <m:t>′</m:t>
                          </m:r>
                          <m:r>
                            <a:rPr lang="fr-FR" sz="3600" i="1">
                              <a:effectLst/>
                              <a:latin typeface="Cambria Math" panose="02040503050406030204" pitchFamily="18" charset="0"/>
                              <a:ea typeface="Dotum" panose="020B0600000101010101" pitchFamily="34" charset="-127"/>
                              <a:cs typeface="Times New Roman" panose="02020603050405020304" pitchFamily="18" charset="0"/>
                            </a:rPr>
                            <m:t>𝑂𝑣</m:t>
                          </m:r>
                        </m:e>
                      </m:acc>
                      <m:r>
                        <a:rPr lang="fr-FR" sz="36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3600" i="1">
                              <a:effectLst/>
                              <a:latin typeface="Cambria Math" panose="02040503050406030204" pitchFamily="18" charset="0"/>
                              <a:ea typeface="Dotum" panose="020B0600000101010101" pitchFamily="34" charset="-127"/>
                              <a:cs typeface="Times New Roman" panose="02020603050405020304" pitchFamily="18" charset="0"/>
                            </a:rPr>
                            <m:t>90</m:t>
                          </m:r>
                        </m:e>
                        <m:sup>
                          <m:r>
                            <a:rPr lang="fr-FR" sz="3600" i="1">
                              <a:effectLst/>
                              <a:latin typeface="Cambria Math" panose="02040503050406030204" pitchFamily="18" charset="0"/>
                              <a:ea typeface="Dotum" panose="020B0600000101010101" pitchFamily="34" charset="-127"/>
                              <a:cs typeface="Times New Roman" panose="02020603050405020304" pitchFamily="18" charset="0"/>
                            </a:rPr>
                            <m:t>𝑜</m:t>
                          </m:r>
                        </m:sup>
                      </m:sSup>
                    </m:oMath>
                  </m:oMathPara>
                </a14:m>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364581" y="4838700"/>
                <a:ext cx="10535748" cy="4896020"/>
              </a:xfrm>
              <a:prstGeom prst="rect">
                <a:avLst/>
              </a:prstGeom>
              <a:blipFill>
                <a:blip r:embed="rId28"/>
                <a:stretch>
                  <a:fillRect l="-1736" r="-1794"/>
                </a:stretch>
              </a:blipFill>
            </p:spPr>
            <p:txBody>
              <a:bodyPr/>
              <a:lstStyle/>
              <a:p>
                <a:r>
                  <a:rPr lang="en-US">
                    <a:noFill/>
                  </a:rPr>
                  <a:t> </a:t>
                </a:r>
              </a:p>
            </p:txBody>
          </p:sp>
        </mc:Fallback>
      </mc:AlternateContent>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4" dur="5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p:cTn id="3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873443" y="7697865"/>
            <a:ext cx="1835902" cy="143868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16543">
            <a:off x="867499" y="7229465"/>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9087330">
            <a:off x="3258948" y="989215"/>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741990" y="287449"/>
            <a:ext cx="2142963" cy="2401079"/>
          </a:xfrm>
          <a:prstGeom prst="rect">
            <a:avLst/>
          </a:prstGeom>
        </p:spPr>
      </p:pic>
      <p:sp>
        <p:nvSpPr>
          <p:cNvPr id="11" name="Rectangle 10"/>
          <p:cNvSpPr/>
          <p:nvPr/>
        </p:nvSpPr>
        <p:spPr>
          <a:xfrm>
            <a:off x="3967743" y="2174962"/>
            <a:ext cx="10352514" cy="1823576"/>
          </a:xfrm>
          <a:prstGeom prst="rect">
            <a:avLst/>
          </a:prstGeom>
        </p:spPr>
        <p:txBody>
          <a:bodyPr wrap="none">
            <a:spAutoFit/>
          </a:bodyPr>
          <a:lstStyle/>
          <a:p>
            <a:pPr lvl="0" algn="ctr">
              <a:lnSpc>
                <a:spcPct val="150000"/>
              </a:lnSpc>
              <a:defRPr/>
            </a:pPr>
            <a:r>
              <a:rPr lang="vi-VN" sz="7500" b="1" kern="0">
                <a:solidFill>
                  <a:schemeClr val="bg1"/>
                </a:solidFill>
                <a:cs typeface="Arial" panose="020B0604020202020204" pitchFamily="34" charset="0"/>
              </a:rPr>
              <a:t>CHƯƠNG III: TỨ GIÁC</a:t>
            </a:r>
            <a:endParaRPr lang="en-US" sz="7500" b="1" kern="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810000" y="4614012"/>
            <a:ext cx="10668000" cy="1823576"/>
          </a:xfrm>
          <a:prstGeom prst="rect">
            <a:avLst/>
          </a:prstGeom>
        </p:spPr>
        <p:txBody>
          <a:bodyPr wrap="square">
            <a:spAutoFit/>
          </a:bodyPr>
          <a:lstStyle/>
          <a:p>
            <a:pPr lvl="0" algn="ctr">
              <a:lnSpc>
                <a:spcPct val="150000"/>
              </a:lnSpc>
              <a:defRPr/>
            </a:pPr>
            <a:r>
              <a:rPr lang="vi-VN" sz="7500" b="1" kern="0">
                <a:solidFill>
                  <a:srgbClr val="FFFF00"/>
                </a:solidFill>
                <a:ea typeface="Calibri" panose="020F0502020204030204" pitchFamily="34" charset="0"/>
                <a:cs typeface="Arial" panose="020B0604020202020204" pitchFamily="34" charset="0"/>
              </a:rPr>
              <a:t>LUYỆN TẬP CHUNG </a:t>
            </a:r>
            <a:endParaRPr kumimoji="0" lang="en-US" sz="7500" b="1"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5066336" y="7872524"/>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15240000" y="8039100"/>
            <a:ext cx="550236" cy="3483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5790236" y="8039100"/>
            <a:ext cx="531784" cy="34830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Oval Callout 26"/>
          <p:cNvSpPr/>
          <p:nvPr/>
        </p:nvSpPr>
        <p:spPr>
          <a:xfrm>
            <a:off x="685800" y="489019"/>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Bài 3:(SGK – tr.101)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16810933">
            <a:off x="16707546" y="90173"/>
            <a:ext cx="1636907" cy="1738029"/>
          </a:xfrm>
          <a:prstGeom prst="rect">
            <a:avLst/>
          </a:prstGeom>
        </p:spPr>
      </p:pic>
      <p:pic>
        <p:nvPicPr>
          <p:cNvPr id="6" name="Picture 5"/>
          <p:cNvPicPr>
            <a:picLocks noChangeAspect="1"/>
          </p:cNvPicPr>
          <p:nvPr/>
        </p:nvPicPr>
        <p:blipFill>
          <a:blip r:embed="rId26">
            <a:extLst>
              <a:ext uri="{BEBA8EAE-BF5A-486C-A8C5-ECC9F3942E4B}">
                <a14:imgProps xmlns:a14="http://schemas.microsoft.com/office/drawing/2010/main">
                  <a14:imgLayer r:embed="rId27">
                    <a14:imgEffect>
                      <a14:sharpenSoften amount="50000"/>
                    </a14:imgEffect>
                    <a14:imgEffect>
                      <a14:brightnessContrast contrast="-40000"/>
                    </a14:imgEffect>
                  </a14:imgLayer>
                </a14:imgProps>
              </a:ext>
            </a:extLst>
          </a:blip>
          <a:stretch>
            <a:fillRect/>
          </a:stretch>
        </p:blipFill>
        <p:spPr>
          <a:xfrm>
            <a:off x="102316" y="1562100"/>
            <a:ext cx="6553200" cy="507465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7086600" y="1376233"/>
                <a:ext cx="10439400" cy="857298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Có </a:t>
                </a: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𝐶𝑂𝑥</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𝑂𝑢</m:t>
                        </m:r>
                      </m:e>
                    </m:acc>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(đối đỉnh)</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𝑥𝑂𝑢</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𝐶𝑂𝑥</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hay </a:t>
                </a: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𝐴𝑂𝐵</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𝐴𝑂𝐶</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endParaRPr kumimoji="0" lang="fr-FR" sz="36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𝐵𝑂𝐶</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Xét tứ giác OBAC có </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𝐴𝐵𝑂</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(B là chân đường vuông góc hạ từ A xuống Ou)</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𝐴𝐶𝑂</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(C là chân đường vuông góc hạ từ A xuống Ov)</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𝐵𝑂𝐶</m:t>
                        </m:r>
                      </m:e>
                    </m:acc>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fr-FR"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Suy ra OBAC là hình chữ nhật.</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86600" y="1376233"/>
                <a:ext cx="10439400" cy="8572988"/>
              </a:xfrm>
              <a:prstGeom prst="rect">
                <a:avLst/>
              </a:prstGeom>
              <a:blipFill>
                <a:blip r:embed="rId28"/>
                <a:stretch>
                  <a:fillRect l="-1811" r="-1752" b="-569"/>
                </a:stretch>
              </a:blipFill>
            </p:spPr>
            <p:txBody>
              <a:bodyPr/>
              <a:lstStyle/>
              <a:p>
                <a:r>
                  <a:rPr lang="en-US">
                    <a:noFill/>
                  </a:rPr>
                  <a:t> </a:t>
                </a:r>
              </a:p>
            </p:txBody>
          </p:sp>
        </mc:Fallback>
      </mc:AlternateContent>
    </p:spTree>
    <p:extLst>
      <p:ext uri="{BB962C8B-B14F-4D97-AF65-F5344CB8AC3E}">
        <p14:creationId xmlns:p14="http://schemas.microsoft.com/office/powerpoint/2010/main" val="327584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left)">
                                      <p:cBhvr>
                                        <p:cTn id="20" dur="500"/>
                                        <p:tgtEl>
                                          <p:spTgt spid="7">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left)">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anim calcmode="lin" valueType="num">
                                      <p:cBhvr>
                                        <p:cTn id="2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anim calcmode="lin" valueType="num">
                                      <p:cBhvr>
                                        <p:cTn id="34"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7">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anim calcmode="lin" valueType="num">
                                      <p:cBhvr>
                                        <p:cTn id="3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7">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fade">
                                      <p:cBhvr>
                                        <p:cTn id="43" dur="500"/>
                                        <p:tgtEl>
                                          <p:spTgt spid="7">
                                            <p:txEl>
                                              <p:pRg st="6" end="6"/>
                                            </p:txEl>
                                          </p:spTgt>
                                        </p:tgtEl>
                                      </p:cBhvr>
                                    </p:animEffect>
                                    <p:anim calcmode="lin" valueType="num">
                                      <p:cBhvr>
                                        <p:cTn id="44"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xEl>
                                              <p:pRg st="7" end="7"/>
                                            </p:txEl>
                                          </p:spTgt>
                                        </p:tgtEl>
                                        <p:attrNameLst>
                                          <p:attrName>style.visibility</p:attrName>
                                        </p:attrNameLst>
                                      </p:cBhvr>
                                      <p:to>
                                        <p:strVal val="visible"/>
                                      </p:to>
                                    </p:set>
                                    <p:animEffect transition="in" filter="barn(inVertical)">
                                      <p:cBhvr>
                                        <p:cTn id="5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881840" y="3140903"/>
            <a:ext cx="1745519" cy="983837"/>
          </a:xfrm>
          <a:prstGeom prst="rect">
            <a:avLst/>
          </a:prstGeom>
        </p:spPr>
      </p:pic>
      <p:sp>
        <p:nvSpPr>
          <p:cNvPr id="27" name="Oval Callout 26"/>
          <p:cNvSpPr/>
          <p:nvPr/>
        </p:nvSpPr>
        <p:spPr>
          <a:xfrm>
            <a:off x="8226278" y="32385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381000" y="161985"/>
            <a:ext cx="17373600" cy="2661626"/>
          </a:xfrm>
          <a:prstGeom prst="rect">
            <a:avLst/>
          </a:prstGeom>
        </p:spPr>
        <p:txBody>
          <a:bodyPr wrap="square">
            <a:spAutoFit/>
          </a:bodyPr>
          <a:lstStyle/>
          <a:p>
            <a:pPr lvl="0" algn="just">
              <a:lnSpc>
                <a:spcPct val="150000"/>
              </a:lnSpc>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3.38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tr.73) </a:t>
            </a:r>
            <a:r>
              <a:rPr lang="vi-VN" sz="3800">
                <a:solidFill>
                  <a:srgbClr val="000000"/>
                </a:solidFill>
                <a:cs typeface="Arial" panose="020B0604020202020204" pitchFamily="34" charset="0"/>
              </a:rPr>
              <a:t>Cho hình vuông ABCD. Lấy một điểm E trên cạnh CD. Tia phân giác của góc DAE cắt cạnh DC tại M. Đường thẳng qua M vuông góc với AE cắt BC tại N. Chứng minh DM + BN = MN.</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6400800" y="4305837"/>
                <a:ext cx="11763589" cy="5134354"/>
              </a:xfrm>
              <a:prstGeom prst="rect">
                <a:avLst/>
              </a:prstGeom>
            </p:spPr>
            <p:txBody>
              <a:bodyPr wrap="square">
                <a:spAutoFit/>
              </a:bodyPr>
              <a:lstStyle/>
              <a:p>
                <a:pPr algn="just">
                  <a:lnSpc>
                    <a:spcPct val="150000"/>
                  </a:lnSpc>
                </a:pPr>
                <a:r>
                  <a:rPr lang="en-US" sz="3600">
                    <a:latin typeface="Arial" panose="020B0604020202020204" pitchFamily="34" charset="0"/>
                    <a:ea typeface="Arial" panose="020B0604020202020204" pitchFamily="34" charset="0"/>
                    <a:cs typeface="Arial" panose="020B0604020202020204" pitchFamily="34" charset="0"/>
                  </a:rPr>
                  <a:t>Gọi AE vuông góc với MN tại H</a:t>
                </a:r>
              </a:p>
              <a:p>
                <a:pPr algn="just">
                  <a:lnSpc>
                    <a:spcPct val="150000"/>
                  </a:lnSpc>
                </a:pPr>
                <a:r>
                  <a:rPr lang="pt-BR" sz="3600">
                    <a:effectLst/>
                    <a:latin typeface="Arial" panose="020B0604020202020204" pitchFamily="34" charset="0"/>
                    <a:ea typeface="Arial" panose="020B0604020202020204" pitchFamily="34" charset="0"/>
                    <a:cs typeface="Arial" panose="020B0604020202020204" pitchFamily="34" charset="0"/>
                  </a:rPr>
                  <a:t>Xét </a:t>
                </a:r>
                <a14:m>
                  <m:oMath xmlns:m="http://schemas.openxmlformats.org/officeDocument/2006/math">
                    <m:r>
                      <a:rPr lang="pt-BR" sz="3600" i="1">
                        <a:effectLst/>
                        <a:latin typeface="Cambria Math" panose="02040503050406030204" pitchFamily="18" charset="0"/>
                        <a:ea typeface="Arial" panose="020B0604020202020204" pitchFamily="34" charset="0"/>
                        <a:cs typeface="Times New Roman" panose="02020603050405020304" pitchFamily="18" charset="0"/>
                      </a:rPr>
                      <m:t>∆</m:t>
                    </m:r>
                  </m:oMath>
                </a14:m>
                <a:r>
                  <a:rPr lang="pt-BR" sz="3600">
                    <a:effectLst/>
                    <a:latin typeface="Arial" panose="020B0604020202020204" pitchFamily="34" charset="0"/>
                    <a:ea typeface="Dotum" panose="020B0600000101010101" pitchFamily="34" charset="-127"/>
                    <a:cs typeface="Arial" panose="020B0604020202020204" pitchFamily="34" charset="0"/>
                  </a:rPr>
                  <a:t>ADM và </a:t>
                </a:r>
                <a14:m>
                  <m:oMath xmlns:m="http://schemas.openxmlformats.org/officeDocument/2006/math">
                    <m:r>
                      <a:rPr lang="pt-BR" sz="36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pt-BR" sz="3600">
                    <a:effectLst/>
                    <a:latin typeface="Arial" panose="020B0604020202020204" pitchFamily="34" charset="0"/>
                    <a:ea typeface="Dotum" panose="020B0600000101010101" pitchFamily="34" charset="-127"/>
                    <a:cs typeface="Arial" panose="020B0604020202020204" pitchFamily="34" charset="0"/>
                  </a:rPr>
                  <a:t>AHM có:</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pt-BR" sz="3600" i="1">
                            <a:effectLst/>
                            <a:latin typeface="Cambria Math" panose="02040503050406030204" pitchFamily="18" charset="0"/>
                            <a:ea typeface="Dotum" panose="020B0600000101010101" pitchFamily="34" charset="-127"/>
                            <a:cs typeface="Times New Roman" panose="02020603050405020304" pitchFamily="18" charset="0"/>
                          </a:rPr>
                          <m:t>𝑀𝐴𝐷</m:t>
                        </m:r>
                      </m:e>
                    </m:acc>
                    <m:r>
                      <a:rPr lang="en-US"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pt-BR" sz="3600" i="1">
                            <a:effectLst/>
                            <a:latin typeface="Cambria Math" panose="02040503050406030204" pitchFamily="18" charset="0"/>
                            <a:ea typeface="Dotum" panose="020B0600000101010101" pitchFamily="34" charset="-127"/>
                            <a:cs typeface="Times New Roman" panose="02020603050405020304" pitchFamily="18" charset="0"/>
                          </a:rPr>
                          <m:t>𝑀𝐴𝐻</m:t>
                        </m:r>
                      </m:e>
                    </m:acc>
                  </m:oMath>
                </a14:m>
                <a:r>
                  <a:rPr lang="en-US" sz="3600">
                    <a:effectLst/>
                    <a:latin typeface="Arial" panose="020B0604020202020204" pitchFamily="34" charset="0"/>
                    <a:ea typeface="Dotum" panose="020B0600000101010101" pitchFamily="34" charset="-127"/>
                    <a:cs typeface="Arial" panose="020B0604020202020204" pitchFamily="34" charset="0"/>
                  </a:rPr>
                  <a:t> (AM là đường phân giác </a:t>
                </a:r>
                <a14:m>
                  <m:oMath xmlns:m="http://schemas.openxmlformats.org/officeDocument/2006/math">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600" i="1">
                            <a:effectLst/>
                            <a:latin typeface="Cambria Math" panose="02040503050406030204" pitchFamily="18" charset="0"/>
                            <a:ea typeface="Dotum" panose="020B0600000101010101" pitchFamily="34" charset="-127"/>
                            <a:cs typeface="Times New Roman" panose="02020603050405020304" pitchFamily="18" charset="0"/>
                          </a:rPr>
                          <m:t>𝐷𝐴𝐸</m:t>
                        </m:r>
                      </m:e>
                    </m:acc>
                  </m:oMath>
                </a14:m>
                <a:r>
                  <a:rPr lang="en-US" sz="3600">
                    <a:effectLst/>
                    <a:latin typeface="Arial" panose="020B0604020202020204" pitchFamily="34" charset="0"/>
                    <a:ea typeface="Dotum" panose="020B0600000101010101" pitchFamily="34" charset="-127"/>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600">
                    <a:effectLst/>
                    <a:latin typeface="Arial" panose="020B0604020202020204" pitchFamily="34" charset="0"/>
                    <a:ea typeface="Dotum" panose="020B0600000101010101" pitchFamily="34" charset="-127"/>
                    <a:cs typeface="Arial" panose="020B0604020202020204" pitchFamily="34" charset="0"/>
                  </a:rPr>
                  <a:t>AM cạnh chung</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600" i="1">
                            <a:effectLst/>
                            <a:latin typeface="Cambria Math" panose="02040503050406030204" pitchFamily="18" charset="0"/>
                            <a:ea typeface="Dotum" panose="020B0600000101010101" pitchFamily="34" charset="-127"/>
                            <a:cs typeface="Times New Roman" panose="02020603050405020304" pitchFamily="18" charset="0"/>
                          </a:rPr>
                          <m:t>𝐴𝐷𝑀</m:t>
                        </m:r>
                      </m:e>
                    </m:acc>
                    <m:r>
                      <a:rPr lang="en-US" sz="36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600" i="1">
                            <a:effectLst/>
                            <a:latin typeface="Cambria Math" panose="02040503050406030204" pitchFamily="18" charset="0"/>
                            <a:ea typeface="Dotum" panose="020B0600000101010101" pitchFamily="34" charset="-127"/>
                            <a:cs typeface="Times New Roman" panose="02020603050405020304" pitchFamily="18" charset="0"/>
                          </a:rPr>
                          <m:t>𝐴𝐻𝑀</m:t>
                        </m:r>
                      </m:e>
                    </m:acc>
                    <m:r>
                      <a:rPr lang="en-US" sz="36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600" i="1">
                            <a:effectLst/>
                            <a:latin typeface="Cambria Math" panose="02040503050406030204" pitchFamily="18" charset="0"/>
                            <a:ea typeface="Dotum" panose="020B0600000101010101" pitchFamily="34" charset="-127"/>
                            <a:cs typeface="Times New Roman" panose="02020603050405020304" pitchFamily="18" charset="0"/>
                          </a:rPr>
                          <m:t>90</m:t>
                        </m:r>
                      </m:e>
                      <m:sup>
                        <m:r>
                          <a:rPr lang="en-US" sz="36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r>
                  <a:rPr lang="en-US" sz="3600">
                    <a:effectLst/>
                    <a:latin typeface="Arial" panose="020B0604020202020204" pitchFamily="34" charset="0"/>
                    <a:ea typeface="Dotum" panose="020B0600000101010101" pitchFamily="34" charset="-127"/>
                    <a:cs typeface="Arial" panose="020B0604020202020204" pitchFamily="34" charset="0"/>
                  </a:rPr>
                  <a:t> </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600">
                    <a:effectLst/>
                    <a:latin typeface="Arial" panose="020B0604020202020204" pitchFamily="34" charset="0"/>
                    <a:ea typeface="Dotum" panose="020B0600000101010101" pitchFamily="34" charset="-127"/>
                    <a:cs typeface="Arial" panose="020B0604020202020204" pitchFamily="34" charset="0"/>
                  </a:rPr>
                  <a:t>Suy ra </a:t>
                </a:r>
                <a14:m>
                  <m:oMath xmlns:m="http://schemas.openxmlformats.org/officeDocument/2006/math">
                    <m:r>
                      <a:rPr lang="en-US" sz="36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600">
                    <a:effectLst/>
                    <a:latin typeface="Arial" panose="020B0604020202020204" pitchFamily="34" charset="0"/>
                    <a:ea typeface="Dotum" panose="020B0600000101010101" pitchFamily="34" charset="-127"/>
                    <a:cs typeface="Arial" panose="020B0604020202020204" pitchFamily="34" charset="0"/>
                  </a:rPr>
                  <a:t>ADM = </a:t>
                </a:r>
                <a14:m>
                  <m:oMath xmlns:m="http://schemas.openxmlformats.org/officeDocument/2006/math">
                    <m:r>
                      <a:rPr lang="en-US" sz="36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600">
                    <a:effectLst/>
                    <a:latin typeface="Arial" panose="020B0604020202020204" pitchFamily="34" charset="0"/>
                    <a:ea typeface="Dotum" panose="020B0600000101010101" pitchFamily="34" charset="-127"/>
                    <a:cs typeface="Arial" panose="020B0604020202020204" pitchFamily="34" charset="0"/>
                  </a:rPr>
                  <a:t>AHM (ch – gn)</a:t>
                </a:r>
                <a:r>
                  <a:rPr lang="en-US" sz="3600" smtClean="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600">
                    <a:effectLst/>
                    <a:latin typeface="Arial" panose="020B0604020202020204" pitchFamily="34" charset="0"/>
                    <a:ea typeface="Dotum" panose="020B0600000101010101" pitchFamily="34" charset="-127"/>
                    <a:cs typeface="Arial" panose="020B0604020202020204" pitchFamily="34" charset="0"/>
                  </a:rPr>
                  <a:t> DM = HM; AD = </a:t>
                </a:r>
                <a:r>
                  <a:rPr lang="en-US" sz="3600" smtClean="0">
                    <a:effectLst/>
                    <a:latin typeface="Arial" panose="020B0604020202020204" pitchFamily="34" charset="0"/>
                    <a:ea typeface="Dotum" panose="020B0600000101010101" pitchFamily="34" charset="-127"/>
                    <a:cs typeface="Arial" panose="020B0604020202020204" pitchFamily="34" charset="0"/>
                  </a:rPr>
                  <a:t>AH</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400800" y="4305837"/>
                <a:ext cx="11763589" cy="5134354"/>
              </a:xfrm>
              <a:prstGeom prst="rect">
                <a:avLst/>
              </a:prstGeom>
              <a:blipFill>
                <a:blip r:embed="rId6"/>
                <a:stretch>
                  <a:fillRect l="-1554" b="-1423"/>
                </a:stretch>
              </a:blipFill>
            </p:spPr>
            <p:txBody>
              <a:bodyPr/>
              <a:lstStyle/>
              <a:p>
                <a:r>
                  <a:rPr lang="en-US">
                    <a:noFill/>
                  </a:rPr>
                  <a:t> </a:t>
                </a:r>
              </a:p>
            </p:txBody>
          </p:sp>
        </mc:Fallback>
      </mc:AlternateContent>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838200" y="4533900"/>
            <a:ext cx="4660056" cy="4392418"/>
          </a:xfrm>
          <a:prstGeom prst="rect">
            <a:avLst/>
          </a:prstGeom>
        </p:spPr>
      </p:pic>
    </p:spTree>
    <p:extLst>
      <p:ext uri="{BB962C8B-B14F-4D97-AF65-F5344CB8AC3E}">
        <p14:creationId xmlns:p14="http://schemas.microsoft.com/office/powerpoint/2010/main" val="162933115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animEffect transition="in" filter="wipe(left)">
                                      <p:cBhvr>
                                        <p:cTn id="47"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881840" y="3140903"/>
            <a:ext cx="1745519" cy="983837"/>
          </a:xfrm>
          <a:prstGeom prst="rect">
            <a:avLst/>
          </a:prstGeom>
        </p:spPr>
      </p:pic>
      <p:sp>
        <p:nvSpPr>
          <p:cNvPr id="27" name="Oval Callout 26"/>
          <p:cNvSpPr/>
          <p:nvPr/>
        </p:nvSpPr>
        <p:spPr>
          <a:xfrm>
            <a:off x="8226278" y="32385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381000" y="161985"/>
            <a:ext cx="17373600" cy="26616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3.38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tr.73) </a:t>
            </a: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Cho hình vuông ABCD. Lấy một điểm E trên cạnh CD. Tia phân giác của góc DAE cắt cạnh DC tại M. Đường thẳng qua M vuông góc với AE cắt BC tại N. Chứng minh DM + BN = MN.</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838200" y="4533900"/>
            <a:ext cx="4660056" cy="4392418"/>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524411" y="4305300"/>
                <a:ext cx="11763589" cy="51063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Xét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AHN và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ABN có:</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AH = AB (= AD)</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AN cạnh chung</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𝐴𝐻𝑁</m:t>
                        </m:r>
                      </m:e>
                    </m:acc>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𝐴𝐵𝑁</m:t>
                        </m:r>
                      </m:e>
                    </m:acc>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90</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Suy ra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AHN =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ABN (ch – cgv)</a:t>
                </a: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HN = BN</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Ta có: MH + HN = MN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DM + BN = MN (đpcm).</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524411" y="4305300"/>
                <a:ext cx="11763589" cy="5106334"/>
              </a:xfrm>
              <a:prstGeom prst="rect">
                <a:avLst/>
              </a:prstGeom>
              <a:blipFill>
                <a:blip r:embed="rId8"/>
                <a:stretch>
                  <a:fillRect l="-1554" b="-1551"/>
                </a:stretch>
              </a:blipFill>
            </p:spPr>
            <p:txBody>
              <a:bodyPr/>
              <a:lstStyle/>
              <a:p>
                <a:r>
                  <a:rPr lang="en-US">
                    <a:noFill/>
                  </a:rPr>
                  <a:t> </a:t>
                </a:r>
              </a:p>
            </p:txBody>
          </p:sp>
        </mc:Fallback>
      </mc:AlternateContent>
    </p:spTree>
    <p:extLst>
      <p:ext uri="{BB962C8B-B14F-4D97-AF65-F5344CB8AC3E}">
        <p14:creationId xmlns:p14="http://schemas.microsoft.com/office/powerpoint/2010/main" val="224460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arn(inVertical)">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6" cy="1938992"/>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nhớ</a:t>
              </a: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7" name="Group 16"/>
          <p:cNvGrpSpPr/>
          <p:nvPr/>
        </p:nvGrpSpPr>
        <p:grpSpPr>
          <a:xfrm>
            <a:off x="6564629" y="3774280"/>
            <a:ext cx="5130550"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7079701" y="4649933"/>
              <a:ext cx="4727388"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1" name="Group 20"/>
          <p:cNvGrpSpPr/>
          <p:nvPr/>
        </p:nvGrpSpPr>
        <p:grpSpPr>
          <a:xfrm>
            <a:off x="12062458" y="3774280"/>
            <a:ext cx="5130554" cy="3657600"/>
            <a:chOff x="12448416" y="3527258"/>
            <a:chExt cx="5839584"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541218" y="3768628"/>
              <a:ext cx="5605404"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a:latin typeface="Arial"/>
                  <a:ea typeface="Calibri" panose="020F0502020204030204" pitchFamily="34" charset="0"/>
                  <a:cs typeface="Times New Roman" panose="02020603050405020304" pitchFamily="18" charset="0"/>
                  <a:sym typeface="Arial"/>
                </a:rPr>
                <a:t>bị trước </a:t>
              </a:r>
              <a:endParaRPr lang="en-US" sz="4000" kern="0" smtClea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tập cuối chương III</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4563" y="-293726"/>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51049" y="-293726"/>
            <a:ext cx="11141563" cy="11141563"/>
          </a:xfrm>
          <a:prstGeom prst="rect">
            <a:avLst/>
          </a:prstGeom>
        </p:spPr>
      </p:pic>
      <p:grpSp>
        <p:nvGrpSpPr>
          <p:cNvPr id="35" name="Group 34"/>
          <p:cNvGrpSpPr/>
          <p:nvPr/>
        </p:nvGrpSpPr>
        <p:grpSpPr>
          <a:xfrm>
            <a:off x="196516" y="1301730"/>
            <a:ext cx="17888238" cy="8642369"/>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850149" y="-610245"/>
            <a:ext cx="885413" cy="2585709"/>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85937" y="119271"/>
            <a:ext cx="1813835" cy="1061829"/>
          </a:xfrm>
          <a:prstGeom prst="rect">
            <a:avLst/>
          </a:prstGeom>
        </p:spPr>
        <p:txBody>
          <a:bodyPr wrap="square">
            <a:spAutoFit/>
          </a:bodyPr>
          <a:lstStyle/>
          <a:p>
            <a:pPr lvl="0" algn="just">
              <a:lnSpc>
                <a:spcPct val="150000"/>
              </a:lnSpc>
              <a:spcAft>
                <a:spcPts val="800"/>
              </a:spcAft>
            </a:pPr>
            <a:r>
              <a:rPr lang="nl-NL" sz="4200" b="1">
                <a:solidFill>
                  <a:srgbClr val="C00000"/>
                </a:solidFill>
                <a:latin typeface="Arial" panose="020B0604020202020204" pitchFamily="34" charset="0"/>
                <a:ea typeface="Times New Roman" panose="02020603050405020304" pitchFamily="18" charset="0"/>
                <a:cs typeface="Arial" panose="020B0604020202020204" pitchFamily="34" charset="0"/>
              </a:rPr>
              <a:t>Ví </a:t>
            </a:r>
            <a:r>
              <a:rPr lang="nl-NL" sz="4200" b="1" smtClean="0">
                <a:solidFill>
                  <a:srgbClr val="C00000"/>
                </a:solidFill>
                <a:latin typeface="Arial" panose="020B0604020202020204" pitchFamily="34" charset="0"/>
                <a:ea typeface="Times New Roman" panose="02020603050405020304" pitchFamily="18" charset="0"/>
                <a:cs typeface="Arial" panose="020B0604020202020204" pitchFamily="34" charset="0"/>
              </a:rPr>
              <a:t>dụ</a:t>
            </a:r>
            <a:endParaRPr lang="en-US" sz="42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067308">
            <a:off x="16308562" y="316057"/>
            <a:ext cx="1713028" cy="965525"/>
          </a:xfrm>
          <a:prstGeom prst="rect">
            <a:avLst/>
          </a:prstGeom>
        </p:spPr>
      </p:pic>
      <p:sp>
        <p:nvSpPr>
          <p:cNvPr id="20" name="Rectangle 19"/>
          <p:cNvSpPr/>
          <p:nvPr/>
        </p:nvSpPr>
        <p:spPr>
          <a:xfrm>
            <a:off x="381210" y="1357513"/>
            <a:ext cx="17525790" cy="2654573"/>
          </a:xfrm>
          <a:prstGeom prst="rect">
            <a:avLst/>
          </a:prstGeom>
        </p:spPr>
        <p:txBody>
          <a:bodyPr wrap="square">
            <a:spAutoFit/>
          </a:bodyPr>
          <a:lstStyle/>
          <a:p>
            <a:pPr algn="just">
              <a:lnSpc>
                <a:spcPct val="150000"/>
              </a:lnSpc>
            </a:pPr>
            <a:r>
              <a:rPr lang="en-US" sz="3700" dirty="0" smtClean="0">
                <a:solidFill>
                  <a:schemeClr val="tx1"/>
                </a:solidFill>
                <a:latin typeface="Arial" panose="020B0604020202020204" pitchFamily="34" charset="0"/>
                <a:cs typeface="Arial" panose="020B0604020202020204" pitchFamily="34" charset="0"/>
              </a:rPr>
              <a:t>Cho </a:t>
            </a:r>
            <a:r>
              <a:rPr lang="en-US" sz="3700" dirty="0" err="1" smtClean="0">
                <a:solidFill>
                  <a:schemeClr val="tx1"/>
                </a:solidFill>
                <a:latin typeface="Arial" panose="020B0604020202020204" pitchFamily="34" charset="0"/>
                <a:cs typeface="Arial" panose="020B0604020202020204" pitchFamily="34" charset="0"/>
              </a:rPr>
              <a:t>ba</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điểm</a:t>
            </a:r>
            <a:r>
              <a:rPr lang="en-US" sz="3700" dirty="0" smtClean="0">
                <a:solidFill>
                  <a:schemeClr val="tx1"/>
                </a:solidFill>
                <a:latin typeface="Arial" panose="020B0604020202020204" pitchFamily="34" charset="0"/>
                <a:cs typeface="Arial" panose="020B0604020202020204" pitchFamily="34" charset="0"/>
              </a:rPr>
              <a:t> A, B, D </a:t>
            </a:r>
            <a:r>
              <a:rPr lang="en-US" sz="3700" dirty="0" err="1" smtClean="0">
                <a:solidFill>
                  <a:schemeClr val="tx1"/>
                </a:solidFill>
                <a:latin typeface="Arial" panose="020B0604020202020204" pitchFamily="34" charset="0"/>
                <a:cs typeface="Arial" panose="020B0604020202020204" pitchFamily="34" charset="0"/>
              </a:rPr>
              <a:t>sao</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cho</a:t>
            </a:r>
            <a:r>
              <a:rPr lang="en-US" sz="3700" dirty="0" smtClean="0">
                <a:solidFill>
                  <a:schemeClr val="tx1"/>
                </a:solidFill>
                <a:latin typeface="Arial" panose="020B0604020202020204" pitchFamily="34" charset="0"/>
                <a:cs typeface="Arial" panose="020B0604020202020204" pitchFamily="34" charset="0"/>
              </a:rPr>
              <a:t> AB = AD </a:t>
            </a:r>
            <a:r>
              <a:rPr lang="en-US" sz="3700" dirty="0" err="1" smtClean="0">
                <a:solidFill>
                  <a:schemeClr val="tx1"/>
                </a:solidFill>
                <a:latin typeface="Arial" panose="020B0604020202020204" pitchFamily="34" charset="0"/>
                <a:cs typeface="Arial" panose="020B0604020202020204" pitchFamily="34" charset="0"/>
              </a:rPr>
              <a:t>và</a:t>
            </a:r>
            <a:r>
              <a:rPr lang="en-US" sz="3700" dirty="0" smtClean="0">
                <a:solidFill>
                  <a:schemeClr val="tx1"/>
                </a:solidFill>
                <a:latin typeface="Arial" panose="020B0604020202020204" pitchFamily="34" charset="0"/>
                <a:cs typeface="Arial" panose="020B0604020202020204" pitchFamily="34" charset="0"/>
              </a:rPr>
              <a:t> AB </a:t>
            </a:r>
            <a:r>
              <a:rPr lang="en-US" sz="3700" dirty="0" err="1" smtClean="0">
                <a:solidFill>
                  <a:schemeClr val="tx1"/>
                </a:solidFill>
                <a:latin typeface="Arial" panose="020B0604020202020204" pitchFamily="34" charset="0"/>
                <a:cs typeface="Arial" panose="020B0604020202020204" pitchFamily="34" charset="0"/>
              </a:rPr>
              <a:t>vuông</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góc</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với</a:t>
            </a:r>
            <a:r>
              <a:rPr lang="en-US" sz="3700" dirty="0" smtClean="0">
                <a:solidFill>
                  <a:schemeClr val="tx1"/>
                </a:solidFill>
                <a:latin typeface="Arial" panose="020B0604020202020204" pitchFamily="34" charset="0"/>
                <a:cs typeface="Arial" panose="020B0604020202020204" pitchFamily="34" charset="0"/>
              </a:rPr>
              <a:t> AD. </a:t>
            </a:r>
            <a:r>
              <a:rPr lang="en-US" sz="3700" dirty="0" err="1" smtClean="0">
                <a:solidFill>
                  <a:schemeClr val="tx1"/>
                </a:solidFill>
                <a:latin typeface="Arial" panose="020B0604020202020204" pitchFamily="34" charset="0"/>
                <a:cs typeface="Arial" panose="020B0604020202020204" pitchFamily="34" charset="0"/>
              </a:rPr>
              <a:t>Vẽ</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hai</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đường</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tròn</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cùng</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đi</a:t>
            </a:r>
            <a:r>
              <a:rPr lang="en-US" sz="3700" dirty="0" smtClean="0">
                <a:solidFill>
                  <a:schemeClr val="tx1"/>
                </a:solidFill>
                <a:latin typeface="Arial" panose="020B0604020202020204" pitchFamily="34" charset="0"/>
                <a:cs typeface="Arial" panose="020B0604020202020204" pitchFamily="34" charset="0"/>
              </a:rPr>
              <a:t> qua A, </a:t>
            </a:r>
            <a:r>
              <a:rPr lang="en-US" sz="3700" dirty="0" err="1" smtClean="0">
                <a:solidFill>
                  <a:schemeClr val="tx1"/>
                </a:solidFill>
                <a:latin typeface="Arial" panose="020B0604020202020204" pitchFamily="34" charset="0"/>
                <a:cs typeface="Arial" panose="020B0604020202020204" pitchFamily="34" charset="0"/>
              </a:rPr>
              <a:t>lần</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lượt</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có</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tâm</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là</a:t>
            </a:r>
            <a:r>
              <a:rPr lang="en-US" sz="3700" dirty="0" smtClean="0">
                <a:solidFill>
                  <a:schemeClr val="tx1"/>
                </a:solidFill>
                <a:latin typeface="Arial" panose="020B0604020202020204" pitchFamily="34" charset="0"/>
                <a:cs typeface="Arial" panose="020B0604020202020204" pitchFamily="34" charset="0"/>
              </a:rPr>
              <a:t> B </a:t>
            </a:r>
            <a:r>
              <a:rPr lang="en-US" sz="3700" dirty="0" err="1" smtClean="0">
                <a:solidFill>
                  <a:schemeClr val="tx1"/>
                </a:solidFill>
                <a:latin typeface="Arial" panose="020B0604020202020204" pitchFamily="34" charset="0"/>
                <a:cs typeface="Arial" panose="020B0604020202020204" pitchFamily="34" charset="0"/>
              </a:rPr>
              <a:t>và</a:t>
            </a:r>
            <a:r>
              <a:rPr lang="en-US" sz="3700" dirty="0" smtClean="0">
                <a:solidFill>
                  <a:schemeClr val="tx1"/>
                </a:solidFill>
                <a:latin typeface="Arial" panose="020B0604020202020204" pitchFamily="34" charset="0"/>
                <a:cs typeface="Arial" panose="020B0604020202020204" pitchFamily="34" charset="0"/>
              </a:rPr>
              <a:t> D. Hai </a:t>
            </a:r>
            <a:r>
              <a:rPr lang="en-US" sz="3700" dirty="0" err="1" smtClean="0">
                <a:solidFill>
                  <a:schemeClr val="tx1"/>
                </a:solidFill>
                <a:latin typeface="Arial" panose="020B0604020202020204" pitchFamily="34" charset="0"/>
                <a:cs typeface="Arial" panose="020B0604020202020204" pitchFamily="34" charset="0"/>
              </a:rPr>
              <a:t>đường</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tròn</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đó</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còn</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cắt</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nhau</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tại</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điểm</a:t>
            </a:r>
            <a:r>
              <a:rPr lang="en-US" sz="3700" dirty="0" smtClean="0">
                <a:solidFill>
                  <a:schemeClr val="tx1"/>
                </a:solidFill>
                <a:latin typeface="Arial" panose="020B0604020202020204" pitchFamily="34" charset="0"/>
                <a:cs typeface="Arial" panose="020B0604020202020204" pitchFamily="34" charset="0"/>
              </a:rPr>
              <a:t> C. </a:t>
            </a:r>
            <a:r>
              <a:rPr lang="en-US" sz="3700" dirty="0" err="1" smtClean="0">
                <a:solidFill>
                  <a:schemeClr val="tx1"/>
                </a:solidFill>
                <a:latin typeface="Arial" panose="020B0604020202020204" pitchFamily="34" charset="0"/>
                <a:cs typeface="Arial" panose="020B0604020202020204" pitchFamily="34" charset="0"/>
              </a:rPr>
              <a:t>Chứng</a:t>
            </a:r>
            <a:r>
              <a:rPr lang="en-US" sz="3700" dirty="0" smtClean="0">
                <a:solidFill>
                  <a:schemeClr val="tx1"/>
                </a:solidFill>
                <a:latin typeface="Arial" panose="020B0604020202020204" pitchFamily="34" charset="0"/>
                <a:cs typeface="Arial" panose="020B0604020202020204" pitchFamily="34" charset="0"/>
              </a:rPr>
              <a:t> minh ABCD </a:t>
            </a:r>
            <a:r>
              <a:rPr lang="en-US" sz="3700" dirty="0" err="1" smtClean="0">
                <a:solidFill>
                  <a:schemeClr val="tx1"/>
                </a:solidFill>
                <a:latin typeface="Arial" panose="020B0604020202020204" pitchFamily="34" charset="0"/>
                <a:cs typeface="Arial" panose="020B0604020202020204" pitchFamily="34" charset="0"/>
              </a:rPr>
              <a:t>là</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một</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hình</a:t>
            </a:r>
            <a:r>
              <a:rPr lang="en-US" sz="3700" dirty="0" smtClean="0">
                <a:solidFill>
                  <a:schemeClr val="tx1"/>
                </a:solidFill>
                <a:latin typeface="Arial" panose="020B0604020202020204" pitchFamily="34" charset="0"/>
                <a:cs typeface="Arial" panose="020B0604020202020204" pitchFamily="34" charset="0"/>
              </a:rPr>
              <a:t> </a:t>
            </a:r>
            <a:r>
              <a:rPr lang="en-US" sz="3700" dirty="0" err="1" smtClean="0">
                <a:solidFill>
                  <a:schemeClr val="tx1"/>
                </a:solidFill>
                <a:latin typeface="Arial" panose="020B0604020202020204" pitchFamily="34" charset="0"/>
                <a:cs typeface="Arial" panose="020B0604020202020204" pitchFamily="34" charset="0"/>
              </a:rPr>
              <a:t>vuông</a:t>
            </a:r>
            <a:r>
              <a:rPr lang="en-US" sz="3700" dirty="0" smtClean="0">
                <a:solidFill>
                  <a:schemeClr val="tx1"/>
                </a:solidFill>
                <a:latin typeface="Arial" panose="020B0604020202020204" pitchFamily="34" charset="0"/>
                <a:cs typeface="Arial" panose="020B0604020202020204" pitchFamily="34" charset="0"/>
              </a:rPr>
              <a:t>.</a:t>
            </a:r>
            <a:endParaRPr lang="en-US" sz="3700" dirty="0">
              <a:solidFill>
                <a:schemeClr val="tx1"/>
              </a:solidFill>
            </a:endParaRPr>
          </a:p>
        </p:txBody>
      </p:sp>
      <p:sp>
        <p:nvSpPr>
          <p:cNvPr id="36" name="Oval Callout 35"/>
          <p:cNvSpPr/>
          <p:nvPr/>
        </p:nvSpPr>
        <p:spPr>
          <a:xfrm>
            <a:off x="717197" y="4151165"/>
            <a:ext cx="1661903" cy="797781"/>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pic>
        <p:nvPicPr>
          <p:cNvPr id="13" name="Picture 12"/>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685800" y="5119252"/>
            <a:ext cx="5302603" cy="4474431"/>
          </a:xfrm>
          <a:prstGeom prst="rect">
            <a:avLst/>
          </a:prstGeom>
        </p:spPr>
      </p:pic>
      <p:sp>
        <p:nvSpPr>
          <p:cNvPr id="15" name="Rectangle 14"/>
          <p:cNvSpPr/>
          <p:nvPr/>
        </p:nvSpPr>
        <p:spPr>
          <a:xfrm>
            <a:off x="6289419" y="4034790"/>
            <a:ext cx="11476676" cy="5909310"/>
          </a:xfrm>
          <a:prstGeom prst="rect">
            <a:avLst/>
          </a:prstGeom>
        </p:spPr>
        <p:txBody>
          <a:bodyPr wrap="square">
            <a:spAutoFit/>
          </a:bodyPr>
          <a:lstStyle/>
          <a:p>
            <a:pPr algn="just">
              <a:lnSpc>
                <a:spcPct val="150000"/>
              </a:lnSpc>
            </a:pPr>
            <a:r>
              <a:rPr lang="pt-BR" sz="3600" dirty="0">
                <a:latin typeface="Arial" panose="020B0604020202020204" pitchFamily="34" charset="0"/>
                <a:ea typeface="Arial" panose="020B0604020202020204" pitchFamily="34" charset="0"/>
                <a:cs typeface="Arial" panose="020B0604020202020204" pitchFamily="34" charset="0"/>
              </a:rPr>
              <a:t>Điểm C nằm trên đường tròn tâm B đi qua A </a:t>
            </a:r>
            <a:endParaRPr lang="pt-BR" sz="3600" dirty="0" smtClean="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600" dirty="0" smtClean="0">
                <a:latin typeface="Arial" panose="020B0604020202020204" pitchFamily="34" charset="0"/>
                <a:ea typeface="Arial" panose="020B0604020202020204" pitchFamily="34" charset="0"/>
                <a:cs typeface="Arial" panose="020B0604020202020204" pitchFamily="34" charset="0"/>
              </a:rPr>
              <a:t>nên </a:t>
            </a:r>
            <a:r>
              <a:rPr lang="pt-BR" sz="3600" dirty="0">
                <a:latin typeface="Arial" panose="020B0604020202020204" pitchFamily="34" charset="0"/>
                <a:ea typeface="Arial" panose="020B0604020202020204" pitchFamily="34" charset="0"/>
                <a:cs typeface="Arial" panose="020B0604020202020204" pitchFamily="34" charset="0"/>
              </a:rPr>
              <a:t>BC = BA.</a:t>
            </a:r>
            <a:endParaRPr lang="en-US" sz="36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600" dirty="0">
                <a:latin typeface="Arial" panose="020B0604020202020204" pitchFamily="34" charset="0"/>
                <a:ea typeface="Arial" panose="020B0604020202020204" pitchFamily="34" charset="0"/>
                <a:cs typeface="Arial" panose="020B0604020202020204" pitchFamily="34" charset="0"/>
              </a:rPr>
              <a:t>Điểm C nằm trên đường tròn tâm D đi qua A </a:t>
            </a:r>
            <a:endParaRPr lang="pt-BR" sz="3600" dirty="0" smtClean="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600" dirty="0" smtClean="0">
                <a:latin typeface="Arial" panose="020B0604020202020204" pitchFamily="34" charset="0"/>
                <a:ea typeface="Arial" panose="020B0604020202020204" pitchFamily="34" charset="0"/>
                <a:cs typeface="Arial" panose="020B0604020202020204" pitchFamily="34" charset="0"/>
              </a:rPr>
              <a:t>nên </a:t>
            </a:r>
            <a:r>
              <a:rPr lang="pt-BR" sz="3600" dirty="0">
                <a:latin typeface="Arial" panose="020B0604020202020204" pitchFamily="34" charset="0"/>
                <a:ea typeface="Arial" panose="020B0604020202020204" pitchFamily="34" charset="0"/>
                <a:cs typeface="Arial" panose="020B0604020202020204" pitchFamily="34" charset="0"/>
              </a:rPr>
              <a:t>DC = DA.</a:t>
            </a:r>
            <a:endParaRPr lang="en-US" sz="36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600" dirty="0">
                <a:latin typeface="Arial" panose="020B0604020202020204" pitchFamily="34" charset="0"/>
                <a:ea typeface="Arial" panose="020B0604020202020204" pitchFamily="34" charset="0"/>
                <a:cs typeface="Arial" panose="020B0604020202020204" pitchFamily="34" charset="0"/>
              </a:rPr>
              <a:t>Theo giải thiết AB = AD nên tứ giác ABCD có bốn cạnh bằng nhau DC = AD = AB = BC, vậy ABCD là hình thoi.</a:t>
            </a:r>
            <a:endParaRPr lang="en-US" sz="36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pt-BR" sz="3600" dirty="0">
                <a:latin typeface="Arial" panose="020B0604020202020204" pitchFamily="34" charset="0"/>
                <a:ea typeface="Arial" panose="020B0604020202020204" pitchFamily="34" charset="0"/>
                <a:cs typeface="Arial" panose="020B0604020202020204" pitchFamily="34" charset="0"/>
              </a:rPr>
              <a:t>Lại có góc A vuông nên ABCD là hình vuông.</a:t>
            </a:r>
            <a:endParaRPr lang="en-US" sz="36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1000"/>
                                        <p:tgtEl>
                                          <p:spTgt spid="15">
                                            <p:txEl>
                                              <p:pRg st="0" end="0"/>
                                            </p:txEl>
                                          </p:spTgt>
                                        </p:tgtEl>
                                      </p:cBhvr>
                                    </p:animEffect>
                                    <p:anim calcmode="lin" valueType="num">
                                      <p:cBhvr>
                                        <p:cTn id="3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
                                            <p:txEl>
                                              <p:pRg st="1" end="1"/>
                                            </p:txEl>
                                          </p:spTgt>
                                        </p:tgtEl>
                                        <p:attrNameLst>
                                          <p:attrName>style.visibility</p:attrName>
                                        </p:attrNameLst>
                                      </p:cBhvr>
                                      <p:to>
                                        <p:strVal val="visible"/>
                                      </p:to>
                                    </p:set>
                                    <p:anim calcmode="lin" valueType="num">
                                      <p:cBhvr additive="base">
                                        <p:cTn id="45"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xEl>
                                              <p:pRg st="2" end="2"/>
                                            </p:txEl>
                                          </p:spTgt>
                                        </p:tgtEl>
                                        <p:attrNameLst>
                                          <p:attrName>style.visibility</p:attrName>
                                        </p:attrNameLst>
                                      </p:cBhvr>
                                      <p:to>
                                        <p:strVal val="visible"/>
                                      </p:to>
                                    </p:set>
                                    <p:anim calcmode="lin" valueType="num">
                                      <p:cBhvr additive="base">
                                        <p:cTn id="5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5">
                                            <p:txEl>
                                              <p:pRg st="3" end="3"/>
                                            </p:txEl>
                                          </p:spTgt>
                                        </p:tgtEl>
                                        <p:attrNameLst>
                                          <p:attrName>style.visibility</p:attrName>
                                        </p:attrNameLst>
                                      </p:cBhvr>
                                      <p:to>
                                        <p:strVal val="visible"/>
                                      </p:to>
                                    </p:set>
                                    <p:anim calcmode="lin" valueType="num">
                                      <p:cBhvr additive="base">
                                        <p:cTn id="5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4" end="4"/>
                                            </p:txEl>
                                          </p:spTgt>
                                        </p:tgtEl>
                                        <p:attrNameLst>
                                          <p:attrName>style.visibility</p:attrName>
                                        </p:attrNameLst>
                                      </p:cBhvr>
                                      <p:to>
                                        <p:strVal val="visible"/>
                                      </p:to>
                                    </p:set>
                                    <p:anim calcmode="lin" valueType="num">
                                      <p:cBhvr additive="base">
                                        <p:cTn id="6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5">
                                            <p:txEl>
                                              <p:pRg st="5" end="5"/>
                                            </p:txEl>
                                          </p:spTgt>
                                        </p:tgtEl>
                                        <p:attrNameLst>
                                          <p:attrName>style.visibility</p:attrName>
                                        </p:attrNameLst>
                                      </p:cBhvr>
                                      <p:to>
                                        <p:strVal val="visible"/>
                                      </p:to>
                                    </p:set>
                                    <p:anim calcmode="lin" valueType="num">
                                      <p:cBhvr additive="base">
                                        <p:cTn id="65"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36"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499192" y="8777694"/>
            <a:ext cx="1745519" cy="983837"/>
          </a:xfrm>
          <a:prstGeom prst="rect">
            <a:avLst/>
          </a:prstGeom>
        </p:spPr>
      </p:pic>
      <p:sp>
        <p:nvSpPr>
          <p:cNvPr id="27" name="Oval Callout 26"/>
          <p:cNvSpPr/>
          <p:nvPr/>
        </p:nvSpPr>
        <p:spPr>
          <a:xfrm>
            <a:off x="8226278" y="4583455"/>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sp>
        <p:nvSpPr>
          <p:cNvPr id="5" name="Rectangle 4"/>
          <p:cNvSpPr/>
          <p:nvPr/>
        </p:nvSpPr>
        <p:spPr>
          <a:xfrm>
            <a:off x="381000" y="161985"/>
            <a:ext cx="17373600" cy="4524315"/>
          </a:xfrm>
          <a:prstGeom prst="rect">
            <a:avLst/>
          </a:prstGeom>
        </p:spPr>
        <p:txBody>
          <a:bodyPr wrap="square">
            <a:spAutoFit/>
          </a:bodyPr>
          <a:lstStyle/>
          <a:p>
            <a:pPr lvl="0" algn="just">
              <a:lnSpc>
                <a:spcPct val="150000"/>
              </a:lnSpc>
            </a:pPr>
            <a:r>
              <a:rPr lang="en-US" sz="4000" b="1" smtClean="0">
                <a:solidFill>
                  <a:srgbClr val="C00000"/>
                </a:solidFill>
                <a:latin typeface="Arial" panose="020B0604020202020204" pitchFamily="34" charset="0"/>
                <a:cs typeface="Arial" panose="020B0604020202020204" pitchFamily="34" charset="0"/>
              </a:rPr>
              <a:t>Bài 3.34 </a:t>
            </a:r>
            <a:r>
              <a:rPr lang="en-US" sz="4000" b="1">
                <a:solidFill>
                  <a:srgbClr val="C00000"/>
                </a:solidFill>
                <a:latin typeface="Arial" panose="020B0604020202020204" pitchFamily="34" charset="0"/>
                <a:cs typeface="Arial" panose="020B0604020202020204" pitchFamily="34" charset="0"/>
              </a:rPr>
              <a:t>(SGK – </a:t>
            </a:r>
            <a:r>
              <a:rPr lang="en-US" sz="4000" b="1" smtClean="0">
                <a:solidFill>
                  <a:srgbClr val="C00000"/>
                </a:solidFill>
                <a:latin typeface="Arial" panose="020B0604020202020204" pitchFamily="34" charset="0"/>
                <a:cs typeface="Arial" panose="020B0604020202020204" pitchFamily="34" charset="0"/>
              </a:rPr>
              <a:t>tr.73) </a:t>
            </a:r>
            <a:r>
              <a:rPr lang="vi-VN" sz="3800" smtClean="0">
                <a:solidFill>
                  <a:srgbClr val="000000"/>
                </a:solidFill>
                <a:latin typeface="Arial" panose="020B0604020202020204" pitchFamily="34" charset="0"/>
                <a:cs typeface="Arial" panose="020B0604020202020204" pitchFamily="34" charset="0"/>
              </a:rPr>
              <a:t>Cho </a:t>
            </a:r>
            <a:r>
              <a:rPr lang="vi-VN" sz="3800">
                <a:solidFill>
                  <a:srgbClr val="000000"/>
                </a:solidFill>
                <a:latin typeface="Arial" panose="020B0604020202020204" pitchFamily="34" charset="0"/>
                <a:cs typeface="Arial" panose="020B0604020202020204" pitchFamily="34" charset="0"/>
              </a:rPr>
              <a:t>tam giác ABC; M và N lần lượt là trung điểm của hai cạnh AB và AC. Lấy điểm P sao cho N là trung điểm của đoạn thẳng MP</a:t>
            </a:r>
            <a:r>
              <a:rPr lang="vi-VN" sz="3800" smtClean="0">
                <a:solidFill>
                  <a:srgbClr val="000000"/>
                </a:solidFill>
                <a:latin typeface="Arial" panose="020B0604020202020204" pitchFamily="34" charset="0"/>
                <a:cs typeface="Arial" panose="020B0604020202020204" pitchFamily="34" charset="0"/>
              </a:rPr>
              <a:t>.</a:t>
            </a:r>
            <a:endParaRPr lang="vi-VN" sz="3800">
              <a:solidFill>
                <a:srgbClr val="000000"/>
              </a:solidFill>
              <a:latin typeface="Arial" panose="020B0604020202020204" pitchFamily="34" charset="0"/>
              <a:cs typeface="Arial" panose="020B0604020202020204" pitchFamily="34" charset="0"/>
            </a:endParaRPr>
          </a:p>
          <a:p>
            <a:pPr algn="just">
              <a:lnSpc>
                <a:spcPct val="150000"/>
              </a:lnSpc>
            </a:pPr>
            <a:r>
              <a:rPr lang="vi-VN" sz="3800">
                <a:solidFill>
                  <a:srgbClr val="000000"/>
                </a:solidFill>
                <a:latin typeface="Arial" panose="020B0604020202020204" pitchFamily="34" charset="0"/>
                <a:cs typeface="Arial" panose="020B0604020202020204" pitchFamily="34" charset="0"/>
              </a:rPr>
              <a:t>a) Hỏi tứ giác AMCP là hình gì? Vì sao</a:t>
            </a:r>
            <a:r>
              <a:rPr lang="vi-VN" sz="3800" smtClean="0">
                <a:solidFill>
                  <a:srgbClr val="000000"/>
                </a:solidFill>
                <a:latin typeface="Arial" panose="020B0604020202020204" pitchFamily="34" charset="0"/>
                <a:cs typeface="Arial" panose="020B0604020202020204" pitchFamily="34" charset="0"/>
              </a:rPr>
              <a:t>?</a:t>
            </a:r>
            <a:endParaRPr lang="vi-VN" sz="3800">
              <a:solidFill>
                <a:srgbClr val="000000"/>
              </a:solidFill>
              <a:latin typeface="Arial" panose="020B0604020202020204" pitchFamily="34" charset="0"/>
              <a:cs typeface="Arial" panose="020B0604020202020204" pitchFamily="34" charset="0"/>
            </a:endParaRPr>
          </a:p>
          <a:p>
            <a:pPr algn="just">
              <a:lnSpc>
                <a:spcPct val="150000"/>
              </a:lnSpc>
            </a:pPr>
            <a:r>
              <a:rPr lang="vi-VN" sz="3800">
                <a:solidFill>
                  <a:srgbClr val="000000"/>
                </a:solidFill>
                <a:latin typeface="Arial" panose="020B0604020202020204" pitchFamily="34" charset="0"/>
                <a:cs typeface="Arial" panose="020B0604020202020204" pitchFamily="34" charset="0"/>
              </a:rPr>
              <a:t>b) Với điều kiện nào của tam giác ABC thì tứ giác AMCP là hình chữ nhật; </a:t>
            </a: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hình </a:t>
            </a:r>
            <a:r>
              <a:rPr lang="vi-VN" sz="3800">
                <a:solidFill>
                  <a:srgbClr val="000000"/>
                </a:solidFill>
                <a:latin typeface="Arial" panose="020B0604020202020204" pitchFamily="34" charset="0"/>
                <a:cs typeface="Arial" panose="020B0604020202020204" pitchFamily="34" charset="0"/>
              </a:rPr>
              <a:t>thoi; hình vuông?</a:t>
            </a:r>
            <a:endParaRPr lang="en-US" sz="380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976327" y="5600700"/>
            <a:ext cx="4939024" cy="4101661"/>
          </a:xfrm>
          <a:prstGeom prst="rect">
            <a:avLst/>
          </a:prstGeom>
        </p:spPr>
      </p:pic>
      <p:sp>
        <p:nvSpPr>
          <p:cNvPr id="13" name="Rectangle 12"/>
          <p:cNvSpPr/>
          <p:nvPr/>
        </p:nvSpPr>
        <p:spPr>
          <a:xfrm>
            <a:off x="6789645" y="5600700"/>
            <a:ext cx="10820400" cy="4478149"/>
          </a:xfrm>
          <a:prstGeom prst="rect">
            <a:avLst/>
          </a:prstGeom>
        </p:spPr>
        <p:txBody>
          <a:bodyPr wrap="square">
            <a:spAutoFit/>
          </a:bodyPr>
          <a:lstStyle/>
          <a:p>
            <a:pPr algn="just">
              <a:lnSpc>
                <a:spcPct val="150000"/>
              </a:lnSpc>
            </a:pPr>
            <a:r>
              <a:rPr lang="en-US" sz="3800">
                <a:latin typeface="Arial" panose="020B0604020202020204" pitchFamily="34" charset="0"/>
                <a:ea typeface="Arial" panose="020B0604020202020204" pitchFamily="34" charset="0"/>
                <a:cs typeface="Arial" panose="020B0604020202020204" pitchFamily="34" charset="0"/>
              </a:rPr>
              <a:t>a) Ta có N là trung điểm của AC; N là trung điểm của MP nên AC cắt MP tại N</a:t>
            </a:r>
          </a:p>
          <a:p>
            <a:pPr algn="just">
              <a:lnSpc>
                <a:spcPct val="150000"/>
              </a:lnSpc>
            </a:pPr>
            <a:r>
              <a:rPr lang="en-US" sz="3800">
                <a:effectLst/>
                <a:latin typeface="Arial" panose="020B0604020202020204" pitchFamily="34" charset="0"/>
                <a:ea typeface="Arial" panose="020B0604020202020204" pitchFamily="34" charset="0"/>
                <a:cs typeface="Arial" panose="020B0604020202020204" pitchFamily="34" charset="0"/>
              </a:rPr>
              <a:t>Tứ giác AMCP có MP, AC là hai đường chéo cắt nhau tại trung điểm N</a:t>
            </a:r>
          </a:p>
          <a:p>
            <a:pPr algn="just">
              <a:lnSpc>
                <a:spcPct val="150000"/>
              </a:lnSpc>
            </a:pPr>
            <a:r>
              <a:rPr lang="en-US" sz="3800">
                <a:effectLst/>
                <a:latin typeface="Arial" panose="020B0604020202020204" pitchFamily="34" charset="0"/>
                <a:ea typeface="Arial" panose="020B0604020202020204" pitchFamily="34" charset="0"/>
                <a:cs typeface="Arial" panose="020B0604020202020204" pitchFamily="34" charset="0"/>
              </a:rPr>
              <a:t>Suy ra AMCP là hình bình hành</a:t>
            </a:r>
            <a:r>
              <a:rPr lang="en-US" sz="3800" smtClean="0">
                <a:effectLst/>
                <a:latin typeface="Arial" panose="020B0604020202020204" pitchFamily="34" charset="0"/>
                <a:ea typeface="Arial" panose="020B060402020202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wipe(left)">
                                      <p:cBhvr>
                                        <p:cTn id="3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499192" y="8777694"/>
            <a:ext cx="1745519" cy="983837"/>
          </a:xfrm>
          <a:prstGeom prst="rect">
            <a:avLst/>
          </a:prstGeom>
        </p:spPr>
      </p:pic>
      <p:sp>
        <p:nvSpPr>
          <p:cNvPr id="27" name="Oval Callout 26"/>
          <p:cNvSpPr/>
          <p:nvPr/>
        </p:nvSpPr>
        <p:spPr>
          <a:xfrm>
            <a:off x="533400" y="4953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838200" y="1562100"/>
            <a:ext cx="4572000" cy="379686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599677" y="1564105"/>
                <a:ext cx="10744200" cy="6917150"/>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p>
              <a:p>
                <a:pPr marL="571500" marR="0" lvl="0" indent="-57150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Để </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hình bình hành AMCP là hình chữ nhật thì ta chứng minh góc M vuông.</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Giả sử </a:t>
                </a:r>
                <a14:m>
                  <m:oMath xmlns:m="http://schemas.openxmlformats.org/officeDocument/2006/math">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𝑀</m:t>
                        </m:r>
                      </m:e>
                    </m:acc>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90</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𝑜</m:t>
                        </m:r>
                      </m:sup>
                    </m:sSup>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CM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AB </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Có M là trung điểm của AB </a:t>
                </a:r>
                <a:endPar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Suy ra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ACB cân tại C</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Vậy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ACB cân tại C thì AMCP là hình chữ nhật</a:t>
                </a: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599677" y="1564105"/>
                <a:ext cx="10744200" cy="6917150"/>
              </a:xfrm>
              <a:prstGeom prst="rect">
                <a:avLst/>
              </a:prstGeom>
              <a:blipFill>
                <a:blip r:embed="rId8"/>
                <a:stretch>
                  <a:fillRect l="-1873" r="-1873" b="-2646"/>
                </a:stretch>
              </a:blipFill>
            </p:spPr>
            <p:txBody>
              <a:bodyPr/>
              <a:lstStyle/>
              <a:p>
                <a:r>
                  <a:rPr lang="en-US">
                    <a:noFill/>
                  </a:rPr>
                  <a:t> </a:t>
                </a:r>
              </a:p>
            </p:txBody>
          </p:sp>
        </mc:Fallback>
      </mc:AlternateContent>
      <p:grpSp>
        <p:nvGrpSpPr>
          <p:cNvPr id="9" name="Group 2"/>
          <p:cNvGrpSpPr/>
          <p:nvPr/>
        </p:nvGrpSpPr>
        <p:grpSpPr>
          <a:xfrm rot="-5400000">
            <a:off x="1033433" y="6992529"/>
            <a:ext cx="1297790" cy="6717455"/>
            <a:chOff x="0" y="0"/>
            <a:chExt cx="2771140" cy="17082440"/>
          </a:xfrm>
          <a:solidFill>
            <a:srgbClr val="438F79"/>
          </a:solidFill>
        </p:grpSpPr>
        <p:sp>
          <p:nvSpPr>
            <p:cNvPr id="10"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Tree>
    <p:extLst>
      <p:ext uri="{BB962C8B-B14F-4D97-AF65-F5344CB8AC3E}">
        <p14:creationId xmlns:p14="http://schemas.microsoft.com/office/powerpoint/2010/main" val="366277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barn(inVertical)">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left)">
                                      <p:cBhvr>
                                        <p:cTn id="35" dur="500"/>
                                        <p:tgtEl>
                                          <p:spTgt spid="1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3">
                                            <p:txEl>
                                              <p:pRg st="5" end="5"/>
                                            </p:txEl>
                                          </p:spTgt>
                                        </p:tgtEl>
                                        <p:attrNameLst>
                                          <p:attrName>style.visibility</p:attrName>
                                        </p:attrNameLst>
                                      </p:cBhvr>
                                      <p:to>
                                        <p:strVal val="visible"/>
                                      </p:to>
                                    </p:set>
                                    <p:animEffect transition="in" filter="randombar(horizontal)">
                                      <p:cBhvr>
                                        <p:cTn id="4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073917">
            <a:off x="16686474" y="496586"/>
            <a:ext cx="1745519" cy="983837"/>
          </a:xfrm>
          <a:prstGeom prst="rect">
            <a:avLst/>
          </a:prstGeom>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304800" y="647700"/>
            <a:ext cx="5597141" cy="4648200"/>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324600" y="266700"/>
                <a:ext cx="10744200" cy="5420843"/>
              </a:xfrm>
              <a:prstGeom prst="rect">
                <a:avLst/>
              </a:prstGeom>
            </p:spPr>
            <p:txBody>
              <a:bodyPr wrap="square">
                <a:spAutoFit/>
              </a:bodyPr>
              <a:lstStyle/>
              <a:p>
                <a:pPr marL="571500" lvl="0" indent="-571500" algn="just">
                  <a:lnSpc>
                    <a:spcPct val="150000"/>
                  </a:lnSpc>
                  <a:buFont typeface="Arial" panose="020B0604020202020204" pitchFamily="34" charset="0"/>
                  <a:buChar char="•"/>
                  <a:defRPr/>
                </a:pPr>
                <a:r>
                  <a:rPr lang="en-US" sz="3600" smtClean="0">
                    <a:solidFill>
                      <a:prstClr val="black"/>
                    </a:solidFill>
                    <a:latin typeface="Arial" panose="020B0604020202020204" pitchFamily="34" charset="0"/>
                    <a:ea typeface="Arial" panose="020B0604020202020204" pitchFamily="34" charset="0"/>
                    <a:cs typeface="Arial" panose="020B0604020202020204" pitchFamily="34" charset="0"/>
                  </a:rPr>
                  <a:t>Để </a:t>
                </a: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hình bình hành AMCP là hình thoi thì ta chứng minh AM = MC</a:t>
                </a:r>
              </a:p>
              <a:p>
                <a:pPr lvl="0" algn="just">
                  <a:lnSpc>
                    <a:spcPct val="150000"/>
                  </a:lnSpc>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Giả sử AM = MC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Có M là trung điểm của AB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MC = </a:t>
                </a:r>
                <a14:m>
                  <m:oMath xmlns:m="http://schemas.openxmlformats.org/officeDocument/2006/math">
                    <m:f>
                      <m:f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AB</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Suy ra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ACB vuông tại C</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Vậy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ACB vuông tại C thì AMCP là hình thoi.</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324600" y="266700"/>
                <a:ext cx="10744200" cy="5420843"/>
              </a:xfrm>
              <a:prstGeom prst="rect">
                <a:avLst/>
              </a:prstGeom>
              <a:blipFill>
                <a:blip r:embed="rId8"/>
                <a:stretch>
                  <a:fillRect l="-1759" r="-1703" b="-1462"/>
                </a:stretch>
              </a:blipFill>
            </p:spPr>
            <p:txBody>
              <a:bodyPr/>
              <a:lstStyle/>
              <a:p>
                <a:r>
                  <a:rPr lang="en-US">
                    <a:noFill/>
                  </a:rPr>
                  <a:t> </a:t>
                </a:r>
              </a:p>
            </p:txBody>
          </p:sp>
        </mc:Fallback>
      </mc:AlternateContent>
      <p:grpSp>
        <p:nvGrpSpPr>
          <p:cNvPr id="9" name="Group 2"/>
          <p:cNvGrpSpPr/>
          <p:nvPr/>
        </p:nvGrpSpPr>
        <p:grpSpPr>
          <a:xfrm rot="-5400000">
            <a:off x="1033433" y="6992529"/>
            <a:ext cx="1297790" cy="6717455"/>
            <a:chOff x="0" y="0"/>
            <a:chExt cx="2771140" cy="17082440"/>
          </a:xfrm>
          <a:solidFill>
            <a:srgbClr val="438F79"/>
          </a:solidFill>
        </p:grpSpPr>
        <p:sp>
          <p:nvSpPr>
            <p:cNvPr id="10"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mc:AlternateContent xmlns:mc="http://schemas.openxmlformats.org/markup-compatibility/2006" xmlns:a14="http://schemas.microsoft.com/office/drawing/2010/main">
        <mc:Choice Requires="a14">
          <p:sp>
            <p:nvSpPr>
              <p:cNvPr id="8" name="Rectangle 7"/>
              <p:cNvSpPr/>
              <p:nvPr/>
            </p:nvSpPr>
            <p:spPr>
              <a:xfrm>
                <a:off x="6324600" y="5778305"/>
                <a:ext cx="10744200" cy="4247317"/>
              </a:xfrm>
              <a:prstGeom prst="rect">
                <a:avLst/>
              </a:prstGeom>
            </p:spPr>
            <p:txBody>
              <a:bodyPr wrap="square">
                <a:spAutoFit/>
              </a:bodyPr>
              <a:lstStyle/>
              <a:p>
                <a:pPr marL="571500" lvl="0" indent="-571500" algn="just">
                  <a:lnSpc>
                    <a:spcPct val="150000"/>
                  </a:lnSpc>
                  <a:buFont typeface="Arial" panose="020B0604020202020204" pitchFamily="34" charset="0"/>
                  <a:buChar char="•"/>
                  <a:defRPr/>
                </a:pPr>
                <a:r>
                  <a:rPr lang="en-US" sz="3600" smtClean="0">
                    <a:solidFill>
                      <a:prstClr val="black"/>
                    </a:solidFill>
                    <a:latin typeface="Arial" panose="020B0604020202020204" pitchFamily="34" charset="0"/>
                    <a:ea typeface="Arial" panose="020B0604020202020204" pitchFamily="34" charset="0"/>
                    <a:cs typeface="Arial" panose="020B0604020202020204" pitchFamily="34" charset="0"/>
                  </a:rPr>
                  <a:t>Để </a:t>
                </a: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hình bình hành AMCP là hình vuông thì ta chứng minh AMCP là hình thoi có 1 góc vuông.</a:t>
                </a:r>
              </a:p>
              <a:p>
                <a:pPr lvl="0" algn="just">
                  <a:lnSpc>
                    <a:spcPct val="150000"/>
                  </a:lnSpc>
                  <a:defRPr/>
                </a:pP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Ta có: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ACB cân tại C thì AMCP là hình chữ nhật.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600" smtClean="0">
                    <a:solidFill>
                      <a:prstClr val="black"/>
                    </a:solidFill>
                    <a:latin typeface="Arial" panose="020B0604020202020204" pitchFamily="34" charset="0"/>
                    <a:ea typeface="Dotum" panose="020B0600000101010101" pitchFamily="34" charset="-127"/>
                    <a:cs typeface="Arial" panose="020B0604020202020204" pitchFamily="34" charset="0"/>
                  </a:rPr>
                  <a:t>Mặt </a:t>
                </a:r>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khác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ACB vuông tại C thì AMCP là hình thoi</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defRPr/>
                </a:pP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Vậy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ACB vuông cân tại C thì AMCP là hình vuông.</a:t>
                </a:r>
                <a:endParaRPr lang="en-US" sz="3600">
                  <a:solidFill>
                    <a:prstClr val="black"/>
                  </a:solidFill>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324600" y="5778305"/>
                <a:ext cx="10744200" cy="4247317"/>
              </a:xfrm>
              <a:prstGeom prst="rect">
                <a:avLst/>
              </a:prstGeom>
              <a:blipFill>
                <a:blip r:embed="rId9"/>
                <a:stretch>
                  <a:fillRect l="-1759" r="-1703" b="-2009"/>
                </a:stretch>
              </a:blipFill>
            </p:spPr>
            <p:txBody>
              <a:bodyPr/>
              <a:lstStyle/>
              <a:p>
                <a:r>
                  <a:rPr lang="en-US">
                    <a:noFill/>
                  </a:rPr>
                  <a:t> </a:t>
                </a:r>
              </a:p>
            </p:txBody>
          </p:sp>
        </mc:Fallback>
      </mc:AlternateContent>
    </p:spTree>
    <p:extLst>
      <p:ext uri="{BB962C8B-B14F-4D97-AF65-F5344CB8AC3E}">
        <p14:creationId xmlns:p14="http://schemas.microsoft.com/office/powerpoint/2010/main" val="34671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wipe(down)">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barn(inVertical)">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wipe(left)">
                                      <p:cBhvr>
                                        <p:cTn id="4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5000" b="1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5284" y="7303739"/>
            <a:ext cx="3240360" cy="3240360"/>
          </a:xfrm>
          <a:prstGeom prst="rect">
            <a:avLst/>
          </a:prstGeom>
        </p:spPr>
      </p:pic>
      <p:sp>
        <p:nvSpPr>
          <p:cNvPr id="11" name="Rectangle 10"/>
          <p:cNvSpPr/>
          <p:nvPr/>
        </p:nvSpPr>
        <p:spPr>
          <a:xfrm>
            <a:off x="1907196" y="5194952"/>
            <a:ext cx="11989332" cy="4139595"/>
          </a:xfrm>
          <a:prstGeom prst="rect">
            <a:avLst/>
          </a:prstGeom>
          <a:noFill/>
        </p:spPr>
        <p:txBody>
          <a:bodyPr wrap="square" lIns="137160" tIns="68580" rIns="137160" bIns="6858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1371669">
              <a:defRPr/>
            </a:pPr>
            <a:r>
              <a:rPr lang="en-US" sz="130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sym typeface="Arial"/>
              </a:rPr>
              <a:t>BẢO VỆ </a:t>
            </a:r>
          </a:p>
          <a:p>
            <a:pPr algn="ctr" defTabSz="1371669">
              <a:defRPr/>
            </a:pPr>
            <a:r>
              <a:rPr lang="en-US" sz="130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sym typeface="Arial"/>
              </a:rPr>
              <a:t>KHU PHỐ</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8812" y="7990208"/>
            <a:ext cx="3243683" cy="3243683"/>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762285" y="-1828800"/>
            <a:ext cx="914400" cy="9144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10180925" y="4701277"/>
            <a:ext cx="5929313" cy="5557838"/>
          </a:xfrm>
          <a:prstGeom prst="rect">
            <a:avLst/>
          </a:prstGeom>
        </p:spPr>
      </p:pic>
    </p:spTree>
    <p:extLst>
      <p:ext uri="{BB962C8B-B14F-4D97-AF65-F5344CB8AC3E}">
        <p14:creationId xmlns:p14="http://schemas.microsoft.com/office/powerpoint/2010/main" val="2986022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8" fill="hold" display="0">
                  <p:stCondLst>
                    <p:cond delay="indefinite"/>
                  </p:stCondLst>
                  <p:endCondLst>
                    <p:cond evt="onStopAudio" delay="0">
                      <p:tgtEl>
                        <p:sldTgt/>
                      </p:tgtEl>
                    </p:cond>
                  </p:endCondLst>
                </p:cTn>
                <p:tgtEl>
                  <p:spTgt spid="14"/>
                </p:tgtEl>
              </p:cMediaNode>
            </p:audio>
          </p:childTnLst>
        </p:cTn>
      </p:par>
    </p:tnLst>
    <p:bldLst>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36115" y="986575"/>
            <a:ext cx="17110364" cy="21757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50000"/>
              </a:lnSpc>
            </a:pPr>
            <a:r>
              <a:rPr lang="vi-VN" sz="4800" b="1">
                <a:solidFill>
                  <a:schemeClr val="bg1"/>
                </a:solidFill>
                <a:cs typeface="Arial" panose="020B0604020202020204" pitchFamily="34" charset="0"/>
                <a:sym typeface="Arial"/>
              </a:rPr>
              <a:t>Câu 1. Hình bình hành có hai đường chéo vuông góc là:</a:t>
            </a:r>
            <a:endPar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10557475" y="4028278"/>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B. Hình thoi</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Snip Diagonal Corner Rectangle 11"/>
              <p:cNvSpPr/>
              <p:nvPr/>
            </p:nvSpPr>
            <p:spPr>
              <a:xfrm>
                <a:off x="2213811" y="4014019"/>
                <a:ext cx="5396589"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spcBef>
                    <a:spcPts val="1200"/>
                  </a:spcBef>
                  <a:spcAft>
                    <a:spcPts val="1200"/>
                  </a:spcAft>
                </a:pPr>
                <a14:m>
                  <m:oMathPara xmlns:m="http://schemas.openxmlformats.org/officeDocument/2006/math">
                    <m:oMathParaPr>
                      <m:jc m:val="centerGroup"/>
                    </m:oMathParaPr>
                    <m:oMath xmlns:m="http://schemas.openxmlformats.org/officeDocument/2006/math">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A</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H</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ì</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nh</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ch</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ữ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nh</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ậ</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t</m:t>
                      </m:r>
                    </m:oMath>
                  </m:oMathPara>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2213811" y="4014019"/>
                <a:ext cx="5396589" cy="1944216"/>
              </a:xfrm>
              <a:prstGeom prst="snip2DiagRect">
                <a:avLst/>
              </a:prstGeom>
              <a:blipFill>
                <a:blip r:embed="rId9"/>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2209800" y="6667500"/>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C. Hình vuông	</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Snip Diagonal Corner Rectangle 14"/>
          <p:cNvSpPr/>
          <p:nvPr/>
        </p:nvSpPr>
        <p:spPr>
          <a:xfrm>
            <a:off x="10557475" y="6755463"/>
            <a:ext cx="5415813"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D. Hình thang</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294193849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1204</Words>
  <Application>Microsoft Office PowerPoint</Application>
  <PresentationFormat>Custom</PresentationFormat>
  <Paragraphs>136</Paragraphs>
  <Slides>24</Slides>
  <Notes>9</Notes>
  <HiddenSlides>0</HiddenSlides>
  <MMClips>22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Cambria Math</vt:lpstr>
      <vt:lpstr>Arial</vt:lpstr>
      <vt:lpstr>Dotum</vt:lpstr>
      <vt:lpstr>Times New Roman</vt:lpstr>
      <vt:lpstr>Kavoon</vt:lpstr>
      <vt:lpstr>Calibri</vt:lpstr>
      <vt:lpstr>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Geometry Class Syllabus Presentation</dc:title>
  <dc:creator>Mr CHU HONG VINH</dc:creator>
  <cp:lastModifiedBy>V</cp:lastModifiedBy>
  <cp:revision>179</cp:revision>
  <dcterms:created xsi:type="dcterms:W3CDTF">2006-08-16T00:00:00Z</dcterms:created>
  <dcterms:modified xsi:type="dcterms:W3CDTF">2023-10-13T03:04:56Z</dcterms:modified>
  <dc:identifier>DAFODxhJNsQ</dc:identifier>
</cp:coreProperties>
</file>