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9" r:id="rId4"/>
    <p:sldId id="260" r:id="rId5"/>
    <p:sldId id="346" r:id="rId6"/>
    <p:sldId id="293" r:id="rId7"/>
    <p:sldId id="292" r:id="rId8"/>
    <p:sldId id="296" r:id="rId9"/>
    <p:sldId id="347" r:id="rId10"/>
    <p:sldId id="348" r:id="rId11"/>
    <p:sldId id="349" r:id="rId12"/>
    <p:sldId id="350" r:id="rId13"/>
    <p:sldId id="288" r:id="rId14"/>
    <p:sldId id="329" r:id="rId15"/>
    <p:sldId id="351" r:id="rId16"/>
    <p:sldId id="341" r:id="rId17"/>
    <p:sldId id="357" r:id="rId18"/>
    <p:sldId id="343" r:id="rId19"/>
    <p:sldId id="353" r:id="rId20"/>
    <p:sldId id="319" r:id="rId21"/>
    <p:sldId id="358" r:id="rId22"/>
    <p:sldId id="354" r:id="rId23"/>
    <p:sldId id="356" r:id="rId24"/>
    <p:sldId id="270" r:id="rId25"/>
    <p:sldId id="265" r:id="rId26"/>
  </p:sldIdLst>
  <p:sldSz cx="18288000" cy="10287000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Dotum" panose="020B0604020202020204" charset="-127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17.svg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19" Type="http://schemas.openxmlformats.org/officeDocument/2006/relationships/image" Target="../media/image15.sv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2.png"/><Relationship Id="rId7" Type="http://schemas.openxmlformats.org/officeDocument/2006/relationships/image" Target="../media/image29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69.svg"/><Relationship Id="rId12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36.png"/><Relationship Id="rId4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6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10" Type="http://schemas.openxmlformats.org/officeDocument/2006/relationships/image" Target="../media/image69.svg"/><Relationship Id="rId4" Type="http://schemas.openxmlformats.org/officeDocument/2006/relationships/image" Target="../media/image27.png"/><Relationship Id="rId9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67.svg"/><Relationship Id="rId1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12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8.svg"/><Relationship Id="rId12" Type="http://schemas.openxmlformats.org/officeDocument/2006/relationships/image" Target="../media/image440.png"/><Relationship Id="rId2" Type="http://schemas.openxmlformats.org/officeDocument/2006/relationships/image" Target="../media/image22.pn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47.png"/><Relationship Id="rId17" Type="http://schemas.openxmlformats.org/officeDocument/2006/relationships/image" Target="../media/image491.png"/><Relationship Id="rId2" Type="http://schemas.openxmlformats.org/officeDocument/2006/relationships/image" Target="../media/image22.png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microsoft.com/office/2007/relationships/hdphoto" Target="../media/hdphoto9.wdp"/><Relationship Id="rId1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47.png"/><Relationship Id="rId2" Type="http://schemas.openxmlformats.org/officeDocument/2006/relationships/image" Target="../media/image22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microsoft.com/office/2007/relationships/hdphoto" Target="../media/hdphoto9.wdp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7.sv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1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5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7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8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8.png"/><Relationship Id="rId36" Type="http://schemas.openxmlformats.org/officeDocument/2006/relationships/image" Target="../media/image575.svg"/><Relationship Id="rId5" Type="http://schemas.openxmlformats.org/officeDocument/2006/relationships/image" Target="../media/image67.sv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8" Type="http://schemas.microsoft.com/office/2007/relationships/hdphoto" Target="../media/hdphoto2.wdp"/><Relationship Id="rId2" Type="http://schemas.openxmlformats.org/officeDocument/2006/relationships/image" Target="../media/image17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8.png"/><Relationship Id="rId40" Type="http://schemas.openxmlformats.org/officeDocument/2006/relationships/image" Target="../media/image20.png"/><Relationship Id="rId36" Type="http://schemas.openxmlformats.org/officeDocument/2006/relationships/image" Target="../media/image575.svg"/><Relationship Id="rId5" Type="http://schemas.openxmlformats.org/officeDocument/2006/relationships/image" Target="../media/image67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sv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0.png"/><Relationship Id="rId7" Type="http://schemas.openxmlformats.org/officeDocument/2006/relationships/image" Target="../media/image29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7" Type="http://schemas.openxmlformats.org/officeDocument/2006/relationships/image" Target="../media/image29.svg"/><Relationship Id="rId12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170336" y="8505156"/>
            <a:ext cx="4540247" cy="7099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2071">
            <a:off x="5315449" y="859672"/>
            <a:ext cx="2112024" cy="152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06301" y="-190500"/>
            <a:ext cx="12044201" cy="10641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19511">
            <a:off x="15187155" y="7566976"/>
            <a:ext cx="2351173" cy="2586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12033">
            <a:off x="-35064" y="6671421"/>
            <a:ext cx="2127528" cy="3008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33004"/>
          <a:stretch>
            <a:fillRect/>
          </a:stretch>
        </p:blipFill>
        <p:spPr>
          <a:xfrm>
            <a:off x="215608" y="4686300"/>
            <a:ext cx="6155853" cy="56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879271">
            <a:off x="554475" y="1378064"/>
            <a:ext cx="1663945" cy="2453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35685">
            <a:off x="16269607" y="688712"/>
            <a:ext cx="1502077" cy="19859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028700" y="114888"/>
            <a:ext cx="3744379" cy="408478"/>
          </a:xfrm>
          <a:prstGeom prst="rect">
            <a:avLst/>
          </a:prstGeom>
        </p:spPr>
      </p:pic>
      <p:sp>
        <p:nvSpPr>
          <p:cNvPr id="12" name="Google Shape;7484;p29"/>
          <p:cNvSpPr txBox="1">
            <a:spLocks/>
          </p:cNvSpPr>
          <p:nvPr/>
        </p:nvSpPr>
        <p:spPr>
          <a:xfrm>
            <a:off x="6400800" y="32793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8763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2153843"/>
            <a:ext cx="15818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thang ABCD có AB // CD , hai đường chéo AC và BD cắt nhau tại O sao cho OA = OB; OC = OD . Tìm khẳng định </a:t>
            </a: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các khẳng định sau?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ABCD là hình thang cân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AC = BD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BC = AD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Tam giác AOD cân tại O.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3939" y="7719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73697" y="2855361"/>
                <a:ext cx="13584722" cy="1876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fr-FR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kumimoji="0" lang="fr-FR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4.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thang cân ABCD có AB // CD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125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Tính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?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97" y="2855361"/>
                <a:ext cx="13584722" cy="1876924"/>
              </a:xfrm>
              <a:prstGeom prst="rect">
                <a:avLst/>
              </a:prstGeom>
              <a:blipFill>
                <a:blip r:embed="rId13"/>
                <a:stretch>
                  <a:fillRect l="-1570" r="-134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10772" y="4839627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125º 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65º</a:t>
            </a: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90º   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55º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14800" y="540183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3311" y="4472772"/>
            <a:ext cx="2669035" cy="4460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9906" y="2823508"/>
            <a:ext cx="15152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tam giác ABC cân tại A, các đường phân giác BE, CF. So sánh BF, EF.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2435" y="4792801"/>
            <a:ext cx="10319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BF = 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			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BF &lt; EF</a:t>
            </a:r>
          </a:p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BF &gt; 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			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so sánh được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9800" y="533602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571302" y="6667500"/>
            <a:ext cx="4676861" cy="560103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918187" y="3696873"/>
            <a:ext cx="1739413" cy="913227"/>
          </a:xfrm>
          <a:prstGeom prst="wedgeEllipseCallout">
            <a:avLst>
              <a:gd name="adj1" fmla="val 47415"/>
              <a:gd name="adj2" fmla="val 277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78250" y="252683"/>
            <a:ext cx="1333500" cy="1178600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9600" y="342900"/>
            <a:ext cx="5689238" cy="1082624"/>
            <a:chOff x="381000" y="174676"/>
            <a:chExt cx="16622564" cy="1082624"/>
          </a:xfrm>
        </p:grpSpPr>
        <p:sp>
          <p:nvSpPr>
            <p:cNvPr id="32" name="Rectangle 31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3.10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570012"/>
                <a:ext cx="15925800" cy="1767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thang cân ABCD (AB // CD) có AB = AD. Biết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số đo các góc của hình thang đó</a:t>
                </a: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70012"/>
                <a:ext cx="15925800" cy="1767663"/>
              </a:xfrm>
              <a:prstGeom prst="rect">
                <a:avLst/>
              </a:prstGeom>
              <a:blipFill>
                <a:blip r:embed="rId12"/>
                <a:stretch>
                  <a:fillRect l="-1263" r="-1225" b="-1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6363" y="3790217"/>
            <a:ext cx="5887674" cy="3105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7172162"/>
                <a:ext cx="17221200" cy="2695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ADB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A (AB = AD (gt))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AB // CD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ABCD là hình thang cân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172162"/>
                <a:ext cx="17221200" cy="2695738"/>
              </a:xfrm>
              <a:prstGeom prst="rect">
                <a:avLst/>
              </a:prstGeom>
              <a:blipFill>
                <a:blip r:embed="rId15"/>
                <a:stretch>
                  <a:fillRect l="-1168" b="-8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269" y="445340"/>
            <a:ext cx="17866618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36267" y="495300"/>
            <a:ext cx="5689238" cy="1082624"/>
            <a:chOff x="381000" y="174676"/>
            <a:chExt cx="16622564" cy="1082624"/>
          </a:xfrm>
        </p:grpSpPr>
        <p:sp>
          <p:nvSpPr>
            <p:cNvPr id="44" name="Rectangle 43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3.11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268" y="1909108"/>
            <a:ext cx="7845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số đo các góc của tứ giác ABCD trong Hình 3.26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954" y="1368110"/>
            <a:ext cx="8553309" cy="3352800"/>
          </a:xfrm>
          <a:prstGeom prst="rect">
            <a:avLst/>
          </a:prstGeom>
        </p:spPr>
      </p:pic>
      <p:sp>
        <p:nvSpPr>
          <p:cNvPr id="46" name="Oval Callout 45"/>
          <p:cNvSpPr/>
          <p:nvPr/>
        </p:nvSpPr>
        <p:spPr>
          <a:xfrm>
            <a:off x="5127198" y="3856043"/>
            <a:ext cx="1739413" cy="913227"/>
          </a:xfrm>
          <a:prstGeom prst="wedgeEllipseCallout">
            <a:avLst>
              <a:gd name="adj1" fmla="val 47415"/>
              <a:gd name="adj2" fmla="val 277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9627" y="5398340"/>
                <a:ext cx="14544746" cy="1943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ABD</m:t>
                    </m:r>
                    <m: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27" y="5398340"/>
                <a:ext cx="14544746" cy="1943096"/>
              </a:xfrm>
              <a:prstGeom prst="rect">
                <a:avLst/>
              </a:prstGeom>
              <a:blipFill>
                <a:blip r:embed="rId4"/>
                <a:stretch>
                  <a:fillRect l="-1383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5468600" y="7277100"/>
            <a:ext cx="2298321" cy="2732033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32620" y="7328017"/>
                <a:ext cx="14544746" cy="205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CBD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20" y="7328017"/>
                <a:ext cx="14544746" cy="2053511"/>
              </a:xfrm>
              <a:prstGeom prst="rect">
                <a:avLst/>
              </a:prstGeom>
              <a:blipFill>
                <a:blip r:embed="rId10"/>
                <a:stretch>
                  <a:fillRect l="-1383" b="-5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562600" y="4371964"/>
            <a:ext cx="7010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75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7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31525" y="-1440580"/>
            <a:ext cx="4676861" cy="5601032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41824" y="1359936"/>
            <a:ext cx="5689238" cy="1082624"/>
            <a:chOff x="381000" y="174676"/>
            <a:chExt cx="16622564" cy="1082624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3.12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90600" y="3064788"/>
            <a:ext cx="163916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800" dirty="0" smtClean="0">
                <a:solidFill>
                  <a:schemeClr val="bg1"/>
                </a:solidFill>
              </a:rPr>
              <a:t>ho </a:t>
            </a:r>
            <a:r>
              <a:rPr lang="vi-VN" sz="3800" dirty="0">
                <a:solidFill>
                  <a:schemeClr val="bg1"/>
                </a:solidFill>
              </a:rPr>
              <a:t>M là một điểm nằm trong tam giác đều ABC. Qua M kẻ các đường thẳng song song với BC, CA, AB lần lượt cắt AB, BC, CA tại các điểm P, Q, R.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bg1"/>
                </a:solidFill>
              </a:rPr>
              <a:t>a) Chứng minh tứ giác APMR là hình thang cân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bg1"/>
                </a:solidFill>
              </a:rPr>
              <a:t>b) Chứng minh rằng chu vi tam giác PQR bằng tổng độ dài MA + MB + MC.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bg1"/>
                </a:solidFill>
              </a:rPr>
              <a:t>c) Hỏi với vị trí nào của M thì tam giác PQR là tam giác đều</a:t>
            </a:r>
            <a:r>
              <a:rPr lang="vi-VN" sz="3800" dirty="0" smtClean="0">
                <a:solidFill>
                  <a:schemeClr val="bg1"/>
                </a:solidFill>
              </a:rPr>
              <a:t>?</a:t>
            </a:r>
            <a:endParaRPr lang="vi-VN" sz="3800" dirty="0">
              <a:solidFill>
                <a:schemeClr val="bg1"/>
              </a:solidFill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4817111" y="6667500"/>
            <a:ext cx="4676861" cy="56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22551"/>
            <a:ext cx="17297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800" dirty="0"/>
              <a:t>ho M là một điểm nằm trong tam giác đều ABC. Qua M kẻ các đường thẳng song song với BC, CA, AB lần lượt cắt AB, BC, CA tại các điểm P, Q, R.</a:t>
            </a:r>
          </a:p>
          <a:p>
            <a:pPr lvl="0" algn="just">
              <a:lnSpc>
                <a:spcPct val="150000"/>
              </a:lnSpc>
            </a:pPr>
            <a:r>
              <a:rPr lang="vi-VN" sz="3800" dirty="0"/>
              <a:t>a) Chứng minh tứ giác APMR là hình thang cân</a:t>
            </a:r>
          </a:p>
          <a:p>
            <a:pPr lvl="0" algn="just">
              <a:lnSpc>
                <a:spcPct val="150000"/>
              </a:lnSpc>
            </a:pPr>
            <a:r>
              <a:rPr lang="vi-VN" sz="3800" dirty="0"/>
              <a:t>b) Chứng minh rằng chu vi tam giác PQR bằng tổng độ dài MA + MB + MC.</a:t>
            </a:r>
          </a:p>
          <a:p>
            <a:pPr lvl="0" algn="just">
              <a:lnSpc>
                <a:spcPct val="150000"/>
              </a:lnSpc>
            </a:pPr>
            <a:r>
              <a:rPr lang="vi-VN" sz="3800" dirty="0"/>
              <a:t>c) Hỏi với vị trí nào của M thì tam giác PQR là tam giác đều?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5372100"/>
            <a:ext cx="5105400" cy="4764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90500"/>
            <a:ext cx="5219974" cy="90159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3.12 (SGK – tr56)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220200" y="1002875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354034"/>
            <a:ext cx="5264577" cy="4912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21347" y="1943100"/>
                <a:ext cx="10970540" cy="2644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MR // 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AP=&gt;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APMR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endParaRPr lang="vi-VN" sz="380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 </a:t>
                </a:r>
                <a:r>
                  <a:rPr lang="vi-VN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APM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(do MP // CB)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APMR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347" y="1943100"/>
                <a:ext cx="10970540" cy="2644827"/>
              </a:xfrm>
              <a:prstGeom prst="rect">
                <a:avLst/>
              </a:prstGeom>
              <a:blipFill>
                <a:blip r:embed="rId12"/>
                <a:stretch>
                  <a:fillRect l="-1834" r="-1890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3466" y="8724900"/>
            <a:ext cx="1570288" cy="13760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15812" y="4516157"/>
                <a:ext cx="10605735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ta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BQMP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CRMQ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RP = MA, PQ = MB, QR = MC (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PQR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PQ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QR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RP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MB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MC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12" y="4516157"/>
                <a:ext cx="10605735" cy="5355312"/>
              </a:xfrm>
              <a:prstGeom prst="rect">
                <a:avLst/>
              </a:prstGeom>
              <a:blipFill>
                <a:blip r:embed="rId14"/>
                <a:stretch>
                  <a:fillRect l="-1897" r="-1897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3818" y="132640"/>
            <a:ext cx="121961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prstClr val="white"/>
                </a:solidFill>
              </a:rPr>
              <a:t>chu vi tam giác PQR bằng tổng độ dài MA + MB + 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402737" y="2431543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778" y="3771900"/>
            <a:ext cx="5264577" cy="49128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10400" y="3601304"/>
            <a:ext cx="102545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PQR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PQ = QR = RP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MB = </a:t>
            </a:r>
            <a:r>
              <a:rPr lang="vi-VN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MA.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44800" y="8039100"/>
            <a:ext cx="2364371" cy="20719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400" y="5915442"/>
            <a:ext cx="1005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</a:t>
            </a:r>
            <a:r>
              <a:rPr lang="en-US" sz="4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mà tam giác ABC </a:t>
            </a:r>
            <a:r>
              <a:rPr lang="vi-VN" sz="44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 nên</a:t>
            </a:r>
            <a:r>
              <a:rPr lang="en-US" sz="44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9462" y="1121960"/>
            <a:ext cx="122614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dirty="0" smtClean="0">
                <a:solidFill>
                  <a:prstClr val="black"/>
                </a:solidFill>
              </a:rPr>
              <a:t>c) với </a:t>
            </a:r>
            <a:r>
              <a:rPr lang="vi-VN" sz="3800" dirty="0">
                <a:solidFill>
                  <a:prstClr val="black"/>
                </a:solidFill>
              </a:rPr>
              <a:t>vị trí nào của M thì tam giác PQR là tam giác đều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15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4071"/>
          <a:stretch>
            <a:fillRect/>
          </a:stretch>
        </p:blipFill>
        <p:spPr>
          <a:xfrm>
            <a:off x="564058" y="9193560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849600" y="571500"/>
            <a:ext cx="1619250" cy="1571266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09579" y="8827385"/>
            <a:ext cx="1304891" cy="1143000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9525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596" y="2476500"/>
            <a:ext cx="161886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compa, thước kẻ, bút (phấn) để vẽ một hình thang cân ABCD có đáy AB // CD, góc A bằng 60º, cạnh AB bằng 6 cm, cạnh AD = DC = CB = 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3cm</a:t>
            </a:r>
            <a:endParaRPr lang="en-US" sz="40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chéo BD. Hãy tính các góc của tam giác BCD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008" y="6682469"/>
            <a:ext cx="5928403" cy="3193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6438900"/>
            <a:ext cx="434926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 vẽ minh họa: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723900"/>
            <a:ext cx="16611600" cy="87630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320079" y="1140365"/>
            <a:ext cx="5562600" cy="1143000"/>
            <a:chOff x="381000" y="114300"/>
            <a:chExt cx="5562600" cy="1143000"/>
          </a:xfrm>
        </p:grpSpPr>
        <p:sp>
          <p:nvSpPr>
            <p:cNvPr id="20" name="Rectangle 19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34076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2759988"/>
                <a:ext cx="15492459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3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 (AB//CD, AB &lt; CD), AD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J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I, J, O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Qua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AC,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CD,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 MNAB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MNDC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759988"/>
                <a:ext cx="15492459" cy="5355312"/>
              </a:xfrm>
              <a:prstGeom prst="rect">
                <a:avLst/>
              </a:prstGeom>
              <a:blipFill>
                <a:blip r:embed="rId12"/>
                <a:stretch>
                  <a:fillRect l="-1299" r="-1299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515328" y="7934155"/>
            <a:ext cx="1283326" cy="19705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54968" y="371095"/>
            <a:ext cx="1261719" cy="1171229"/>
            <a:chOff x="9639248" y="3663315"/>
            <a:chExt cx="3215601" cy="3215601"/>
          </a:xfrm>
        </p:grpSpPr>
        <p:grpSp>
          <p:nvGrpSpPr>
            <p:cNvPr id="2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6" name="Picture 1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90500"/>
                <a:ext cx="15492459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3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 (AB//CD, AB &lt; CD), AD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fr-FR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J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I, J, O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Qua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AC,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CD,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 MNAB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MNDC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0500"/>
                <a:ext cx="15492459" cy="5355312"/>
              </a:xfrm>
              <a:prstGeom prst="rect">
                <a:avLst/>
              </a:prstGeom>
              <a:blipFill>
                <a:blip r:embed="rId2"/>
                <a:stretch>
                  <a:fillRect l="-1299" r="-1299" b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line, triangle&#10;&#10;Description automatically generated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81700"/>
            <a:ext cx="4721897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4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402" y="495300"/>
            <a:ext cx="17491598" cy="92964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0494" y="8544244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7" name="Oval Callout 16"/>
          <p:cNvSpPr/>
          <p:nvPr/>
        </p:nvSpPr>
        <p:spPr>
          <a:xfrm>
            <a:off x="8361098" y="831182"/>
            <a:ext cx="1600200" cy="88331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picture containing line, triangle&#10;&#10;Description automatically generated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4" y="5028749"/>
            <a:ext cx="4721897" cy="3810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48535" y="1859556"/>
                <a:ext cx="11677465" cy="762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36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6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OAB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OBA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 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O.</a:t>
                </a:r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OI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OI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AB//CD 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OI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J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CD. </a:t>
                </a:r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O, I, J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3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35" y="1859556"/>
                <a:ext cx="11677465" cy="7627344"/>
              </a:xfrm>
              <a:prstGeom prst="rect">
                <a:avLst/>
              </a:prstGeom>
              <a:blipFill>
                <a:blip r:embed="rId16"/>
                <a:stretch>
                  <a:fillRect l="-1566" r="-2453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2840" y="925089"/>
                <a:ext cx="3132589" cy="861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0" y="925089"/>
                <a:ext cx="3132589" cy="861133"/>
              </a:xfrm>
              <a:prstGeom prst="rect">
                <a:avLst/>
              </a:prstGeom>
              <a:blipFill>
                <a:blip r:embed="rId17"/>
                <a:stretch>
                  <a:fillRect r="-5447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54022" y="1939537"/>
            <a:ext cx="464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J, O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86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402" y="495300"/>
            <a:ext cx="17491598" cy="92964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0494" y="8544244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7" name="Oval Callout 16"/>
          <p:cNvSpPr/>
          <p:nvPr/>
        </p:nvSpPr>
        <p:spPr>
          <a:xfrm>
            <a:off x="10907057" y="941893"/>
            <a:ext cx="1600200" cy="88331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picture containing line, triangle&#10;&#10;Description automatically generated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3" y="2324100"/>
            <a:ext cx="4721897" cy="3810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48535" y="2011956"/>
                <a:ext cx="11717245" cy="762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 = BD (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); AD 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BC (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); CD 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DC</a:t>
                </a:r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NDC</m:t>
                        </m:r>
                      </m:e>
                    </m:acc>
                  </m:oMath>
                </a14:m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MNDC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NDC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MNDC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ND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BD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ND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AM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BN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MNAB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BN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MNAB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35" y="2011956"/>
                <a:ext cx="11717245" cy="7627344"/>
              </a:xfrm>
              <a:prstGeom prst="rect">
                <a:avLst/>
              </a:prstGeom>
              <a:blipFill>
                <a:blip r:embed="rId16"/>
                <a:stretch>
                  <a:fillRect l="-1560" r="-2392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35394" y="722660"/>
            <a:ext cx="91438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MNAB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MNDC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thang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63479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87576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04800" y="46101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62000" y="4649932"/>
              <a:ext cx="520012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05977" y="45876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120006" y="4649933"/>
              <a:ext cx="472738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</a:t>
              </a: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7154" y="4610100"/>
            <a:ext cx="5876046" cy="3657600"/>
            <a:chOff x="12448416" y="3527258"/>
            <a:chExt cx="5876046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84883" y="4407666"/>
              <a:ext cx="583957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bài mới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b="1" i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12. Hình bình </a:t>
              </a:r>
              <a:r>
                <a:rPr lang="en-US" sz="4000" b="1" i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hành.</a:t>
              </a:r>
              <a:endParaRPr lang="pt-BR" sz="4000" b="1" i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-266700"/>
            <a:ext cx="169926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90600" y="5801227"/>
            <a:ext cx="3657599" cy="4885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4499" y="1214303"/>
            <a:ext cx="149352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/>
              <a:t>CHƯƠNG III. TỨ GIÁC</a:t>
            </a:r>
            <a:endParaRPr lang="en-US" sz="7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676900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0036" y="3428968"/>
            <a:ext cx="13124127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LUYỆN TẬP CHUNG </a:t>
            </a:r>
            <a:endParaRPr kumimoji="0" lang="en-US" sz="6700" b="1" i="0" u="none" strike="noStrike" kern="0" cap="none" spc="0" normalizeH="0" baseline="0" noProof="0" dirty="0" smtClean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6400" y="7415755"/>
            <a:ext cx="3859003" cy="21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0"/>
            <a:ext cx="16230600" cy="9372600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6362700" y="723900"/>
            <a:ext cx="5562600" cy="1066800"/>
            <a:chOff x="381000" y="190500"/>
            <a:chExt cx="5562600" cy="10668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tr5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val Callout 33"/>
          <p:cNvSpPr/>
          <p:nvPr/>
        </p:nvSpPr>
        <p:spPr>
          <a:xfrm>
            <a:off x="8309180" y="3884921"/>
            <a:ext cx="1669639" cy="880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8371" y="1790700"/>
            <a:ext cx="14872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hình thang có hai cạnh đáy không bằng nhau, hai cạnh bên bằng nhau là hình thang cân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16168234" y="322403"/>
            <a:ext cx="1276137" cy="85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6976" y="5540732"/>
            <a:ext cx="5586663" cy="34321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19502"/>
              </p:ext>
            </p:extLst>
          </p:nvPr>
        </p:nvGraphicFramePr>
        <p:xfrm>
          <a:off x="8031599" y="5372100"/>
          <a:ext cx="8580001" cy="4054832"/>
        </p:xfrm>
        <a:graphic>
          <a:graphicData uri="http://schemas.openxmlformats.org/drawingml/2006/table">
            <a:tbl>
              <a:tblPr firstRow="1" firstCol="1" bandRow="1"/>
              <a:tblGrid>
                <a:gridCol w="1343995">
                  <a:extLst>
                    <a:ext uri="{9D8B030D-6E8A-4147-A177-3AD203B41FA5}">
                      <a16:colId xmlns:a16="http://schemas.microsoft.com/office/drawing/2014/main" val="3982384068"/>
                    </a:ext>
                  </a:extLst>
                </a:gridCol>
                <a:gridCol w="7236006">
                  <a:extLst>
                    <a:ext uri="{9D8B030D-6E8A-4147-A177-3AD203B41FA5}">
                      <a16:colId xmlns:a16="http://schemas.microsoft.com/office/drawing/2014/main" val="1395787995"/>
                    </a:ext>
                  </a:extLst>
                </a:gridCol>
              </a:tblGrid>
              <a:tr h="30411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Hình thang ABCD; AB // CD; AB &lt; CD; AD = BC; AD không song song BC.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8600376"/>
                  </a:ext>
                </a:extLst>
              </a:tr>
              <a:tr h="1013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ABCD là hình thang cân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613065"/>
                  </a:ext>
                </a:extLst>
              </a:tr>
            </a:tbl>
          </a:graphicData>
        </a:graphic>
      </p:graphicFrame>
      <p:pic>
        <p:nvPicPr>
          <p:cNvPr id="18" name="Picture 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0150" y="490286"/>
            <a:ext cx="1328221" cy="1371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150" y="190500"/>
            <a:ext cx="17516850" cy="9906000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34" name="Oval Callout 33"/>
          <p:cNvSpPr/>
          <p:nvPr/>
        </p:nvSpPr>
        <p:spPr>
          <a:xfrm>
            <a:off x="8309181" y="495300"/>
            <a:ext cx="1669639" cy="880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16168234" y="322403"/>
            <a:ext cx="1276137" cy="85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998" y="2095500"/>
            <a:ext cx="5791200" cy="35845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382148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15197" y="1790700"/>
                <a:ext cx="9906003" cy="4274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AB &lt; CD nên có điểm E nằm giữa D và C sao cho DE = AB.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giác ADE và EBA có: DE = AB, AE là cạnh chung,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(do AB 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DC). </a:t>
                </a:r>
                <a:endParaRPr lang="en-US" sz="3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ADE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EBA (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c.g.c) suy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DA = 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endParaRPr lang="en-US"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7" y="1790700"/>
                <a:ext cx="9906003" cy="4274632"/>
              </a:xfrm>
              <a:prstGeom prst="rect">
                <a:avLst/>
              </a:prstGeom>
              <a:blipFill>
                <a:blip r:embed="rId40"/>
                <a:stretch>
                  <a:fillRect l="-1846" r="-1846" b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8429" y="6067591"/>
                <a:ext cx="15996571" cy="349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giả thiết AD = BC nên BE = BC hay tam giác BEC cân tại B, vì thế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 khác,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ADE 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EBA (chứng minh trên),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(do AB </a:t>
                </a: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CD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thang ABCD là hình thang cân</a:t>
                </a: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29" y="6067591"/>
                <a:ext cx="15996571" cy="3495509"/>
              </a:xfrm>
              <a:prstGeom prst="rect">
                <a:avLst/>
              </a:prstGeom>
              <a:blipFill>
                <a:blip r:embed="rId41"/>
                <a:stretch>
                  <a:fillRect l="-1143" r="-1143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71600" y="9715500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537353" y="8832696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30562" y="490509"/>
            <a:ext cx="5354306" cy="1082624"/>
            <a:chOff x="381000" y="174676"/>
            <a:chExt cx="15643975" cy="1082624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156439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4161" y="174676"/>
              <a:ext cx="1443620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3.9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11630071" y="3020636"/>
            <a:ext cx="1697021" cy="97402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3177" y="342542"/>
            <a:ext cx="1397974" cy="1394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551" y="2084278"/>
            <a:ext cx="1660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ABCD trong Hình 3.25 có phải là hình thang không? Vì sao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4032787"/>
            <a:ext cx="5935777" cy="5080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07364" y="4000500"/>
                <a:ext cx="11237836" cy="2924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Gọi</a:t>
                </a:r>
                <a:r>
                  <a:rPr lang="en-US" sz="4000" dirty="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Ax </a:t>
                </a:r>
                <a:r>
                  <a:rPr lang="en-US" sz="4000" dirty="0" err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AD</a:t>
                </a:r>
                <a:endParaRPr lang="vi-VN" sz="4000" dirty="0" smtClean="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4000" dirty="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000" dirty="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kề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bù</a:t>
                </a:r>
                <a:endParaRPr lang="vi-VN" sz="4000" dirty="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vi-VN" sz="40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= 180 độ 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= 60 độ</a:t>
                </a:r>
                <a:endParaRPr lang="vi-VN" sz="4000" dirty="0" smtClean="0"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364" y="4000500"/>
                <a:ext cx="11237836" cy="2924262"/>
              </a:xfrm>
              <a:prstGeom prst="rect">
                <a:avLst/>
              </a:prstGeom>
              <a:blipFill>
                <a:blip r:embed="rId9"/>
                <a:stretch>
                  <a:fillRect l="-1953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498033" y="6715359"/>
                <a:ext cx="11237836" cy="2893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// DC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CD.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33" y="6715359"/>
                <a:ext cx="11237836" cy="2893293"/>
              </a:xfrm>
              <a:prstGeom prst="rect">
                <a:avLst/>
              </a:prstGeom>
              <a:blipFill>
                <a:blip r:embed="rId10"/>
                <a:stretch>
                  <a:fillRect l="-1953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562600" y="4371964"/>
            <a:ext cx="7010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73697" y="2855361"/>
                <a:ext cx="13584722" cy="1855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tứ giác ABCD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=11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góc ngoài tại đỉnh D bằng</a:t>
                </a:r>
                <a:r>
                  <a:rPr lang="fr-FR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97" y="2855361"/>
                <a:ext cx="13584722" cy="1855893"/>
              </a:xfrm>
              <a:prstGeom prst="rect">
                <a:avLst/>
              </a:prstGeom>
              <a:blipFill>
                <a:blip r:embed="rId13"/>
                <a:stretch>
                  <a:fillRect l="-1570" r="-134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24026" y="5097601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lvl="0" algn="just">
              <a:lnSpc>
                <a:spcPct val="2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113 º              B. 107 º               </a:t>
            </a:r>
          </a:p>
          <a:p>
            <a:pPr lvl="0">
              <a:lnSpc>
                <a:spcPct val="2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58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º			 D. 83º</a:t>
            </a:r>
          </a:p>
        </p:txBody>
      </p:sp>
      <p:sp>
        <p:nvSpPr>
          <p:cNvPr id="9" name="Oval 8"/>
          <p:cNvSpPr/>
          <p:nvPr/>
        </p:nvSpPr>
        <p:spPr>
          <a:xfrm>
            <a:off x="4191000" y="72009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56508" y="2632471"/>
            <a:ext cx="14999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Cho tứ giác ABCD có Â = 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Tổng số đo các góc ngoài đỉnh B, C, D bằng: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9800" y="5190676"/>
            <a:ext cx="69720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260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</a:t>
            </a: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280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270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298" y="5143500"/>
            <a:ext cx="4791317" cy="40928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810511" y="574632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1653</TotalTime>
  <Words>1131</Words>
  <Application>Microsoft Office PowerPoint</Application>
  <PresentationFormat>Custom</PresentationFormat>
  <Paragraphs>125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Cambria Math</vt:lpstr>
      <vt:lpstr>Arial</vt:lpstr>
      <vt:lpstr>Dotum</vt:lpstr>
      <vt:lpstr>Times New Roman</vt:lpstr>
      <vt:lpstr>Symbol</vt:lpstr>
      <vt:lpstr>Kavoon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Cream Modern Minimalist Math Class Presentation</dc:title>
  <dc:creator>Mr CHU HONG VINH</dc:creator>
  <cp:lastModifiedBy>V</cp:lastModifiedBy>
  <cp:revision>206</cp:revision>
  <dcterms:created xsi:type="dcterms:W3CDTF">2006-08-16T00:00:00Z</dcterms:created>
  <dcterms:modified xsi:type="dcterms:W3CDTF">2023-10-13T01:12:29Z</dcterms:modified>
  <dc:identifier>DAFNsfnz78Y</dc:identifier>
</cp:coreProperties>
</file>