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30"/>
  </p:notesMasterIdLst>
  <p:sldIdLst>
    <p:sldId id="257" r:id="rId2"/>
    <p:sldId id="256" r:id="rId3"/>
    <p:sldId id="258" r:id="rId4"/>
    <p:sldId id="289" r:id="rId5"/>
    <p:sldId id="406" r:id="rId6"/>
    <p:sldId id="303" r:id="rId7"/>
    <p:sldId id="407" r:id="rId8"/>
    <p:sldId id="408" r:id="rId9"/>
    <p:sldId id="360" r:id="rId10"/>
    <p:sldId id="410" r:id="rId11"/>
    <p:sldId id="293" r:id="rId12"/>
    <p:sldId id="322" r:id="rId13"/>
    <p:sldId id="411" r:id="rId14"/>
    <p:sldId id="412" r:id="rId15"/>
    <p:sldId id="413" r:id="rId16"/>
    <p:sldId id="414" r:id="rId17"/>
    <p:sldId id="415" r:id="rId18"/>
    <p:sldId id="321" r:id="rId19"/>
    <p:sldId id="278" r:id="rId20"/>
    <p:sldId id="350" r:id="rId21"/>
    <p:sldId id="324" r:id="rId22"/>
    <p:sldId id="417" r:id="rId23"/>
    <p:sldId id="418" r:id="rId24"/>
    <p:sldId id="404" r:id="rId25"/>
    <p:sldId id="295" r:id="rId26"/>
    <p:sldId id="419" r:id="rId27"/>
    <p:sldId id="267" r:id="rId28"/>
    <p:sldId id="283" r:id="rId29"/>
  </p:sldIdLst>
  <p:sldSz cx="18288000" cy="10287000"/>
  <p:notesSz cx="6858000" cy="9144000"/>
  <p:embeddedFontLst>
    <p:embeddedFont>
      <p:font typeface="Cambria Math" panose="02040503050406030204" pitchFamily="18" charset="0"/>
      <p:regular r:id="rId31"/>
    </p:embeddedFont>
    <p:embeddedFont>
      <p:font typeface="Calibri" panose="020F0502020204030204" pitchFamily="34" charset="0"/>
      <p:regular r:id="rId32"/>
      <p:bold r:id="rId33"/>
      <p:italic r:id="rId34"/>
      <p:boldItalic r:id="rId35"/>
    </p:embeddedFont>
    <p:embeddedFont>
      <p:font typeface="Dotum" panose="020B0600000101010101" pitchFamily="34" charset="-127"/>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5281E1-522B-4D97-AF00-E2DA4D65B6B1}">
          <p14:sldIdLst>
            <p14:sldId id="257"/>
            <p14:sldId id="256"/>
            <p14:sldId id="258"/>
            <p14:sldId id="289"/>
            <p14:sldId id="406"/>
            <p14:sldId id="303"/>
            <p14:sldId id="407"/>
            <p14:sldId id="408"/>
            <p14:sldId id="360"/>
            <p14:sldId id="410"/>
            <p14:sldId id="293"/>
            <p14:sldId id="322"/>
            <p14:sldId id="411"/>
            <p14:sldId id="412"/>
            <p14:sldId id="413"/>
            <p14:sldId id="414"/>
            <p14:sldId id="415"/>
            <p14:sldId id="321"/>
            <p14:sldId id="278"/>
            <p14:sldId id="350"/>
            <p14:sldId id="324"/>
            <p14:sldId id="417"/>
            <p14:sldId id="418"/>
            <p14:sldId id="404"/>
            <p14:sldId id="295"/>
            <p14:sldId id="419"/>
            <p14:sldId id="267"/>
            <p14:sldId id="283"/>
          </p14:sldIdLst>
        </p14:section>
        <p14:section name="Untitled Section" id="{89BF1163-5CF7-42C5-AC10-D6A6AEA736F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9DDC3"/>
    <a:srgbClr val="F8DC6E"/>
    <a:srgbClr val="F8C2D9"/>
    <a:srgbClr val="FFFF66"/>
    <a:srgbClr val="FFFF99"/>
    <a:srgbClr val="CCFF99"/>
    <a:srgbClr val="FAC8BB"/>
    <a:srgbClr val="EF9F54"/>
    <a:srgbClr val="CCD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2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B8E1-AB03-4AD6-88DA-9887F546E4C6}"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946E5-C428-4D0F-AD8E-82AA63A3643F}" type="slidenum">
              <a:rPr lang="en-US" smtClean="0"/>
              <a:t>‹#›</a:t>
            </a:fld>
            <a:endParaRPr lang="en-US"/>
          </a:p>
        </p:txBody>
      </p:sp>
    </p:spTree>
    <p:extLst>
      <p:ext uri="{BB962C8B-B14F-4D97-AF65-F5344CB8AC3E}">
        <p14:creationId xmlns:p14="http://schemas.microsoft.com/office/powerpoint/2010/main" val="155446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10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84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03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34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946E5-C428-4D0F-AD8E-82AA63A3643F}" type="slidenum">
              <a:rPr lang="en-US" smtClean="0"/>
              <a:t>19</a:t>
            </a:fld>
            <a:endParaRPr lang="en-US"/>
          </a:p>
        </p:txBody>
      </p:sp>
    </p:spTree>
    <p:extLst>
      <p:ext uri="{BB962C8B-B14F-4D97-AF65-F5344CB8AC3E}">
        <p14:creationId xmlns:p14="http://schemas.microsoft.com/office/powerpoint/2010/main" val="184100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5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png"/><Relationship Id="rId5" Type="http://schemas.openxmlformats.org/officeDocument/2006/relationships/image" Target="../media/image15.png"/><Relationship Id="rId36"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28.svg"/><Relationship Id="rId35" Type="http://schemas.openxmlformats.org/officeDocument/2006/relationships/image" Target="../media/image286.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1" Type="http://schemas.openxmlformats.org/officeDocument/2006/relationships/image" Target="../media/image38.png"/><Relationship Id="rId2" Type="http://schemas.openxmlformats.org/officeDocument/2006/relationships/image" Target="../media/image8.png"/><Relationship Id="rId20" Type="http://schemas.openxmlformats.org/officeDocument/2006/relationships/image" Target="../media/image37.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49" Type="http://schemas.openxmlformats.org/officeDocument/2006/relationships/image" Target="../media/image17.png"/><Relationship Id="rId10" Type="http://schemas.openxmlformats.org/officeDocument/2006/relationships/image" Target="../media/image34.svg"/><Relationship Id="rId48"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4.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2.png"/><Relationship Id="rId3"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8.png"/><Relationship Id="rId16"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44.png"/><Relationship Id="rId10" Type="http://schemas.openxmlformats.org/officeDocument/2006/relationships/image" Target="../media/image34.sv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7.png"/><Relationship Id="rId3" Type="http://schemas.openxmlformats.org/officeDocument/2006/relationships/image" Target="../media/image15.png"/><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17.png"/><Relationship Id="rId10" Type="http://schemas.openxmlformats.org/officeDocument/2006/relationships/image" Target="../media/image34.sv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9.png"/><Relationship Id="rId12"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1.png"/><Relationship Id="rId10" Type="http://schemas.openxmlformats.org/officeDocument/2006/relationships/image" Target="../media/image50.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17.png"/><Relationship Id="rId2" Type="http://schemas.openxmlformats.org/officeDocument/2006/relationships/image" Target="../media/image14.png"/><Relationship Id="rId29"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0.svg"/><Relationship Id="rId28" Type="http://schemas.openxmlformats.org/officeDocument/2006/relationships/image" Target="../media/image567.svg"/><Relationship Id="rId9" Type="http://schemas.openxmlformats.org/officeDocument/2006/relationships/image" Target="../media/image52.png"/><Relationship Id="rId30"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17.png"/><Relationship Id="rId2" Type="http://schemas.openxmlformats.org/officeDocument/2006/relationships/image" Target="../media/image14.png"/><Relationship Id="rId29"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0.svg"/><Relationship Id="rId28" Type="http://schemas.openxmlformats.org/officeDocument/2006/relationships/image" Target="../media/image567.svg"/><Relationship Id="rId9" Type="http://schemas.openxmlformats.org/officeDocument/2006/relationships/image" Target="../media/image52.png"/><Relationship Id="rId30"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49" Type="http://schemas.openxmlformats.org/officeDocument/2006/relationships/image" Target="../media/image17.png"/><Relationship Id="rId10" Type="http://schemas.openxmlformats.org/officeDocument/2006/relationships/image" Target="../media/image34.svg"/><Relationship Id="rId48"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21" Type="http://schemas.openxmlformats.org/officeDocument/2006/relationships/image" Target="../media/image57.png"/><Relationship Id="rId2" Type="http://schemas.openxmlformats.org/officeDocument/2006/relationships/image" Target="../media/image17.png"/><Relationship Id="rId20" Type="http://schemas.openxmlformats.org/officeDocument/2006/relationships/image" Target="../media/image56.png"/><Relationship Id="rId1" Type="http://schemas.openxmlformats.org/officeDocument/2006/relationships/slideLayout" Target="../slideLayouts/slideLayout7.xml"/><Relationship Id="rId19" Type="http://schemas.openxmlformats.org/officeDocument/2006/relationships/image" Target="../media/image51.svg"/><Relationship Id="rId9" Type="http://schemas.openxmlformats.org/officeDocument/2006/relationships/image" Target="../media/image36.png"/><Relationship Id="rId22"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32.svg"/><Relationship Id="rId12" Type="http://schemas.openxmlformats.org/officeDocument/2006/relationships/image" Target="../media/image60.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52.svg"/><Relationship Id="rId10" Type="http://schemas.openxmlformats.org/officeDocument/2006/relationships/image" Target="../media/image59.pn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62.png"/><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40.svg"/><Relationship Id="rId12" Type="http://schemas.openxmlformats.org/officeDocument/2006/relationships/image" Target="../media/image13.svg"/><Relationship Id="rId17" Type="http://schemas.openxmlformats.org/officeDocument/2006/relationships/image" Target="../media/image9.svg"/><Relationship Id="rId2" Type="http://schemas.openxmlformats.org/officeDocument/2006/relationships/image" Target="../media/image63.png"/><Relationship Id="rId16" Type="http://schemas.openxmlformats.org/officeDocument/2006/relationships/image" Target="../media/image10.png"/><Relationship Id="rId1" Type="http://schemas.openxmlformats.org/officeDocument/2006/relationships/slideLayout" Target="../slideLayouts/slideLayout7.xml"/><Relationship Id="rId15" Type="http://schemas.openxmlformats.org/officeDocument/2006/relationships/image" Target="../media/image12.png"/><Relationship Id="rId9" Type="http://schemas.openxmlformats.org/officeDocument/2006/relationships/image" Target="../media/image11.png"/><Relationship Id="rId14" Type="http://schemas.openxmlformats.org/officeDocument/2006/relationships/image" Target="../media/image11.svg"/></Relationships>
</file>

<file path=ppt/slides/_rels/slide2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34.svg"/><Relationship Id="rId4" Type="http://schemas.openxmlformats.org/officeDocument/2006/relationships/image" Target="../media/image28.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23.png"/><Relationship Id="rId10" Type="http://schemas.openxmlformats.org/officeDocument/2006/relationships/image" Target="../media/image34.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24.png"/><Relationship Id="rId10" Type="http://schemas.openxmlformats.org/officeDocument/2006/relationships/image" Target="../media/image34.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34" Type="http://schemas.openxmlformats.org/officeDocument/2006/relationships/image" Target="../media/image27.png"/><Relationship Id="rId7" Type="http://schemas.openxmlformats.org/officeDocument/2006/relationships/image" Target="../media/image15.png"/><Relationship Id="rId3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5.png"/><Relationship Id="rId32" Type="http://schemas.openxmlformats.org/officeDocument/2006/relationships/image" Target="NULL"/><Relationship Id="rId5" Type="http://schemas.openxmlformats.org/officeDocument/2006/relationships/image" Target="../media/image14.png"/><Relationship Id="rId10" Type="http://schemas.openxmlformats.org/officeDocument/2006/relationships/image" Target="../media/image34.svg"/><Relationship Id="rId4" Type="http://schemas.openxmlformats.org/officeDocument/2006/relationships/image" Target="../media/image28.svg"/><Relationship Id="rId35"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3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5.png"/><Relationship Id="rId32" Type="http://schemas.openxmlformats.org/officeDocument/2006/relationships/image" Target="NULL"/><Relationship Id="rId5" Type="http://schemas.openxmlformats.org/officeDocument/2006/relationships/image" Target="../media/image14.png"/><Relationship Id="rId10" Type="http://schemas.openxmlformats.org/officeDocument/2006/relationships/image" Target="../media/image34.sv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31.png"/><Relationship Id="rId10" Type="http://schemas.openxmlformats.org/officeDocument/2006/relationships/image" Target="../media/image34.sv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12"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2.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28.svg"/><Relationship Id="rId35" Type="http://schemas.openxmlformats.org/officeDocument/2006/relationships/image" Target="../media/image28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dirty="0" smtClean="0">
                <a:latin typeface="Arial" panose="020B0604020202020204" pitchFamily="34" charset="0"/>
                <a:cs typeface="Arial" panose="020B0604020202020204" pitchFamily="34" charset="0"/>
              </a:rPr>
              <a:t>CHÀO MỪNG CÁC EM ĐẾN VỚI TIẾT HỌC NGÀY HÔM NAY!</a:t>
            </a:r>
            <a:endParaRPr lang="en-US" sz="65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799" y="342900"/>
            <a:ext cx="17678401" cy="96012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702263" y="480332"/>
            <a:ext cx="2397119" cy="1597080"/>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6306800" y="7886700"/>
            <a:ext cx="1523999" cy="1866812"/>
          </a:xfrm>
          <a:prstGeom prst="rect">
            <a:avLst/>
          </a:prstGeom>
        </p:spPr>
      </p:pic>
      <p:sp>
        <p:nvSpPr>
          <p:cNvPr id="10" name="Oval Callout 9"/>
          <p:cNvSpPr/>
          <p:nvPr/>
        </p:nvSpPr>
        <p:spPr>
          <a:xfrm>
            <a:off x="1219200" y="1866900"/>
            <a:ext cx="1671671" cy="9587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1" name="Rectangle 10"/>
              <p:cNvSpPr/>
              <p:nvPr/>
            </p:nvSpPr>
            <p:spPr>
              <a:xfrm>
                <a:off x="1447800" y="3168540"/>
                <a:ext cx="14977521" cy="5133521"/>
              </a:xfrm>
              <a:prstGeom prst="rect">
                <a:avLst/>
              </a:prstGeom>
            </p:spPr>
            <p:txBody>
              <a:bodyPr wrap="square">
                <a:spAutoFit/>
              </a:bodyPr>
              <a:lstStyle/>
              <a:p>
                <a:pPr algn="just">
                  <a:lnSpc>
                    <a:spcPct val="200000"/>
                  </a:lnSpc>
                  <a:spcAft>
                    <a:spcPts val="800"/>
                  </a:spcAft>
                </a:pPr>
                <a:r>
                  <a:rPr lang="en-US" sz="4000" smtClean="0">
                    <a:effectLst/>
                    <a:latin typeface="Arial" panose="020B0604020202020204" pitchFamily="34" charset="0"/>
                    <a:ea typeface="Arial" panose="020B0604020202020204" pitchFamily="34" charset="0"/>
                    <a:cs typeface="Arial" panose="020B0604020202020204" pitchFamily="34" charset="0"/>
                  </a:rPr>
                  <a:t>a</a:t>
                </a:r>
                <a:r>
                  <a:rPr lang="en-US" sz="4000">
                    <a:effectLst/>
                    <a:latin typeface="Arial" panose="020B0604020202020204" pitchFamily="34" charset="0"/>
                    <a:ea typeface="Arial" panose="020B0604020202020204" pitchFamily="34" charset="0"/>
                    <a:cs typeface="Arial" panose="020B0604020202020204" pitchFamily="34" charset="0"/>
                  </a:rPr>
                  <a:t>) </a:t>
                </a:r>
                <a:r>
                  <a:rPr lang="en-US" sz="4000" smtClean="0">
                    <a:effectLst/>
                    <a:latin typeface="Arial" panose="020B0604020202020204" pitchFamily="34" charset="0"/>
                    <a:ea typeface="Arial" panose="020B0604020202020204" pitchFamily="34" charset="0"/>
                    <a:cs typeface="Arial" panose="020B0604020202020204" pitchFamily="34" charset="0"/>
                  </a:rPr>
                  <a:t>Ta có x = 5% = 0,05</a:t>
                </a:r>
                <a:endParaRPr lang="en-US" sz="40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800"/>
                  </a:spcAft>
                </a:pP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S</m:t>
                    </m:r>
                    <m:r>
                      <a:rPr lang="en-US" sz="4000">
                        <a:effectLst/>
                        <a:latin typeface="Cambria Math" panose="02040503050406030204" pitchFamily="18" charset="0"/>
                        <a:ea typeface="Arial" panose="020B0604020202020204" pitchFamily="34" charset="0"/>
                        <a:cs typeface="Times New Roman" panose="02020603050405020304" pitchFamily="18" charset="0"/>
                      </a:rPr>
                      <m:t>=150.</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4000">
                                <a:effectLst/>
                                <a:latin typeface="Cambria Math" panose="02040503050406030204" pitchFamily="18" charset="0"/>
                                <a:ea typeface="Arial" panose="020B0604020202020204" pitchFamily="34" charset="0"/>
                                <a:cs typeface="Times New Roman" panose="02020603050405020304" pitchFamily="18" charset="0"/>
                              </a:rPr>
                              <m:t>1+5%</m:t>
                            </m:r>
                          </m:e>
                        </m:d>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150.1,05</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=173,64375</m:t>
                    </m:r>
                  </m:oMath>
                </a14:m>
                <a:r>
                  <a:rPr lang="en-US" sz="4000">
                    <a:effectLst/>
                    <a:latin typeface="Arial" panose="020B0604020202020204" pitchFamily="34" charset="0"/>
                    <a:ea typeface="Dotum" panose="020B0600000101010101" pitchFamily="34" charset="-127"/>
                    <a:cs typeface="Arial" panose="020B0604020202020204" pitchFamily="34" charset="0"/>
                  </a:rPr>
                  <a:t> (triệu đồng).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800"/>
                  </a:spcAft>
                </a:pPr>
                <a:r>
                  <a:rPr lang="en-US" sz="4000">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S</m:t>
                    </m:r>
                    <m:r>
                      <a:rPr lang="en-US" sz="4000">
                        <a:effectLst/>
                        <a:latin typeface="Cambria Math" panose="02040503050406030204" pitchFamily="18" charset="0"/>
                        <a:ea typeface="Arial" panose="020B0604020202020204" pitchFamily="34" charset="0"/>
                        <a:cs typeface="Times New Roman" panose="02020603050405020304" pitchFamily="18" charset="0"/>
                      </a:rPr>
                      <m:t>=150.(1+3</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r>
                      <a:rPr lang="en-US" sz="4000">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r>
                      <a:rPr lang="en-US" sz="4000">
                        <a:effectLst/>
                        <a:latin typeface="Cambria Math" panose="02040503050406030204" pitchFamily="18" charset="0"/>
                        <a:ea typeface="Arial" panose="020B0604020202020204" pitchFamily="34" charset="0"/>
                        <a:cs typeface="Times New Roman" panose="02020603050405020304" pitchFamily="18" charset="0"/>
                      </a:rPr>
                      <m:t>62+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)=150+450</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r>
                      <a:rPr lang="en-US" sz="4000">
                        <a:effectLst/>
                        <a:latin typeface="Cambria Math" panose="02040503050406030204" pitchFamily="18" charset="0"/>
                        <a:ea typeface="Arial" panose="020B0604020202020204" pitchFamily="34" charset="0"/>
                        <a:cs typeface="Times New Roman" panose="02020603050405020304" pitchFamily="18" charset="0"/>
                      </a:rPr>
                      <m:t>+450</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+150</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800"/>
                  </a:spcAft>
                </a:pPr>
                <a:r>
                  <a:rPr lang="en-US" sz="4000">
                    <a:effectLst/>
                    <a:latin typeface="Arial" panose="020B0604020202020204" pitchFamily="34" charset="0"/>
                    <a:ea typeface="Dotum" panose="020B0600000101010101" pitchFamily="34" charset="-127"/>
                    <a:cs typeface="Arial" panose="020B0604020202020204" pitchFamily="34" charset="0"/>
                  </a:rPr>
                  <a:t>S là đa thức bậc 3 theo biến x.</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447800" y="3168540"/>
                <a:ext cx="14977521" cy="5133521"/>
              </a:xfrm>
              <a:prstGeom prst="rect">
                <a:avLst/>
              </a:prstGeom>
              <a:blipFill>
                <a:blip r:embed="rId36"/>
                <a:stretch>
                  <a:fillRect l="-1466" b="-4157"/>
                </a:stretch>
              </a:blipFill>
            </p:spPr>
            <p:txBody>
              <a:bodyPr/>
              <a:lstStyle/>
              <a:p>
                <a:r>
                  <a:rPr lang="en-US">
                    <a:noFill/>
                  </a:rPr>
                  <a:t> </a:t>
                </a:r>
              </a:p>
            </p:txBody>
          </p:sp>
        </mc:Fallback>
      </mc:AlternateContent>
    </p:spTree>
    <p:extLst>
      <p:ext uri="{BB962C8B-B14F-4D97-AF65-F5344CB8AC3E}">
        <p14:creationId xmlns:p14="http://schemas.microsoft.com/office/powerpoint/2010/main" val="4166028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anim calcmode="lin" valueType="num">
                                      <p:cBhvr>
                                        <p:cTn id="26"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441290">
            <a:off x="425169" y="3732542"/>
            <a:ext cx="1635014" cy="1664137"/>
          </a:xfrm>
          <a:prstGeom prst="rect">
            <a:avLst/>
          </a:prstGeom>
        </p:spPr>
      </p:pic>
      <p:sp>
        <p:nvSpPr>
          <p:cNvPr id="30" name="Rectangle 29"/>
          <p:cNvSpPr/>
          <p:nvPr/>
        </p:nvSpPr>
        <p:spPr>
          <a:xfrm>
            <a:off x="3831329" y="647700"/>
            <a:ext cx="10625337"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b="1" smtClean="0">
                <a:ln w="0"/>
                <a:solidFill>
                  <a:schemeClr val="tx2"/>
                </a:solidFill>
                <a:latin typeface="Arial" panose="020B0604020202020204" pitchFamily="34" charset="0"/>
                <a:ea typeface="Times New Roman" panose="02020603050405020304" pitchFamily="18" charset="0"/>
                <a:cs typeface="Arial" panose="020B0604020202020204" pitchFamily="34" charset="0"/>
              </a:rPr>
              <a:t>7 HẲNG ĐẲNG THỨC ĐÁNG NHỚ</a:t>
            </a:r>
            <a:endParaRPr lang="en-US" sz="4500" b="1" dirty="0">
              <a:ln w="0"/>
              <a:solidFill>
                <a:schemeClr val="tx2"/>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48298" y="1933725"/>
            <a:ext cx="7391400" cy="7705575"/>
          </a:xfrm>
          <a:prstGeom prst="rect">
            <a:avLst/>
          </a:prstGeom>
        </p:spPr>
      </p:pic>
      <p:pic>
        <p:nvPicPr>
          <p:cNvPr id="9" name="Picture 8"/>
          <p:cNvPicPr>
            <a:picLocks noChangeAspect="1"/>
          </p:cNvPicPr>
          <p:nvPr/>
        </p:nvPicPr>
        <p:blipFill>
          <a:blip r:embed="rId21"/>
          <a:stretch>
            <a:fillRect/>
          </a:stretch>
        </p:blipFill>
        <p:spPr>
          <a:xfrm flipH="1">
            <a:off x="14384741" y="5721054"/>
            <a:ext cx="2154832" cy="3701046"/>
          </a:xfrm>
          <a:prstGeom prst="rect">
            <a:avLst/>
          </a:prstGeom>
        </p:spPr>
      </p:pic>
    </p:spTree>
    <p:extLst>
      <p:ext uri="{BB962C8B-B14F-4D97-AF65-F5344CB8AC3E}">
        <p14:creationId xmlns:p14="http://schemas.microsoft.com/office/powerpoint/2010/main" val="323881757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046686" y="6657474"/>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6066642" y="3009900"/>
            <a:ext cx="6154712" cy="1609736"/>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1000"/>
              </a:spcAft>
              <a:buClrTx/>
              <a:buSzTx/>
              <a:buFontTx/>
              <a:buNone/>
              <a:tabLst/>
              <a:defRPr/>
            </a:pPr>
            <a:r>
              <a:rPr kumimoji="0" lang="en-US" sz="75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en-US" sz="7500" b="1" i="0" u="none" strike="noStrike" kern="1200" cap="none" spc="0" normalizeH="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TẬP</a:t>
            </a:r>
            <a:endParaRPr kumimoji="0" lang="en-US" sz="7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002143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32040"/>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676400" y="2464390"/>
            <a:ext cx="15952350" cy="1002710"/>
          </a:xfrm>
          <a:prstGeom prst="rect">
            <a:avLst/>
          </a:prstGeom>
        </p:spPr>
        <p:txBody>
          <a:bodyPr wrap="square">
            <a:spAutoFit/>
          </a:bodyPr>
          <a:lstStyle/>
          <a:p>
            <a:pPr marR="30480" algn="just">
              <a:lnSpc>
                <a:spcPct val="150000"/>
              </a:lnSpc>
              <a:spcAft>
                <a:spcPts val="0"/>
              </a:spcAft>
            </a:pPr>
            <a:r>
              <a:rPr lang="fr-FR" sz="4500" b="1">
                <a:latin typeface="Arial" panose="020B0604020202020204" pitchFamily="34" charset="0"/>
                <a:ea typeface="Times New Roman" panose="02020603050405020304" pitchFamily="18" charset="0"/>
                <a:cs typeface="Arial" panose="020B0604020202020204" pitchFamily="34" charset="0"/>
              </a:rPr>
              <a:t>Câu 1. </a:t>
            </a:r>
            <a:r>
              <a:rPr lang="fr-FR" sz="4500">
                <a:latin typeface="Arial" panose="020B0604020202020204" pitchFamily="34" charset="0"/>
                <a:ea typeface="Times New Roman" panose="02020603050405020304" pitchFamily="18" charset="0"/>
                <a:cs typeface="Arial" panose="020B0604020202020204" pitchFamily="34" charset="0"/>
              </a:rPr>
              <a:t>Khai triển 4x</a:t>
            </a:r>
            <a:r>
              <a:rPr lang="fr-FR" sz="4500" baseline="30000">
                <a:latin typeface="Arial" panose="020B0604020202020204" pitchFamily="34" charset="0"/>
                <a:ea typeface="Times New Roman" panose="02020603050405020304" pitchFamily="18" charset="0"/>
                <a:cs typeface="Arial" panose="020B0604020202020204" pitchFamily="34" charset="0"/>
              </a:rPr>
              <a:t>2</a:t>
            </a:r>
            <a:r>
              <a:rPr lang="fr-FR" sz="4500">
                <a:latin typeface="Arial" panose="020B0604020202020204" pitchFamily="34" charset="0"/>
                <a:ea typeface="Times New Roman" panose="02020603050405020304" pitchFamily="18" charset="0"/>
                <a:cs typeface="Arial" panose="020B0604020202020204" pitchFamily="34" charset="0"/>
              </a:rPr>
              <a:t> – 25y</a:t>
            </a:r>
            <a:r>
              <a:rPr lang="fr-FR" sz="4500" baseline="30000">
                <a:latin typeface="Arial" panose="020B0604020202020204" pitchFamily="34" charset="0"/>
                <a:ea typeface="Times New Roman" panose="02020603050405020304" pitchFamily="18" charset="0"/>
                <a:cs typeface="Arial" panose="020B0604020202020204" pitchFamily="34" charset="0"/>
              </a:rPr>
              <a:t>2</a:t>
            </a:r>
            <a:r>
              <a:rPr lang="fr-FR" sz="4500">
                <a:latin typeface="Arial" panose="020B0604020202020204" pitchFamily="34" charset="0"/>
                <a:ea typeface="Times New Roman" panose="02020603050405020304" pitchFamily="18" charset="0"/>
                <a:cs typeface="Arial" panose="020B0604020202020204" pitchFamily="34" charset="0"/>
              </a:rPr>
              <a:t> theo hằng đẳng thức </a:t>
            </a:r>
            <a:r>
              <a:rPr lang="fr-FR" sz="4500">
                <a:latin typeface="Arial" panose="020B0604020202020204" pitchFamily="34" charset="0"/>
                <a:ea typeface="Times New Roman" panose="02020603050405020304" pitchFamily="18" charset="0"/>
                <a:cs typeface="Arial" panose="020B0604020202020204" pitchFamily="34" charset="0"/>
              </a:rPr>
              <a:t>ta </a:t>
            </a:r>
            <a:r>
              <a:rPr lang="fr-FR" sz="4500" smtClean="0">
                <a:latin typeface="Arial" panose="020B0604020202020204" pitchFamily="34" charset="0"/>
                <a:ea typeface="Times New Roman" panose="02020603050405020304" pitchFamily="18" charset="0"/>
                <a:cs typeface="Arial" panose="020B0604020202020204" pitchFamily="34" charset="0"/>
              </a:rPr>
              <a:t>được</a:t>
            </a:r>
            <a:endParaRPr lang="en-US" sz="450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700463" y="3568900"/>
            <a:ext cx="9144000" cy="5417380"/>
          </a:xfrm>
          <a:prstGeom prst="rect">
            <a:avLst/>
          </a:prstGeom>
        </p:spPr>
        <p:txBody>
          <a:bodyPr>
            <a:spAutoFit/>
          </a:bodyPr>
          <a:lstStyle/>
          <a:p>
            <a:pPr marR="30480" lvl="0" algn="just">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A. (4x – 5y)(4x + 5y)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B. (4x – 25y)(4x + 25y)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C. (2x – 5y)(2x + 5y)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D. (2x – 5y)</a:t>
            </a:r>
            <a:r>
              <a:rPr lang="en-US" sz="4500" baseline="30000">
                <a:solidFill>
                  <a:prstClr val="black"/>
                </a:solidFill>
                <a:latin typeface="Arial" panose="020B0604020202020204" pitchFamily="34" charset="0"/>
                <a:ea typeface="Times New Roman" panose="02020603050405020304" pitchFamily="18" charset="0"/>
                <a:cs typeface="Arial" panose="020B0604020202020204" pitchFamily="34" charset="0"/>
              </a:rPr>
              <a:t>2</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335000" y="6743700"/>
            <a:ext cx="3828376" cy="2833691"/>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48126" y="1450573"/>
            <a:ext cx="1556518" cy="1037030"/>
          </a:xfrm>
          <a:prstGeom prst="rect">
            <a:avLst/>
          </a:prstGeom>
        </p:spPr>
      </p:pic>
      <p:pic>
        <p:nvPicPr>
          <p:cNvPr id="19" name="Picture 18"/>
          <p:cNvPicPr>
            <a:picLocks noChangeAspect="1"/>
          </p:cNvPicPr>
          <p:nvPr/>
        </p:nvPicPr>
        <p:blipFill>
          <a:blip r:embed="rId11"/>
          <a:stretch>
            <a:fillRect/>
          </a:stretch>
        </p:blipFill>
        <p:spPr>
          <a:xfrm rot="2162205">
            <a:off x="905933" y="1572267"/>
            <a:ext cx="857583" cy="1286375"/>
          </a:xfrm>
          <a:prstGeom prst="rect">
            <a:avLst/>
          </a:prstGeom>
        </p:spPr>
      </p:pic>
      <p:sp>
        <p:nvSpPr>
          <p:cNvPr id="20" name="Oval 19"/>
          <p:cNvSpPr/>
          <p:nvPr/>
        </p:nvSpPr>
        <p:spPr>
          <a:xfrm>
            <a:off x="1524000" y="6695574"/>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6293"/>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6" name="Rectangle 15"/>
          <p:cNvSpPr/>
          <p:nvPr/>
        </p:nvSpPr>
        <p:spPr>
          <a:xfrm>
            <a:off x="1472625" y="2241104"/>
            <a:ext cx="15215175" cy="4594912"/>
          </a:xfrm>
          <a:prstGeom prst="rect">
            <a:avLst/>
          </a:prstGeom>
        </p:spPr>
        <p:txBody>
          <a:bodyPr wrap="square">
            <a:spAutoFit/>
          </a:bodyPr>
          <a:lstStyle/>
          <a:p>
            <a:pPr marR="30480" lvl="0" algn="just">
              <a:lnSpc>
                <a:spcPct val="150000"/>
              </a:lnSpc>
            </a:pPr>
            <a:r>
              <a:rPr lang="vi-VN" sz="4000" b="1">
                <a:ea typeface="Times New Roman" panose="02020603050405020304" pitchFamily="18" charset="0"/>
                <a:cs typeface="Arial" panose="020B0604020202020204" pitchFamily="34" charset="0"/>
              </a:rPr>
              <a:t>Câu 2. </a:t>
            </a:r>
            <a:r>
              <a:rPr lang="vi-VN" sz="4000">
                <a:ea typeface="Times New Roman" panose="02020603050405020304" pitchFamily="18" charset="0"/>
                <a:cs typeface="Arial" panose="020B0604020202020204" pitchFamily="34" charset="0"/>
              </a:rPr>
              <a:t>Nhà bạn Minh </a:t>
            </a:r>
            <a:r>
              <a:rPr lang="vi-VN" sz="4000">
                <a:ea typeface="Times New Roman" panose="02020603050405020304" pitchFamily="18" charset="0"/>
                <a:cs typeface="Arial" panose="020B0604020202020204" pitchFamily="34" charset="0"/>
              </a:rPr>
              <a:t>và </a:t>
            </a:r>
            <a:r>
              <a:rPr lang="vi-VN" sz="4000" smtClean="0">
                <a:ea typeface="Times New Roman" panose="02020603050405020304" pitchFamily="18" charset="0"/>
                <a:cs typeface="Arial" panose="020B0604020202020204" pitchFamily="34" charset="0"/>
              </a:rPr>
              <a:t>bạn</a:t>
            </a:r>
            <a:r>
              <a:rPr lang="en-US" sz="4000" smtClean="0">
                <a:ea typeface="Times New Roman" panose="02020603050405020304" pitchFamily="18" charset="0"/>
                <a:cs typeface="Arial" panose="020B0604020202020204" pitchFamily="34" charset="0"/>
              </a:rPr>
              <a:t> </a:t>
            </a:r>
            <a:r>
              <a:rPr lang="vi-VN" sz="4000" smtClean="0">
                <a:ea typeface="Times New Roman" panose="02020603050405020304" pitchFamily="18" charset="0"/>
                <a:cs typeface="Arial" panose="020B0604020202020204" pitchFamily="34" charset="0"/>
              </a:rPr>
              <a:t>A n </a:t>
            </a:r>
            <a:r>
              <a:rPr lang="vi-VN" sz="4000">
                <a:ea typeface="Times New Roman" panose="02020603050405020304" pitchFamily="18" charset="0"/>
                <a:cs typeface="Arial" panose="020B0604020202020204" pitchFamily="34" charset="0"/>
              </a:rPr>
              <a:t>cùng trồng bắp cải trên hai mảnh vườn hình vuông khác nhau. Các cây bắp cải được cách đều nhau. Do vườn nhà bạn Minh lớn hơn nên số cây bắp cải trồng được lớn hơn vườn nhà bạn An là 211 cây. Hỏi nhà bạn Minh đã trồng bao nhiêu cây bắp </a:t>
            </a:r>
            <a:r>
              <a:rPr lang="vi-VN" sz="4000">
                <a:ea typeface="Times New Roman" panose="02020603050405020304" pitchFamily="18" charset="0"/>
                <a:cs typeface="Arial" panose="020B0604020202020204" pitchFamily="34" charset="0"/>
              </a:rPr>
              <a:t>cải</a:t>
            </a:r>
            <a:r>
              <a:rPr lang="vi-VN" sz="4000" smtClean="0">
                <a:ea typeface="Times New Roman" panose="02020603050405020304" pitchFamily="18" charset="0"/>
                <a:cs typeface="Arial" panose="020B0604020202020204" pitchFamily="34" charset="0"/>
              </a:rPr>
              <a:t>?</a:t>
            </a:r>
            <a:endParaRPr lang="vi-VN" sz="400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917160" y="7515816"/>
            <a:ext cx="2514600" cy="1861259"/>
          </a:xfrm>
          <a:prstGeom prst="rect">
            <a:avLst/>
          </a:prstGeom>
        </p:spPr>
      </p:pic>
      <p:grpSp>
        <p:nvGrpSpPr>
          <p:cNvPr id="15" name="Group 14"/>
          <p:cNvGrpSpPr/>
          <p:nvPr/>
        </p:nvGrpSpPr>
        <p:grpSpPr>
          <a:xfrm>
            <a:off x="5373354" y="432040"/>
            <a:ext cx="7541291" cy="1108694"/>
            <a:chOff x="6019800" y="377206"/>
            <a:chExt cx="9206251" cy="1108694"/>
          </a:xfrm>
        </p:grpSpPr>
        <p:grpSp>
          <p:nvGrpSpPr>
            <p:cNvPr id="18" name="Group 4"/>
            <p:cNvGrpSpPr/>
            <p:nvPr/>
          </p:nvGrpSpPr>
          <p:grpSpPr>
            <a:xfrm>
              <a:off x="6019800" y="377206"/>
              <a:ext cx="9113229" cy="1108694"/>
              <a:chOff x="0" y="0"/>
              <a:chExt cx="8836922" cy="6076340"/>
            </a:xfrm>
          </p:grpSpPr>
          <p:sp>
            <p:nvSpPr>
              <p:cNvPr id="20"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1"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9" name="TextBox 18"/>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2" name="Rectangle 1"/>
          <p:cNvSpPr/>
          <p:nvPr/>
        </p:nvSpPr>
        <p:spPr>
          <a:xfrm>
            <a:off x="2819400" y="6930574"/>
            <a:ext cx="9144000" cy="2554545"/>
          </a:xfrm>
          <a:prstGeom prst="rect">
            <a:avLst/>
          </a:prstGeom>
        </p:spPr>
        <p:txBody>
          <a:bodyPr>
            <a:spAutoFit/>
          </a:bodyPr>
          <a:lstStyle/>
          <a:p>
            <a:pPr marR="30480" lvl="0" algn="just">
              <a:lnSpc>
                <a:spcPct val="200000"/>
              </a:lnSpc>
            </a:pPr>
            <a:r>
              <a:rPr lang="vi-VN" sz="4000">
                <a:solidFill>
                  <a:prstClr val="black"/>
                </a:solidFill>
                <a:ea typeface="Times New Roman" panose="02020603050405020304" pitchFamily="18" charset="0"/>
                <a:cs typeface="Arial" panose="020B0604020202020204" pitchFamily="34" charset="0"/>
              </a:rPr>
              <a:t>A. 106 </a:t>
            </a:r>
            <a:r>
              <a:rPr lang="vi-VN" sz="4000">
                <a:solidFill>
                  <a:prstClr val="black"/>
                </a:solidFill>
                <a:ea typeface="Times New Roman" panose="02020603050405020304" pitchFamily="18" charset="0"/>
                <a:cs typeface="Arial" panose="020B0604020202020204" pitchFamily="34" charset="0"/>
              </a:rPr>
              <a:t>cây  </a:t>
            </a:r>
            <a:r>
              <a:rPr lang="en-US" sz="4000" smtClean="0">
                <a:solidFill>
                  <a:prstClr val="black"/>
                </a:solidFill>
                <a:ea typeface="Times New Roman" panose="02020603050405020304" pitchFamily="18" charset="0"/>
                <a:cs typeface="Arial" panose="020B0604020202020204" pitchFamily="34" charset="0"/>
              </a:rPr>
              <a:t>			</a:t>
            </a:r>
            <a:r>
              <a:rPr lang="vi-VN" sz="4000" smtClean="0">
                <a:solidFill>
                  <a:prstClr val="black"/>
                </a:solidFill>
                <a:ea typeface="Times New Roman" panose="02020603050405020304" pitchFamily="18" charset="0"/>
                <a:cs typeface="Arial" panose="020B0604020202020204" pitchFamily="34" charset="0"/>
              </a:rPr>
              <a:t>B</a:t>
            </a:r>
            <a:r>
              <a:rPr lang="vi-VN" sz="4000">
                <a:solidFill>
                  <a:prstClr val="black"/>
                </a:solidFill>
                <a:ea typeface="Times New Roman" panose="02020603050405020304" pitchFamily="18" charset="0"/>
                <a:cs typeface="Arial" panose="020B0604020202020204" pitchFamily="34" charset="0"/>
              </a:rPr>
              <a:t>. 11025 cây</a:t>
            </a:r>
          </a:p>
          <a:p>
            <a:pPr marR="30480" lvl="0" algn="just">
              <a:lnSpc>
                <a:spcPct val="200000"/>
              </a:lnSpc>
            </a:pPr>
            <a:r>
              <a:rPr lang="vi-VN" sz="4000">
                <a:solidFill>
                  <a:prstClr val="black"/>
                </a:solidFill>
                <a:ea typeface="Times New Roman" panose="02020603050405020304" pitchFamily="18" charset="0"/>
                <a:cs typeface="Arial" panose="020B0604020202020204" pitchFamily="34" charset="0"/>
              </a:rPr>
              <a:t>C. </a:t>
            </a:r>
            <a:r>
              <a:rPr lang="vi-VN" sz="4000">
                <a:solidFill>
                  <a:prstClr val="black"/>
                </a:solidFill>
                <a:ea typeface="Times New Roman" panose="02020603050405020304" pitchFamily="18" charset="0"/>
                <a:cs typeface="Arial" panose="020B0604020202020204" pitchFamily="34" charset="0"/>
              </a:rPr>
              <a:t>11236 </a:t>
            </a:r>
            <a:r>
              <a:rPr lang="vi-VN" sz="4000" smtClean="0">
                <a:solidFill>
                  <a:prstClr val="black"/>
                </a:solidFill>
                <a:ea typeface="Times New Roman" panose="02020603050405020304" pitchFamily="18" charset="0"/>
                <a:cs typeface="Arial" panose="020B0604020202020204" pitchFamily="34" charset="0"/>
              </a:rPr>
              <a:t>cây</a:t>
            </a:r>
            <a:r>
              <a:rPr lang="en-US" sz="4000" smtClean="0">
                <a:solidFill>
                  <a:prstClr val="black"/>
                </a:solidFill>
                <a:ea typeface="Times New Roman" panose="02020603050405020304" pitchFamily="18" charset="0"/>
                <a:cs typeface="Arial" panose="020B0604020202020204" pitchFamily="34" charset="0"/>
              </a:rPr>
              <a:t>		</a:t>
            </a:r>
            <a:r>
              <a:rPr lang="vi-VN" sz="4000" smtClean="0">
                <a:solidFill>
                  <a:prstClr val="black"/>
                </a:solidFill>
                <a:ea typeface="Times New Roman" panose="02020603050405020304" pitchFamily="18" charset="0"/>
                <a:cs typeface="Arial" panose="020B0604020202020204" pitchFamily="34" charset="0"/>
              </a:rPr>
              <a:t>D</a:t>
            </a:r>
            <a:r>
              <a:rPr lang="vi-VN" sz="4000">
                <a:solidFill>
                  <a:prstClr val="black"/>
                </a:solidFill>
                <a:ea typeface="Times New Roman" panose="02020603050405020304" pitchFamily="18" charset="0"/>
                <a:cs typeface="Arial" panose="020B0604020202020204" pitchFamily="34" charset="0"/>
              </a:rPr>
              <a:t>. 105 cây</a:t>
            </a:r>
            <a:endParaRPr lang="vi-VN" sz="4000">
              <a:solidFill>
                <a:prstClr val="black"/>
              </a:solidFill>
              <a:ea typeface="Times New Roman" panose="02020603050405020304" pitchFamily="18" charset="0"/>
              <a:cs typeface="Arial" panose="020B0604020202020204" pitchFamily="34" charset="0"/>
            </a:endParaRPr>
          </a:p>
        </p:txBody>
      </p:sp>
      <p:pic>
        <p:nvPicPr>
          <p:cNvPr id="22"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475392">
            <a:off x="16100347" y="1261810"/>
            <a:ext cx="988077" cy="1491437"/>
          </a:xfrm>
          <a:prstGeom prst="rect">
            <a:avLst/>
          </a:prstGeom>
        </p:spPr>
      </p:pic>
      <p:pic>
        <p:nvPicPr>
          <p:cNvPr id="23" name="Picture 22"/>
          <p:cNvPicPr>
            <a:picLocks noChangeAspect="1"/>
          </p:cNvPicPr>
          <p:nvPr/>
        </p:nvPicPr>
        <p:blipFill>
          <a:blip r:embed="rId7"/>
          <a:stretch>
            <a:fillRect/>
          </a:stretch>
        </p:blipFill>
        <p:spPr>
          <a:xfrm rot="2162205">
            <a:off x="732396" y="1364341"/>
            <a:ext cx="857583" cy="1286375"/>
          </a:xfrm>
          <a:prstGeom prst="rect">
            <a:avLst/>
          </a:prstGeom>
        </p:spPr>
      </p:pic>
      <p:sp>
        <p:nvSpPr>
          <p:cNvPr id="24" name="Oval 23"/>
          <p:cNvSpPr/>
          <p:nvPr/>
        </p:nvSpPr>
        <p:spPr>
          <a:xfrm>
            <a:off x="2590800" y="8418944"/>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589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53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447800" y="2890778"/>
            <a:ext cx="15240000" cy="2041456"/>
          </a:xfrm>
          <a:prstGeom prst="rect">
            <a:avLst/>
          </a:prstGeom>
        </p:spPr>
        <p:txBody>
          <a:bodyPr wrap="square">
            <a:spAutoFit/>
          </a:bodyPr>
          <a:lstStyle/>
          <a:p>
            <a:pPr marR="30480" algn="just">
              <a:lnSpc>
                <a:spcPct val="150000"/>
              </a:lnSpc>
              <a:spcAft>
                <a:spcPts val="0"/>
              </a:spcAft>
            </a:pPr>
            <a:r>
              <a:rPr kumimoji="0" lang="fr-FR"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fr-FR"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 </a:t>
            </a:r>
            <a:r>
              <a:rPr lang="en-US" sz="4500">
                <a:latin typeface="Arial" panose="020B0604020202020204" pitchFamily="34" charset="0"/>
                <a:ea typeface="Times New Roman" panose="02020603050405020304" pitchFamily="18" charset="0"/>
                <a:cs typeface="Arial" panose="020B0604020202020204" pitchFamily="34" charset="0"/>
              </a:rPr>
              <a:t>Cho x thỏa mãn (x + 2)(x</a:t>
            </a:r>
            <a:r>
              <a:rPr lang="en-US" sz="4500" baseline="30000">
                <a:latin typeface="Arial" panose="020B0604020202020204" pitchFamily="34" charset="0"/>
                <a:ea typeface="Times New Roman" panose="02020603050405020304" pitchFamily="18" charset="0"/>
                <a:cs typeface="Arial" panose="020B0604020202020204" pitchFamily="34" charset="0"/>
              </a:rPr>
              <a:t>2</a:t>
            </a:r>
            <a:r>
              <a:rPr lang="en-US" sz="4500">
                <a:latin typeface="Arial" panose="020B0604020202020204" pitchFamily="34" charset="0"/>
                <a:ea typeface="Times New Roman" panose="02020603050405020304" pitchFamily="18" charset="0"/>
                <a:cs typeface="Arial" panose="020B0604020202020204" pitchFamily="34" charset="0"/>
              </a:rPr>
              <a:t> – 2x + 4) – x(x</a:t>
            </a:r>
            <a:r>
              <a:rPr lang="en-US" sz="4500" baseline="30000">
                <a:latin typeface="Arial" panose="020B0604020202020204" pitchFamily="34" charset="0"/>
                <a:ea typeface="Times New Roman" panose="02020603050405020304" pitchFamily="18" charset="0"/>
                <a:cs typeface="Arial" panose="020B0604020202020204" pitchFamily="34" charset="0"/>
              </a:rPr>
              <a:t>2</a:t>
            </a:r>
            <a:r>
              <a:rPr lang="en-US" sz="4500">
                <a:latin typeface="Arial" panose="020B0604020202020204" pitchFamily="34" charset="0"/>
                <a:ea typeface="Times New Roman" panose="02020603050405020304" pitchFamily="18" charset="0"/>
                <a:cs typeface="Arial" panose="020B0604020202020204" pitchFamily="34" charset="0"/>
              </a:rPr>
              <a:t> – 2) = 14. Chọn câu </a:t>
            </a:r>
            <a:r>
              <a:rPr lang="en-US" sz="4500" b="1">
                <a:latin typeface="Arial" panose="020B0604020202020204" pitchFamily="34" charset="0"/>
                <a:ea typeface="Times New Roman" panose="02020603050405020304" pitchFamily="18" charset="0"/>
                <a:cs typeface="Arial" panose="020B0604020202020204" pitchFamily="34" charset="0"/>
              </a:rPr>
              <a:t>đúng</a:t>
            </a:r>
            <a:r>
              <a:rPr lang="en-US" sz="4500" b="1" smtClean="0">
                <a:latin typeface="Arial" panose="020B0604020202020204" pitchFamily="34" charset="0"/>
                <a:ea typeface="Times New Roman" panose="02020603050405020304" pitchFamily="18" charset="0"/>
                <a:cs typeface="Arial" panose="020B0604020202020204" pitchFamily="34" charset="0"/>
              </a:rPr>
              <a:t>.</a:t>
            </a:r>
            <a:endParaRPr lang="en-US" sz="4500">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897056" y="7166037"/>
            <a:ext cx="3182634" cy="2355725"/>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48126" y="1450573"/>
            <a:ext cx="1556518" cy="1037030"/>
          </a:xfrm>
          <a:prstGeom prst="rect">
            <a:avLst/>
          </a:prstGeom>
        </p:spPr>
      </p:pic>
      <p:sp>
        <p:nvSpPr>
          <p:cNvPr id="2" name="Rectangle 1"/>
          <p:cNvSpPr/>
          <p:nvPr/>
        </p:nvSpPr>
        <p:spPr>
          <a:xfrm>
            <a:off x="2514600" y="5367973"/>
            <a:ext cx="9144000" cy="2862322"/>
          </a:xfrm>
          <a:prstGeom prst="rect">
            <a:avLst/>
          </a:prstGeom>
        </p:spPr>
        <p:txBody>
          <a:bodyPr>
            <a:spAutoFit/>
          </a:bodyPr>
          <a:lstStyle/>
          <a:p>
            <a:pPr>
              <a:lnSpc>
                <a:spcPct val="200000"/>
              </a:lnSpc>
              <a:spcAft>
                <a:spcPts val="0"/>
              </a:spcAft>
            </a:pPr>
            <a:r>
              <a:rPr lang="en-US" sz="4500">
                <a:latin typeface="Arial" panose="020B0604020202020204" pitchFamily="34" charset="0"/>
                <a:ea typeface="Times New Roman" panose="02020603050405020304" pitchFamily="18" charset="0"/>
                <a:cs typeface="Arial" panose="020B0604020202020204" pitchFamily="34" charset="0"/>
              </a:rPr>
              <a:t>A. x = -3   </a:t>
            </a:r>
            <a:r>
              <a:rPr lang="en-US" sz="4500">
                <a:latin typeface="Arial" panose="020B0604020202020204" pitchFamily="34" charset="0"/>
                <a:ea typeface="Times New Roman" panose="02020603050405020304" pitchFamily="18" charset="0"/>
                <a:cs typeface="Arial" panose="020B0604020202020204" pitchFamily="34" charset="0"/>
              </a:rPr>
              <a:t> </a:t>
            </a:r>
            <a:r>
              <a:rPr lang="en-US" sz="4500" smtClean="0">
                <a:latin typeface="Arial" panose="020B0604020202020204" pitchFamily="34" charset="0"/>
                <a:ea typeface="Times New Roman" panose="02020603050405020304" pitchFamily="18" charset="0"/>
                <a:cs typeface="Arial" panose="020B0604020202020204" pitchFamily="34" charset="0"/>
              </a:rPr>
              <a:t>		B</a:t>
            </a:r>
            <a:r>
              <a:rPr lang="en-US" sz="4500">
                <a:latin typeface="Arial" panose="020B0604020202020204" pitchFamily="34" charset="0"/>
                <a:ea typeface="Times New Roman" panose="02020603050405020304" pitchFamily="18" charset="0"/>
                <a:cs typeface="Arial" panose="020B0604020202020204" pitchFamily="34" charset="0"/>
              </a:rPr>
              <a:t>. x = 11    </a:t>
            </a:r>
          </a:p>
          <a:p>
            <a:pPr>
              <a:lnSpc>
                <a:spcPct val="200000"/>
              </a:lnSpc>
              <a:spcAft>
                <a:spcPts val="0"/>
              </a:spcAft>
            </a:pPr>
            <a:r>
              <a:rPr lang="en-US" sz="4500">
                <a:latin typeface="Arial" panose="020B0604020202020204" pitchFamily="34" charset="0"/>
                <a:ea typeface="Times New Roman" panose="02020603050405020304" pitchFamily="18" charset="0"/>
                <a:cs typeface="Arial" panose="020B0604020202020204" pitchFamily="34" charset="0"/>
              </a:rPr>
              <a:t>C. x = 4     </a:t>
            </a:r>
            <a:r>
              <a:rPr lang="en-US" sz="4500">
                <a:latin typeface="Arial" panose="020B0604020202020204" pitchFamily="34" charset="0"/>
                <a:ea typeface="Times New Roman" panose="02020603050405020304" pitchFamily="18" charset="0"/>
                <a:cs typeface="Arial" panose="020B0604020202020204" pitchFamily="34" charset="0"/>
              </a:rPr>
              <a:t> </a:t>
            </a:r>
            <a:r>
              <a:rPr lang="en-US" sz="4500" smtClean="0">
                <a:latin typeface="Arial" panose="020B0604020202020204" pitchFamily="34" charset="0"/>
                <a:ea typeface="Times New Roman" panose="02020603050405020304" pitchFamily="18" charset="0"/>
                <a:cs typeface="Arial" panose="020B0604020202020204" pitchFamily="34" charset="0"/>
              </a:rPr>
              <a:t>		D</a:t>
            </a:r>
            <a:r>
              <a:rPr lang="en-US" sz="4500">
                <a:latin typeface="Arial" panose="020B0604020202020204" pitchFamily="34" charset="0"/>
                <a:ea typeface="Times New Roman" panose="02020603050405020304" pitchFamily="18" charset="0"/>
                <a:cs typeface="Arial" panose="020B0604020202020204" pitchFamily="34" charset="0"/>
              </a:rPr>
              <a:t>. x = 3</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rot="2162205">
            <a:off x="905933" y="1572267"/>
            <a:ext cx="857583" cy="1286375"/>
          </a:xfrm>
          <a:prstGeom prst="rect">
            <a:avLst/>
          </a:prstGeom>
        </p:spPr>
      </p:pic>
      <p:sp>
        <p:nvSpPr>
          <p:cNvPr id="18" name="Oval 17"/>
          <p:cNvSpPr/>
          <p:nvPr/>
        </p:nvSpPr>
        <p:spPr>
          <a:xfrm>
            <a:off x="6878103" y="7124700"/>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455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53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2821853" y="2799497"/>
            <a:ext cx="12672672" cy="2169825"/>
          </a:xfrm>
          <a:prstGeom prst="rect">
            <a:avLst/>
          </a:prstGeom>
        </p:spPr>
        <p:txBody>
          <a:bodyPr wrap="square">
            <a:spAutoFit/>
          </a:bodyPr>
          <a:lstStyle/>
          <a:p>
            <a:pPr marR="30480" algn="just">
              <a:lnSpc>
                <a:spcPct val="150000"/>
              </a:lnSpc>
              <a:spcAft>
                <a:spcPts val="0"/>
              </a:spcAft>
            </a:pPr>
            <a:r>
              <a:rPr kumimoji="0" lang="fr-FR"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lang="fr-FR" sz="4500" b="1">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kumimoji="0" lang="fr-FR"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latin typeface="Arial" panose="020B0604020202020204" pitchFamily="34" charset="0"/>
                <a:ea typeface="Times New Roman" panose="02020603050405020304" pitchFamily="18" charset="0"/>
                <a:cs typeface="Arial" panose="020B0604020202020204" pitchFamily="34" charset="0"/>
              </a:rPr>
              <a:t>Cho a + b + c = 0. Giá trị của biểu </a:t>
            </a:r>
            <a:r>
              <a:rPr lang="en-US" sz="4500">
                <a:latin typeface="Arial" panose="020B0604020202020204" pitchFamily="34" charset="0"/>
                <a:ea typeface="Times New Roman" panose="02020603050405020304" pitchFamily="18" charset="0"/>
                <a:cs typeface="Arial" panose="020B0604020202020204" pitchFamily="34" charset="0"/>
              </a:rPr>
              <a:t>thức </a:t>
            </a:r>
            <a:endParaRPr lang="en-US" sz="4500" smtClean="0">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Aft>
                <a:spcPts val="0"/>
              </a:spcAft>
            </a:pPr>
            <a:r>
              <a:rPr lang="en-US" sz="4500" smtClean="0">
                <a:latin typeface="Arial" panose="020B0604020202020204" pitchFamily="34" charset="0"/>
                <a:ea typeface="Times New Roman" panose="02020603050405020304" pitchFamily="18" charset="0"/>
                <a:cs typeface="Arial" panose="020B0604020202020204" pitchFamily="34" charset="0"/>
              </a:rPr>
              <a:t>B </a:t>
            </a:r>
            <a:r>
              <a:rPr lang="en-US" sz="4500">
                <a:latin typeface="Arial" panose="020B0604020202020204" pitchFamily="34" charset="0"/>
                <a:ea typeface="Times New Roman" panose="02020603050405020304" pitchFamily="18" charset="0"/>
                <a:cs typeface="Arial" panose="020B0604020202020204" pitchFamily="34" charset="0"/>
              </a:rPr>
              <a:t>= a</a:t>
            </a:r>
            <a:r>
              <a:rPr lang="en-US" sz="4500" baseline="30000">
                <a:latin typeface="Arial" panose="020B0604020202020204" pitchFamily="34" charset="0"/>
                <a:ea typeface="Times New Roman" panose="02020603050405020304" pitchFamily="18" charset="0"/>
                <a:cs typeface="Arial" panose="020B0604020202020204" pitchFamily="34" charset="0"/>
              </a:rPr>
              <a:t>3</a:t>
            </a:r>
            <a:r>
              <a:rPr lang="en-US" sz="4500">
                <a:latin typeface="Arial" panose="020B0604020202020204" pitchFamily="34" charset="0"/>
                <a:ea typeface="Times New Roman" panose="02020603050405020304" pitchFamily="18" charset="0"/>
                <a:cs typeface="Arial" panose="020B0604020202020204" pitchFamily="34" charset="0"/>
              </a:rPr>
              <a:t> + b</a:t>
            </a:r>
            <a:r>
              <a:rPr lang="en-US" sz="4500" baseline="30000">
                <a:latin typeface="Arial" panose="020B0604020202020204" pitchFamily="34" charset="0"/>
                <a:ea typeface="Times New Roman" panose="02020603050405020304" pitchFamily="18" charset="0"/>
                <a:cs typeface="Arial" panose="020B0604020202020204" pitchFamily="34" charset="0"/>
              </a:rPr>
              <a:t>3</a:t>
            </a:r>
            <a:r>
              <a:rPr lang="en-US" sz="4500">
                <a:latin typeface="Arial" panose="020B0604020202020204" pitchFamily="34" charset="0"/>
                <a:ea typeface="Times New Roman" panose="02020603050405020304" pitchFamily="18" charset="0"/>
                <a:cs typeface="Arial" panose="020B0604020202020204" pitchFamily="34" charset="0"/>
              </a:rPr>
              <a:t> + c</a:t>
            </a:r>
            <a:r>
              <a:rPr lang="en-US" sz="4500" baseline="30000">
                <a:latin typeface="Arial" panose="020B0604020202020204" pitchFamily="34" charset="0"/>
                <a:ea typeface="Times New Roman" panose="02020603050405020304" pitchFamily="18" charset="0"/>
                <a:cs typeface="Arial" panose="020B0604020202020204" pitchFamily="34" charset="0"/>
              </a:rPr>
              <a:t>3</a:t>
            </a:r>
            <a:r>
              <a:rPr lang="en-US" sz="4500">
                <a:latin typeface="Arial" panose="020B0604020202020204" pitchFamily="34" charset="0"/>
                <a:ea typeface="Times New Roman" panose="02020603050405020304" pitchFamily="18" charset="0"/>
                <a:cs typeface="Arial" panose="020B0604020202020204" pitchFamily="34" charset="0"/>
              </a:rPr>
              <a:t> – 3abc bằng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4401800" y="7539639"/>
            <a:ext cx="2677890" cy="1982123"/>
          </a:xfrm>
          <a:prstGeom prst="rect">
            <a:avLst/>
          </a:prstGeom>
        </p:spPr>
      </p:pic>
      <p:sp>
        <p:nvSpPr>
          <p:cNvPr id="2" name="Rectangle 1"/>
          <p:cNvSpPr/>
          <p:nvPr/>
        </p:nvSpPr>
        <p:spPr>
          <a:xfrm>
            <a:off x="5400175" y="5419594"/>
            <a:ext cx="9144000" cy="2862322"/>
          </a:xfrm>
          <a:prstGeom prst="rect">
            <a:avLst/>
          </a:prstGeom>
        </p:spPr>
        <p:txBody>
          <a:bodyPr>
            <a:spAutoFit/>
          </a:bodyPr>
          <a:lstStyle/>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A. B = </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0     </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		B</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 B = 1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C. B = </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2   </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			D</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 B = 3</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rot="2162205">
            <a:off x="748080" y="1799766"/>
            <a:ext cx="1332973" cy="1999461"/>
          </a:xfrm>
          <a:prstGeom prst="rect">
            <a:avLst/>
          </a:prstGeom>
        </p:spPr>
      </p:pic>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75392">
            <a:off x="16100347" y="1261810"/>
            <a:ext cx="988077" cy="1491437"/>
          </a:xfrm>
          <a:prstGeom prst="rect">
            <a:avLst/>
          </a:prstGeom>
        </p:spPr>
      </p:pic>
      <p:sp>
        <p:nvSpPr>
          <p:cNvPr id="19" name="Oval 18"/>
          <p:cNvSpPr/>
          <p:nvPr/>
        </p:nvSpPr>
        <p:spPr>
          <a:xfrm>
            <a:off x="5181600" y="5829300"/>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803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53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219200" y="2973675"/>
            <a:ext cx="15631890" cy="2169825"/>
          </a:xfrm>
          <a:prstGeom prst="rect">
            <a:avLst/>
          </a:prstGeom>
        </p:spPr>
        <p:txBody>
          <a:bodyPr wrap="square">
            <a:spAutoFit/>
          </a:bodyPr>
          <a:lstStyle/>
          <a:p>
            <a:pPr marR="30480" algn="just">
              <a:lnSpc>
                <a:spcPct val="150000"/>
              </a:lnSpc>
              <a:spcAft>
                <a:spcPts val="0"/>
              </a:spcAft>
            </a:pPr>
            <a:r>
              <a:rPr kumimoji="0" lang="fr-FR"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fr-FR"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5. </a:t>
            </a:r>
            <a:r>
              <a:rPr lang="en-US" sz="4500">
                <a:latin typeface="Arial" panose="020B0604020202020204" pitchFamily="34" charset="0"/>
                <a:ea typeface="Times New Roman" panose="02020603050405020304" pitchFamily="18" charset="0"/>
                <a:cs typeface="Arial" panose="020B0604020202020204" pitchFamily="34" charset="0"/>
              </a:rPr>
              <a:t>Cho (a + b + c)</a:t>
            </a:r>
            <a:r>
              <a:rPr lang="en-US" sz="4500" baseline="30000">
                <a:latin typeface="Arial" panose="020B0604020202020204" pitchFamily="34" charset="0"/>
                <a:ea typeface="Times New Roman" panose="02020603050405020304" pitchFamily="18" charset="0"/>
                <a:cs typeface="Arial" panose="020B0604020202020204" pitchFamily="34" charset="0"/>
              </a:rPr>
              <a:t>2</a:t>
            </a:r>
            <a:r>
              <a:rPr lang="en-US" sz="4500">
                <a:latin typeface="Arial" panose="020B0604020202020204" pitchFamily="34" charset="0"/>
                <a:ea typeface="Times New Roman" panose="02020603050405020304" pitchFamily="18" charset="0"/>
                <a:cs typeface="Arial" panose="020B0604020202020204" pitchFamily="34" charset="0"/>
              </a:rPr>
              <a:t> + 12 = 4(a + b + c) + 2(ab + bc + ca). Khi đó</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684498" y="6597775"/>
            <a:ext cx="3182634" cy="2355725"/>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48126" y="1450573"/>
            <a:ext cx="1556518" cy="1037030"/>
          </a:xfrm>
          <a:prstGeom prst="rect">
            <a:avLst/>
          </a:prstGeom>
        </p:spPr>
      </p:pic>
      <p:sp>
        <p:nvSpPr>
          <p:cNvPr id="2" name="Rectangle 1"/>
          <p:cNvSpPr/>
          <p:nvPr/>
        </p:nvSpPr>
        <p:spPr>
          <a:xfrm>
            <a:off x="2059853" y="5206250"/>
            <a:ext cx="9144000" cy="2862322"/>
          </a:xfrm>
          <a:prstGeom prst="rect">
            <a:avLst/>
          </a:prstGeom>
        </p:spPr>
        <p:txBody>
          <a:bodyPr>
            <a:spAutoFit/>
          </a:bodyPr>
          <a:lstStyle/>
          <a:p>
            <a:pPr lvl="0">
              <a:lnSpc>
                <a:spcPct val="200000"/>
              </a:lnSpc>
            </a:pP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A. a = b </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pt-BR"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2c		B</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 = b = c </a:t>
            </a:r>
          </a:p>
          <a:p>
            <a:pPr lvl="0">
              <a:lnSpc>
                <a:spcPct val="200000"/>
              </a:lnSpc>
            </a:pP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C. a = 2b </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pt-BR"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c		D</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 = b = c = 2</a:t>
            </a:r>
            <a:endParaRPr lang="pt-BR"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rot="2162205">
            <a:off x="905933" y="1572267"/>
            <a:ext cx="857583" cy="1286375"/>
          </a:xfrm>
          <a:prstGeom prst="rect">
            <a:avLst/>
          </a:prstGeom>
        </p:spPr>
      </p:pic>
      <p:sp>
        <p:nvSpPr>
          <p:cNvPr id="18" name="Oval 17"/>
          <p:cNvSpPr/>
          <p:nvPr/>
        </p:nvSpPr>
        <p:spPr>
          <a:xfrm>
            <a:off x="6400800" y="6951596"/>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102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133845"/>
            <a:ext cx="17617873" cy="10001763"/>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341216" y="9066128"/>
            <a:ext cx="1556518" cy="103703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762893" y="8315949"/>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312810" y="402601"/>
            <a:ext cx="1281917" cy="1389612"/>
          </a:xfrm>
          <a:prstGeom prst="rect">
            <a:avLst/>
          </a:prstGeom>
        </p:spPr>
      </p:pic>
      <p:sp>
        <p:nvSpPr>
          <p:cNvPr id="20" name="Oval Callout 19"/>
          <p:cNvSpPr/>
          <p:nvPr/>
        </p:nvSpPr>
        <p:spPr>
          <a:xfrm>
            <a:off x="8256486" y="3792280"/>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p:cNvGrpSpPr/>
          <p:nvPr/>
        </p:nvGrpSpPr>
        <p:grpSpPr>
          <a:xfrm>
            <a:off x="6324600" y="589144"/>
            <a:ext cx="5665686" cy="1065198"/>
            <a:chOff x="3264003" y="451543"/>
            <a:chExt cx="12385700" cy="1368333"/>
          </a:xfrm>
        </p:grpSpPr>
        <p:sp>
          <p:nvSpPr>
            <p:cNvPr id="17" name="Rectangle 16"/>
            <p:cNvSpPr/>
            <p:nvPr/>
          </p:nvSpPr>
          <p:spPr>
            <a:xfrm>
              <a:off x="3264003" y="490305"/>
              <a:ext cx="12385700" cy="132957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3897407" y="451543"/>
              <a:ext cx="11379191" cy="130470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2.16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5" name="Rectangle 14"/>
              <p:cNvSpPr/>
              <p:nvPr/>
            </p:nvSpPr>
            <p:spPr>
              <a:xfrm>
                <a:off x="2051466" y="4686300"/>
                <a:ext cx="13467989" cy="3158557"/>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n-US" sz="4000" i="1" smtClean="0">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a:effectLst/>
                              <a:latin typeface="Cambria Math" panose="02040503050406030204" pitchFamily="18" charset="0"/>
                              <a:ea typeface="Calibri" panose="020F0502020204030204" pitchFamily="34" charset="0"/>
                              <a:cs typeface="Times New Roman" panose="02020603050405020304" pitchFamily="18" charset="0"/>
                            </a:rPr>
                            <m:t>16</m:t>
                          </m:r>
                        </m:den>
                      </m:f>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a:effectLst/>
                                      <a:latin typeface="Cambria Math" panose="02040503050406030204" pitchFamily="18" charset="0"/>
                                      <a:ea typeface="Calibri" panose="020F0502020204030204" pitchFamily="34" charset="0"/>
                                      <a:cs typeface="Times New Roman" panose="02020603050405020304" pitchFamily="18" charset="0"/>
                                    </a:rPr>
                                    <m:t>4</m:t>
                                  </m:r>
                                </m:den>
                              </m:f>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sz="4000" smtClean="0">
                    <a:effectLst/>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=99,75</m:t>
                    </m:r>
                  </m:oMath>
                </a14:m>
                <a:r>
                  <a:rPr lang="fr-FR" sz="4000">
                    <a:effectLst/>
                    <a:latin typeface="Arial" panose="020B0604020202020204" pitchFamily="34" charset="0"/>
                    <a:ea typeface="Calibri" panose="020F0502020204030204" pitchFamily="34" charset="0"/>
                    <a:cs typeface="Arial" panose="020B0604020202020204" pitchFamily="34" charset="0"/>
                  </a:rPr>
                  <a:t> vào đa thức ta có</a:t>
                </a:r>
                <a:r>
                  <a:rPr lang="fr-FR" sz="4000">
                    <a:effectLst/>
                    <a:latin typeface="Arial" panose="020B0604020202020204" pitchFamily="34" charset="0"/>
                    <a:ea typeface="Calibri" panose="020F0502020204030204" pitchFamily="34" charset="0"/>
                    <a:cs typeface="Arial" panose="020B0604020202020204" pitchFamily="34" charset="0"/>
                  </a:rPr>
                  <a:t> </a:t>
                </a:r>
                <a:r>
                  <a:rPr lang="fr-FR" sz="4000" smtClean="0">
                    <a:effectLst/>
                    <a:latin typeface="Arial" panose="020B0604020202020204" pitchFamily="34" charset="0"/>
                    <a:ea typeface="Calibri" panose="020F0502020204030204" pitchFamily="34" charset="0"/>
                    <a:cs typeface="Arial" panose="020B0604020202020204" pitchFamily="34" charset="0"/>
                  </a:rPr>
                  <a:t>:</a:t>
                </a:r>
                <a:endParaRPr lang="en-US" sz="4000" smtClean="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2051466" y="4686300"/>
                <a:ext cx="13467989" cy="3158557"/>
              </a:xfrm>
              <a:prstGeom prst="rect">
                <a:avLst/>
              </a:prstGeom>
              <a:blipFill>
                <a:blip r:embed="rId13"/>
                <a:stretch>
                  <a:fillRect l="-1630" b="-7336"/>
                </a:stretch>
              </a:blipFill>
            </p:spPr>
            <p:txBody>
              <a:bodyPr/>
              <a:lstStyle/>
              <a:p>
                <a:r>
                  <a:rPr lang="en-US">
                    <a:noFill/>
                  </a:rPr>
                  <a:t> </a:t>
                </a:r>
              </a:p>
            </p:txBody>
          </p:sp>
        </mc:Fallback>
      </mc:AlternateContent>
      <p:sp>
        <p:nvSpPr>
          <p:cNvPr id="5" name="Rectangle 4"/>
          <p:cNvSpPr/>
          <p:nvPr/>
        </p:nvSpPr>
        <p:spPr>
          <a:xfrm>
            <a:off x="1905000" y="2410543"/>
            <a:ext cx="9144000" cy="707886"/>
          </a:xfrm>
          <a:prstGeom prst="rect">
            <a:avLst/>
          </a:prstGeom>
        </p:spPr>
        <p:txBody>
          <a:bodyPr>
            <a:spAutoFit/>
          </a:bodyPr>
          <a:lstStyle/>
          <a:p>
            <a:r>
              <a:rPr lang="en-US" sz="4000">
                <a:solidFill>
                  <a:srgbClr val="000000"/>
                </a:solidFill>
                <a:latin typeface="Arial" panose="020B0604020202020204" pitchFamily="34" charset="0"/>
                <a:cs typeface="Arial" panose="020B0604020202020204" pitchFamily="34" charset="0"/>
              </a:rPr>
              <a:t>Tính nhanh giá trị của biểu </a:t>
            </a:r>
            <a:r>
              <a:rPr lang="en-US" sz="4000">
                <a:solidFill>
                  <a:srgbClr val="000000"/>
                </a:solidFill>
                <a:latin typeface="Arial" panose="020B0604020202020204" pitchFamily="34" charset="0"/>
                <a:cs typeface="Arial" panose="020B0604020202020204" pitchFamily="34" charset="0"/>
              </a:rPr>
              <a:t>thức</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p:grpSp>
        <p:nvGrpSpPr>
          <p:cNvPr id="23" name="Group 22"/>
          <p:cNvGrpSpPr/>
          <p:nvPr/>
        </p:nvGrpSpPr>
        <p:grpSpPr>
          <a:xfrm>
            <a:off x="9414408" y="2095500"/>
            <a:ext cx="6466638" cy="1248803"/>
            <a:chOff x="7201400" y="2911004"/>
            <a:chExt cx="6466638" cy="1248803"/>
          </a:xfrm>
        </p:grpSpPr>
        <mc:AlternateContent xmlns:mc="http://schemas.openxmlformats.org/markup-compatibility/2006">
          <mc:Choice xmlns:a14="http://schemas.microsoft.com/office/drawing/2010/main" Requires="a14">
            <p:sp>
              <p:nvSpPr>
                <p:cNvPr id="16" name="Rectangle 15"/>
                <p:cNvSpPr/>
                <p:nvPr/>
              </p:nvSpPr>
              <p:spPr>
                <a:xfrm>
                  <a:off x="7201400" y="2911004"/>
                  <a:ext cx="3285258"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den>
                        </m:f>
                      </m:oMath>
                    </m:oMathPara>
                  </a14:m>
                  <a:endParaRPr lang="en-US" i="1"/>
                </a:p>
              </p:txBody>
            </p:sp>
          </mc:Choice>
          <mc:Fallback>
            <p:sp>
              <p:nvSpPr>
                <p:cNvPr id="16" name="Rectangle 15"/>
                <p:cNvSpPr>
                  <a:spLocks noRot="1" noChangeAspect="1" noMove="1" noResize="1" noEditPoints="1" noAdjustHandles="1" noChangeArrowheads="1" noChangeShapeType="1" noTextEdit="1"/>
                </p:cNvSpPr>
                <p:nvPr/>
              </p:nvSpPr>
              <p:spPr>
                <a:xfrm>
                  <a:off x="7201400" y="2911004"/>
                  <a:ext cx="3285258" cy="124880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10459403" y="3170279"/>
                  <a:ext cx="3208635"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tại </a:t>
                  </a:r>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=99,75</m:t>
                      </m:r>
                    </m:oMath>
                  </a14:m>
                  <a:r>
                    <a:rPr lang="en-US" sz="4000">
                      <a:solidFill>
                        <a:srgbClr val="000000"/>
                      </a:solidFill>
                      <a:latin typeface="Arial" panose="020B0604020202020204" pitchFamily="34" charset="0"/>
                      <a:cs typeface="Arial" panose="020B0604020202020204" pitchFamily="34" charset="0"/>
                    </a:rPr>
                    <a:t>.</a:t>
                  </a:r>
                  <a:endParaRPr lang="en-US"/>
                </a:p>
              </p:txBody>
            </p:sp>
          </mc:Choice>
          <mc:Fallback>
            <p:sp>
              <p:nvSpPr>
                <p:cNvPr id="18" name="Rectangle 17"/>
                <p:cNvSpPr>
                  <a:spLocks noRot="1" noChangeAspect="1" noMove="1" noResize="1" noEditPoints="1" noAdjustHandles="1" noChangeArrowheads="1" noChangeShapeType="1" noTextEdit="1"/>
                </p:cNvSpPr>
                <p:nvPr/>
              </p:nvSpPr>
              <p:spPr>
                <a:xfrm>
                  <a:off x="10459403" y="3170279"/>
                  <a:ext cx="3208635" cy="707886"/>
                </a:xfrm>
                <a:prstGeom prst="rect">
                  <a:avLst/>
                </a:prstGeom>
                <a:blipFill>
                  <a:blip r:embed="rId15"/>
                  <a:stretch>
                    <a:fillRect l="-6844" t="-17241" r="-5703" b="-3448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2" name="Rectangle 21"/>
              <p:cNvSpPr/>
              <p:nvPr/>
            </p:nvSpPr>
            <p:spPr>
              <a:xfrm>
                <a:off x="5534880" y="7579585"/>
                <a:ext cx="7245125" cy="2349297"/>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99,75+</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 00</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5534880" y="7579585"/>
                <a:ext cx="7245125" cy="2349297"/>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60520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p:bldP spid="5"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475906" y="343746"/>
            <a:ext cx="1715472" cy="1142933"/>
          </a:xfrm>
          <a:prstGeom prst="rect">
            <a:avLst/>
          </a:prstGeom>
        </p:spPr>
      </p:pic>
      <p:pic>
        <p:nvPicPr>
          <p:cNvPr id="19"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254637" y="383218"/>
            <a:ext cx="1063908" cy="1153288"/>
          </a:xfrm>
          <a:prstGeom prst="rect">
            <a:avLst/>
          </a:prstGeom>
        </p:spPr>
      </p:pic>
      <p:grpSp>
        <p:nvGrpSpPr>
          <p:cNvPr id="20" name="Group 19"/>
          <p:cNvGrpSpPr/>
          <p:nvPr/>
        </p:nvGrpSpPr>
        <p:grpSpPr>
          <a:xfrm>
            <a:off x="6324600" y="649302"/>
            <a:ext cx="5665686" cy="1065198"/>
            <a:chOff x="3264003" y="451543"/>
            <a:chExt cx="12385700" cy="1368333"/>
          </a:xfrm>
        </p:grpSpPr>
        <p:sp>
          <p:nvSpPr>
            <p:cNvPr id="23" name="Rectangle 22"/>
            <p:cNvSpPr/>
            <p:nvPr/>
          </p:nvSpPr>
          <p:spPr>
            <a:xfrm>
              <a:off x="3264003" y="490305"/>
              <a:ext cx="12385700" cy="132957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3897407" y="451543"/>
              <a:ext cx="11379191" cy="130470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2.17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914400" y="2111257"/>
                <a:ext cx="16078200" cy="27699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Chứng minh đẳng thức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+25</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 Từ </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đó em hãy nêu một quy tắc tính nhẩm bình phương của một số có tận cùng là 5.</a:t>
                </a:r>
                <a:endParaRPr kumimoji="0" lang="en-US" altLang="en-US" sz="4000" b="0" i="0" u="none" strike="noStrike" cap="none" normalizeH="0" baseline="0" smtClean="0">
                  <a:ln>
                    <a:noFill/>
                  </a:ln>
                  <a:solidFill>
                    <a:schemeClr val="tx1"/>
                  </a:solidFill>
                  <a:effectLst/>
                  <a:cs typeface="Arial" panose="020B0604020202020204" pitchFamily="34" charset="0"/>
                </a:endParaRPr>
              </a:p>
              <a:p>
                <a:pPr lvl="0">
                  <a:lnSpc>
                    <a:spcPct val="150000"/>
                  </a:lnSpc>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Áp dụng: Tính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a:latin typeface="Cambria Math" panose="02040503050406030204" pitchFamily="18" charset="0"/>
                            <a:ea typeface="Calibri" panose="020F0502020204030204" pitchFamily="34" charset="0"/>
                            <a:cs typeface="Times New Roman" panose="02020603050405020304" pitchFamily="18" charset="0"/>
                          </a:rPr>
                          <m:t>25</m:t>
                        </m:r>
                      </m:e>
                      <m:sup>
                        <m:r>
                          <a:rPr lang="fr-FR" sz="4000">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a:latin typeface="Cambria Math" panose="02040503050406030204" pitchFamily="18" charset="0"/>
                            <a:ea typeface="Calibri" panose="020F0502020204030204" pitchFamily="34" charset="0"/>
                            <a:cs typeface="Times New Roman" panose="02020603050405020304" pitchFamily="18" charset="0"/>
                          </a:rPr>
                          <m:t>35</m:t>
                        </m:r>
                      </m:e>
                      <m:sup>
                        <m:r>
                          <a:rPr lang="fr-FR" sz="4000">
                            <a:latin typeface="Cambria Math" panose="02040503050406030204" pitchFamily="18" charset="0"/>
                            <a:ea typeface="Calibri" panose="020F0502020204030204" pitchFamily="34" charset="0"/>
                            <a:cs typeface="Times New Roman" panose="02020603050405020304" pitchFamily="18" charset="0"/>
                          </a:rPr>
                          <m:t>2</m:t>
                        </m:r>
                      </m:sup>
                    </m:sSup>
                  </m:oMath>
                </a14:m>
                <a:endParaRPr kumimoji="0" lang="en-US" altLang="en-US" sz="4000" b="0" i="0" u="none" strike="noStrike" cap="none" normalizeH="0" baseline="0" smtClean="0">
                  <a:ln>
                    <a:noFill/>
                  </a:ln>
                  <a:solidFill>
                    <a:srgbClr val="000000"/>
                  </a:solidFill>
                  <a:effectLst/>
                  <a:ea typeface="OpenSans"/>
                  <a:cs typeface="Arial" panose="020B0604020202020204" pitchFamily="34" charset="0"/>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914400" y="2111257"/>
                <a:ext cx="16078200" cy="2769989"/>
              </a:xfrm>
              <a:prstGeom prst="rect">
                <a:avLst/>
              </a:prstGeom>
              <a:blipFill>
                <a:blip r:embed="rId12"/>
                <a:stretch>
                  <a:fillRect l="-1895" r="-1895" b="-65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898358" y="6624578"/>
                <a:ext cx="13952622" cy="2862322"/>
              </a:xfrm>
              <a:prstGeom prst="rect">
                <a:avLst/>
              </a:prstGeom>
            </p:spPr>
            <p:txBody>
              <a:bodyPr wrap="squar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Ta có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+25=100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+25</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Ta có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25</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10.2+5</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=100.2.</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2+1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+25=625</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Ta có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35</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10.3+5</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=100.3.</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3+1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+25=1225</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898358" y="6624578"/>
                <a:ext cx="13952622" cy="2862322"/>
              </a:xfrm>
              <a:prstGeom prst="rect">
                <a:avLst/>
              </a:prstGeom>
              <a:blipFill>
                <a:blip r:embed="rId13"/>
                <a:stretch>
                  <a:fillRect l="-1529" b="-4478"/>
                </a:stretch>
              </a:blipFill>
            </p:spPr>
            <p:txBody>
              <a:bodyPr/>
              <a:lstStyle/>
              <a:p>
                <a:r>
                  <a:rPr lang="en-US">
                    <a:noFill/>
                  </a:rPr>
                  <a:t> </a:t>
                </a:r>
              </a:p>
            </p:txBody>
          </p:sp>
        </mc:Fallback>
      </mc:AlternateContent>
      <p:sp>
        <p:nvSpPr>
          <p:cNvPr id="25" name="Oval Callout 24"/>
          <p:cNvSpPr/>
          <p:nvPr/>
        </p:nvSpPr>
        <p:spPr>
          <a:xfrm>
            <a:off x="8300193" y="5237494"/>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14"/>
          <a:stretch>
            <a:fillRect/>
          </a:stretch>
        </p:blipFill>
        <p:spPr>
          <a:xfrm>
            <a:off x="16013850" y="6743700"/>
            <a:ext cx="1957499" cy="3319879"/>
          </a:xfrm>
          <a:prstGeom prst="rect">
            <a:avLst/>
          </a:prstGeom>
        </p:spPr>
      </p:pic>
    </p:spTree>
    <p:extLst>
      <p:ext uri="{BB962C8B-B14F-4D97-AF65-F5344CB8AC3E}">
        <p14:creationId xmlns:p14="http://schemas.microsoft.com/office/powerpoint/2010/main" val="79158720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6027" y="800100"/>
            <a:ext cx="16078973" cy="876300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41488" y="7538447"/>
            <a:ext cx="1796427" cy="282902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8941" b="23301"/>
          <a:stretch>
            <a:fillRect/>
          </a:stretch>
        </p:blipFill>
        <p:spPr>
          <a:xfrm rot="181335">
            <a:off x="15660797" y="303542"/>
            <a:ext cx="2404625" cy="225538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293719" y="8001678"/>
            <a:ext cx="1930447" cy="2078544"/>
          </a:xfrm>
          <a:prstGeom prst="rect">
            <a:avLst/>
          </a:prstGeom>
        </p:spPr>
      </p:pic>
      <p:sp>
        <p:nvSpPr>
          <p:cNvPr id="14" name="Rectangle 13"/>
          <p:cNvSpPr/>
          <p:nvPr/>
        </p:nvSpPr>
        <p:spPr>
          <a:xfrm>
            <a:off x="1853137" y="2628900"/>
            <a:ext cx="14182737" cy="3124381"/>
          </a:xfrm>
          <a:prstGeom prst="rect">
            <a:avLst/>
          </a:prstGeom>
        </p:spPr>
        <p:txBody>
          <a:bodyPr wrap="square">
            <a:spAutoFit/>
          </a:bodyPr>
          <a:lstStyle/>
          <a:p>
            <a:pPr lvl="0" algn="ctr">
              <a:lnSpc>
                <a:spcPct val="150000"/>
              </a:lnSpc>
              <a:defRPr/>
            </a:pPr>
            <a:r>
              <a:rPr lang="vi-VN" sz="7000" b="1" kern="0">
                <a:solidFill>
                  <a:srgbClr val="FF0000"/>
                </a:solidFill>
              </a:rPr>
              <a:t>CHƯƠNG II. HẰNG ĐẲNG THỨC ĐÁNG NHỚ VÀ ỨNG DỤNG</a:t>
            </a:r>
            <a:endParaRPr lang="vi-VN" sz="7000" b="1" kern="0" dirty="0">
              <a:solidFill>
                <a:srgbClr val="FF0000"/>
              </a:solidFill>
            </a:endParaRPr>
          </a:p>
        </p:txBody>
      </p:sp>
      <p:sp>
        <p:nvSpPr>
          <p:cNvPr id="16" name="Rectangle 15"/>
          <p:cNvSpPr/>
          <p:nvPr/>
        </p:nvSpPr>
        <p:spPr>
          <a:xfrm>
            <a:off x="2202279" y="6082882"/>
            <a:ext cx="13484451" cy="1407373"/>
          </a:xfrm>
          <a:prstGeom prst="rect">
            <a:avLst/>
          </a:prstGeom>
        </p:spPr>
        <p:txBody>
          <a:bodyPr wrap="square">
            <a:spAutoFit/>
          </a:bodyPr>
          <a:lstStyle/>
          <a:p>
            <a:pPr lvl="0" algn="ctr">
              <a:lnSpc>
                <a:spcPct val="150000"/>
              </a:lnSpc>
              <a:defRPr/>
            </a:pPr>
            <a:r>
              <a:rPr lang="vi-VN" sz="6500" b="1" kern="0">
                <a:solidFill>
                  <a:srgbClr val="00B050"/>
                </a:solidFill>
                <a:ea typeface="Calibri" panose="020F0502020204030204" pitchFamily="34" charset="0"/>
                <a:cs typeface="Arial" panose="020B0604020202020204" pitchFamily="34" charset="0"/>
              </a:rPr>
              <a:t>LUYỆN TẬP CHUNG </a:t>
            </a:r>
            <a:endParaRPr lang="vi-VN" sz="6500" b="1" kern="0" dirty="0">
              <a:solidFill>
                <a:srgbClr val="00B050"/>
              </a:solidFill>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219150"/>
            <a:ext cx="17678400" cy="980115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4449493">
            <a:off x="934972" y="8763021"/>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1044844" flipH="1">
            <a:off x="16680211" y="8584733"/>
            <a:ext cx="1205754" cy="1307051"/>
          </a:xfrm>
          <a:prstGeom prst="rect">
            <a:avLst/>
          </a:prstGeom>
        </p:spPr>
      </p:pic>
      <p:grpSp>
        <p:nvGrpSpPr>
          <p:cNvPr id="14" name="Group 13"/>
          <p:cNvGrpSpPr/>
          <p:nvPr/>
        </p:nvGrpSpPr>
        <p:grpSpPr>
          <a:xfrm>
            <a:off x="1157654" y="832719"/>
            <a:ext cx="5665686" cy="1065198"/>
            <a:chOff x="3264003" y="451543"/>
            <a:chExt cx="12385700" cy="1368333"/>
          </a:xfrm>
        </p:grpSpPr>
        <p:sp>
          <p:nvSpPr>
            <p:cNvPr id="15" name="Rectangle 14"/>
            <p:cNvSpPr/>
            <p:nvPr/>
          </p:nvSpPr>
          <p:spPr>
            <a:xfrm>
              <a:off x="3264003" y="490305"/>
              <a:ext cx="12385700" cy="13295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763743" y="451543"/>
              <a:ext cx="11379191"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2.18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1295400" y="2095500"/>
                <a:ext cx="11499302"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a</a:t>
                </a: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a:t>
                </a: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tại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𝑥</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=99</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a:t>
                </a:r>
                <a:endParaRPr kumimoji="0" lang="en-US" altLang="en-US" sz="4000" b="0" i="0" u="none" strike="noStrike" cap="none" normalizeH="0" baseline="0" smtClean="0">
                  <a:ln>
                    <a:noFill/>
                  </a:ln>
                  <a:solidFill>
                    <a:schemeClr val="tx1"/>
                  </a:solidFill>
                  <a:effectLst/>
                  <a:latin typeface="Arial" panose="020B0604020202020204" pitchFamily="34" charset="0"/>
                </a:endParaRPr>
              </a:p>
              <a:p>
                <a:pPr lvl="0">
                  <a:lnSpc>
                    <a:spcPct val="150000"/>
                  </a:lnSpc>
                </a:pP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b)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tại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𝑥</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=88</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và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𝑦</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=−12</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a:t>
                </a:r>
                <a:endParaRPr kumimoji="0" lang="en-US" altLang="en-US" sz="4000" b="0" i="0" u="none" strike="noStrike" cap="none" normalizeH="0" baseline="0" smtClean="0">
                  <a:ln>
                    <a:noFill/>
                  </a:ln>
                  <a:solidFill>
                    <a:srgbClr val="000000"/>
                  </a:solidFill>
                  <a:effectLst/>
                  <a:latin typeface="Arial" panose="020B0604020202020204" pitchFamily="34" charset="0"/>
                  <a:ea typeface="OpenSans"/>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1295400" y="2095500"/>
                <a:ext cx="11499302" cy="1846659"/>
              </a:xfrm>
              <a:prstGeom prst="rect">
                <a:avLst/>
              </a:prstGeom>
              <a:blipFill>
                <a:blip r:embed="rId9"/>
                <a:stretch>
                  <a:fillRect l="-2704" r="-1697" b="-102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Oval Callout 16"/>
          <p:cNvSpPr/>
          <p:nvPr/>
        </p:nvSpPr>
        <p:spPr>
          <a:xfrm>
            <a:off x="8286750" y="4320658"/>
            <a:ext cx="1714500" cy="959485"/>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5" name="Rectangle 4"/>
              <p:cNvSpPr/>
              <p:nvPr/>
            </p:nvSpPr>
            <p:spPr>
              <a:xfrm>
                <a:off x="1177706" y="5625048"/>
                <a:ext cx="16653094" cy="3785652"/>
              </a:xfrm>
              <a:prstGeom prst="rect">
                <a:avLst/>
              </a:prstGeom>
            </p:spPr>
            <p:txBody>
              <a:bodyPr wrap="squar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Thay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=99</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ta </a:t>
                </a:r>
                <a:r>
                  <a:rPr lang="fr-FR" sz="4000" smtClean="0">
                    <a:effectLst/>
                    <a:latin typeface="Arial" panose="020B0604020202020204" pitchFamily="34" charset="0"/>
                    <a:ea typeface="Calibri" panose="020F0502020204030204" pitchFamily="34" charset="0"/>
                    <a:cs typeface="Arial" panose="020B0604020202020204" pitchFamily="34" charset="0"/>
                  </a:rPr>
                  <a:t>có</a:t>
                </a:r>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99+1</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=100 000</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Thay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=88;</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ta có</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88</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12</m:t>
                                </m:r>
                              </m:e>
                            </m:d>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=100 000</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177706" y="5625048"/>
                <a:ext cx="16653094" cy="3785652"/>
              </a:xfrm>
              <a:prstGeom prst="rect">
                <a:avLst/>
              </a:prstGeom>
              <a:blipFill>
                <a:blip r:embed="rId10"/>
                <a:stretch>
                  <a:fillRect l="-1281"/>
                </a:stretch>
              </a:blipFill>
            </p:spPr>
            <p:txBody>
              <a:bodyPr/>
              <a:lstStyle/>
              <a:p>
                <a:r>
                  <a:rPr lang="en-US">
                    <a:noFill/>
                  </a:rPr>
                  <a:t> </a:t>
                </a:r>
              </a:p>
            </p:txBody>
          </p:sp>
        </mc:Fallback>
      </mc:AlternateContent>
      <p:sp>
        <p:nvSpPr>
          <p:cNvPr id="7" name="Rectangle 6"/>
          <p:cNvSpPr/>
          <p:nvPr/>
        </p:nvSpPr>
        <p:spPr>
          <a:xfrm>
            <a:off x="7009188" y="854733"/>
            <a:ext cx="8513869" cy="1015663"/>
          </a:xfrm>
          <a:prstGeom prst="rect">
            <a:avLst/>
          </a:prstGeom>
        </p:spPr>
        <p:txBody>
          <a:bodyPr wrap="none">
            <a:spAutoFit/>
          </a:bodyPr>
          <a:lstStyle/>
          <a:p>
            <a:pPr lvl="0" eaLnBrk="0" fontAlgn="base" hangingPunct="0">
              <a:lnSpc>
                <a:spcPct val="150000"/>
              </a:lnSpc>
              <a:spcBef>
                <a:spcPct val="0"/>
              </a:spcBef>
              <a:spcAft>
                <a:spcPct val="0"/>
              </a:spcAft>
            </a:pPr>
            <a:r>
              <a:rPr lang="en-US" altLang="en-US" sz="4000">
                <a:solidFill>
                  <a:srgbClr val="000000"/>
                </a:solidFill>
                <a:latin typeface="Arial" panose="020B0604020202020204" pitchFamily="34" charset="0"/>
                <a:ea typeface="OpenSans"/>
              </a:rPr>
              <a:t>Tính nhanh giá trị của các biểu thức:</a:t>
            </a:r>
            <a:endParaRPr lang="en-US" altLang="en-US" sz="4000">
              <a:solidFill>
                <a:prstClr val="black"/>
              </a:solidFill>
              <a:latin typeface="Arial" panose="020B0604020202020204" pitchFamily="34" charset="0"/>
            </a:endParaRPr>
          </a:p>
        </p:txBody>
      </p:sp>
      <p:pic>
        <p:nvPicPr>
          <p:cNvPr id="9" name="Picture 8"/>
          <p:cNvPicPr>
            <a:picLocks noChangeAspect="1"/>
          </p:cNvPicPr>
          <p:nvPr/>
        </p:nvPicPr>
        <p:blipFill>
          <a:blip r:embed="rId11"/>
          <a:stretch>
            <a:fillRect/>
          </a:stretch>
        </p:blipFill>
        <p:spPr>
          <a:xfrm>
            <a:off x="16369717" y="1340550"/>
            <a:ext cx="1137605" cy="2195934"/>
          </a:xfrm>
          <a:prstGeom prst="rect">
            <a:avLst/>
          </a:prstGeom>
        </p:spPr>
      </p:pic>
    </p:spTree>
    <p:extLst>
      <p:ext uri="{BB962C8B-B14F-4D97-AF65-F5344CB8AC3E}">
        <p14:creationId xmlns:p14="http://schemas.microsoft.com/office/powerpoint/2010/main" val="18699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anim calcmode="lin" valueType="num">
                                      <p:cBhvr>
                                        <p:cTn id="3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55101">
            <a:off x="17120439" y="8883609"/>
            <a:ext cx="1054355" cy="159148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165190" y="222954"/>
            <a:ext cx="1281917" cy="1389612"/>
          </a:xfrm>
          <a:prstGeom prst="rect">
            <a:avLst/>
          </a:prstGeom>
        </p:spPr>
      </p:pic>
      <p:pic>
        <p:nvPicPr>
          <p:cNvPr id="18"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6203827" y="772378"/>
            <a:ext cx="1474960" cy="1016381"/>
          </a:xfrm>
          <a:prstGeom prst="rect">
            <a:avLst/>
          </a:prstGeom>
        </p:spPr>
      </p:pic>
      <p:grpSp>
        <p:nvGrpSpPr>
          <p:cNvPr id="12" name="Group 11"/>
          <p:cNvGrpSpPr/>
          <p:nvPr/>
        </p:nvGrpSpPr>
        <p:grpSpPr>
          <a:xfrm>
            <a:off x="1378255" y="742203"/>
            <a:ext cx="5665686" cy="1065198"/>
            <a:chOff x="3264003" y="451543"/>
            <a:chExt cx="12385700" cy="1368333"/>
          </a:xfrm>
        </p:grpSpPr>
        <p:sp>
          <p:nvSpPr>
            <p:cNvPr id="13" name="Rectangle 12"/>
            <p:cNvSpPr/>
            <p:nvPr/>
          </p:nvSpPr>
          <p:spPr>
            <a:xfrm>
              <a:off x="3264003" y="490305"/>
              <a:ext cx="12385700" cy="13295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763743" y="451543"/>
              <a:ext cx="11379191"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2.19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1382266" y="2201459"/>
                <a:ext cx="9982200"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pPr>
                <a:r>
                  <a:rPr lang="fr-FR" sz="40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a:t>
                </a: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50000"/>
                  </a:lnSpc>
                </a:pP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1382266" y="2201459"/>
                <a:ext cx="9982200" cy="1846659"/>
              </a:xfrm>
              <a:prstGeom prst="rect">
                <a:avLst/>
              </a:prstGeom>
              <a:blipFill>
                <a:blip r:embed="rId29"/>
                <a:stretch>
                  <a:fillRect l="-3115" b="-105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382266" y="5753100"/>
                <a:ext cx="16916400" cy="3785652"/>
              </a:xfrm>
              <a:prstGeom prst="rect">
                <a:avLst/>
              </a:prstGeom>
            </p:spPr>
            <p:txBody>
              <a:bodyPr wrap="square">
                <a:spAutoFit/>
              </a:bodyPr>
              <a:lstStyle/>
              <a:p>
                <a:pPr algn="just">
                  <a:lnSpc>
                    <a:spcPct val="150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+12</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+48</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382266" y="5753100"/>
                <a:ext cx="16916400" cy="3785652"/>
              </a:xfrm>
              <a:prstGeom prst="rect">
                <a:avLst/>
              </a:prstGeom>
              <a:blipFill>
                <a:blip r:embed="rId30"/>
                <a:stretch>
                  <a:fillRect l="-1297"/>
                </a:stretch>
              </a:blipFill>
            </p:spPr>
            <p:txBody>
              <a:bodyPr/>
              <a:lstStyle/>
              <a:p>
                <a:r>
                  <a:rPr lang="en-US">
                    <a:noFill/>
                  </a:rPr>
                  <a:t> </a:t>
                </a:r>
              </a:p>
            </p:txBody>
          </p:sp>
        </mc:Fallback>
      </mc:AlternateContent>
      <p:sp>
        <p:nvSpPr>
          <p:cNvPr id="7" name="Rectangle 6"/>
          <p:cNvSpPr/>
          <p:nvPr/>
        </p:nvSpPr>
        <p:spPr>
          <a:xfrm>
            <a:off x="7272541" y="742203"/>
            <a:ext cx="5376793" cy="1015663"/>
          </a:xfrm>
          <a:prstGeom prst="rect">
            <a:avLst/>
          </a:prstGeom>
        </p:spPr>
        <p:txBody>
          <a:bodyPr wrap="none">
            <a:spAutoFit/>
          </a:bodyPr>
          <a:lstStyle/>
          <a:p>
            <a:pPr lvl="0" eaLnBrk="0" fontAlgn="base" hangingPunct="0">
              <a:lnSpc>
                <a:spcPct val="150000"/>
              </a:lnSpc>
              <a:spcBef>
                <a:spcPct val="0"/>
              </a:spcBef>
              <a:spcAft>
                <a:spcPct val="0"/>
              </a:spcAft>
            </a:pPr>
            <a:r>
              <a:rPr lang="en-US" altLang="en-US" sz="4000">
                <a:solidFill>
                  <a:srgbClr val="000000"/>
                </a:solidFill>
                <a:latin typeface="Arial" panose="020B0604020202020204" pitchFamily="34" charset="0"/>
                <a:ea typeface="OpenSans"/>
              </a:rPr>
              <a:t>Rút gọn biểu thức sau:</a:t>
            </a:r>
            <a:endParaRPr lang="en-US" altLang="en-US" sz="4000">
              <a:solidFill>
                <a:prstClr val="black"/>
              </a:solidFill>
              <a:latin typeface="Arial" panose="020B0604020202020204" pitchFamily="34" charset="0"/>
            </a:endParaRPr>
          </a:p>
        </p:txBody>
      </p:sp>
      <p:sp>
        <p:nvSpPr>
          <p:cNvPr id="22" name="Oval Callout 21"/>
          <p:cNvSpPr/>
          <p:nvPr/>
        </p:nvSpPr>
        <p:spPr>
          <a:xfrm>
            <a:off x="8686800" y="4379664"/>
            <a:ext cx="1714500" cy="916236"/>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42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55101">
            <a:off x="17120439" y="8883609"/>
            <a:ext cx="1054355" cy="159148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165190" y="222954"/>
            <a:ext cx="1281917" cy="1389612"/>
          </a:xfrm>
          <a:prstGeom prst="rect">
            <a:avLst/>
          </a:prstGeom>
        </p:spPr>
      </p:pic>
      <p:pic>
        <p:nvPicPr>
          <p:cNvPr id="18"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6203827" y="772378"/>
            <a:ext cx="1474960" cy="1016381"/>
          </a:xfrm>
          <a:prstGeom prst="rect">
            <a:avLst/>
          </a:prstGeom>
        </p:spPr>
      </p:pic>
      <p:grpSp>
        <p:nvGrpSpPr>
          <p:cNvPr id="12" name="Group 11"/>
          <p:cNvGrpSpPr/>
          <p:nvPr/>
        </p:nvGrpSpPr>
        <p:grpSpPr>
          <a:xfrm>
            <a:off x="1378255" y="742203"/>
            <a:ext cx="5665686" cy="1065198"/>
            <a:chOff x="3264003" y="451543"/>
            <a:chExt cx="12385700" cy="1368333"/>
          </a:xfrm>
        </p:grpSpPr>
        <p:sp>
          <p:nvSpPr>
            <p:cNvPr id="13" name="Rectangle 12"/>
            <p:cNvSpPr/>
            <p:nvPr/>
          </p:nvSpPr>
          <p:spPr>
            <a:xfrm>
              <a:off x="3264003" y="490305"/>
              <a:ext cx="12385700" cy="13295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763743" y="451543"/>
              <a:ext cx="11379191"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2.19 (SGK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1382266" y="2201459"/>
                <a:ext cx="9982200"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fr-FR"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oMath>
                </a14:m>
                <a:endParaRPr kumimoji="0" lang="en-US" alt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1382266" y="2201459"/>
                <a:ext cx="9982200" cy="1846659"/>
              </a:xfrm>
              <a:prstGeom prst="rect">
                <a:avLst/>
              </a:prstGeom>
              <a:blipFill>
                <a:blip r:embed="rId29"/>
                <a:stretch>
                  <a:fillRect l="-3115" b="-105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295400" y="5853648"/>
                <a:ext cx="16916400" cy="3785652"/>
              </a:xfrm>
              <a:prstGeom prst="rect">
                <a:avLst/>
              </a:prstGeom>
            </p:spPr>
            <p:txBody>
              <a:bodyPr wrap="square">
                <a:spAutoFit/>
              </a:bodyPr>
              <a:lstStyle/>
              <a:p>
                <a:pPr lvl="0" algn="just">
                  <a:lnSpc>
                    <a:spcPct val="150000"/>
                  </a:lnSpc>
                  <a:defRPr/>
                </a:pP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t>
                </a: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95400" y="5853648"/>
                <a:ext cx="16916400" cy="3785652"/>
              </a:xfrm>
              <a:prstGeom prst="rect">
                <a:avLst/>
              </a:prstGeom>
              <a:blipFill>
                <a:blip r:embed="rId30"/>
                <a:stretch>
                  <a:fillRect l="-1297"/>
                </a:stretch>
              </a:blipFill>
            </p:spPr>
            <p:txBody>
              <a:bodyPr/>
              <a:lstStyle/>
              <a:p>
                <a:r>
                  <a:rPr lang="en-US">
                    <a:noFill/>
                  </a:rPr>
                  <a:t> </a:t>
                </a:r>
              </a:p>
            </p:txBody>
          </p:sp>
        </mc:Fallback>
      </mc:AlternateContent>
      <p:sp>
        <p:nvSpPr>
          <p:cNvPr id="7" name="Rectangle 6"/>
          <p:cNvSpPr/>
          <p:nvPr/>
        </p:nvSpPr>
        <p:spPr>
          <a:xfrm>
            <a:off x="7272541" y="742203"/>
            <a:ext cx="5376793" cy="1015663"/>
          </a:xfrm>
          <a:prstGeom prst="rect">
            <a:avLst/>
          </a:prstGeom>
        </p:spPr>
        <p:txBody>
          <a:bodyPr wrap="non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OpenSans"/>
                <a:cs typeface="+mn-cs"/>
              </a:rPr>
              <a:t>Rút gọn biểu thức sau:</a:t>
            </a:r>
            <a:endParaRPr kumimoji="0" lang="en-US" alt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Oval Callout 21"/>
          <p:cNvSpPr/>
          <p:nvPr/>
        </p:nvSpPr>
        <p:spPr>
          <a:xfrm>
            <a:off x="8686800" y="4379664"/>
            <a:ext cx="1714500" cy="916236"/>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1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066642" y="2933700"/>
            <a:ext cx="6154712" cy="1609736"/>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1000"/>
              </a:spcAft>
              <a:buClrTx/>
              <a:buSzTx/>
              <a:buFontTx/>
              <a:buNone/>
              <a:tabLst/>
              <a:defRPr/>
            </a:pPr>
            <a:r>
              <a:rPr kumimoji="0" lang="en-US" sz="75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7500" b="1" i="0" u="none" strike="noStrike" kern="1200" cap="none" spc="0" normalizeH="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7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046687" y="66675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2939175"/>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199" y="419100"/>
            <a:ext cx="17373599" cy="9426954"/>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16205534" y="470361"/>
            <a:ext cx="1631199" cy="1768239"/>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57199" y="558751"/>
            <a:ext cx="1274705" cy="1297410"/>
          </a:xfrm>
          <a:prstGeom prst="rect">
            <a:avLst/>
          </a:prstGeom>
        </p:spPr>
      </p:pic>
      <p:sp>
        <p:nvSpPr>
          <p:cNvPr id="14" name="Oval Callout 13"/>
          <p:cNvSpPr/>
          <p:nvPr/>
        </p:nvSpPr>
        <p:spPr>
          <a:xfrm>
            <a:off x="8285140" y="4152900"/>
            <a:ext cx="1714500" cy="82274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6" name="Rectangle 5"/>
              <p:cNvSpPr/>
              <p:nvPr/>
            </p:nvSpPr>
            <p:spPr>
              <a:xfrm>
                <a:off x="1899658" y="2095500"/>
                <a:ext cx="11049000" cy="1846659"/>
              </a:xfrm>
              <a:prstGeom prst="rect">
                <a:avLst/>
              </a:prstGeom>
            </p:spPr>
            <p:txBody>
              <a:bodyPr wrap="square">
                <a:spAutoFit/>
              </a:bodyPr>
              <a:lstStyle/>
              <a:p>
                <a:pPr lvl="0" algn="just">
                  <a:lnSpc>
                    <a:spcPct val="150000"/>
                  </a:lnSpc>
                </a:pPr>
                <a:r>
                  <a:rPr lang="en-US" sz="3800">
                    <a:solidFill>
                      <a:srgbClr val="000000"/>
                    </a:solidFill>
                    <a:latin typeface="OpenSans"/>
                  </a:rPr>
                  <a:t>Chứng minh rằng </a:t>
                </a:r>
                <a14:m>
                  <m:oMath xmlns:m="http://schemas.openxmlformats.org/officeDocument/2006/math">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e>
                        </m:d>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ab</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solidFill>
                    <a:srgbClr val="000000"/>
                  </a:solidFill>
                  <a:latin typeface="OpenSans"/>
                </a:endParaRPr>
              </a:p>
              <a:p>
                <a:pPr>
                  <a:lnSpc>
                    <a:spcPct val="150000"/>
                  </a:lnSpc>
                </a:pPr>
                <a:r>
                  <a:rPr lang="en-US" sz="3800">
                    <a:solidFill>
                      <a:srgbClr val="000000"/>
                    </a:solidFill>
                    <a:latin typeface="OpenSans"/>
                  </a:rPr>
                  <a:t>Áp dụng, tính </a:t>
                </a:r>
                <a14:m>
                  <m:oMath xmlns:m="http://schemas.openxmlformats.org/officeDocument/2006/math">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3800">
                    <a:solidFill>
                      <a:srgbClr val="000000"/>
                    </a:solidFill>
                    <a:latin typeface="OpenSans"/>
                  </a:rPr>
                  <a:t> biết</a:t>
                </a:r>
                <a:r>
                  <a:rPr lang="en-US" sz="3800">
                    <a:solidFill>
                      <a:srgbClr val="000000"/>
                    </a:solidFill>
                    <a:latin typeface="OpenSans"/>
                  </a:rPr>
                  <a:t> </a:t>
                </a:r>
                <a14:m>
                  <m:oMath xmlns:m="http://schemas.openxmlformats.org/officeDocument/2006/math">
                    <m:r>
                      <m:rPr>
                        <m:sty m:val="p"/>
                      </m:rPr>
                      <a:rPr lang="en-US" sz="3800" i="0" smtClean="0">
                        <a:solidFill>
                          <a:srgbClr val="000000"/>
                        </a:solidFill>
                        <a:latin typeface="Cambria Math" panose="02040503050406030204" pitchFamily="18" charset="0"/>
                      </a:rPr>
                      <m:t>a</m:t>
                    </m:r>
                    <m:r>
                      <a:rPr lang="en-US" sz="3800" i="0" smtClean="0">
                        <a:solidFill>
                          <a:srgbClr val="000000"/>
                        </a:solidFill>
                        <a:latin typeface="Cambria Math" panose="02040503050406030204" pitchFamily="18" charset="0"/>
                      </a:rPr>
                      <m:t>+</m:t>
                    </m:r>
                    <m:r>
                      <m:rPr>
                        <m:sty m:val="p"/>
                      </m:rPr>
                      <a:rPr lang="en-US" sz="3800" i="0" smtClean="0">
                        <a:solidFill>
                          <a:srgbClr val="000000"/>
                        </a:solidFill>
                        <a:latin typeface="Cambria Math" panose="02040503050406030204" pitchFamily="18" charset="0"/>
                      </a:rPr>
                      <m:t>b</m:t>
                    </m:r>
                    <m:r>
                      <a:rPr lang="en-US" sz="3800" i="0" smtClean="0">
                        <a:solidFill>
                          <a:srgbClr val="000000"/>
                        </a:solidFill>
                        <a:latin typeface="Cambria Math" panose="02040503050406030204" pitchFamily="18" charset="0"/>
                      </a:rPr>
                      <m:t>=4</m:t>
                    </m:r>
                  </m:oMath>
                </a14:m>
                <a:r>
                  <a:rPr lang="en-US" sz="3800" smtClean="0">
                    <a:solidFill>
                      <a:srgbClr val="000000"/>
                    </a:solidFill>
                    <a:latin typeface="OpenSans"/>
                  </a:rPr>
                  <a:t> và</a:t>
                </a:r>
                <a:r>
                  <a:rPr lang="en-US" sz="3800">
                    <a:solidFill>
                      <a:srgbClr val="000000"/>
                    </a:solidFill>
                    <a:latin typeface="OpenSans"/>
                  </a:rPr>
                  <a:t> </a:t>
                </a:r>
                <a14:m>
                  <m:oMath xmlns:m="http://schemas.openxmlformats.org/officeDocument/2006/math">
                    <m:r>
                      <m:rPr>
                        <m:sty m:val="p"/>
                      </m:rPr>
                      <a:rPr lang="en-US" sz="3800" i="0" smtClean="0">
                        <a:solidFill>
                          <a:srgbClr val="000000"/>
                        </a:solidFill>
                        <a:latin typeface="Cambria Math" panose="02040503050406030204" pitchFamily="18" charset="0"/>
                      </a:rPr>
                      <m:t>ab</m:t>
                    </m:r>
                    <m:r>
                      <a:rPr lang="en-US" sz="3800" i="0" smtClean="0">
                        <a:solidFill>
                          <a:srgbClr val="000000"/>
                        </a:solidFill>
                        <a:latin typeface="Cambria Math" panose="02040503050406030204" pitchFamily="18" charset="0"/>
                      </a:rPr>
                      <m:t>=3</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899658" y="2095500"/>
                <a:ext cx="11049000" cy="1846659"/>
              </a:xfrm>
              <a:prstGeom prst="rect">
                <a:avLst/>
              </a:prstGeom>
              <a:blipFill>
                <a:blip r:embed="rId20"/>
                <a:stretch>
                  <a:fillRect l="-1821" b="-6271"/>
                </a:stretch>
              </a:blipFill>
            </p:spPr>
            <p:txBody>
              <a:bodyPr/>
              <a:lstStyle/>
              <a:p>
                <a:r>
                  <a:rPr lang="en-US">
                    <a:noFill/>
                  </a:rPr>
                  <a:t> </a:t>
                </a:r>
              </a:p>
            </p:txBody>
          </p:sp>
        </mc:Fallback>
      </mc:AlternateContent>
      <p:grpSp>
        <p:nvGrpSpPr>
          <p:cNvPr id="19" name="Group 18"/>
          <p:cNvGrpSpPr/>
          <p:nvPr/>
        </p:nvGrpSpPr>
        <p:grpSpPr>
          <a:xfrm>
            <a:off x="6311155" y="747284"/>
            <a:ext cx="5665686" cy="1065198"/>
            <a:chOff x="3264003" y="451543"/>
            <a:chExt cx="12385700" cy="1368333"/>
          </a:xfrm>
        </p:grpSpPr>
        <p:sp>
          <p:nvSpPr>
            <p:cNvPr id="20" name="Rectangle 19"/>
            <p:cNvSpPr/>
            <p:nvPr/>
          </p:nvSpPr>
          <p:spPr>
            <a:xfrm>
              <a:off x="3264003" y="490305"/>
              <a:ext cx="12385700" cy="132957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3732204" y="451543"/>
              <a:ext cx="11442269"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2.20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1899658" y="5161151"/>
                <a:ext cx="13035542" cy="4478149"/>
              </a:xfrm>
              <a:prstGeom prst="rect">
                <a:avLst/>
              </a:prstGeom>
            </p:spPr>
            <p:txBody>
              <a:bodyPr wrap="square">
                <a:spAutoFit/>
              </a:bodyPr>
              <a:lstStyle/>
              <a:p>
                <a:pPr algn="just">
                  <a:lnSpc>
                    <a:spcPct val="150000"/>
                  </a:lnSpc>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Chứng minh:</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smtClean="0">
                    <a:effectLst/>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US" sz="38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800" smtClean="0">
                    <a:effectLst/>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a:effectLst/>
                            <a:latin typeface="Cambria Math" panose="02040503050406030204" pitchFamily="18" charset="0"/>
                            <a:ea typeface="Calibri" panose="020F0502020204030204" pitchFamily="34" charset="0"/>
                            <a:cs typeface="Times New Roman" panose="02020603050405020304" pitchFamily="18" charset="0"/>
                          </a:rPr>
                          <m:t>4</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3.3.4=28</m:t>
                    </m:r>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899658" y="5161151"/>
                <a:ext cx="13035542" cy="4478149"/>
              </a:xfrm>
              <a:prstGeom prst="rect">
                <a:avLst/>
              </a:prstGeom>
              <a:blipFill>
                <a:blip r:embed="rId21"/>
                <a:stretch>
                  <a:fillRect l="-1543" b="-2180"/>
                </a:stretch>
              </a:blipFill>
            </p:spPr>
            <p:txBody>
              <a:bodyPr/>
              <a:lstStyle/>
              <a:p>
                <a:r>
                  <a:rPr lang="en-US">
                    <a:noFill/>
                  </a:rPr>
                  <a:t> </a:t>
                </a:r>
              </a:p>
            </p:txBody>
          </p:sp>
        </mc:Fallback>
      </mc:AlternateContent>
      <p:pic>
        <p:nvPicPr>
          <p:cNvPr id="15" name="Picture 14"/>
          <p:cNvPicPr>
            <a:picLocks noChangeAspect="1"/>
          </p:cNvPicPr>
          <p:nvPr/>
        </p:nvPicPr>
        <p:blipFill>
          <a:blip r:embed="rId22"/>
          <a:stretch>
            <a:fillRect/>
          </a:stretch>
        </p:blipFill>
        <p:spPr>
          <a:xfrm>
            <a:off x="16014510" y="7017215"/>
            <a:ext cx="1664420" cy="2822823"/>
          </a:xfrm>
          <a:prstGeom prst="rect">
            <a:avLst/>
          </a:prstGeom>
        </p:spPr>
      </p:pic>
    </p:spTree>
    <p:extLst>
      <p:ext uri="{BB962C8B-B14F-4D97-AF65-F5344CB8AC3E}">
        <p14:creationId xmlns:p14="http://schemas.microsoft.com/office/powerpoint/2010/main" val="91985441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45142">
            <a:off x="516627" y="752415"/>
            <a:ext cx="1220059" cy="1322558"/>
          </a:xfrm>
          <a:prstGeom prst="rect">
            <a:avLst/>
          </a:prstGeom>
        </p:spPr>
      </p:pic>
      <p:grpSp>
        <p:nvGrpSpPr>
          <p:cNvPr id="9" name="Group 8"/>
          <p:cNvGrpSpPr/>
          <p:nvPr/>
        </p:nvGrpSpPr>
        <p:grpSpPr>
          <a:xfrm>
            <a:off x="6387357" y="1028700"/>
            <a:ext cx="5665686" cy="1065198"/>
            <a:chOff x="3264003" y="451543"/>
            <a:chExt cx="12385700" cy="1368333"/>
          </a:xfrm>
        </p:grpSpPr>
        <p:sp>
          <p:nvSpPr>
            <p:cNvPr id="10" name="Rectangle 9"/>
            <p:cNvSpPr/>
            <p:nvPr/>
          </p:nvSpPr>
          <p:spPr>
            <a:xfrm>
              <a:off x="3264003" y="490305"/>
              <a:ext cx="12385700" cy="132957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3732204" y="451543"/>
              <a:ext cx="11442269"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2.21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609600" y="2637621"/>
                <a:ext cx="17221200" cy="54014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kumimoji="0" lang="en-US" altLang="en-US" sz="3900" b="0" i="0" u="none" strike="noStrike" cap="none" normalizeH="0" baseline="0" smtClean="0">
                    <a:ln>
                      <a:noFill/>
                    </a:ln>
                    <a:solidFill>
                      <a:srgbClr val="000000"/>
                    </a:solidFill>
                    <a:effectLst/>
                    <a:ea typeface="OpenSans"/>
                  </a:rPr>
                  <a:t>Bác Tùng gửi vào ngân hàng 200 triệu đồng theo thể thức lãi kép theo định kì với lãi suất không đổi x mỗi năm (tức là nếu đến kì hạn người gửi không rút ra thì tiền lãi được tính vào vốn của kì kế tiếp). Biểu thức </a:t>
                </a:r>
                <a14:m>
                  <m:oMath xmlns:m="http://schemas.openxmlformats.org/officeDocument/2006/math">
                    <m:r>
                      <m:rPr>
                        <m:sty m:val="p"/>
                      </m:rPr>
                      <a:rPr lang="en-US" sz="3900">
                        <a:latin typeface="Cambria Math" panose="02040503050406030204" pitchFamily="18" charset="0"/>
                        <a:ea typeface="Calibri" panose="020F0502020204030204" pitchFamily="34" charset="0"/>
                        <a:cs typeface="Times New Roman" panose="02020603050405020304" pitchFamily="18" charset="0"/>
                      </a:rPr>
                      <m:t>S</m:t>
                    </m:r>
                    <m:r>
                      <a:rPr lang="en-US" sz="3900">
                        <a:latin typeface="Cambria Math" panose="02040503050406030204" pitchFamily="18" charset="0"/>
                        <a:ea typeface="Calibri" panose="020F0502020204030204" pitchFamily="34" charset="0"/>
                        <a:cs typeface="Times New Roman" panose="02020603050405020304" pitchFamily="18" charset="0"/>
                      </a:rPr>
                      <m:t>=200</m:t>
                    </m:r>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90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3900">
                                <a:effectLst/>
                                <a:latin typeface="Cambria Math" panose="02040503050406030204" pitchFamily="18" charset="0"/>
                                <a:ea typeface="Calibri" panose="020F0502020204030204" pitchFamily="34" charset="0"/>
                                <a:cs typeface="Times New Roman" panose="02020603050405020304" pitchFamily="18" charset="0"/>
                              </a:rPr>
                              <m:t>x</m:t>
                            </m:r>
                          </m:e>
                        </m:d>
                      </m:e>
                      <m:sup>
                        <m:r>
                          <a:rPr lang="en-US" sz="39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kumimoji="0" lang="en-US" altLang="en-US" sz="3900" b="0" i="0" u="none" strike="noStrike" cap="none" normalizeH="0" baseline="0" smtClean="0">
                    <a:ln>
                      <a:noFill/>
                    </a:ln>
                    <a:solidFill>
                      <a:srgbClr val="000000"/>
                    </a:solidFill>
                    <a:effectLst/>
                    <a:ea typeface="OpenSans"/>
                  </a:rPr>
                  <a:t> (</a:t>
                </a:r>
                <a:r>
                  <a:rPr kumimoji="0" lang="en-US" altLang="en-US" sz="3900" b="0" i="0" u="none" strike="noStrike" cap="none" normalizeH="0" baseline="0" smtClean="0">
                    <a:ln>
                      <a:noFill/>
                    </a:ln>
                    <a:solidFill>
                      <a:srgbClr val="000000"/>
                    </a:solidFill>
                    <a:effectLst/>
                    <a:ea typeface="OpenSans"/>
                  </a:rPr>
                  <a:t>triệu đồng) là số tiền bác Tùng nhận được sau 3 năm.</a:t>
                </a:r>
                <a:endParaRPr kumimoji="0" lang="en-US" altLang="en-US" sz="39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900" b="0" i="0" u="none" strike="noStrike" cap="none" normalizeH="0" baseline="0" smtClean="0">
                    <a:ln>
                      <a:noFill/>
                    </a:ln>
                    <a:solidFill>
                      <a:srgbClr val="000000"/>
                    </a:solidFill>
                    <a:effectLst/>
                    <a:ea typeface="OpenSans"/>
                  </a:rPr>
                  <a:t>a)</a:t>
                </a:r>
                <a:r>
                  <a:rPr kumimoji="0" lang="en-US" altLang="en-US" sz="3900" b="0" i="0" u="none" strike="noStrike" cap="none" normalizeH="0" baseline="0" smtClean="0">
                    <a:ln>
                      <a:noFill/>
                    </a:ln>
                    <a:solidFill>
                      <a:srgbClr val="000000"/>
                    </a:solidFill>
                    <a:effectLst/>
                    <a:ea typeface="OpenSans"/>
                  </a:rPr>
                  <a:t> </a:t>
                </a:r>
                <a:r>
                  <a:rPr kumimoji="0" lang="en-US" altLang="en-US" sz="3900" b="0" i="0" u="none" strike="noStrike" cap="none" normalizeH="0" baseline="0" smtClean="0">
                    <a:ln>
                      <a:noFill/>
                    </a:ln>
                    <a:solidFill>
                      <a:srgbClr val="000000"/>
                    </a:solidFill>
                    <a:effectLst/>
                    <a:ea typeface="OpenSans"/>
                  </a:rPr>
                  <a:t>Tính </a:t>
                </a:r>
                <a:r>
                  <a:rPr kumimoji="0" lang="en-US" altLang="en-US" sz="3900" b="0" i="0" u="none" strike="noStrike" cap="none" normalizeH="0" baseline="0" smtClean="0">
                    <a:ln>
                      <a:noFill/>
                    </a:ln>
                    <a:solidFill>
                      <a:srgbClr val="000000"/>
                    </a:solidFill>
                    <a:effectLst/>
                    <a:ea typeface="OpenSans"/>
                  </a:rPr>
                  <a:t>số tiền bác Tùng nhận được sau 3 năm khi lãi suất </a:t>
                </a:r>
                <a:r>
                  <a:rPr kumimoji="0" lang="en-US" altLang="en-US" sz="3900" b="0" i="0" u="none" strike="noStrike" cap="none" normalizeH="0" baseline="0" smtClean="0">
                    <a:ln>
                      <a:noFill/>
                    </a:ln>
                    <a:solidFill>
                      <a:srgbClr val="000000"/>
                    </a:solidFill>
                    <a:effectLst/>
                    <a:ea typeface="OpenSans"/>
                  </a:rPr>
                  <a:t>là </a:t>
                </a:r>
                <a:r>
                  <a:rPr kumimoji="0" lang="en-US" altLang="en-US" sz="3900" b="0" i="0" u="none" strike="noStrike" cap="none" normalizeH="0" baseline="0" smtClean="0">
                    <a:ln>
                      <a:noFill/>
                    </a:ln>
                    <a:solidFill>
                      <a:srgbClr val="000000"/>
                    </a:solidFill>
                    <a:effectLst/>
                    <a:ea typeface="OpenSans"/>
                  </a:rPr>
                  <a:t>x = 5,5</a:t>
                </a:r>
                <a:r>
                  <a:rPr kumimoji="0" lang="en-US" altLang="en-US" sz="3900" b="0" i="0" u="none" strike="noStrike" cap="none" normalizeH="0" baseline="0" smtClean="0">
                    <a:ln>
                      <a:noFill/>
                    </a:ln>
                    <a:solidFill>
                      <a:srgbClr val="000000"/>
                    </a:solidFill>
                    <a:effectLst/>
                    <a:ea typeface="OpenSans"/>
                  </a:rPr>
                  <a:t>%.</a:t>
                </a:r>
                <a:endParaRPr kumimoji="0" lang="en-US" altLang="en-US" sz="39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900" b="0" i="0" u="none" strike="noStrike" cap="none" normalizeH="0" baseline="0" smtClean="0">
                    <a:ln>
                      <a:noFill/>
                    </a:ln>
                    <a:solidFill>
                      <a:srgbClr val="000000"/>
                    </a:solidFill>
                    <a:effectLst/>
                    <a:ea typeface="OpenSans"/>
                  </a:rPr>
                  <a:t>b) </a:t>
                </a:r>
                <a:r>
                  <a:rPr kumimoji="0" lang="en-US" altLang="en-US" sz="3900" b="0" i="0" u="none" strike="noStrike" cap="none" normalizeH="0" baseline="0" smtClean="0">
                    <a:ln>
                      <a:noFill/>
                    </a:ln>
                    <a:solidFill>
                      <a:srgbClr val="000000"/>
                    </a:solidFill>
                    <a:effectLst/>
                    <a:ea typeface="OpenSans"/>
                  </a:rPr>
                  <a:t> </a:t>
                </a:r>
                <a:r>
                  <a:rPr kumimoji="0" lang="en-US" altLang="en-US" sz="3900" b="0" i="0" u="none" strike="noStrike" cap="none" normalizeH="0" baseline="0" smtClean="0">
                    <a:ln>
                      <a:noFill/>
                    </a:ln>
                    <a:solidFill>
                      <a:srgbClr val="000000"/>
                    </a:solidFill>
                    <a:effectLst/>
                    <a:ea typeface="OpenSans"/>
                  </a:rPr>
                  <a:t>Khai </a:t>
                </a:r>
                <a:r>
                  <a:rPr kumimoji="0" lang="en-US" altLang="en-US" sz="3900" b="0" i="0" u="none" strike="noStrike" cap="none" normalizeH="0" baseline="0" smtClean="0">
                    <a:ln>
                      <a:noFill/>
                    </a:ln>
                    <a:solidFill>
                      <a:srgbClr val="000000"/>
                    </a:solidFill>
                    <a:effectLst/>
                    <a:ea typeface="OpenSans"/>
                  </a:rPr>
                  <a:t>triển S thành đa thức theo x và xác định bậc của đa </a:t>
                </a:r>
                <a:r>
                  <a:rPr kumimoji="0" lang="en-US" altLang="en-US" sz="3900" b="0" i="0" u="none" strike="noStrike" cap="none" normalizeH="0" baseline="0" smtClean="0">
                    <a:ln>
                      <a:noFill/>
                    </a:ln>
                    <a:solidFill>
                      <a:srgbClr val="000000"/>
                    </a:solidFill>
                    <a:effectLst/>
                    <a:ea typeface="OpenSans"/>
                  </a:rPr>
                  <a:t>thức</a:t>
                </a:r>
                <a:r>
                  <a:rPr kumimoji="0" lang="en-US" altLang="en-US" sz="3900" b="0" i="0" u="none" strike="noStrike" cap="none" normalizeH="0" baseline="0" smtClean="0">
                    <a:ln>
                      <a:noFill/>
                    </a:ln>
                    <a:solidFill>
                      <a:srgbClr val="000000"/>
                    </a:solidFill>
                    <a:effectLst/>
                    <a:ea typeface="OpenSans"/>
                  </a:rPr>
                  <a:t>. </a:t>
                </a:r>
                <a:endParaRPr kumimoji="0" lang="en-US" altLang="en-US" sz="3900" b="0" i="0" u="none" strike="noStrike" cap="none" normalizeH="0" baseline="0" smtClean="0">
                  <a:ln>
                    <a:noFill/>
                  </a:ln>
                  <a:solidFill>
                    <a:srgbClr val="000000"/>
                  </a:solidFill>
                  <a:effectLst/>
                  <a:ea typeface="OpenSans"/>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609600" y="2637621"/>
                <a:ext cx="17221200" cy="5401479"/>
              </a:xfrm>
              <a:prstGeom prst="rect">
                <a:avLst/>
              </a:prstGeom>
              <a:blipFill>
                <a:blip r:embed="rId9"/>
                <a:stretch>
                  <a:fillRect l="-1735" r="-1735" b="-29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4"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3980">
            <a:off x="15943447" y="8326736"/>
            <a:ext cx="1764030" cy="1631728"/>
          </a:xfrm>
          <a:prstGeom prst="rect">
            <a:avLst/>
          </a:prstGeom>
        </p:spPr>
      </p:pic>
      <p:pic>
        <p:nvPicPr>
          <p:cNvPr id="15" name="Picture 14"/>
          <p:cNvPicPr>
            <a:picLocks noChangeAspect="1"/>
          </p:cNvPicPr>
          <p:nvPr/>
        </p:nvPicPr>
        <p:blipFill>
          <a:blip r:embed="rId12"/>
          <a:stretch>
            <a:fillRect/>
          </a:stretch>
        </p:blipFill>
        <p:spPr>
          <a:xfrm>
            <a:off x="609600" y="8755506"/>
            <a:ext cx="850792" cy="1338194"/>
          </a:xfrm>
          <a:prstGeom prst="rect">
            <a:avLst/>
          </a:prstGeom>
        </p:spPr>
      </p:pic>
    </p:spTree>
    <p:extLst>
      <p:ext uri="{BB962C8B-B14F-4D97-AF65-F5344CB8AC3E}">
        <p14:creationId xmlns:p14="http://schemas.microsoft.com/office/powerpoint/2010/main" val="33391023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45142">
            <a:off x="440427" y="243549"/>
            <a:ext cx="1220059" cy="1322558"/>
          </a:xfrm>
          <a:prstGeom prst="rect">
            <a:avLst/>
          </a:prstGeom>
        </p:spPr>
      </p:pic>
      <p:sp>
        <p:nvSpPr>
          <p:cNvPr id="12" name="Oval Callout 11"/>
          <p:cNvSpPr/>
          <p:nvPr/>
        </p:nvSpPr>
        <p:spPr>
          <a:xfrm>
            <a:off x="8305802" y="1181100"/>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914402" y="2753291"/>
                <a:ext cx="16535400" cy="60478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Số tiền bác Tùng nhận được sau 3 năm khi lãi suất x = 5,5% là:</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1+0,055</m:t>
                            </m:r>
                          </m:e>
                        </m:d>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=234,8483</m:t>
                    </m:r>
                  </m:oMath>
                </a14:m>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(triệu đồng).</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S</m:t>
                    </m:r>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d>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oMath>
                </a14:m>
                <a:endPar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u="none" strike="noStrike" kern="12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=200(1+3</m:t>
                    </m:r>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u="none" strike="noStrike" kern="12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=200+600</m:t>
                    </m:r>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oMath>
                </a14:m>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Đa thức S có bậc 3.</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14402" y="2753291"/>
                <a:ext cx="16535400" cy="6047809"/>
              </a:xfrm>
              <a:prstGeom prst="rect">
                <a:avLst/>
              </a:prstGeom>
              <a:blipFill>
                <a:blip r:embed="rId9"/>
                <a:stretch>
                  <a:fillRect l="-1438" b="-1815"/>
                </a:stretch>
              </a:blipFill>
            </p:spPr>
            <p:txBody>
              <a:bodyPr/>
              <a:lstStyle/>
              <a:p>
                <a:r>
                  <a:rPr lang="en-US">
                    <a:noFill/>
                  </a:rPr>
                  <a:t> </a:t>
                </a:r>
              </a:p>
            </p:txBody>
          </p:sp>
        </mc:Fallback>
      </mc:AlternateContent>
      <p:pic>
        <p:nvPicPr>
          <p:cNvPr id="2" name="Picture 1"/>
          <p:cNvPicPr>
            <a:picLocks noChangeAspect="1"/>
          </p:cNvPicPr>
          <p:nvPr/>
        </p:nvPicPr>
        <p:blipFill>
          <a:blip r:embed="rId10"/>
          <a:stretch>
            <a:fillRect/>
          </a:stretch>
        </p:blipFill>
        <p:spPr>
          <a:xfrm>
            <a:off x="15131716" y="7048500"/>
            <a:ext cx="3120189" cy="3120189"/>
          </a:xfrm>
          <a:prstGeom prst="rect">
            <a:avLst/>
          </a:prstGeom>
        </p:spPr>
      </p:pic>
    </p:spTree>
    <p:extLst>
      <p:ext uri="{BB962C8B-B14F-4D97-AF65-F5344CB8AC3E}">
        <p14:creationId xmlns:p14="http://schemas.microsoft.com/office/powerpoint/2010/main" val="4251023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anim calcmode="lin" valueType="num">
                                      <p:cBhvr>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anim calcmode="lin" valueType="num">
                                      <p:cBhvr>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62200">
            <a:off x="886593" y="1043452"/>
            <a:ext cx="1824152" cy="2241661"/>
          </a:xfrm>
          <a:prstGeom prst="rect">
            <a:avLst/>
          </a:prstGeom>
        </p:spPr>
      </p:pic>
      <p:sp>
        <p:nvSpPr>
          <p:cNvPr id="8" name="TextBox 8"/>
          <p:cNvSpPr txBox="1"/>
          <p:nvPr/>
        </p:nvSpPr>
        <p:spPr>
          <a:xfrm>
            <a:off x="2176305" y="1171575"/>
            <a:ext cx="13935391" cy="992708"/>
          </a:xfrm>
          <a:prstGeom prst="rect">
            <a:avLst/>
          </a:prstGeom>
        </p:spPr>
        <p:txBody>
          <a:bodyPr lIns="0" tIns="0" rIns="0" bIns="0" rtlCol="0" anchor="t">
            <a:spAutoFit/>
          </a:bodyPr>
          <a:lstStyle/>
          <a:p>
            <a:pPr algn="ctr">
              <a:lnSpc>
                <a:spcPts val="8499"/>
              </a:lnSpc>
            </a:pPr>
            <a:r>
              <a:rPr lang="en-US" sz="6000" b="1" smtClean="0">
                <a:latin typeface="Arial" panose="020B0604020202020204" pitchFamily="34" charset="0"/>
                <a:cs typeface="Arial" panose="020B0604020202020204" pitchFamily="34" charset="0"/>
              </a:rPr>
              <a:t>HƯỚNG DẪN VỀ NHÀ</a:t>
            </a:r>
            <a:endParaRPr lang="en-US" sz="6000" b="1">
              <a:latin typeface="Arial" panose="020B0604020202020204" pitchFamily="34" charset="0"/>
              <a:cs typeface="Arial" panose="020B0604020202020204" pitchFamily="34" charset="0"/>
            </a:endParaRPr>
          </a:p>
        </p:txBody>
      </p:sp>
      <p:pic>
        <p:nvPicPr>
          <p:cNvPr id="13"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r="18941" b="23301"/>
          <a:stretch>
            <a:fillRect/>
          </a:stretch>
        </p:blipFill>
        <p:spPr>
          <a:xfrm rot="181335">
            <a:off x="15393100" y="540234"/>
            <a:ext cx="2404625" cy="2255389"/>
          </a:xfrm>
          <a:prstGeom prst="rect">
            <a:avLst/>
          </a:prstGeom>
        </p:spPr>
      </p:pic>
      <p:grpSp>
        <p:nvGrpSpPr>
          <p:cNvPr id="12" name="Group 11"/>
          <p:cNvGrpSpPr/>
          <p:nvPr/>
        </p:nvGrpSpPr>
        <p:grpSpPr>
          <a:xfrm>
            <a:off x="637809" y="3309783"/>
            <a:ext cx="5411428" cy="5024436"/>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1500" y="4772674"/>
              <a:ext cx="4796230" cy="1636926"/>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527710" y="3332358"/>
            <a:ext cx="5422223" cy="500186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376245" y="496294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4" name="Group 23"/>
          <p:cNvGrpSpPr/>
          <p:nvPr/>
        </p:nvGrpSpPr>
        <p:grpSpPr>
          <a:xfrm>
            <a:off x="12433287" y="3306055"/>
            <a:ext cx="5473713" cy="5013607"/>
            <a:chOff x="12644694" y="3479846"/>
            <a:chExt cx="5473713"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710982" y="4341631"/>
              <a:ext cx="5407425" cy="2688848"/>
            </a:xfrm>
            <a:prstGeom prst="rect">
              <a:avLst/>
            </a:prstGeom>
          </p:spPr>
          <p:txBody>
            <a:bodyPr wrap="square">
              <a:spAutoFit/>
            </a:bodyPr>
            <a:lstStyle/>
            <a:p>
              <a:pPr algn="ctr">
                <a:lnSpc>
                  <a:spcPct val="150000"/>
                </a:lnSpc>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Bài </a:t>
              </a:r>
              <a:r>
                <a:rPr lang="en-US" sz="4000" b="1" kern="0">
                  <a:latin typeface="Arial"/>
                  <a:ea typeface="Calibri" panose="020F0502020204030204" pitchFamily="34" charset="0"/>
                  <a:cs typeface="Times New Roman" panose="02020603050405020304" pitchFamily="18" charset="0"/>
                  <a:sym typeface="Arial"/>
                </a:rPr>
                <a:t>9. Phân tích đa thức thành </a:t>
              </a:r>
              <a:r>
                <a:rPr lang="en-US" sz="4000" b="1" kern="0">
                  <a:latin typeface="Arial"/>
                  <a:ea typeface="Calibri" panose="020F0502020204030204" pitchFamily="34" charset="0"/>
                  <a:cs typeface="Times New Roman" panose="02020603050405020304" pitchFamily="18" charset="0"/>
                  <a:sym typeface="Arial"/>
                </a:rPr>
                <a:t>nhân </a:t>
              </a:r>
              <a:r>
                <a:rPr lang="en-US" sz="4000" b="1" kern="0" smtClean="0">
                  <a:latin typeface="Arial"/>
                  <a:ea typeface="Calibri" panose="020F0502020204030204" pitchFamily="34" charset="0"/>
                  <a:cs typeface="Times New Roman" panose="02020603050405020304" pitchFamily="18" charset="0"/>
                  <a:sym typeface="Arial"/>
                </a:rPr>
                <a:t>tử.</a:t>
              </a:r>
              <a:endParaRPr lang="vi-VN"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194222">
            <a:off x="16012971" y="8124881"/>
            <a:ext cx="1930447" cy="2078544"/>
          </a:xfrm>
          <a:prstGeom prst="rect">
            <a:avLst/>
          </a:prstGeom>
        </p:spPr>
      </p:pic>
      <p:pic>
        <p:nvPicPr>
          <p:cNvPr id="3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90184" y="7419880"/>
            <a:ext cx="1796427" cy="2829020"/>
          </a:xfrm>
          <a:prstGeom prst="rect">
            <a:avLst/>
          </a:prstGeom>
        </p:spPr>
      </p:pic>
    </p:spTree>
    <p:extLst>
      <p:ext uri="{BB962C8B-B14F-4D97-AF65-F5344CB8AC3E}">
        <p14:creationId xmlns:p14="http://schemas.microsoft.com/office/powerpoint/2010/main" val="745582844"/>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CẢM ƠN CÁC EM ĐÃ CHÚ Ý LẮNG NGHE BÀI GIẢNG!</a:t>
            </a:r>
            <a:endParaRPr lang="en-US" sz="6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6387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62238"/>
            <a:ext cx="18288000" cy="999656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7121488" y="8234259"/>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6858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tr40)</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9" name="Rectangle 8"/>
              <p:cNvSpPr/>
              <p:nvPr/>
            </p:nvSpPr>
            <p:spPr>
              <a:xfrm>
                <a:off x="1366977" y="2483526"/>
                <a:ext cx="15173888" cy="750975"/>
              </a:xfrm>
              <a:prstGeom prst="rect">
                <a:avLst/>
              </a:prstGeom>
            </p:spPr>
            <p:txBody>
              <a:bodyPr wrap="square">
                <a:spAutoFit/>
              </a:bodyPr>
              <a:lstStyle/>
              <a:p>
                <a:pPr>
                  <a:lnSpc>
                    <a:spcPct val="107000"/>
                  </a:lnSpc>
                  <a:spcAft>
                    <a:spcPts val="1200"/>
                  </a:spcAft>
                </a:pPr>
                <a:r>
                  <a:rPr lang="en-US" sz="4000" smtClean="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66977" y="2483526"/>
                <a:ext cx="15173888" cy="750975"/>
              </a:xfrm>
              <a:prstGeom prst="rect">
                <a:avLst/>
              </a:prstGeom>
              <a:blipFill>
                <a:blip r:embed="rId11"/>
                <a:stretch>
                  <a:fillRect l="-1406" t="-15323" b="-26613"/>
                </a:stretch>
              </a:blipFill>
            </p:spPr>
            <p:txBody>
              <a:bodyPr/>
              <a:lstStyle/>
              <a:p>
                <a:r>
                  <a:rPr lang="en-US">
                    <a:noFill/>
                  </a:rPr>
                  <a:t> </a:t>
                </a:r>
              </a:p>
            </p:txBody>
          </p:sp>
        </mc:Fallback>
      </mc:AlternateContent>
      <p:pic>
        <p:nvPicPr>
          <p:cNvPr id="18"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91749">
            <a:off x="19025" y="8603471"/>
            <a:ext cx="1157801" cy="1255069"/>
          </a:xfrm>
          <a:prstGeom prst="rect">
            <a:avLst/>
          </a:prstGeom>
        </p:spPr>
      </p:pic>
      <p:sp>
        <p:nvSpPr>
          <p:cNvPr id="5" name="Rectangle 4"/>
          <p:cNvSpPr/>
          <p:nvPr/>
        </p:nvSpPr>
        <p:spPr>
          <a:xfrm>
            <a:off x="6966284" y="1388641"/>
            <a:ext cx="6317755" cy="750975"/>
          </a:xfrm>
          <a:prstGeom prst="rect">
            <a:avLst/>
          </a:prstGeom>
        </p:spPr>
        <p:txBody>
          <a:bodyPr wrap="none">
            <a:spAutoFit/>
          </a:bodyPr>
          <a:lstStyle/>
          <a:p>
            <a:pPr lvl="0">
              <a:lnSpc>
                <a:spcPct val="107000"/>
              </a:lnSpc>
              <a:spcAft>
                <a:spcPts val="1200"/>
              </a:spcAft>
            </a:pPr>
            <a:r>
              <a:rPr lang="en-US" sz="4000" smtClean="0">
                <a:solidFill>
                  <a:prstClr val="black"/>
                </a:solidFill>
                <a:latin typeface="Arial" panose="020B0604020202020204" pitchFamily="34" charset="0"/>
                <a:ea typeface="Calibri" panose="020F0502020204030204" pitchFamily="34" charset="0"/>
                <a:cs typeface="Times New Roman" panose="02020603050405020304" pitchFamily="18" charset="0"/>
              </a:rPr>
              <a:t>Rút gọn các biểu thức sau:</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Oval Callout 34"/>
          <p:cNvSpPr/>
          <p:nvPr/>
        </p:nvSpPr>
        <p:spPr>
          <a:xfrm>
            <a:off x="8289973" y="3390900"/>
            <a:ext cx="1708053" cy="90370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mc:Choice xmlns:a14="http://schemas.microsoft.com/office/drawing/2010/main" Requires="a14">
          <p:sp>
            <p:nvSpPr>
              <p:cNvPr id="28" name="Rectangle 27"/>
              <p:cNvSpPr/>
              <p:nvPr/>
            </p:nvSpPr>
            <p:spPr>
              <a:xfrm>
                <a:off x="1387030" y="4762500"/>
                <a:ext cx="15173888" cy="1982081"/>
              </a:xfrm>
              <a:prstGeom prst="rect">
                <a:avLst/>
              </a:prstGeom>
            </p:spPr>
            <p:txBody>
              <a:bodyPr wrap="square">
                <a:spAutoFit/>
              </a:bodyPr>
              <a:lstStyle/>
              <a:p>
                <a:pPr>
                  <a:lnSpc>
                    <a:spcPct val="107000"/>
                  </a:lnSpc>
                  <a:spcAft>
                    <a:spcPts val="1200"/>
                  </a:spcAft>
                </a:pPr>
                <a:r>
                  <a:rPr lang="en-US" sz="4000" smtClean="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+4</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𝑥𝑦</m:t>
                        </m:r>
                        <m:sSup>
                          <m:sSup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 </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𝑥𝑦</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 4</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US" sz="4000" i="1" smtClean="0">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i="1">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𝑥𝑦</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𝑥𝑦</m:t>
                          </m:r>
                        </m:e>
                      </m:d>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 </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b="0" i="0" smtClean="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1387030" y="4762500"/>
                <a:ext cx="15173888" cy="1982081"/>
              </a:xfrm>
              <a:prstGeom prst="rect">
                <a:avLst/>
              </a:prstGeom>
              <a:blipFill>
                <a:blip r:embed="rId13"/>
                <a:stretch>
                  <a:fillRect l="-1446" t="-58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294788" y="6776978"/>
                <a:ext cx="16764612" cy="2862322"/>
              </a:xfrm>
              <a:prstGeom prst="rect">
                <a:avLst/>
              </a:prstGeom>
            </p:spPr>
            <p:txBody>
              <a:bodyPr wrap="square">
                <a:spAutoFit/>
              </a:bodyPr>
              <a:lstStyle/>
              <a:p>
                <a:pPr>
                  <a:lnSpc>
                    <a:spcPct val="150000"/>
                  </a:lnSpc>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d>
                    <m:d>
                      <m:dPr>
                        <m:begChr m:val="["/>
                        <m:end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oMath>
                </a14:m>
                <a:endPar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4000" b="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d>
                      <m:dPr>
                        <m:ctrlP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d>
                  </m:oMath>
                </a14:m>
                <a:endParaRPr lang="en-US"/>
              </a:p>
            </p:txBody>
          </p:sp>
        </mc:Choice>
        <mc:Fallback>
          <p:sp>
            <p:nvSpPr>
              <p:cNvPr id="8" name="Rectangle 7"/>
              <p:cNvSpPr>
                <a:spLocks noRot="1" noChangeAspect="1" noMove="1" noResize="1" noEditPoints="1" noAdjustHandles="1" noChangeArrowheads="1" noChangeShapeType="1" noTextEdit="1"/>
              </p:cNvSpPr>
              <p:nvPr/>
            </p:nvSpPr>
            <p:spPr>
              <a:xfrm>
                <a:off x="1294788" y="6776978"/>
                <a:ext cx="16764612" cy="2862322"/>
              </a:xfrm>
              <a:prstGeom prst="rect">
                <a:avLst/>
              </a:prstGeom>
              <a:blipFill>
                <a:blip r:embed="rId14"/>
                <a:stretch>
                  <a:fillRect l="-43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5" grpId="0" animBg="1"/>
      <p:bldP spid="28"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76991" y="1321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975634">
            <a:off x="-66089" y="5775386"/>
            <a:ext cx="1103180" cy="1665178"/>
          </a:xfrm>
          <a:prstGeom prst="rect">
            <a:avLst/>
          </a:prstGeom>
        </p:spPr>
      </p:pic>
      <p:pic>
        <p:nvPicPr>
          <p:cNvPr id="18" name="Picture 17"/>
          <p:cNvPicPr>
            <a:picLocks noChangeAspect="1"/>
          </p:cNvPicPr>
          <p:nvPr/>
        </p:nvPicPr>
        <p:blipFill>
          <a:blip r:embed="rId12"/>
          <a:srcRect/>
          <a:stretch>
            <a:fillRect/>
          </a:stretch>
        </p:blipFill>
        <p:spPr>
          <a:xfrm>
            <a:off x="16344368" y="8550932"/>
            <a:ext cx="1463381" cy="1579899"/>
          </a:xfrm>
          <a:prstGeom prst="rect">
            <a:avLst/>
          </a:prstGeom>
        </p:spPr>
      </p:pic>
      <p:grpSp>
        <p:nvGrpSpPr>
          <p:cNvPr id="3" name="Group 2"/>
          <p:cNvGrpSpPr/>
          <p:nvPr/>
        </p:nvGrpSpPr>
        <p:grpSpPr>
          <a:xfrm>
            <a:off x="1358557" y="838370"/>
            <a:ext cx="3852505" cy="863767"/>
            <a:chOff x="1611219" y="2044475"/>
            <a:chExt cx="3852505" cy="863767"/>
          </a:xfrm>
        </p:grpSpPr>
        <p:sp>
          <p:nvSpPr>
            <p:cNvPr id="15" name="Rectangle 14"/>
            <p:cNvSpPr/>
            <p:nvPr/>
          </p:nvSpPr>
          <p:spPr>
            <a:xfrm>
              <a:off x="2977146" y="2169578"/>
              <a:ext cx="2486578" cy="738664"/>
            </a:xfrm>
            <a:prstGeom prst="rect">
              <a:avLst/>
            </a:prstGeom>
          </p:spPr>
          <p:txBody>
            <a:bodyPr wrap="none">
              <a:spAutoFit/>
            </a:bodyPr>
            <a:lstStyle/>
            <a:p>
              <a:r>
                <a:rPr lang="en-US" sz="4200" b="1">
                  <a:solidFill>
                    <a:srgbClr val="C00000"/>
                  </a:solidFill>
                  <a:latin typeface="Arial" panose="020B0604020202020204" pitchFamily="34" charset="0"/>
                  <a:cs typeface="Arial" panose="020B0604020202020204" pitchFamily="34" charset="0"/>
                </a:rPr>
                <a:t>Câu hỏi: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289973" y="586116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mc:AlternateContent xmlns:mc="http://schemas.openxmlformats.org/markup-compatibility/2006">
        <mc:Choice xmlns:a14="http://schemas.microsoft.com/office/drawing/2010/main" Requires="a14">
          <p:sp>
            <p:nvSpPr>
              <p:cNvPr id="7" name="Rectangle 6"/>
              <p:cNvSpPr/>
              <p:nvPr/>
            </p:nvSpPr>
            <p:spPr>
              <a:xfrm>
                <a:off x="1284381" y="1757783"/>
                <a:ext cx="16535400" cy="3908762"/>
              </a:xfrm>
              <a:prstGeom prst="rect">
                <a:avLst/>
              </a:prstGeom>
            </p:spPr>
            <p:txBody>
              <a:bodyPr wrap="square">
                <a:spAutoFit/>
              </a:bodyPr>
              <a:lstStyle/>
              <a:p>
                <a:pPr algn="just">
                  <a:lnSpc>
                    <a:spcPct val="150000"/>
                  </a:lnSpc>
                  <a:spcAft>
                    <a:spcPts val="800"/>
                  </a:spcAft>
                </a:pPr>
                <a:r>
                  <a:rPr lang="nl-NL" sz="38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a:t>
                </a: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Khai triển các biểu thức:</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r>
                      <a:rPr lang="en-US" sz="3800" i="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38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−3</m:t>
                            </m:r>
                          </m:e>
                        </m:d>
                      </m:e>
                      <m:sup>
                        <m:r>
                          <a:rPr lang="en-US" sz="38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+2)</m:t>
                    </m:r>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effectLst/>
                    <a:latin typeface="Arial" panose="020B0604020202020204" pitchFamily="34" charset="0"/>
                    <a:ea typeface="Calibri" panose="020F0502020204030204" pitchFamily="34" charset="0"/>
                    <a:cs typeface="Arial" panose="020B0604020202020204" pitchFamily="34" charset="0"/>
                  </a:rPr>
                  <a:t>b) Viết biểu thức sau dưới dạng bình phương của một tổng hoặc hiệu: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+4+6</m:t>
                    </m:r>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d>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4381" y="1757783"/>
                <a:ext cx="16535400" cy="3908762"/>
              </a:xfrm>
              <a:prstGeom prst="rect">
                <a:avLst/>
              </a:prstGeom>
              <a:blipFill>
                <a:blip r:embed="rId14"/>
                <a:stretch>
                  <a:fillRect l="-1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295400" y="7054056"/>
                <a:ext cx="14477941" cy="1949252"/>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e>
                    </m:d>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e>
                    </m:d>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 3</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+6</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18</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+4</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=18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11</m:t>
                    </m:r>
                  </m:oMath>
                </a14:m>
                <a:r>
                  <a:rPr lang="en-US" sz="3800" smtClean="0">
                    <a:effectLst/>
                    <a:latin typeface="Arial" panose="020B0604020202020204" pitchFamily="34" charset="0"/>
                    <a:ea typeface="Arial" panose="020B0604020202020204" pitchFamily="34" charset="0"/>
                    <a:cs typeface="Arial" panose="020B0604020202020204" pitchFamily="34" charset="0"/>
                  </a:rPr>
                  <a:t>2</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95400" y="7054056"/>
                <a:ext cx="14477941" cy="1949252"/>
              </a:xfrm>
              <a:prstGeom prst="rect">
                <a:avLst/>
              </a:prstGeom>
              <a:blipFill>
                <a:blip r:embed="rId15"/>
                <a:stretch>
                  <a:fillRect l="-1390" b="-6250"/>
                </a:stretch>
              </a:blipFill>
            </p:spPr>
            <p:txBody>
              <a:bodyPr/>
              <a:lstStyle/>
              <a:p>
                <a:r>
                  <a:rPr lang="en-US">
                    <a:noFill/>
                  </a:rPr>
                  <a:t> </a:t>
                </a:r>
              </a:p>
            </p:txBody>
          </p:sp>
        </mc:Fallback>
      </mc:AlternateContent>
    </p:spTree>
    <p:extLst>
      <p:ext uri="{BB962C8B-B14F-4D97-AF65-F5344CB8AC3E}">
        <p14:creationId xmlns:p14="http://schemas.microsoft.com/office/powerpoint/2010/main" val="283051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76991" y="1321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975634">
            <a:off x="-66089" y="5775386"/>
            <a:ext cx="1103180" cy="1665178"/>
          </a:xfrm>
          <a:prstGeom prst="rect">
            <a:avLst/>
          </a:prstGeom>
        </p:spPr>
      </p:pic>
      <p:pic>
        <p:nvPicPr>
          <p:cNvPr id="18" name="Picture 17"/>
          <p:cNvPicPr>
            <a:picLocks noChangeAspect="1"/>
          </p:cNvPicPr>
          <p:nvPr/>
        </p:nvPicPr>
        <p:blipFill>
          <a:blip r:embed="rId12"/>
          <a:srcRect/>
          <a:stretch>
            <a:fillRect/>
          </a:stretch>
        </p:blipFill>
        <p:spPr>
          <a:xfrm>
            <a:off x="16344368" y="8550932"/>
            <a:ext cx="1463381" cy="1579899"/>
          </a:xfrm>
          <a:prstGeom prst="rect">
            <a:avLst/>
          </a:prstGeom>
        </p:spPr>
      </p:pic>
      <p:grpSp>
        <p:nvGrpSpPr>
          <p:cNvPr id="3" name="Group 2"/>
          <p:cNvGrpSpPr/>
          <p:nvPr/>
        </p:nvGrpSpPr>
        <p:grpSpPr>
          <a:xfrm>
            <a:off x="1358557" y="838370"/>
            <a:ext cx="3852505" cy="863767"/>
            <a:chOff x="1611219" y="2044475"/>
            <a:chExt cx="3852505" cy="863767"/>
          </a:xfrm>
        </p:grpSpPr>
        <p:sp>
          <p:nvSpPr>
            <p:cNvPr id="15" name="Rectangle 14"/>
            <p:cNvSpPr/>
            <p:nvPr/>
          </p:nvSpPr>
          <p:spPr>
            <a:xfrm>
              <a:off x="2977146" y="2169578"/>
              <a:ext cx="2486578"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hỏi: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289973" y="586116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7" name="Rectangle 6"/>
              <p:cNvSpPr/>
              <p:nvPr/>
            </p:nvSpPr>
            <p:spPr>
              <a:xfrm>
                <a:off x="1284381" y="1757783"/>
                <a:ext cx="16535400" cy="390876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3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nl-NL"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Khai triển các biểu thức: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Sup>
                      <m:sSup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e>
                        </m:d>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e>
                        </m:d>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Viết biểu thức sau dưới dạng bình phương của một tổng hoặc hiệu:</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sSup>
                      <m:sSupPr>
                        <m:ctrl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+12</m:t>
                    </m:r>
                    <m:r>
                      <m:rPr>
                        <m:sty m:val="p"/>
                      </m:r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+4+6</m:t>
                    </m:r>
                    <m:d>
                      <m:dPr>
                        <m:ctrl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m:rPr>
                            <m:sty m:val="p"/>
                          </m:r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4381" y="1757783"/>
                <a:ext cx="16535400" cy="3908762"/>
              </a:xfrm>
              <a:prstGeom prst="rect">
                <a:avLst/>
              </a:prstGeom>
              <a:blipFill>
                <a:blip r:embed="rId14"/>
                <a:stretch>
                  <a:fillRect l="-1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358557" y="7130256"/>
                <a:ext cx="14477941" cy="20518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+12</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+4+6</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e>
                    </m:d>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+9=9</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+12</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+4+18</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+12+9</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left"/>
                    </m:oMathParaPr>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+30</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+25=</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+5</m:t>
                              </m:r>
                            </m:e>
                          </m:d>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58557" y="7130256"/>
                <a:ext cx="14477941" cy="2051844"/>
              </a:xfrm>
              <a:prstGeom prst="rect">
                <a:avLst/>
              </a:prstGeom>
              <a:blipFill>
                <a:blip r:embed="rId15"/>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519090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94138">
            <a:off x="-326386" y="480624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tr40)</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4478016" y="7048500"/>
            <a:ext cx="2808773" cy="2647269"/>
          </a:xfrm>
          <a:prstGeom prst="rect">
            <a:avLst/>
          </a:prstGeom>
        </p:spPr>
      </p:pic>
      <p:sp>
        <p:nvSpPr>
          <p:cNvPr id="8" name="Rectangle 7"/>
          <p:cNvSpPr/>
          <p:nvPr/>
        </p:nvSpPr>
        <p:spPr>
          <a:xfrm>
            <a:off x="810845" y="2263375"/>
            <a:ext cx="6096000" cy="875048"/>
          </a:xfrm>
          <a:prstGeom prst="rect">
            <a:avLst/>
          </a:prstGeom>
        </p:spPr>
        <p:txBody>
          <a:bodyPr wrap="square">
            <a:spAutoFit/>
          </a:bodyPr>
          <a:lstStyle/>
          <a:p>
            <a:pPr>
              <a:lnSpc>
                <a:spcPct val="150000"/>
              </a:lnSpc>
            </a:pPr>
            <a:r>
              <a:rPr lang="en-US" sz="3800" smtClean="0">
                <a:latin typeface="Arial" panose="020B0604020202020204" pitchFamily="34" charset="0"/>
                <a:ea typeface="Calibri" panose="020F0502020204030204" pitchFamily="34" charset="0"/>
                <a:cs typeface="Times New Roman" panose="02020603050405020304" pitchFamily="18" charset="0"/>
              </a:rPr>
              <a:t>Rút gọn các biểu thức: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TextBox 9"/>
              <p:cNvSpPr txBox="1"/>
              <p:nvPr/>
            </p:nvSpPr>
            <p:spPr>
              <a:xfrm>
                <a:off x="810845" y="3353612"/>
                <a:ext cx="9982200" cy="677108"/>
              </a:xfrm>
              <a:prstGeom prst="rect">
                <a:avLst/>
              </a:prstGeom>
              <a:noFill/>
            </p:spPr>
            <p:txBody>
              <a:bodyPr wrap="square" rtlCol="0">
                <a:spAutoFit/>
              </a:bodyPr>
              <a:lstStyle/>
              <a:p>
                <a:r>
                  <a:rPr lang="en-US" sz="3800" smtClean="0">
                    <a:latin typeface="Arial" panose="020B0604020202020204" pitchFamily="34" charset="0"/>
                    <a:cs typeface="Arial" panose="020B0604020202020204" pitchFamily="34" charset="0"/>
                  </a:rPr>
                  <a:t>a) </a:t>
                </a:r>
                <a14:m>
                  <m:oMath xmlns:m="http://schemas.openxmlformats.org/officeDocument/2006/math">
                    <m:sSup>
                      <m:sSupPr>
                        <m:ctrlPr>
                          <a:rPr lang="en-US" sz="3800" i="1" smtClean="0">
                            <a:latin typeface="Cambria Math" panose="02040503050406030204" pitchFamily="18" charset="0"/>
                            <a:cs typeface="Arial" panose="020B0604020202020204" pitchFamily="34" charset="0"/>
                          </a:rPr>
                        </m:ctrlPr>
                      </m:sSupPr>
                      <m:e>
                        <m:d>
                          <m:dPr>
                            <m:ctrlPr>
                              <a:rPr lang="en-US" sz="380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−1</m:t>
                            </m:r>
                          </m:e>
                        </m:d>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d>
                          <m:dPr>
                            <m:ctrlPr>
                              <a:rPr lang="en-US" sz="3800" i="1">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1</m:t>
                            </m:r>
                          </m:e>
                        </m:d>
                      </m:e>
                      <m:sup>
                        <m:r>
                          <a:rPr lang="en-US" sz="3800" i="1">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−2</m:t>
                    </m:r>
                    <m:r>
                      <a:rPr lang="en-US" sz="3800" b="0" i="1" smtClean="0">
                        <a:latin typeface="Cambria Math" panose="02040503050406030204" pitchFamily="18" charset="0"/>
                        <a:cs typeface="Arial" panose="020B0604020202020204" pitchFamily="34" charset="0"/>
                      </a:rPr>
                      <m:t>𝑥</m:t>
                    </m:r>
                    <m:d>
                      <m:dPr>
                        <m:ctrlPr>
                          <a:rPr lang="en-US" sz="3800" b="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−1</m:t>
                        </m:r>
                      </m:e>
                    </m:d>
                    <m:d>
                      <m:dPr>
                        <m:ctrlPr>
                          <a:rPr lang="en-US" sz="3800" i="1">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1</m:t>
                        </m:r>
                      </m:e>
                    </m:d>
                  </m:oMath>
                </a14:m>
                <a:endParaRPr lang="en-US" sz="3800">
                  <a:latin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810845" y="3353612"/>
                <a:ext cx="9982200" cy="677108"/>
              </a:xfrm>
              <a:prstGeom prst="rect">
                <a:avLst/>
              </a:prstGeom>
              <a:blipFill>
                <a:blip r:embed="rId33"/>
                <a:stretch>
                  <a:fillRect l="-2015" t="-15315" b="-360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794084" y="4373468"/>
                <a:ext cx="14826916" cy="677108"/>
              </a:xfrm>
              <a:prstGeom prst="rect">
                <a:avLst/>
              </a:prstGeom>
              <a:noFill/>
            </p:spPr>
            <p:txBody>
              <a:bodyPr wrap="square" rtlCol="0">
                <a:spAutoFit/>
              </a:bodyPr>
              <a:lstStyle/>
              <a:p>
                <a:r>
                  <a:rPr lang="en-US" sz="3800" smtClean="0">
                    <a:latin typeface="Arial" panose="020B0604020202020204" pitchFamily="34" charset="0"/>
                    <a:cs typeface="Arial" panose="020B0604020202020204" pitchFamily="34" charset="0"/>
                  </a:rPr>
                  <a:t>b) </a:t>
                </a:r>
                <a14:m>
                  <m:oMath xmlns:m="http://schemas.openxmlformats.org/officeDocument/2006/math">
                    <m:d>
                      <m:dPr>
                        <m:ctrlPr>
                          <a:rPr lang="en-US" sz="3800" i="1">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𝑥</m:t>
                        </m:r>
                        <m:r>
                          <a:rPr lang="en-US" sz="3800" i="1">
                            <a:latin typeface="Cambria Math" panose="02040503050406030204" pitchFamily="18" charset="0"/>
                            <a:cs typeface="Arial" panose="020B0604020202020204" pitchFamily="34" charset="0"/>
                          </a:rPr>
                          <m:t>+3</m:t>
                        </m:r>
                        <m:r>
                          <a:rPr lang="en-US" sz="3800" i="1">
                            <a:latin typeface="Cambria Math" panose="02040503050406030204" pitchFamily="18" charset="0"/>
                            <a:cs typeface="Arial" panose="020B0604020202020204" pitchFamily="34" charset="0"/>
                          </a:rPr>
                          <m:t>𝑦</m:t>
                        </m:r>
                      </m:e>
                    </m:d>
                    <m:d>
                      <m:dPr>
                        <m:ctrlPr>
                          <a:rPr lang="en-US" sz="3800" i="1">
                            <a:latin typeface="Cambria Math" panose="02040503050406030204" pitchFamily="18" charset="0"/>
                            <a:cs typeface="Arial" panose="020B0604020202020204" pitchFamily="34" charset="0"/>
                          </a:rPr>
                        </m:ctrlPr>
                      </m:dPr>
                      <m:e>
                        <m:sSup>
                          <m:sSupPr>
                            <m:ctrlPr>
                              <a:rPr lang="en-US" sz="380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3</m:t>
                        </m:r>
                        <m:r>
                          <a:rPr lang="en-US" sz="3800" b="0" i="1" smtClean="0">
                            <a:latin typeface="Cambria Math" panose="02040503050406030204" pitchFamily="18" charset="0"/>
                            <a:cs typeface="Arial" panose="020B0604020202020204" pitchFamily="34" charset="0"/>
                          </a:rPr>
                          <m:t>𝑥</m:t>
                        </m:r>
                        <m:r>
                          <a:rPr lang="en-US" sz="3800" i="1">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9</m:t>
                            </m:r>
                            <m:r>
                              <a:rPr lang="en-US" sz="3800" b="0" i="1" smtClean="0">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e>
                    </m:d>
                    <m:r>
                      <a:rPr lang="en-US" sz="3800" b="0" i="1" smtClean="0">
                        <a:latin typeface="Cambria Math" panose="02040503050406030204" pitchFamily="18" charset="0"/>
                        <a:cs typeface="Arial" panose="020B0604020202020204" pitchFamily="34" charset="0"/>
                      </a:rPr>
                      <m:t>+</m:t>
                    </m:r>
                    <m:d>
                      <m:dPr>
                        <m:ctrlPr>
                          <a:rPr lang="en-US" sz="3800" i="1">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3</m:t>
                        </m:r>
                        <m:r>
                          <a:rPr lang="en-US" sz="3800" i="1">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𝑦</m:t>
                        </m:r>
                      </m:e>
                    </m:d>
                    <m:d>
                      <m:dPr>
                        <m:ctrlPr>
                          <a:rPr lang="en-US" sz="3800" i="1">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9</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3</m:t>
                        </m:r>
                        <m:r>
                          <a:rPr lang="en-US" sz="3800" i="1">
                            <a:latin typeface="Cambria Math" panose="02040503050406030204" pitchFamily="18" charset="0"/>
                            <a:cs typeface="Arial" panose="020B0604020202020204" pitchFamily="34" charset="0"/>
                          </a:rPr>
                          <m:t>𝑥</m:t>
                        </m:r>
                        <m:r>
                          <a:rPr lang="en-US" sz="3800" i="1">
                            <a:latin typeface="Cambria Math" panose="02040503050406030204" pitchFamily="18" charset="0"/>
                            <a:cs typeface="Arial" panose="020B0604020202020204" pitchFamily="34" charset="0"/>
                          </a:rPr>
                          <m:t>𝑦</m:t>
                        </m:r>
                        <m:r>
                          <a:rPr lang="en-US" sz="3800" i="1">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e>
                    </m:d>
                  </m:oMath>
                </a14:m>
                <a:endParaRPr lang="en-US" sz="380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794084" y="4373468"/>
                <a:ext cx="14826916" cy="677108"/>
              </a:xfrm>
              <a:prstGeom prst="rect">
                <a:avLst/>
              </a:prstGeom>
              <a:blipFill>
                <a:blip r:embed="rId34"/>
                <a:stretch>
                  <a:fillRect l="-1356" t="-14286" b="-34821"/>
                </a:stretch>
              </a:blipFill>
            </p:spPr>
            <p:txBody>
              <a:bodyPr/>
              <a:lstStyle/>
              <a:p>
                <a:r>
                  <a:rPr lang="en-US">
                    <a:noFill/>
                  </a:rPr>
                  <a:t> </a:t>
                </a:r>
              </a:p>
            </p:txBody>
          </p:sp>
        </mc:Fallback>
      </mc:AlternateContent>
      <p:sp>
        <p:nvSpPr>
          <p:cNvPr id="21" name="Oval Callout 20"/>
          <p:cNvSpPr/>
          <p:nvPr/>
        </p:nvSpPr>
        <p:spPr>
          <a:xfrm>
            <a:off x="8289973" y="5484478"/>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1" name="Rectangle 10"/>
              <p:cNvSpPr/>
              <p:nvPr/>
            </p:nvSpPr>
            <p:spPr>
              <a:xfrm>
                <a:off x="830898" y="6714790"/>
                <a:ext cx="11956543" cy="2723823"/>
              </a:xfrm>
              <a:prstGeom prst="rect">
                <a:avLst/>
              </a:prstGeom>
            </p:spPr>
            <p:txBody>
              <a:bodyPr wrap="none">
                <a:spAutoFit/>
              </a:bodyPr>
              <a:lstStyle/>
              <a:p>
                <a:pPr lvl="0">
                  <a:lnSpc>
                    <a:spcPct val="150000"/>
                  </a:lnSpc>
                </a:pPr>
                <a:r>
                  <a:rPr lang="en-US" sz="3800" smtClean="0">
                    <a:solidFill>
                      <a:prstClr val="black"/>
                    </a:solidFill>
                    <a:latin typeface="Arial" panose="020B0604020202020204" pitchFamily="34" charset="0"/>
                    <a:cs typeface="Arial" panose="020B0604020202020204" pitchFamily="34" charset="0"/>
                  </a:rPr>
                  <a:t>a) </a:t>
                </a:r>
                <a14:m>
                  <m:oMath xmlns:m="http://schemas.openxmlformats.org/officeDocument/2006/math">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−1</m:t>
                            </m:r>
                          </m:e>
                        </m:d>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1</m:t>
                            </m:r>
                          </m:e>
                        </m:d>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−2</m:t>
                    </m:r>
                    <m:r>
                      <a:rPr lang="en-US" sz="3800" i="1">
                        <a:solidFill>
                          <a:prstClr val="black"/>
                        </a:solidFill>
                        <a:latin typeface="Cambria Math" panose="02040503050406030204" pitchFamily="18" charset="0"/>
                        <a:cs typeface="Arial" panose="020B0604020202020204" pitchFamily="34" charset="0"/>
                      </a:rPr>
                      <m:t>𝑥</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−1</m:t>
                        </m:r>
                      </m:e>
                    </m:d>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1</m:t>
                        </m:r>
                      </m:e>
                    </m:d>
                  </m:oMath>
                </a14:m>
                <a:endParaRPr lang="en-US" sz="3800" i="1" smtClean="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−3</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b="0" i="1" smtClean="0">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+3</m:t>
                      </m:r>
                      <m:r>
                        <a:rPr lang="en-US" sz="3800" b="0" i="1" smtClean="0">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−1+</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1</m:t>
                      </m:r>
                      <m:r>
                        <a:rPr lang="en-US" sz="3800" b="0" i="1" smtClean="0">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𝑥</m:t>
                      </m:r>
                      <m:d>
                        <m:dPr>
                          <m:ctrlPr>
                            <a:rPr lang="en-US" sz="3800" b="0" i="1" smtClean="0">
                              <a:solidFill>
                                <a:prstClr val="black"/>
                              </a:solidFill>
                              <a:latin typeface="Cambria Math" panose="02040503050406030204" pitchFamily="18" charset="0"/>
                              <a:cs typeface="Arial" panose="020B0604020202020204" pitchFamily="34" charset="0"/>
                            </a:rPr>
                          </m:ctrlPr>
                        </m:dPr>
                        <m:e>
                          <m:sSup>
                            <m:sSupPr>
                              <m:ctrlPr>
                                <a:rPr lang="en-US" sz="3800" b="0" i="1" smtClean="0">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𝑥</m:t>
                              </m:r>
                            </m:e>
                            <m:sup>
                              <m:r>
                                <a:rPr lang="en-US" sz="3800" b="0" i="1" smtClean="0">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−1</m:t>
                          </m:r>
                        </m:e>
                      </m:d>
                    </m:oMath>
                  </m:oMathPara>
                </a14:m>
                <a:endParaRPr lang="en-US" sz="3800" b="0" i="1" smtClean="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2</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+6</m:t>
                      </m:r>
                      <m:r>
                        <a:rPr lang="en-US" sz="3800" b="0" i="1" smtClean="0">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2</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=8</m:t>
                      </m:r>
                      <m:r>
                        <a:rPr lang="en-US" sz="3800" b="0" i="1" smtClean="0">
                          <a:solidFill>
                            <a:prstClr val="black"/>
                          </a:solidFill>
                          <a:latin typeface="Cambria Math" panose="02040503050406030204" pitchFamily="18" charset="0"/>
                          <a:cs typeface="Arial" panose="020B0604020202020204" pitchFamily="34" charset="0"/>
                        </a:rPr>
                        <m:t>𝑥</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30898" y="6714790"/>
                <a:ext cx="11956543" cy="2723823"/>
              </a:xfrm>
              <a:prstGeom prst="rect">
                <a:avLst/>
              </a:prstGeom>
              <a:blipFill>
                <a:blip r:embed="rId35"/>
                <a:stretch>
                  <a:fillRect l="-1682"/>
                </a:stretch>
              </a:blipFill>
            </p:spPr>
            <p:txBody>
              <a:bodyPr/>
              <a:lstStyle/>
              <a:p>
                <a:r>
                  <a:rPr lang="en-US">
                    <a:noFill/>
                  </a:rPr>
                  <a:t> </a:t>
                </a:r>
              </a:p>
            </p:txBody>
          </p:sp>
        </mc:Fallback>
      </mc:AlternateContent>
    </p:spTree>
    <p:extLst>
      <p:ext uri="{BB962C8B-B14F-4D97-AF65-F5344CB8AC3E}">
        <p14:creationId xmlns:p14="http://schemas.microsoft.com/office/powerpoint/2010/main" val="122090346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p:bldP spid="21"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70068">
            <a:off x="-326387" y="503484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5231587" y="7786178"/>
            <a:ext cx="2470971" cy="2081722"/>
          </a:xfrm>
          <a:prstGeom prst="rect">
            <a:avLst/>
          </a:prstGeom>
        </p:spPr>
      </p:pic>
      <p:sp>
        <p:nvSpPr>
          <p:cNvPr id="21" name="Oval Callout 20"/>
          <p:cNvSpPr/>
          <p:nvPr/>
        </p:nvSpPr>
        <p:spPr>
          <a:xfrm>
            <a:off x="842929" y="128916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1" name="Rectangle 10"/>
              <p:cNvSpPr/>
              <p:nvPr/>
            </p:nvSpPr>
            <p:spPr>
              <a:xfrm>
                <a:off x="1977485" y="2377261"/>
                <a:ext cx="12659812" cy="7109639"/>
              </a:xfrm>
              <a:prstGeom prst="rect">
                <a:avLst/>
              </a:prstGeom>
            </p:spPr>
            <p:txBody>
              <a:bodyPr wrap="none">
                <a:spAutoFit/>
              </a:bodyPr>
              <a:lstStyle/>
              <a:p>
                <a:pPr lvl="0">
                  <a:lnSpc>
                    <a:spcPct val="150000"/>
                  </a:lnSpc>
                  <a:defRPr/>
                </a:pPr>
                <a:r>
                  <a:rPr lang="en-US" sz="3800" smtClean="0">
                    <a:solidFill>
                      <a:prstClr val="black"/>
                    </a:solidFill>
                    <a:latin typeface="Arial" panose="020B0604020202020204" pitchFamily="34" charset="0"/>
                    <a:cs typeface="Arial" panose="020B0604020202020204" pitchFamily="34" charset="0"/>
                  </a:rPr>
                  <a:t>b</a:t>
                </a:r>
                <a:r>
                  <a:rPr lang="en-US" sz="3800">
                    <a:solidFill>
                      <a:prstClr val="black"/>
                    </a:solidFill>
                    <a:latin typeface="Arial" panose="020B0604020202020204" pitchFamily="34" charset="0"/>
                    <a:cs typeface="Arial" panose="020B0604020202020204" pitchFamily="34" charset="0"/>
                  </a:rPr>
                  <a:t>) </a:t>
                </a:r>
                <a:r>
                  <a:rPr lang="en-US" sz="3800" smtClean="0">
                    <a:solidFill>
                      <a:prstClr val="black"/>
                    </a:solidFill>
                    <a:latin typeface="Arial" panose="020B0604020202020204" pitchFamily="34" charset="0"/>
                    <a:cs typeface="Arial" panose="020B0604020202020204" pitchFamily="34" charset="0"/>
                  </a:rPr>
                  <a:t>Ta có: </a:t>
                </a:r>
              </a:p>
              <a:p>
                <a:pPr lvl="0">
                  <a:lnSpc>
                    <a:spcPct val="150000"/>
                  </a:lnSpc>
                  <a:defRPr/>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9</m:t>
                              </m:r>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b="0" i="1" smtClean="0">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d>
                        <m:dPr>
                          <m:begChr m:val="["/>
                          <m:endChr m:val="]"/>
                          <m:ctrlPr>
                            <a:rPr lang="en-US" sz="3800" i="1" smtClean="0">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m:t>
                          </m:r>
                          <m:r>
                            <a:rPr lang="en-US" sz="3800" b="0" i="1" smtClean="0">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.3</m:t>
                          </m:r>
                          <m:r>
                            <a:rPr lang="en-US" sz="3800" b="0" i="1" smtClean="0">
                              <a:solidFill>
                                <a:prstClr val="black"/>
                              </a:solidFill>
                              <a:latin typeface="Cambria Math" panose="02040503050406030204" pitchFamily="18" charset="0"/>
                              <a:cs typeface="Arial" panose="020B0604020202020204" pitchFamily="34" charset="0"/>
                            </a:rPr>
                            <m:t>𝑦</m:t>
                          </m:r>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b="0" i="1" smtClean="0">
                                  <a:solidFill>
                                    <a:prstClr val="black"/>
                                  </a:solidFill>
                                  <a:latin typeface="Cambria Math" panose="02040503050406030204" pitchFamily="18" charset="0"/>
                                  <a:cs typeface="Arial" panose="020B0604020202020204" pitchFamily="34" charset="0"/>
                                </a:rPr>
                              </m:ctrlPr>
                            </m:sSupPr>
                            <m:e>
                              <m:d>
                                <m:dPr>
                                  <m:ctrlPr>
                                    <a:rPr lang="en-US" sz="3800" b="0" i="1" smtClean="0">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3</m:t>
                                  </m:r>
                                  <m:r>
                                    <a:rPr lang="en-US" sz="3800" b="0" i="1" smtClean="0">
                                      <a:solidFill>
                                        <a:prstClr val="black"/>
                                      </a:solidFill>
                                      <a:latin typeface="Cambria Math" panose="02040503050406030204" pitchFamily="18" charset="0"/>
                                      <a:cs typeface="Arial" panose="020B0604020202020204" pitchFamily="34" charset="0"/>
                                    </a:rPr>
                                    <m:t>𝑦</m:t>
                                  </m:r>
                                </m:e>
                              </m:d>
                            </m:e>
                            <m:sup>
                              <m:r>
                                <a:rPr lang="en-US" sz="3800" b="0" i="1" smtClean="0">
                                  <a:solidFill>
                                    <a:prstClr val="black"/>
                                  </a:solidFill>
                                  <a:latin typeface="Cambria Math" panose="02040503050406030204" pitchFamily="18" charset="0"/>
                                  <a:cs typeface="Arial" panose="020B0604020202020204" pitchFamily="34" charset="0"/>
                                </a:rPr>
                                <m:t>2</m:t>
                              </m:r>
                            </m:sup>
                          </m:sSup>
                        </m:e>
                      </m:d>
                    </m:oMath>
                  </m:oMathPara>
                </a14:m>
                <a:endParaRPr lang="en-US" sz="3800" i="1" smtClean="0">
                  <a:solidFill>
                    <a:prstClr val="black"/>
                  </a:solidFill>
                  <a:latin typeface="Cambria Math" panose="02040503050406030204" pitchFamily="18" charset="0"/>
                  <a:cs typeface="Arial" panose="020B0604020202020204" pitchFamily="34" charset="0"/>
                </a:endParaRPr>
              </a:p>
              <a:p>
                <a:pPr lvl="0">
                  <a:lnSpc>
                    <a:spcPct val="150000"/>
                  </a:lnSpc>
                  <a:defRPr/>
                </a:pPr>
                <a:r>
                  <a:rPr lang="en-US" sz="3800" b="0" smtClean="0">
                    <a:solidFill>
                      <a:prstClr val="black"/>
                    </a:solidFill>
                    <a:cs typeface="Arial" panose="020B0604020202020204" pitchFamily="34" charset="0"/>
                  </a:rPr>
                  <a:t>                                                         </a:t>
                </a:r>
                <a14:m>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b="0" i="1" smtClean="0">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𝑥</m:t>
                        </m:r>
                      </m:e>
                      <m:sup>
                        <m:r>
                          <a:rPr lang="en-US" sz="3800" b="0" i="1" smtClean="0">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e>
                      <m:sup>
                        <m:r>
                          <a:rPr lang="en-US" sz="3800" b="0" i="1" smtClean="0">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27</m:t>
                        </m:r>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oMath>
                </a14:m>
                <a:endParaRPr lang="en-US" sz="3800" smtClean="0">
                  <a:solidFill>
                    <a:prstClr val="black"/>
                  </a:solidFill>
                  <a:latin typeface="Arial" panose="020B0604020202020204" pitchFamily="34" charset="0"/>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9</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i="1">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e>
                      </m:d>
                      <m:d>
                        <m:dPr>
                          <m:begChr m:val="["/>
                          <m:endChr m:val="]"/>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e>
                              </m:d>
                            </m:e>
                            <m:sup>
                              <m:r>
                                <a:rPr lang="en-US" sz="3800" i="1">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oMath>
                  </m:oMathPara>
                </a14:m>
                <a:endParaRPr lang="en-US" sz="3800" i="1">
                  <a:solidFill>
                    <a:prstClr val="black"/>
                  </a:solidFill>
                  <a:latin typeface="Cambria Math" panose="02040503050406030204" pitchFamily="18" charset="0"/>
                  <a:cs typeface="Arial" panose="020B0604020202020204" pitchFamily="34" charset="0"/>
                </a:endParaRPr>
              </a:p>
              <a:p>
                <a:pPr lvl="0">
                  <a:lnSpc>
                    <a:spcPct val="150000"/>
                  </a:lnSpc>
                  <a:defRPr/>
                </a:pPr>
                <a:r>
                  <a:rPr lang="en-US" sz="3800">
                    <a:solidFill>
                      <a:prstClr val="black"/>
                    </a:solidFill>
                    <a:cs typeface="Arial" panose="020B0604020202020204" pitchFamily="34" charset="0"/>
                  </a:rPr>
                  <a:t> </a:t>
                </a:r>
                <a:r>
                  <a:rPr lang="en-US" sz="3800" smtClean="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e>
                        </m:d>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27</m:t>
                        </m:r>
                        <m:r>
                          <a:rPr lang="en-US" sz="3800" b="0" i="1" smtClean="0">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oMath>
                </a14:m>
                <a:endParaRPr lang="en-US" sz="3800" smtClean="0">
                  <a:solidFill>
                    <a:prstClr val="black"/>
                  </a:solidFill>
                  <a:latin typeface="Arial" panose="020B0604020202020204" pitchFamily="34" charset="0"/>
                  <a:cs typeface="Arial" panose="020B0604020202020204" pitchFamily="34" charset="0"/>
                </a:endParaRPr>
              </a:p>
              <a:p>
                <a:pPr lvl="0">
                  <a:lnSpc>
                    <a:spcPct val="150000"/>
                  </a:lnSpc>
                </a:pPr>
                <a:r>
                  <a:rPr lang="en-US" sz="3800" smtClean="0">
                    <a:solidFill>
                      <a:prstClr val="black"/>
                    </a:solidFill>
                    <a:latin typeface="Arial" panose="020B0604020202020204" pitchFamily="34" charset="0"/>
                    <a:cs typeface="Arial" panose="020B0604020202020204" pitchFamily="34" charset="0"/>
                  </a:rPr>
                  <a:t>Vậy:</a:t>
                </a:r>
              </a:p>
              <a:p>
                <a:pPr lvl="0">
                  <a:lnSpc>
                    <a:spcPct val="150000"/>
                  </a:lnSpc>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9</m:t>
                              </m:r>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i="1">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9</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oMath>
                  </m:oMathPara>
                </a14:m>
                <a:endParaRPr lang="en-US" sz="3800" smtClean="0">
                  <a:solidFill>
                    <a:prstClr val="black"/>
                  </a:solidFill>
                  <a:latin typeface="Arial" panose="020B0604020202020204" pitchFamily="34"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27</m:t>
                          </m:r>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27</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0"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8</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+26</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oMath>
                  </m:oMathPara>
                </a14:m>
                <a:endParaRPr lang="en-US" sz="3800" smtClean="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977485" y="2377261"/>
                <a:ext cx="12659812" cy="7109639"/>
              </a:xfrm>
              <a:prstGeom prst="rect">
                <a:avLst/>
              </a:prstGeom>
              <a:blipFill>
                <a:blip r:embed="rId33"/>
                <a:stretch>
                  <a:fillRect l="-1589"/>
                </a:stretch>
              </a:blipFill>
            </p:spPr>
            <p:txBody>
              <a:bodyPr/>
              <a:lstStyle/>
              <a:p>
                <a:r>
                  <a:rPr lang="en-US">
                    <a:noFill/>
                  </a:rPr>
                  <a:t> </a:t>
                </a:r>
              </a:p>
            </p:txBody>
          </p:sp>
        </mc:Fallback>
      </mc:AlternateContent>
    </p:spTree>
    <p:extLst>
      <p:ext uri="{BB962C8B-B14F-4D97-AF65-F5344CB8AC3E}">
        <p14:creationId xmlns:p14="http://schemas.microsoft.com/office/powerpoint/2010/main" val="2162415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anim calcmode="lin" valueType="num">
                                      <p:cBhvr>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anim calcmode="lin" valueType="num">
                                      <p:cBhvr>
                                        <p:cTn id="1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anim calcmode="lin" valueType="num">
                                      <p:cBhvr>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33" dur="500"/>
                                        <p:tgtEl>
                                          <p:spTgt spid="11">
                                            <p:txEl>
                                              <p:pRg st="5" end="5"/>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36" dur="500"/>
                                        <p:tgtEl>
                                          <p:spTgt spid="11">
                                            <p:txEl>
                                              <p:pRg st="6" end="6"/>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3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76991" y="1321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975634">
            <a:off x="-66089" y="5775386"/>
            <a:ext cx="1103180" cy="1665178"/>
          </a:xfrm>
          <a:prstGeom prst="rect">
            <a:avLst/>
          </a:prstGeom>
        </p:spPr>
      </p:pic>
      <p:pic>
        <p:nvPicPr>
          <p:cNvPr id="18" name="Picture 17"/>
          <p:cNvPicPr>
            <a:picLocks noChangeAspect="1"/>
          </p:cNvPicPr>
          <p:nvPr/>
        </p:nvPicPr>
        <p:blipFill>
          <a:blip r:embed="rId12"/>
          <a:srcRect/>
          <a:stretch>
            <a:fillRect/>
          </a:stretch>
        </p:blipFill>
        <p:spPr>
          <a:xfrm>
            <a:off x="15855592" y="8003395"/>
            <a:ext cx="1874999" cy="2024291"/>
          </a:xfrm>
          <a:prstGeom prst="rect">
            <a:avLst/>
          </a:prstGeom>
        </p:spPr>
      </p:pic>
      <p:grpSp>
        <p:nvGrpSpPr>
          <p:cNvPr id="3" name="Group 2"/>
          <p:cNvGrpSpPr/>
          <p:nvPr/>
        </p:nvGrpSpPr>
        <p:grpSpPr>
          <a:xfrm>
            <a:off x="1358557" y="838370"/>
            <a:ext cx="3852505" cy="863767"/>
            <a:chOff x="1611219" y="2044475"/>
            <a:chExt cx="3852505" cy="863767"/>
          </a:xfrm>
        </p:grpSpPr>
        <p:sp>
          <p:nvSpPr>
            <p:cNvPr id="15" name="Rectangle 14"/>
            <p:cNvSpPr/>
            <p:nvPr/>
          </p:nvSpPr>
          <p:spPr>
            <a:xfrm>
              <a:off x="2977146" y="2169578"/>
              <a:ext cx="2486578"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hỏi: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289973" y="560070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7" name="Rectangle 6"/>
              <p:cNvSpPr/>
              <p:nvPr/>
            </p:nvSpPr>
            <p:spPr>
              <a:xfrm>
                <a:off x="1284381" y="1855061"/>
                <a:ext cx="16535400" cy="3364639"/>
              </a:xfrm>
              <a:prstGeom prst="rect">
                <a:avLst/>
              </a:prstGeom>
            </p:spPr>
            <p:txBody>
              <a:bodyPr wrap="square">
                <a:spAutoFit/>
              </a:bodyPr>
              <a:lstStyle/>
              <a:p>
                <a:pPr algn="just">
                  <a:lnSpc>
                    <a:spcPct val="150000"/>
                  </a:lnSpc>
                  <a:spcAft>
                    <a:spcPts val="800"/>
                  </a:spcAft>
                </a:pP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a) Viết biểu thức sau dưới dạng lập phương của một tổng hoặc hiệu: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z</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e>
                        </m:d>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z</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e>
                        </m:d>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z</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e>
                    </m:d>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+125</m:t>
                    </m:r>
                  </m:oMath>
                </a14:m>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b) Rút gọn biểu </a:t>
                </a: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nl-NL" sz="38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38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16</m:t>
                            </m:r>
                          </m:den>
                        </m:f>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sup>
                        </m:sSup>
                      </m:e>
                    </m:d>
                  </m:oMath>
                </a14:m>
                <a:endParaRPr kumimoji="0" lang="en-US" sz="38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4381" y="1855061"/>
                <a:ext cx="16535400" cy="3364639"/>
              </a:xfrm>
              <a:prstGeom prst="rect">
                <a:avLst/>
              </a:prstGeom>
              <a:blipFill>
                <a:blip r:embed="rId14"/>
                <a:stretch>
                  <a:fillRect l="-1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386176" y="6743700"/>
                <a:ext cx="14477941" cy="2434256"/>
              </a:xfrm>
              <a:prstGeom prst="rect">
                <a:avLst/>
              </a:prstGeom>
            </p:spPr>
            <p:txBody>
              <a:bodyPr wrap="square">
                <a:spAutoFit/>
              </a:bodyPr>
              <a:lstStyle/>
              <a:p>
                <a:pPr>
                  <a:lnSpc>
                    <a:spcPct val="150000"/>
                  </a:lnSpc>
                  <a:spcAft>
                    <a:spcPts val="800"/>
                  </a:spcAft>
                </a:pPr>
                <a:r>
                  <a:rPr lang="en-US" sz="3800">
                    <a:latin typeface="Arial" panose="020B0604020202020204" pitchFamily="34" charset="0"/>
                    <a:ea typeface="Arial" panose="020B0604020202020204" pitchFamily="34" charset="0"/>
                    <a:cs typeface="Arial" panose="020B0604020202020204" pitchFamily="34" charset="0"/>
                  </a:rPr>
                  <a:t>a)</a:t>
                </a:r>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+15</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+75</m:t>
                    </m:r>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r>
                      <a:rPr lang="en-US" sz="3800">
                        <a:effectLst/>
                        <a:latin typeface="Cambria Math" panose="02040503050406030204" pitchFamily="18" charset="0"/>
                        <a:ea typeface="Arial" panose="020B0604020202020204" pitchFamily="34" charset="0"/>
                        <a:cs typeface="Times New Roman" panose="02020603050405020304" pitchFamily="18" charset="0"/>
                      </a:rPr>
                      <m:t>+125</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beg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r>
                              <a:rPr lang="en-US" sz="3800">
                                <a:effectLst/>
                                <a:latin typeface="Cambria Math" panose="02040503050406030204" pitchFamily="18" charset="0"/>
                                <a:ea typeface="Arial" panose="020B0604020202020204" pitchFamily="34" charset="0"/>
                                <a:cs typeface="Times New Roman" panose="02020603050405020304" pitchFamily="18" charset="0"/>
                              </a:rPr>
                              <m:t>+5</m:t>
                            </m:r>
                          </m:e>
                        </m:d>
                        <m:r>
                          <a:rPr lang="en-US" sz="3800">
                            <a:effectLst/>
                            <a:latin typeface="Cambria Math" panose="02040503050406030204" pitchFamily="18" charset="0"/>
                            <a:ea typeface="Arial" panose="020B0604020202020204" pitchFamily="34" charset="0"/>
                            <a:cs typeface="Times New Roman" panose="02020603050405020304" pitchFamily="18" charset="0"/>
                          </a:rPr>
                          <m:t>]</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r>
                          <a:rPr lang="en-US" sz="38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e>
                    </m:d>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16</m:t>
                            </m:r>
                          </m:den>
                        </m:f>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6</m:t>
                            </m:r>
                          </m:sup>
                        </m:sSup>
                      </m:e>
                    </m:d>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86176" y="6743700"/>
                <a:ext cx="14477941" cy="2434256"/>
              </a:xfrm>
              <a:prstGeom prst="rect">
                <a:avLst/>
              </a:prstGeom>
              <a:blipFill>
                <a:blip r:embed="rId15"/>
                <a:stretch>
                  <a:fillRect l="-1389" b="-3000"/>
                </a:stretch>
              </a:blipFill>
            </p:spPr>
            <p:txBody>
              <a:bodyPr/>
              <a:lstStyle/>
              <a:p>
                <a:r>
                  <a:rPr lang="en-US">
                    <a:noFill/>
                  </a:rPr>
                  <a:t> </a:t>
                </a:r>
              </a:p>
            </p:txBody>
          </p:sp>
        </mc:Fallback>
      </mc:AlternateContent>
    </p:spTree>
    <p:extLst>
      <p:ext uri="{BB962C8B-B14F-4D97-AF65-F5344CB8AC3E}">
        <p14:creationId xmlns:p14="http://schemas.microsoft.com/office/powerpoint/2010/main" val="1449060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down)">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799" y="342900"/>
            <a:ext cx="17678401" cy="96012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702263" y="480332"/>
            <a:ext cx="2397119" cy="1597080"/>
          </a:xfrm>
          <a:prstGeom prst="rect">
            <a:avLst/>
          </a:prstGeom>
        </p:spPr>
      </p:pic>
      <p:grpSp>
        <p:nvGrpSpPr>
          <p:cNvPr id="15" name="Group 14"/>
          <p:cNvGrpSpPr/>
          <p:nvPr/>
        </p:nvGrpSpPr>
        <p:grpSpPr>
          <a:xfrm>
            <a:off x="914400" y="14859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tr40)</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914400" y="2559442"/>
                <a:ext cx="16383000" cy="6394058"/>
              </a:xfrm>
              <a:prstGeom prst="rect">
                <a:avLst/>
              </a:prstGeom>
            </p:spPr>
            <p:txBody>
              <a:bodyPr wrap="square">
                <a:spAutoFit/>
              </a:bodyPr>
              <a:lstStyle/>
              <a:p>
                <a:pPr algn="just">
                  <a:lnSpc>
                    <a:spcPct val="150000"/>
                  </a:lnSpc>
                </a:pPr>
                <a:r>
                  <a:rPr lang="vi-VN" sz="3900" smtClean="0">
                    <a:latin typeface="Arial" panose="020B0604020202020204" pitchFamily="34" charset="0"/>
                    <a:ea typeface="Calibri" panose="020F0502020204030204" pitchFamily="34" charset="0"/>
                    <a:cs typeface="Arial" panose="020B0604020202020204" pitchFamily="34" charset="0"/>
                  </a:rPr>
                  <a:t>Mẹ của Mai gửi vào ngân hàng 150 triệu đồng theo thể thức lãi kép theo định kì với lãi suất không đổi x mỗi năm (tức là nếu đến kì hạn người gửi không rút lãi ra thì tiền lãi được tính vào vốn của kì kế tiếp). Biểu thức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𝑆</m:t>
                    </m:r>
                    <m:r>
                      <a:rPr lang="vi-VN" sz="3900" i="1" smtClean="0">
                        <a:latin typeface="Cambria Math" panose="02040503050406030204" pitchFamily="18" charset="0"/>
                        <a:ea typeface="Calibri" panose="020F0502020204030204" pitchFamily="34" charset="0"/>
                        <a:cs typeface="Times New Roman" panose="02020603050405020304" pitchFamily="18" charset="0"/>
                      </a:rPr>
                      <m:t> = 150</m:t>
                    </m:r>
                    <m:sSup>
                      <m:sSupPr>
                        <m:ctrlPr>
                          <a:rPr lang="vi-VN" sz="3900" i="1" smtClean="0">
                            <a:latin typeface="Cambria Math" panose="02040503050406030204" pitchFamily="18" charset="0"/>
                            <a:ea typeface="Calibri" panose="020F0502020204030204" pitchFamily="34" charset="0"/>
                            <a:cs typeface="Times New Roman" panose="02020603050405020304" pitchFamily="18" charset="0"/>
                          </a:rPr>
                        </m:ctrlPr>
                      </m:sSupPr>
                      <m:e>
                        <m:r>
                          <a:rPr lang="vi-VN" sz="3900" i="1">
                            <a:latin typeface="Cambria Math" panose="02040503050406030204" pitchFamily="18" charset="0"/>
                            <a:ea typeface="Calibri" panose="020F0502020204030204" pitchFamily="34" charset="0"/>
                            <a:cs typeface="Times New Roman" panose="02020603050405020304" pitchFamily="18" charset="0"/>
                          </a:rPr>
                          <m:t>(1 + </m:t>
                        </m:r>
                        <m:r>
                          <a:rPr lang="vi-VN" sz="3900" i="1">
                            <a:latin typeface="Cambria Math" panose="02040503050406030204" pitchFamily="18" charset="0"/>
                            <a:ea typeface="Calibri" panose="020F0502020204030204" pitchFamily="34" charset="0"/>
                            <a:cs typeface="Times New Roman" panose="02020603050405020304" pitchFamily="18" charset="0"/>
                          </a:rPr>
                          <m:t>𝑥</m:t>
                        </m:r>
                        <m:r>
                          <a:rPr lang="vi-VN" sz="3900" i="1">
                            <a:latin typeface="Cambria Math" panose="02040503050406030204" pitchFamily="18" charset="0"/>
                            <a:ea typeface="Calibri" panose="020F0502020204030204" pitchFamily="34" charset="0"/>
                            <a:cs typeface="Times New Roman" panose="02020603050405020304" pitchFamily="18" charset="0"/>
                          </a:rPr>
                          <m:t>)</m:t>
                        </m:r>
                      </m:e>
                      <m:sup>
                        <m:r>
                          <a:rPr lang="en-US" sz="3900" b="0" i="1" smtClean="0">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3900">
                    <a:latin typeface="Arial" panose="020B0604020202020204" pitchFamily="34" charset="0"/>
                    <a:ea typeface="Calibri" panose="020F0502020204030204" pitchFamily="34" charset="0"/>
                    <a:cs typeface="Arial" panose="020B0604020202020204" pitchFamily="34" charset="0"/>
                  </a:rPr>
                  <a:t> (triệu đồng) biểu thị số tiền mẹ của Mai nhận được sau 3 </a:t>
                </a:r>
                <a:r>
                  <a:rPr lang="vi-VN" sz="3900">
                    <a:latin typeface="Arial" panose="020B0604020202020204" pitchFamily="34" charset="0"/>
                    <a:ea typeface="Calibri" panose="020F0502020204030204" pitchFamily="34" charset="0"/>
                    <a:cs typeface="Arial" panose="020B0604020202020204" pitchFamily="34" charset="0"/>
                  </a:rPr>
                  <a:t>năm</a:t>
                </a:r>
                <a:r>
                  <a:rPr lang="vi-VN" sz="3900" smtClean="0">
                    <a:latin typeface="Arial" panose="020B0604020202020204" pitchFamily="34" charset="0"/>
                    <a:ea typeface="Calibri" panose="020F0502020204030204" pitchFamily="34" charset="0"/>
                    <a:cs typeface="Arial" panose="020B0604020202020204" pitchFamily="34" charset="0"/>
                  </a:rPr>
                  <a:t>.</a:t>
                </a:r>
                <a:endParaRPr lang="en-US" sz="390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900" smtClean="0">
                    <a:latin typeface="Arial" panose="020B0604020202020204" pitchFamily="34" charset="0"/>
                    <a:ea typeface="Calibri" panose="020F0502020204030204" pitchFamily="34" charset="0"/>
                    <a:cs typeface="Arial" panose="020B0604020202020204" pitchFamily="34" charset="0"/>
                  </a:rPr>
                  <a:t>a) Tính số tiền mẹ cuẩ Mai nhận được sau 3 năm khi lãi suất là x = 5%</a:t>
                </a:r>
              </a:p>
              <a:p>
                <a:pPr algn="just">
                  <a:lnSpc>
                    <a:spcPct val="150000"/>
                  </a:lnSpc>
                </a:pPr>
                <a:r>
                  <a:rPr lang="en-US" sz="3900" smtClean="0">
                    <a:latin typeface="Arial" panose="020B0604020202020204" pitchFamily="34" charset="0"/>
                    <a:ea typeface="Calibri" panose="020F0502020204030204" pitchFamily="34" charset="0"/>
                    <a:cs typeface="Arial" panose="020B0604020202020204" pitchFamily="34" charset="0"/>
                  </a:rPr>
                  <a:t>b) Khai triển S thành đa thức theo x và xác định bậc của đa thức.  </a:t>
                </a:r>
                <a:endParaRPr lang="vi-VN" sz="3900" dirty="0" err="1">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14400" y="2559442"/>
                <a:ext cx="16383000" cy="6394058"/>
              </a:xfrm>
              <a:prstGeom prst="rect">
                <a:avLst/>
              </a:prstGeom>
              <a:blipFill>
                <a:blip r:embed="rId11"/>
                <a:stretch>
                  <a:fillRect l="-1265" r="-1228" b="-1144"/>
                </a:stretch>
              </a:blipFill>
            </p:spPr>
            <p:txBody>
              <a:bodyPr/>
              <a:lstStyle/>
              <a:p>
                <a:r>
                  <a:rPr lang="en-US">
                    <a:noFill/>
                  </a:rPr>
                  <a:t> </a:t>
                </a:r>
              </a:p>
            </p:txBody>
          </p:sp>
        </mc:Fallback>
      </mc:AlternateContent>
      <p:pic>
        <p:nvPicPr>
          <p:cNvPr id="19"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6620885" y="8511615"/>
            <a:ext cx="981314" cy="1202054"/>
          </a:xfrm>
          <a:prstGeom prst="rect">
            <a:avLst/>
          </a:prstGeom>
        </p:spPr>
      </p:pic>
    </p:spTree>
    <p:extLst>
      <p:ext uri="{BB962C8B-B14F-4D97-AF65-F5344CB8AC3E}">
        <p14:creationId xmlns:p14="http://schemas.microsoft.com/office/powerpoint/2010/main" val="385030834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627</Words>
  <Application>Microsoft Office PowerPoint</Application>
  <PresentationFormat>Custom</PresentationFormat>
  <Paragraphs>161</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Cambria Math</vt:lpstr>
      <vt:lpstr>OpenSans</vt:lpstr>
      <vt:lpstr>Calibri</vt:lpstr>
      <vt:lpstr>Times New Roman</vt:lpstr>
      <vt:lpstr>Dotum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Brown Illustration UI Computer Class Syllabus Education Presentation</dc:title>
  <dc:creator>Hà Ngân</dc:creator>
  <cp:lastModifiedBy>Admin</cp:lastModifiedBy>
  <cp:revision>244</cp:revision>
  <dcterms:created xsi:type="dcterms:W3CDTF">2006-08-16T00:00:00Z</dcterms:created>
  <dcterms:modified xsi:type="dcterms:W3CDTF">2023-07-10T19:12:18Z</dcterms:modified>
  <dc:identifier>DAFKql8qNNg</dc:identifier>
</cp:coreProperties>
</file>