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9"/>
  </p:notesMasterIdLst>
  <p:sldIdLst>
    <p:sldId id="256" r:id="rId3"/>
    <p:sldId id="279" r:id="rId4"/>
    <p:sldId id="332" r:id="rId5"/>
    <p:sldId id="333" r:id="rId6"/>
    <p:sldId id="334" r:id="rId7"/>
    <p:sldId id="257" r:id="rId8"/>
    <p:sldId id="335" r:id="rId9"/>
    <p:sldId id="309" r:id="rId10"/>
    <p:sldId id="336" r:id="rId11"/>
    <p:sldId id="337" r:id="rId12"/>
    <p:sldId id="338" r:id="rId13"/>
    <p:sldId id="339" r:id="rId14"/>
    <p:sldId id="340" r:id="rId15"/>
    <p:sldId id="260" r:id="rId16"/>
    <p:sldId id="341" r:id="rId17"/>
    <p:sldId id="343" r:id="rId18"/>
    <p:sldId id="342" r:id="rId19"/>
    <p:sldId id="345" r:id="rId20"/>
    <p:sldId id="346" r:id="rId21"/>
    <p:sldId id="347" r:id="rId22"/>
    <p:sldId id="348" r:id="rId23"/>
    <p:sldId id="349" r:id="rId24"/>
    <p:sldId id="265" r:id="rId25"/>
    <p:sldId id="262" r:id="rId26"/>
    <p:sldId id="275" r:id="rId27"/>
    <p:sldId id="350" r:id="rId28"/>
    <p:sldId id="278" r:id="rId29"/>
    <p:sldId id="287" r:id="rId30"/>
    <p:sldId id="288" r:id="rId31"/>
    <p:sldId id="351" r:id="rId32"/>
    <p:sldId id="353" r:id="rId33"/>
    <p:sldId id="303" r:id="rId34"/>
    <p:sldId id="320" r:id="rId35"/>
    <p:sldId id="355" r:id="rId36"/>
    <p:sldId id="264" r:id="rId37"/>
    <p:sldId id="266" r:id="rId38"/>
  </p:sldIdLst>
  <p:sldSz cx="18288000" cy="10287000"/>
  <p:notesSz cx="6858000" cy="9144000"/>
  <p:embeddedFontLst>
    <p:embeddedFont>
      <p:font typeface="Calibri Light" panose="020F0302020204030204" pitchFamily="34" charset="0"/>
      <p:regular r:id="rId40"/>
      <p:italic r:id="rId41"/>
    </p:embeddedFont>
    <p:embeddedFont>
      <p:font typeface="Calibri" panose="020F0502020204030204" pitchFamily="34" charset="0"/>
      <p:regular r:id="rId42"/>
      <p:bold r:id="rId43"/>
      <p:italic r:id="rId44"/>
      <p:boldItalic r:id="rId45"/>
    </p:embeddedFont>
    <p:embeddedFont>
      <p:font typeface="Merriweather" panose="020B0604020202020204" charset="0"/>
      <p:regular r:id="rId46"/>
      <p:bold r:id="rId47"/>
      <p:italic r:id="rId48"/>
      <p:boldItalic r:id="rId49"/>
    </p:embeddedFont>
    <p:embeddedFont>
      <p:font typeface="Cambria Math" panose="02040503050406030204" pitchFamily="18" charset="0"/>
      <p:regular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3883" autoAdjust="0"/>
  </p:normalViewPr>
  <p:slideViewPr>
    <p:cSldViewPr>
      <p:cViewPr varScale="1">
        <p:scale>
          <a:sx n="54" d="100"/>
          <a:sy n="54" d="100"/>
        </p:scale>
        <p:origin x="33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5.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7.fntdata"/><Relationship Id="rId20" Type="http://schemas.openxmlformats.org/officeDocument/2006/relationships/slide" Target="slides/slide18.xml"/><Relationship Id="rId41" Type="http://schemas.openxmlformats.org/officeDocument/2006/relationships/font" Target="fonts/font2.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40CEFE-1981-41B4-AF42-E5C4BB9CA3C4}" type="datetimeFigureOut">
              <a:rPr lang="en-US" smtClean="0"/>
              <a:t>11/17/2023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30FF4A-C438-41FD-81CB-AF4E0F5A1ADF}" type="slidenum">
              <a:rPr lang="en-US" smtClean="0"/>
              <a:t>‹#›</a:t>
            </a:fld>
            <a:endParaRPr lang="en-US"/>
          </a:p>
        </p:txBody>
      </p:sp>
    </p:spTree>
    <p:extLst>
      <p:ext uri="{BB962C8B-B14F-4D97-AF65-F5344CB8AC3E}">
        <p14:creationId xmlns:p14="http://schemas.microsoft.com/office/powerpoint/2010/main" val="1459501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1838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4117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7244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364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7A3E7-939A-4CF6-9EF9-8A8C4D902BB0}"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13735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30FF4A-C438-41FD-81CB-AF4E0F5A1ADF}" type="slidenum">
              <a:rPr lang="en-US" smtClean="0"/>
              <a:t>16</a:t>
            </a:fld>
            <a:endParaRPr lang="en-US"/>
          </a:p>
        </p:txBody>
      </p:sp>
    </p:spTree>
    <p:extLst>
      <p:ext uri="{BB962C8B-B14F-4D97-AF65-F5344CB8AC3E}">
        <p14:creationId xmlns:p14="http://schemas.microsoft.com/office/powerpoint/2010/main" val="570367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vi-VN"/>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17/11/2023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21210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17/11/2023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43328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vi-VN"/>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17/11/2023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041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17/11/2023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93218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vi-VN"/>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17/11/2023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19363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17/11/2023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6914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17/11/2023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27439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17/11/2023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7803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17/11/2023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1298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17/11/2023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381457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17/11/2023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47325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17/11/2023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01686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20.png"/><Relationship Id="rId5" Type="http://schemas.openxmlformats.org/officeDocument/2006/relationships/image" Target="../media/image36.sv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30.png"/><Relationship Id="rId5" Type="http://schemas.openxmlformats.org/officeDocument/2006/relationships/image" Target="../media/image36.sv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36.sv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50.png"/><Relationship Id="rId5" Type="http://schemas.openxmlformats.org/officeDocument/2006/relationships/image" Target="../media/image36.sv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9.svg"/><Relationship Id="rId5" Type="http://schemas.openxmlformats.org/officeDocument/2006/relationships/image" Target="../media/image43.svg"/><Relationship Id="rId10" Type="http://schemas.openxmlformats.org/officeDocument/2006/relationships/image" Target="../media/image37.png"/><Relationship Id="rId4" Type="http://schemas.openxmlformats.org/officeDocument/2006/relationships/image" Target="../media/image33.png"/><Relationship Id="rId9" Type="http://schemas.openxmlformats.org/officeDocument/2006/relationships/image" Target="../media/image47.svg"/></Relationships>
</file>

<file path=ppt/slides/_rels/slide1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39.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18" Type="http://schemas.openxmlformats.org/officeDocument/2006/relationships/image" Target="../media/image460.png"/><Relationship Id="rId3" Type="http://schemas.openxmlformats.org/officeDocument/2006/relationships/image" Target="../media/image54.svg"/><Relationship Id="rId21" Type="http://schemas.openxmlformats.org/officeDocument/2006/relationships/image" Target="../media/image49.png"/><Relationship Id="rId25" Type="http://schemas.openxmlformats.org/officeDocument/2006/relationships/image" Target="../media/image58.svg"/><Relationship Id="rId2" Type="http://schemas.openxmlformats.org/officeDocument/2006/relationships/image" Target="../media/image41.png"/><Relationship Id="rId20" Type="http://schemas.openxmlformats.org/officeDocument/2006/relationships/image" Target="../media/image480.png"/><Relationship Id="rId1" Type="http://schemas.openxmlformats.org/officeDocument/2006/relationships/slideLayout" Target="../slideLayouts/slideLayout7.xml"/><Relationship Id="rId24" Type="http://schemas.openxmlformats.org/officeDocument/2006/relationships/image" Target="../media/image43.png"/><Relationship Id="rId5" Type="http://schemas.openxmlformats.org/officeDocument/2006/relationships/image" Target="../media/image56.svg"/><Relationship Id="rId23" Type="http://schemas.openxmlformats.org/officeDocument/2006/relationships/image" Target="../media/image510.png"/><Relationship Id="rId19" Type="http://schemas.openxmlformats.org/officeDocument/2006/relationships/image" Target="../media/image47.png"/><Relationship Id="rId4" Type="http://schemas.openxmlformats.org/officeDocument/2006/relationships/image" Target="../media/image42.png"/><Relationship Id="rId22"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6.svg"/><Relationship Id="rId7" Type="http://schemas.openxmlformats.org/officeDocument/2006/relationships/image" Target="../media/image60.svg"/><Relationship Id="rId38" Type="http://schemas.openxmlformats.org/officeDocument/2006/relationships/image" Target="../media/image570.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5.png"/><Relationship Id="rId37" Type="http://schemas.openxmlformats.org/officeDocument/2006/relationships/image" Target="../media/image56.png"/><Relationship Id="rId5" Type="http://schemas.openxmlformats.org/officeDocument/2006/relationships/image" Target="../media/image22.svg"/><Relationship Id="rId36" Type="http://schemas.openxmlformats.org/officeDocument/2006/relationships/image" Target="../media/image550.png"/><Relationship Id="rId4" Type="http://schemas.openxmlformats.org/officeDocument/2006/relationships/image" Target="../media/image6.png"/><Relationship Id="rId35" Type="http://schemas.openxmlformats.org/officeDocument/2006/relationships/image" Target="../media/image54.png"/></Relationships>
</file>

<file path=ppt/slides/_rels/slide25.xml.rels><?xml version="1.0" encoding="UTF-8" standalone="yes"?>
<Relationships xmlns="http://schemas.openxmlformats.org/package/2006/relationships"><Relationship Id="rId18" Type="http://schemas.openxmlformats.org/officeDocument/2006/relationships/image" Target="../media/image590.png"/><Relationship Id="rId3" Type="http://schemas.openxmlformats.org/officeDocument/2006/relationships/image" Target="../media/image36.svg"/><Relationship Id="rId21" Type="http://schemas.openxmlformats.org/officeDocument/2006/relationships/image" Target="../media/image62.png"/><Relationship Id="rId2" Type="http://schemas.openxmlformats.org/officeDocument/2006/relationships/image" Target="../media/image28.png"/><Relationship Id="rId20" Type="http://schemas.openxmlformats.org/officeDocument/2006/relationships/image" Target="../media/image610.png"/><Relationship Id="rId1" Type="http://schemas.openxmlformats.org/officeDocument/2006/relationships/slideLayout" Target="../slideLayouts/slideLayout7.xml"/><Relationship Id="rId5" Type="http://schemas.openxmlformats.org/officeDocument/2006/relationships/image" Target="../media/image22.svg"/><Relationship Id="rId23" Type="http://schemas.openxmlformats.org/officeDocument/2006/relationships/image" Target="../media/image64.png"/><Relationship Id="rId19" Type="http://schemas.openxmlformats.org/officeDocument/2006/relationships/image" Target="../media/image46.png"/><Relationship Id="rId4" Type="http://schemas.openxmlformats.org/officeDocument/2006/relationships/image" Target="../media/image6.png"/><Relationship Id="rId22" Type="http://schemas.openxmlformats.org/officeDocument/2006/relationships/image" Target="../media/image63.png"/></Relationships>
</file>

<file path=ppt/slides/_rels/slide2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9.svg"/><Relationship Id="rId5" Type="http://schemas.openxmlformats.org/officeDocument/2006/relationships/image" Target="../media/image43.svg"/><Relationship Id="rId10" Type="http://schemas.openxmlformats.org/officeDocument/2006/relationships/image" Target="../media/image37.png"/><Relationship Id="rId4" Type="http://schemas.openxmlformats.org/officeDocument/2006/relationships/image" Target="../media/image33.png"/><Relationship Id="rId9" Type="http://schemas.openxmlformats.org/officeDocument/2006/relationships/image" Target="../media/image47.svg"/></Relationships>
</file>

<file path=ppt/slides/_rels/slide27.xml.rels><?xml version="1.0" encoding="UTF-8" standalone="yes"?>
<Relationships xmlns="http://schemas.openxmlformats.org/package/2006/relationships"><Relationship Id="rId13" Type="http://schemas.openxmlformats.org/officeDocument/2006/relationships/image" Target="../media/image66.png"/><Relationship Id="rId3" Type="http://schemas.openxmlformats.org/officeDocument/2006/relationships/image" Target="../media/image66.svg"/><Relationship Id="rId2" Type="http://schemas.openxmlformats.org/officeDocument/2006/relationships/image" Target="../media/image48.png"/><Relationship Id="rId16" Type="http://schemas.openxmlformats.org/officeDocument/2006/relationships/image" Target="../media/image68.png"/><Relationship Id="rId1" Type="http://schemas.openxmlformats.org/officeDocument/2006/relationships/slideLayout" Target="../slideLayouts/slideLayout7.xml"/><Relationship Id="rId5" Type="http://schemas.openxmlformats.org/officeDocument/2006/relationships/image" Target="../media/image4.svg"/><Relationship Id="rId15" Type="http://schemas.microsoft.com/office/2007/relationships/hdphoto" Target="../media/hdphoto2.wdp"/><Relationship Id="rId4" Type="http://schemas.openxmlformats.org/officeDocument/2006/relationships/image" Target="../media/image51.png"/><Relationship Id="rId14" Type="http://schemas.openxmlformats.org/officeDocument/2006/relationships/image" Target="../media/image52.png"/></Relationships>
</file>

<file path=ppt/slides/_rels/slide2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svg"/><Relationship Id="rId7" Type="http://schemas.openxmlformats.org/officeDocument/2006/relationships/image" Target="../media/image45.sv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41.svg"/><Relationship Id="rId15" Type="http://schemas.openxmlformats.org/officeDocument/2006/relationships/image" Target="../media/image59.png"/><Relationship Id="rId4" Type="http://schemas.openxmlformats.org/officeDocument/2006/relationships/image" Target="../media/image55.png"/><Relationship Id="rId14" Type="http://schemas.openxmlformats.org/officeDocument/2006/relationships/image" Target="../media/image71.png"/></Relationships>
</file>

<file path=ppt/slides/_rels/slide29.xml.rels><?xml version="1.0" encoding="UTF-8" standalone="yes"?>
<Relationships xmlns="http://schemas.openxmlformats.org/package/2006/relationships"><Relationship Id="rId3" Type="http://schemas.openxmlformats.org/officeDocument/2006/relationships/image" Target="../media/image54.svg"/><Relationship Id="rId7" Type="http://schemas.openxmlformats.org/officeDocument/2006/relationships/image" Target="../media/image45.sv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41.svg"/><Relationship Id="rId10" Type="http://schemas.openxmlformats.org/officeDocument/2006/relationships/image" Target="../media/image73.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4.svg"/><Relationship Id="rId7" Type="http://schemas.openxmlformats.org/officeDocument/2006/relationships/image" Target="../media/image45.sv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41.svg"/><Relationship Id="rId10" Type="http://schemas.openxmlformats.org/officeDocument/2006/relationships/image" Target="../media/image74.png"/><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54.svg"/><Relationship Id="rId7" Type="http://schemas.openxmlformats.org/officeDocument/2006/relationships/image" Target="../media/image45.sv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41.svg"/><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26" Type="http://schemas.openxmlformats.org/officeDocument/2006/relationships/image" Target="../media/image77.png"/><Relationship Id="rId3" Type="http://schemas.openxmlformats.org/officeDocument/2006/relationships/image" Target="../media/image36.svg"/><Relationship Id="rId7" Type="http://schemas.openxmlformats.org/officeDocument/2006/relationships/image" Target="../media/image73.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22.sv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22.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73.svg"/><Relationship Id="rId28" Type="http://schemas.openxmlformats.org/officeDocument/2006/relationships/image" Target="../media/image79.png"/><Relationship Id="rId4" Type="http://schemas.openxmlformats.org/officeDocument/2006/relationships/image" Target="../media/image67.png"/><Relationship Id="rId27" Type="http://schemas.openxmlformats.org/officeDocument/2006/relationships/image" Target="../media/image78.png"/></Relationships>
</file>

<file path=ppt/slides/_rels/slide34.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22.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73.svg"/><Relationship Id="rId28" Type="http://schemas.openxmlformats.org/officeDocument/2006/relationships/image" Target="../media/image81.png"/><Relationship Id="rId4" Type="http://schemas.openxmlformats.org/officeDocument/2006/relationships/image" Target="../media/image69.png"/><Relationship Id="rId27" Type="http://schemas.openxmlformats.org/officeDocument/2006/relationships/image" Target="../media/image80.png"/></Relationships>
</file>

<file path=ppt/slides/_rels/slide35.xml.rels><?xml version="1.0" encoding="UTF-8" standalone="yes"?>
<Relationships xmlns="http://schemas.openxmlformats.org/package/2006/relationships"><Relationship Id="rId3" Type="http://schemas.openxmlformats.org/officeDocument/2006/relationships/image" Target="../media/image76.svg"/><Relationship Id="rId7" Type="http://schemas.openxmlformats.org/officeDocument/2006/relationships/image" Target="../media/image83.sv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56.svg"/><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85.svg"/><Relationship Id="rId7" Type="http://schemas.openxmlformats.org/officeDocument/2006/relationships/image" Target="../media/image89.svg"/><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7.svg"/><Relationship Id="rId4" Type="http://schemas.openxmlformats.org/officeDocument/2006/relationships/image" Target="../media/image82.png"/><Relationship Id="rId9" Type="http://schemas.openxmlformats.org/officeDocument/2006/relationships/image" Target="../media/image76.sv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28.sv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290.png"/><Relationship Id="rId5" Type="http://schemas.openxmlformats.org/officeDocument/2006/relationships/image" Target="../media/image36.sv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10.png"/><Relationship Id="rId5" Type="http://schemas.openxmlformats.org/officeDocument/2006/relationships/image" Target="../media/image36.sv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28700" y="1558013"/>
            <a:ext cx="16230600" cy="71709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292034"/>
            <a:ext cx="3772950" cy="8469887"/>
          </a:xfrm>
          <a:prstGeom prst="rect">
            <a:avLst/>
          </a:prstGeom>
        </p:spPr>
      </p:pic>
      <p:sp>
        <p:nvSpPr>
          <p:cNvPr id="11" name="Rectangle 10"/>
          <p:cNvSpPr/>
          <p:nvPr/>
        </p:nvSpPr>
        <p:spPr>
          <a:xfrm>
            <a:off x="4357522" y="2448238"/>
            <a:ext cx="10653878" cy="5286062"/>
          </a:xfrm>
          <a:prstGeom prst="rect">
            <a:avLst/>
          </a:prstGeom>
        </p:spPr>
        <p:txBody>
          <a:bodyPr wrap="none">
            <a:spAutoFit/>
          </a:bodyPr>
          <a:lstStyle/>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CHÀO MỪNG CÁC EM </a:t>
            </a:r>
          </a:p>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ĐẾN VỚI TIẾT HỌC </a:t>
            </a:r>
          </a:p>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HÔM NAY!</a:t>
            </a:r>
            <a:endParaRPr lang="en-US" sz="7500" dirty="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23402" y="2476500"/>
            <a:ext cx="16526398" cy="716280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535400" y="1444619"/>
            <a:ext cx="914400" cy="1687651"/>
          </a:xfrm>
          <a:prstGeom prst="rect">
            <a:avLst/>
          </a:prstGeom>
        </p:spPr>
      </p:pic>
      <p:pic>
        <p:nvPicPr>
          <p:cNvPr id="8"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09600" y="394525"/>
            <a:ext cx="1918042" cy="1468173"/>
          </a:xfrm>
          <a:prstGeom prst="rect">
            <a:avLst/>
          </a:prstGeom>
        </p:spPr>
      </p:pic>
      <p:sp>
        <p:nvSpPr>
          <p:cNvPr id="10" name="Flowchart: Terminator 9"/>
          <p:cNvSpPr/>
          <p:nvPr/>
        </p:nvSpPr>
        <p:spPr>
          <a:xfrm>
            <a:off x="6871398" y="647700"/>
            <a:ext cx="4648200" cy="1143000"/>
          </a:xfrm>
          <a:prstGeom prst="flowChartTerminator">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NHÓM 3</a:t>
            </a:r>
            <a:endParaRPr kumimoji="0" lang="en-US" sz="43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1763517" y="3338812"/>
                <a:ext cx="15229083" cy="5005088"/>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Tổng hai lập phương: </a:t>
                </a:r>
                <a14:m>
                  <m:oMath xmlns:m="http://schemas.openxmlformats.org/officeDocument/2006/math">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d>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d>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AB</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e>
                    </m:d>
                  </m:oMath>
                </a14:m>
                <a:endParaRPr lang="en-US" sz="400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571500" indent="-571500" algn="just">
                  <a:lnSpc>
                    <a:spcPct val="150000"/>
                  </a:lnSpc>
                  <a:spcAft>
                    <a:spcPts val="800"/>
                  </a:spcAft>
                  <a:buFont typeface="Arial" panose="020B0604020202020204" pitchFamily="34" charset="0"/>
                  <a:buChar char="•"/>
                </a:pPr>
                <a:r>
                  <a:rPr lang="en-US" sz="4000">
                    <a:solidFill>
                      <a:schemeClr val="bg1"/>
                    </a:solidFill>
                    <a:effectLst/>
                    <a:latin typeface="Arial" panose="020B0604020202020204" pitchFamily="34" charset="0"/>
                    <a:ea typeface="Dotum" panose="020B0600000101010101" pitchFamily="34" charset="-127"/>
                    <a:cs typeface="Arial" panose="020B0604020202020204" pitchFamily="34" charset="0"/>
                  </a:rPr>
                  <a:t>Hiệu hai lập phương</a:t>
                </a:r>
                <a:r>
                  <a:rPr lang="en-US" sz="4000">
                    <a:solidFill>
                      <a:schemeClr val="bg1"/>
                    </a:solidFill>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d>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d>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AB</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e>
                    </m:d>
                  </m:oMath>
                </a14:m>
                <a:endParaRPr lang="en-US" sz="400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571500" indent="-571500" algn="just">
                  <a:lnSpc>
                    <a:spcPct val="150000"/>
                  </a:lnSpc>
                  <a:spcAft>
                    <a:spcPts val="800"/>
                  </a:spcAft>
                  <a:buFont typeface="Arial" panose="020B0604020202020204" pitchFamily="34" charset="0"/>
                  <a:buChar char="•"/>
                </a:pPr>
                <a:r>
                  <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rPr>
                  <a:t>Ví dụ:</a:t>
                </a:r>
              </a:p>
              <a:p>
                <a:pPr algn="just">
                  <a:lnSpc>
                    <a:spcPct val="150000"/>
                  </a:lnSpc>
                  <a:spcAft>
                    <a:spcPts val="800"/>
                  </a:spcAft>
                </a:pPr>
                <a:r>
                  <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e>
                    </m:d>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m:t>
                            </m:r>
                          </m:e>
                        </m:d>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oMath>
                </a14:m>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763517" y="3338812"/>
                <a:ext cx="15229083" cy="5005088"/>
              </a:xfrm>
              <a:prstGeom prst="rect">
                <a:avLst/>
              </a:prstGeom>
              <a:blipFill>
                <a:blip r:embed="rId11"/>
                <a:stretch>
                  <a:fillRect l="-1401" b="-4263"/>
                </a:stretch>
              </a:blipFill>
            </p:spPr>
            <p:txBody>
              <a:bodyPr/>
              <a:lstStyle/>
              <a:p>
                <a:r>
                  <a:rPr lang="en-US">
                    <a:noFill/>
                  </a:rPr>
                  <a:t> </a:t>
                </a:r>
              </a:p>
            </p:txBody>
          </p:sp>
        </mc:Fallback>
      </mc:AlternateContent>
      <p:pic>
        <p:nvPicPr>
          <p:cNvPr id="2" name="Picture 1"/>
          <p:cNvPicPr>
            <a:picLocks noChangeAspect="1"/>
          </p:cNvPicPr>
          <p:nvPr/>
        </p:nvPicPr>
        <p:blipFill>
          <a:blip r:embed="rId12"/>
          <a:stretch>
            <a:fillRect/>
          </a:stretch>
        </p:blipFill>
        <p:spPr>
          <a:xfrm>
            <a:off x="15272894" y="6374629"/>
            <a:ext cx="2036240" cy="3036071"/>
          </a:xfrm>
          <a:prstGeom prst="rect">
            <a:avLst/>
          </a:prstGeom>
        </p:spPr>
      </p:pic>
    </p:spTree>
    <p:extLst>
      <p:ext uri="{BB962C8B-B14F-4D97-AF65-F5344CB8AC3E}">
        <p14:creationId xmlns:p14="http://schemas.microsoft.com/office/powerpoint/2010/main" val="1969877929"/>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23402" y="2400300"/>
            <a:ext cx="16526398" cy="716280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611600" y="1855649"/>
            <a:ext cx="914400" cy="1687651"/>
          </a:xfrm>
          <a:prstGeom prst="rect">
            <a:avLst/>
          </a:prstGeom>
        </p:spPr>
      </p:pic>
      <p:pic>
        <p:nvPicPr>
          <p:cNvPr id="8"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04496" y="1212578"/>
            <a:ext cx="1918042" cy="1468173"/>
          </a:xfrm>
          <a:prstGeom prst="rect">
            <a:avLst/>
          </a:prstGeom>
        </p:spPr>
      </p:pic>
      <p:sp>
        <p:nvSpPr>
          <p:cNvPr id="10" name="Flowchart: Terminator 9"/>
          <p:cNvSpPr/>
          <p:nvPr/>
        </p:nvSpPr>
        <p:spPr>
          <a:xfrm>
            <a:off x="6862501" y="571500"/>
            <a:ext cx="4648200" cy="1143000"/>
          </a:xfrm>
          <a:prstGeom prst="flowChartTerminator">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NHÓM 4</a:t>
            </a:r>
            <a:endParaRPr kumimoji="0" lang="en-US" sz="43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1866425" y="3050705"/>
                <a:ext cx="14516575" cy="5826595"/>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3800">
                    <a:solidFill>
                      <a:schemeClr val="bg1"/>
                    </a:solidFill>
                    <a:latin typeface="Arial" panose="020B0604020202020204" pitchFamily="34" charset="0"/>
                    <a:ea typeface="Arial" panose="020B0604020202020204" pitchFamily="34" charset="0"/>
                    <a:cs typeface="Arial" panose="020B0604020202020204" pitchFamily="34" charset="0"/>
                  </a:rPr>
                  <a:t>Phân tích đa thức thành nhân tử bằng cách đặt nhân tử chung: Khi tất cả các số hạng của đa thức có một thừa số chung, ta đặt thừa số chung đó ra ngoài dấu ngoặc (,) để làm nhân tử chung. Các số hạng bên trong dấu (,) có được bằng cách lấy số hạng của đa thức chia cho nhân tử chung.</a:t>
                </a:r>
              </a:p>
              <a:p>
                <a:pPr algn="just">
                  <a:lnSpc>
                    <a:spcPct val="150000"/>
                  </a:lnSpc>
                  <a:spcAft>
                    <a:spcPts val="800"/>
                  </a:spcAft>
                </a:pPr>
                <a14:m>
                  <m:oMath xmlns:m="http://schemas.openxmlformats.org/officeDocument/2006/math">
                    <m: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 Ví dụ: </a:t>
                </a:r>
                <a:r>
                  <a:rPr lang="en-US" sz="3800">
                    <a:solidFill>
                      <a:schemeClr val="bg1"/>
                    </a:solidFill>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f>
                      <m:fPr>
                        <m:ctrlPr>
                          <a:rPr lang="en-US" sz="3800" i="1">
                            <a:solidFill>
                              <a:schemeClr val="bg1"/>
                            </a:solidFill>
                            <a:effectLst/>
                            <a:latin typeface="Cambria Math" panose="02040503050406030204" pitchFamily="18" charset="0"/>
                            <a:cs typeface="Times New Roman" panose="02020603050405020304" pitchFamily="18" charset="0"/>
                          </a:rPr>
                        </m:ctrlPr>
                      </m:fPr>
                      <m:num>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num>
                      <m:den>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den>
                    </m:f>
                    <m:sSup>
                      <m:sSupPr>
                        <m:ctrlPr>
                          <a:rPr lang="en-US" sz="3800" i="1">
                            <a:solidFill>
                              <a:schemeClr val="bg1"/>
                            </a:solidFill>
                            <a:effectLst/>
                            <a:latin typeface="Cambria Math" panose="02040503050406030204" pitchFamily="18"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sSup>
                      <m:sSupPr>
                        <m:ctrlPr>
                          <a:rPr lang="en-US" sz="3800" i="1">
                            <a:solidFill>
                              <a:schemeClr val="bg1"/>
                            </a:solidFill>
                            <a:effectLst/>
                            <a:latin typeface="Cambria Math" panose="02040503050406030204" pitchFamily="18"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solidFill>
                              <a:schemeClr val="bg1"/>
                            </a:solidFill>
                            <a:effectLst/>
                            <a:latin typeface="Cambria Math" panose="02040503050406030204" pitchFamily="18"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e>
                      <m: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num>
                      <m:den>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5</m:t>
                        </m:r>
                      </m:den>
                    </m:f>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+5</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oMath>
                </a14:m>
                <a:endParaRPr kumimoji="0" lang="en-US" sz="38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866425" y="3050705"/>
                <a:ext cx="14516575" cy="5826595"/>
              </a:xfrm>
              <a:prstGeom prst="rect">
                <a:avLst/>
              </a:prstGeom>
              <a:blipFill>
                <a:blip r:embed="rId11"/>
                <a:stretch>
                  <a:fillRect l="-1259" r="-1343"/>
                </a:stretch>
              </a:blipFill>
            </p:spPr>
            <p:txBody>
              <a:bodyPr/>
              <a:lstStyle/>
              <a:p>
                <a:r>
                  <a:rPr lang="en-US">
                    <a:noFill/>
                  </a:rPr>
                  <a:t> </a:t>
                </a:r>
              </a:p>
            </p:txBody>
          </p:sp>
        </mc:Fallback>
      </mc:AlternateContent>
      <p:pic>
        <p:nvPicPr>
          <p:cNvPr id="2" name="Picture 1"/>
          <p:cNvPicPr>
            <a:picLocks noChangeAspect="1"/>
          </p:cNvPicPr>
          <p:nvPr/>
        </p:nvPicPr>
        <p:blipFill>
          <a:blip r:embed="rId12"/>
          <a:stretch>
            <a:fillRect/>
          </a:stretch>
        </p:blipFill>
        <p:spPr>
          <a:xfrm>
            <a:off x="15633563" y="7505700"/>
            <a:ext cx="1584286" cy="2362200"/>
          </a:xfrm>
          <a:prstGeom prst="rect">
            <a:avLst/>
          </a:prstGeom>
        </p:spPr>
      </p:pic>
    </p:spTree>
    <p:extLst>
      <p:ext uri="{BB962C8B-B14F-4D97-AF65-F5344CB8AC3E}">
        <p14:creationId xmlns:p14="http://schemas.microsoft.com/office/powerpoint/2010/main" val="3991888067"/>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anim calcmode="lin" valueType="num">
                                      <p:cBhvr>
                                        <p:cTn id="17" dur="500" fill="hold"/>
                                        <p:tgtEl>
                                          <p:spTgt spid="11"/>
                                        </p:tgtEl>
                                        <p:attrNameLst>
                                          <p:attrName>ppt_x</p:attrName>
                                        </p:attrNameLst>
                                      </p:cBhvr>
                                      <p:tavLst>
                                        <p:tav tm="0">
                                          <p:val>
                                            <p:strVal val="#ppt_x"/>
                                          </p:val>
                                        </p:tav>
                                        <p:tav tm="100000">
                                          <p:val>
                                            <p:strVal val="#ppt_x"/>
                                          </p:val>
                                        </p:tav>
                                      </p:tavLst>
                                    </p:anim>
                                    <p:anim calcmode="lin" valueType="num">
                                      <p:cBhvr>
                                        <p:cTn id="18" dur="500" fill="hold"/>
                                        <p:tgtEl>
                                          <p:spTgt spid="1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anim calcmode="lin" valueType="num">
                                      <p:cBhvr>
                                        <p:cTn id="27" dur="500" fill="hold"/>
                                        <p:tgtEl>
                                          <p:spTgt spid="2"/>
                                        </p:tgtEl>
                                        <p:attrNameLst>
                                          <p:attrName>ppt_x</p:attrName>
                                        </p:attrNameLst>
                                      </p:cBhvr>
                                      <p:tavLst>
                                        <p:tav tm="0">
                                          <p:val>
                                            <p:strVal val="#ppt_x"/>
                                          </p:val>
                                        </p:tav>
                                        <p:tav tm="100000">
                                          <p:val>
                                            <p:strVal val="#ppt_x"/>
                                          </p:val>
                                        </p:tav>
                                      </p:tavLst>
                                    </p:anim>
                                    <p:anim calcmode="lin" valueType="num">
                                      <p:cBhvr>
                                        <p:cTn id="28"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23402" y="1790700"/>
            <a:ext cx="16526398" cy="8317051"/>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515347" y="1238646"/>
            <a:ext cx="914400" cy="1687651"/>
          </a:xfrm>
          <a:prstGeom prst="rect">
            <a:avLst/>
          </a:prstGeom>
        </p:spPr>
      </p:pic>
      <p:pic>
        <p:nvPicPr>
          <p:cNvPr id="8"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29120" y="855927"/>
            <a:ext cx="1918042" cy="1468173"/>
          </a:xfrm>
          <a:prstGeom prst="rect">
            <a:avLst/>
          </a:prstGeom>
        </p:spPr>
      </p:pic>
      <p:sp>
        <p:nvSpPr>
          <p:cNvPr id="10" name="Flowchart: Terminator 9"/>
          <p:cNvSpPr/>
          <p:nvPr/>
        </p:nvSpPr>
        <p:spPr>
          <a:xfrm>
            <a:off x="6862501" y="342900"/>
            <a:ext cx="4648200" cy="1143000"/>
          </a:xfrm>
          <a:prstGeom prst="flowChartTerminator">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NHÓM 4</a:t>
            </a:r>
            <a:endParaRPr kumimoji="0" lang="en-US" sz="43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2197701" y="2476500"/>
                <a:ext cx="13977800" cy="6842835"/>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3600">
                    <a:solidFill>
                      <a:schemeClr val="bg1"/>
                    </a:solidFill>
                    <a:latin typeface="Arial" panose="020B0604020202020204" pitchFamily="34" charset="0"/>
                    <a:ea typeface="Dotum" panose="020B0600000101010101" pitchFamily="34" charset="-127"/>
                    <a:cs typeface="Arial" panose="020B0604020202020204" pitchFamily="34" charset="0"/>
                  </a:rPr>
                  <a:t>Phân tích đa thức thành nhân tử bằng cách nhóm các hạng tử: Ta nhận xét để tìm cách nhóm hạng tử một cách thích hợp (có thể giao hoán và kết hợp các hạng tử để nhóm) sao cho sau khi nhóm, từng nhóm đa thức có thể phân tích được thành nhân tử bằng phương pháp đặt nhân tử chung. Khi đó đa thức mới phải xuất hiện nhân tử chung.</a:t>
                </a:r>
                <a:endParaRPr lang="en-US" sz="36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600">
                    <a:solidFill>
                      <a:schemeClr val="bg1"/>
                    </a:solidFill>
                    <a:effectLst/>
                    <a:latin typeface="Arial" panose="020B0604020202020204" pitchFamily="34" charset="0"/>
                    <a:ea typeface="Dotum" panose="020B0600000101010101" pitchFamily="34" charset="-127"/>
                    <a:cs typeface="Arial" panose="020B0604020202020204" pitchFamily="34" charset="0"/>
                  </a:rPr>
                  <a:t> Ví dụ: </a:t>
                </a:r>
                <a14:m>
                  <m:oMath xmlns:m="http://schemas.openxmlformats.org/officeDocument/2006/math">
                    <m:sSup>
                      <m:sSupPr>
                        <m:ctrlPr>
                          <a:rPr lang="en-US" sz="36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e>
                      <m:sup>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xy</m:t>
                    </m:r>
                    <m:r>
                      <a:rPr lang="en-US" sz="36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6</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6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6</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oMath>
                </a14:m>
                <a:r>
                  <a:rPr lang="en-US" sz="3600">
                    <a:solidFill>
                      <a:schemeClr val="bg1"/>
                    </a:solidFill>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d>
                      <m:dPr>
                        <m:ctrlPr>
                          <a:rPr lang="en-US" sz="36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6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e>
                          <m:sup>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xy</m:t>
                        </m:r>
                      </m:e>
                    </m:d>
                    <m:r>
                      <a:rPr lang="en-US" sz="36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d>
                      <m:dPr>
                        <m:ctrlPr>
                          <a:rPr lang="en-US" sz="36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dPr>
                      <m:e>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6</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+6</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e>
                    </m:d>
                  </m:oMath>
                </a14:m>
                <a:endPar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endParaRPr>
              </a:p>
              <a:p>
                <a:pPr algn="just">
                  <a:lnSpc>
                    <a:spcPct val="150000"/>
                  </a:lnSpc>
                </a:pPr>
                <a:r>
                  <a:rPr lang="en-US" sz="3600">
                    <a:solidFill>
                      <a:schemeClr val="bg1"/>
                    </a:solidFill>
                    <a:effectLst/>
                    <a:ea typeface="Dotum" panose="020B0600000101010101" pitchFamily="34" charset="-127"/>
                    <a:cs typeface="Times New Roman" panose="02020603050405020304" pitchFamily="18" charset="0"/>
                  </a:rPr>
                  <a:t>                  </a:t>
                </a:r>
                <a14:m>
                  <m:oMath xmlns:m="http://schemas.openxmlformats.org/officeDocument/2006/math">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d>
                      <m:dPr>
                        <m:ctrlPr>
                          <a:rPr lang="en-US" sz="36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e>
                    </m:d>
                    <m:r>
                      <a:rPr lang="en-US" sz="36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6(</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600">
                    <a:solidFill>
                      <a:schemeClr val="bg1"/>
                    </a:solidFill>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6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6)</m:t>
                    </m:r>
                  </m:oMath>
                </a14:m>
                <a:r>
                  <a:rPr lang="en-US" sz="3600">
                    <a:solidFill>
                      <a:schemeClr val="bg1"/>
                    </a:solidFill>
                    <a:effectLst/>
                    <a:latin typeface="Arial" panose="020B0604020202020204" pitchFamily="34" charset="0"/>
                    <a:ea typeface="Dotum" panose="020B0600000101010101" pitchFamily="34" charset="-127"/>
                    <a:cs typeface="Arial" panose="020B0604020202020204" pitchFamily="34" charset="0"/>
                  </a:rPr>
                  <a:t> </a:t>
                </a:r>
                <a:endParaRPr lang="en-US" sz="36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2197701" y="2476500"/>
                <a:ext cx="13977800" cy="6842835"/>
              </a:xfrm>
              <a:prstGeom prst="rect">
                <a:avLst/>
              </a:prstGeom>
              <a:blipFill>
                <a:blip r:embed="rId11"/>
                <a:stretch>
                  <a:fillRect l="-1222" r="-1353"/>
                </a:stretch>
              </a:blipFill>
            </p:spPr>
            <p:txBody>
              <a:bodyPr/>
              <a:lstStyle/>
              <a:p>
                <a:r>
                  <a:rPr lang="en-US">
                    <a:noFill/>
                  </a:rPr>
                  <a:t> </a:t>
                </a:r>
              </a:p>
            </p:txBody>
          </p:sp>
        </mc:Fallback>
      </mc:AlternateContent>
      <p:pic>
        <p:nvPicPr>
          <p:cNvPr id="2" name="Picture 1"/>
          <p:cNvPicPr>
            <a:picLocks noChangeAspect="1"/>
          </p:cNvPicPr>
          <p:nvPr/>
        </p:nvPicPr>
        <p:blipFill>
          <a:blip r:embed="rId12"/>
          <a:stretch>
            <a:fillRect/>
          </a:stretch>
        </p:blipFill>
        <p:spPr>
          <a:xfrm>
            <a:off x="15601408" y="7397026"/>
            <a:ext cx="1584286" cy="2362200"/>
          </a:xfrm>
          <a:prstGeom prst="rect">
            <a:avLst/>
          </a:prstGeom>
        </p:spPr>
      </p:pic>
    </p:spTree>
    <p:extLst>
      <p:ext uri="{BB962C8B-B14F-4D97-AF65-F5344CB8AC3E}">
        <p14:creationId xmlns:p14="http://schemas.microsoft.com/office/powerpoint/2010/main" val="37006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23402" y="2400300"/>
            <a:ext cx="16526398" cy="708660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554411" y="1931849"/>
            <a:ext cx="914400" cy="1687651"/>
          </a:xfrm>
          <a:prstGeom prst="rect">
            <a:avLst/>
          </a:prstGeom>
        </p:spPr>
      </p:pic>
      <p:pic>
        <p:nvPicPr>
          <p:cNvPr id="8"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29120" y="855927"/>
            <a:ext cx="1918042" cy="1468173"/>
          </a:xfrm>
          <a:prstGeom prst="rect">
            <a:avLst/>
          </a:prstGeom>
        </p:spPr>
      </p:pic>
      <p:sp>
        <p:nvSpPr>
          <p:cNvPr id="10" name="Flowchart: Terminator 9"/>
          <p:cNvSpPr/>
          <p:nvPr/>
        </p:nvSpPr>
        <p:spPr>
          <a:xfrm>
            <a:off x="6809090" y="647700"/>
            <a:ext cx="4648200" cy="1143000"/>
          </a:xfrm>
          <a:prstGeom prst="flowChartTerminator">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NHÓM 4</a:t>
            </a:r>
            <a:endParaRPr kumimoji="0" lang="en-US" sz="43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1888141" y="3086100"/>
                <a:ext cx="14490099" cy="5370701"/>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3800">
                    <a:solidFill>
                      <a:schemeClr val="bg1"/>
                    </a:solidFill>
                    <a:latin typeface="Arial" panose="020B0604020202020204" pitchFamily="34" charset="0"/>
                    <a:ea typeface="Dotum" panose="020B0600000101010101" pitchFamily="34" charset="-127"/>
                    <a:cs typeface="Arial" panose="020B0604020202020204" pitchFamily="34" charset="0"/>
                  </a:rPr>
                  <a:t>Phân tích đa thức thành nhân tử bằng cách sử dụng hằng đẳng thức: Vận dụng hằng đẳng thức để biến đổi đa thức thành tích các nhân tử hoặc lũy thừa của một đa thức đơn giản.</a:t>
                </a:r>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nSpc>
                    <a:spcPct val="150000"/>
                  </a:lnSpc>
                  <a:spcAft>
                    <a:spcPts val="800"/>
                  </a:spcAft>
                </a:pPr>
                <a14:m>
                  <m:oMath xmlns:m="http://schemas.openxmlformats.org/officeDocument/2006/math">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 Ví dụ:</a:t>
                </a:r>
                <a:r>
                  <a:rPr lang="en-US" sz="3800">
                    <a:solidFill>
                      <a:schemeClr val="bg1"/>
                    </a:solidFill>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d>
                          <m:d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m:t>
                            </m:r>
                          </m:e>
                        </m:d>
                      </m:e>
                      <m: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d>
                          <m:d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dPr>
                          <m:e>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e>
                        </m:d>
                      </m:e>
                      <m: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oMath>
                </a14:m>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 </a:t>
                </a:r>
                <a:endParaRPr lang="en-US" sz="3800">
                  <a:solidFill>
                    <a:schemeClr val="bg1"/>
                  </a:solidFill>
                  <a:latin typeface="Arial" panose="020B0604020202020204" pitchFamily="34" charset="0"/>
                  <a:ea typeface="Dotum" panose="020B0600000101010101" pitchFamily="34" charset="-127"/>
                  <a:cs typeface="Arial" panose="020B0604020202020204" pitchFamily="34" charset="0"/>
                </a:endParaRPr>
              </a:p>
              <a:p>
                <a:pPr>
                  <a:lnSpc>
                    <a:spcPct val="150000"/>
                  </a:lnSpc>
                  <a:spcAft>
                    <a:spcPts val="800"/>
                  </a:spcAft>
                </a:pPr>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3+2</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2+3</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oMath>
                </a14:m>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r>
                  <a:rPr lang="en-US" sz="3800">
                    <a:solidFill>
                      <a:schemeClr val="bg1"/>
                    </a:solidFill>
                    <a:ea typeface="Dotum" panose="020B0600000101010101" pitchFamily="34" charset="-127"/>
                    <a:cs typeface="Times New Roman" panose="02020603050405020304" pitchFamily="18" charset="0"/>
                  </a:rPr>
                  <a:t>                  </a:t>
                </a:r>
                <a14:m>
                  <m:oMath xmlns:m="http://schemas.openxmlformats.org/officeDocument/2006/math">
                    <m:r>
                      <a:rPr lang="en-US" sz="3800">
                        <a:solidFill>
                          <a:schemeClr val="bg1"/>
                        </a:solidFill>
                        <a:latin typeface="Cambria Math" panose="02040503050406030204" pitchFamily="18" charset="0"/>
                        <a:ea typeface="Dotum" panose="020B0600000101010101" pitchFamily="34" charset="-127"/>
                        <a:cs typeface="Times New Roman" panose="02020603050405020304" pitchFamily="18" charset="0"/>
                      </a:rPr>
                      <m:t> </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1)(4</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5)</m:t>
                    </m:r>
                  </m:oMath>
                </a14:m>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a:t>
                </a:r>
                <a:endParaRPr kumimoji="0" lang="en-US" sz="38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888141" y="3086100"/>
                <a:ext cx="14490099" cy="5370701"/>
              </a:xfrm>
              <a:prstGeom prst="rect">
                <a:avLst/>
              </a:prstGeom>
              <a:blipFill>
                <a:blip r:embed="rId11"/>
                <a:stretch>
                  <a:fillRect l="-1262" r="-1388" b="-3405"/>
                </a:stretch>
              </a:blipFill>
            </p:spPr>
            <p:txBody>
              <a:bodyPr/>
              <a:lstStyle/>
              <a:p>
                <a:r>
                  <a:rPr lang="en-US">
                    <a:noFill/>
                  </a:rPr>
                  <a:t> </a:t>
                </a:r>
              </a:p>
            </p:txBody>
          </p:sp>
        </mc:Fallback>
      </mc:AlternateContent>
      <p:pic>
        <p:nvPicPr>
          <p:cNvPr id="2" name="Picture 1"/>
          <p:cNvPicPr>
            <a:picLocks noChangeAspect="1"/>
          </p:cNvPicPr>
          <p:nvPr/>
        </p:nvPicPr>
        <p:blipFill>
          <a:blip r:embed="rId12"/>
          <a:stretch>
            <a:fillRect/>
          </a:stretch>
        </p:blipFill>
        <p:spPr>
          <a:xfrm>
            <a:off x="15641057" y="7124700"/>
            <a:ext cx="1584286" cy="2362200"/>
          </a:xfrm>
          <a:prstGeom prst="rect">
            <a:avLst/>
          </a:prstGeom>
        </p:spPr>
      </p:pic>
    </p:spTree>
    <p:extLst>
      <p:ext uri="{BB962C8B-B14F-4D97-AF65-F5344CB8AC3E}">
        <p14:creationId xmlns:p14="http://schemas.microsoft.com/office/powerpoint/2010/main" val="71704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anim calcmode="lin" valueType="num">
                                      <p:cBhvr>
                                        <p:cTn id="28" dur="500" fill="hold"/>
                                        <p:tgtEl>
                                          <p:spTgt spid="2"/>
                                        </p:tgtEl>
                                        <p:attrNameLst>
                                          <p:attrName>ppt_x</p:attrName>
                                        </p:attrNameLst>
                                      </p:cBhvr>
                                      <p:tavLst>
                                        <p:tav tm="0">
                                          <p:val>
                                            <p:strVal val="#ppt_x"/>
                                          </p:val>
                                        </p:tav>
                                        <p:tav tm="100000">
                                          <p:val>
                                            <p:strVal val="#ppt_x"/>
                                          </p:val>
                                        </p:tav>
                                      </p:tavLst>
                                    </p:anim>
                                    <p:anim calcmode="lin" valueType="num">
                                      <p:cBhvr>
                                        <p:cTn id="2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flipV="1">
            <a:off x="11582400" y="-800100"/>
            <a:ext cx="7315200" cy="3513977"/>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86000" y="7200900"/>
            <a:ext cx="7315200" cy="351397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1355162">
            <a:off x="1568999" y="7848044"/>
            <a:ext cx="8747531" cy="221968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14086206" y="-321942"/>
            <a:ext cx="5133774" cy="6009938"/>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138917">
            <a:off x="-432660" y="-166535"/>
            <a:ext cx="2340463" cy="2246845"/>
          </a:xfrm>
          <a:prstGeom prst="rect">
            <a:avLst/>
          </a:prstGeom>
        </p:spPr>
      </p:pic>
      <p:sp>
        <p:nvSpPr>
          <p:cNvPr id="11" name="Google Shape;2165;p36"/>
          <p:cNvSpPr txBox="1">
            <a:spLocks/>
          </p:cNvSpPr>
          <p:nvPr/>
        </p:nvSpPr>
        <p:spPr>
          <a:xfrm>
            <a:off x="4703012" y="2657842"/>
            <a:ext cx="8392568" cy="2379407"/>
          </a:xfrm>
          <a:prstGeom prst="rect">
            <a:avLst/>
          </a:prstGeom>
          <a:solidFill>
            <a:srgbClr val="F3F3F3"/>
          </a:solidFill>
          <a:ln w="9525" cap="flat" cmpd="sng">
            <a:solidFill>
              <a:srgbClr val="B7B7B7"/>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erriweather"/>
              <a:buNone/>
              <a:defRPr sz="5600" b="0"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2pPr>
            <a:lvl3pPr marR="0" lvl="2"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3pPr>
            <a:lvl4pPr marR="0" lvl="3"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4pPr>
            <a:lvl5pPr marR="0" lvl="4"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5pPr>
            <a:lvl6pPr marR="0" lvl="5"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6pPr>
            <a:lvl7pPr marR="0" lvl="6"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7pPr>
            <a:lvl8pPr marR="0" lvl="7"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8pPr>
            <a:lvl9pPr marR="0" lvl="8"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9pPr>
          </a:lstStyle>
          <a:p>
            <a:pPr marL="0" marR="0" lvl="0" indent="0" algn="ctr" defTabSz="914400" rtl="0" eaLnBrk="1" fontAlgn="auto" latinLnBrk="0" hangingPunct="1">
              <a:lnSpc>
                <a:spcPct val="150000"/>
              </a:lnSpc>
              <a:spcBef>
                <a:spcPts val="0"/>
              </a:spcBef>
              <a:spcAft>
                <a:spcPts val="0"/>
              </a:spcAft>
              <a:buClr>
                <a:srgbClr val="434343"/>
              </a:buClr>
              <a:buSzPts val="2800"/>
              <a:buFont typeface="Merriweather"/>
              <a:buNone/>
              <a:tabLst/>
              <a:defRPr/>
            </a:pPr>
            <a:r>
              <a:rPr kumimoji="0" lang="en-US" sz="7000" b="1" i="0" u="none" strike="noStrike" kern="0" cap="none" spc="0" normalizeH="0" baseline="0" noProof="0" dirty="0">
                <a:ln>
                  <a:noFill/>
                </a:ln>
                <a:solidFill>
                  <a:srgbClr val="FF0000"/>
                </a:solidFill>
                <a:effectLst/>
                <a:uLnTx/>
                <a:uFillTx/>
                <a:latin typeface="Arial"/>
                <a:sym typeface="Merriweather"/>
              </a:rPr>
              <a:t>LUYỆN</a:t>
            </a:r>
            <a:r>
              <a:rPr kumimoji="0" lang="en-US" sz="7000" b="1" i="0" u="none" strike="noStrike" kern="0" cap="none" spc="0" normalizeH="0" noProof="0" dirty="0">
                <a:ln>
                  <a:noFill/>
                </a:ln>
                <a:solidFill>
                  <a:srgbClr val="FF0000"/>
                </a:solidFill>
                <a:effectLst/>
                <a:uLnTx/>
                <a:uFillTx/>
                <a:latin typeface="Arial"/>
                <a:sym typeface="Merriweather"/>
              </a:rPr>
              <a:t> TẬP</a:t>
            </a:r>
            <a:endParaRPr kumimoji="0" lang="en-US" sz="7000" b="1" i="0" u="none" strike="noStrike" kern="0" cap="none" spc="0" normalizeH="0" baseline="0" noProof="0" dirty="0">
              <a:ln>
                <a:noFill/>
              </a:ln>
              <a:solidFill>
                <a:srgbClr val="FF0000"/>
              </a:solidFill>
              <a:effectLst/>
              <a:uLnTx/>
              <a:uFillTx/>
              <a:latin typeface="Arial"/>
              <a:sym typeface="Merriweather"/>
            </a:endParaRPr>
          </a:p>
        </p:txBody>
      </p:sp>
      <p:pic>
        <p:nvPicPr>
          <p:cNvPr id="17" name="Picture 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3487400" y="6065676"/>
            <a:ext cx="3352800" cy="34212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2" name="Group 11"/>
          <p:cNvGrpSpPr/>
          <p:nvPr/>
        </p:nvGrpSpPr>
        <p:grpSpPr>
          <a:xfrm>
            <a:off x="13332716" y="1071344"/>
            <a:ext cx="1064526" cy="1064526"/>
            <a:chOff x="8625386" y="109182"/>
            <a:chExt cx="709684" cy="709684"/>
          </a:xfrm>
        </p:grpSpPr>
        <p:sp>
          <p:nvSpPr>
            <p:cNvPr id="8" name="Oval 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TextBox 10"/>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18" name="Group 17"/>
          <p:cNvGrpSpPr/>
          <p:nvPr/>
        </p:nvGrpSpPr>
        <p:grpSpPr>
          <a:xfrm>
            <a:off x="15252117" y="1071344"/>
            <a:ext cx="1064526" cy="1064526"/>
            <a:chOff x="11169555" y="109182"/>
            <a:chExt cx="709684" cy="709684"/>
          </a:xfrm>
        </p:grpSpPr>
        <p:sp>
          <p:nvSpPr>
            <p:cNvPr id="10" name="Oval 9"/>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5" name="Picture 1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16" name="Picture 15"/>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17" name="Picture 16"/>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184887160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0" tmFilter="0, 0; .2, .5; .8, .5; 1, 0"/>
                                        <p:tgtEl>
                                          <p:spTgt spid="12"/>
                                        </p:tgtEl>
                                      </p:cBhvr>
                                    </p:animEffect>
                                    <p:animScale>
                                      <p:cBhvr>
                                        <p:cTn id="7" dur="1000" autoRev="1" fill="hold"/>
                                        <p:tgtEl>
                                          <p:spTgt spid="12"/>
                                        </p:tgtEl>
                                      </p:cBhvr>
                                      <p:by x="105000" y="105000"/>
                                    </p:animScale>
                                  </p:childTnLst>
                                </p:cTn>
                              </p:par>
                              <p:par>
                                <p:cTn id="8" presetID="26" presetClass="emph" presetSubtype="0" fill="hold" nodeType="withEffect">
                                  <p:stCondLst>
                                    <p:cond delay="1000"/>
                                  </p:stCondLst>
                                  <p:childTnLst>
                                    <p:animEffect transition="out" filter="fade">
                                      <p:cBhvr>
                                        <p:cTn id="9" dur="2000" tmFilter="0, 0; .2, .5; .8, .5; 1, 0"/>
                                        <p:tgtEl>
                                          <p:spTgt spid="18"/>
                                        </p:tgtEl>
                                      </p:cBhvr>
                                    </p:animEffect>
                                    <p:animScale>
                                      <p:cBhvr>
                                        <p:cTn id="10" dur="100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5334000" y="1296213"/>
            <a:ext cx="7696201" cy="160020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4444921" y="3453770"/>
            <a:ext cx="9296400" cy="127393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4444920" y="5258613"/>
            <a:ext cx="9296401" cy="119361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4444919" y="6935013"/>
            <a:ext cx="9296402" cy="111449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4444919" y="8535213"/>
            <a:ext cx="9296402" cy="118028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219273"/>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236890"/>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190500"/>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2" name="Rectangle 1"/>
          <p:cNvSpPr/>
          <p:nvPr/>
        </p:nvSpPr>
        <p:spPr>
          <a:xfrm>
            <a:off x="4724401" y="3589416"/>
            <a:ext cx="8762999" cy="1015663"/>
          </a:xfrm>
          <a:prstGeom prst="rect">
            <a:avLst/>
          </a:prstGeom>
        </p:spPr>
        <p:txBody>
          <a:bodyPr wrap="square">
            <a:spAutoFit/>
          </a:bodyPr>
          <a:lstStyle/>
          <a:p>
            <a:pPr marR="30480"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A. 4 – (a + b)</a:t>
            </a:r>
            <a:r>
              <a:rPr lang="en-US" sz="40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 = (2 + a + b)(2 – a + b) </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4716380" y="8535213"/>
            <a:ext cx="8670222" cy="1015663"/>
          </a:xfrm>
          <a:prstGeom prst="rect">
            <a:avLst/>
          </a:prstGeom>
        </p:spPr>
        <p:txBody>
          <a:bodyPr wrap="square">
            <a:spAutoFit/>
          </a:bodyPr>
          <a:lstStyle/>
          <a:p>
            <a:pPr marR="30480"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D. 4 – (a + b)</a:t>
            </a:r>
            <a:r>
              <a:rPr lang="en-US" sz="40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 = (2 + a + b)(2 – a – b)</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4724401" y="5347620"/>
            <a:ext cx="8682505" cy="901593"/>
          </a:xfrm>
          <a:prstGeom prst="rect">
            <a:avLst/>
          </a:prstGeom>
        </p:spPr>
        <p:txBody>
          <a:bodyPr wrap="none">
            <a:spAutoFit/>
          </a:bodyPr>
          <a:lstStyle/>
          <a:p>
            <a:pPr marR="30480"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B. 4 – (a + b)</a:t>
            </a:r>
            <a:r>
              <a:rPr lang="en-US" sz="40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 = (4 + a + b)(4 – a – b)</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4716380" y="6935013"/>
            <a:ext cx="9127422" cy="1015663"/>
          </a:xfrm>
          <a:prstGeom prst="rect">
            <a:avLst/>
          </a:prstGeom>
        </p:spPr>
        <p:txBody>
          <a:bodyPr wrap="square">
            <a:spAutoFit/>
          </a:bodyPr>
          <a:lstStyle/>
          <a:p>
            <a:pPr marR="30480"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C. 4 – (a + b)</a:t>
            </a:r>
            <a:r>
              <a:rPr lang="en-US" sz="40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 = (2 + a – b)(2 – a + b) </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26" name="Group 25"/>
          <p:cNvGrpSpPr/>
          <p:nvPr/>
        </p:nvGrpSpPr>
        <p:grpSpPr>
          <a:xfrm>
            <a:off x="16263866" y="235488"/>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6019305" y="1536733"/>
            <a:ext cx="7797721" cy="1131079"/>
          </a:xfrm>
          <a:prstGeom prst="rect">
            <a:avLst/>
          </a:prstGeom>
        </p:spPr>
        <p:txBody>
          <a:bodyPr wrap="square">
            <a:spAutoFit/>
          </a:bodyPr>
          <a:lstStyle/>
          <a:p>
            <a:pPr marL="30480" marR="30480" lvl="0" algn="just">
              <a:lnSpc>
                <a:spcPct val="150000"/>
              </a:lnSpc>
            </a:pPr>
            <a:r>
              <a:rPr kumimoji="0" lang="vi-VN" sz="45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rPr>
              <a:t>Câu </a:t>
            </a:r>
            <a:r>
              <a:rPr kumimoji="0" lang="en-US" sz="45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a:t>
            </a:r>
            <a:r>
              <a:rPr kumimoji="0" lang="vi-VN" sz="45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en-US" sz="4500">
                <a:solidFill>
                  <a:prstClr val="white"/>
                </a:solidFill>
                <a:latin typeface="Arial" panose="020B0604020202020204" pitchFamily="34" charset="0"/>
                <a:ea typeface="Arial" panose="020B0604020202020204" pitchFamily="34" charset="0"/>
                <a:cs typeface="Arial" panose="020B0604020202020204" pitchFamily="34" charset="0"/>
              </a:rPr>
              <a:t>Chọn câu </a:t>
            </a:r>
            <a:r>
              <a:rPr lang="en-US" sz="4500" b="1">
                <a:solidFill>
                  <a:prstClr val="white"/>
                </a:solidFill>
                <a:latin typeface="Arial" panose="020B0604020202020204" pitchFamily="34" charset="0"/>
                <a:ea typeface="Arial" panose="020B0604020202020204" pitchFamily="34" charset="0"/>
                <a:cs typeface="Arial" panose="020B0604020202020204" pitchFamily="34" charset="0"/>
              </a:rPr>
              <a:t>đúng</a:t>
            </a:r>
            <a:endParaRPr kumimoji="0" lang="en-US" sz="45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0952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304516" y="1914477"/>
            <a:ext cx="13678967" cy="335417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831015" y="6057846"/>
            <a:ext cx="6470299" cy="134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35583" y="8422373"/>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28800" y="8191500"/>
            <a:ext cx="6472514" cy="13473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132329" y="6057846"/>
            <a:ext cx="6469316" cy="1374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2851822" y="2532838"/>
            <a:ext cx="12584354" cy="2169825"/>
          </a:xfrm>
          <a:prstGeom prst="rect">
            <a:avLst/>
          </a:prstGeom>
        </p:spPr>
        <p:txBody>
          <a:bodyPr wrap="square">
            <a:spAutoFit/>
          </a:bodyPr>
          <a:lstStyle/>
          <a:p>
            <a:pPr marR="30480" lvl="0" algn="just">
              <a:lnSpc>
                <a:spcPct val="150000"/>
              </a:lnSpc>
            </a:pPr>
            <a:r>
              <a:rPr kumimoji="0" lang="en-US" sz="4500" b="1"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2.</a:t>
            </a:r>
            <a:r>
              <a:rPr kumimoji="0" lang="en-US" sz="45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 </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Khai triển 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25y</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theo hằng đẳng thức ta được</a:t>
            </a:r>
            <a:endParaRPr kumimoji="0" lang="en-US" sz="4500" b="0" i="0" u="none" strike="noStrike" kern="1200" cap="none" spc="0" normalizeH="0" baseline="0" noProof="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11140896" y="6223915"/>
            <a:ext cx="4452181" cy="901593"/>
          </a:xfrm>
          <a:prstGeom prst="rect">
            <a:avLst/>
          </a:prstGeom>
        </p:spPr>
        <p:txBody>
          <a:bodyPr wrap="none">
            <a:spAutoFit/>
          </a:bodyPr>
          <a:lstStyle/>
          <a:p>
            <a:pPr marR="30480"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C. (x – 5y)(x + 5y) </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2843528" y="6191832"/>
            <a:ext cx="4295087" cy="1015663"/>
          </a:xfrm>
          <a:prstGeom prst="rect">
            <a:avLst/>
          </a:prstGeom>
        </p:spPr>
        <p:txBody>
          <a:bodyPr wrap="none">
            <a:spAutoFit/>
          </a:bodyPr>
          <a:lstStyle/>
          <a:p>
            <a:pPr marR="30480" algn="just">
              <a:lnSpc>
                <a:spcPct val="150000"/>
              </a:lnSpc>
              <a:spcAft>
                <a:spcPts val="0"/>
              </a:spcAft>
            </a:pP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 (x </a:t>
            </a:r>
            <a:r>
              <a:rPr lang="vi-VN" sz="40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en-US" sz="4000"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5y)(x + 5y)</a:t>
            </a:r>
            <a:endPar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2504351" y="8336147"/>
            <a:ext cx="4993996" cy="1015663"/>
          </a:xfrm>
          <a:prstGeom prst="rect">
            <a:avLst/>
          </a:prstGeom>
        </p:spPr>
        <p:txBody>
          <a:bodyPr wrap="none">
            <a:spAutoFit/>
          </a:bodyPr>
          <a:lstStyle/>
          <a:p>
            <a:pPr marR="30480"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B. (x – 25y)(x + 25y)</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11980068" y="8521642"/>
            <a:ext cx="2773836" cy="901593"/>
          </a:xfrm>
          <a:prstGeom prst="rect">
            <a:avLst/>
          </a:prstGeom>
        </p:spPr>
        <p:txBody>
          <a:bodyPr wrap="none">
            <a:spAutoFit/>
          </a:bodyPr>
          <a:lstStyle/>
          <a:p>
            <a:pPr marR="30480"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D. (x – 5y)</a:t>
            </a:r>
            <a:r>
              <a:rPr lang="en-US" sz="40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302210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304516" y="1914477"/>
            <a:ext cx="13678967" cy="335417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134600" y="6134100"/>
            <a:ext cx="6470299" cy="134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35583" y="8422373"/>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28800" y="8191500"/>
            <a:ext cx="6472514" cy="13473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831998" y="6210300"/>
            <a:ext cx="6469316" cy="1374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2917459" y="2392322"/>
            <a:ext cx="12322814" cy="2041456"/>
          </a:xfrm>
          <a:prstGeom prst="rect">
            <a:avLst/>
          </a:prstGeom>
        </p:spPr>
        <p:txBody>
          <a:bodyPr wrap="square">
            <a:spAutoFit/>
          </a:bodyPr>
          <a:lstStyle/>
          <a:p>
            <a:pPr marR="30480" algn="just">
              <a:lnSpc>
                <a:spcPct val="150000"/>
              </a:lnSpc>
              <a:spcAft>
                <a:spcPts val="0"/>
              </a:spcAft>
            </a:pPr>
            <a:r>
              <a:rPr kumimoji="0" lang="en-US" sz="4500" b="1"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3.</a:t>
            </a:r>
            <a:r>
              <a:rPr kumimoji="0" lang="en-US" sz="45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 </a:t>
            </a:r>
            <a:r>
              <a:rPr lang="en-US" sz="4500">
                <a:solidFill>
                  <a:schemeClr val="bg1"/>
                </a:solidFill>
                <a:latin typeface="Arial" panose="020B0604020202020204" pitchFamily="34" charset="0"/>
                <a:ea typeface="Times New Roman" panose="02020603050405020304" pitchFamily="18" charset="0"/>
                <a:cs typeface="Arial" panose="020B0604020202020204" pitchFamily="34" charset="0"/>
              </a:rPr>
              <a:t>Viết biểu thức 25x</a:t>
            </a:r>
            <a:r>
              <a:rPr lang="en-US" sz="45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US" sz="4500">
                <a:solidFill>
                  <a:schemeClr val="bg1"/>
                </a:solidFill>
                <a:latin typeface="Arial" panose="020B0604020202020204" pitchFamily="34" charset="0"/>
                <a:ea typeface="Times New Roman" panose="02020603050405020304" pitchFamily="18" charset="0"/>
                <a:cs typeface="Arial" panose="020B0604020202020204" pitchFamily="34" charset="0"/>
              </a:rPr>
              <a:t> – 20xy + 4y</a:t>
            </a:r>
            <a:r>
              <a:rPr lang="en-US" sz="45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US" sz="4500">
                <a:solidFill>
                  <a:schemeClr val="bg1"/>
                </a:solidFill>
                <a:latin typeface="Arial" panose="020B0604020202020204" pitchFamily="34" charset="0"/>
                <a:ea typeface="Times New Roman" panose="02020603050405020304" pitchFamily="18" charset="0"/>
                <a:cs typeface="Arial" panose="020B0604020202020204" pitchFamily="34" charset="0"/>
              </a:rPr>
              <a:t> dưới dạng bình phương của một hiệu</a:t>
            </a:r>
            <a:endParaRPr lang="en-US" sz="45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3368953" y="6355532"/>
            <a:ext cx="3172985" cy="901593"/>
          </a:xfrm>
          <a:prstGeom prst="rect">
            <a:avLst/>
          </a:prstGeom>
        </p:spPr>
        <p:txBody>
          <a:bodyPr wrap="none">
            <a:spAutoFit/>
          </a:bodyPr>
          <a:lstStyle/>
          <a:p>
            <a:pPr marR="30480"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A. (5x – 2y)</a:t>
            </a:r>
            <a:r>
              <a:rPr lang="en-US" sz="40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11566458" y="6268086"/>
            <a:ext cx="3456395" cy="901593"/>
          </a:xfrm>
          <a:prstGeom prst="rect">
            <a:avLst/>
          </a:prstGeom>
        </p:spPr>
        <p:txBody>
          <a:bodyPr wrap="none">
            <a:spAutoFit/>
          </a:bodyPr>
          <a:lstStyle/>
          <a:p>
            <a:pPr lvl="0" algn="just">
              <a:lnSpc>
                <a:spcPct val="150000"/>
              </a:lnSpc>
              <a:spcAft>
                <a:spcPts val="800"/>
              </a:spcAft>
              <a:defRPr/>
            </a:pP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C. (25x – 4y)</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a:t>
            </a:r>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3368953" y="8255936"/>
            <a:ext cx="3172985" cy="901593"/>
          </a:xfrm>
          <a:prstGeom prst="rect">
            <a:avLst/>
          </a:prstGeom>
        </p:spPr>
        <p:txBody>
          <a:bodyPr wrap="none">
            <a:spAutoFit/>
          </a:bodyPr>
          <a:lstStyle/>
          <a:p>
            <a:pPr marR="30480"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B. (2x – 5y)</a:t>
            </a:r>
            <a:r>
              <a:rPr lang="en-US" sz="40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11676798" y="8496300"/>
            <a:ext cx="3073598" cy="901593"/>
          </a:xfrm>
          <a:prstGeom prst="rect">
            <a:avLst/>
          </a:prstGeom>
        </p:spPr>
        <p:txBody>
          <a:bodyPr wrap="none">
            <a:spAutoFit/>
          </a:bodyPr>
          <a:lstStyle/>
          <a:p>
            <a:pPr marR="30480"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D. (5x + 2y)</a:t>
            </a:r>
            <a:r>
              <a:rPr lang="en-US" sz="40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383202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2195484" y="2400299"/>
            <a:ext cx="14608230" cy="30335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2195484" y="5993641"/>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2141284" y="819150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241742" y="594191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229710" y="8124309"/>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2" name="Rectangle 1"/>
          <p:cNvSpPr/>
          <p:nvPr/>
        </p:nvSpPr>
        <p:spPr>
          <a:xfrm>
            <a:off x="4256853" y="6311249"/>
            <a:ext cx="2165529" cy="901593"/>
          </a:xfrm>
          <a:prstGeom prst="rect">
            <a:avLst/>
          </a:prstGeom>
        </p:spPr>
        <p:txBody>
          <a:bodyPr wrap="none">
            <a:spAutoFit/>
          </a:bodyPr>
          <a:lstStyle/>
          <a:p>
            <a:pPr lvl="0" algn="just">
              <a:lnSpc>
                <a:spcPct val="150000"/>
              </a:lnSpc>
              <a:spcAft>
                <a:spcPts val="600"/>
              </a:spcAft>
              <a:defRPr/>
            </a:pPr>
            <a:r>
              <a:rPr lang="en-US" sz="4000">
                <a:solidFill>
                  <a:prstClr val="white"/>
                </a:solidFill>
                <a:latin typeface="Arial" panose="020B0604020202020204" pitchFamily="34" charset="0"/>
                <a:ea typeface="Calibri" panose="020F0502020204030204" pitchFamily="34" charset="0"/>
                <a:cs typeface="Arial" panose="020B0604020202020204" pitchFamily="34" charset="0"/>
              </a:rPr>
              <a:t>A. A = B </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416416" y="8432907"/>
            <a:ext cx="2051716" cy="901593"/>
          </a:xfrm>
          <a:prstGeom prst="rect">
            <a:avLst/>
          </a:prstGeom>
        </p:spPr>
        <p:txBody>
          <a:bodyPr wrap="none">
            <a:spAutoFit/>
          </a:bodyPr>
          <a:lstStyle/>
          <a:p>
            <a:pPr lvl="0" algn="just">
              <a:lnSpc>
                <a:spcPct val="150000"/>
              </a:lnSpc>
              <a:spcAft>
                <a:spcPts val="600"/>
              </a:spcAft>
              <a:defRPr/>
            </a:pPr>
            <a:r>
              <a:rPr lang="en-US" sz="4000">
                <a:solidFill>
                  <a:prstClr val="white"/>
                </a:solidFill>
                <a:latin typeface="Arial" panose="020B0604020202020204" pitchFamily="34" charset="0"/>
                <a:ea typeface="Calibri" panose="020F0502020204030204" pitchFamily="34" charset="0"/>
                <a:cs typeface="Arial" panose="020B0604020202020204" pitchFamily="34" charset="0"/>
              </a:rPr>
              <a:t>D. A &lt; B</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250652" y="7962448"/>
            <a:ext cx="2358979" cy="1458541"/>
          </a:xfrm>
          <a:prstGeom prst="rect">
            <a:avLst/>
          </a:prstGeom>
        </p:spPr>
        <p:txBody>
          <a:bodyPr wrap="none">
            <a:spAutoFit/>
          </a:bodyPr>
          <a:lstStyle/>
          <a:p>
            <a:pPr marL="30480" marR="30480" lvl="0" algn="just">
              <a:lnSpc>
                <a:spcPct val="250000"/>
              </a:lnSpc>
              <a:spcAft>
                <a:spcPts val="1200"/>
              </a:spcAft>
              <a:defRPr/>
            </a:pPr>
            <a:r>
              <a:rPr lang="en-US" sz="4300">
                <a:solidFill>
                  <a:prstClr val="white"/>
                </a:solidFill>
                <a:latin typeface="Arial" panose="020B0604020202020204" pitchFamily="34" charset="0"/>
                <a:ea typeface="Times New Roman" panose="02020603050405020304" pitchFamily="18" charset="0"/>
                <a:cs typeface="Arial" panose="020B0604020202020204" pitchFamily="34" charset="0"/>
              </a:rPr>
              <a:t>B. A ≥ B </a:t>
            </a:r>
            <a:endParaRPr kumimoji="0" lang="en-US" sz="43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12348288" y="6231268"/>
            <a:ext cx="2187970" cy="1015663"/>
          </a:xfrm>
          <a:prstGeom prst="rect">
            <a:avLst/>
          </a:prstGeom>
        </p:spPr>
        <p:txBody>
          <a:bodyPr wrap="square">
            <a:spAutoFit/>
          </a:bodyPr>
          <a:lstStyle/>
          <a:p>
            <a:pPr lvl="0" algn="just">
              <a:lnSpc>
                <a:spcPct val="150000"/>
              </a:lnSpc>
              <a:defRPr/>
            </a:pPr>
            <a:r>
              <a:rPr lang="en-US" sz="4000">
                <a:solidFill>
                  <a:prstClr val="white"/>
                </a:solidFill>
                <a:latin typeface="Arial" panose="020B0604020202020204" pitchFamily="34" charset="0"/>
                <a:ea typeface="Calibri" panose="020F0502020204030204" pitchFamily="34" charset="0"/>
                <a:cs typeface="Arial" panose="020B0604020202020204" pitchFamily="34" charset="0"/>
              </a:rPr>
              <a:t>C. A &gt; B </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2790275" y="2821275"/>
            <a:ext cx="13287925" cy="2169825"/>
          </a:xfrm>
          <a:prstGeom prst="rect">
            <a:avLst/>
          </a:prstGeom>
        </p:spPr>
        <p:txBody>
          <a:bodyPr wrap="square">
            <a:spAutoFit/>
          </a:bodyPr>
          <a:lstStyle/>
          <a:p>
            <a:pPr marR="30480" algn="just">
              <a:lnSpc>
                <a:spcPct val="150000"/>
              </a:lnSpc>
              <a:spcAft>
                <a:spcPts val="0"/>
              </a:spcAft>
            </a:pPr>
            <a:r>
              <a:rPr kumimoji="0" lang="en-US" sz="4500" b="1" i="0" u="none" strike="noStrike" kern="1200" cap="none" spc="0" normalizeH="0" baseline="0" noProof="0">
                <a:ln>
                  <a:noFill/>
                </a:ln>
                <a:solidFill>
                  <a:schemeClr val="bg1"/>
                </a:solidFill>
                <a:effectLst/>
                <a:uLnTx/>
                <a:uFillTx/>
                <a:latin typeface="Arial" panose="020B0604020202020204" pitchFamily="34" charset="0"/>
                <a:ea typeface="Dotum" panose="020B0600000101010101" pitchFamily="34" charset="-127"/>
                <a:cs typeface="Arial" panose="020B0604020202020204" pitchFamily="34" charset="0"/>
              </a:rPr>
              <a:t>Câu 4. </a:t>
            </a:r>
            <a:r>
              <a:rPr lang="en-US" sz="4500">
                <a:solidFill>
                  <a:schemeClr val="bg1"/>
                </a:solidFill>
                <a:latin typeface="Arial" panose="020B0604020202020204" pitchFamily="34" charset="0"/>
                <a:ea typeface="Times New Roman" panose="02020603050405020304" pitchFamily="18" charset="0"/>
                <a:cs typeface="Arial" panose="020B0604020202020204" pitchFamily="34" charset="0"/>
              </a:rPr>
              <a:t>So sánh A = 2019.2021.a và B = (2019</a:t>
            </a:r>
            <a:r>
              <a:rPr lang="en-US" sz="45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US" sz="4500">
                <a:solidFill>
                  <a:schemeClr val="bg1"/>
                </a:solidFill>
                <a:latin typeface="Arial" panose="020B0604020202020204" pitchFamily="34" charset="0"/>
                <a:ea typeface="Times New Roman" panose="02020603050405020304" pitchFamily="18" charset="0"/>
                <a:cs typeface="Arial" panose="020B0604020202020204" pitchFamily="34" charset="0"/>
              </a:rPr>
              <a:t> + 2.2019 + 1)a (với a &gt; 0)</a:t>
            </a:r>
            <a:endParaRPr lang="en-US" sz="45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3547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838200" y="2095500"/>
            <a:ext cx="16687800" cy="7620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txBody>
            <a:bodyPr/>
            <a:lstStyle/>
            <a:p>
              <a:endParaRPr lang="en-US"/>
            </a:p>
          </p:txBody>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grpSp>
        <p:nvGrpSpPr>
          <p:cNvPr id="9" name="Group 8"/>
          <p:cNvGrpSpPr/>
          <p:nvPr/>
        </p:nvGrpSpPr>
        <p:grpSpPr>
          <a:xfrm>
            <a:off x="5029200" y="571500"/>
            <a:ext cx="8915399" cy="1108694"/>
            <a:chOff x="6019800" y="377206"/>
            <a:chExt cx="10883734" cy="1108694"/>
          </a:xfrm>
        </p:grpSpPr>
        <p:grpSp>
          <p:nvGrpSpPr>
            <p:cNvPr id="10" name="Group 4"/>
            <p:cNvGrpSpPr/>
            <p:nvPr/>
          </p:nvGrpSpPr>
          <p:grpSpPr>
            <a:xfrm>
              <a:off x="6019800" y="377206"/>
              <a:ext cx="9953501" cy="1108694"/>
              <a:chOff x="0" y="0"/>
              <a:chExt cx="9651718" cy="6076340"/>
            </a:xfrm>
          </p:grpSpPr>
          <p:sp>
            <p:nvSpPr>
              <p:cNvPr id="12" name="Freeform 5"/>
              <p:cNvSpPr/>
              <p:nvPr/>
            </p:nvSpPr>
            <p:spPr>
              <a:xfrm>
                <a:off x="31750" y="0"/>
                <a:ext cx="9619968" cy="60763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13" name="Freeform 6"/>
              <p:cNvSpPr/>
              <p:nvPr/>
            </p:nvSpPr>
            <p:spPr>
              <a:xfrm>
                <a:off x="0" y="0"/>
                <a:ext cx="9651718"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11" name="TextBox 10"/>
            <p:cNvSpPr txBox="1"/>
            <p:nvPr/>
          </p:nvSpPr>
          <p:spPr>
            <a:xfrm>
              <a:off x="6466227" y="506032"/>
              <a:ext cx="10437307"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xmlns:a14="http://schemas.microsoft.com/office/drawing/2010/main">
        <mc:Choice Requires="a14">
          <p:sp>
            <p:nvSpPr>
              <p:cNvPr id="16" name="Rectangle 15"/>
              <p:cNvSpPr/>
              <p:nvPr/>
            </p:nvSpPr>
            <p:spPr>
              <a:xfrm>
                <a:off x="1789811" y="2971717"/>
                <a:ext cx="15011400" cy="2041456"/>
              </a:xfrm>
              <a:prstGeom prst="rect">
                <a:avLst/>
              </a:prstGeom>
            </p:spPr>
            <p:txBody>
              <a:bodyPr wrap="square">
                <a:spAutoFit/>
              </a:bodyPr>
              <a:lstStyle/>
              <a:p>
                <a:pPr>
                  <a:lnSpc>
                    <a:spcPct val="150000"/>
                  </a:lnSpc>
                </a:pPr>
                <a:r>
                  <a:rPr lang="en-US" sz="4500" b="1" u="sng">
                    <a:solidFill>
                      <a:srgbClr val="C00000"/>
                    </a:solidFill>
                    <a:latin typeface="Arial" panose="020B0604020202020204" pitchFamily="34" charset="0"/>
                    <a:cs typeface="Arial" panose="020B0604020202020204" pitchFamily="34" charset="0"/>
                  </a:rPr>
                  <a:t>Bài 2.28:</a:t>
                </a:r>
                <a:r>
                  <a:rPr lang="en-US" sz="4500" b="1">
                    <a:solidFill>
                      <a:srgbClr val="C00000"/>
                    </a:solidFill>
                    <a:latin typeface="Arial" panose="020B0604020202020204" pitchFamily="34" charset="0"/>
                    <a:cs typeface="Arial" panose="020B0604020202020204" pitchFamily="34" charset="0"/>
                  </a:rPr>
                  <a:t> </a:t>
                </a:r>
                <a:r>
                  <a:rPr lang="vi-VN" sz="4500">
                    <a:solidFill>
                      <a:srgbClr val="000000"/>
                    </a:solidFill>
                    <a:latin typeface="Arial" panose="020B0604020202020204" pitchFamily="34" charset="0"/>
                    <a:cs typeface="Arial" panose="020B0604020202020204" pitchFamily="34" charset="0"/>
                  </a:rPr>
                  <a:t>Đa thức </a:t>
                </a:r>
                <a14:m>
                  <m:oMath xmlns:m="http://schemas.openxmlformats.org/officeDocument/2006/math">
                    <m:sSup>
                      <m:sSupPr>
                        <m:ctrlPr>
                          <a:rPr lang="vi-VN" sz="4500" i="1" smtClean="0">
                            <a:solidFill>
                              <a:srgbClr val="000000"/>
                            </a:solidFill>
                            <a:latin typeface="Cambria Math" panose="02040503050406030204" pitchFamily="18" charset="0"/>
                          </a:rPr>
                        </m:ctrlPr>
                      </m:sSupPr>
                      <m:e>
                        <m:r>
                          <a:rPr lang="en-US" sz="4500" b="0" i="1" smtClean="0">
                            <a:solidFill>
                              <a:srgbClr val="000000"/>
                            </a:solidFill>
                            <a:latin typeface="Cambria Math" panose="02040503050406030204" pitchFamily="18" charset="0"/>
                          </a:rPr>
                          <m:t>𝑥</m:t>
                        </m:r>
                      </m:e>
                      <m:sup>
                        <m:r>
                          <a:rPr lang="en-US" sz="4500" b="0" i="1" smtClean="0">
                            <a:solidFill>
                              <a:srgbClr val="000000"/>
                            </a:solidFill>
                            <a:latin typeface="Cambria Math" panose="02040503050406030204" pitchFamily="18" charset="0"/>
                          </a:rPr>
                          <m:t>2</m:t>
                        </m:r>
                      </m:sup>
                    </m:sSup>
                    <m:r>
                      <a:rPr lang="vi-VN" sz="4500" i="1" smtClean="0">
                        <a:solidFill>
                          <a:srgbClr val="000000"/>
                        </a:solidFill>
                        <a:latin typeface="Cambria Math" panose="02040503050406030204" pitchFamily="18" charset="0"/>
                      </a:rPr>
                      <m:t>−9</m:t>
                    </m:r>
                    <m:r>
                      <a:rPr lang="vi-VN" sz="4500" i="1" smtClean="0">
                        <a:solidFill>
                          <a:srgbClr val="000000"/>
                        </a:solidFill>
                        <a:latin typeface="Cambria Math" panose="02040503050406030204" pitchFamily="18" charset="0"/>
                      </a:rPr>
                      <m:t>𝑥</m:t>
                    </m:r>
                    <m:r>
                      <a:rPr lang="vi-VN" sz="4500" i="1" smtClean="0">
                        <a:solidFill>
                          <a:srgbClr val="000000"/>
                        </a:solidFill>
                        <a:latin typeface="Cambria Math" panose="02040503050406030204" pitchFamily="18" charset="0"/>
                      </a:rPr>
                      <m:t>+8</m:t>
                    </m:r>
                  </m:oMath>
                </a14:m>
                <a:r>
                  <a:rPr lang="vi-VN" sz="4500">
                    <a:solidFill>
                      <a:srgbClr val="000000"/>
                    </a:solidFill>
                    <a:latin typeface="Arial" panose="020B0604020202020204" pitchFamily="34" charset="0"/>
                    <a:cs typeface="Arial" panose="020B0604020202020204" pitchFamily="34" charset="0"/>
                  </a:rPr>
                  <a:t> được phân tích thành tích của hai đa thức</a:t>
                </a:r>
              </a:p>
            </p:txBody>
          </p:sp>
        </mc:Choice>
        <mc:Fallback xmlns="">
          <p:sp>
            <p:nvSpPr>
              <p:cNvPr id="16" name="Rectangle 15"/>
              <p:cNvSpPr>
                <a:spLocks noRot="1" noChangeAspect="1" noMove="1" noResize="1" noEditPoints="1" noAdjustHandles="1" noChangeArrowheads="1" noChangeShapeType="1" noTextEdit="1"/>
              </p:cNvSpPr>
              <p:nvPr/>
            </p:nvSpPr>
            <p:spPr>
              <a:xfrm>
                <a:off x="1789811" y="2971717"/>
                <a:ext cx="15011400" cy="2041456"/>
              </a:xfrm>
              <a:prstGeom prst="rect">
                <a:avLst/>
              </a:prstGeom>
              <a:blipFill>
                <a:blip r:embed="rId3"/>
                <a:stretch>
                  <a:fillRect l="-1706" b="-14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3365580" y="5074031"/>
                <a:ext cx="11633035" cy="3269869"/>
              </a:xfrm>
              <a:prstGeom prst="rect">
                <a:avLst/>
              </a:prstGeom>
            </p:spPr>
            <p:txBody>
              <a:bodyPr wrap="square">
                <a:spAutoFit/>
              </a:bodyPr>
              <a:lstStyle/>
              <a:p>
                <a:pPr lvl="0">
                  <a:lnSpc>
                    <a:spcPct val="250000"/>
                  </a:lnSpc>
                </a:pPr>
                <a:r>
                  <a:rPr lang="vi-VN" sz="4500">
                    <a:solidFill>
                      <a:srgbClr val="000000"/>
                    </a:solidFill>
                    <a:cs typeface="Arial" panose="020B0604020202020204" pitchFamily="34" charset="0"/>
                  </a:rPr>
                  <a:t>A. </a:t>
                </a:r>
                <a14:m>
                  <m:oMath xmlns:m="http://schemas.openxmlformats.org/officeDocument/2006/math">
                    <m:r>
                      <a:rPr lang="vi-VN" sz="4500" i="1">
                        <a:solidFill>
                          <a:srgbClr val="000000"/>
                        </a:solidFill>
                        <a:latin typeface="Cambria Math" panose="02040503050406030204" pitchFamily="18" charset="0"/>
                      </a:rPr>
                      <m:t>𝑥</m:t>
                    </m:r>
                    <m:r>
                      <a:rPr lang="vi-VN" sz="4500" i="1">
                        <a:solidFill>
                          <a:srgbClr val="000000"/>
                        </a:solidFill>
                        <a:latin typeface="Cambria Math" panose="02040503050406030204" pitchFamily="18" charset="0"/>
                      </a:rPr>
                      <m:t>−1</m:t>
                    </m:r>
                  </m:oMath>
                </a14:m>
                <a:r>
                  <a:rPr lang="vi-VN" sz="4500">
                    <a:solidFill>
                      <a:srgbClr val="000000"/>
                    </a:solidFill>
                    <a:cs typeface="Arial" panose="020B0604020202020204" pitchFamily="34" charset="0"/>
                  </a:rPr>
                  <a:t> và</a:t>
                </a:r>
                <a14:m>
                  <m:oMath xmlns:m="http://schemas.openxmlformats.org/officeDocument/2006/math">
                    <m:r>
                      <a:rPr lang="vi-VN" sz="4500" i="1">
                        <a:solidFill>
                          <a:srgbClr val="000000"/>
                        </a:solidFill>
                        <a:latin typeface="Cambria Math" panose="02040503050406030204" pitchFamily="18" charset="0"/>
                      </a:rPr>
                      <m:t> </m:t>
                    </m:r>
                    <m:r>
                      <a:rPr lang="vi-VN" sz="4500" i="1">
                        <a:solidFill>
                          <a:srgbClr val="000000"/>
                        </a:solidFill>
                        <a:latin typeface="Cambria Math" panose="02040503050406030204" pitchFamily="18" charset="0"/>
                      </a:rPr>
                      <m:t>𝑥</m:t>
                    </m:r>
                    <m:r>
                      <a:rPr lang="vi-VN" sz="4500" i="1">
                        <a:solidFill>
                          <a:srgbClr val="000000"/>
                        </a:solidFill>
                        <a:latin typeface="Cambria Math" panose="02040503050406030204" pitchFamily="18" charset="0"/>
                      </a:rPr>
                      <m:t>+8</m:t>
                    </m:r>
                  </m:oMath>
                </a14:m>
                <a:r>
                  <a:rPr lang="en-US" sz="4500">
                    <a:solidFill>
                      <a:srgbClr val="000000"/>
                    </a:solidFill>
                    <a:cs typeface="Arial" panose="020B0604020202020204" pitchFamily="34" charset="0"/>
                  </a:rPr>
                  <a:t>			</a:t>
                </a:r>
                <a:r>
                  <a:rPr lang="vi-VN" sz="4500">
                    <a:solidFill>
                      <a:srgbClr val="000000"/>
                    </a:solidFill>
                    <a:cs typeface="Arial" panose="020B0604020202020204" pitchFamily="34" charset="0"/>
                  </a:rPr>
                  <a:t>B. </a:t>
                </a:r>
                <a14:m>
                  <m:oMath xmlns:m="http://schemas.openxmlformats.org/officeDocument/2006/math">
                    <m:r>
                      <a:rPr lang="vi-VN" sz="4500" i="1">
                        <a:solidFill>
                          <a:srgbClr val="000000"/>
                        </a:solidFill>
                        <a:latin typeface="Cambria Math" panose="02040503050406030204" pitchFamily="18" charset="0"/>
                      </a:rPr>
                      <m:t>𝑥</m:t>
                    </m:r>
                    <m:r>
                      <a:rPr lang="vi-VN" sz="4500" i="1">
                        <a:solidFill>
                          <a:srgbClr val="000000"/>
                        </a:solidFill>
                        <a:latin typeface="Cambria Math" panose="02040503050406030204" pitchFamily="18" charset="0"/>
                      </a:rPr>
                      <m:t>−1</m:t>
                    </m:r>
                  </m:oMath>
                </a14:m>
                <a:r>
                  <a:rPr lang="vi-VN" sz="4500">
                    <a:solidFill>
                      <a:srgbClr val="000000"/>
                    </a:solidFill>
                    <a:cs typeface="Arial" panose="020B0604020202020204" pitchFamily="34" charset="0"/>
                  </a:rPr>
                  <a:t> và </a:t>
                </a:r>
                <a14:m>
                  <m:oMath xmlns:m="http://schemas.openxmlformats.org/officeDocument/2006/math">
                    <m:r>
                      <a:rPr lang="vi-VN" sz="4500" i="1">
                        <a:solidFill>
                          <a:srgbClr val="000000"/>
                        </a:solidFill>
                        <a:latin typeface="Cambria Math" panose="02040503050406030204" pitchFamily="18" charset="0"/>
                      </a:rPr>
                      <m:t>𝑥</m:t>
                    </m:r>
                    <m:r>
                      <a:rPr lang="vi-VN" sz="4500" i="1">
                        <a:solidFill>
                          <a:srgbClr val="000000"/>
                        </a:solidFill>
                        <a:latin typeface="Cambria Math" panose="02040503050406030204" pitchFamily="18" charset="0"/>
                      </a:rPr>
                      <m:t>−8</m:t>
                    </m:r>
                  </m:oMath>
                </a14:m>
                <a:endParaRPr lang="vi-VN" sz="4500">
                  <a:solidFill>
                    <a:srgbClr val="000000"/>
                  </a:solidFill>
                  <a:cs typeface="Arial" panose="020B0604020202020204" pitchFamily="34" charset="0"/>
                </a:endParaRPr>
              </a:p>
              <a:p>
                <a:pPr lvl="0">
                  <a:lnSpc>
                    <a:spcPct val="250000"/>
                  </a:lnSpc>
                </a:pPr>
                <a:r>
                  <a:rPr lang="vi-VN" sz="4500">
                    <a:solidFill>
                      <a:srgbClr val="000000"/>
                    </a:solidFill>
                    <a:cs typeface="Arial" panose="020B0604020202020204" pitchFamily="34" charset="0"/>
                  </a:rPr>
                  <a:t>C. </a:t>
                </a:r>
                <a14:m>
                  <m:oMath xmlns:m="http://schemas.openxmlformats.org/officeDocument/2006/math">
                    <m:r>
                      <a:rPr lang="vi-VN" sz="4500" i="1">
                        <a:solidFill>
                          <a:srgbClr val="000000"/>
                        </a:solidFill>
                        <a:latin typeface="Cambria Math" panose="02040503050406030204" pitchFamily="18" charset="0"/>
                      </a:rPr>
                      <m:t>𝑥</m:t>
                    </m:r>
                    <m:r>
                      <a:rPr lang="vi-VN" sz="4500" i="1">
                        <a:solidFill>
                          <a:srgbClr val="000000"/>
                        </a:solidFill>
                        <a:latin typeface="Cambria Math" panose="02040503050406030204" pitchFamily="18" charset="0"/>
                      </a:rPr>
                      <m:t>−2</m:t>
                    </m:r>
                  </m:oMath>
                </a14:m>
                <a:r>
                  <a:rPr lang="vi-VN" sz="4500">
                    <a:solidFill>
                      <a:srgbClr val="000000"/>
                    </a:solidFill>
                    <a:cs typeface="Arial" panose="020B0604020202020204" pitchFamily="34" charset="0"/>
                  </a:rPr>
                  <a:t> và </a:t>
                </a:r>
                <a14:m>
                  <m:oMath xmlns:m="http://schemas.openxmlformats.org/officeDocument/2006/math">
                    <m:r>
                      <a:rPr lang="vi-VN" sz="4500" i="1">
                        <a:solidFill>
                          <a:srgbClr val="000000"/>
                        </a:solidFill>
                        <a:latin typeface="Cambria Math" panose="02040503050406030204" pitchFamily="18" charset="0"/>
                      </a:rPr>
                      <m:t>𝑥</m:t>
                    </m:r>
                    <m:r>
                      <a:rPr lang="vi-VN" sz="4500" i="1">
                        <a:solidFill>
                          <a:srgbClr val="000000"/>
                        </a:solidFill>
                        <a:latin typeface="Cambria Math" panose="02040503050406030204" pitchFamily="18" charset="0"/>
                      </a:rPr>
                      <m:t>−4</m:t>
                    </m:r>
                  </m:oMath>
                </a14:m>
                <a:r>
                  <a:rPr lang="en-US" sz="4500">
                    <a:solidFill>
                      <a:srgbClr val="000000"/>
                    </a:solidFill>
                    <a:cs typeface="Arial" panose="020B0604020202020204" pitchFamily="34" charset="0"/>
                  </a:rPr>
                  <a:t>			</a:t>
                </a:r>
                <a:r>
                  <a:rPr lang="vi-VN" sz="4500">
                    <a:solidFill>
                      <a:srgbClr val="000000"/>
                    </a:solidFill>
                    <a:cs typeface="Arial" panose="020B0604020202020204" pitchFamily="34" charset="0"/>
                  </a:rPr>
                  <a:t>D. </a:t>
                </a:r>
                <a14:m>
                  <m:oMath xmlns:m="http://schemas.openxmlformats.org/officeDocument/2006/math">
                    <m:r>
                      <a:rPr lang="vi-VN" sz="4500" i="1">
                        <a:solidFill>
                          <a:srgbClr val="000000"/>
                        </a:solidFill>
                        <a:latin typeface="Cambria Math" panose="02040503050406030204" pitchFamily="18" charset="0"/>
                      </a:rPr>
                      <m:t>𝑥</m:t>
                    </m:r>
                    <m:r>
                      <a:rPr lang="vi-VN" sz="4500" i="1">
                        <a:solidFill>
                          <a:srgbClr val="000000"/>
                        </a:solidFill>
                        <a:latin typeface="Cambria Math" panose="02040503050406030204" pitchFamily="18" charset="0"/>
                      </a:rPr>
                      <m:t>−2</m:t>
                    </m:r>
                  </m:oMath>
                </a14:m>
                <a:r>
                  <a:rPr lang="vi-VN" sz="4500">
                    <a:solidFill>
                      <a:srgbClr val="000000"/>
                    </a:solidFill>
                    <a:cs typeface="Arial" panose="020B0604020202020204" pitchFamily="34" charset="0"/>
                  </a:rPr>
                  <a:t> và </a:t>
                </a:r>
                <a14:m>
                  <m:oMath xmlns:m="http://schemas.openxmlformats.org/officeDocument/2006/math">
                    <m:r>
                      <a:rPr lang="vi-VN" sz="4500" i="1">
                        <a:solidFill>
                          <a:srgbClr val="000000"/>
                        </a:solidFill>
                        <a:latin typeface="Cambria Math" panose="02040503050406030204" pitchFamily="18" charset="0"/>
                      </a:rPr>
                      <m:t>𝑥</m:t>
                    </m:r>
                    <m:r>
                      <a:rPr lang="vi-VN" sz="4500" i="1">
                        <a:solidFill>
                          <a:srgbClr val="000000"/>
                        </a:solidFill>
                        <a:latin typeface="Cambria Math" panose="02040503050406030204" pitchFamily="18" charset="0"/>
                      </a:rPr>
                      <m:t>+4</m:t>
                    </m:r>
                  </m:oMath>
                </a14:m>
                <a:endParaRPr lang="vi-VN" sz="4500">
                  <a:solidFill>
                    <a:srgbClr val="000000"/>
                  </a:solidFill>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365580" y="5074031"/>
                <a:ext cx="11633035" cy="3269869"/>
              </a:xfrm>
              <a:prstGeom prst="rect">
                <a:avLst/>
              </a:prstGeom>
              <a:blipFill>
                <a:blip r:embed="rId4"/>
                <a:stretch>
                  <a:fillRect l="-2201" b="-7821"/>
                </a:stretch>
              </a:blipFill>
            </p:spPr>
            <p:txBody>
              <a:bodyPr/>
              <a:lstStyle/>
              <a:p>
                <a:r>
                  <a:rPr lang="en-US">
                    <a:noFill/>
                  </a:rPr>
                  <a:t> </a:t>
                </a:r>
              </a:p>
            </p:txBody>
          </p:sp>
        </mc:Fallback>
      </mc:AlternateContent>
      <p:pic>
        <p:nvPicPr>
          <p:cNvPr id="7" name="Picture 6"/>
          <p:cNvPicPr>
            <a:picLocks noChangeAspect="1"/>
          </p:cNvPicPr>
          <p:nvPr/>
        </p:nvPicPr>
        <p:blipFill>
          <a:blip r:embed="rId5"/>
          <a:stretch>
            <a:fillRect/>
          </a:stretch>
        </p:blipFill>
        <p:spPr>
          <a:xfrm>
            <a:off x="15328709" y="7470468"/>
            <a:ext cx="2280102" cy="2304488"/>
          </a:xfrm>
          <a:prstGeom prst="rect">
            <a:avLst/>
          </a:prstGeom>
        </p:spPr>
      </p:pic>
      <p:pic>
        <p:nvPicPr>
          <p:cNvPr id="14" name="Picture 13"/>
          <p:cNvPicPr>
            <a:picLocks noChangeAspect="1"/>
          </p:cNvPicPr>
          <p:nvPr/>
        </p:nvPicPr>
        <p:blipFill>
          <a:blip r:embed="rId6"/>
          <a:stretch>
            <a:fillRect/>
          </a:stretch>
        </p:blipFill>
        <p:spPr>
          <a:xfrm>
            <a:off x="609600" y="1258851"/>
            <a:ext cx="1441882" cy="1446166"/>
          </a:xfrm>
          <a:prstGeom prst="rect">
            <a:avLst/>
          </a:prstGeom>
        </p:spPr>
      </p:pic>
      <p:sp>
        <p:nvSpPr>
          <p:cNvPr id="17" name="Oval 16"/>
          <p:cNvSpPr/>
          <p:nvPr/>
        </p:nvSpPr>
        <p:spPr>
          <a:xfrm>
            <a:off x="9448800" y="5279873"/>
            <a:ext cx="5029200" cy="17210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7510001"/>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anim calcmode="lin" valueType="num">
                                      <p:cBhvr>
                                        <p:cTn id="22" dur="500" fill="hold"/>
                                        <p:tgtEl>
                                          <p:spTgt spid="2"/>
                                        </p:tgtEl>
                                        <p:attrNameLst>
                                          <p:attrName>ppt_x</p:attrName>
                                        </p:attrNameLst>
                                      </p:cBhvr>
                                      <p:tavLst>
                                        <p:tav tm="0">
                                          <p:val>
                                            <p:strVal val="#ppt_x"/>
                                          </p:val>
                                        </p:tav>
                                        <p:tav tm="100000">
                                          <p:val>
                                            <p:strVal val="#ppt_x"/>
                                          </p:val>
                                        </p:tav>
                                      </p:tavLst>
                                    </p:anim>
                                    <p:anim calcmode="lin" valueType="num">
                                      <p:cBhvr>
                                        <p:cTn id="23" dur="500" fill="hold"/>
                                        <p:tgtEl>
                                          <p:spTgt spid="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anim calcmode="lin" valueType="num">
                                      <p:cBhvr>
                                        <p:cTn id="27" dur="500" fill="hold"/>
                                        <p:tgtEl>
                                          <p:spTgt spid="7"/>
                                        </p:tgtEl>
                                        <p:attrNameLst>
                                          <p:attrName>ppt_x</p:attrName>
                                        </p:attrNameLst>
                                      </p:cBhvr>
                                      <p:tavLst>
                                        <p:tav tm="0">
                                          <p:val>
                                            <p:strVal val="#ppt_x"/>
                                          </p:val>
                                        </p:tav>
                                        <p:tav tm="100000">
                                          <p:val>
                                            <p:strVal val="#ppt_x"/>
                                          </p:val>
                                        </p:tav>
                                      </p:tavLst>
                                    </p:anim>
                                    <p:anim calcmode="lin" valueType="num">
                                      <p:cBhvr>
                                        <p:cTn id="28" dur="5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anim calcmode="lin" valueType="num">
                                      <p:cBhvr>
                                        <p:cTn id="32" dur="500" fill="hold"/>
                                        <p:tgtEl>
                                          <p:spTgt spid="14"/>
                                        </p:tgtEl>
                                        <p:attrNameLst>
                                          <p:attrName>ppt_x</p:attrName>
                                        </p:attrNameLst>
                                      </p:cBhvr>
                                      <p:tavLst>
                                        <p:tav tm="0">
                                          <p:val>
                                            <p:strVal val="#ppt_x"/>
                                          </p:val>
                                        </p:tav>
                                        <p:tav tm="100000">
                                          <p:val>
                                            <p:strVal val="#ppt_x"/>
                                          </p:val>
                                        </p:tav>
                                      </p:tavLst>
                                    </p:anim>
                                    <p:anim calcmode="lin" valueType="num">
                                      <p:cBhvr>
                                        <p:cTn id="33"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1992163" y="2143077"/>
            <a:ext cx="14314637" cy="300042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134600" y="6134100"/>
            <a:ext cx="6470299" cy="134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35583" y="8422373"/>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28800" y="8191500"/>
            <a:ext cx="6472514" cy="13473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831998" y="6210300"/>
            <a:ext cx="6469316" cy="1374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2318121" y="2468522"/>
            <a:ext cx="13771042" cy="2169825"/>
          </a:xfrm>
          <a:prstGeom prst="rect">
            <a:avLst/>
          </a:prstGeom>
        </p:spPr>
        <p:txBody>
          <a:bodyPr wrap="square">
            <a:spAutoFit/>
          </a:bodyPr>
          <a:lstStyle/>
          <a:p>
            <a:pPr marR="30480" lvl="0" algn="just">
              <a:lnSpc>
                <a:spcPct val="150000"/>
              </a:lnSpc>
            </a:pPr>
            <a:r>
              <a:rPr kumimoji="0" lang="en-US" sz="4500" b="1"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Câu 5.</a:t>
            </a:r>
            <a:r>
              <a:rPr kumimoji="0" lang="en-US" sz="45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Cho (x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4x)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+ 8(x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4x) + 15 = (x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4x + 5) (x – 1)(x + …). Điền vào dấu … số hạng thích hợp</a:t>
            </a:r>
            <a:endParaRPr kumimoji="0" lang="en-US" sz="4500" b="0" i="0" u="none" strike="noStrike" kern="1200" cap="none" spc="0" normalizeH="0" baseline="0" noProof="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4305909" y="6355532"/>
            <a:ext cx="1299074" cy="1015663"/>
          </a:xfrm>
          <a:prstGeom prst="rect">
            <a:avLst/>
          </a:prstGeom>
        </p:spPr>
        <p:txBody>
          <a:bodyPr wrap="none">
            <a:spAutoFit/>
          </a:bodyPr>
          <a:lstStyle/>
          <a:p>
            <a:pPr marL="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 </a:t>
            </a: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-3</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12549633" y="6298497"/>
            <a:ext cx="1125629"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C. </a:t>
            </a:r>
            <a:r>
              <a:rPr lang="en-US" sz="4000">
                <a:solidFill>
                  <a:prstClr val="white"/>
                </a:solidFill>
                <a:latin typeface="Arial" panose="020B0604020202020204" pitchFamily="34" charset="0"/>
                <a:ea typeface="Arial" panose="020B0604020202020204" pitchFamily="34" charset="0"/>
                <a:cs typeface="Arial" panose="020B0604020202020204" pitchFamily="34" charset="0"/>
              </a:rPr>
              <a:t>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4391669" y="8255936"/>
            <a:ext cx="1127553" cy="1015663"/>
          </a:xfrm>
          <a:prstGeom prst="rect">
            <a:avLst/>
          </a:prstGeom>
        </p:spPr>
        <p:txBody>
          <a:bodyPr wrap="none">
            <a:spAutoFit/>
          </a:bodyPr>
          <a:lstStyle/>
          <a:p>
            <a:pPr marL="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 </a:t>
            </a: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3</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12549633" y="8496300"/>
            <a:ext cx="1327928" cy="1015663"/>
          </a:xfrm>
          <a:prstGeom prst="rect">
            <a:avLst/>
          </a:prstGeom>
        </p:spPr>
        <p:txBody>
          <a:bodyPr wrap="none">
            <a:spAutoFit/>
          </a:bodyPr>
          <a:lstStyle/>
          <a:p>
            <a:pPr marL="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 </a:t>
            </a: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-1</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52255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1992163" y="2143077"/>
            <a:ext cx="14314637" cy="300042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134600" y="6102016"/>
            <a:ext cx="6470299" cy="134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35583" y="8374247"/>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2091520" y="6069664"/>
            <a:ext cx="6472514" cy="13473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2094718" y="8312836"/>
            <a:ext cx="6469316" cy="1374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2318121" y="2468522"/>
            <a:ext cx="13771042" cy="2169825"/>
          </a:xfrm>
          <a:prstGeom prst="rect">
            <a:avLst/>
          </a:prstGeom>
        </p:spPr>
        <p:txBody>
          <a:bodyPr wrap="square">
            <a:spAutoFit/>
          </a:bodyPr>
          <a:lstStyle/>
          <a:p>
            <a:pPr marL="0" marR="30480" lvl="0" indent="0" algn="just" defTabSz="914400" rtl="0" eaLnBrk="1" fontAlgn="auto" latinLnBrk="0" hangingPunct="1">
              <a:lnSpc>
                <a:spcPct val="150000"/>
              </a:lnSpc>
              <a:spcBef>
                <a:spcPts val="0"/>
              </a:spcBef>
              <a:spcAft>
                <a:spcPts val="0"/>
              </a:spcAft>
              <a:buClrTx/>
              <a:buSzTx/>
              <a:buFontTx/>
              <a:buNone/>
              <a:tabLst/>
              <a:defRPr/>
            </a:pPr>
            <a:r>
              <a:rPr kumimoji="0" lang="en-US" sz="4500" b="1"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Câu 6.</a:t>
            </a:r>
            <a:r>
              <a:rPr kumimoji="0" lang="en-US" sz="45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Cho (x</a:t>
            </a:r>
            <a:r>
              <a:rPr kumimoji="0" lang="en-US" sz="4500" b="0" i="0" u="none" strike="noStrike" kern="1200" cap="none" spc="0" normalizeH="0" baseline="3000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2</a:t>
            </a:r>
            <a:r>
              <a:rPr kumimoji="0" lang="en-US" sz="45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 4x)</a:t>
            </a:r>
            <a:r>
              <a:rPr kumimoji="0" lang="en-US" sz="4500" b="0" i="0" u="none" strike="noStrike" kern="1200" cap="none" spc="0" normalizeH="0" baseline="3000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2</a:t>
            </a:r>
            <a:r>
              <a:rPr kumimoji="0" lang="en-US" sz="45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+ 8(x</a:t>
            </a:r>
            <a:r>
              <a:rPr kumimoji="0" lang="en-US" sz="4500" b="0" i="0" u="none" strike="noStrike" kern="1200" cap="none" spc="0" normalizeH="0" baseline="3000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2</a:t>
            </a:r>
            <a:r>
              <a:rPr kumimoji="0" lang="en-US" sz="45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 4x) + 15 = (x</a:t>
            </a:r>
            <a:r>
              <a:rPr kumimoji="0" lang="en-US" sz="4500" b="0" i="0" u="none" strike="noStrike" kern="1200" cap="none" spc="0" normalizeH="0" baseline="3000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2</a:t>
            </a:r>
            <a:r>
              <a:rPr kumimoji="0" lang="en-US" sz="45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 4x + 5) (x – 1)(x + …). Điền vào dấu … số hạng thích hợp</a:t>
            </a:r>
            <a:endParaRPr kumimoji="0" lang="en-US" sz="45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4425962" y="8458068"/>
            <a:ext cx="1584408" cy="1015663"/>
          </a:xfrm>
          <a:prstGeom prst="rect">
            <a:avLst/>
          </a:prstGeom>
        </p:spPr>
        <p:txBody>
          <a:bodyPr wrap="none">
            <a:spAutoFit/>
          </a:bodyPr>
          <a:lstStyle/>
          <a:p>
            <a:pPr marL="0" marR="30480" lvl="0" indent="0" algn="just" defTabSz="914400" rtl="0" eaLnBrk="1" fontAlgn="auto" latinLnBrk="0" hangingPunct="1">
              <a:lnSpc>
                <a:spcPct val="150000"/>
              </a:lnSpc>
              <a:spcBef>
                <a:spcPts val="0"/>
              </a:spcBef>
              <a:spcAft>
                <a:spcPts val="0"/>
              </a:spcAft>
              <a:buClrTx/>
              <a:buSzTx/>
              <a:buFontTx/>
              <a:buNone/>
              <a:tabLst/>
              <a:defRPr/>
            </a:pP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B</a:t>
            </a: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-14</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12420600" y="6266413"/>
            <a:ext cx="1582484"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C. -12</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4583056" y="6182226"/>
            <a:ext cx="1270220" cy="901593"/>
          </a:xfrm>
          <a:prstGeom prst="rect">
            <a:avLst/>
          </a:prstGeom>
        </p:spPr>
        <p:txBody>
          <a:bodyPr wrap="none">
            <a:spAutoFit/>
          </a:bodyPr>
          <a:lstStyle/>
          <a:p>
            <a:pPr marL="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A.12</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12492726" y="8448174"/>
            <a:ext cx="1441741" cy="1015663"/>
          </a:xfrm>
          <a:prstGeom prst="rect">
            <a:avLst/>
          </a:prstGeom>
        </p:spPr>
        <p:txBody>
          <a:bodyPr wrap="none">
            <a:spAutoFit/>
          </a:bodyPr>
          <a:lstStyle/>
          <a:p>
            <a:pPr marL="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 </a:t>
            </a: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14</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1283427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304516" y="1914477"/>
            <a:ext cx="13678967" cy="335417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831015" y="6057846"/>
            <a:ext cx="6470299" cy="134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35583" y="8422373"/>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28800" y="8191500"/>
            <a:ext cx="6472514" cy="13473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132329" y="6057846"/>
            <a:ext cx="6469316" cy="1374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2743200" y="2095500"/>
            <a:ext cx="13063140" cy="3000821"/>
          </a:xfrm>
          <a:prstGeom prst="rect">
            <a:avLst/>
          </a:prstGeom>
        </p:spPr>
        <p:txBody>
          <a:bodyPr wrap="square">
            <a:spAutoFit/>
          </a:bodyPr>
          <a:lstStyle/>
          <a:p>
            <a:pPr marR="30480">
              <a:lnSpc>
                <a:spcPct val="150000"/>
              </a:lnSpc>
              <a:spcAft>
                <a:spcPts val="0"/>
              </a:spcAft>
            </a:pPr>
            <a:r>
              <a:rPr kumimoji="0" lang="en-US" sz="4200" b="1"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7.</a:t>
            </a:r>
            <a:r>
              <a:rPr kumimoji="0" lang="en-US" sz="42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 </a:t>
            </a:r>
            <a:r>
              <a:rPr lang="en-US" sz="4200">
                <a:solidFill>
                  <a:schemeClr val="bg1"/>
                </a:solidFill>
                <a:latin typeface="Arial" panose="020B0604020202020204" pitchFamily="34" charset="0"/>
                <a:ea typeface="Times New Roman" panose="02020603050405020304" pitchFamily="18" charset="0"/>
                <a:cs typeface="Arial" panose="020B0604020202020204" pitchFamily="34" charset="0"/>
              </a:rPr>
              <a:t>Cho (A): 16x</a:t>
            </a:r>
            <a:r>
              <a:rPr lang="en-US" sz="42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4</a:t>
            </a:r>
            <a:r>
              <a:rPr lang="en-US" sz="4200">
                <a:solidFill>
                  <a:schemeClr val="bg1"/>
                </a:solidFill>
                <a:latin typeface="Arial" panose="020B0604020202020204" pitchFamily="34" charset="0"/>
                <a:ea typeface="Times New Roman" panose="02020603050405020304" pitchFamily="18" charset="0"/>
                <a:cs typeface="Arial" panose="020B0604020202020204" pitchFamily="34" charset="0"/>
              </a:rPr>
              <a:t>(x – y) – x + y = (2x – 1)(2x + 1) (4x + 1)</a:t>
            </a:r>
            <a:r>
              <a:rPr lang="en-US" sz="42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US" sz="4200">
                <a:solidFill>
                  <a:schemeClr val="bg1"/>
                </a:solidFill>
                <a:latin typeface="Arial" panose="020B0604020202020204" pitchFamily="34" charset="0"/>
                <a:ea typeface="Times New Roman" panose="02020603050405020304" pitchFamily="18" charset="0"/>
                <a:cs typeface="Arial" panose="020B0604020202020204" pitchFamily="34" charset="0"/>
              </a:rPr>
              <a:t>(x + y) và (B): 2x</a:t>
            </a:r>
            <a:r>
              <a:rPr lang="en-US" sz="42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3</a:t>
            </a:r>
            <a:r>
              <a:rPr lang="en-US" sz="4200">
                <a:solidFill>
                  <a:schemeClr val="bg1"/>
                </a:solidFill>
                <a:latin typeface="Arial" panose="020B0604020202020204" pitchFamily="34" charset="0"/>
                <a:ea typeface="Times New Roman" panose="02020603050405020304" pitchFamily="18" charset="0"/>
                <a:cs typeface="Arial" panose="020B0604020202020204" pitchFamily="34" charset="0"/>
              </a:rPr>
              <a:t>y – 2xy</a:t>
            </a:r>
            <a:r>
              <a:rPr lang="en-US" sz="42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3</a:t>
            </a:r>
            <a:r>
              <a:rPr lang="en-US" sz="4200">
                <a:solidFill>
                  <a:schemeClr val="bg1"/>
                </a:solidFill>
                <a:latin typeface="Arial" panose="020B0604020202020204" pitchFamily="34" charset="0"/>
                <a:ea typeface="Times New Roman" panose="02020603050405020304" pitchFamily="18" charset="0"/>
                <a:cs typeface="Arial" panose="020B0604020202020204" pitchFamily="34" charset="0"/>
              </a:rPr>
              <a:t> – 4xy</a:t>
            </a:r>
            <a:r>
              <a:rPr lang="en-US" sz="42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2</a:t>
            </a:r>
            <a:r>
              <a:rPr lang="en-US" sz="4200">
                <a:solidFill>
                  <a:schemeClr val="bg1"/>
                </a:solidFill>
                <a:latin typeface="Arial" panose="020B0604020202020204" pitchFamily="34" charset="0"/>
                <a:ea typeface="Times New Roman" panose="02020603050405020304" pitchFamily="18" charset="0"/>
                <a:cs typeface="Arial" panose="020B0604020202020204" pitchFamily="34" charset="0"/>
              </a:rPr>
              <a:t> – 2xy = 2xy(x + y – 1)(x – y + 1). Chọn câu </a:t>
            </a:r>
            <a:r>
              <a:rPr lang="en-US" sz="4200" b="1">
                <a:solidFill>
                  <a:schemeClr val="bg1"/>
                </a:solidFill>
                <a:latin typeface="Arial" panose="020B0604020202020204" pitchFamily="34" charset="0"/>
                <a:ea typeface="Times New Roman" panose="02020603050405020304" pitchFamily="18" charset="0"/>
                <a:cs typeface="Arial" panose="020B0604020202020204" pitchFamily="34" charset="0"/>
              </a:rPr>
              <a:t>đúng.</a:t>
            </a:r>
            <a:endParaRPr lang="en-US" sz="42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11140896" y="6223915"/>
            <a:ext cx="4452181" cy="901593"/>
          </a:xfrm>
          <a:prstGeom prst="rect">
            <a:avLst/>
          </a:prstGeom>
        </p:spPr>
        <p:txBody>
          <a:bodyPr wrap="none">
            <a:spAutoFit/>
          </a:bodyPr>
          <a:lstStyle/>
          <a:p>
            <a:pPr marR="30480" lvl="0" algn="just">
              <a:lnSpc>
                <a:spcPct val="150000"/>
              </a:lnSpc>
            </a:pP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C. (A), (B) đều sai </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2630329" y="6191832"/>
            <a:ext cx="4721485" cy="901593"/>
          </a:xfrm>
          <a:prstGeom prst="rect">
            <a:avLst/>
          </a:prstGeom>
        </p:spPr>
        <p:txBody>
          <a:bodyPr wrap="none">
            <a:spAutoFit/>
          </a:bodyPr>
          <a:lstStyle/>
          <a:p>
            <a:pPr marR="30480" lvl="0" algn="just">
              <a:lnSpc>
                <a:spcPct val="150000"/>
              </a:lnSpc>
            </a:pP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A. (A) đúng, (B) sai </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2711940" y="8336147"/>
            <a:ext cx="4578818" cy="901593"/>
          </a:xfrm>
          <a:prstGeom prst="rect">
            <a:avLst/>
          </a:prstGeom>
        </p:spPr>
        <p:txBody>
          <a:bodyPr wrap="none">
            <a:spAutoFit/>
          </a:bodyPr>
          <a:lstStyle/>
          <a:p>
            <a:pPr marR="30480" lvl="0" algn="just">
              <a:lnSpc>
                <a:spcPct val="150000"/>
              </a:lnSpc>
            </a:pP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B. (A) sai, (B) đúng</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10962963" y="8521642"/>
            <a:ext cx="4808047" cy="901593"/>
          </a:xfrm>
          <a:prstGeom prst="rect">
            <a:avLst/>
          </a:prstGeom>
        </p:spPr>
        <p:txBody>
          <a:bodyPr wrap="none">
            <a:spAutoFit/>
          </a:bodyPr>
          <a:lstStyle/>
          <a:p>
            <a:pPr marR="30480" lvl="0" algn="just">
              <a:lnSpc>
                <a:spcPct val="150000"/>
              </a:lnSpc>
            </a:pPr>
            <a:r>
              <a:rPr lang="pt-BR" sz="4000">
                <a:solidFill>
                  <a:prstClr val="white"/>
                </a:solidFill>
                <a:latin typeface="Arial" panose="020B0604020202020204" pitchFamily="34" charset="0"/>
                <a:ea typeface="Times New Roman" panose="02020603050405020304" pitchFamily="18" charset="0"/>
                <a:cs typeface="Arial" panose="020B0604020202020204" pitchFamily="34" charset="0"/>
              </a:rPr>
              <a:t>D. (A), (B) đều đúng</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270158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044041">
            <a:off x="16603754" y="90538"/>
            <a:ext cx="1524000" cy="1372231"/>
          </a:xfrm>
          <a:prstGeom prst="rect">
            <a:avLst/>
          </a:prstGeom>
        </p:spPr>
      </p:pic>
      <p:sp>
        <p:nvSpPr>
          <p:cNvPr id="17" name="Rectangle 16"/>
          <p:cNvSpPr/>
          <p:nvPr/>
        </p:nvSpPr>
        <p:spPr>
          <a:xfrm>
            <a:off x="656421" y="686343"/>
            <a:ext cx="6588663" cy="738664"/>
          </a:xfrm>
          <a:prstGeom prst="rect">
            <a:avLst/>
          </a:prstGeom>
        </p:spPr>
        <p:txBody>
          <a:bodyPr wrap="none">
            <a:spAutoFit/>
          </a:bodyPr>
          <a:lstStyle/>
          <a:p>
            <a:r>
              <a:rPr lang="fr-FR" sz="4200" b="1" err="1">
                <a:solidFill>
                  <a:srgbClr val="C00000"/>
                </a:solidFill>
                <a:latin typeface="Arial" panose="020B0604020202020204" pitchFamily="34" charset="0"/>
                <a:ea typeface="Calibri" panose="020F0502020204030204" pitchFamily="34" charset="0"/>
              </a:rPr>
              <a:t>Bài</a:t>
            </a:r>
            <a:r>
              <a:rPr lang="fr-FR" sz="4200" b="1">
                <a:solidFill>
                  <a:srgbClr val="C00000"/>
                </a:solidFill>
                <a:latin typeface="Arial" panose="020B0604020202020204" pitchFamily="34" charset="0"/>
                <a:ea typeface="Calibri" panose="020F0502020204030204" pitchFamily="34" charset="0"/>
              </a:rPr>
              <a:t> 2.32 </a:t>
            </a:r>
            <a:r>
              <a:rPr lang="fr-FR" sz="4200" b="1" dirty="0">
                <a:solidFill>
                  <a:srgbClr val="C00000"/>
                </a:solidFill>
                <a:latin typeface="Arial" panose="020B0604020202020204" pitchFamily="34" charset="0"/>
                <a:ea typeface="Calibri" panose="020F0502020204030204" pitchFamily="34" charset="0"/>
              </a:rPr>
              <a:t>(SGK – </a:t>
            </a:r>
            <a:r>
              <a:rPr lang="fr-FR" sz="4200" b="1" err="1">
                <a:solidFill>
                  <a:srgbClr val="C00000"/>
                </a:solidFill>
                <a:latin typeface="Arial" panose="020B0604020202020204" pitchFamily="34" charset="0"/>
                <a:ea typeface="Calibri" panose="020F0502020204030204" pitchFamily="34" charset="0"/>
              </a:rPr>
              <a:t>trang</a:t>
            </a:r>
            <a:r>
              <a:rPr lang="fr-FR" sz="4200" b="1">
                <a:solidFill>
                  <a:srgbClr val="C00000"/>
                </a:solidFill>
                <a:latin typeface="Arial" panose="020B0604020202020204" pitchFamily="34" charset="0"/>
                <a:ea typeface="Calibri" panose="020F0502020204030204" pitchFamily="34" charset="0"/>
              </a:rPr>
              <a:t> 47)</a:t>
            </a:r>
            <a:endParaRPr lang="en-US" sz="4200" dirty="0">
              <a:solidFill>
                <a:srgbClr val="C00000"/>
              </a:solidFill>
            </a:endParaRPr>
          </a:p>
        </p:txBody>
      </p:sp>
      <p:pic>
        <p:nvPicPr>
          <p:cNvPr id="2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663939" y="4959753"/>
            <a:ext cx="1248122" cy="1246729"/>
          </a:xfrm>
          <a:prstGeom prst="rect">
            <a:avLst/>
          </a:prstGeom>
        </p:spPr>
      </p:pic>
      <p:sp>
        <p:nvSpPr>
          <p:cNvPr id="2" name="Rectangle 1"/>
          <p:cNvSpPr/>
          <p:nvPr/>
        </p:nvSpPr>
        <p:spPr>
          <a:xfrm>
            <a:off x="4953000" y="1808566"/>
            <a:ext cx="9144000" cy="707886"/>
          </a:xfrm>
          <a:prstGeom prst="rect">
            <a:avLst/>
          </a:prstGeom>
        </p:spPr>
        <p:txBody>
          <a:bodyPr>
            <a:spAutoFit/>
          </a:bodyPr>
          <a:lstStyle/>
          <a:p>
            <a:r>
              <a:rPr lang="en-US" sz="4000">
                <a:solidFill>
                  <a:srgbClr val="000000"/>
                </a:solidFill>
                <a:latin typeface="Arial" panose="020B0604020202020204" pitchFamily="34" charset="0"/>
                <a:cs typeface="Arial" panose="020B0604020202020204" pitchFamily="34" charset="0"/>
              </a:rPr>
              <a:t>Tính nhanh giá trị của các biểu thức:</a:t>
            </a:r>
            <a:endParaRPr lang="en-US" sz="400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828800" y="2953805"/>
                <a:ext cx="3328604" cy="707886"/>
              </a:xfrm>
              <a:prstGeom prst="rect">
                <a:avLst/>
              </a:prstGeom>
            </p:spPr>
            <p:txBody>
              <a:bodyPr wrap="none">
                <a:spAutoFit/>
              </a:bodyPr>
              <a:lstStyle/>
              <a:p>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oMath>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1828800" y="2953805"/>
                <a:ext cx="3328604" cy="707886"/>
              </a:xfrm>
              <a:prstGeom prst="rect">
                <a:avLst/>
              </a:prstGeom>
              <a:blipFill>
                <a:blip r:embed="rId18"/>
                <a:stretch>
                  <a:fillRect l="-6410" t="-17241" b="-34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1049000" y="2987814"/>
                <a:ext cx="4729693" cy="707886"/>
              </a:xfrm>
              <a:prstGeom prst="rect">
                <a:avLst/>
              </a:prstGeom>
            </p:spPr>
            <p:txBody>
              <a:bodyPr wrap="none">
                <a:spAutoFit/>
              </a:bodyPr>
              <a:lstStyle/>
              <a:p>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endParaRPr lang="en-US"/>
              </a:p>
            </p:txBody>
          </p:sp>
        </mc:Choice>
        <mc:Fallback xmlns="">
          <p:sp>
            <p:nvSpPr>
              <p:cNvPr id="8" name="Rectangle 7"/>
              <p:cNvSpPr>
                <a:spLocks noRot="1" noChangeAspect="1" noMove="1" noResize="1" noEditPoints="1" noAdjustHandles="1" noChangeArrowheads="1" noChangeShapeType="1" noTextEdit="1"/>
              </p:cNvSpPr>
              <p:nvPr/>
            </p:nvSpPr>
            <p:spPr>
              <a:xfrm>
                <a:off x="11049000" y="2987814"/>
                <a:ext cx="4729693" cy="707886"/>
              </a:xfrm>
              <a:prstGeom prst="rect">
                <a:avLst/>
              </a:prstGeom>
              <a:blipFill>
                <a:blip r:embed="rId19"/>
                <a:stretch>
                  <a:fillRect l="-4645" t="-17241" b="-34483"/>
                </a:stretch>
              </a:blipFill>
            </p:spPr>
            <p:txBody>
              <a:bodyPr/>
              <a:lstStyle/>
              <a:p>
                <a:r>
                  <a:rPr lang="en-US">
                    <a:noFill/>
                  </a:rPr>
                  <a:t> </a:t>
                </a:r>
              </a:p>
            </p:txBody>
          </p:sp>
        </mc:Fallback>
      </mc:AlternateContent>
      <p:cxnSp>
        <p:nvCxnSpPr>
          <p:cNvPr id="10" name="Straight Connector 9"/>
          <p:cNvCxnSpPr/>
          <p:nvPr/>
        </p:nvCxnSpPr>
        <p:spPr>
          <a:xfrm>
            <a:off x="9067800" y="2965878"/>
            <a:ext cx="0" cy="7147305"/>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tangle 10"/>
              <p:cNvSpPr/>
              <p:nvPr/>
            </p:nvSpPr>
            <p:spPr>
              <a:xfrm>
                <a:off x="2376104" y="3627602"/>
                <a:ext cx="5562600" cy="2554545"/>
              </a:xfrm>
              <a:prstGeom prst="rect">
                <a:avLst/>
              </a:prstGeom>
            </p:spPr>
            <p:txBody>
              <a:bodyPr wrap="square">
                <a:spAutoFit/>
              </a:bodyPr>
              <a:lstStyle/>
              <a:p>
                <a:pPr>
                  <a:lnSpc>
                    <a:spcPct val="200000"/>
                  </a:lnSpc>
                </a:pPr>
                <a14:m>
                  <m:oMathPara xmlns:m="http://schemas.openxmlformats.org/officeDocument/2006/math">
                    <m:oMathParaPr>
                      <m:jc m:val="left"/>
                    </m:oMathParaPr>
                    <m:oMath xmlns:m="http://schemas.openxmlformats.org/officeDocument/2006/math">
                      <m:r>
                        <a:rPr lang="fr-FR" sz="40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endParaRPr>
              </a:p>
              <a:p>
                <a:pPr>
                  <a:lnSpc>
                    <a:spcPct val="200000"/>
                  </a:lnSpc>
                </a:pPr>
                <a14:m>
                  <m:oMathPara xmlns:m="http://schemas.openxmlformats.org/officeDocument/2006/math">
                    <m:oMathParaPr>
                      <m:jc m:val="left"/>
                    </m:oMathParaPr>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d>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a:p>
            </p:txBody>
          </p:sp>
        </mc:Choice>
        <mc:Fallback xmlns="">
          <p:sp>
            <p:nvSpPr>
              <p:cNvPr id="11" name="Rectangle 10"/>
              <p:cNvSpPr>
                <a:spLocks noRot="1" noChangeAspect="1" noMove="1" noResize="1" noEditPoints="1" noAdjustHandles="1" noChangeArrowheads="1" noChangeShapeType="1" noTextEdit="1"/>
              </p:cNvSpPr>
              <p:nvPr/>
            </p:nvSpPr>
            <p:spPr>
              <a:xfrm>
                <a:off x="2376104" y="3627602"/>
                <a:ext cx="5562600" cy="2554545"/>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29550" y="6362700"/>
                <a:ext cx="8458200" cy="1938992"/>
              </a:xfrm>
              <a:prstGeom prst="rect">
                <a:avLst/>
              </a:prstGeom>
            </p:spPr>
            <p:txBody>
              <a:bodyPr wrap="square">
                <a:spAutoFit/>
              </a:bodyPr>
              <a:lstStyle/>
              <a:p>
                <a:pPr lvl="0" algn="just">
                  <a:lnSpc>
                    <a:spcPct val="150000"/>
                  </a:lnSpc>
                </a:pPr>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Thay </a:t>
                </a:r>
                <a14:m>
                  <m:oMath xmlns:m="http://schemas.openxmlformats.org/officeDocument/2006/math">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=102</m:t>
                    </m:r>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 vào biểu thức ta được </a:t>
                </a:r>
              </a:p>
              <a:p>
                <a:pPr lvl="0" algn="just">
                  <a:lnSpc>
                    <a:spcPct val="150000"/>
                  </a:lnSpc>
                </a:pPr>
                <a14:m>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(102</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100</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=10 000</m:t>
                    </m:r>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29550" y="6362700"/>
                <a:ext cx="8458200" cy="1938992"/>
              </a:xfrm>
              <a:prstGeom prst="rect">
                <a:avLst/>
              </a:prstGeom>
              <a:blipFill>
                <a:blip r:embed="rId21"/>
                <a:stretch>
                  <a:fillRect l="-2522" r="-1153" b="-6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1464548" y="4212925"/>
                <a:ext cx="2632452"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d>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m:oMathPara>
                </a14:m>
                <a:endParaRPr lang="en-US"/>
              </a:p>
            </p:txBody>
          </p:sp>
        </mc:Choice>
        <mc:Fallback xmlns="">
          <p:sp>
            <p:nvSpPr>
              <p:cNvPr id="16" name="Rectangle 15"/>
              <p:cNvSpPr>
                <a:spLocks noRot="1" noChangeAspect="1" noMove="1" noResize="1" noEditPoints="1" noAdjustHandles="1" noChangeArrowheads="1" noChangeShapeType="1" noTextEdit="1"/>
              </p:cNvSpPr>
              <p:nvPr/>
            </p:nvSpPr>
            <p:spPr>
              <a:xfrm>
                <a:off x="11464548" y="4212925"/>
                <a:ext cx="2632452" cy="707886"/>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9263705" y="6362700"/>
                <a:ext cx="8601707" cy="2862322"/>
              </a:xfrm>
              <a:prstGeom prst="rect">
                <a:avLst/>
              </a:prstGeom>
            </p:spPr>
            <p:txBody>
              <a:bodyPr wrap="square">
                <a:spAutoFit/>
              </a:bodyPr>
              <a:lstStyle/>
              <a:p>
                <a:pPr lvl="0" algn="just">
                  <a:lnSpc>
                    <a:spcPct val="150000"/>
                  </a:lnSpc>
                </a:pPr>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Thay </a:t>
                </a:r>
                <a14:m>
                  <m:oMath xmlns:m="http://schemas.openxmlformats.org/officeDocument/2006/math">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=999</m:t>
                    </m:r>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 vào biểu thức ta được </a:t>
                </a:r>
              </a:p>
              <a:p>
                <a:pPr lvl="0" algn="just">
                  <a:lnSpc>
                    <a:spcPct val="150000"/>
                  </a:lnSpc>
                </a:pPr>
                <a14:m>
                  <m:oMathPara xmlns:m="http://schemas.openxmlformats.org/officeDocument/2006/math">
                    <m:oMathParaPr>
                      <m:jc m:val="centerGroup"/>
                    </m:oMathParaPr>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999+1</m:t>
                              </m:r>
                            </m:e>
                          </m:d>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 </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000</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m:oMathPara>
                </a14:m>
                <a:endPar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endParaRPr>
              </a:p>
              <a:p>
                <a:pPr lvl="0" algn="just">
                  <a:lnSpc>
                    <a:spcPct val="150000"/>
                  </a:lnSpc>
                </a:pPr>
                <a:r>
                  <a:rPr lang="fr-FR" sz="4000">
                    <a:solidFill>
                      <a:prstClr val="black"/>
                    </a:solidFill>
                    <a:ea typeface="Calibri" panose="020F0502020204030204" pitchFamily="34" charset="0"/>
                    <a:cs typeface="Times New Roman" panose="02020603050405020304" pitchFamily="18" charset="0"/>
                  </a:rPr>
                  <a:t>                                        </a:t>
                </a:r>
                <a14:m>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=1 000 000 000</m:t>
                    </m:r>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9263705" y="6362700"/>
                <a:ext cx="8601707" cy="2862322"/>
              </a:xfrm>
              <a:prstGeom prst="rect">
                <a:avLst/>
              </a:prstGeom>
              <a:blipFill>
                <a:blip r:embed="rId23"/>
                <a:stretch>
                  <a:fillRect l="-2551" r="-1984" b="-4478"/>
                </a:stretch>
              </a:blipFill>
            </p:spPr>
            <p:txBody>
              <a:bodyPr/>
              <a:lstStyle/>
              <a:p>
                <a:r>
                  <a:rPr lang="en-US">
                    <a:noFill/>
                  </a:rPr>
                  <a:t> </a:t>
                </a:r>
              </a:p>
            </p:txBody>
          </p:sp>
        </mc:Fallback>
      </mc:AlternateContent>
      <p:pic>
        <p:nvPicPr>
          <p:cNvPr id="25" name="Picture 24"/>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8364261" y="8420100"/>
            <a:ext cx="1407077" cy="17356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anim calcmode="lin" valueType="num">
                                      <p:cBhvr>
                                        <p:cTn id="35" dur="500" fill="hold"/>
                                        <p:tgtEl>
                                          <p:spTgt spid="16"/>
                                        </p:tgtEl>
                                        <p:attrNameLst>
                                          <p:attrName>ppt_x</p:attrName>
                                        </p:attrNameLst>
                                      </p:cBhvr>
                                      <p:tavLst>
                                        <p:tav tm="0">
                                          <p:val>
                                            <p:strVal val="#ppt_x"/>
                                          </p:val>
                                        </p:tav>
                                        <p:tav tm="100000">
                                          <p:val>
                                            <p:strVal val="#ppt_x"/>
                                          </p:val>
                                        </p:tav>
                                      </p:tavLst>
                                    </p:anim>
                                    <p:anim calcmode="lin" valueType="num">
                                      <p:cBhvr>
                                        <p:cTn id="36" dur="500" fill="hold"/>
                                        <p:tgtEl>
                                          <p:spTgt spid="16"/>
                                        </p:tgtEl>
                                        <p:attrNameLst>
                                          <p:attrName>ppt_y</p:attrName>
                                        </p:attrNameLst>
                                      </p:cBhvr>
                                      <p:tavLst>
                                        <p:tav tm="0">
                                          <p:val>
                                            <p:strVal val="#ppt_y+.1"/>
                                          </p:val>
                                        </p:tav>
                                        <p:tav tm="100000">
                                          <p:val>
                                            <p:strVal val="#ppt_y"/>
                                          </p:val>
                                        </p:tav>
                                      </p:tavLst>
                                    </p:anim>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7" grpId="0"/>
      <p:bldP spid="8" grpId="0"/>
      <p:bldP spid="11" grpId="0"/>
      <p:bldP spid="12" grpId="0"/>
      <p:bldP spid="16"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840200" y="-621136"/>
            <a:ext cx="2067774" cy="2139999"/>
          </a:xfrm>
          <a:prstGeom prst="rect">
            <a:avLst/>
          </a:prstGeom>
        </p:spPr>
      </p:pic>
      <p:pic>
        <p:nvPicPr>
          <p:cNvPr id="25"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6629015">
            <a:off x="-605593" y="8467020"/>
            <a:ext cx="1981200" cy="1141892"/>
          </a:xfrm>
          <a:prstGeom prst="rect">
            <a:avLst/>
          </a:prstGeom>
        </p:spPr>
      </p:pic>
      <p:sp>
        <p:nvSpPr>
          <p:cNvPr id="13" name="Rectangle 12"/>
          <p:cNvSpPr/>
          <p:nvPr/>
        </p:nvSpPr>
        <p:spPr>
          <a:xfrm>
            <a:off x="2091865" y="954065"/>
            <a:ext cx="6588663" cy="738664"/>
          </a:xfrm>
          <a:prstGeom prst="rect">
            <a:avLst/>
          </a:prstGeom>
        </p:spPr>
        <p:txBody>
          <a:bodyPr wrap="none">
            <a:spAutoFit/>
          </a:bodyPr>
          <a:lstStyle/>
          <a:p>
            <a:r>
              <a:rPr lang="fr-FR" sz="4200" b="1">
                <a:solidFill>
                  <a:srgbClr val="FFFF00"/>
                </a:solidFill>
                <a:latin typeface="Arial" panose="020B0604020202020204" pitchFamily="34" charset="0"/>
                <a:ea typeface="Calibri" panose="020F0502020204030204" pitchFamily="34" charset="0"/>
              </a:rPr>
              <a:t>Bài 2.33 (SGK – trang 47)</a:t>
            </a:r>
            <a:endParaRPr lang="fr-FR" sz="4200" b="1" dirty="0" err="1">
              <a:solidFill>
                <a:srgbClr val="FFFF00"/>
              </a:solidFill>
              <a:latin typeface="Arial" panose="020B0604020202020204" pitchFamily="34" charset="0"/>
              <a:ea typeface="Calibri" panose="020F0502020204030204" pitchFamily="34" charset="0"/>
            </a:endParaRPr>
          </a:p>
        </p:txBody>
      </p:sp>
      <p:pic>
        <p:nvPicPr>
          <p:cNvPr id="12"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810775" y="6833648"/>
            <a:ext cx="2025682" cy="3110452"/>
          </a:xfrm>
          <a:prstGeom prst="rect">
            <a:avLst/>
          </a:prstGeom>
        </p:spPr>
      </p:pic>
      <p:sp>
        <p:nvSpPr>
          <p:cNvPr id="5" name="Rectangle 4"/>
          <p:cNvSpPr/>
          <p:nvPr/>
        </p:nvSpPr>
        <p:spPr>
          <a:xfrm>
            <a:off x="8691414" y="1006614"/>
            <a:ext cx="5347939" cy="707886"/>
          </a:xfrm>
          <a:prstGeom prst="rect">
            <a:avLst/>
          </a:prstGeom>
        </p:spPr>
        <p:txBody>
          <a:bodyPr wrap="none">
            <a:spAutoFit/>
          </a:bodyPr>
          <a:lstStyle/>
          <a:p>
            <a:r>
              <a:rPr lang="en-US" sz="4000">
                <a:solidFill>
                  <a:schemeClr val="bg1"/>
                </a:solidFill>
                <a:latin typeface="Arial" panose="020B0604020202020204" pitchFamily="34" charset="0"/>
                <a:cs typeface="Arial" panose="020B0604020202020204" pitchFamily="34" charset="0"/>
              </a:rPr>
              <a:t>Rút gọn các biểu thức:</a:t>
            </a:r>
          </a:p>
        </p:txBody>
      </p:sp>
      <mc:AlternateContent xmlns:mc="http://schemas.openxmlformats.org/markup-compatibility/2006" xmlns:a14="http://schemas.microsoft.com/office/drawing/2010/main">
        <mc:Choice Requires="a14">
          <p:sp>
            <p:nvSpPr>
              <p:cNvPr id="7" name="Rectangle 6"/>
              <p:cNvSpPr/>
              <p:nvPr/>
            </p:nvSpPr>
            <p:spPr>
              <a:xfrm>
                <a:off x="2091865" y="2231458"/>
                <a:ext cx="9947736" cy="1015663"/>
              </a:xfrm>
              <a:prstGeom prst="rect">
                <a:avLst/>
              </a:prstGeom>
            </p:spPr>
            <p:txBody>
              <a:bodyPr wrap="square">
                <a:spAutoFit/>
              </a:bodyPr>
              <a:lstStyle/>
              <a:p>
                <a:pPr algn="just">
                  <a:lnSpc>
                    <a:spcPct val="150000"/>
                  </a:lnSpc>
                  <a:spcAft>
                    <a:spcPts val="0"/>
                  </a:spcAft>
                </a:pPr>
                <a:r>
                  <a:rPr lang="fr-FR" sz="4000">
                    <a:solidFill>
                      <a:schemeClr val="bg1"/>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d>
                      <m:d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y</m:t>
                        </m:r>
                      </m:e>
                    </m:d>
                    <m:d>
                      <m:d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y</m:t>
                        </m:r>
                      </m:e>
                    </m:d>
                    <m: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x</m:t>
                            </m:r>
                            <m: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y</m:t>
                            </m:r>
                          </m:e>
                        </m:d>
                      </m:e>
                      <m:sup>
                        <m:r>
                          <a:rPr lang="fr-FR"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091865" y="2231458"/>
                <a:ext cx="9947736" cy="1015663"/>
              </a:xfrm>
              <a:prstGeom prst="rect">
                <a:avLst/>
              </a:prstGeom>
              <a:blipFill>
                <a:blip r:embed="rId35"/>
                <a:stretch>
                  <a:fillRect l="-2145"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091865" y="3356908"/>
                <a:ext cx="11658600" cy="1938992"/>
              </a:xfrm>
              <a:prstGeom prst="rect">
                <a:avLst/>
              </a:prstGeom>
            </p:spPr>
            <p:txBody>
              <a:bodyPr wrap="square">
                <a:spAutoFit/>
              </a:bodyPr>
              <a:lstStyle/>
              <a:p>
                <a:pPr lvl="0" algn="just">
                  <a:lnSpc>
                    <a:spcPct val="150000"/>
                  </a:lnSpc>
                </a:pPr>
                <a14:m>
                  <m:oMathPara xmlns:m="http://schemas.openxmlformats.org/officeDocument/2006/math">
                    <m:oMathParaPr>
                      <m:jc m:val="left"/>
                    </m:oMathParaPr>
                    <m:oMath xmlns:m="http://schemas.openxmlformats.org/officeDocument/2006/math">
                      <m:r>
                        <a:rPr lang="fr-FR" sz="4000"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r>
                        <a:rPr lang="fr-FR" sz="4000"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r>
                        <a:rPr lang="fr-FR" sz="4000"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r>
                        <a:rPr lang="fr-FR"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d>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oMath>
                  </m:oMathPara>
                </a14:m>
                <a:endParaRPr lang="en-US" sz="4000">
                  <a:solidFill>
                    <a:prstClr val="white"/>
                  </a:solidFill>
                  <a:latin typeface="Cambria Math" panose="02040503050406030204" pitchFamily="18" charset="0"/>
                  <a:ea typeface="Calibri" panose="020F0502020204030204" pitchFamily="34" charset="0"/>
                  <a:cs typeface="Times New Roman" panose="02020603050405020304" pitchFamily="18" charset="0"/>
                </a:endParaRPr>
              </a:p>
              <a:p>
                <a:pPr lvl="0" algn="just">
                  <a:lnSpc>
                    <a:spcPct val="150000"/>
                  </a:lnSpc>
                </a:pPr>
                <a14:m>
                  <m:oMathPara xmlns:m="http://schemas.openxmlformats.org/officeDocument/2006/math">
                    <m:oMathParaPr>
                      <m:jc m:val="left"/>
                    </m:oMathParaPr>
                    <m:oMath xmlns:m="http://schemas.openxmlformats.org/officeDocument/2006/math">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=8</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+20</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xy</m:t>
                      </m:r>
                    </m:oMath>
                  </m:oMathPara>
                </a14:m>
                <a:endParaRPr lang="en-US" sz="4000">
                  <a:solidFill>
                    <a:prstClr val="white"/>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091865" y="3356908"/>
                <a:ext cx="11658600" cy="1938992"/>
              </a:xfrm>
              <a:prstGeom prst="rect">
                <a:avLst/>
              </a:prstGeom>
              <a:blipFill>
                <a:blip r:embed="rId3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091864" y="5811869"/>
                <a:ext cx="15326217" cy="1431161"/>
              </a:xfrm>
              <a:prstGeom prst="rect">
                <a:avLst/>
              </a:prstGeom>
            </p:spPr>
            <p:txBody>
              <a:bodyPr wrap="square">
                <a:spAutoFit/>
              </a:bodyPr>
              <a:lstStyle/>
              <a:p>
                <a:pPr lvl="0" algn="just">
                  <a:lnSpc>
                    <a:spcPct val="150000"/>
                  </a:lnSpc>
                </a:pPr>
                <a:r>
                  <a:rPr lang="fr-FR" sz="4000">
                    <a:solidFill>
                      <a:prstClr val="white"/>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d>
                      <m:d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d>
                    <m:d>
                      <m:d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xy</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e>
                    </m:d>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r>
                      <a:rPr lang="fr-FR"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xy</m:t>
                    </m:r>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a:solidFill>
                    <a:prstClr val="white"/>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pPr>
                <a:endParaRPr lang="en-US"/>
              </a:p>
            </p:txBody>
          </p:sp>
        </mc:Choice>
        <mc:Fallback xmlns="">
          <p:sp>
            <p:nvSpPr>
              <p:cNvPr id="9" name="Rectangle 8"/>
              <p:cNvSpPr>
                <a:spLocks noRot="1" noChangeAspect="1" noMove="1" noResize="1" noEditPoints="1" noAdjustHandles="1" noChangeArrowheads="1" noChangeShapeType="1" noTextEdit="1"/>
              </p:cNvSpPr>
              <p:nvPr/>
            </p:nvSpPr>
            <p:spPr>
              <a:xfrm>
                <a:off x="2091864" y="5811869"/>
                <a:ext cx="15326217" cy="1431161"/>
              </a:xfrm>
              <a:prstGeom prst="rect">
                <a:avLst/>
              </a:prstGeom>
              <a:blipFill>
                <a:blip r:embed="rId37"/>
                <a:stretch>
                  <a:fillRect l="-13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119078" y="7014508"/>
                <a:ext cx="9144000" cy="1938992"/>
              </a:xfrm>
              <a:prstGeom prst="rect">
                <a:avLst/>
              </a:prstGeom>
            </p:spPr>
            <p:txBody>
              <a:bodyPr>
                <a:spAutoFit/>
              </a:bodyPr>
              <a:lstStyle/>
              <a:p>
                <a:pPr lvl="0">
                  <a:lnSpc>
                    <a:spcPct val="150000"/>
                  </a:lnSpc>
                </a:pPr>
                <a14:m>
                  <m:oMathPara xmlns:m="http://schemas.openxmlformats.org/officeDocument/2006/math">
                    <m:oMathParaPr>
                      <m:jc m:val="left"/>
                    </m:oMathParaPr>
                    <m:oMath xmlns:m="http://schemas.openxmlformats.org/officeDocument/2006/math">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d>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d>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oMath>
                  </m:oMathPara>
                </a14:m>
                <a:endParaRPr lang="en-US" sz="4000">
                  <a:solidFill>
                    <a:prstClr val="white"/>
                  </a:solidFill>
                  <a:latin typeface="Arial" panose="020B0604020202020204" pitchFamily="34" charset="0"/>
                  <a:ea typeface="Arial" panose="020B0604020202020204" pitchFamily="34" charset="0"/>
                  <a:cs typeface="Arial" panose="020B0604020202020204" pitchFamily="34" charset="0"/>
                </a:endParaRPr>
              </a:p>
              <a:p>
                <a:pPr lvl="0">
                  <a:lnSpc>
                    <a:spcPct val="150000"/>
                  </a:lnSpc>
                </a:pPr>
                <a14:m>
                  <m:oMathPara xmlns:m="http://schemas.openxmlformats.org/officeDocument/2006/math">
                    <m:oMathParaPr>
                      <m:jc m:val="left"/>
                    </m:oMathParaPr>
                    <m:oMath xmlns:m="http://schemas.openxmlformats.org/officeDocument/2006/math">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+8</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+8</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=9</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+7</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oMath>
                  </m:oMathPara>
                </a14:m>
                <a:endParaRPr lang="en-US"/>
              </a:p>
            </p:txBody>
          </p:sp>
        </mc:Choice>
        <mc:Fallback xmlns="">
          <p:sp>
            <p:nvSpPr>
              <p:cNvPr id="10" name="Rectangle 9"/>
              <p:cNvSpPr>
                <a:spLocks noRot="1" noChangeAspect="1" noMove="1" noResize="1" noEditPoints="1" noAdjustHandles="1" noChangeArrowheads="1" noChangeShapeType="1" noTextEdit="1"/>
              </p:cNvSpPr>
              <p:nvPr/>
            </p:nvSpPr>
            <p:spPr>
              <a:xfrm>
                <a:off x="2119078" y="7014508"/>
                <a:ext cx="9144000" cy="1938992"/>
              </a:xfrm>
              <a:prstGeom prst="rect">
                <a:avLst/>
              </a:prstGeom>
              <a:blipFill>
                <a:blip r:embed="rId38"/>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anim calcmode="lin" valueType="num">
                                      <p:cBhvr>
                                        <p:cTn id="17" dur="500" fill="hold"/>
                                        <p:tgtEl>
                                          <p:spTgt spid="7"/>
                                        </p:tgtEl>
                                        <p:attrNameLst>
                                          <p:attrName>ppt_x</p:attrName>
                                        </p:attrNameLst>
                                      </p:cBhvr>
                                      <p:tavLst>
                                        <p:tav tm="0">
                                          <p:val>
                                            <p:strVal val="#ppt_x"/>
                                          </p:val>
                                        </p:tav>
                                        <p:tav tm="100000">
                                          <p:val>
                                            <p:strVal val="#ppt_x"/>
                                          </p:val>
                                        </p:tav>
                                      </p:tavLst>
                                    </p:anim>
                                    <p:anim calcmode="lin" valueType="num">
                                      <p:cBhvr>
                                        <p:cTn id="18" dur="5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P spid="7" grpId="0"/>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81000" y="8789849"/>
            <a:ext cx="914400" cy="1687651"/>
          </a:xfrm>
          <a:prstGeom prst="rect">
            <a:avLst/>
          </a:prstGeom>
        </p:spPr>
      </p:pic>
      <p:pic>
        <p:nvPicPr>
          <p:cNvPr id="21"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265477">
            <a:off x="16277992" y="9567984"/>
            <a:ext cx="2138346" cy="670748"/>
          </a:xfrm>
          <a:prstGeom prst="rect">
            <a:avLst/>
          </a:prstGeom>
        </p:spPr>
      </p:pic>
      <p:sp>
        <p:nvSpPr>
          <p:cNvPr id="3" name="Rectangle 2"/>
          <p:cNvSpPr/>
          <p:nvPr/>
        </p:nvSpPr>
        <p:spPr>
          <a:xfrm>
            <a:off x="541421" y="1918037"/>
            <a:ext cx="9897979" cy="969496"/>
          </a:xfrm>
          <a:prstGeom prst="rect">
            <a:avLst/>
          </a:prstGeom>
        </p:spPr>
        <p:txBody>
          <a:bodyPr wrap="square">
            <a:spAutoFit/>
          </a:bodyPr>
          <a:lstStyle/>
          <a:p>
            <a:pPr>
              <a:lnSpc>
                <a:spcPct val="150000"/>
              </a:lnSpc>
            </a:pPr>
            <a:r>
              <a:rPr lang="en-US" sz="3800">
                <a:latin typeface="Arial" panose="020B0604020202020204" pitchFamily="34" charset="0"/>
                <a:ea typeface="Calibri" panose="020F0502020204030204" pitchFamily="34" charset="0"/>
                <a:cs typeface="Times New Roman" panose="02020603050405020304" pitchFamily="18" charset="0"/>
              </a:rPr>
              <a:t>Phân tích các đa thức sau thành nhân tử:</a:t>
            </a:r>
          </a:p>
        </p:txBody>
      </p:sp>
      <p:sp>
        <p:nvSpPr>
          <p:cNvPr id="5" name="Rectangle 4"/>
          <p:cNvSpPr/>
          <p:nvPr/>
        </p:nvSpPr>
        <p:spPr>
          <a:xfrm>
            <a:off x="541421" y="952500"/>
            <a:ext cx="6588663" cy="738664"/>
          </a:xfrm>
          <a:prstGeom prst="rect">
            <a:avLst/>
          </a:prstGeom>
        </p:spPr>
        <p:txBody>
          <a:bodyPr wrap="none">
            <a:spAutoFit/>
          </a:bodyPr>
          <a:lstStyle/>
          <a:p>
            <a:pPr lvl="0"/>
            <a:r>
              <a:rPr lang="fr-FR" sz="4200" b="1">
                <a:solidFill>
                  <a:srgbClr val="C00000"/>
                </a:solidFill>
                <a:latin typeface="Arial" panose="020B0604020202020204" pitchFamily="34" charset="0"/>
                <a:ea typeface="Calibri" panose="020F0502020204030204" pitchFamily="34" charset="0"/>
              </a:rPr>
              <a:t>Bài 2.34 (SGK – trang 47)</a:t>
            </a:r>
            <a:endParaRPr lang="en-US" sz="4200" dirty="0">
              <a:solidFill>
                <a:srgbClr val="C00000"/>
              </a:solidFill>
            </a:endParaRPr>
          </a:p>
        </p:txBody>
      </p:sp>
      <mc:AlternateContent xmlns:mc="http://schemas.openxmlformats.org/markup-compatibility/2006" xmlns:a14="http://schemas.microsoft.com/office/drawing/2010/main">
        <mc:Choice Requires="a14">
          <p:sp>
            <p:nvSpPr>
              <p:cNvPr id="6" name="Rectangle 5"/>
              <p:cNvSpPr/>
              <p:nvPr/>
            </p:nvSpPr>
            <p:spPr>
              <a:xfrm>
                <a:off x="533400" y="2985818"/>
                <a:ext cx="19759863" cy="4647426"/>
              </a:xfrm>
              <a:prstGeom prst="rect">
                <a:avLst/>
              </a:prstGeom>
            </p:spPr>
            <p:txBody>
              <a:bodyPr wrap="square">
                <a:spAutoFit/>
              </a:bodyPr>
              <a:lstStyle/>
              <a:p>
                <a:pPr marL="742950" indent="-742950" algn="just">
                  <a:lnSpc>
                    <a:spcPct val="200000"/>
                  </a:lnSpc>
                  <a:spcAft>
                    <a:spcPts val="0"/>
                  </a:spcAft>
                  <a:buAutoNum type="alphaLcParenR"/>
                </a:pPr>
                <a14:m>
                  <m:oMath xmlns:m="http://schemas.openxmlformats.org/officeDocument/2006/math">
                    <m:r>
                      <a:rPr lang="fr-FR" sz="3700">
                        <a:effectLst/>
                        <a:latin typeface="Cambria Math" panose="02040503050406030204" pitchFamily="18" charset="0"/>
                        <a:ea typeface="Calibri" panose="020F0502020204030204" pitchFamily="34" charset="0"/>
                        <a:cs typeface="Times New Roman" panose="02020603050405020304" pitchFamily="18" charset="0"/>
                      </a:rPr>
                      <m:t>6</m:t>
                    </m:r>
                    <m:sSup>
                      <m:sSup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7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37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700" i="1">
                        <a:effectLst/>
                        <a:latin typeface="Cambria Math" panose="02040503050406030204" pitchFamily="18" charset="0"/>
                        <a:ea typeface="Calibri" panose="020F0502020204030204" pitchFamily="34" charset="0"/>
                        <a:cs typeface="Times New Roman" panose="02020603050405020304" pitchFamily="18" charset="0"/>
                      </a:rPr>
                      <m:t>−</m:t>
                    </m:r>
                    <m:r>
                      <a:rPr lang="fr-FR" sz="3700">
                        <a:effectLst/>
                        <a:latin typeface="Cambria Math" panose="02040503050406030204" pitchFamily="18" charset="0"/>
                        <a:ea typeface="Calibri" panose="020F0502020204030204" pitchFamily="34" charset="0"/>
                        <a:cs typeface="Times New Roman" panose="02020603050405020304" pitchFamily="18" charset="0"/>
                      </a:rPr>
                      <m:t>24</m:t>
                    </m:r>
                    <m:sSup>
                      <m:sSup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7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3700">
                            <a:effectLst/>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37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200000"/>
                  </a:lnSpc>
                  <a:spcAft>
                    <a:spcPts val="0"/>
                  </a:spcAft>
                </a:pPr>
                <a:r>
                  <a:rPr lang="en-US" sz="3700">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en-US" sz="3700">
                        <a:effectLst/>
                        <a:latin typeface="Cambria Math" panose="02040503050406030204" pitchFamily="18" charset="0"/>
                        <a:ea typeface="Times New Roman" panose="02020603050405020304" pitchFamily="18" charset="0"/>
                        <a:cs typeface="Times New Roman" panose="02020603050405020304" pitchFamily="18" charset="0"/>
                      </a:rPr>
                      <m:t>64</m:t>
                    </m:r>
                    <m:sSup>
                      <m:sSupPr>
                        <m:ctrlPr>
                          <a:rPr lang="en-US" sz="37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3700">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37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700">
                        <a:effectLst/>
                        <a:latin typeface="Cambria Math" panose="02040503050406030204" pitchFamily="18" charset="0"/>
                        <a:ea typeface="Times New Roman" panose="02020603050405020304" pitchFamily="18" charset="0"/>
                        <a:cs typeface="Times New Roman" panose="02020603050405020304" pitchFamily="18" charset="0"/>
                      </a:rPr>
                      <m:t>27</m:t>
                    </m:r>
                    <m:sSup>
                      <m:sSupPr>
                        <m:ctrlPr>
                          <a:rPr lang="en-US" sz="37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3700">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endParaRPr lang="en-US" sz="37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200000"/>
                  </a:lnSpc>
                  <a:spcAft>
                    <a:spcPts val="0"/>
                  </a:spcAft>
                </a:pPr>
                <a:r>
                  <a:rPr lang="en-US" sz="3700">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sSup>
                      <m:sSupPr>
                        <m:ctrlPr>
                          <a:rPr lang="en-US" sz="37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3700">
                            <a:effectLst/>
                            <a:latin typeface="Cambria Math" panose="02040503050406030204" pitchFamily="18" charset="0"/>
                            <a:ea typeface="Times New Roman" panose="02020603050405020304" pitchFamily="18" charset="0"/>
                            <a:cs typeface="Times New Roman" panose="02020603050405020304" pitchFamily="18" charset="0"/>
                          </a:rPr>
                          <m:t>4</m:t>
                        </m:r>
                      </m:sup>
                    </m:sSup>
                    <m:r>
                      <a:rPr lang="en-US" sz="37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700">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37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3700">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370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7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en-US" sz="3700">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Aft>
                    <a:spcPts val="0"/>
                  </a:spcAft>
                </a:pPr>
                <a:r>
                  <a:rPr lang="en-US" sz="3700">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sSup>
                      <m:sSupPr>
                        <m:ctrlPr>
                          <a:rPr lang="en-US" sz="37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7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3700">
                                <a:effectLst/>
                                <a:latin typeface="Cambria Math" panose="02040503050406030204" pitchFamily="18" charset="0"/>
                                <a:ea typeface="Times New Roman" panose="02020603050405020304" pitchFamily="18" charset="0"/>
                                <a:cs typeface="Times New Roman" panose="02020603050405020304" pitchFamily="18" charset="0"/>
                              </a:rPr>
                              <m:t>x</m:t>
                            </m:r>
                            <m:r>
                              <a:rPr lang="en-US" sz="3700"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700">
                                <a:effectLst/>
                                <a:latin typeface="Cambria Math" panose="02040503050406030204" pitchFamily="18" charset="0"/>
                                <a:ea typeface="Times New Roman" panose="02020603050405020304" pitchFamily="18" charset="0"/>
                                <a:cs typeface="Times New Roman" panose="02020603050405020304" pitchFamily="18" charset="0"/>
                              </a:rPr>
                              <m:t>y</m:t>
                            </m:r>
                          </m:e>
                        </m:d>
                      </m:e>
                      <m:sup>
                        <m:r>
                          <a:rPr lang="en-US" sz="3700">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3700">
                        <a:effectLst/>
                        <a:latin typeface="Cambria Math" panose="02040503050406030204" pitchFamily="18" charset="0"/>
                        <a:ea typeface="Times New Roman" panose="02020603050405020304" pitchFamily="18" charset="0"/>
                        <a:cs typeface="Times New Roman" panose="02020603050405020304" pitchFamily="18" charset="0"/>
                      </a:rPr>
                      <m:t>+8</m:t>
                    </m:r>
                    <m:sSup>
                      <m:sSupPr>
                        <m:ctrlPr>
                          <a:rPr lang="en-US" sz="37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3700">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endParaRPr lang="en-US" sz="37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33400" y="2985818"/>
                <a:ext cx="19759863" cy="4647426"/>
              </a:xfrm>
              <a:prstGeom prst="rect">
                <a:avLst/>
              </a:prstGeom>
              <a:blipFill>
                <a:blip r:embed="rId18"/>
                <a:stretch>
                  <a:fillRect l="-987" b="-394"/>
                </a:stretch>
              </a:blipFill>
            </p:spPr>
            <p:txBody>
              <a:bodyPr/>
              <a:lstStyle/>
              <a:p>
                <a:r>
                  <a:rPr lang="en-US">
                    <a:noFill/>
                  </a:rPr>
                  <a:t> </a:t>
                </a:r>
              </a:p>
            </p:txBody>
          </p:sp>
        </mc:Fallback>
      </mc:AlternateContent>
      <p:pic>
        <p:nvPicPr>
          <p:cNvPr id="8" name="Picture 7"/>
          <p:cNvPicPr>
            <a:picLocks noChangeAspect="1"/>
          </p:cNvPicPr>
          <p:nvPr/>
        </p:nvPicPr>
        <p:blipFill>
          <a:blip r:embed="rId19"/>
          <a:stretch>
            <a:fillRect/>
          </a:stretch>
        </p:blipFill>
        <p:spPr>
          <a:xfrm>
            <a:off x="16222579" y="496466"/>
            <a:ext cx="1676400" cy="2843141"/>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3777342" y="3025207"/>
                <a:ext cx="12801600" cy="1231106"/>
              </a:xfrm>
              <a:prstGeom prst="rect">
                <a:avLst/>
              </a:prstGeom>
            </p:spPr>
            <p:txBody>
              <a:bodyPr wrap="square">
                <a:spAutoFit/>
              </a:bodyPr>
              <a:lstStyle/>
              <a:p>
                <a:pPr lvl="0" algn="just">
                  <a:lnSpc>
                    <a:spcPct val="200000"/>
                  </a:lnSpc>
                </a:pPr>
                <a14:m>
                  <m:oMath xmlns:m="http://schemas.openxmlformats.org/officeDocument/2006/math">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d>
                      <m:d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e>
                    </m:d>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d>
                      <m:dPr>
                        <m:begChr m:val="["/>
                        <m:endChr m:val="]"/>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d>
                          </m:e>
                          <m:sup>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e>
                    </m:d>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r>
                      <m:rPr>
                        <m:sty m:val="p"/>
                      </m:rP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70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777342" y="3025207"/>
                <a:ext cx="12801600" cy="1231106"/>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777342" y="4176496"/>
                <a:ext cx="15250884" cy="1231106"/>
              </a:xfrm>
              <a:prstGeom prst="rect">
                <a:avLst/>
              </a:prstGeom>
            </p:spPr>
            <p:txBody>
              <a:bodyPr wrap="square">
                <a:spAutoFit/>
              </a:bodyPr>
              <a:lstStyle/>
              <a:p>
                <a:pPr lvl="0" algn="just">
                  <a:lnSpc>
                    <a:spcPct val="200000"/>
                  </a:lnSpc>
                </a:pPr>
                <a14:m>
                  <m:oMath xmlns:m="http://schemas.openxmlformats.org/officeDocument/2006/math">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d>
                    <m:d>
                      <m:dPr>
                        <m:begChr m:val="["/>
                        <m:endChr m:val="]"/>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e>
                            </m:d>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d>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e>
                    </m:d>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)(16</m:t>
                    </m:r>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+12</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xy</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+9</m:t>
                    </m:r>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370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777342" y="4176496"/>
                <a:ext cx="15250884" cy="1231106"/>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038600" y="5676900"/>
                <a:ext cx="7103355" cy="6617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e>
                      </m:d>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e>
                          </m:d>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oMath>
                  </m:oMathPara>
                </a14:m>
                <a:endParaRPr lang="en-US"/>
              </a:p>
            </p:txBody>
          </p:sp>
        </mc:Choice>
        <mc:Fallback xmlns="">
          <p:sp>
            <p:nvSpPr>
              <p:cNvPr id="13" name="Rectangle 12"/>
              <p:cNvSpPr>
                <a:spLocks noRot="1" noChangeAspect="1" noMove="1" noResize="1" noEditPoints="1" noAdjustHandles="1" noChangeArrowheads="1" noChangeShapeType="1" noTextEdit="1"/>
              </p:cNvSpPr>
              <p:nvPr/>
            </p:nvSpPr>
            <p:spPr>
              <a:xfrm>
                <a:off x="4038600" y="5676900"/>
                <a:ext cx="7103355" cy="661720"/>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4147458" y="6395358"/>
                <a:ext cx="15512142" cy="2369880"/>
              </a:xfrm>
              <a:prstGeom prst="rect">
                <a:avLst/>
              </a:prstGeom>
            </p:spPr>
            <p:txBody>
              <a:bodyPr wrap="square">
                <a:spAutoFit/>
              </a:bodyPr>
              <a:lstStyle/>
              <a:p>
                <a:pPr lvl="0" algn="just">
                  <a:lnSpc>
                    <a:spcPct val="200000"/>
                  </a:lnSpc>
                </a:pPr>
                <a14:m>
                  <m:oMath xmlns:m="http://schemas.openxmlformats.org/officeDocument/2006/math">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d>
                    <m:d>
                      <m:dPr>
                        <m:begChr m:val="["/>
                        <m:endChr m:val="]"/>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d>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d>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d>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e>
                    </m:d>
                  </m:oMath>
                </a14:m>
                <a:r>
                  <a:rPr lang="en-US" sz="370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nSpc>
                    <a:spcPct val="200000"/>
                  </a:lnSpc>
                </a:pPr>
                <a14:m>
                  <m:oMath xmlns:m="http://schemas.openxmlformats.org/officeDocument/2006/math">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d>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xy</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xy</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e>
                    </m:d>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d>
                    <m:d>
                      <m:d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+7</m:t>
                        </m:r>
                        <m:sSup>
                          <m:sSupPr>
                            <m:ctrlPr>
                              <a:rPr lang="en-US" sz="37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37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sup>
                        </m:sSup>
                      </m:e>
                    </m:d>
                  </m:oMath>
                </a14:m>
                <a:r>
                  <a:rPr lang="en-US" sz="370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4147458" y="6395358"/>
                <a:ext cx="15512142" cy="2369880"/>
              </a:xfrm>
              <a:prstGeom prst="rect">
                <a:avLst/>
              </a:prstGeom>
              <a:blipFill>
                <a:blip r:embed="rId2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7677825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anim calcmode="lin" valueType="num">
                                      <p:cBhvr>
                                        <p:cTn id="17" dur="500" fill="hold"/>
                                        <p:tgtEl>
                                          <p:spTgt spid="6"/>
                                        </p:tgtEl>
                                        <p:attrNameLst>
                                          <p:attrName>ppt_x</p:attrName>
                                        </p:attrNameLst>
                                      </p:cBhvr>
                                      <p:tavLst>
                                        <p:tav tm="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flipV="1">
            <a:off x="11582400" y="-800100"/>
            <a:ext cx="7315200" cy="3513977"/>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86000" y="7200900"/>
            <a:ext cx="7315200" cy="351397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1355162">
            <a:off x="1568999" y="7848044"/>
            <a:ext cx="8747531" cy="221968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14086206" y="-321942"/>
            <a:ext cx="5133774" cy="6009938"/>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138917">
            <a:off x="-432660" y="-166535"/>
            <a:ext cx="2340463" cy="2246845"/>
          </a:xfrm>
          <a:prstGeom prst="rect">
            <a:avLst/>
          </a:prstGeom>
        </p:spPr>
      </p:pic>
      <p:sp>
        <p:nvSpPr>
          <p:cNvPr id="11" name="Google Shape;2165;p36"/>
          <p:cNvSpPr txBox="1">
            <a:spLocks/>
          </p:cNvSpPr>
          <p:nvPr/>
        </p:nvSpPr>
        <p:spPr>
          <a:xfrm>
            <a:off x="4703012" y="2657842"/>
            <a:ext cx="8392568" cy="2379407"/>
          </a:xfrm>
          <a:prstGeom prst="rect">
            <a:avLst/>
          </a:prstGeom>
          <a:solidFill>
            <a:srgbClr val="F3F3F3"/>
          </a:solidFill>
          <a:ln w="9525" cap="flat" cmpd="sng">
            <a:solidFill>
              <a:srgbClr val="B7B7B7"/>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erriweather"/>
              <a:buNone/>
              <a:defRPr sz="5600" b="0"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2pPr>
            <a:lvl3pPr marR="0" lvl="2"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3pPr>
            <a:lvl4pPr marR="0" lvl="3"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4pPr>
            <a:lvl5pPr marR="0" lvl="4"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5pPr>
            <a:lvl6pPr marR="0" lvl="5"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6pPr>
            <a:lvl7pPr marR="0" lvl="6"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7pPr>
            <a:lvl8pPr marR="0" lvl="7"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8pPr>
            <a:lvl9pPr marR="0" lvl="8"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9pPr>
          </a:lstStyle>
          <a:p>
            <a:pPr marL="0" marR="0" lvl="0" indent="0" algn="ctr" defTabSz="914400" rtl="0" eaLnBrk="1" fontAlgn="auto" latinLnBrk="0" hangingPunct="1">
              <a:lnSpc>
                <a:spcPct val="150000"/>
              </a:lnSpc>
              <a:spcBef>
                <a:spcPts val="0"/>
              </a:spcBef>
              <a:spcAft>
                <a:spcPts val="0"/>
              </a:spcAft>
              <a:buClr>
                <a:srgbClr val="434343"/>
              </a:buClr>
              <a:buSzPts val="2800"/>
              <a:buFont typeface="Merriweather"/>
              <a:buNone/>
              <a:tabLst/>
              <a:defRPr/>
            </a:pPr>
            <a:r>
              <a:rPr kumimoji="0" lang="en-US" sz="7000" b="1" i="0" u="none" strike="noStrike" kern="0" cap="none" spc="0" normalizeH="0" baseline="0" noProof="0">
                <a:ln>
                  <a:noFill/>
                </a:ln>
                <a:solidFill>
                  <a:srgbClr val="FF0000"/>
                </a:solidFill>
                <a:effectLst/>
                <a:uLnTx/>
                <a:uFillTx/>
                <a:latin typeface="Arial"/>
                <a:sym typeface="Merriweather"/>
              </a:rPr>
              <a:t>VẬN</a:t>
            </a:r>
            <a:r>
              <a:rPr kumimoji="0" lang="en-US" sz="7000" b="1" i="0" u="none" strike="noStrike" kern="0" cap="none" spc="0" normalizeH="0" noProof="0">
                <a:ln>
                  <a:noFill/>
                </a:ln>
                <a:solidFill>
                  <a:srgbClr val="FF0000"/>
                </a:solidFill>
                <a:effectLst/>
                <a:uLnTx/>
                <a:uFillTx/>
                <a:latin typeface="Arial"/>
                <a:sym typeface="Merriweather"/>
              </a:rPr>
              <a:t> DỤNG</a:t>
            </a:r>
            <a:endParaRPr kumimoji="0" lang="en-US" sz="7000" b="1" i="0" u="none" strike="noStrike" kern="0" cap="none" spc="0" normalizeH="0" baseline="0" noProof="0" dirty="0">
              <a:ln>
                <a:noFill/>
              </a:ln>
              <a:solidFill>
                <a:srgbClr val="FF0000"/>
              </a:solidFill>
              <a:effectLst/>
              <a:uLnTx/>
              <a:uFillTx/>
              <a:latin typeface="Arial"/>
              <a:sym typeface="Merriweather"/>
            </a:endParaRPr>
          </a:p>
        </p:txBody>
      </p:sp>
      <p:pic>
        <p:nvPicPr>
          <p:cNvPr id="17" name="Picture 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3487400" y="6065676"/>
            <a:ext cx="3352800" cy="3421224"/>
          </a:xfrm>
          <a:prstGeom prst="rect">
            <a:avLst/>
          </a:prstGeom>
        </p:spPr>
      </p:pic>
    </p:spTree>
    <p:extLst>
      <p:ext uri="{BB962C8B-B14F-4D97-AF65-F5344CB8AC3E}">
        <p14:creationId xmlns:p14="http://schemas.microsoft.com/office/powerpoint/2010/main" val="173199077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468408">
            <a:off x="16774275" y="349621"/>
            <a:ext cx="1021188" cy="1127819"/>
          </a:xfrm>
          <a:prstGeom prst="rect">
            <a:avLst/>
          </a:prstGeom>
        </p:spPr>
      </p:pic>
      <p:pic>
        <p:nvPicPr>
          <p:cNvPr id="9"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7093504" y="8039100"/>
            <a:ext cx="933754" cy="2096183"/>
          </a:xfrm>
          <a:prstGeom prst="rect">
            <a:avLst/>
          </a:prstGeom>
        </p:spPr>
      </p:pic>
      <p:sp>
        <p:nvSpPr>
          <p:cNvPr id="12" name="Oval Callout 11"/>
          <p:cNvSpPr/>
          <p:nvPr/>
        </p:nvSpPr>
        <p:spPr>
          <a:xfrm>
            <a:off x="11506200" y="3619500"/>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p:sp>
        <p:nvSpPr>
          <p:cNvPr id="2" name="Rectangle 1"/>
          <p:cNvSpPr/>
          <p:nvPr/>
        </p:nvSpPr>
        <p:spPr>
          <a:xfrm>
            <a:off x="425058" y="544198"/>
            <a:ext cx="6588663" cy="738664"/>
          </a:xfrm>
          <a:prstGeom prst="rect">
            <a:avLst/>
          </a:prstGeom>
        </p:spPr>
        <p:txBody>
          <a:bodyPr wrap="none">
            <a:spAutoFit/>
          </a:bodyPr>
          <a:lstStyle/>
          <a:p>
            <a:pPr lvl="0"/>
            <a:r>
              <a:rPr lang="fr-FR" sz="4200" b="1">
                <a:solidFill>
                  <a:srgbClr val="FFFF00"/>
                </a:solidFill>
                <a:latin typeface="Arial" panose="020B0604020202020204" pitchFamily="34" charset="0"/>
                <a:ea typeface="Calibri" panose="020F0502020204030204" pitchFamily="34" charset="0"/>
              </a:rPr>
              <a:t>Bài 2.35 (SGK – trang 47)</a:t>
            </a:r>
            <a:endParaRPr lang="fr-FR" sz="4200" b="1" dirty="0" err="1">
              <a:solidFill>
                <a:srgbClr val="FFFF00"/>
              </a:solidFill>
              <a:latin typeface="Arial" panose="020B0604020202020204" pitchFamily="34"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425058" y="1382398"/>
                <a:ext cx="17602200" cy="1824730"/>
              </a:xfrm>
              <a:prstGeom prst="rect">
                <a:avLst/>
              </a:prstGeom>
            </p:spPr>
            <p:txBody>
              <a:bodyPr wrap="square">
                <a:spAutoFit/>
              </a:bodyPr>
              <a:lstStyle/>
              <a:p>
                <a:pPr>
                  <a:lnSpc>
                    <a:spcPct val="150000"/>
                  </a:lnSpc>
                </a:pPr>
                <a:r>
                  <a:rPr lang="en-US" sz="4000">
                    <a:solidFill>
                      <a:schemeClr val="bg1"/>
                    </a:solidFill>
                    <a:latin typeface="Arial" panose="020B0604020202020204" pitchFamily="34" charset="0"/>
                    <a:cs typeface="Arial" panose="020B0604020202020204" pitchFamily="34" charset="0"/>
                  </a:rPr>
                  <a:t>Sử dụng Hình 2.3, bằng cách tính diện tích hình vuông ABCD theo hai cách, hãy giải thích hằng đẳng thức </a:t>
                </a:r>
                <a14:m>
                  <m:oMath xmlns:m="http://schemas.openxmlformats.org/officeDocument/2006/math">
                    <m:sSup>
                      <m:sSupPr>
                        <m:ctrlPr>
                          <a:rPr lang="en-US" sz="40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b</m:t>
                            </m:r>
                          </m:e>
                        </m:d>
                      </m:e>
                      <m: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m:t>
                        </m:r>
                      </m:e>
                      <m: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ab</m:t>
                    </m:r>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b</m:t>
                        </m:r>
                      </m:e>
                      <m: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400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4000">
                  <a:solidFill>
                    <a:schemeClr val="bg1"/>
                  </a:solidFill>
                  <a:latin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25058" y="1382398"/>
                <a:ext cx="17602200" cy="1824730"/>
              </a:xfrm>
              <a:prstGeom prst="rect">
                <a:avLst/>
              </a:prstGeom>
              <a:blipFill>
                <a:blip r:embed="rId13"/>
                <a:stretch>
                  <a:fillRect l="-1247" r="-623" b="-13712"/>
                </a:stretch>
              </a:blipFill>
            </p:spPr>
            <p:txBody>
              <a:bodyPr/>
              <a:lstStyle/>
              <a:p>
                <a:r>
                  <a:rPr lang="en-US">
                    <a:noFill/>
                  </a:rPr>
                  <a:t> </a:t>
                </a:r>
              </a:p>
            </p:txBody>
          </p:sp>
        </mc:Fallback>
      </mc:AlternateContent>
      <p:pic>
        <p:nvPicPr>
          <p:cNvPr id="7" name="Picture 6"/>
          <p:cNvPicPr>
            <a:picLocks noChangeAspect="1"/>
          </p:cNvPicPr>
          <p:nvPr/>
        </p:nvPicPr>
        <p:blipFill>
          <a:blip r:embed="rId14">
            <a:extLst>
              <a:ext uri="{BEBA8EAE-BF5A-486C-A8C5-ECC9F3942E4B}">
                <a14:imgProps xmlns:a14="http://schemas.microsoft.com/office/drawing/2010/main">
                  <a14:imgLayer r:embed="rId15">
                    <a14:imgEffect>
                      <a14:sharpenSoften amount="50000"/>
                    </a14:imgEffect>
                    <a14:imgEffect>
                      <a14:saturation sat="200000"/>
                    </a14:imgEffect>
                  </a14:imgLayer>
                </a14:imgProps>
              </a:ext>
            </a:extLst>
          </a:blip>
          <a:stretch>
            <a:fillRect/>
          </a:stretch>
        </p:blipFill>
        <p:spPr>
          <a:xfrm>
            <a:off x="565485" y="3924300"/>
            <a:ext cx="5943600" cy="5583383"/>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7013721" y="4766659"/>
                <a:ext cx="10055079" cy="4796441"/>
              </a:xfrm>
              <a:prstGeom prst="rect">
                <a:avLst/>
              </a:prstGeom>
            </p:spPr>
            <p:txBody>
              <a:bodyPr wrap="square">
                <a:spAutoFit/>
              </a:bodyPr>
              <a:lstStyle/>
              <a:p>
                <a:pPr>
                  <a:lnSpc>
                    <a:spcPct val="150000"/>
                  </a:lnSpc>
                  <a:spcAft>
                    <a:spcPts val="0"/>
                  </a:spcAft>
                </a:pPr>
                <a:r>
                  <a:rPr lang="en-US" sz="4000">
                    <a:solidFill>
                      <a:schemeClr val="bg1"/>
                    </a:solidFill>
                    <a:latin typeface="Arial" panose="020B0604020202020204" pitchFamily="34" charset="0"/>
                    <a:ea typeface="Calibri" panose="020F0502020204030204" pitchFamily="34" charset="0"/>
                    <a:cs typeface="Arial" panose="020B0604020202020204" pitchFamily="34" charset="0"/>
                  </a:rPr>
                  <a:t>Diện tích hình vuông ABCD là: </a:t>
                </a:r>
                <a14:m>
                  <m:oMath xmlns:m="http://schemas.openxmlformats.org/officeDocument/2006/math">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b</m:t>
                            </m:r>
                          </m:e>
                        </m:d>
                      </m:e>
                      <m: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nSpc>
                    <a:spcPct val="150000"/>
                  </a:lnSpc>
                  <a:spcAft>
                    <a:spcPts val="0"/>
                  </a:spcAft>
                </a:pPr>
                <a:r>
                  <a:rPr lang="en-US" sz="4000">
                    <a:solidFill>
                      <a:schemeClr val="bg1"/>
                    </a:solidFill>
                    <a:effectLst/>
                    <a:latin typeface="Arial" panose="020B0604020202020204" pitchFamily="34" charset="0"/>
                    <a:ea typeface="Calibri" panose="020F0502020204030204" pitchFamily="34" charset="0"/>
                    <a:cs typeface="Arial" panose="020B0604020202020204" pitchFamily="34" charset="0"/>
                  </a:rPr>
                  <a:t>Diện tích hình vuông ABCD là: </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S</m:t>
                          </m:r>
                        </m:e>
                        <m:sub>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ABCD</m:t>
                          </m:r>
                        </m:sub>
                      </m:sSub>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S</m:t>
                          </m:r>
                        </m:e>
                        <m:sub>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P</m:t>
                          </m:r>
                        </m:sub>
                      </m:sSub>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S</m:t>
                          </m:r>
                        </m:e>
                        <m:sub>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Q</m:t>
                          </m:r>
                        </m:sub>
                      </m:sSub>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S</m:t>
                          </m:r>
                        </m:e>
                        <m:sub>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R</m:t>
                          </m:r>
                        </m:sub>
                      </m:sSub>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m:t>
                          </m:r>
                        </m:e>
                        <m: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ab</m:t>
                      </m:r>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ab</m:t>
                      </m:r>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b</m:t>
                          </m:r>
                        </m:e>
                        <m: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4000">
                    <a:solidFill>
                      <a:schemeClr val="bg1"/>
                    </a:solidFill>
                    <a:effectLst/>
                    <a:ea typeface="Calibri" panose="020F0502020204030204" pitchFamily="34" charset="0"/>
                    <a:cs typeface="Times New Roman" panose="02020603050405020304" pitchFamily="18" charset="0"/>
                  </a:rPr>
                  <a:t>               </a:t>
                </a:r>
                <a14:m>
                  <m:oMath xmlns:m="http://schemas.openxmlformats.org/officeDocument/2006/math">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m:t>
                        </m:r>
                      </m:e>
                      <m: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ab</m:t>
                    </m:r>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b</m:t>
                        </m:r>
                      </m:e>
                      <m: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400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nSpc>
                    <a:spcPct val="150000"/>
                  </a:lnSpc>
                  <a:spcAft>
                    <a:spcPts val="0"/>
                  </a:spcAft>
                </a:pPr>
                <a:r>
                  <a:rPr lang="en-US" sz="4000">
                    <a:solidFill>
                      <a:schemeClr val="bg1"/>
                    </a:solidFill>
                    <a:effectLst/>
                    <a:latin typeface="Arial" panose="020B0604020202020204" pitchFamily="34" charset="0"/>
                    <a:ea typeface="Calibri" panose="020F0502020204030204" pitchFamily="34" charset="0"/>
                    <a:cs typeface="Arial" panose="020B0604020202020204" pitchFamily="34" charset="0"/>
                  </a:rPr>
                  <a:t>Do đó </a:t>
                </a:r>
                <a14:m>
                  <m:oMath xmlns:m="http://schemas.openxmlformats.org/officeDocument/2006/math">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b</m:t>
                            </m:r>
                          </m:e>
                        </m:d>
                      </m:e>
                      <m: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m:t>
                        </m:r>
                      </m:e>
                      <m: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ab</m:t>
                    </m:r>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b</m:t>
                        </m:r>
                      </m:e>
                      <m:sup>
                        <m:r>
                          <a:rPr lang="en-US"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400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7013721" y="4766659"/>
                <a:ext cx="10055079" cy="4796441"/>
              </a:xfrm>
              <a:prstGeom prst="rect">
                <a:avLst/>
              </a:prstGeom>
              <a:blipFill>
                <a:blip r:embed="rId16"/>
                <a:stretch>
                  <a:fillRect l="-2183" b="-2160"/>
                </a:stretch>
              </a:blipFill>
            </p:spPr>
            <p:txBody>
              <a:bodyPr/>
              <a:lstStyle/>
              <a:p>
                <a:r>
                  <a:rPr lang="en-US">
                    <a:noFill/>
                  </a:rPr>
                  <a:t> </a:t>
                </a:r>
              </a:p>
            </p:txBody>
          </p:sp>
        </mc:Fallback>
      </mc:AlternateContent>
    </p:spTree>
    <p:extLst>
      <p:ext uri="{BB962C8B-B14F-4D97-AF65-F5344CB8AC3E}">
        <p14:creationId xmlns:p14="http://schemas.microsoft.com/office/powerpoint/2010/main" val="264702546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5"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775050">
            <a:off x="16183442" y="-198561"/>
            <a:ext cx="1613241" cy="1613241"/>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1295400" y="-342900"/>
            <a:ext cx="4191000" cy="201321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flipV="1">
            <a:off x="-477888" y="-570548"/>
            <a:ext cx="2941225" cy="3443194"/>
          </a:xfrm>
          <a:prstGeom prst="rect">
            <a:avLst/>
          </a:prstGeom>
        </p:spPr>
      </p:pic>
      <p:pic>
        <p:nvPicPr>
          <p:cNvPr id="12" name="Picture 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3508572">
            <a:off x="658460" y="9002360"/>
            <a:ext cx="1339710" cy="1339710"/>
          </a:xfrm>
          <a:prstGeom prst="rect">
            <a:avLst/>
          </a:prstGeom>
        </p:spPr>
      </p:pic>
      <p:grpSp>
        <p:nvGrpSpPr>
          <p:cNvPr id="13" name="Group 12"/>
          <p:cNvGrpSpPr/>
          <p:nvPr/>
        </p:nvGrpSpPr>
        <p:grpSpPr>
          <a:xfrm>
            <a:off x="5895876" y="1304119"/>
            <a:ext cx="7086600" cy="1172381"/>
            <a:chOff x="5943600" y="389719"/>
            <a:chExt cx="7086600" cy="1172381"/>
          </a:xfrm>
        </p:grpSpPr>
        <p:grpSp>
          <p:nvGrpSpPr>
            <p:cNvPr id="14" name="Group 2"/>
            <p:cNvGrpSpPr/>
            <p:nvPr/>
          </p:nvGrpSpPr>
          <p:grpSpPr>
            <a:xfrm>
              <a:off x="5943600" y="389719"/>
              <a:ext cx="7086600" cy="1172381"/>
              <a:chOff x="0" y="0"/>
              <a:chExt cx="2645030" cy="330991"/>
            </a:xfrm>
          </p:grpSpPr>
          <p:sp>
            <p:nvSpPr>
              <p:cNvPr id="16" name="Freeform 3"/>
              <p:cNvSpPr/>
              <p:nvPr/>
            </p:nvSpPr>
            <p:spPr>
              <a:xfrm>
                <a:off x="0" y="0"/>
                <a:ext cx="2645030"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txBody>
              <a:bodyPr/>
              <a:lstStyle/>
              <a:p>
                <a:endParaRPr lang="en-US"/>
              </a:p>
            </p:txBody>
          </p:sp>
          <p:sp>
            <p:nvSpPr>
              <p:cNvPr id="17"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Rectangle 14"/>
            <p:cNvSpPr/>
            <p:nvPr/>
          </p:nvSpPr>
          <p:spPr>
            <a:xfrm>
              <a:off x="7528438" y="440391"/>
              <a:ext cx="4004494" cy="1061829"/>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lang="nl-NL" sz="4200" b="1">
                  <a:solidFill>
                    <a:prstClr val="white"/>
                  </a:solidFill>
                  <a:latin typeface="Arial" panose="020B0604020202020204" pitchFamily="34" charset="0"/>
                  <a:ea typeface="Times New Roman" panose="02020603050405020304" pitchFamily="18" charset="0"/>
                  <a:cs typeface="Arial" panose="020B0604020202020204" pitchFamily="34" charset="0"/>
                </a:rPr>
                <a:t>BÀI TẬP THÊM</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8" name="Rectangle 7"/>
              <p:cNvSpPr/>
              <p:nvPr/>
            </p:nvSpPr>
            <p:spPr>
              <a:xfrm>
                <a:off x="1324304" y="3162300"/>
                <a:ext cx="15893036" cy="4961615"/>
              </a:xfrm>
              <a:prstGeom prst="rect">
                <a:avLst/>
              </a:prstGeom>
            </p:spPr>
            <p:txBody>
              <a:bodyPr wrap="square">
                <a:spAutoFit/>
              </a:bodyPr>
              <a:lstStyle/>
              <a:p>
                <a:pPr algn="just">
                  <a:lnSpc>
                    <a:spcPct val="150000"/>
                  </a:lnSpc>
                  <a:spcAft>
                    <a:spcPts val="0"/>
                  </a:spcAft>
                </a:pPr>
                <a:r>
                  <a:rPr lang="en-US" sz="4200" b="1">
                    <a:latin typeface="Arial" panose="020B0604020202020204" pitchFamily="34" charset="0"/>
                    <a:ea typeface="Calibri" panose="020F0502020204030204" pitchFamily="34" charset="0"/>
                    <a:cs typeface="Arial" panose="020B0604020202020204" pitchFamily="34" charset="0"/>
                  </a:rPr>
                  <a:t>Bài 1.</a:t>
                </a:r>
                <a:r>
                  <a:rPr lang="en-US" sz="4200">
                    <a:effectLst/>
                    <a:latin typeface="Arial" panose="020B0604020202020204" pitchFamily="34" charset="0"/>
                    <a:ea typeface="Calibri" panose="020F0502020204030204" pitchFamily="34" charset="0"/>
                    <a:cs typeface="Arial" panose="020B0604020202020204" pitchFamily="34" charset="0"/>
                  </a:rPr>
                  <a:t> </a:t>
                </a:r>
                <a:endParaRPr lang="en-US" sz="42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en-US" sz="4200">
                    <a:effectLst/>
                    <a:latin typeface="Arial" panose="020B0604020202020204" pitchFamily="34" charset="0"/>
                    <a:ea typeface="Arial" panose="020B0604020202020204" pitchFamily="34" charset="0"/>
                    <a:cs typeface="Arial" panose="020B0604020202020204" pitchFamily="34" charset="0"/>
                  </a:rPr>
                  <a:t>a) Chứng minh rằng: </a:t>
                </a:r>
                <a14:m>
                  <m:oMath xmlns:m="http://schemas.openxmlformats.org/officeDocument/2006/math">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A</m:t>
                    </m:r>
                    <m:r>
                      <a:rPr lang="en-US" sz="42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2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n</m:t>
                        </m:r>
                      </m:e>
                      <m:sup>
                        <m:r>
                          <a:rPr lang="en-US" sz="4200">
                            <a:effectLst/>
                            <a:latin typeface="Cambria Math" panose="02040503050406030204" pitchFamily="18" charset="0"/>
                            <a:ea typeface="Arial" panose="020B0604020202020204" pitchFamily="34" charset="0"/>
                            <a:cs typeface="Times New Roman" panose="02020603050405020304" pitchFamily="18" charset="0"/>
                          </a:rPr>
                          <m:t>5</m:t>
                        </m:r>
                      </m:sup>
                    </m:sSup>
                    <m:r>
                      <a:rPr lang="en-US" sz="4200" i="1">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n</m:t>
                    </m:r>
                  </m:oMath>
                </a14:m>
                <a:r>
                  <a:rPr lang="en-US" sz="4200">
                    <a:effectLst/>
                    <a:latin typeface="Arial" panose="020B0604020202020204" pitchFamily="34" charset="0"/>
                    <a:ea typeface="Arial" panose="020B0604020202020204" pitchFamily="34" charset="0"/>
                    <a:cs typeface="Arial" panose="020B0604020202020204" pitchFamily="34" charset="0"/>
                  </a:rPr>
                  <a:t> chia hết cho 30, </a:t>
                </a:r>
                <a14:m>
                  <m:oMath xmlns:m="http://schemas.openxmlformats.org/officeDocument/2006/math">
                    <m:r>
                      <a:rPr lang="en-US" sz="42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n</m:t>
                    </m:r>
                    <m:r>
                      <a:rPr lang="en-US" sz="42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Z</m:t>
                    </m:r>
                  </m:oMath>
                </a14:m>
                <a:endParaRPr lang="en-US" sz="42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en-US" sz="4200">
                    <a:effectLst/>
                    <a:latin typeface="Arial" panose="020B0604020202020204" pitchFamily="34" charset="0"/>
                    <a:ea typeface="Arial" panose="020B0604020202020204" pitchFamily="34" charset="0"/>
                    <a:cs typeface="Arial" panose="020B0604020202020204" pitchFamily="34" charset="0"/>
                  </a:rPr>
                  <a:t>b) Cho ba số a, b, c thỏa mãn </a:t>
                </a:r>
                <a14:m>
                  <m:oMath xmlns:m="http://schemas.openxmlformats.org/officeDocument/2006/math">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a</m:t>
                    </m:r>
                    <m:r>
                      <a:rPr lang="en-US" sz="42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b</m:t>
                    </m:r>
                    <m:r>
                      <a:rPr lang="en-US" sz="42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c</m:t>
                    </m:r>
                    <m:r>
                      <a:rPr lang="en-US" sz="4200">
                        <a:effectLst/>
                        <a:latin typeface="Cambria Math" panose="02040503050406030204" pitchFamily="18" charset="0"/>
                        <a:ea typeface="Arial" panose="020B0604020202020204" pitchFamily="34" charset="0"/>
                        <a:cs typeface="Times New Roman" panose="02020603050405020304" pitchFamily="18" charset="0"/>
                      </a:rPr>
                      <m:t>=1</m:t>
                    </m:r>
                  </m:oMath>
                </a14:m>
                <a:r>
                  <a:rPr lang="en-US" sz="4200">
                    <a:effectLst/>
                    <a:latin typeface="Arial" panose="020B0604020202020204" pitchFamily="34" charset="0"/>
                    <a:ea typeface="Arial" panose="020B0604020202020204" pitchFamily="34" charset="0"/>
                    <a:cs typeface="Arial" panose="020B0604020202020204" pitchFamily="34" charset="0"/>
                  </a:rPr>
                  <a:t> và </a:t>
                </a:r>
                <a14:m>
                  <m:oMath xmlns:m="http://schemas.openxmlformats.org/officeDocument/2006/math">
                    <m:sSup>
                      <m:sSupPr>
                        <m:ctrlPr>
                          <a:rPr lang="en-US" sz="42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a</m:t>
                        </m:r>
                      </m:e>
                      <m:sup>
                        <m:r>
                          <a:rPr lang="en-US" sz="4200">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2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2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b</m:t>
                        </m:r>
                      </m:e>
                      <m:sup>
                        <m:r>
                          <a:rPr lang="en-US" sz="4200">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2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2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c</m:t>
                        </m:r>
                      </m:e>
                      <m:sup>
                        <m:r>
                          <a:rPr lang="en-US" sz="4200">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200">
                        <a:effectLst/>
                        <a:latin typeface="Cambria Math" panose="02040503050406030204" pitchFamily="18" charset="0"/>
                        <a:ea typeface="Arial" panose="020B0604020202020204" pitchFamily="34" charset="0"/>
                        <a:cs typeface="Times New Roman" panose="02020603050405020304" pitchFamily="18" charset="0"/>
                      </a:rPr>
                      <m:t>=1</m:t>
                    </m:r>
                  </m:oMath>
                </a14:m>
                <a:r>
                  <a:rPr lang="en-US" sz="4200">
                    <a:effectLst/>
                    <a:latin typeface="Arial" panose="020B0604020202020204" pitchFamily="34" charset="0"/>
                    <a:ea typeface="Arial" panose="020B0604020202020204" pitchFamily="34" charset="0"/>
                    <a:cs typeface="Arial" panose="020B0604020202020204" pitchFamily="34" charset="0"/>
                  </a:rPr>
                  <a:t>. Chứng minh rằng:</a:t>
                </a:r>
              </a:p>
              <a:p>
                <a:pPr algn="ctr">
                  <a:lnSpc>
                    <a:spcPct val="150000"/>
                  </a:lnSpc>
                  <a:spcAft>
                    <a:spcPts val="0"/>
                  </a:spcAft>
                </a:pPr>
                <a:r>
                  <a:rPr lang="en-US" sz="420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sSup>
                      <m:sSupPr>
                        <m:ctrlPr>
                          <a:rPr lang="en-US" sz="42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a</m:t>
                        </m:r>
                      </m:e>
                      <m:sup>
                        <m:r>
                          <a:rPr lang="en-US" sz="4200">
                            <a:effectLst/>
                            <a:latin typeface="Cambria Math" panose="02040503050406030204" pitchFamily="18" charset="0"/>
                            <a:ea typeface="Arial" panose="020B0604020202020204" pitchFamily="34" charset="0"/>
                            <a:cs typeface="Times New Roman" panose="02020603050405020304" pitchFamily="18" charset="0"/>
                          </a:rPr>
                          <m:t>2015</m:t>
                        </m:r>
                      </m:sup>
                    </m:sSup>
                    <m:r>
                      <a:rPr lang="en-US" sz="42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2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b</m:t>
                        </m:r>
                      </m:e>
                      <m:sup>
                        <m:r>
                          <a:rPr lang="en-US" sz="4200">
                            <a:effectLst/>
                            <a:latin typeface="Cambria Math" panose="02040503050406030204" pitchFamily="18" charset="0"/>
                            <a:ea typeface="Arial" panose="020B0604020202020204" pitchFamily="34" charset="0"/>
                            <a:cs typeface="Times New Roman" panose="02020603050405020304" pitchFamily="18" charset="0"/>
                          </a:rPr>
                          <m:t>2015</m:t>
                        </m:r>
                      </m:sup>
                    </m:sSup>
                    <m:r>
                      <a:rPr lang="en-US" sz="42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2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200">
                            <a:effectLst/>
                            <a:latin typeface="Cambria Math" panose="02040503050406030204" pitchFamily="18" charset="0"/>
                            <a:ea typeface="Arial" panose="020B0604020202020204" pitchFamily="34" charset="0"/>
                            <a:cs typeface="Times New Roman" panose="02020603050405020304" pitchFamily="18" charset="0"/>
                          </a:rPr>
                          <m:t>c</m:t>
                        </m:r>
                      </m:e>
                      <m:sup>
                        <m:r>
                          <a:rPr lang="en-US" sz="4200">
                            <a:effectLst/>
                            <a:latin typeface="Cambria Math" panose="02040503050406030204" pitchFamily="18" charset="0"/>
                            <a:ea typeface="Arial" panose="020B0604020202020204" pitchFamily="34" charset="0"/>
                            <a:cs typeface="Times New Roman" panose="02020603050405020304" pitchFamily="18" charset="0"/>
                          </a:rPr>
                          <m:t>2015</m:t>
                        </m:r>
                      </m:sup>
                    </m:sSup>
                    <m:r>
                      <a:rPr lang="en-US" sz="4200">
                        <a:effectLst/>
                        <a:latin typeface="Cambria Math" panose="02040503050406030204" pitchFamily="18" charset="0"/>
                        <a:ea typeface="Arial" panose="020B0604020202020204" pitchFamily="34" charset="0"/>
                        <a:cs typeface="Times New Roman" panose="02020603050405020304" pitchFamily="18" charset="0"/>
                      </a:rPr>
                      <m:t>=1</m:t>
                    </m:r>
                  </m:oMath>
                </a14:m>
                <a:endParaRPr lang="en-US" sz="42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324304" y="3162300"/>
                <a:ext cx="15893036" cy="4961615"/>
              </a:xfrm>
              <a:prstGeom prst="rect">
                <a:avLst/>
              </a:prstGeom>
              <a:blipFill>
                <a:blip r:embed="rId14"/>
                <a:stretch>
                  <a:fillRect l="-1458" r="-1496"/>
                </a:stretch>
              </a:blipFill>
            </p:spPr>
            <p:txBody>
              <a:bodyPr/>
              <a:lstStyle/>
              <a:p>
                <a:r>
                  <a:rPr lang="en-US">
                    <a:noFill/>
                  </a:rPr>
                  <a:t> </a:t>
                </a:r>
              </a:p>
            </p:txBody>
          </p:sp>
        </mc:Fallback>
      </mc:AlternateContent>
      <p:pic>
        <p:nvPicPr>
          <p:cNvPr id="9" name="Picture 8"/>
          <p:cNvPicPr>
            <a:picLocks noChangeAspect="1"/>
          </p:cNvPicPr>
          <p:nvPr/>
        </p:nvPicPr>
        <p:blipFill>
          <a:blip r:embed="rId15"/>
          <a:stretch>
            <a:fillRect/>
          </a:stretch>
        </p:blipFill>
        <p:spPr>
          <a:xfrm>
            <a:off x="16416988" y="7853688"/>
            <a:ext cx="1146147" cy="2231329"/>
          </a:xfrm>
          <a:prstGeom prst="rect">
            <a:avLst/>
          </a:prstGeom>
        </p:spPr>
      </p:pic>
    </p:spTree>
    <p:extLst>
      <p:ext uri="{BB962C8B-B14F-4D97-AF65-F5344CB8AC3E}">
        <p14:creationId xmlns:p14="http://schemas.microsoft.com/office/powerpoint/2010/main" val="3081807822"/>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779782">
            <a:off x="15822008" y="8925909"/>
            <a:ext cx="1339710" cy="1339710"/>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flipH="1" flipV="1">
            <a:off x="-914400" y="8311884"/>
            <a:ext cx="3581400" cy="201321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15337124" y="-232010"/>
            <a:ext cx="2718866" cy="3182886"/>
          </a:xfrm>
          <a:prstGeom prst="rect">
            <a:avLst/>
          </a:prstGeom>
        </p:spPr>
      </p:pic>
      <p:sp>
        <p:nvSpPr>
          <p:cNvPr id="8" name="Oval Callout 7"/>
          <p:cNvSpPr/>
          <p:nvPr/>
        </p:nvSpPr>
        <p:spPr>
          <a:xfrm>
            <a:off x="983957" y="723900"/>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1828800" y="2129299"/>
                <a:ext cx="15160479" cy="6324808"/>
              </a:xfrm>
              <a:prstGeom prst="rect">
                <a:avLst/>
              </a:prstGeom>
            </p:spPr>
            <p:txBody>
              <a:bodyPr wrap="square">
                <a:spAutoFit/>
              </a:bodyPr>
              <a:lstStyle/>
              <a:p>
                <a:pPr algn="just">
                  <a:lnSpc>
                    <a:spcPct val="150000"/>
                  </a:lnSpc>
                  <a:spcBef>
                    <a:spcPts val="600"/>
                  </a:spcBef>
                  <a:spcAft>
                    <a:spcPts val="600"/>
                  </a:spcAft>
                </a:pPr>
                <a:r>
                  <a:rPr lang="en-US" sz="4000">
                    <a:latin typeface="Arial" panose="020B0604020202020204" pitchFamily="34" charset="0"/>
                    <a:ea typeface="Dotum" panose="020B0600000101010101" pitchFamily="34" charset="-127"/>
                    <a:cs typeface="Arial" panose="020B0604020202020204" pitchFamily="34" charset="0"/>
                  </a:rPr>
                  <a:t>a) </a:t>
                </a:r>
                <a:r>
                  <a:rPr lang="en-US" sz="4000">
                    <a:effectLst/>
                    <a:latin typeface="Arial" panose="020B0604020202020204" pitchFamily="34" charset="0"/>
                    <a:ea typeface="Dotum" panose="020B0600000101010101" pitchFamily="34" charset="-127"/>
                    <a:cs typeface="Arial" panose="020B0604020202020204" pitchFamily="34" charset="0"/>
                  </a:rPr>
                  <a:t>Ta có: </a:t>
                </a:r>
                <a14:m>
                  <m:oMath xmlns:m="http://schemas.openxmlformats.org/officeDocument/2006/math">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A</m:t>
                    </m:r>
                    <m:r>
                      <a:rPr lang="en-US" sz="4000">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e>
                          <m:sup>
                            <m:r>
                              <a:rPr lang="en-US" sz="4000">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a:effectLst/>
                            <a:latin typeface="Cambria Math" panose="02040503050406030204" pitchFamily="18" charset="0"/>
                            <a:ea typeface="Dotum" panose="020B0600000101010101" pitchFamily="34" charset="-127"/>
                            <a:cs typeface="Times New Roman" panose="02020603050405020304" pitchFamily="18" charset="0"/>
                          </a:rPr>
                          <m:t>1</m:t>
                        </m:r>
                      </m:e>
                    </m:d>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e>
                          <m:sup>
                            <m:r>
                              <a:rPr lang="en-US" sz="4000">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4000">
                            <a:effectLst/>
                            <a:latin typeface="Cambria Math" panose="02040503050406030204" pitchFamily="18" charset="0"/>
                            <a:ea typeface="Dotum" panose="020B0600000101010101" pitchFamily="34" charset="-127"/>
                            <a:cs typeface="Times New Roman" panose="02020603050405020304" pitchFamily="18" charset="0"/>
                          </a:rPr>
                          <m:t>+1</m:t>
                        </m:r>
                      </m:e>
                    </m:d>
                    <m:r>
                      <a:rPr lang="en-US" sz="4000">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a:effectLst/>
                            <a:latin typeface="Cambria Math" panose="02040503050406030204" pitchFamily="18" charset="0"/>
                            <a:ea typeface="Dotum" panose="020B0600000101010101" pitchFamily="34" charset="-127"/>
                            <a:cs typeface="Times New Roman" panose="02020603050405020304" pitchFamily="18" charset="0"/>
                          </a:rPr>
                          <m:t>1</m:t>
                        </m:r>
                      </m:e>
                    </m:d>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a:effectLst/>
                            <a:latin typeface="Cambria Math" panose="02040503050406030204" pitchFamily="18" charset="0"/>
                            <a:ea typeface="Dotum" panose="020B0600000101010101" pitchFamily="34" charset="-127"/>
                            <a:cs typeface="Times New Roman" panose="02020603050405020304" pitchFamily="18" charset="0"/>
                          </a:rPr>
                          <m:t>+1</m:t>
                        </m:r>
                      </m:e>
                    </m:d>
                    <m:d>
                      <m:dPr>
                        <m:begChr m:val="["/>
                        <m:endChr m:val="]"/>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e>
                              <m:sup>
                                <m:r>
                                  <a:rPr lang="en-US" sz="4000">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a:effectLst/>
                                <a:latin typeface="Cambria Math" panose="02040503050406030204" pitchFamily="18" charset="0"/>
                                <a:ea typeface="Dotum" panose="020B0600000101010101" pitchFamily="34" charset="-127"/>
                                <a:cs typeface="Times New Roman" panose="02020603050405020304" pitchFamily="18" charset="0"/>
                              </a:rPr>
                              <m:t>4</m:t>
                            </m:r>
                          </m:e>
                        </m:d>
                        <m:r>
                          <a:rPr lang="en-US" sz="4000">
                            <a:effectLst/>
                            <a:latin typeface="Cambria Math" panose="02040503050406030204" pitchFamily="18" charset="0"/>
                            <a:ea typeface="Dotum" panose="020B0600000101010101" pitchFamily="34" charset="-127"/>
                            <a:cs typeface="Times New Roman" panose="02020603050405020304" pitchFamily="18" charset="0"/>
                          </a:rPr>
                          <m:t>+5</m:t>
                        </m:r>
                      </m:e>
                    </m:d>
                    <m:r>
                      <a:rPr lang="en-US" sz="4000">
                        <a:effectLst/>
                        <a:latin typeface="Cambria Math" panose="02040503050406030204" pitchFamily="18" charset="0"/>
                        <a:ea typeface="Dotum" panose="020B0600000101010101" pitchFamily="34" charset="-127"/>
                        <a:cs typeface="Times New Roman" panose="02020603050405020304" pitchFamily="18" charset="0"/>
                      </a:rPr>
                      <m:t> </m:t>
                    </m:r>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A</m:t>
                      </m:r>
                      <m:r>
                        <a:rPr lang="en-US" sz="4000">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a:effectLst/>
                              <a:latin typeface="Cambria Math" panose="02040503050406030204" pitchFamily="18" charset="0"/>
                              <a:ea typeface="Dotum" panose="020B0600000101010101" pitchFamily="34" charset="-127"/>
                              <a:cs typeface="Times New Roman" panose="02020603050405020304" pitchFamily="18" charset="0"/>
                            </a:rPr>
                            <m:t>+1</m:t>
                          </m:r>
                        </m:e>
                      </m:d>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a:effectLst/>
                              <a:latin typeface="Cambria Math" panose="02040503050406030204" pitchFamily="18" charset="0"/>
                              <a:ea typeface="Dotum" panose="020B0600000101010101" pitchFamily="34" charset="-127"/>
                              <a:cs typeface="Times New Roman" panose="02020603050405020304" pitchFamily="18" charset="0"/>
                            </a:rPr>
                            <m:t>1</m:t>
                          </m:r>
                        </m:e>
                      </m:d>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a:effectLst/>
                              <a:latin typeface="Cambria Math" panose="02040503050406030204" pitchFamily="18" charset="0"/>
                              <a:ea typeface="Dotum" panose="020B0600000101010101" pitchFamily="34" charset="-127"/>
                              <a:cs typeface="Times New Roman" panose="02020603050405020304" pitchFamily="18" charset="0"/>
                            </a:rPr>
                            <m:t>+2</m:t>
                          </m:r>
                        </m:e>
                      </m:d>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a:effectLst/>
                              <a:latin typeface="Cambria Math" panose="02040503050406030204" pitchFamily="18" charset="0"/>
                              <a:ea typeface="Dotum" panose="020B0600000101010101" pitchFamily="34" charset="-127"/>
                              <a:cs typeface="Times New Roman" panose="02020603050405020304" pitchFamily="18" charset="0"/>
                            </a:rPr>
                            <m:t>2</m:t>
                          </m:r>
                        </m:e>
                      </m:d>
                      <m:r>
                        <a:rPr lang="en-US" sz="4000">
                          <a:effectLst/>
                          <a:latin typeface="Cambria Math" panose="02040503050406030204" pitchFamily="18" charset="0"/>
                          <a:ea typeface="Dotum" panose="020B0600000101010101" pitchFamily="34" charset="-127"/>
                          <a:cs typeface="Times New Roman" panose="02020603050405020304" pitchFamily="18" charset="0"/>
                        </a:rPr>
                        <m:t>+5</m:t>
                      </m:r>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a:effectLst/>
                          <a:latin typeface="Cambria Math" panose="02040503050406030204" pitchFamily="18" charset="0"/>
                          <a:ea typeface="Dotum" panose="020B0600000101010101" pitchFamily="34" charset="-127"/>
                          <a:cs typeface="Times New Roman" panose="02020603050405020304" pitchFamily="18" charset="0"/>
                        </a:rPr>
                        <m:t>+1)(</m:t>
                      </m:r>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a:effectLst/>
                          <a:latin typeface="Cambria Math" panose="02040503050406030204" pitchFamily="18" charset="0"/>
                          <a:ea typeface="Dotum" panose="020B0600000101010101" pitchFamily="34" charset="-127"/>
                          <a:cs typeface="Times New Roman" panose="02020603050405020304" pitchFamily="18" charset="0"/>
                        </a:rPr>
                        <m:t>1)</m:t>
                      </m:r>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4000">
                    <a:effectLst/>
                    <a:latin typeface="Arial" panose="020B0604020202020204" pitchFamily="34" charset="0"/>
                    <a:ea typeface="Dotum" panose="020B0600000101010101" pitchFamily="34" charset="-127"/>
                    <a:cs typeface="Arial" panose="020B0604020202020204" pitchFamily="34" charset="0"/>
                  </a:rPr>
                  <a:t>Ta thấy:</a:t>
                </a:r>
                <a:endParaRPr lang="en-US" sz="40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600"/>
                  </a:spcBef>
                  <a:spcAft>
                    <a:spcPts val="600"/>
                  </a:spcAft>
                </a:pPr>
                <a14:m>
                  <m:oMath xmlns:m="http://schemas.openxmlformats.org/officeDocument/2006/math">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a:effectLst/>
                            <a:latin typeface="Cambria Math" panose="02040503050406030204" pitchFamily="18" charset="0"/>
                            <a:ea typeface="Dotum" panose="020B0600000101010101" pitchFamily="34" charset="-127"/>
                            <a:cs typeface="Times New Roman" panose="02020603050405020304" pitchFamily="18" charset="0"/>
                          </a:rPr>
                          <m:t>+1</m:t>
                        </m:r>
                      </m:e>
                    </m:d>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a:effectLst/>
                            <a:latin typeface="Cambria Math" panose="02040503050406030204" pitchFamily="18" charset="0"/>
                            <a:ea typeface="Dotum" panose="020B0600000101010101" pitchFamily="34" charset="-127"/>
                            <a:cs typeface="Times New Roman" panose="02020603050405020304" pitchFamily="18" charset="0"/>
                          </a:rPr>
                          <m:t>1</m:t>
                        </m:r>
                      </m:e>
                    </m:d>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a:effectLst/>
                            <a:latin typeface="Cambria Math" panose="02040503050406030204" pitchFamily="18" charset="0"/>
                            <a:ea typeface="Dotum" panose="020B0600000101010101" pitchFamily="34" charset="-127"/>
                            <a:cs typeface="Times New Roman" panose="02020603050405020304" pitchFamily="18" charset="0"/>
                          </a:rPr>
                          <m:t>+2</m:t>
                        </m:r>
                      </m:e>
                    </m:d>
                    <m:d>
                      <m:dPr>
                        <m:ctrlPr>
                          <a:rPr lang="en-US" sz="4000" i="1">
                            <a:effectLst/>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a:effectLst/>
                            <a:latin typeface="Cambria Math" panose="02040503050406030204" pitchFamily="18" charset="0"/>
                            <a:ea typeface="Dotum" panose="020B0600000101010101" pitchFamily="34" charset="-127"/>
                            <a:cs typeface="Times New Roman" panose="02020603050405020304" pitchFamily="18" charset="0"/>
                          </a:rPr>
                          <m:t>2</m:t>
                        </m:r>
                      </m:e>
                    </m:d>
                  </m:oMath>
                </a14:m>
                <a:r>
                  <a:rPr lang="en-US" sz="4000">
                    <a:effectLst/>
                    <a:latin typeface="Arial" panose="020B0604020202020204" pitchFamily="34" charset="0"/>
                    <a:ea typeface="Dotum" panose="020B0600000101010101" pitchFamily="34" charset="-127"/>
                    <a:cs typeface="Arial" panose="020B0604020202020204" pitchFamily="34" charset="0"/>
                  </a:rPr>
                  <a:t> chia hết cho 2, 3 và 5</a:t>
                </a:r>
                <a:endParaRPr lang="en-US" sz="4000">
                  <a:effectLst/>
                  <a:latin typeface="Arial" panose="020B0604020202020204" pitchFamily="34" charset="0"/>
                  <a:ea typeface="Arial" panose="020B0604020202020204" pitchFamily="34" charset="0"/>
                  <a:cs typeface="Arial" panose="020B0604020202020204" pitchFamily="34" charset="0"/>
                </a:endParaRPr>
              </a:p>
              <a:p>
                <a:pPr>
                  <a:lnSpc>
                    <a:spcPct val="150000"/>
                  </a:lnSpc>
                  <a:spcBef>
                    <a:spcPts val="600"/>
                  </a:spcBef>
                  <a:spcAft>
                    <a:spcPts val="600"/>
                  </a:spcAft>
                </a:pPr>
                <a:r>
                  <a:rPr lang="en-US" sz="4000">
                    <a:effectLst/>
                    <a:ea typeface="Dotum" panose="020B0600000101010101" pitchFamily="34" charset="-127"/>
                    <a:cs typeface="Times New Roman" panose="02020603050405020304" pitchFamily="18" charset="0"/>
                  </a:rPr>
                  <a:t>               </a:t>
                </a:r>
                <a14:m>
                  <m:oMath xmlns:m="http://schemas.openxmlformats.org/officeDocument/2006/math">
                    <m:r>
                      <a:rPr lang="en-US" sz="4000">
                        <a:effectLst/>
                        <a:latin typeface="Cambria Math" panose="02040503050406030204" pitchFamily="18" charset="0"/>
                        <a:ea typeface="Dotum" panose="020B0600000101010101" pitchFamily="34" charset="-127"/>
                        <a:cs typeface="Times New Roman" panose="02020603050405020304" pitchFamily="18" charset="0"/>
                      </a:rPr>
                      <m:t>5</m:t>
                    </m:r>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a:effectLst/>
                        <a:latin typeface="Cambria Math" panose="02040503050406030204" pitchFamily="18" charset="0"/>
                        <a:ea typeface="Dotum" panose="020B0600000101010101" pitchFamily="34" charset="-127"/>
                        <a:cs typeface="Times New Roman" panose="02020603050405020304" pitchFamily="18" charset="0"/>
                      </a:rPr>
                      <m:t>+1)(</m:t>
                    </m:r>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n</m:t>
                    </m:r>
                    <m:r>
                      <a:rPr lang="en-US" sz="4000" i="1">
                        <a:effectLst/>
                        <a:latin typeface="Cambria Math" panose="02040503050406030204" pitchFamily="18" charset="0"/>
                        <a:ea typeface="Dotum" panose="020B0600000101010101" pitchFamily="34" charset="-127"/>
                        <a:cs typeface="Times New Roman" panose="02020603050405020304" pitchFamily="18" charset="0"/>
                      </a:rPr>
                      <m:t>−</m:t>
                    </m:r>
                    <m:r>
                      <a:rPr lang="en-US" sz="4000">
                        <a:effectLst/>
                        <a:latin typeface="Cambria Math" panose="02040503050406030204" pitchFamily="18" charset="0"/>
                        <a:ea typeface="Dotum" panose="020B0600000101010101" pitchFamily="34" charset="-127"/>
                        <a:cs typeface="Times New Roman" panose="02020603050405020304" pitchFamily="18" charset="0"/>
                      </a:rPr>
                      <m:t>1)</m:t>
                    </m:r>
                  </m:oMath>
                </a14:m>
                <a:r>
                  <a:rPr lang="en-US" sz="4000">
                    <a:effectLst/>
                    <a:latin typeface="Arial" panose="020B0604020202020204" pitchFamily="34" charset="0"/>
                    <a:ea typeface="Dotum" panose="020B0600000101010101" pitchFamily="34" charset="-127"/>
                    <a:cs typeface="Arial" panose="020B0604020202020204" pitchFamily="34" charset="0"/>
                  </a:rPr>
                  <a:t> chia hết cho 3 và 2</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4000">
                    <a:effectLst/>
                    <a:latin typeface="Arial" panose="020B0604020202020204" pitchFamily="34" charset="0"/>
                    <a:ea typeface="Dotum" panose="020B0600000101010101" pitchFamily="34" charset="-127"/>
                    <a:cs typeface="Arial" panose="020B0604020202020204" pitchFamily="34" charset="0"/>
                  </a:rPr>
                  <a:t>Vậy, A chia hết cho 30 (đpcm)</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828800" y="2129299"/>
                <a:ext cx="15160479" cy="6324808"/>
              </a:xfrm>
              <a:prstGeom prst="rect">
                <a:avLst/>
              </a:prstGeom>
              <a:blipFill>
                <a:blip r:embed="rId10"/>
                <a:stretch>
                  <a:fillRect l="-1407" b="-1349"/>
                </a:stretch>
              </a:blipFill>
            </p:spPr>
            <p:txBody>
              <a:bodyPr/>
              <a:lstStyle/>
              <a:p>
                <a:r>
                  <a:rPr lang="en-US">
                    <a:noFill/>
                  </a:rPr>
                  <a:t> </a:t>
                </a:r>
              </a:p>
            </p:txBody>
          </p:sp>
        </mc:Fallback>
      </mc:AlternateContent>
    </p:spTree>
    <p:extLst>
      <p:ext uri="{BB962C8B-B14F-4D97-AF65-F5344CB8AC3E}">
        <p14:creationId xmlns:p14="http://schemas.microsoft.com/office/powerpoint/2010/main" val="74489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838200" y="2095500"/>
            <a:ext cx="16687800" cy="7620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txBody>
            <a:bodyPr/>
            <a:lstStyle/>
            <a:p>
              <a:endParaRPr lang="en-US"/>
            </a:p>
          </p:txBody>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grpSp>
        <p:nvGrpSpPr>
          <p:cNvPr id="9" name="Group 8"/>
          <p:cNvGrpSpPr/>
          <p:nvPr/>
        </p:nvGrpSpPr>
        <p:grpSpPr>
          <a:xfrm>
            <a:off x="5029200" y="571500"/>
            <a:ext cx="8915399" cy="1108694"/>
            <a:chOff x="6019800" y="377206"/>
            <a:chExt cx="10883734" cy="1108694"/>
          </a:xfrm>
        </p:grpSpPr>
        <p:grpSp>
          <p:nvGrpSpPr>
            <p:cNvPr id="10" name="Group 4"/>
            <p:cNvGrpSpPr/>
            <p:nvPr/>
          </p:nvGrpSpPr>
          <p:grpSpPr>
            <a:xfrm>
              <a:off x="6019800" y="377206"/>
              <a:ext cx="9953501" cy="1108694"/>
              <a:chOff x="0" y="0"/>
              <a:chExt cx="9651718" cy="6076340"/>
            </a:xfrm>
          </p:grpSpPr>
          <p:sp>
            <p:nvSpPr>
              <p:cNvPr id="12" name="Freeform 5"/>
              <p:cNvSpPr/>
              <p:nvPr/>
            </p:nvSpPr>
            <p:spPr>
              <a:xfrm>
                <a:off x="31750" y="0"/>
                <a:ext cx="9619968" cy="60763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13" name="Freeform 6"/>
              <p:cNvSpPr/>
              <p:nvPr/>
            </p:nvSpPr>
            <p:spPr>
              <a:xfrm>
                <a:off x="0" y="0"/>
                <a:ext cx="9651718"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11" name="TextBox 10"/>
            <p:cNvSpPr txBox="1"/>
            <p:nvPr/>
          </p:nvSpPr>
          <p:spPr>
            <a:xfrm>
              <a:off x="6466227" y="506032"/>
              <a:ext cx="10437307"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16" name="Rectangle 15"/>
          <p:cNvSpPr/>
          <p:nvPr/>
        </p:nvSpPr>
        <p:spPr>
          <a:xfrm>
            <a:off x="3429000" y="2628900"/>
            <a:ext cx="12154788" cy="1131079"/>
          </a:xfrm>
          <a:prstGeom prst="rect">
            <a:avLst/>
          </a:prstGeom>
        </p:spPr>
        <p:txBody>
          <a:bodyPr wrap="square">
            <a:spAutoFit/>
          </a:bodyPr>
          <a:lstStyle/>
          <a:p>
            <a:pPr lvl="0">
              <a:lnSpc>
                <a:spcPct val="150000"/>
              </a:lnSpc>
            </a:pPr>
            <a:r>
              <a:rPr kumimoji="0" lang="en-US" sz="4500" b="1" i="0" u="sng"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Bài 2.29:</a:t>
            </a:r>
            <a:r>
              <a:rPr kumimoji="0" lang="en-US" sz="45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 </a:t>
            </a:r>
            <a:r>
              <a:rPr lang="vi-VN" sz="4500">
                <a:solidFill>
                  <a:srgbClr val="000000"/>
                </a:solidFill>
                <a:cs typeface="Arial" panose="020B0604020202020204" pitchFamily="34" charset="0"/>
              </a:rPr>
              <a:t>Khẳng định nào sau đây là đúng?</a:t>
            </a:r>
            <a:endParaRPr kumimoji="0" lang="vi-VN" sz="4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3"/>
          <a:stretch>
            <a:fillRect/>
          </a:stretch>
        </p:blipFill>
        <p:spPr>
          <a:xfrm>
            <a:off x="14859000" y="7370806"/>
            <a:ext cx="2280102" cy="2304488"/>
          </a:xfrm>
          <a:prstGeom prst="rect">
            <a:avLst/>
          </a:prstGeom>
        </p:spPr>
      </p:pic>
      <p:pic>
        <p:nvPicPr>
          <p:cNvPr id="14" name="Picture 13"/>
          <p:cNvPicPr>
            <a:picLocks noChangeAspect="1"/>
          </p:cNvPicPr>
          <p:nvPr/>
        </p:nvPicPr>
        <p:blipFill>
          <a:blip r:embed="rId4"/>
          <a:stretch>
            <a:fillRect/>
          </a:stretch>
        </p:blipFill>
        <p:spPr>
          <a:xfrm>
            <a:off x="609600" y="1258851"/>
            <a:ext cx="1441882" cy="1446166"/>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3424989" y="7957511"/>
                <a:ext cx="7188443" cy="1131079"/>
              </a:xfrm>
              <a:prstGeom prst="rect">
                <a:avLst/>
              </a:prstGeom>
            </p:spPr>
            <p:txBody>
              <a:bodyPr wrap="none">
                <a:spAutoFit/>
              </a:bodyPr>
              <a:lstStyle/>
              <a:p>
                <a:pPr algn="just">
                  <a:lnSpc>
                    <a:spcPct val="150000"/>
                  </a:lnSpc>
                  <a:spcAft>
                    <a:spcPts val="0"/>
                  </a:spcAft>
                </a:pPr>
                <a14:m>
                  <m:oMath xmlns:m="http://schemas.openxmlformats.org/officeDocument/2006/math">
                    <m:r>
                      <m:rPr>
                        <m:sty m:val="p"/>
                      </m:rP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m:t>
                    </m:r>
                    <m: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5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B</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B</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500">
                    <a:solidFill>
                      <a:srgbClr val="000000"/>
                    </a:solidFill>
                    <a:ea typeface="Calibri" panose="020F0502020204030204" pitchFamily="34" charset="0"/>
                    <a:cs typeface="Times New Roman" panose="02020603050405020304" pitchFamily="18" charset="0"/>
                  </a:rPr>
                  <a:t> </a:t>
                </a:r>
                <a14:m>
                  <m:oMath xmlns:m="http://schemas.openxmlformats.org/officeDocument/2006/math">
                    <m:r>
                      <a:rPr lang="en-US" sz="4500" b="0"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A</m:t>
                        </m:r>
                      </m:e>
                      <m:sup>
                        <m: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B</m:t>
                        </m:r>
                      </m:e>
                      <m:sup>
                        <m: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5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424989" y="7957511"/>
                <a:ext cx="7188443" cy="113107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424989" y="6627822"/>
                <a:ext cx="7132337" cy="1019062"/>
              </a:xfrm>
              <a:prstGeom prst="rect">
                <a:avLst/>
              </a:prstGeom>
            </p:spPr>
            <p:txBody>
              <a:bodyPr wrap="none">
                <a:spAutoFit/>
              </a:bodyPr>
              <a:lstStyle/>
              <a:p>
                <a:pPr algn="just">
                  <a:lnSpc>
                    <a:spcPct val="150000"/>
                  </a:lnSpc>
                  <a:spcAft>
                    <a:spcPts val="0"/>
                  </a:spcAft>
                </a:pPr>
                <a14:m>
                  <m:oMath xmlns:m="http://schemas.openxmlformats.org/officeDocument/2006/math">
                    <m:r>
                      <m:rPr>
                        <m:sty m:val="p"/>
                      </m:rPr>
                      <a:rPr lang="en-US" sz="450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C</m:t>
                    </m:r>
                    <m: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5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B</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B</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500">
                    <a:solidFill>
                      <a:srgbClr val="000000"/>
                    </a:solidFill>
                    <a:ea typeface="Calibri" panose="020F0502020204030204" pitchFamily="34" charset="0"/>
                    <a:cs typeface="Times New Roman" panose="02020603050405020304" pitchFamily="18" charset="0"/>
                  </a:rPr>
                  <a:t> </a:t>
                </a:r>
                <a14:m>
                  <m:oMath xmlns:m="http://schemas.openxmlformats.org/officeDocument/2006/math">
                    <m:r>
                      <a:rPr lang="en-US" sz="4500" b="0"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A</m:t>
                        </m:r>
                      </m:e>
                      <m:sup>
                        <m: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5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B</m:t>
                        </m:r>
                      </m:e>
                      <m:sup>
                        <m: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5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3424989" y="6627822"/>
                <a:ext cx="7132337" cy="101906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424989" y="5296605"/>
                <a:ext cx="8878008" cy="1131079"/>
              </a:xfrm>
              <a:prstGeom prst="rect">
                <a:avLst/>
              </a:prstGeom>
            </p:spPr>
            <p:txBody>
              <a:bodyPr wrap="none">
                <a:spAutoFit/>
              </a:bodyPr>
              <a:lstStyle/>
              <a:p>
                <a:pPr algn="just">
                  <a:lnSpc>
                    <a:spcPct val="150000"/>
                  </a:lnSpc>
                  <a:spcAft>
                    <a:spcPts val="0"/>
                  </a:spcAft>
                </a:pPr>
                <a14:m>
                  <m:oMath xmlns:m="http://schemas.openxmlformats.org/officeDocument/2006/math">
                    <m:r>
                      <m:rPr>
                        <m:sty m:val="p"/>
                      </m:rP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B</m:t>
                    </m:r>
                    <m: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5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B</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B</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500">
                    <a:solidFill>
                      <a:srgbClr val="000000"/>
                    </a:solidFill>
                    <a:ea typeface="Calibri" panose="020F0502020204030204" pitchFamily="34" charset="0"/>
                    <a:cs typeface="Times New Roman" panose="02020603050405020304" pitchFamily="18" charset="0"/>
                  </a:rPr>
                  <a:t> </a:t>
                </a:r>
                <a14:m>
                  <m:oMath xmlns:m="http://schemas.openxmlformats.org/officeDocument/2006/math">
                    <m:r>
                      <a:rPr lang="en-US" sz="4500" b="0"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A</m:t>
                        </m:r>
                      </m:e>
                      <m:sup>
                        <m: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45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500" b="0"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AB</m:t>
                    </m:r>
                    <m:r>
                      <a:rPr lang="en-US" sz="45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B</m:t>
                        </m:r>
                      </m:e>
                      <m:sup>
                        <m: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5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424989" y="5296605"/>
                <a:ext cx="8878008" cy="113107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3429000" y="3937999"/>
                <a:ext cx="8884420" cy="1019062"/>
              </a:xfrm>
              <a:prstGeom prst="rect">
                <a:avLst/>
              </a:prstGeom>
            </p:spPr>
            <p:txBody>
              <a:bodyPr wrap="none">
                <a:spAutoFit/>
              </a:bodyPr>
              <a:lstStyle/>
              <a:p>
                <a:pPr algn="just">
                  <a:lnSpc>
                    <a:spcPct val="150000"/>
                  </a:lnSpc>
                  <a:spcAft>
                    <a:spcPts val="0"/>
                  </a:spcAft>
                </a:pPr>
                <a14:m>
                  <m:oMath xmlns:m="http://schemas.openxmlformats.org/officeDocument/2006/math">
                    <m:r>
                      <m:rPr>
                        <m:sty m:val="p"/>
                      </m:rP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5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B</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B</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500">
                    <a:solidFill>
                      <a:srgbClr val="000000"/>
                    </a:solidFill>
                    <a:ea typeface="Calibri" panose="020F0502020204030204" pitchFamily="34" charset="0"/>
                    <a:cs typeface="Times New Roman" panose="02020603050405020304" pitchFamily="18" charset="0"/>
                  </a:rPr>
                  <a:t> </a:t>
                </a:r>
                <a14:m>
                  <m:oMath xmlns:m="http://schemas.openxmlformats.org/officeDocument/2006/math">
                    <m:r>
                      <a:rPr lang="en-US" sz="4500" b="0"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A</m:t>
                        </m:r>
                      </m:e>
                      <m:sup>
                        <m: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5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500" b="0"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AB</m:t>
                    </m:r>
                    <m:r>
                      <a:rPr lang="en-US" sz="45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B</m:t>
                        </m:r>
                      </m:e>
                      <m:sup>
                        <m: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5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3429000" y="3937999"/>
                <a:ext cx="8884420" cy="1019062"/>
              </a:xfrm>
              <a:prstGeom prst="rect">
                <a:avLst/>
              </a:prstGeom>
              <a:blipFill>
                <a:blip r:embed="rId8"/>
                <a:stretch>
                  <a:fillRect/>
                </a:stretch>
              </a:blipFill>
            </p:spPr>
            <p:txBody>
              <a:bodyPr/>
              <a:lstStyle/>
              <a:p>
                <a:r>
                  <a:rPr lang="en-US">
                    <a:noFill/>
                  </a:rPr>
                  <a:t> </a:t>
                </a:r>
              </a:p>
            </p:txBody>
          </p:sp>
        </mc:Fallback>
      </mc:AlternateContent>
      <p:sp>
        <p:nvSpPr>
          <p:cNvPr id="20" name="Oval 19"/>
          <p:cNvSpPr/>
          <p:nvPr/>
        </p:nvSpPr>
        <p:spPr>
          <a:xfrm>
            <a:off x="2801054" y="7810500"/>
            <a:ext cx="8628946" cy="15331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496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779782">
            <a:off x="16219786" y="9165382"/>
            <a:ext cx="1339710" cy="1339710"/>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flipH="1" flipV="1">
            <a:off x="-914400" y="8311884"/>
            <a:ext cx="3581400" cy="201321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15337124" y="-232010"/>
            <a:ext cx="2718866" cy="3182886"/>
          </a:xfrm>
          <a:prstGeom prst="rect">
            <a:avLst/>
          </a:prstGeom>
        </p:spPr>
      </p:pic>
      <p:sp>
        <p:nvSpPr>
          <p:cNvPr id="8" name="Oval Callout 7"/>
          <p:cNvSpPr/>
          <p:nvPr/>
        </p:nvSpPr>
        <p:spPr>
          <a:xfrm>
            <a:off x="762000" y="647700"/>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3429000" y="1484708"/>
                <a:ext cx="12420600" cy="838319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ó: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1</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1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oMath>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571500" marR="0" lvl="0" indent="-5715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14:m>
                  <m:oMath xmlns:m="http://schemas.openxmlformats.org/officeDocument/2006/math">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N</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ế</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u</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1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0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0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oMath>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571500" marR="0" lvl="0" indent="-571500" algn="just" defTabSz="914400" rtl="0" eaLnBrk="1" fontAlgn="auto" latinLnBrk="0" hangingPunct="1">
                  <a:lnSpc>
                    <a:spcPct val="150000"/>
                  </a:lnSpc>
                  <a:spcBef>
                    <a:spcPts val="0"/>
                  </a:spcBef>
                  <a:spcAft>
                    <a:spcPts val="0"/>
                  </a:spcAft>
                  <a:buClrTx/>
                  <a:buSzTx/>
                  <a:buFont typeface="Wingdings" panose="05000000000000000000" pitchFamily="2" charset="2"/>
                  <a:buChar char="à"/>
                  <a:tabLst/>
                  <a:defRPr/>
                </a:pPr>
                <a14:m>
                  <m:oMath xmlns:m="http://schemas.openxmlformats.org/officeDocument/2006/math">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d>
                          <m:d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d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d>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oMath>
                </a14:m>
                <a:endPar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endParaRPr>
              </a:p>
              <a:p>
                <a:pPr marR="0" lvl="0" algn="just" defTabSz="914400" rtl="0" eaLnBrk="1" fontAlgn="auto" latinLnBrk="0" hangingPunct="1">
                  <a:lnSpc>
                    <a:spcPct val="150000"/>
                  </a:lnSpc>
                  <a:spcBef>
                    <a:spcPts val="0"/>
                  </a:spcBef>
                  <a:spcAft>
                    <a:spcPts val="0"/>
                  </a:spcAft>
                  <a:buClrTx/>
                  <a:buSzTx/>
                  <a:tabLst/>
                  <a:defRPr/>
                </a:pPr>
                <a14:m>
                  <m:oMathPara xmlns:m="http://schemas.openxmlformats.org/officeDocument/2006/math">
                    <m:oMathParaPr>
                      <m:jc m:val="left"/>
                    </m:oMathParaPr>
                    <m:oMath xmlns:m="http://schemas.openxmlformats.org/officeDocument/2006/math">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sym typeface="Wingdings" panose="05000000000000000000" pitchFamily="2" charset="2"/>
                        </a:rPr>
                        <m: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1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V</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ì 1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0) (1)</m:t>
                      </m:r>
                    </m:oMath>
                  </m:oMathPara>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ó: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1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sym typeface="Wingdings" panose="05000000000000000000" pitchFamily="2" charset="2"/>
                        </a:rPr>
                        <m: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1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(1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)(1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m:oMathPara>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(1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(1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)(1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oMath>
                  </m:oMathPara>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1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oMath>
                  </m:oMathPara>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d>
                            <m:d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d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d>
                        </m:e>
                        <m: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3</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d>
                            <m:d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dPr>
                            <m:e>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1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e>
                          </m:d>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+ 3</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oMath>
                  </m:oMathPara>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3</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oMath>
                  </m:oMathPara>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429000" y="1484708"/>
                <a:ext cx="12420600" cy="8383192"/>
              </a:xfrm>
              <a:prstGeom prst="rect">
                <a:avLst/>
              </a:prstGeom>
              <a:blipFill>
                <a:blip r:embed="rId10"/>
                <a:stretch>
                  <a:fillRect l="-1522"/>
                </a:stretch>
              </a:blipFill>
            </p:spPr>
            <p:txBody>
              <a:bodyPr/>
              <a:lstStyle/>
              <a:p>
                <a:r>
                  <a:rPr lang="en-US">
                    <a:noFill/>
                  </a:rPr>
                  <a:t> </a:t>
                </a:r>
              </a:p>
            </p:txBody>
          </p:sp>
        </mc:Fallback>
      </mc:AlternateContent>
    </p:spTree>
    <p:extLst>
      <p:ext uri="{BB962C8B-B14F-4D97-AF65-F5344CB8AC3E}">
        <p14:creationId xmlns:p14="http://schemas.microsoft.com/office/powerpoint/2010/main" val="259415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779782">
            <a:off x="15822008" y="8925909"/>
            <a:ext cx="1339710" cy="1339710"/>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flipH="1" flipV="1">
            <a:off x="-914400" y="8311884"/>
            <a:ext cx="3581400" cy="201321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15337124" y="-232010"/>
            <a:ext cx="2718866" cy="3182886"/>
          </a:xfrm>
          <a:prstGeom prst="rect">
            <a:avLst/>
          </a:prstGeom>
        </p:spPr>
      </p:pic>
      <p:sp>
        <p:nvSpPr>
          <p:cNvPr id="8" name="Oval Callout 7"/>
          <p:cNvSpPr/>
          <p:nvPr/>
        </p:nvSpPr>
        <p:spPr>
          <a:xfrm>
            <a:off x="762000" y="647700"/>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2667000" y="1181100"/>
                <a:ext cx="15131136" cy="840230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sty m:val="p"/>
                        </m:rP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Thay</m:t>
                      </m:r>
                      <m: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v</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à</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o</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1,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ó:</m:t>
                      </m:r>
                    </m:oMath>
                  </m:oMathPara>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d>
                        <m:d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d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ab</m:t>
                          </m:r>
                        </m:e>
                      </m:d>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1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1 = 0 </m:t>
                      </m:r>
                    </m:oMath>
                  </m:oMathPara>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(1 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(1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0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1)(1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0</m:t>
                      </m:r>
                    </m:oMath>
                  </m:oMathPara>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sym typeface="Wingdings" panose="05000000000000000000" pitchFamily="2" charset="2"/>
                        </a:rPr>
                        <m: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1 = 0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ho</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ặ</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1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0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1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ho</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ặ</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1</m:t>
                      </m:r>
                    </m:oMath>
                  </m:oMathPara>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571500" lvl="0" indent="-571500" algn="just">
                  <a:lnSpc>
                    <a:spcPct val="150000"/>
                  </a:lnSpc>
                  <a:buFont typeface="Arial" panose="020B0604020202020204" pitchFamily="34" charset="0"/>
                  <a:buChar char="•"/>
                  <a:defRPr/>
                </a:pPr>
                <a14:m>
                  <m:oMath xmlns:m="http://schemas.openxmlformats.org/officeDocument/2006/math">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N</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ế</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u</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1</m:t>
                    </m:r>
                  </m:oMath>
                </a14:m>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 </a:t>
                </a:r>
                <a14:m>
                  <m:oMath xmlns:m="http://schemas.openxmlformats.org/officeDocument/2006/math">
                    <m:r>
                      <m:rPr>
                        <m:sty m:val="p"/>
                      </m:rPr>
                      <a:rPr lang="en-US" sz="3600">
                        <a:solidFill>
                          <a:prstClr val="black"/>
                        </a:solidFill>
                        <a:latin typeface="Cambria Math" panose="02040503050406030204" pitchFamily="18" charset="0"/>
                        <a:ea typeface="Arial" panose="020B0604020202020204" pitchFamily="34" charset="0"/>
                        <a:cs typeface="Times New Roman" panose="02020603050405020304" pitchFamily="18" charset="0"/>
                      </a:rPr>
                      <m:t>b</m:t>
                    </m:r>
                    <m:r>
                      <a:rPr lang="en-US" sz="3600">
                        <a:solidFill>
                          <a:prstClr val="black"/>
                        </a:solidFill>
                        <a:latin typeface="Cambria Math" panose="02040503050406030204" pitchFamily="18" charset="0"/>
                        <a:ea typeface="Arial" panose="020B0604020202020204" pitchFamily="34" charset="0"/>
                        <a:cs typeface="Times New Roman" panose="02020603050405020304" pitchFamily="18" charset="0"/>
                      </a:rPr>
                      <m:t> + </m:t>
                    </m:r>
                    <m:r>
                      <m:rPr>
                        <m:sty m:val="p"/>
                      </m:rPr>
                      <a:rPr lang="en-US" sz="3600">
                        <a:solidFill>
                          <a:prstClr val="black"/>
                        </a:solidFill>
                        <a:latin typeface="Cambria Math" panose="02040503050406030204" pitchFamily="18" charset="0"/>
                        <a:ea typeface="Arial" panose="020B0604020202020204" pitchFamily="34" charset="0"/>
                        <a:cs typeface="Times New Roman" panose="02020603050405020304" pitchFamily="18" charset="0"/>
                      </a:rPr>
                      <m:t>c</m:t>
                    </m:r>
                    <m:r>
                      <a:rPr lang="en-US" sz="3600">
                        <a:solidFill>
                          <a:prstClr val="black"/>
                        </a:solidFill>
                        <a:latin typeface="Cambria Math" panose="02040503050406030204" pitchFamily="18" charset="0"/>
                        <a:ea typeface="Arial" panose="020B0604020202020204" pitchFamily="34" charset="0"/>
                        <a:cs typeface="Times New Roman" panose="02020603050405020304" pitchFamily="18" charset="0"/>
                      </a:rPr>
                      <m:t> = 0 ⇔ </m:t>
                    </m:r>
                    <m:r>
                      <m:rPr>
                        <m:sty m:val="p"/>
                      </m:rPr>
                      <a:rPr lang="en-US" sz="3600">
                        <a:solidFill>
                          <a:prstClr val="black"/>
                        </a:solidFill>
                        <a:latin typeface="Cambria Math" panose="02040503050406030204" pitchFamily="18" charset="0"/>
                        <a:ea typeface="Arial" panose="020B0604020202020204" pitchFamily="34" charset="0"/>
                        <a:cs typeface="Times New Roman" panose="02020603050405020304" pitchFamily="18" charset="0"/>
                      </a:rPr>
                      <m:t>b</m:t>
                    </m:r>
                    <m:r>
                      <a:rPr lang="en-US" sz="3600">
                        <a:solidFill>
                          <a:prstClr val="black"/>
                        </a:solidFill>
                        <a:latin typeface="Cambria Math" panose="02040503050406030204" pitchFamily="18" charset="0"/>
                        <a:ea typeface="Arial" panose="020B0604020202020204" pitchFamily="34" charset="0"/>
                        <a:cs typeface="Times New Roman" panose="02020603050405020304" pitchFamily="18" charset="0"/>
                      </a:rPr>
                      <m:t> = </m:t>
                    </m:r>
                    <m: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3600">
                        <a:solidFill>
                          <a:prstClr val="black"/>
                        </a:solidFill>
                        <a:latin typeface="Cambria Math" panose="02040503050406030204" pitchFamily="18" charset="0"/>
                        <a:ea typeface="Arial" panose="020B0604020202020204" pitchFamily="34" charset="0"/>
                        <a:cs typeface="Times New Roman" panose="02020603050405020304" pitchFamily="18" charset="0"/>
                      </a:rPr>
                      <m:t>c</m:t>
                    </m:r>
                  </m:oMath>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lvl="0" algn="just">
                  <a:lnSpc>
                    <a:spcPct val="150000"/>
                  </a:lnSpc>
                  <a:defRPr/>
                </a:pPr>
                <a:r>
                  <a:rPr lang="en-US" sz="3600">
                    <a:solidFill>
                      <a:prstClr val="black"/>
                    </a:solidFill>
                    <a:latin typeface="Arial" panose="020B0604020202020204" pitchFamily="34" charset="0"/>
                    <a:ea typeface="Arial" panose="020B0604020202020204" pitchFamily="34" charset="0"/>
                    <a:cs typeface="Arial" panose="020B0604020202020204" pitchFamily="34" charset="0"/>
                  </a:rPr>
                  <a:t>→</a:t>
                </a:r>
                <a14:m>
                  <m:oMath xmlns:m="http://schemas.openxmlformats.org/officeDocument/2006/math">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m:rPr>
                        <m:nor/>
                      </m:rPr>
                      <a:rPr kumimoji="0" lang="en-US" sz="3600" b="0" i="0" u="none" strike="noStrike" kern="1200" cap="none" spc="0" normalizeH="0" baseline="3000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oMath>
                </a14:m>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m:rPr>
                        <m:sty m:val="p"/>
                      </m:rPr>
                      <a:rPr lang="en-US" sz="3600">
                        <a:solidFill>
                          <a:prstClr val="black"/>
                        </a:solidFill>
                        <a:latin typeface="Cambria Math" panose="02040503050406030204" pitchFamily="18" charset="0"/>
                        <a:ea typeface="Arial" panose="020B0604020202020204" pitchFamily="34" charset="0"/>
                        <a:cs typeface="Times New Roman" panose="02020603050405020304" pitchFamily="18" charset="0"/>
                      </a:rPr>
                      <m:t>A</m:t>
                    </m:r>
                    <m:r>
                      <a:rPr lang="en-US" sz="3600">
                        <a:solidFill>
                          <a:prstClr val="black"/>
                        </a:solidFill>
                        <a:latin typeface="Cambria Math" panose="02040503050406030204" pitchFamily="18" charset="0"/>
                        <a:ea typeface="Arial" panose="020B0604020202020204" pitchFamily="34" charset="0"/>
                        <a:cs typeface="Times New Roman" panose="02020603050405020304" pitchFamily="18" charset="0"/>
                      </a:rPr>
                      <m:t> = 1 (2</m:t>
                    </m:r>
                  </m:oMath>
                </a14:m>
                <a:r>
                  <a:rPr lang="en-US" sz="3600">
                    <a:solidFill>
                      <a:prstClr val="black"/>
                    </a:solidFill>
                    <a:latin typeface="Arial" panose="020B0604020202020204" pitchFamily="34" charset="0"/>
                    <a:ea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defRPr/>
                </a:pPr>
                <a14:m>
                  <m:oMath xmlns:m="http://schemas.openxmlformats.org/officeDocument/2006/math">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N</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ế</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u</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1 </m:t>
                    </m:r>
                  </m:oMath>
                </a14:m>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m:rPr>
                        <m:sty m:val="p"/>
                      </m:rPr>
                      <a:rPr lang="en-US" sz="3600">
                        <a:solidFill>
                          <a:prstClr val="black"/>
                        </a:solidFill>
                        <a:latin typeface="Cambria Math" panose="02040503050406030204" pitchFamily="18" charset="0"/>
                        <a:ea typeface="Arial" panose="020B0604020202020204" pitchFamily="34" charset="0"/>
                        <a:cs typeface="Times New Roman" panose="02020603050405020304" pitchFamily="18" charset="0"/>
                      </a:rPr>
                      <m:t>a</m:t>
                    </m:r>
                    <m:r>
                      <a:rPr lang="en-US" sz="3600">
                        <a:solidFill>
                          <a:prstClr val="black"/>
                        </a:solidFill>
                        <a:latin typeface="Cambria Math" panose="02040503050406030204" pitchFamily="18" charset="0"/>
                        <a:ea typeface="Arial" panose="020B0604020202020204" pitchFamily="34" charset="0"/>
                        <a:cs typeface="Times New Roman" panose="02020603050405020304" pitchFamily="18" charset="0"/>
                      </a:rPr>
                      <m:t> + </m:t>
                    </m:r>
                    <m:r>
                      <m:rPr>
                        <m:sty m:val="p"/>
                      </m:rPr>
                      <a:rPr lang="en-US" sz="3600">
                        <a:solidFill>
                          <a:prstClr val="black"/>
                        </a:solidFill>
                        <a:latin typeface="Cambria Math" panose="02040503050406030204" pitchFamily="18" charset="0"/>
                        <a:ea typeface="Arial" panose="020B0604020202020204" pitchFamily="34" charset="0"/>
                        <a:cs typeface="Times New Roman" panose="02020603050405020304" pitchFamily="18" charset="0"/>
                      </a:rPr>
                      <m:t>c</m:t>
                    </m:r>
                    <m:r>
                      <a:rPr lang="en-US" sz="3600">
                        <a:solidFill>
                          <a:prstClr val="black"/>
                        </a:solidFill>
                        <a:latin typeface="Cambria Math" panose="02040503050406030204" pitchFamily="18" charset="0"/>
                        <a:ea typeface="Arial" panose="020B0604020202020204" pitchFamily="34" charset="0"/>
                        <a:cs typeface="Times New Roman" panose="02020603050405020304" pitchFamily="18" charset="0"/>
                      </a:rPr>
                      <m:t> = 0 ⇔ </m:t>
                    </m:r>
                    <m:r>
                      <m:rPr>
                        <m:sty m:val="p"/>
                      </m:rPr>
                      <a:rPr lang="en-US" sz="3600">
                        <a:solidFill>
                          <a:prstClr val="black"/>
                        </a:solidFill>
                        <a:latin typeface="Cambria Math" panose="02040503050406030204" pitchFamily="18" charset="0"/>
                        <a:ea typeface="Arial" panose="020B0604020202020204" pitchFamily="34" charset="0"/>
                        <a:cs typeface="Times New Roman" panose="02020603050405020304" pitchFamily="18" charset="0"/>
                      </a:rPr>
                      <m:t>a</m:t>
                    </m:r>
                    <m:r>
                      <a:rPr lang="en-US" sz="3600">
                        <a:solidFill>
                          <a:prstClr val="black"/>
                        </a:solidFill>
                        <a:latin typeface="Cambria Math" panose="02040503050406030204" pitchFamily="18" charset="0"/>
                        <a:ea typeface="Arial" panose="020B0604020202020204" pitchFamily="34" charset="0"/>
                        <a:cs typeface="Times New Roman" panose="02020603050405020304" pitchFamily="18" charset="0"/>
                      </a:rPr>
                      <m:t> = </m:t>
                    </m:r>
                    <m:r>
                      <a:rPr lang="en-US" sz="36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3600">
                        <a:solidFill>
                          <a:prstClr val="black"/>
                        </a:solidFill>
                        <a:latin typeface="Cambria Math" panose="02040503050406030204" pitchFamily="18" charset="0"/>
                        <a:ea typeface="Arial" panose="020B0604020202020204" pitchFamily="34" charset="0"/>
                        <a:cs typeface="Times New Roman" panose="02020603050405020304" pitchFamily="18" charset="0"/>
                      </a:rPr>
                      <m:t>c</m:t>
                    </m:r>
                  </m:oMath>
                </a14:m>
                <a:endParaRPr lang="en-US" sz="3600">
                  <a:solidFill>
                    <a:prstClr val="black"/>
                  </a:solidFill>
                  <a:latin typeface="Cambria Math" panose="02040503050406030204" pitchFamily="18" charset="0"/>
                  <a:ea typeface="Arial" panose="020B0604020202020204" pitchFamily="34" charset="0"/>
                  <a:cs typeface="Times New Roman" panose="02020603050405020304" pitchFamily="18" charset="0"/>
                </a:endParaRPr>
              </a:p>
              <a:p>
                <a:pPr algn="just">
                  <a:lnSpc>
                    <a:spcPct val="150000"/>
                  </a:lnSpc>
                  <a:defRPr/>
                </a:pPr>
                <a:r>
                  <a:rPr kumimoji="0" lang="en-US" sz="3600" b="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a:t>
                </a:r>
                <a14:m>
                  <m:oMath xmlns:m="http://schemas.openxmlformats.org/officeDocument/2006/math">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2015</m:t>
                        </m:r>
                      </m:sup>
                    </m:s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1 (3)</m:t>
                    </m:r>
                  </m:oMath>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lvl="0" algn="just">
                  <a:lnSpc>
                    <a:spcPct val="150000"/>
                  </a:lnSpc>
                  <a:defRPr/>
                </a:pPr>
                <a14:m>
                  <m:oMath xmlns:m="http://schemas.openxmlformats.org/officeDocument/2006/math">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T</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ừ </m:t>
                    </m:r>
                    <m:d>
                      <m:d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dPr>
                      <m:e>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1</m:t>
                        </m:r>
                      </m:e>
                    </m:d>
                    <m:d>
                      <m:d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dPr>
                      <m:e>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e>
                    </m:d>
                    <m:d>
                      <m:d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dPr>
                      <m:e>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m:t>
                        </m:r>
                      </m:e>
                    </m:d>
                    <m: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oMath>
                </a14:m>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m:rPr>
                        <m:sty m:val="p"/>
                      </m:rPr>
                      <a:rPr lang="en-US" sz="3600">
                        <a:solidFill>
                          <a:prstClr val="black"/>
                        </a:solidFill>
                        <a:latin typeface="Cambria Math" panose="02040503050406030204" pitchFamily="18" charset="0"/>
                        <a:ea typeface="Arial" panose="020B0604020202020204" pitchFamily="34" charset="0"/>
                        <a:cs typeface="Times New Roman" panose="02020603050405020304" pitchFamily="18" charset="0"/>
                      </a:rPr>
                      <m:t>A</m:t>
                    </m:r>
                    <m:r>
                      <a:rPr lang="en-US" sz="3600">
                        <a:solidFill>
                          <a:prstClr val="black"/>
                        </a:solidFill>
                        <a:latin typeface="Cambria Math" panose="02040503050406030204" pitchFamily="18" charset="0"/>
                        <a:ea typeface="Arial" panose="020B0604020202020204" pitchFamily="34" charset="0"/>
                        <a:cs typeface="Times New Roman" panose="02020603050405020304" pitchFamily="18" charset="0"/>
                      </a:rPr>
                      <m:t> = 1</m:t>
                    </m:r>
                  </m:oMath>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V</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ậ</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y</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1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v</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ớ</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i</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 1 </m:t>
                      </m:r>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v</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à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a</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b</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c</m:t>
                          </m:r>
                        </m:e>
                        <m:sup>
                          <m:r>
                            <a:rPr kumimoji="0" lang="en-US" sz="3600" b="0" i="0" u="none" strike="noStrike" kern="1200" cap="none" spc="0" normalizeH="0" baseline="3000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1</m:t>
                      </m:r>
                    </m:oMath>
                  </m:oMathPara>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667000" y="1181100"/>
                <a:ext cx="15131136" cy="8402300"/>
              </a:xfrm>
              <a:prstGeom prst="rect">
                <a:avLst/>
              </a:prstGeom>
              <a:blipFill>
                <a:blip r:embed="rId8"/>
                <a:stretch>
                  <a:fillRect l="-1249"/>
                </a:stretch>
              </a:blipFill>
            </p:spPr>
            <p:txBody>
              <a:bodyPr/>
              <a:lstStyle/>
              <a:p>
                <a:r>
                  <a:rPr lang="en-US">
                    <a:noFill/>
                  </a:rPr>
                  <a:t> </a:t>
                </a:r>
              </a:p>
            </p:txBody>
          </p:sp>
        </mc:Fallback>
      </mc:AlternateContent>
    </p:spTree>
    <p:extLst>
      <p:ext uri="{BB962C8B-B14F-4D97-AF65-F5344CB8AC3E}">
        <p14:creationId xmlns:p14="http://schemas.microsoft.com/office/powerpoint/2010/main" val="3421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9415" y="-106279"/>
            <a:ext cx="914400" cy="1687651"/>
          </a:xfrm>
          <a:prstGeom prst="rect">
            <a:avLst/>
          </a:prstGeom>
        </p:spPr>
      </p:pic>
      <p:pic>
        <p:nvPicPr>
          <p:cNvPr id="21"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83543" y="9466143"/>
            <a:ext cx="2740315" cy="722276"/>
          </a:xfrm>
          <a:prstGeom prst="rect">
            <a:avLst/>
          </a:prstGeom>
        </p:spPr>
      </p:pic>
      <p:pic>
        <p:nvPicPr>
          <p:cNvPr id="11"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163800" y="6978802"/>
            <a:ext cx="2286000" cy="2889098"/>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685800" y="2476500"/>
                <a:ext cx="17145000" cy="6281913"/>
              </a:xfrm>
              <a:prstGeom prst="rect">
                <a:avLst/>
              </a:prstGeom>
            </p:spPr>
            <p:txBody>
              <a:bodyPr wrap="square">
                <a:spAutoFit/>
              </a:bodyPr>
              <a:lstStyle/>
              <a:p>
                <a:pPr algn="just">
                  <a:lnSpc>
                    <a:spcPct val="150000"/>
                  </a:lnSpc>
                  <a:spcAft>
                    <a:spcPts val="0"/>
                  </a:spcAft>
                </a:pPr>
                <a:r>
                  <a:rPr lang="en-US" sz="4000" b="1">
                    <a:latin typeface="Arial" panose="020B0604020202020204" pitchFamily="34" charset="0"/>
                    <a:ea typeface="Arial" panose="020B0604020202020204" pitchFamily="34" charset="0"/>
                    <a:cs typeface="Arial" panose="020B0604020202020204" pitchFamily="34" charset="0"/>
                  </a:rPr>
                  <a:t>Bài 2.</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en-US" sz="4000">
                    <a:effectLst/>
                    <a:latin typeface="Arial" panose="020B0604020202020204" pitchFamily="34" charset="0"/>
                    <a:ea typeface="Arial" panose="020B0604020202020204" pitchFamily="34" charset="0"/>
                    <a:cs typeface="Arial" panose="020B0604020202020204" pitchFamily="34" charset="0"/>
                  </a:rPr>
                  <a:t>a) Chứng minh rằng với </a:t>
                </a:r>
                <a14:m>
                  <m:oMath xmlns:m="http://schemas.openxmlformats.org/officeDocument/2006/math">
                    <m:r>
                      <a:rPr lang="en-US" sz="40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n</m:t>
                    </m:r>
                    <m:r>
                      <a:rPr lang="en-US" sz="40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Z</m:t>
                    </m:r>
                  </m:oMath>
                </a14:m>
                <a:r>
                  <a:rPr lang="en-US" sz="4000">
                    <a:effectLst/>
                    <a:latin typeface="Arial" panose="020B0604020202020204" pitchFamily="34" charset="0"/>
                    <a:ea typeface="Arial" panose="020B0604020202020204" pitchFamily="34" charset="0"/>
                    <a:cs typeface="Arial" panose="020B0604020202020204" pitchFamily="34" charset="0"/>
                  </a:rPr>
                  <a:t> thì </a:t>
                </a:r>
                <a14:m>
                  <m:oMath xmlns:m="http://schemas.openxmlformats.org/officeDocument/2006/math">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A</m:t>
                    </m:r>
                    <m:r>
                      <a:rPr lang="en-US" sz="40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n</m:t>
                        </m:r>
                      </m:e>
                      <m:sup>
                        <m:r>
                          <a:rPr lang="en-US" sz="4000">
                            <a:effectLst/>
                            <a:latin typeface="Cambria Math" panose="02040503050406030204" pitchFamily="18" charset="0"/>
                            <a:ea typeface="Arial" panose="020B0604020202020204" pitchFamily="34" charset="0"/>
                            <a:cs typeface="Times New Roman" panose="02020603050405020304" pitchFamily="18" charset="0"/>
                          </a:rPr>
                          <m:t>4</m:t>
                        </m:r>
                      </m:sup>
                    </m:sSup>
                    <m:r>
                      <a:rPr lang="en-US" sz="4000" i="1">
                        <a:effectLst/>
                        <a:latin typeface="Cambria Math" panose="02040503050406030204" pitchFamily="18" charset="0"/>
                        <a:ea typeface="Arial" panose="020B0604020202020204" pitchFamily="34" charset="0"/>
                        <a:cs typeface="Times New Roman" panose="02020603050405020304" pitchFamily="18" charset="0"/>
                      </a:rPr>
                      <m:t>−</m:t>
                    </m:r>
                    <m:r>
                      <a:rPr lang="en-US" sz="4000">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n</m:t>
                        </m:r>
                      </m:e>
                      <m:sup>
                        <m:r>
                          <a:rPr lang="en-US" sz="4000">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n</m:t>
                        </m:r>
                      </m:e>
                      <m:sup>
                        <m:r>
                          <a:rPr lang="en-US" sz="40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n</m:t>
                    </m:r>
                  </m:oMath>
                </a14:m>
                <a:r>
                  <a:rPr lang="en-US" sz="4000">
                    <a:effectLst/>
                    <a:latin typeface="Arial" panose="020B0604020202020204" pitchFamily="34" charset="0"/>
                    <a:ea typeface="Arial" panose="020B0604020202020204" pitchFamily="34" charset="0"/>
                    <a:cs typeface="Arial" panose="020B0604020202020204" pitchFamily="34" charset="0"/>
                  </a:rPr>
                  <a:t> chai hết cho 24</a:t>
                </a:r>
              </a:p>
              <a:p>
                <a:pPr algn="just">
                  <a:lnSpc>
                    <a:spcPct val="150000"/>
                  </a:lnSpc>
                  <a:spcAft>
                    <a:spcPts val="0"/>
                  </a:spcAft>
                </a:pPr>
                <a:r>
                  <a:rPr lang="en-US" sz="4000">
                    <a:effectLst/>
                    <a:latin typeface="Arial" panose="020B0604020202020204" pitchFamily="34" charset="0"/>
                    <a:ea typeface="Arial" panose="020B0604020202020204" pitchFamily="34" charset="0"/>
                    <a:cs typeface="Arial" panose="020B0604020202020204" pitchFamily="34" charset="0"/>
                  </a:rPr>
                  <a:t>b) Tính </a:t>
                </a:r>
                <a14:m>
                  <m:oMath xmlns:m="http://schemas.openxmlformats.org/officeDocument/2006/math">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a</m:t>
                            </m:r>
                            <m:r>
                              <a:rPr lang="en-US" sz="4000" i="1">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b</m:t>
                            </m:r>
                          </m:e>
                        </m:d>
                      </m:e>
                      <m:sup>
                        <m:r>
                          <a:rPr lang="en-US" sz="4000">
                            <a:effectLst/>
                            <a:latin typeface="Cambria Math" panose="02040503050406030204" pitchFamily="18" charset="0"/>
                            <a:ea typeface="Arial" panose="020B0604020202020204" pitchFamily="34" charset="0"/>
                            <a:cs typeface="Times New Roman" panose="02020603050405020304" pitchFamily="18" charset="0"/>
                          </a:rPr>
                          <m:t>2017</m:t>
                        </m:r>
                      </m:sup>
                    </m:sSup>
                  </m:oMath>
                </a14:m>
                <a:r>
                  <a:rPr lang="en-US" sz="4000">
                    <a:effectLst/>
                    <a:latin typeface="Arial" panose="020B0604020202020204" pitchFamily="34" charset="0"/>
                    <a:ea typeface="Arial" panose="020B0604020202020204" pitchFamily="34" charset="0"/>
                    <a:cs typeface="Arial" panose="020B0604020202020204" pitchFamily="34" charset="0"/>
                  </a:rPr>
                  <a:t>, biết </a:t>
                </a:r>
                <a14:m>
                  <m:oMath xmlns:m="http://schemas.openxmlformats.org/officeDocument/2006/math">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a</m:t>
                    </m:r>
                    <m:r>
                      <a:rPr lang="en-US" sz="40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b</m:t>
                    </m:r>
                    <m:r>
                      <a:rPr lang="en-US" sz="4000">
                        <a:effectLst/>
                        <a:latin typeface="Cambria Math" panose="02040503050406030204" pitchFamily="18" charset="0"/>
                        <a:ea typeface="Arial" panose="020B0604020202020204" pitchFamily="34" charset="0"/>
                        <a:cs typeface="Times New Roman" panose="02020603050405020304" pitchFamily="18" charset="0"/>
                      </a:rPr>
                      <m:t>=9</m:t>
                    </m:r>
                  </m:oMath>
                </a14:m>
                <a:r>
                  <a:rPr lang="en-US" sz="4000">
                    <a:effectLst/>
                    <a:latin typeface="Arial" panose="020B0604020202020204" pitchFamily="34" charset="0"/>
                    <a:ea typeface="Arial" panose="020B0604020202020204" pitchFamily="34" charset="0"/>
                    <a:cs typeface="Arial" panose="020B0604020202020204" pitchFamily="34" charset="0"/>
                  </a:rPr>
                  <a:t> và </a:t>
                </a:r>
                <a14:m>
                  <m:oMath xmlns:m="http://schemas.openxmlformats.org/officeDocument/2006/math">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ab</m:t>
                    </m:r>
                    <m:r>
                      <a:rPr lang="en-US" sz="4000">
                        <a:effectLst/>
                        <a:latin typeface="Cambria Math" panose="02040503050406030204" pitchFamily="18" charset="0"/>
                        <a:ea typeface="Arial" panose="020B0604020202020204" pitchFamily="34" charset="0"/>
                        <a:cs typeface="Times New Roman" panose="02020603050405020304" pitchFamily="18" charset="0"/>
                      </a:rPr>
                      <m:t>=20</m:t>
                    </m:r>
                  </m:oMath>
                </a14:m>
                <a:r>
                  <a:rPr lang="en-US" sz="4000">
                    <a:effectLst/>
                    <a:latin typeface="Arial" panose="020B0604020202020204" pitchFamily="34" charset="0"/>
                    <a:ea typeface="Arial" panose="020B0604020202020204" pitchFamily="34" charset="0"/>
                    <a:cs typeface="Arial" panose="020B0604020202020204" pitchFamily="34" charset="0"/>
                  </a:rPr>
                  <a:t> và </a:t>
                </a:r>
                <a14:m>
                  <m:oMath xmlns:m="http://schemas.openxmlformats.org/officeDocument/2006/math">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a</m:t>
                    </m:r>
                    <m:r>
                      <a:rPr lang="en-US" sz="4000">
                        <a:effectLst/>
                        <a:latin typeface="Cambria Math" panose="02040503050406030204" pitchFamily="18" charset="0"/>
                        <a:ea typeface="Arial" panose="020B0604020202020204" pitchFamily="34" charset="0"/>
                        <a:cs typeface="Times New Roman" panose="02020603050405020304" pitchFamily="18" charset="0"/>
                      </a:rPr>
                      <m:t>&lt;</m:t>
                    </m:r>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b</m:t>
                    </m:r>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en-US" sz="4000">
                    <a:effectLst/>
                    <a:latin typeface="Arial" panose="020B0604020202020204" pitchFamily="34" charset="0"/>
                    <a:ea typeface="Arial" panose="020B0604020202020204" pitchFamily="34" charset="0"/>
                    <a:cs typeface="Arial" panose="020B0604020202020204" pitchFamily="34" charset="0"/>
                  </a:rPr>
                  <a:t>c) Phân tích đa thức </a:t>
                </a:r>
                <a14:m>
                  <m:oMath xmlns:m="http://schemas.openxmlformats.org/officeDocument/2006/math">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n</m:t>
                        </m:r>
                      </m:e>
                      <m:sup>
                        <m:r>
                          <a:rPr lang="en-US" sz="4000">
                            <a:effectLst/>
                            <a:latin typeface="Cambria Math" panose="02040503050406030204" pitchFamily="18" charset="0"/>
                            <a:ea typeface="Arial" panose="020B0604020202020204" pitchFamily="34" charset="0"/>
                            <a:cs typeface="Times New Roman" panose="02020603050405020304" pitchFamily="18" charset="0"/>
                          </a:rPr>
                          <m:t>4</m:t>
                        </m:r>
                      </m:sup>
                    </m:sSup>
                    <m:r>
                      <a:rPr lang="en-US" sz="4000">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4000">
                            <a:effectLst/>
                            <a:latin typeface="Cambria Math" panose="02040503050406030204" pitchFamily="18" charset="0"/>
                            <a:ea typeface="Arial" panose="020B0604020202020204" pitchFamily="34" charset="0"/>
                            <a:cs typeface="Times New Roman" panose="02020603050405020304" pitchFamily="18" charset="0"/>
                          </a:rPr>
                          <m:t>1</m:t>
                        </m:r>
                      </m:num>
                      <m:den>
                        <m:r>
                          <a:rPr lang="en-US" sz="4000">
                            <a:effectLst/>
                            <a:latin typeface="Cambria Math" panose="02040503050406030204" pitchFamily="18" charset="0"/>
                            <a:ea typeface="Arial" panose="020B0604020202020204" pitchFamily="34" charset="0"/>
                            <a:cs typeface="Times New Roman" panose="02020603050405020304" pitchFamily="18" charset="0"/>
                          </a:rPr>
                          <m:t>4</m:t>
                        </m:r>
                      </m:den>
                    </m:f>
                  </m:oMath>
                </a14:m>
                <a:r>
                  <a:rPr lang="en-US" sz="4000">
                    <a:effectLst/>
                    <a:latin typeface="Arial" panose="020B0604020202020204" pitchFamily="34" charset="0"/>
                    <a:ea typeface="Arial" panose="020B0604020202020204" pitchFamily="34" charset="0"/>
                    <a:cs typeface="Arial" panose="020B0604020202020204" pitchFamily="34" charset="0"/>
                  </a:rPr>
                  <a:t> thành nhân tử</a:t>
                </a:r>
              </a:p>
              <a:p>
                <a:pPr algn="just">
                  <a:lnSpc>
                    <a:spcPct val="150000"/>
                  </a:lnSpc>
                  <a:spcAft>
                    <a:spcPts val="0"/>
                  </a:spcAft>
                </a:pPr>
                <a:r>
                  <a:rPr lang="en-US" sz="4000">
                    <a:effectLst/>
                    <a:latin typeface="Arial" panose="020B0604020202020204" pitchFamily="34" charset="0"/>
                    <a:ea typeface="Arial" panose="020B0604020202020204" pitchFamily="34" charset="0"/>
                    <a:cs typeface="Arial" panose="020B0604020202020204" pitchFamily="34" charset="0"/>
                  </a:rPr>
                  <a:t>d) Rút gọn </a:t>
                </a:r>
                <a14:m>
                  <m:oMath xmlns:m="http://schemas.openxmlformats.org/officeDocument/2006/math">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S</m:t>
                    </m:r>
                    <m:r>
                      <a:rPr lang="en-US" sz="4000">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fPr>
                      <m:num>
                        <m:d>
                          <m:dPr>
                            <m:begChr m:val="["/>
                            <m:end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a:effectLst/>
                                        <a:latin typeface="Cambria Math" panose="02040503050406030204" pitchFamily="18" charset="0"/>
                                        <a:ea typeface="Arial" panose="020B0604020202020204" pitchFamily="34" charset="0"/>
                                        <a:cs typeface="Times New Roman" panose="02020603050405020304" pitchFamily="18" charset="0"/>
                                      </a:rPr>
                                      <m:t>1</m:t>
                                    </m:r>
                                  </m:e>
                                  <m:sup>
                                    <m:r>
                                      <a:rPr lang="en-US" sz="4000">
                                        <a:effectLst/>
                                        <a:latin typeface="Cambria Math" panose="02040503050406030204" pitchFamily="18" charset="0"/>
                                        <a:ea typeface="Arial" panose="020B0604020202020204" pitchFamily="34" charset="0"/>
                                        <a:cs typeface="Times New Roman" panose="02020603050405020304" pitchFamily="18" charset="0"/>
                                      </a:rPr>
                                      <m:t>4</m:t>
                                    </m:r>
                                  </m:sup>
                                </m:sSup>
                                <m:r>
                                  <a:rPr lang="en-US" sz="4000">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4000">
                                        <a:effectLst/>
                                        <a:latin typeface="Cambria Math" panose="02040503050406030204" pitchFamily="18" charset="0"/>
                                        <a:ea typeface="Arial" panose="020B0604020202020204" pitchFamily="34" charset="0"/>
                                        <a:cs typeface="Times New Roman" panose="02020603050405020304" pitchFamily="18" charset="0"/>
                                      </a:rPr>
                                      <m:t>1</m:t>
                                    </m:r>
                                  </m:num>
                                  <m:den>
                                    <m:r>
                                      <a:rPr lang="en-US" sz="4000">
                                        <a:effectLst/>
                                        <a:latin typeface="Cambria Math" panose="02040503050406030204" pitchFamily="18" charset="0"/>
                                        <a:ea typeface="Arial" panose="020B0604020202020204" pitchFamily="34" charset="0"/>
                                        <a:cs typeface="Times New Roman" panose="02020603050405020304" pitchFamily="18" charset="0"/>
                                      </a:rPr>
                                      <m:t>4</m:t>
                                    </m:r>
                                  </m:den>
                                </m:f>
                              </m:e>
                            </m:d>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a:effectLst/>
                                        <a:latin typeface="Cambria Math" panose="02040503050406030204" pitchFamily="18" charset="0"/>
                                        <a:ea typeface="Arial" panose="020B0604020202020204" pitchFamily="34" charset="0"/>
                                        <a:cs typeface="Times New Roman" panose="02020603050405020304" pitchFamily="18" charset="0"/>
                                      </a:rPr>
                                      <m:t>3</m:t>
                                    </m:r>
                                  </m:e>
                                  <m:sup>
                                    <m:r>
                                      <a:rPr lang="en-US" sz="4000">
                                        <a:effectLst/>
                                        <a:latin typeface="Cambria Math" panose="02040503050406030204" pitchFamily="18" charset="0"/>
                                        <a:ea typeface="Arial" panose="020B0604020202020204" pitchFamily="34" charset="0"/>
                                        <a:cs typeface="Times New Roman" panose="02020603050405020304" pitchFamily="18" charset="0"/>
                                      </a:rPr>
                                      <m:t>4</m:t>
                                    </m:r>
                                  </m:sup>
                                </m:sSup>
                                <m:r>
                                  <a:rPr lang="en-US" sz="4000">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4000">
                                        <a:effectLst/>
                                        <a:latin typeface="Cambria Math" panose="02040503050406030204" pitchFamily="18" charset="0"/>
                                        <a:ea typeface="Arial" panose="020B0604020202020204" pitchFamily="34" charset="0"/>
                                        <a:cs typeface="Times New Roman" panose="02020603050405020304" pitchFamily="18" charset="0"/>
                                      </a:rPr>
                                      <m:t>1</m:t>
                                    </m:r>
                                  </m:num>
                                  <m:den>
                                    <m:r>
                                      <a:rPr lang="en-US" sz="4000">
                                        <a:effectLst/>
                                        <a:latin typeface="Cambria Math" panose="02040503050406030204" pitchFamily="18" charset="0"/>
                                        <a:ea typeface="Arial" panose="020B0604020202020204" pitchFamily="34" charset="0"/>
                                        <a:cs typeface="Times New Roman" panose="02020603050405020304" pitchFamily="18" charset="0"/>
                                      </a:rPr>
                                      <m:t>4</m:t>
                                    </m:r>
                                  </m:den>
                                </m:f>
                              </m:e>
                            </m:d>
                            <m:r>
                              <a:rPr lang="en-US" sz="4000">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a:effectLst/>
                                        <a:latin typeface="Cambria Math" panose="02040503050406030204" pitchFamily="18" charset="0"/>
                                        <a:ea typeface="Arial" panose="020B0604020202020204" pitchFamily="34" charset="0"/>
                                        <a:cs typeface="Times New Roman" panose="02020603050405020304" pitchFamily="18" charset="0"/>
                                      </a:rPr>
                                      <m:t>19</m:t>
                                    </m:r>
                                  </m:e>
                                  <m:sup>
                                    <m:r>
                                      <a:rPr lang="en-US" sz="4000">
                                        <a:effectLst/>
                                        <a:latin typeface="Cambria Math" panose="02040503050406030204" pitchFamily="18" charset="0"/>
                                        <a:ea typeface="Arial" panose="020B0604020202020204" pitchFamily="34" charset="0"/>
                                        <a:cs typeface="Times New Roman" panose="02020603050405020304" pitchFamily="18" charset="0"/>
                                      </a:rPr>
                                      <m:t>4</m:t>
                                    </m:r>
                                  </m:sup>
                                </m:sSup>
                                <m:r>
                                  <a:rPr lang="en-US" sz="4000">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4000">
                                        <a:effectLst/>
                                        <a:latin typeface="Cambria Math" panose="02040503050406030204" pitchFamily="18" charset="0"/>
                                        <a:ea typeface="Arial" panose="020B0604020202020204" pitchFamily="34" charset="0"/>
                                        <a:cs typeface="Times New Roman" panose="02020603050405020304" pitchFamily="18" charset="0"/>
                                      </a:rPr>
                                      <m:t>1</m:t>
                                    </m:r>
                                  </m:num>
                                  <m:den>
                                    <m:r>
                                      <a:rPr lang="en-US" sz="4000">
                                        <a:effectLst/>
                                        <a:latin typeface="Cambria Math" panose="02040503050406030204" pitchFamily="18" charset="0"/>
                                        <a:ea typeface="Arial" panose="020B0604020202020204" pitchFamily="34" charset="0"/>
                                        <a:cs typeface="Times New Roman" panose="02020603050405020304" pitchFamily="18" charset="0"/>
                                      </a:rPr>
                                      <m:t>4</m:t>
                                    </m:r>
                                  </m:den>
                                </m:f>
                              </m:e>
                            </m:d>
                          </m:e>
                        </m:d>
                      </m:num>
                      <m:den>
                        <m:d>
                          <m:dPr>
                            <m:begChr m:val="["/>
                            <m:endChr m:val="]"/>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a:effectLst/>
                                        <a:latin typeface="Cambria Math" panose="02040503050406030204" pitchFamily="18" charset="0"/>
                                        <a:ea typeface="Arial" panose="020B0604020202020204" pitchFamily="34" charset="0"/>
                                        <a:cs typeface="Times New Roman" panose="02020603050405020304" pitchFamily="18" charset="0"/>
                                      </a:rPr>
                                      <m:t>2</m:t>
                                    </m:r>
                                  </m:e>
                                  <m:sup>
                                    <m:r>
                                      <a:rPr lang="en-US" sz="4000">
                                        <a:effectLst/>
                                        <a:latin typeface="Cambria Math" panose="02040503050406030204" pitchFamily="18" charset="0"/>
                                        <a:ea typeface="Arial" panose="020B0604020202020204" pitchFamily="34" charset="0"/>
                                        <a:cs typeface="Times New Roman" panose="02020603050405020304" pitchFamily="18" charset="0"/>
                                      </a:rPr>
                                      <m:t>4</m:t>
                                    </m:r>
                                  </m:sup>
                                </m:sSup>
                                <m:r>
                                  <a:rPr lang="en-US" sz="4000">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4000">
                                        <a:effectLst/>
                                        <a:latin typeface="Cambria Math" panose="02040503050406030204" pitchFamily="18" charset="0"/>
                                        <a:ea typeface="Arial" panose="020B0604020202020204" pitchFamily="34" charset="0"/>
                                        <a:cs typeface="Times New Roman" panose="02020603050405020304" pitchFamily="18" charset="0"/>
                                      </a:rPr>
                                      <m:t>1</m:t>
                                    </m:r>
                                  </m:num>
                                  <m:den>
                                    <m:r>
                                      <a:rPr lang="en-US" sz="4000">
                                        <a:effectLst/>
                                        <a:latin typeface="Cambria Math" panose="02040503050406030204" pitchFamily="18" charset="0"/>
                                        <a:ea typeface="Arial" panose="020B0604020202020204" pitchFamily="34" charset="0"/>
                                        <a:cs typeface="Times New Roman" panose="02020603050405020304" pitchFamily="18" charset="0"/>
                                      </a:rPr>
                                      <m:t>4</m:t>
                                    </m:r>
                                  </m:den>
                                </m:f>
                              </m:e>
                            </m:d>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a:effectLst/>
                                        <a:latin typeface="Cambria Math" panose="02040503050406030204" pitchFamily="18" charset="0"/>
                                        <a:ea typeface="Arial" panose="020B0604020202020204" pitchFamily="34" charset="0"/>
                                        <a:cs typeface="Times New Roman" panose="02020603050405020304" pitchFamily="18" charset="0"/>
                                      </a:rPr>
                                      <m:t>4</m:t>
                                    </m:r>
                                  </m:e>
                                  <m:sup>
                                    <m:r>
                                      <a:rPr lang="en-US" sz="4000">
                                        <a:effectLst/>
                                        <a:latin typeface="Cambria Math" panose="02040503050406030204" pitchFamily="18" charset="0"/>
                                        <a:ea typeface="Arial" panose="020B0604020202020204" pitchFamily="34" charset="0"/>
                                        <a:cs typeface="Times New Roman" panose="02020603050405020304" pitchFamily="18" charset="0"/>
                                      </a:rPr>
                                      <m:t>4</m:t>
                                    </m:r>
                                  </m:sup>
                                </m:sSup>
                                <m:r>
                                  <a:rPr lang="en-US" sz="4000">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4000">
                                        <a:effectLst/>
                                        <a:latin typeface="Cambria Math" panose="02040503050406030204" pitchFamily="18" charset="0"/>
                                        <a:ea typeface="Arial" panose="020B0604020202020204" pitchFamily="34" charset="0"/>
                                        <a:cs typeface="Times New Roman" panose="02020603050405020304" pitchFamily="18" charset="0"/>
                                      </a:rPr>
                                      <m:t>1</m:t>
                                    </m:r>
                                  </m:num>
                                  <m:den>
                                    <m:r>
                                      <a:rPr lang="en-US" sz="4000">
                                        <a:effectLst/>
                                        <a:latin typeface="Cambria Math" panose="02040503050406030204" pitchFamily="18" charset="0"/>
                                        <a:ea typeface="Arial" panose="020B0604020202020204" pitchFamily="34" charset="0"/>
                                        <a:cs typeface="Times New Roman" panose="02020603050405020304" pitchFamily="18" charset="0"/>
                                      </a:rPr>
                                      <m:t>4</m:t>
                                    </m:r>
                                  </m:den>
                                </m:f>
                              </m:e>
                            </m:d>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a:effectLst/>
                                        <a:latin typeface="Cambria Math" panose="02040503050406030204" pitchFamily="18" charset="0"/>
                                        <a:ea typeface="Arial" panose="020B0604020202020204" pitchFamily="34" charset="0"/>
                                        <a:cs typeface="Times New Roman" panose="02020603050405020304" pitchFamily="18" charset="0"/>
                                      </a:rPr>
                                      <m:t>4</m:t>
                                    </m:r>
                                  </m:e>
                                  <m:sup>
                                    <m:r>
                                      <a:rPr lang="en-US" sz="4000">
                                        <a:effectLst/>
                                        <a:latin typeface="Cambria Math" panose="02040503050406030204" pitchFamily="18" charset="0"/>
                                        <a:ea typeface="Arial" panose="020B0604020202020204" pitchFamily="34" charset="0"/>
                                        <a:cs typeface="Times New Roman" panose="02020603050405020304" pitchFamily="18" charset="0"/>
                                      </a:rPr>
                                      <m:t>4</m:t>
                                    </m:r>
                                  </m:sup>
                                </m:sSup>
                                <m:r>
                                  <a:rPr lang="en-US" sz="4000">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4000">
                                        <a:effectLst/>
                                        <a:latin typeface="Cambria Math" panose="02040503050406030204" pitchFamily="18" charset="0"/>
                                        <a:ea typeface="Arial" panose="020B0604020202020204" pitchFamily="34" charset="0"/>
                                        <a:cs typeface="Times New Roman" panose="02020603050405020304" pitchFamily="18" charset="0"/>
                                      </a:rPr>
                                      <m:t>1</m:t>
                                    </m:r>
                                  </m:num>
                                  <m:den>
                                    <m:r>
                                      <a:rPr lang="en-US" sz="4000">
                                        <a:effectLst/>
                                        <a:latin typeface="Cambria Math" panose="02040503050406030204" pitchFamily="18" charset="0"/>
                                        <a:ea typeface="Arial" panose="020B0604020202020204" pitchFamily="34" charset="0"/>
                                        <a:cs typeface="Times New Roman" panose="02020603050405020304" pitchFamily="18" charset="0"/>
                                      </a:rPr>
                                      <m:t>4</m:t>
                                    </m:r>
                                  </m:den>
                                </m:f>
                              </m:e>
                            </m:d>
                            <m:r>
                              <a:rPr lang="en-US" sz="4000">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a:effectLst/>
                                        <a:latin typeface="Cambria Math" panose="02040503050406030204" pitchFamily="18" charset="0"/>
                                        <a:ea typeface="Arial" panose="020B0604020202020204" pitchFamily="34" charset="0"/>
                                        <a:cs typeface="Times New Roman" panose="02020603050405020304" pitchFamily="18" charset="0"/>
                                      </a:rPr>
                                      <m:t>20</m:t>
                                    </m:r>
                                  </m:e>
                                  <m:sup>
                                    <m:r>
                                      <a:rPr lang="en-US" sz="4000">
                                        <a:effectLst/>
                                        <a:latin typeface="Cambria Math" panose="02040503050406030204" pitchFamily="18" charset="0"/>
                                        <a:ea typeface="Arial" panose="020B0604020202020204" pitchFamily="34" charset="0"/>
                                        <a:cs typeface="Times New Roman" panose="02020603050405020304" pitchFamily="18" charset="0"/>
                                      </a:rPr>
                                      <m:t>4</m:t>
                                    </m:r>
                                  </m:sup>
                                </m:sSup>
                                <m:r>
                                  <a:rPr lang="en-US" sz="4000">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4000">
                                        <a:effectLst/>
                                        <a:latin typeface="Cambria Math" panose="02040503050406030204" pitchFamily="18" charset="0"/>
                                        <a:ea typeface="Arial" panose="020B0604020202020204" pitchFamily="34" charset="0"/>
                                        <a:cs typeface="Times New Roman" panose="02020603050405020304" pitchFamily="18" charset="0"/>
                                      </a:rPr>
                                      <m:t>1</m:t>
                                    </m:r>
                                  </m:num>
                                  <m:den>
                                    <m:r>
                                      <a:rPr lang="en-US" sz="4000">
                                        <a:effectLst/>
                                        <a:latin typeface="Cambria Math" panose="02040503050406030204" pitchFamily="18" charset="0"/>
                                        <a:ea typeface="Arial" panose="020B0604020202020204" pitchFamily="34" charset="0"/>
                                        <a:cs typeface="Times New Roman" panose="02020603050405020304" pitchFamily="18" charset="0"/>
                                      </a:rPr>
                                      <m:t>4</m:t>
                                    </m:r>
                                  </m:den>
                                </m:f>
                              </m:e>
                            </m:d>
                          </m:e>
                        </m:d>
                      </m:den>
                    </m:f>
                  </m:oMath>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85800" y="2476500"/>
                <a:ext cx="17145000" cy="6281913"/>
              </a:xfrm>
              <a:prstGeom prst="rect">
                <a:avLst/>
              </a:prstGeom>
              <a:blipFill>
                <a:blip r:embed="rId26"/>
                <a:stretch>
                  <a:fillRect l="-1280"/>
                </a:stretch>
              </a:blipFill>
            </p:spPr>
            <p:txBody>
              <a:bodyPr/>
              <a:lstStyle/>
              <a:p>
                <a:r>
                  <a:rPr lang="en-US">
                    <a:noFill/>
                  </a:rPr>
                  <a:t> </a:t>
                </a:r>
              </a:p>
            </p:txBody>
          </p:sp>
        </mc:Fallback>
      </mc:AlternateContent>
      <p:grpSp>
        <p:nvGrpSpPr>
          <p:cNvPr id="8" name="Group 7"/>
          <p:cNvGrpSpPr/>
          <p:nvPr/>
        </p:nvGrpSpPr>
        <p:grpSpPr>
          <a:xfrm>
            <a:off x="5812365" y="846919"/>
            <a:ext cx="7086600" cy="1172381"/>
            <a:chOff x="5943600" y="389719"/>
            <a:chExt cx="7086600" cy="1172381"/>
          </a:xfrm>
        </p:grpSpPr>
        <p:grpSp>
          <p:nvGrpSpPr>
            <p:cNvPr id="9" name="Group 2"/>
            <p:cNvGrpSpPr/>
            <p:nvPr/>
          </p:nvGrpSpPr>
          <p:grpSpPr>
            <a:xfrm>
              <a:off x="5943600" y="389719"/>
              <a:ext cx="7086600" cy="1172381"/>
              <a:chOff x="0" y="0"/>
              <a:chExt cx="2645030" cy="330991"/>
            </a:xfrm>
          </p:grpSpPr>
          <p:sp>
            <p:nvSpPr>
              <p:cNvPr id="12" name="Freeform 3"/>
              <p:cNvSpPr/>
              <p:nvPr/>
            </p:nvSpPr>
            <p:spPr>
              <a:xfrm>
                <a:off x="0" y="0"/>
                <a:ext cx="2645030"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txBody>
              <a:bodyPr/>
              <a:lstStyle/>
              <a:p>
                <a:endParaRPr lang="en-US"/>
              </a:p>
            </p:txBody>
          </p:sp>
          <p:sp>
            <p:nvSpPr>
              <p:cNvPr id="13"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Rectangle 9"/>
            <p:cNvSpPr/>
            <p:nvPr/>
          </p:nvSpPr>
          <p:spPr>
            <a:xfrm>
              <a:off x="7528438" y="440391"/>
              <a:ext cx="4004494" cy="1061829"/>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lang="nl-NL" sz="4200" b="1">
                  <a:solidFill>
                    <a:prstClr val="white"/>
                  </a:solidFill>
                  <a:latin typeface="Arial" panose="020B0604020202020204" pitchFamily="34" charset="0"/>
                  <a:ea typeface="Times New Roman" panose="02020603050405020304" pitchFamily="18" charset="0"/>
                  <a:cs typeface="Arial" panose="020B0604020202020204" pitchFamily="34" charset="0"/>
                </a:rPr>
                <a:t>BÀI TẬP THÊM</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24623728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9415" y="-106279"/>
            <a:ext cx="914400" cy="1687651"/>
          </a:xfrm>
          <a:prstGeom prst="rect">
            <a:avLst/>
          </a:prstGeom>
        </p:spPr>
      </p:pic>
      <p:pic>
        <p:nvPicPr>
          <p:cNvPr id="11"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201900" y="7048500"/>
            <a:ext cx="2362200" cy="2985401"/>
          </a:xfrm>
          <a:prstGeom prst="rect">
            <a:avLst/>
          </a:prstGeom>
        </p:spPr>
      </p:pic>
      <p:sp>
        <p:nvSpPr>
          <p:cNvPr id="8" name="Oval Callout 7"/>
          <p:cNvSpPr/>
          <p:nvPr/>
        </p:nvSpPr>
        <p:spPr>
          <a:xfrm>
            <a:off x="8404432" y="611912"/>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p:pic>
        <p:nvPicPr>
          <p:cNvPr id="1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977934" y="522983"/>
            <a:ext cx="2740315" cy="722276"/>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346909" y="1910950"/>
                <a:ext cx="15798091" cy="2851550"/>
              </a:xfrm>
              <a:prstGeom prst="rect">
                <a:avLst/>
              </a:prstGeom>
            </p:spPr>
            <p:txBody>
              <a:bodyPr wrap="square">
                <a:spAutoFit/>
              </a:bodyPr>
              <a:lstStyle/>
              <a:p>
                <a:pPr algn="just">
                  <a:lnSpc>
                    <a:spcPct val="150000"/>
                  </a:lnSpc>
                  <a:spcAft>
                    <a:spcPts val="0"/>
                  </a:spcAft>
                </a:pPr>
                <a:r>
                  <a:rPr lang="en-US" sz="3700">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r>
                      <m:rPr>
                        <m:sty m:val="p"/>
                      </m:rPr>
                      <a:rPr lang="en-US" sz="3700">
                        <a:effectLst/>
                        <a:latin typeface="Cambria Math" panose="02040503050406030204" pitchFamily="18" charset="0"/>
                        <a:ea typeface="Arial" panose="020B0604020202020204" pitchFamily="34" charset="0"/>
                        <a:cs typeface="Times New Roman" panose="02020603050405020304" pitchFamily="18" charset="0"/>
                      </a:rPr>
                      <m:t>A</m:t>
                    </m:r>
                    <m:r>
                      <a:rPr lang="en-US" sz="3700">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37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700">
                            <a:effectLst/>
                            <a:latin typeface="Cambria Math" panose="02040503050406030204" pitchFamily="18" charset="0"/>
                            <a:ea typeface="Arial" panose="020B0604020202020204" pitchFamily="34" charset="0"/>
                            <a:cs typeface="Times New Roman" panose="02020603050405020304" pitchFamily="18" charset="0"/>
                          </a:rPr>
                          <m:t>n</m:t>
                        </m:r>
                        <m:r>
                          <a:rPr lang="en-US" sz="3700" i="1">
                            <a:effectLst/>
                            <a:latin typeface="Cambria Math" panose="02040503050406030204" pitchFamily="18" charset="0"/>
                            <a:ea typeface="Arial" panose="020B0604020202020204" pitchFamily="34" charset="0"/>
                            <a:cs typeface="Times New Roman" panose="02020603050405020304" pitchFamily="18" charset="0"/>
                          </a:rPr>
                          <m:t>−</m:t>
                        </m:r>
                        <m:r>
                          <a:rPr lang="en-US" sz="3700">
                            <a:effectLst/>
                            <a:latin typeface="Cambria Math" panose="02040503050406030204" pitchFamily="18" charset="0"/>
                            <a:ea typeface="Arial" panose="020B0604020202020204" pitchFamily="34" charset="0"/>
                            <a:cs typeface="Times New Roman" panose="02020603050405020304" pitchFamily="18" charset="0"/>
                          </a:rPr>
                          <m:t>2</m:t>
                        </m:r>
                      </m:e>
                    </m:d>
                    <m:d>
                      <m:dPr>
                        <m:ctrlPr>
                          <a:rPr lang="en-US" sz="37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700">
                            <a:effectLst/>
                            <a:latin typeface="Cambria Math" panose="02040503050406030204" pitchFamily="18" charset="0"/>
                            <a:ea typeface="Arial" panose="020B0604020202020204" pitchFamily="34" charset="0"/>
                            <a:cs typeface="Times New Roman" panose="02020603050405020304" pitchFamily="18" charset="0"/>
                          </a:rPr>
                          <m:t>n</m:t>
                        </m:r>
                        <m:r>
                          <a:rPr lang="en-US" sz="3700" i="1">
                            <a:effectLst/>
                            <a:latin typeface="Cambria Math" panose="02040503050406030204" pitchFamily="18" charset="0"/>
                            <a:ea typeface="Arial" panose="020B0604020202020204" pitchFamily="34" charset="0"/>
                            <a:cs typeface="Times New Roman" panose="02020603050405020304" pitchFamily="18" charset="0"/>
                          </a:rPr>
                          <m:t>−</m:t>
                        </m:r>
                        <m:r>
                          <a:rPr lang="en-US" sz="3700">
                            <a:effectLst/>
                            <a:latin typeface="Cambria Math" panose="02040503050406030204" pitchFamily="18" charset="0"/>
                            <a:ea typeface="Arial" panose="020B0604020202020204" pitchFamily="34" charset="0"/>
                            <a:cs typeface="Times New Roman" panose="02020603050405020304" pitchFamily="18" charset="0"/>
                          </a:rPr>
                          <m:t>1</m:t>
                        </m:r>
                      </m:e>
                    </m:d>
                    <m:r>
                      <m:rPr>
                        <m:sty m:val="p"/>
                      </m:rPr>
                      <a:rPr lang="en-US" sz="3700">
                        <a:effectLst/>
                        <a:latin typeface="Cambria Math" panose="02040503050406030204" pitchFamily="18" charset="0"/>
                        <a:ea typeface="Arial" panose="020B0604020202020204" pitchFamily="34" charset="0"/>
                        <a:cs typeface="Times New Roman" panose="02020603050405020304" pitchFamily="18" charset="0"/>
                      </a:rPr>
                      <m:t>n</m:t>
                    </m:r>
                    <m:r>
                      <a:rPr lang="en-US" sz="370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700">
                        <a:effectLst/>
                        <a:latin typeface="Cambria Math" panose="02040503050406030204" pitchFamily="18" charset="0"/>
                        <a:ea typeface="Arial" panose="020B0604020202020204" pitchFamily="34" charset="0"/>
                        <a:cs typeface="Times New Roman" panose="02020603050405020304" pitchFamily="18" charset="0"/>
                      </a:rPr>
                      <m:t>n</m:t>
                    </m:r>
                    <m:r>
                      <a:rPr lang="en-US" sz="3700">
                        <a:effectLst/>
                        <a:latin typeface="Cambria Math" panose="02040503050406030204" pitchFamily="18" charset="0"/>
                        <a:ea typeface="Arial" panose="020B0604020202020204" pitchFamily="34" charset="0"/>
                        <a:cs typeface="Times New Roman" panose="02020603050405020304" pitchFamily="18" charset="0"/>
                      </a:rPr>
                      <m:t>+1)</m:t>
                    </m:r>
                  </m:oMath>
                </a14:m>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en-US" sz="3700">
                    <a:effectLst/>
                    <a:latin typeface="Arial" panose="020B0604020202020204" pitchFamily="34" charset="0"/>
                    <a:ea typeface="Arial" panose="020B0604020202020204" pitchFamily="34" charset="0"/>
                    <a:cs typeface="Arial" panose="020B0604020202020204" pitchFamily="34" charset="0"/>
                  </a:rPr>
                  <a:t>Ta thấy A là tích của 4 số nguyên liên tiếp nên </a:t>
                </a:r>
                <a14:m>
                  <m:oMath xmlns:m="http://schemas.openxmlformats.org/officeDocument/2006/math">
                    <m:d>
                      <m:dPr>
                        <m:begChr m:val="{"/>
                        <m:endChr m:val=""/>
                        <m:ctrlPr>
                          <a:rPr lang="en-US" sz="3700" i="1">
                            <a:effectLst/>
                            <a:latin typeface="Cambria Math" panose="02040503050406030204" pitchFamily="18" charset="0"/>
                            <a:ea typeface="Arial" panose="020B0604020202020204" pitchFamily="34" charset="0"/>
                            <a:cs typeface="Times New Roman" panose="02020603050405020304" pitchFamily="18" charset="0"/>
                          </a:rPr>
                        </m:ctrlPr>
                      </m:dPr>
                      <m:e>
                        <m:eqArr>
                          <m:eqArrPr>
                            <m:ctrlPr>
                              <a:rPr lang="en-US" sz="3700" i="1">
                                <a:effectLst/>
                                <a:latin typeface="Cambria Math" panose="02040503050406030204" pitchFamily="18" charset="0"/>
                                <a:ea typeface="Arial" panose="020B0604020202020204" pitchFamily="34" charset="0"/>
                                <a:cs typeface="Times New Roman" panose="02020603050405020304" pitchFamily="18" charset="0"/>
                              </a:rPr>
                            </m:ctrlPr>
                          </m:eqArrPr>
                          <m:e>
                            <m:r>
                              <m:rPr>
                                <m:nor/>
                              </m:rPr>
                              <a:rPr lang="en-US" sz="3700">
                                <a:effectLst/>
                                <a:latin typeface="Arial" panose="020B0604020202020204" pitchFamily="34" charset="0"/>
                                <a:ea typeface="Arial" panose="020B0604020202020204" pitchFamily="34" charset="0"/>
                                <a:cs typeface="Arial" panose="020B0604020202020204" pitchFamily="34" charset="0"/>
                              </a:rPr>
                              <m:t>A</m:t>
                            </m:r>
                            <m:r>
                              <m:rPr>
                                <m:nor/>
                              </m:rPr>
                              <a:rPr lang="en-US" sz="3700">
                                <a:effectLst/>
                                <a:latin typeface="Arial" panose="020B0604020202020204" pitchFamily="34" charset="0"/>
                                <a:ea typeface="Arial" panose="020B0604020202020204" pitchFamily="34" charset="0"/>
                                <a:cs typeface="Arial" panose="020B0604020202020204" pitchFamily="34" charset="0"/>
                              </a:rPr>
                              <m:t> ⁝ 3</m:t>
                            </m:r>
                          </m:e>
                          <m:e>
                            <m:r>
                              <m:rPr>
                                <m:nor/>
                              </m:rPr>
                              <a:rPr lang="en-US" sz="3700">
                                <a:effectLst/>
                                <a:latin typeface="Arial" panose="020B0604020202020204" pitchFamily="34" charset="0"/>
                                <a:ea typeface="Arial" panose="020B0604020202020204" pitchFamily="34" charset="0"/>
                                <a:cs typeface="Arial" panose="020B0604020202020204" pitchFamily="34" charset="0"/>
                              </a:rPr>
                              <m:t> </m:t>
                            </m:r>
                            <m:r>
                              <m:rPr>
                                <m:nor/>
                              </m:rPr>
                              <a:rPr lang="en-US" sz="3700">
                                <a:effectLst/>
                                <a:latin typeface="Arial" panose="020B0604020202020204" pitchFamily="34" charset="0"/>
                                <a:ea typeface="Arial" panose="020B0604020202020204" pitchFamily="34" charset="0"/>
                                <a:cs typeface="Arial" panose="020B0604020202020204" pitchFamily="34" charset="0"/>
                              </a:rPr>
                              <m:t>A</m:t>
                            </m:r>
                            <m:r>
                              <m:rPr>
                                <m:nor/>
                              </m:rPr>
                              <a:rPr lang="en-US" sz="3700">
                                <a:effectLst/>
                                <a:latin typeface="Arial" panose="020B0604020202020204" pitchFamily="34" charset="0"/>
                                <a:ea typeface="Arial" panose="020B0604020202020204" pitchFamily="34" charset="0"/>
                                <a:cs typeface="Arial" panose="020B0604020202020204" pitchFamily="34" charset="0"/>
                              </a:rPr>
                              <m:t> ⁝ 8 </m:t>
                            </m:r>
                          </m:e>
                        </m:eqArr>
                      </m:e>
                    </m:d>
                  </m:oMath>
                </a14:m>
                <a:r>
                  <a:rPr lang="en-US" sz="3700">
                    <a:effectLst/>
                    <a:latin typeface="Arial" panose="020B0604020202020204" pitchFamily="34" charset="0"/>
                    <a:ea typeface="Dotum" panose="020B0600000101010101" pitchFamily="34" charset="-127"/>
                    <a:cs typeface="Arial" panose="020B0604020202020204" pitchFamily="34" charset="0"/>
                  </a:rPr>
                  <a:t>nên A ⁝ 24 (đpcm)</a:t>
                </a:r>
                <a:endParaRPr lang="en-US" sz="37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46909" y="1910950"/>
                <a:ext cx="15798091" cy="2851550"/>
              </a:xfrm>
              <a:prstGeom prst="rect">
                <a:avLst/>
              </a:prstGeom>
              <a:blipFill>
                <a:blip r:embed="rId27"/>
                <a:stretch>
                  <a:fillRect l="-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346909" y="4959699"/>
                <a:ext cx="15036091" cy="4527201"/>
              </a:xfrm>
              <a:prstGeom prst="rect">
                <a:avLst/>
              </a:prstGeom>
            </p:spPr>
            <p:txBody>
              <a:bodyPr wrap="square">
                <a:spAutoFit/>
              </a:bodyPr>
              <a:lstStyle/>
              <a:p>
                <a:pPr lvl="0" algn="just">
                  <a:lnSpc>
                    <a:spcPct val="150000"/>
                  </a:lnSpc>
                  <a:defRPr/>
                </a:pPr>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b) Tính </a:t>
                </a:r>
                <a14:m>
                  <m:oMath xmlns:m="http://schemas.openxmlformats.org/officeDocument/2006/math">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a</m:t>
                            </m:r>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b</m:t>
                            </m:r>
                          </m:e>
                        </m:d>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2017</m:t>
                        </m:r>
                      </m:sup>
                    </m:sSup>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biết </a:t>
                </a:r>
                <a14:m>
                  <m:oMath xmlns:m="http://schemas.openxmlformats.org/officeDocument/2006/math">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a</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b</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=9</m:t>
                    </m:r>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ab</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=20</m:t>
                    </m:r>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a</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&lt;</m:t>
                    </m:r>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b</m:t>
                    </m:r>
                  </m:oMath>
                </a14:m>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defRPr/>
                </a:pPr>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Ta có: </a:t>
                </a:r>
                <a14:m>
                  <m:oMath xmlns:m="http://schemas.openxmlformats.org/officeDocument/2006/math">
                    <m:d>
                      <m:dPr>
                        <m:begChr m:val="{"/>
                        <m:endChr m:val=""/>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eqArr>
                          <m:eqArr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eqArrPr>
                          <m:e>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a</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b</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=9</m:t>
                            </m:r>
                          </m:e>
                          <m:e>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a</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b</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=20 </m:t>
                            </m:r>
                          </m:e>
                          <m:e>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a</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&lt;</m:t>
                            </m:r>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b</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        </m:t>
                            </m:r>
                          </m:e>
                        </m:eqArr>
                      </m:e>
                    </m:d>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a:t>
                </a:r>
                <a:r>
                  <a:rPr lang="en-US" sz="3700">
                    <a:solidFill>
                      <a:prstClr val="black"/>
                    </a:solidFill>
                    <a:latin typeface="Arial" panose="020B0604020202020204" pitchFamily="34" charset="0"/>
                    <a:ea typeface="Dotum" panose="020B0600000101010101" pitchFamily="34" charset="-127"/>
                    <a:cs typeface="Arial" panose="020B0604020202020204" pitchFamily="34" charset="0"/>
                    <a:sym typeface="Wingdings" panose="05000000000000000000" pitchFamily="2" charset="2"/>
                  </a:rPr>
                  <a:t></a:t>
                </a:r>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Tính được </a:t>
                </a:r>
                <a14:m>
                  <m:oMath xmlns:m="http://schemas.openxmlformats.org/officeDocument/2006/math">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a</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b</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=5</m:t>
                    </m:r>
                  </m:oMath>
                </a14:m>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defRPr/>
                </a:pPr>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Vậy </a:t>
                </a:r>
                <a14:m>
                  <m:oMath xmlns:m="http://schemas.openxmlformats.org/officeDocument/2006/math">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a</m:t>
                            </m:r>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b</m:t>
                            </m:r>
                          </m:e>
                        </m:d>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2017</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oMath>
                </a14:m>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346909" y="4959699"/>
                <a:ext cx="15036091" cy="4527201"/>
              </a:xfrm>
              <a:prstGeom prst="rect">
                <a:avLst/>
              </a:prstGeom>
              <a:blipFill>
                <a:blip r:embed="rId28"/>
                <a:stretch>
                  <a:fillRect l="-1297" b="-2022"/>
                </a:stretch>
              </a:blipFill>
            </p:spPr>
            <p:txBody>
              <a:bodyPr/>
              <a:lstStyle/>
              <a:p>
                <a:r>
                  <a:rPr lang="en-US">
                    <a:noFill/>
                  </a:rPr>
                  <a:t> </a:t>
                </a:r>
              </a:p>
            </p:txBody>
          </p:sp>
        </mc:Fallback>
      </mc:AlternateContent>
    </p:spTree>
    <p:extLst>
      <p:ext uri="{BB962C8B-B14F-4D97-AF65-F5344CB8AC3E}">
        <p14:creationId xmlns:p14="http://schemas.microsoft.com/office/powerpoint/2010/main" val="215093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9415" y="-106279"/>
            <a:ext cx="914400" cy="1687651"/>
          </a:xfrm>
          <a:prstGeom prst="rect">
            <a:avLst/>
          </a:prstGeom>
        </p:spPr>
      </p:pic>
      <p:pic>
        <p:nvPicPr>
          <p:cNvPr id="11"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773400" y="7505700"/>
            <a:ext cx="1866900" cy="2359430"/>
          </a:xfrm>
          <a:prstGeom prst="rect">
            <a:avLst/>
          </a:prstGeom>
        </p:spPr>
      </p:pic>
      <p:sp>
        <p:nvSpPr>
          <p:cNvPr id="8" name="Oval Callout 7"/>
          <p:cNvSpPr/>
          <p:nvPr/>
        </p:nvSpPr>
        <p:spPr>
          <a:xfrm>
            <a:off x="8404432" y="611912"/>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a:ln>
                <a:noFill/>
              </a:ln>
              <a:solidFill>
                <a:srgbClr val="FFFFFF"/>
              </a:solidFill>
              <a:effectLst/>
              <a:uLnTx/>
              <a:uFillTx/>
              <a:latin typeface="Arial"/>
              <a:ea typeface="+mn-ea"/>
              <a:cs typeface="+mn-cs"/>
            </a:endParaRPr>
          </a:p>
        </p:txBody>
      </p:sp>
      <p:pic>
        <p:nvPicPr>
          <p:cNvPr id="1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977934" y="522983"/>
            <a:ext cx="2740315" cy="722276"/>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283053" y="2324100"/>
                <a:ext cx="15925800" cy="2642583"/>
              </a:xfrm>
              <a:prstGeom prst="rect">
                <a:avLst/>
              </a:prstGeom>
            </p:spPr>
            <p:txBody>
              <a:bodyPr wrap="square">
                <a:spAutoFit/>
              </a:bodyPr>
              <a:lstStyle/>
              <a:p>
                <a:pPr lvl="0" algn="just">
                  <a:lnSpc>
                    <a:spcPct val="150000"/>
                  </a:lnSpc>
                  <a:defRPr/>
                </a:pPr>
                <a:r>
                  <a:rPr lang="en-US" sz="3700" b="0">
                    <a:solidFill>
                      <a:prstClr val="black"/>
                    </a:solidFill>
                    <a:latin typeface="Arial" panose="020B0604020202020204" pitchFamily="34" charset="0"/>
                    <a:ea typeface="Dotum" panose="020B0600000101010101" pitchFamily="34" charset="-127"/>
                    <a:cs typeface="Arial" panose="020B0604020202020204" pitchFamily="34" charset="0"/>
                  </a:rPr>
                  <a:t>c)</a:t>
                </a:r>
                <a14:m>
                  <m:oMath xmlns:m="http://schemas.openxmlformats.org/officeDocument/2006/math">
                    <m:r>
                      <a:rPr lang="en-US" sz="3700" b="0" i="1"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 </m:t>
                    </m:r>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n</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n</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n</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en>
                    </m:f>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n</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n</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sup>
                        </m:sSup>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n</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en>
                        </m:f>
                      </m:e>
                    </m:d>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n</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n</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en>
                        </m:f>
                      </m:e>
                    </m:d>
                  </m:oMath>
                </a14:m>
                <a:endPar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endParaRPr>
              </a:p>
              <a:p>
                <a:pPr lvl="0" algn="just">
                  <a:lnSpc>
                    <a:spcPct val="150000"/>
                  </a:lnSpc>
                  <a:defRPr/>
                </a:pPr>
                <a:r>
                  <a:rPr lang="en-US" sz="3700">
                    <a:solidFill>
                      <a:prstClr val="black"/>
                    </a:solidFill>
                    <a:ea typeface="Dotum" panose="020B0600000101010101" pitchFamily="34" charset="-127"/>
                    <a:cs typeface="Times New Roman" panose="02020603050405020304" pitchFamily="18" charset="0"/>
                  </a:rPr>
                  <a:t>                                                             </a:t>
                </a:r>
                <a14:m>
                  <m:oMath xmlns:m="http://schemas.openxmlformats.org/officeDocument/2006/math">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d>
                      <m:dPr>
                        <m:begChr m:val="["/>
                        <m:endChr m:val="]"/>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n</m:t>
                            </m:r>
                            <m: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e>
                        </m:d>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n</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en>
                        </m:f>
                      </m:e>
                    </m:d>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d>
                      <m:dPr>
                        <m:begChr m:val="["/>
                        <m:endChr m:val="]"/>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n</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e>
                        </m:d>
                        <m:r>
                          <m:rPr>
                            <m:sty m:val="p"/>
                          </m:rP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n</m:t>
                        </m:r>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en>
                        </m:f>
                      </m:e>
                    </m:d>
                  </m:oMath>
                </a14:m>
                <a:endParaRPr lang="en-US"/>
              </a:p>
            </p:txBody>
          </p:sp>
        </mc:Choice>
        <mc:Fallback xmlns="">
          <p:sp>
            <p:nvSpPr>
              <p:cNvPr id="4" name="Rectangle 3"/>
              <p:cNvSpPr>
                <a:spLocks noRot="1" noChangeAspect="1" noMove="1" noResize="1" noEditPoints="1" noAdjustHandles="1" noChangeArrowheads="1" noChangeShapeType="1" noTextEdit="1"/>
              </p:cNvSpPr>
              <p:nvPr/>
            </p:nvSpPr>
            <p:spPr>
              <a:xfrm>
                <a:off x="1283053" y="2324100"/>
                <a:ext cx="15925800" cy="2642583"/>
              </a:xfrm>
              <a:prstGeom prst="rect">
                <a:avLst/>
              </a:prstGeom>
              <a:blipFill>
                <a:blip r:embed="rId27"/>
                <a:stretch>
                  <a:fillRect l="-11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283053" y="5195283"/>
                <a:ext cx="14795147" cy="3843296"/>
              </a:xfrm>
              <a:prstGeom prst="rect">
                <a:avLst/>
              </a:prstGeom>
            </p:spPr>
            <p:txBody>
              <a:bodyPr wrap="square">
                <a:spAutoFit/>
              </a:bodyPr>
              <a:lstStyle/>
              <a:p>
                <a:pPr lvl="0">
                  <a:lnSpc>
                    <a:spcPct val="150000"/>
                  </a:lnSpc>
                  <a:defRPr/>
                </a:pPr>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d) </a:t>
                </a:r>
                <a14:m>
                  <m:oMath xmlns:m="http://schemas.openxmlformats.org/officeDocument/2006/math">
                    <m:r>
                      <m:rPr>
                        <m:sty m:val="p"/>
                      </m:rPr>
                      <a:rPr lang="en-US" sz="3700" b="0" i="0"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S</m:t>
                    </m:r>
                    <m:r>
                      <a:rPr lang="en-US" sz="3700" b="0" i="0" smtClean="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d>
                          <m:dPr>
                            <m:begChr m:val="["/>
                            <m:endChr m:val="]"/>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e>
                            </m:d>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3</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e>
                            </m:d>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19</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e>
                            </m:d>
                          </m:e>
                        </m:d>
                      </m:num>
                      <m:den>
                        <m:d>
                          <m:dPr>
                            <m:begChr m:val="["/>
                            <m:endChr m:val="]"/>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e>
                            </m:d>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e>
                            </m:d>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e>
                            </m:d>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20</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e>
                            </m:d>
                          </m:e>
                        </m:d>
                      </m:den>
                    </m:f>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a:t>
                </a:r>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defRPr/>
                </a:pPr>
                <a:r>
                  <a:rPr lang="en-US" sz="3700">
                    <a:solidFill>
                      <a:prstClr val="black"/>
                    </a:solidFill>
                    <a:ea typeface="Dotum" panose="020B0600000101010101" pitchFamily="34" charset="-127"/>
                    <a:cs typeface="Times New Roman" panose="02020603050405020304" pitchFamily="18" charset="0"/>
                  </a:rPr>
                  <a:t>        </a:t>
                </a:r>
                <a14:m>
                  <m:oMath xmlns:m="http://schemas.openxmlformats.org/officeDocument/2006/math">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e>
                        </m:d>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3</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e>
                        </m:d>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19</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e>
                        </m:d>
                      </m:num>
                      <m:den>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e>
                        </m:d>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e>
                        </m:d>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sSup>
                              <m:sSup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20</m:t>
                                </m:r>
                              </m:e>
                              <m: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sup>
                            </m:sSup>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e>
                        </m:d>
                      </m:den>
                    </m:f>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 </m:t>
                    </m:r>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 </a:t>
                </a:r>
                <a14:m>
                  <m:oMath xmlns:m="http://schemas.openxmlformats.org/officeDocument/2006/math">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0.1+</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en>
                            </m:f>
                          </m:e>
                        </m:d>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1.2+</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en>
                            </m:f>
                          </m:e>
                        </m:d>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2.3+</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en>
                            </m:f>
                          </m:e>
                        </m:d>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19.20+</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en>
                            </m:f>
                          </m:e>
                        </m:d>
                      </m:num>
                      <m:den>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1.2+</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en>
                            </m:f>
                          </m:e>
                        </m:d>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2.3+</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en>
                            </m:f>
                          </m:e>
                        </m:d>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3.4+</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en>
                            </m:f>
                          </m:e>
                        </m:d>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d>
                          <m:d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dPr>
                          <m:e>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20.21+</m:t>
                            </m:r>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2</m:t>
                                </m:r>
                              </m:den>
                            </m:f>
                          </m:e>
                        </m:d>
                      </m:den>
                    </m:f>
                  </m:oMath>
                </a14:m>
                <a:r>
                  <a:rPr lang="en-US" sz="3700">
                    <a:solidFill>
                      <a:prstClr val="black"/>
                    </a:solidFill>
                    <a:latin typeface="Arial" panose="020B0604020202020204" pitchFamily="34" charset="0"/>
                    <a:ea typeface="Dotum" panose="020B0600000101010101" pitchFamily="34" charset="-127"/>
                    <a:cs typeface="Arial" panose="020B0604020202020204" pitchFamily="34" charset="0"/>
                  </a:rPr>
                  <a:t> = </a:t>
                </a:r>
                <a14:m>
                  <m:oMath xmlns:m="http://schemas.openxmlformats.org/officeDocument/2006/math">
                    <m:f>
                      <m:fPr>
                        <m:ctrlPr>
                          <a:rPr lang="en-US" sz="37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1</m:t>
                        </m:r>
                      </m:num>
                      <m:den>
                        <m:r>
                          <a:rPr lang="en-US" sz="3700">
                            <a:solidFill>
                              <a:prstClr val="black"/>
                            </a:solidFill>
                            <a:latin typeface="Cambria Math" panose="02040503050406030204" pitchFamily="18" charset="0"/>
                            <a:ea typeface="Dotum" panose="020B0600000101010101" pitchFamily="34" charset="-127"/>
                            <a:cs typeface="Times New Roman" panose="02020603050405020304" pitchFamily="18" charset="0"/>
                          </a:rPr>
                          <m:t>841</m:t>
                        </m:r>
                      </m:den>
                    </m:f>
                  </m:oMath>
                </a14:m>
                <a:endParaRPr lang="en-US" sz="37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283053" y="5195283"/>
                <a:ext cx="14795147" cy="3843296"/>
              </a:xfrm>
              <a:prstGeom prst="rect">
                <a:avLst/>
              </a:prstGeom>
              <a:blipFill>
                <a:blip r:embed="rId28"/>
                <a:stretch>
                  <a:fillRect l="-1277"/>
                </a:stretch>
              </a:blipFill>
            </p:spPr>
            <p:txBody>
              <a:bodyPr/>
              <a:lstStyle/>
              <a:p>
                <a:r>
                  <a:rPr lang="en-US">
                    <a:noFill/>
                  </a:rPr>
                  <a:t> </a:t>
                </a:r>
              </a:p>
            </p:txBody>
          </p:sp>
        </mc:Fallback>
      </mc:AlternateContent>
    </p:spTree>
    <p:extLst>
      <p:ext uri="{BB962C8B-B14F-4D97-AF65-F5344CB8AC3E}">
        <p14:creationId xmlns:p14="http://schemas.microsoft.com/office/powerpoint/2010/main" val="420747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89642" y="774377"/>
            <a:ext cx="1672557" cy="2006387"/>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1807" y="-788314"/>
            <a:ext cx="3426782" cy="3546476"/>
          </a:xfrm>
          <a:prstGeom prst="rect">
            <a:avLst/>
          </a:prstGeom>
        </p:spPr>
      </p:pic>
      <p:sp>
        <p:nvSpPr>
          <p:cNvPr id="14" name="Google Shape;7771;p33"/>
          <p:cNvSpPr txBox="1">
            <a:spLocks/>
          </p:cNvSpPr>
          <p:nvPr/>
        </p:nvSpPr>
        <p:spPr>
          <a:xfrm>
            <a:off x="3805545" y="1610963"/>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6500" b="1" kern="0" dirty="0">
                <a:solidFill>
                  <a:schemeClr val="bg1"/>
                </a:solidFill>
                <a:latin typeface="Arial" panose="020B0604020202020204" pitchFamily="34" charset="0"/>
              </a:rPr>
              <a:t>HƯỚNG DẪN VỀ NHÀ</a:t>
            </a:r>
            <a:endParaRPr lang="vi-VN" sz="6500" b="1" kern="0" dirty="0">
              <a:solidFill>
                <a:schemeClr val="bg1"/>
              </a:solidFill>
              <a:latin typeface="Arial" panose="020B0604020202020204" pitchFamily="34" charset="0"/>
            </a:endParaRPr>
          </a:p>
        </p:txBody>
      </p:sp>
      <p:grpSp>
        <p:nvGrpSpPr>
          <p:cNvPr id="15" name="Group 14"/>
          <p:cNvGrpSpPr/>
          <p:nvPr/>
        </p:nvGrpSpPr>
        <p:grpSpPr>
          <a:xfrm>
            <a:off x="656062" y="3655732"/>
            <a:ext cx="5130550" cy="3699159"/>
            <a:chOff x="1066801" y="3771900"/>
            <a:chExt cx="5130550" cy="3699159"/>
          </a:xfrm>
        </p:grpSpPr>
        <p:grpSp>
          <p:nvGrpSpPr>
            <p:cNvPr id="16" name="Group 4"/>
            <p:cNvGrpSpPr/>
            <p:nvPr/>
          </p:nvGrpSpPr>
          <p:grpSpPr>
            <a:xfrm>
              <a:off x="1066801" y="3771900"/>
              <a:ext cx="5130550" cy="3699159"/>
              <a:chOff x="0" y="0"/>
              <a:chExt cx="6038063" cy="6076340"/>
            </a:xfrm>
          </p:grpSpPr>
          <p:sp>
            <p:nvSpPr>
              <p:cNvPr id="18"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19"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17" name="Rectangle 16"/>
            <p:cNvSpPr/>
            <p:nvPr/>
          </p:nvSpPr>
          <p:spPr>
            <a:xfrm>
              <a:off x="1223570" y="4554258"/>
              <a:ext cx="4796230" cy="1938992"/>
            </a:xfrm>
            <a:prstGeom prst="rect">
              <a:avLst/>
            </a:prstGeom>
          </p:spPr>
          <p:txBody>
            <a:bodyPr wrap="square">
              <a:spAutoFit/>
            </a:bodyPr>
            <a:lstStyle/>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Ghi nhớ </a:t>
              </a:r>
            </a:p>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kiến thức trong bài. </a:t>
              </a:r>
            </a:p>
          </p:txBody>
        </p:sp>
      </p:grpSp>
      <p:grpSp>
        <p:nvGrpSpPr>
          <p:cNvPr id="20" name="Group 19"/>
          <p:cNvGrpSpPr/>
          <p:nvPr/>
        </p:nvGrpSpPr>
        <p:grpSpPr>
          <a:xfrm>
            <a:off x="6376272" y="3638829"/>
            <a:ext cx="5130550" cy="3699159"/>
            <a:chOff x="6494020" y="3791229"/>
            <a:chExt cx="5130550" cy="3699159"/>
          </a:xfrm>
        </p:grpSpPr>
        <p:grpSp>
          <p:nvGrpSpPr>
            <p:cNvPr id="21" name="Group 4"/>
            <p:cNvGrpSpPr/>
            <p:nvPr/>
          </p:nvGrpSpPr>
          <p:grpSpPr>
            <a:xfrm>
              <a:off x="6494020" y="3791229"/>
              <a:ext cx="5130550" cy="3699159"/>
              <a:chOff x="0" y="0"/>
              <a:chExt cx="6038063" cy="6076340"/>
            </a:xfrm>
          </p:grpSpPr>
          <p:sp>
            <p:nvSpPr>
              <p:cNvPr id="23"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24"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22" name="Rectangle 21"/>
            <p:cNvSpPr/>
            <p:nvPr/>
          </p:nvSpPr>
          <p:spPr>
            <a:xfrm>
              <a:off x="6879189" y="4613977"/>
              <a:ext cx="4360209" cy="1938992"/>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Hoàn </a:t>
              </a:r>
              <a:r>
                <a:rPr lang="pt-BR" sz="4000" kern="0" dirty="0">
                  <a:latin typeface="Arial"/>
                  <a:ea typeface="Calibri" panose="020F0502020204030204" pitchFamily="34" charset="0"/>
                  <a:cs typeface="Times New Roman" panose="02020603050405020304" pitchFamily="18" charset="0"/>
                  <a:sym typeface="Arial"/>
                </a:rPr>
                <a:t>thành các bài tập trong SBT. </a:t>
              </a:r>
            </a:p>
          </p:txBody>
        </p:sp>
      </p:grpSp>
      <p:grpSp>
        <p:nvGrpSpPr>
          <p:cNvPr id="25" name="Group 24"/>
          <p:cNvGrpSpPr/>
          <p:nvPr/>
        </p:nvGrpSpPr>
        <p:grpSpPr>
          <a:xfrm>
            <a:off x="12031010" y="3658158"/>
            <a:ext cx="5266390" cy="3699159"/>
            <a:chOff x="8041576" y="4880651"/>
            <a:chExt cx="5266390" cy="3699159"/>
          </a:xfrm>
        </p:grpSpPr>
        <p:grpSp>
          <p:nvGrpSpPr>
            <p:cNvPr id="26" name="Group 4"/>
            <p:cNvGrpSpPr/>
            <p:nvPr/>
          </p:nvGrpSpPr>
          <p:grpSpPr>
            <a:xfrm>
              <a:off x="8107047" y="4880651"/>
              <a:ext cx="5130550" cy="3699159"/>
              <a:chOff x="0" y="0"/>
              <a:chExt cx="6038063" cy="6076340"/>
            </a:xfrm>
          </p:grpSpPr>
          <p:sp>
            <p:nvSpPr>
              <p:cNvPr id="28"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29"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27" name="Rectangle 26"/>
            <p:cNvSpPr/>
            <p:nvPr/>
          </p:nvSpPr>
          <p:spPr>
            <a:xfrm>
              <a:off x="8041576" y="5745587"/>
              <a:ext cx="5266390" cy="1839606"/>
            </a:xfrm>
            <a:prstGeom prst="rect">
              <a:avLst/>
            </a:prstGeom>
          </p:spPr>
          <p:txBody>
            <a:bodyPr wrap="square">
              <a:spAutoFit/>
            </a:bodyPr>
            <a:lstStyle/>
            <a:p>
              <a:pPr lvl="0" algn="ctr">
                <a:lnSpc>
                  <a:spcPct val="150000"/>
                </a:lnSpc>
                <a:buClr>
                  <a:srgbClr val="000000"/>
                </a:buClr>
              </a:pPr>
              <a:r>
                <a:rPr lang="en-US" sz="4000" kern="0">
                  <a:solidFill>
                    <a:prstClr val="black"/>
                  </a:solidFill>
                  <a:ea typeface="Calibri" panose="020F0502020204030204" pitchFamily="34" charset="0"/>
                  <a:cs typeface="Arial" panose="020B0604020202020204" pitchFamily="34" charset="0"/>
                  <a:sym typeface="Arial"/>
                </a:rPr>
                <a:t> </a:t>
              </a:r>
              <a:r>
                <a:rPr lang="vi-VN" sz="4000" kern="0" dirty="0">
                  <a:solidFill>
                    <a:prstClr val="black"/>
                  </a:solidFill>
                  <a:ea typeface="Calibri" panose="020F0502020204030204" pitchFamily="34" charset="0"/>
                  <a:cs typeface="Arial" panose="020B0604020202020204" pitchFamily="34" charset="0"/>
                  <a:sym typeface="Arial"/>
                </a:rPr>
                <a:t>Chuẩn bị bài </a:t>
              </a:r>
              <a:r>
                <a:rPr lang="vi-VN" sz="4000" kern="0">
                  <a:solidFill>
                    <a:prstClr val="black"/>
                  </a:solidFill>
                  <a:ea typeface="Calibri" panose="020F0502020204030204" pitchFamily="34" charset="0"/>
                  <a:cs typeface="Arial" panose="020B0604020202020204" pitchFamily="34" charset="0"/>
                  <a:sym typeface="Arial"/>
                </a:rPr>
                <a:t>mới </a:t>
              </a:r>
              <a:endParaRPr lang="en-US" sz="4000" kern="0">
                <a:solidFill>
                  <a:prstClr val="black"/>
                </a:solidFill>
                <a:ea typeface="Calibri" panose="020F0502020204030204" pitchFamily="34" charset="0"/>
                <a:cs typeface="Arial" panose="020B0604020202020204" pitchFamily="34" charset="0"/>
                <a:sym typeface="Arial"/>
              </a:endParaRPr>
            </a:p>
            <a:p>
              <a:pPr lvl="0" algn="ctr">
                <a:lnSpc>
                  <a:spcPct val="150000"/>
                </a:lnSpc>
                <a:buClr>
                  <a:srgbClr val="000000"/>
                </a:buClr>
              </a:pPr>
              <a:r>
                <a:rPr lang="vi-VN" sz="4000" b="1" kern="0">
                  <a:solidFill>
                    <a:prstClr val="black"/>
                  </a:solidFill>
                  <a:ea typeface="Calibri" panose="020F0502020204030204" pitchFamily="34" charset="0"/>
                  <a:cs typeface="Arial" panose="020B0604020202020204" pitchFamily="34" charset="0"/>
                  <a:sym typeface="Arial"/>
                </a:rPr>
                <a:t>Bài 10. Tứ giác</a:t>
              </a:r>
              <a:r>
                <a:rPr lang="en-US" sz="4000" b="1" kern="0">
                  <a:solidFill>
                    <a:prstClr val="black"/>
                  </a:solidFill>
                  <a:ea typeface="Calibri" panose="020F0502020204030204" pitchFamily="34" charset="0"/>
                  <a:cs typeface="Arial" panose="020B0604020202020204" pitchFamily="34" charset="0"/>
                  <a:sym typeface="Arial"/>
                </a:rPr>
                <a:t>.</a:t>
              </a:r>
              <a:endParaRPr lang="pt-BR" sz="4000" b="1" kern="0" dirty="0">
                <a:solidFill>
                  <a:prstClr val="black"/>
                </a:solidFill>
                <a:latin typeface="Arial" panose="020B0604020202020204" pitchFamily="34" charset="0"/>
                <a:ea typeface="Calibri" panose="020F0502020204030204" pitchFamily="34" charset="0"/>
                <a:cs typeface="Arial" panose="020B0604020202020204" pitchFamily="34" charset="0"/>
                <a:sym typeface="Arial"/>
              </a:endParaRPr>
            </a:p>
          </p:txBody>
        </p:sp>
      </p:grpSp>
      <p:pic>
        <p:nvPicPr>
          <p:cNvPr id="30"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52934" y="6743700"/>
            <a:ext cx="1632613" cy="33505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38130" y="1028700"/>
            <a:ext cx="14811740" cy="82296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343451" y="2314234"/>
            <a:ext cx="3601097" cy="779147"/>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54507" flipV="1">
            <a:off x="1038759" y="1506220"/>
            <a:ext cx="3274388" cy="2220630"/>
          </a:xfrm>
          <a:prstGeom prst="rect">
            <a:avLst/>
          </a:prstGeom>
        </p:spPr>
      </p:pic>
      <p:pic>
        <p:nvPicPr>
          <p:cNvPr id="10"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4478000" y="6515100"/>
            <a:ext cx="2725649" cy="3269668"/>
          </a:xfrm>
          <a:prstGeom prst="rect">
            <a:avLst/>
          </a:prstGeom>
        </p:spPr>
      </p:pic>
      <p:sp>
        <p:nvSpPr>
          <p:cNvPr id="11" name="Rectangle 10"/>
          <p:cNvSpPr/>
          <p:nvPr/>
        </p:nvSpPr>
        <p:spPr>
          <a:xfrm>
            <a:off x="3924299" y="3848100"/>
            <a:ext cx="10439400" cy="3368486"/>
          </a:xfrm>
          <a:prstGeom prst="rect">
            <a:avLst/>
          </a:prstGeom>
        </p:spPr>
        <p:txBody>
          <a:bodyPr wrap="square">
            <a:spAutoFit/>
          </a:bodyPr>
          <a:lstStyle/>
          <a:p>
            <a:pPr algn="ctr">
              <a:lnSpc>
                <a:spcPct val="150000"/>
              </a:lnSpc>
            </a:pPr>
            <a:r>
              <a:rPr lang="en-US" sz="7500" b="1" dirty="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HẸN GẶP LẠI CÁC EM </a:t>
            </a:r>
            <a:br>
              <a:rPr lang="en-US" sz="7500" b="1" dirty="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br>
            <a:r>
              <a:rPr lang="en-US" sz="7500" b="1" dirty="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Ở TIẾT HỌC SAU!</a:t>
            </a:r>
            <a:endParaRPr lang="en-US" sz="7500" b="1" dirty="0">
              <a:ln w="0"/>
              <a:solidFill>
                <a:schemeClr val="bg1"/>
              </a:solidFill>
              <a:effectLst>
                <a:outerShdw blurRad="38100" dist="25400" dir="5400000" algn="ctr" rotWithShape="0">
                  <a:srgbClr val="6E747A">
                    <a:alpha val="43000"/>
                  </a:srgbClr>
                </a:outerShdw>
              </a:effectLst>
            </a:endParaRPr>
          </a:p>
        </p:txBody>
      </p:sp>
    </p:spTree>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838200" y="2095500"/>
            <a:ext cx="16687800" cy="7620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txBody>
            <a:bodyPr/>
            <a:lstStyle/>
            <a:p>
              <a:endParaRPr lang="en-US"/>
            </a:p>
          </p:txBody>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grpSp>
        <p:nvGrpSpPr>
          <p:cNvPr id="9" name="Group 8"/>
          <p:cNvGrpSpPr/>
          <p:nvPr/>
        </p:nvGrpSpPr>
        <p:grpSpPr>
          <a:xfrm>
            <a:off x="5029200" y="571500"/>
            <a:ext cx="8915399" cy="1108694"/>
            <a:chOff x="6019800" y="377206"/>
            <a:chExt cx="10883734" cy="1108694"/>
          </a:xfrm>
        </p:grpSpPr>
        <p:grpSp>
          <p:nvGrpSpPr>
            <p:cNvPr id="10" name="Group 4"/>
            <p:cNvGrpSpPr/>
            <p:nvPr/>
          </p:nvGrpSpPr>
          <p:grpSpPr>
            <a:xfrm>
              <a:off x="6019800" y="377206"/>
              <a:ext cx="9953501" cy="1108694"/>
              <a:chOff x="0" y="0"/>
              <a:chExt cx="9651718" cy="6076340"/>
            </a:xfrm>
          </p:grpSpPr>
          <p:sp>
            <p:nvSpPr>
              <p:cNvPr id="12" name="Freeform 5"/>
              <p:cNvSpPr/>
              <p:nvPr/>
            </p:nvSpPr>
            <p:spPr>
              <a:xfrm>
                <a:off x="31750" y="0"/>
                <a:ext cx="9619968" cy="60763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13" name="Freeform 6"/>
              <p:cNvSpPr/>
              <p:nvPr/>
            </p:nvSpPr>
            <p:spPr>
              <a:xfrm>
                <a:off x="0" y="0"/>
                <a:ext cx="9651718"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11" name="TextBox 10"/>
            <p:cNvSpPr txBox="1"/>
            <p:nvPr/>
          </p:nvSpPr>
          <p:spPr>
            <a:xfrm>
              <a:off x="6466227" y="506032"/>
              <a:ext cx="10437307"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xmlns:a14="http://schemas.microsoft.com/office/drawing/2010/main">
        <mc:Choice Requires="a14">
          <p:sp>
            <p:nvSpPr>
              <p:cNvPr id="16" name="Rectangle 15"/>
              <p:cNvSpPr/>
              <p:nvPr/>
            </p:nvSpPr>
            <p:spPr>
              <a:xfrm>
                <a:off x="2438400" y="2668875"/>
                <a:ext cx="14226790" cy="2169825"/>
              </a:xfrm>
              <a:prstGeom prst="rect">
                <a:avLst/>
              </a:prstGeom>
            </p:spPr>
            <p:txBody>
              <a:bodyPr wrap="square">
                <a:spAutoFit/>
              </a:bodyPr>
              <a:lstStyle/>
              <a:p>
                <a:pPr lvl="0">
                  <a:lnSpc>
                    <a:spcPct val="150000"/>
                  </a:lnSpc>
                </a:pPr>
                <a:r>
                  <a:rPr kumimoji="0" lang="en-US" sz="4500" b="1" i="0" u="sng"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Bài 2.30:</a:t>
                </a:r>
                <a:r>
                  <a:rPr kumimoji="0" lang="en-US" sz="45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 </a:t>
                </a:r>
                <a:r>
                  <a:rPr lang="vi-VN" sz="4500">
                    <a:solidFill>
                      <a:srgbClr val="000000"/>
                    </a:solidFill>
                    <a:latin typeface="OpenSans"/>
                  </a:rPr>
                  <a:t>Biểu thức </a:t>
                </a:r>
                <a14:m>
                  <m:oMath xmlns:m="http://schemas.openxmlformats.org/officeDocument/2006/math">
                    <m: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25</m:t>
                    </m:r>
                    <m:sSup>
                      <m:sSupPr>
                        <m:ctrlPr>
                          <a:rPr lang="en-US" sz="4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+20</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xy</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e>
                      <m:sup>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vi-VN" sz="4500">
                    <a:solidFill>
                      <a:srgbClr val="000000"/>
                    </a:solidFill>
                    <a:latin typeface="OpenSans"/>
                  </a:rPr>
                  <a:t> viết dưới dạng bình phương của một tổng là:</a:t>
                </a:r>
                <a:endParaRPr kumimoji="0" lang="vi-VN" sz="45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438400" y="2668875"/>
                <a:ext cx="14226790" cy="2169825"/>
              </a:xfrm>
              <a:prstGeom prst="rect">
                <a:avLst/>
              </a:prstGeom>
              <a:blipFill>
                <a:blip r:embed="rId3"/>
                <a:stretch>
                  <a:fillRect l="-1799" b="-7022"/>
                </a:stretch>
              </a:blipFill>
            </p:spPr>
            <p:txBody>
              <a:bodyPr/>
              <a:lstStyle/>
              <a:p>
                <a:r>
                  <a:rPr lang="en-US">
                    <a:noFill/>
                  </a:rPr>
                  <a:t> </a:t>
                </a:r>
              </a:p>
            </p:txBody>
          </p:sp>
        </mc:Fallback>
      </mc:AlternateContent>
      <p:pic>
        <p:nvPicPr>
          <p:cNvPr id="7" name="Picture 6"/>
          <p:cNvPicPr>
            <a:picLocks noChangeAspect="1"/>
          </p:cNvPicPr>
          <p:nvPr/>
        </p:nvPicPr>
        <p:blipFill>
          <a:blip r:embed="rId4"/>
          <a:stretch>
            <a:fillRect/>
          </a:stretch>
        </p:blipFill>
        <p:spPr>
          <a:xfrm>
            <a:off x="14859000" y="7370806"/>
            <a:ext cx="2280102" cy="2304488"/>
          </a:xfrm>
          <a:prstGeom prst="rect">
            <a:avLst/>
          </a:prstGeom>
        </p:spPr>
      </p:pic>
      <p:pic>
        <p:nvPicPr>
          <p:cNvPr id="14" name="Picture 13"/>
          <p:cNvPicPr>
            <a:picLocks noChangeAspect="1"/>
          </p:cNvPicPr>
          <p:nvPr/>
        </p:nvPicPr>
        <p:blipFill>
          <a:blip r:embed="rId5"/>
          <a:stretch>
            <a:fillRect/>
          </a:stretch>
        </p:blipFill>
        <p:spPr>
          <a:xfrm>
            <a:off x="609600" y="1258851"/>
            <a:ext cx="1441882" cy="1446166"/>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10053642" y="6908021"/>
                <a:ext cx="3582647" cy="1131079"/>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m:rPr>
                          <m:sty m:val="p"/>
                        </m:rP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D</m:t>
                      </m:r>
                      <m: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e>
                          </m:d>
                        </m:e>
                        <m:sup>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kumimoji="0" lang="en-US" sz="45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0053642" y="6908021"/>
                <a:ext cx="3582647" cy="113107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361790" y="6908021"/>
                <a:ext cx="3526542" cy="1131079"/>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m:rPr>
                          <m:sty m:val="p"/>
                        </m:rP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C</m:t>
                      </m:r>
                      <m: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500" b="0" i="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y</m:t>
                              </m:r>
                            </m:e>
                          </m:d>
                        </m:e>
                        <m:sup>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kumimoji="0" lang="en-US" sz="45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3361790" y="6908021"/>
                <a:ext cx="3526542" cy="113107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10055849" y="5174292"/>
                <a:ext cx="4389086" cy="1131079"/>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m:rPr>
                          <m:sty m:val="p"/>
                        </m:rP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B</m:t>
                      </m:r>
                      <m: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en-US"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d>
                            </m:e>
                          </m:d>
                        </m:e>
                        <m:sup>
                          <m:r>
                            <a:rPr lang="nl-NL"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kumimoji="0" lang="en-US" sz="45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10055849" y="5174292"/>
                <a:ext cx="4389086" cy="113107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3434813" y="5174292"/>
                <a:ext cx="4395499" cy="1131079"/>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m:rPr>
                          <m:sty m:val="p"/>
                        </m:rPr>
                        <a:rPr lang="en-US" sz="450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A</m:t>
                      </m:r>
                      <m:r>
                        <a:rPr lang="en-US" sz="450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4500" b="0"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4500" b="0"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d>
                            </m:e>
                          </m:d>
                        </m:e>
                        <m:sup>
                          <m:r>
                            <a:rPr lang="nl-NL" sz="45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5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3434813" y="5174292"/>
                <a:ext cx="4395499" cy="1131079"/>
              </a:xfrm>
              <a:prstGeom prst="rect">
                <a:avLst/>
              </a:prstGeom>
              <a:blipFill>
                <a:blip r:embed="rId9"/>
                <a:stretch>
                  <a:fillRect/>
                </a:stretch>
              </a:blipFill>
            </p:spPr>
            <p:txBody>
              <a:bodyPr/>
              <a:lstStyle/>
              <a:p>
                <a:r>
                  <a:rPr lang="en-US">
                    <a:noFill/>
                  </a:rPr>
                  <a:t> </a:t>
                </a:r>
              </a:p>
            </p:txBody>
          </p:sp>
        </mc:Fallback>
      </mc:AlternateContent>
      <p:sp>
        <p:nvSpPr>
          <p:cNvPr id="20" name="Oval 19"/>
          <p:cNvSpPr/>
          <p:nvPr/>
        </p:nvSpPr>
        <p:spPr>
          <a:xfrm>
            <a:off x="9754495" y="6667500"/>
            <a:ext cx="4190103" cy="17210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794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838200" y="2095500"/>
            <a:ext cx="16687800" cy="7620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txBody>
            <a:bodyPr/>
            <a:lstStyle/>
            <a:p>
              <a:endParaRPr lang="en-US"/>
            </a:p>
          </p:txBody>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grpSp>
        <p:nvGrpSpPr>
          <p:cNvPr id="9" name="Group 8"/>
          <p:cNvGrpSpPr/>
          <p:nvPr/>
        </p:nvGrpSpPr>
        <p:grpSpPr>
          <a:xfrm>
            <a:off x="5029200" y="571500"/>
            <a:ext cx="8915399" cy="1108694"/>
            <a:chOff x="6019800" y="377206"/>
            <a:chExt cx="10883734" cy="1108694"/>
          </a:xfrm>
        </p:grpSpPr>
        <p:grpSp>
          <p:nvGrpSpPr>
            <p:cNvPr id="10" name="Group 4"/>
            <p:cNvGrpSpPr/>
            <p:nvPr/>
          </p:nvGrpSpPr>
          <p:grpSpPr>
            <a:xfrm>
              <a:off x="6019800" y="377206"/>
              <a:ext cx="9953501" cy="1108694"/>
              <a:chOff x="0" y="0"/>
              <a:chExt cx="9651718" cy="6076340"/>
            </a:xfrm>
          </p:grpSpPr>
          <p:sp>
            <p:nvSpPr>
              <p:cNvPr id="12" name="Freeform 5"/>
              <p:cNvSpPr/>
              <p:nvPr/>
            </p:nvSpPr>
            <p:spPr>
              <a:xfrm>
                <a:off x="31750" y="0"/>
                <a:ext cx="9619968" cy="60763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13" name="Freeform 6"/>
              <p:cNvSpPr/>
              <p:nvPr/>
            </p:nvSpPr>
            <p:spPr>
              <a:xfrm>
                <a:off x="0" y="0"/>
                <a:ext cx="9651718"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11" name="TextBox 10"/>
            <p:cNvSpPr txBox="1"/>
            <p:nvPr/>
          </p:nvSpPr>
          <p:spPr>
            <a:xfrm>
              <a:off x="6466227" y="506032"/>
              <a:ext cx="10437307"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xmlns:a14="http://schemas.microsoft.com/office/drawing/2010/main">
        <mc:Choice Requires="a14">
          <p:sp>
            <p:nvSpPr>
              <p:cNvPr id="16" name="Rectangle 15"/>
              <p:cNvSpPr/>
              <p:nvPr/>
            </p:nvSpPr>
            <p:spPr>
              <a:xfrm>
                <a:off x="2003810" y="2797244"/>
                <a:ext cx="15369790" cy="2041456"/>
              </a:xfrm>
              <a:prstGeom prst="rect">
                <a:avLst/>
              </a:prstGeom>
            </p:spPr>
            <p:txBody>
              <a:bodyPr wrap="square">
                <a:spAutoFit/>
              </a:bodyPr>
              <a:lstStyle/>
              <a:p>
                <a:pPr algn="just">
                  <a:lnSpc>
                    <a:spcPct val="150000"/>
                  </a:lnSpc>
                  <a:spcAft>
                    <a:spcPts val="0"/>
                  </a:spcAft>
                </a:pPr>
                <a:r>
                  <a:rPr kumimoji="0" lang="en-US" sz="4500" b="1" i="0" u="sng"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Bài 2.31:</a:t>
                </a:r>
                <a:r>
                  <a:rPr kumimoji="0" lang="en-US" sz="45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 </a:t>
                </a:r>
                <a:r>
                  <a:rPr lang="vi-VN" sz="4500">
                    <a:solidFill>
                      <a:srgbClr val="000000"/>
                    </a:solidFill>
                    <a:latin typeface="OpenSans"/>
                  </a:rPr>
                  <a:t>Rút gọn  biểu thức </a:t>
                </a:r>
                <a14:m>
                  <m:oMath xmlns:m="http://schemas.openxmlformats.org/officeDocument/2006/math">
                    <m:r>
                      <m:rPr>
                        <m:sty m:val="p"/>
                      </m:rPr>
                      <a:rPr lang="nl-NL" sz="4500">
                        <a:latin typeface="Cambria Math" panose="02040503050406030204" pitchFamily="18" charset="0"/>
                        <a:ea typeface="Calibri" panose="020F0502020204030204" pitchFamily="34" charset="0"/>
                        <a:cs typeface="Times New Roman" panose="02020603050405020304" pitchFamily="18" charset="0"/>
                      </a:rPr>
                      <m:t>A</m:t>
                    </m:r>
                    <m:r>
                      <a:rPr lang="nl-NL" sz="4500">
                        <a:latin typeface="Cambria Math" panose="02040503050406030204" pitchFamily="18" charset="0"/>
                        <a:ea typeface="Calibri" panose="020F0502020204030204" pitchFamily="34" charset="0"/>
                        <a:cs typeface="Times New Roman" panose="02020603050405020304" pitchFamily="18" charset="0"/>
                      </a:rPr>
                      <m:t>=</m:t>
                    </m:r>
                    <m:sSup>
                      <m:sSupPr>
                        <m:ctrlPr>
                          <a:rPr lang="en-US" sz="45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5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nl-NL" sz="4500">
                                <a:effectLst/>
                                <a:latin typeface="Cambria Math" panose="02040503050406030204" pitchFamily="18" charset="0"/>
                                <a:ea typeface="Calibri" panose="020F0502020204030204" pitchFamily="34" charset="0"/>
                                <a:cs typeface="Times New Roman" panose="02020603050405020304" pitchFamily="18" charset="0"/>
                              </a:rPr>
                              <m:t>x</m:t>
                            </m:r>
                            <m:r>
                              <a:rPr lang="nl-NL" sz="4500">
                                <a:effectLst/>
                                <a:latin typeface="Cambria Math" panose="02040503050406030204" pitchFamily="18" charset="0"/>
                                <a:ea typeface="Calibri" panose="020F0502020204030204" pitchFamily="34" charset="0"/>
                                <a:cs typeface="Times New Roman" panose="02020603050405020304" pitchFamily="18" charset="0"/>
                              </a:rPr>
                              <m:t>+1</m:t>
                            </m:r>
                          </m:e>
                        </m:d>
                      </m:e>
                      <m:sup>
                        <m:r>
                          <a:rPr lang="nl-NL" sz="4500">
                            <a:effectLst/>
                            <a:latin typeface="Cambria Math" panose="02040503050406030204" pitchFamily="18" charset="0"/>
                            <a:ea typeface="Calibri" panose="020F0502020204030204" pitchFamily="34" charset="0"/>
                            <a:cs typeface="Times New Roman" panose="02020603050405020304" pitchFamily="18" charset="0"/>
                          </a:rPr>
                          <m:t>3</m:t>
                        </m:r>
                      </m:sup>
                    </m:sSup>
                    <m:r>
                      <a:rPr lang="nl-NL" sz="4500" i="1">
                        <a:effectLst/>
                        <a:latin typeface="Cambria Math" panose="02040503050406030204" pitchFamily="18" charset="0"/>
                        <a:ea typeface="Calibri" panose="020F0502020204030204" pitchFamily="34" charset="0"/>
                        <a:cs typeface="Times New Roman" panose="02020603050405020304" pitchFamily="18" charset="0"/>
                      </a:rPr>
                      <m:t>−</m:t>
                    </m:r>
                    <m:r>
                      <a:rPr lang="nl-NL" sz="4500">
                        <a:effectLst/>
                        <a:latin typeface="Cambria Math" panose="02040503050406030204" pitchFamily="18" charset="0"/>
                        <a:ea typeface="Calibri" panose="020F0502020204030204" pitchFamily="34" charset="0"/>
                        <a:cs typeface="Times New Roman" panose="02020603050405020304" pitchFamily="18" charset="0"/>
                      </a:rPr>
                      <m:t>6</m:t>
                    </m:r>
                    <m:r>
                      <m:rPr>
                        <m:sty m:val="p"/>
                      </m:rPr>
                      <a:rPr lang="nl-NL" sz="4500">
                        <a:effectLst/>
                        <a:latin typeface="Cambria Math" panose="02040503050406030204" pitchFamily="18" charset="0"/>
                        <a:ea typeface="Calibri" panose="020F0502020204030204" pitchFamily="34" charset="0"/>
                        <a:cs typeface="Times New Roman" panose="02020603050405020304" pitchFamily="18" charset="0"/>
                      </a:rPr>
                      <m:t>x</m:t>
                    </m:r>
                    <m:d>
                      <m:dPr>
                        <m:ctrlPr>
                          <a:rPr lang="en-US" sz="4500" i="1">
                            <a:effectLst/>
                            <a:latin typeface="Cambria Math" panose="02040503050406030204" pitchFamily="18" charset="0"/>
                            <a:ea typeface="Calibri" panose="020F0502020204030204" pitchFamily="34" charset="0"/>
                            <a:cs typeface="Times New Roman" panose="02020603050405020304" pitchFamily="18" charset="0"/>
                          </a:rPr>
                        </m:ctrlPr>
                      </m:dPr>
                      <m:e>
                        <m:r>
                          <a:rPr lang="nl-NL" sz="45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nl-NL" sz="4500">
                            <a:effectLst/>
                            <a:latin typeface="Cambria Math" panose="02040503050406030204" pitchFamily="18" charset="0"/>
                            <a:ea typeface="Calibri" panose="020F0502020204030204" pitchFamily="34" charset="0"/>
                            <a:cs typeface="Times New Roman" panose="02020603050405020304" pitchFamily="18" charset="0"/>
                          </a:rPr>
                          <m:t>x</m:t>
                        </m:r>
                        <m:r>
                          <a:rPr lang="nl-NL" sz="4500">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nl-NL" sz="45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4500">
                  <a:effectLst/>
                  <a:latin typeface="Times New Roman" panose="02020603050405020304" pitchFamily="18" charset="0"/>
                  <a:ea typeface="Arial" panose="020B0604020202020204" pitchFamily="34" charset="0"/>
                  <a:cs typeface="Times New Roman" panose="02020603050405020304" pitchFamily="18" charset="0"/>
                </a:endParaRPr>
              </a:p>
              <a:p>
                <a:pPr lvl="0">
                  <a:lnSpc>
                    <a:spcPct val="150000"/>
                  </a:lnSpc>
                </a:pPr>
                <a:r>
                  <a:rPr lang="vi-VN" sz="4500">
                    <a:solidFill>
                      <a:srgbClr val="000000"/>
                    </a:solidFill>
                    <a:latin typeface="OpenSans"/>
                  </a:rPr>
                  <a:t>ta được</a:t>
                </a:r>
                <a:endParaRPr kumimoji="0" lang="vi-VN" sz="45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003810" y="2797244"/>
                <a:ext cx="15369790" cy="2041456"/>
              </a:xfrm>
              <a:prstGeom prst="rect">
                <a:avLst/>
              </a:prstGeom>
              <a:blipFill>
                <a:blip r:embed="rId3"/>
                <a:stretch>
                  <a:fillRect l="-1666" b="-13731"/>
                </a:stretch>
              </a:blipFill>
            </p:spPr>
            <p:txBody>
              <a:bodyPr/>
              <a:lstStyle/>
              <a:p>
                <a:r>
                  <a:rPr lang="en-US">
                    <a:noFill/>
                  </a:rPr>
                  <a:t> </a:t>
                </a:r>
              </a:p>
            </p:txBody>
          </p:sp>
        </mc:Fallback>
      </mc:AlternateContent>
      <p:pic>
        <p:nvPicPr>
          <p:cNvPr id="7" name="Picture 6"/>
          <p:cNvPicPr>
            <a:picLocks noChangeAspect="1"/>
          </p:cNvPicPr>
          <p:nvPr/>
        </p:nvPicPr>
        <p:blipFill>
          <a:blip r:embed="rId4"/>
          <a:stretch>
            <a:fillRect/>
          </a:stretch>
        </p:blipFill>
        <p:spPr>
          <a:xfrm>
            <a:off x="14859000" y="7370806"/>
            <a:ext cx="2280102" cy="2304488"/>
          </a:xfrm>
          <a:prstGeom prst="rect">
            <a:avLst/>
          </a:prstGeom>
        </p:spPr>
      </p:pic>
      <p:pic>
        <p:nvPicPr>
          <p:cNvPr id="14" name="Picture 13"/>
          <p:cNvPicPr>
            <a:picLocks noChangeAspect="1"/>
          </p:cNvPicPr>
          <p:nvPr/>
        </p:nvPicPr>
        <p:blipFill>
          <a:blip r:embed="rId5"/>
          <a:stretch>
            <a:fillRect/>
          </a:stretch>
        </p:blipFill>
        <p:spPr>
          <a:xfrm>
            <a:off x="609600" y="1258851"/>
            <a:ext cx="1441882" cy="1446166"/>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10654252" y="6914971"/>
                <a:ext cx="2955746" cy="1200329"/>
              </a:xfrm>
              <a:prstGeom prst="rect">
                <a:avLst/>
              </a:prstGeom>
            </p:spPr>
            <p:txBody>
              <a:bodyPr wrap="none">
                <a:spAutoFit/>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D</m:t>
                      </m:r>
                      <m: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lang="nl-NL" sz="4800">
                          <a:latin typeface="Cambria Math" panose="02040503050406030204" pitchFamily="18" charset="0"/>
                          <a:ea typeface="Calibri" panose="020F0502020204030204" pitchFamily="34" charset="0"/>
                          <a:cs typeface="Times New Roman" panose="02020603050405020304" pitchFamily="18" charset="0"/>
                        </a:rPr>
                        <m:t>8</m:t>
                      </m:r>
                      <m:sSup>
                        <m:sSup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800">
                              <a:effectLst/>
                              <a:latin typeface="Cambria Math" panose="02040503050406030204" pitchFamily="18" charset="0"/>
                              <a:ea typeface="Calibri" panose="020F0502020204030204" pitchFamily="34" charset="0"/>
                              <a:cs typeface="Times New Roman" panose="02020603050405020304" pitchFamily="18" charset="0"/>
                            </a:rPr>
                            <m:t>x</m:t>
                          </m:r>
                        </m:e>
                        <m:sup>
                          <m:r>
                            <a:rPr lang="nl-NL" sz="48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48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nl-NL" sz="4800">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48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0654252" y="6914971"/>
                <a:ext cx="2955746" cy="120032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899082" y="6914971"/>
                <a:ext cx="3026277" cy="1200329"/>
              </a:xfrm>
              <a:prstGeom prst="rect">
                <a:avLst/>
              </a:prstGeom>
            </p:spPr>
            <p:txBody>
              <a:bodyPr wrap="none">
                <a:spAutoFit/>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C</m:t>
                      </m:r>
                      <m: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lang="nl-NL" sz="4800">
                          <a:latin typeface="Cambria Math" panose="02040503050406030204" pitchFamily="18" charset="0"/>
                          <a:ea typeface="Calibri" panose="020F0502020204030204" pitchFamily="34" charset="0"/>
                          <a:cs typeface="Times New Roman" panose="02020603050405020304" pitchFamily="18" charset="0"/>
                        </a:rPr>
                        <m:t>8</m:t>
                      </m:r>
                      <m:sSup>
                        <m:sSup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800">
                              <a:effectLst/>
                              <a:latin typeface="Cambria Math" panose="02040503050406030204" pitchFamily="18" charset="0"/>
                              <a:ea typeface="Calibri" panose="020F0502020204030204" pitchFamily="34" charset="0"/>
                              <a:cs typeface="Times New Roman" panose="02020603050405020304" pitchFamily="18" charset="0"/>
                            </a:rPr>
                            <m:t>x</m:t>
                          </m:r>
                        </m:e>
                        <m:sup>
                          <m:r>
                            <a:rPr lang="nl-NL" sz="4800">
                              <a:effectLst/>
                              <a:latin typeface="Cambria Math" panose="02040503050406030204" pitchFamily="18" charset="0"/>
                              <a:ea typeface="Calibri" panose="020F0502020204030204" pitchFamily="34" charset="0"/>
                              <a:cs typeface="Times New Roman" panose="02020603050405020304" pitchFamily="18" charset="0"/>
                            </a:rPr>
                            <m:t>3</m:t>
                          </m:r>
                        </m:sup>
                      </m:sSup>
                      <m:r>
                        <a:rPr lang="nl-NL" sz="4800">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48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3899082" y="6914971"/>
                <a:ext cx="3026277" cy="120032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10618157" y="5230371"/>
                <a:ext cx="2452146" cy="1119153"/>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m:rPr>
                          <m:sty m:val="p"/>
                        </m:rP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B</m:t>
                      </m:r>
                      <m: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400">
                              <a:latin typeface="Cambria Math" panose="02040503050406030204" pitchFamily="18" charset="0"/>
                              <a:ea typeface="Calibri" panose="020F0502020204030204" pitchFamily="34" charset="0"/>
                              <a:cs typeface="Times New Roman" panose="02020603050405020304" pitchFamily="18" charset="0"/>
                            </a:rPr>
                            <m:t>x</m:t>
                          </m:r>
                        </m:e>
                        <m:sup>
                          <m:r>
                            <a:rPr lang="nl-NL" sz="4400">
                              <a:latin typeface="Cambria Math" panose="02040503050406030204" pitchFamily="18" charset="0"/>
                              <a:ea typeface="Calibri" panose="020F0502020204030204" pitchFamily="34" charset="0"/>
                              <a:cs typeface="Times New Roman" panose="02020603050405020304" pitchFamily="18" charset="0"/>
                            </a:rPr>
                            <m:t>3</m:t>
                          </m:r>
                        </m:sup>
                      </m:sSup>
                      <m:r>
                        <a:rPr lang="nl-NL" sz="4400">
                          <a:latin typeface="Cambria Math" panose="02040503050406030204" pitchFamily="18" charset="0"/>
                          <a:ea typeface="Calibri" panose="020F0502020204030204" pitchFamily="34" charset="0"/>
                          <a:cs typeface="Times New Roman" panose="02020603050405020304" pitchFamily="18" charset="0"/>
                        </a:rPr>
                        <m:t>+</m:t>
                      </m:r>
                      <m:r>
                        <a:rPr lang="en-US" sz="4400" b="0" i="0" smtClean="0">
                          <a:latin typeface="Cambria Math" panose="02040503050406030204" pitchFamily="18" charset="0"/>
                          <a:ea typeface="Calibri" panose="020F0502020204030204" pitchFamily="34" charset="0"/>
                          <a:cs typeface="Times New Roman" panose="02020603050405020304" pitchFamily="18" charset="0"/>
                        </a:rPr>
                        <m:t>1</m:t>
                      </m:r>
                    </m:oMath>
                  </m:oMathPara>
                </a14:m>
                <a:endParaRPr kumimoji="0" lang="en-US" sz="45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10618157" y="5230371"/>
                <a:ext cx="2452146" cy="111915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3899081" y="5181242"/>
                <a:ext cx="2718501" cy="1200329"/>
              </a:xfrm>
              <a:prstGeom prst="rect">
                <a:avLst/>
              </a:prstGeom>
            </p:spPr>
            <p:txBody>
              <a:bodyPr wrap="none">
                <a:spAutoFit/>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A</m:t>
                      </m:r>
                      <m:r>
                        <a:rPr kumimoji="0" lang="en-US" sz="4500" b="0" i="0"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sSup>
                        <m:sSup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800">
                              <a:effectLst/>
                              <a:latin typeface="Cambria Math" panose="02040503050406030204" pitchFamily="18" charset="0"/>
                              <a:ea typeface="Calibri" panose="020F0502020204030204" pitchFamily="34" charset="0"/>
                              <a:cs typeface="Times New Roman" panose="02020603050405020304" pitchFamily="18" charset="0"/>
                            </a:rPr>
                            <m:t>x</m:t>
                          </m:r>
                        </m:e>
                        <m:sup>
                          <m:r>
                            <a:rPr lang="nl-NL" sz="4800">
                              <a:effectLst/>
                              <a:latin typeface="Cambria Math" panose="02040503050406030204" pitchFamily="18" charset="0"/>
                              <a:ea typeface="Calibri" panose="020F0502020204030204" pitchFamily="34" charset="0"/>
                              <a:cs typeface="Times New Roman" panose="02020603050405020304" pitchFamily="18" charset="0"/>
                            </a:rPr>
                            <m:t>3</m:t>
                          </m:r>
                        </m:sup>
                      </m:sSup>
                      <m:r>
                        <a:rPr lang="nl-NL" sz="4800">
                          <a:effectLst/>
                          <a:latin typeface="Cambria Math" panose="02040503050406030204" pitchFamily="18" charset="0"/>
                          <a:ea typeface="Calibri" panose="020F0502020204030204" pitchFamily="34" charset="0"/>
                          <a:cs typeface="Times New Roman" panose="02020603050405020304" pitchFamily="18" charset="0"/>
                        </a:rPr>
                        <m:t>+</m:t>
                      </m:r>
                      <m:r>
                        <a:rPr lang="en-US" sz="4800" b="0" i="0" smtClean="0">
                          <a:effectLst/>
                          <a:latin typeface="Cambria Math" panose="02040503050406030204" pitchFamily="18" charset="0"/>
                          <a:ea typeface="Calibri" panose="020F0502020204030204" pitchFamily="34" charset="0"/>
                          <a:cs typeface="Times New Roman" panose="02020603050405020304" pitchFamily="18" charset="0"/>
                        </a:rPr>
                        <m:t>8</m:t>
                      </m:r>
                    </m:oMath>
                  </m:oMathPara>
                </a14:m>
                <a:endParaRPr lang="en-US" sz="48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3899081" y="5181242"/>
                <a:ext cx="2718501" cy="1200329"/>
              </a:xfrm>
              <a:prstGeom prst="rect">
                <a:avLst/>
              </a:prstGeom>
              <a:blipFill>
                <a:blip r:embed="rId9"/>
                <a:stretch>
                  <a:fillRect/>
                </a:stretch>
              </a:blipFill>
            </p:spPr>
            <p:txBody>
              <a:bodyPr/>
              <a:lstStyle/>
              <a:p>
                <a:r>
                  <a:rPr lang="en-US">
                    <a:noFill/>
                  </a:rPr>
                  <a:t> </a:t>
                </a:r>
              </a:p>
            </p:txBody>
          </p:sp>
        </mc:Fallback>
      </mc:AlternateContent>
      <p:sp>
        <p:nvSpPr>
          <p:cNvPr id="2" name="Oval 1"/>
          <p:cNvSpPr/>
          <p:nvPr/>
        </p:nvSpPr>
        <p:spPr>
          <a:xfrm>
            <a:off x="3604190" y="6758777"/>
            <a:ext cx="3581400" cy="15813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696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601200" y="9237650"/>
            <a:ext cx="2579260" cy="1486592"/>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5011400" y="4990412"/>
            <a:ext cx="2602938" cy="495368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899053">
            <a:off x="-71224" y="-292051"/>
            <a:ext cx="2017149" cy="2641504"/>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a:off x="13793789" y="-353353"/>
            <a:ext cx="4140858" cy="4847564"/>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flipH="1" flipV="1">
            <a:off x="353353" y="5792789"/>
            <a:ext cx="4140858" cy="4847564"/>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64045" y="7969620"/>
            <a:ext cx="2519474" cy="1378839"/>
          </a:xfrm>
          <a:prstGeom prst="rect">
            <a:avLst/>
          </a:prstGeom>
        </p:spPr>
      </p:pic>
      <p:sp>
        <p:nvSpPr>
          <p:cNvPr id="10" name="Rectangle 9"/>
          <p:cNvSpPr/>
          <p:nvPr/>
        </p:nvSpPr>
        <p:spPr>
          <a:xfrm>
            <a:off x="1828800" y="1893920"/>
            <a:ext cx="14613120" cy="3124381"/>
          </a:xfrm>
          <a:prstGeom prst="rect">
            <a:avLst/>
          </a:prstGeom>
        </p:spPr>
        <p:txBody>
          <a:bodyPr wrap="square">
            <a:spAutoFit/>
          </a:bodyPr>
          <a:lstStyle/>
          <a:p>
            <a:pPr algn="ctr">
              <a:lnSpc>
                <a:spcPct val="150000"/>
              </a:lnSpc>
              <a:defRPr/>
            </a:pPr>
            <a:r>
              <a:rPr lang="vi-VN" sz="7000" b="1" kern="0">
                <a:solidFill>
                  <a:srgbClr val="F2C2AB">
                    <a:lumMod val="50000"/>
                  </a:srgbClr>
                </a:solidFill>
                <a:cs typeface="Arial"/>
                <a:sym typeface="Arial"/>
              </a:rPr>
              <a:t>CHƯƠNG II. HẰNG ĐẲNG THỨC ĐÁNG NHỚ VÀ ỨNG DỤNG</a:t>
            </a:r>
            <a:endParaRPr lang="vi-VN" sz="7000" b="1" kern="0" dirty="0">
              <a:solidFill>
                <a:srgbClr val="F2C2AB">
                  <a:lumMod val="50000"/>
                </a:srgbClr>
              </a:solidFill>
              <a:cs typeface="Arial"/>
              <a:sym typeface="Arial"/>
            </a:endParaRPr>
          </a:p>
        </p:txBody>
      </p:sp>
      <p:sp>
        <p:nvSpPr>
          <p:cNvPr id="11" name="Rectangle 10"/>
          <p:cNvSpPr/>
          <p:nvPr/>
        </p:nvSpPr>
        <p:spPr>
          <a:xfrm>
            <a:off x="3039979" y="5349770"/>
            <a:ext cx="11963400" cy="1592744"/>
          </a:xfrm>
          <a:prstGeom prst="rect">
            <a:avLst/>
          </a:prstGeom>
        </p:spPr>
        <p:txBody>
          <a:bodyPr wrap="square">
            <a:spAutoFit/>
          </a:bodyPr>
          <a:lstStyle/>
          <a:p>
            <a:pPr algn="ctr">
              <a:lnSpc>
                <a:spcPct val="150000"/>
              </a:lnSpc>
              <a:defRPr/>
            </a:pPr>
            <a:r>
              <a:rPr lang="nl-NL" sz="6500" b="1" kern="0" dirty="0">
                <a:solidFill>
                  <a:srgbClr val="00B0F0"/>
                </a:solidFill>
                <a:latin typeface="Arial" panose="020B0604020202020204" pitchFamily="34" charset="0"/>
                <a:cs typeface="Arial" panose="020B0604020202020204" pitchFamily="34" charset="0"/>
                <a:sym typeface="Arial"/>
              </a:rPr>
              <a:t>BÀI TẬP CUỐI </a:t>
            </a:r>
            <a:r>
              <a:rPr lang="nl-NL" sz="6500" b="1" kern="0">
                <a:solidFill>
                  <a:srgbClr val="00B0F0"/>
                </a:solidFill>
                <a:latin typeface="Arial" panose="020B0604020202020204" pitchFamily="34" charset="0"/>
                <a:cs typeface="Arial" panose="020B0604020202020204" pitchFamily="34" charset="0"/>
                <a:sym typeface="Arial"/>
              </a:rPr>
              <a:t>CHƯƠNG II</a:t>
            </a:r>
            <a:endParaRPr lang="en-US" sz="6500" b="1" kern="0" dirty="0">
              <a:solidFill>
                <a:srgbClr val="00B0F0"/>
              </a:solidFill>
              <a:latin typeface="Arial" panose="020B0604020202020204" pitchFamily="34" charset="0"/>
              <a:cs typeface="Arial" panose="020B0604020202020204" pitchFamily="34"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33400" y="1333500"/>
            <a:ext cx="17188806" cy="8763000"/>
          </a:xfrm>
          <a:prstGeom prst="rect">
            <a:avLst/>
          </a:prstGeom>
        </p:spPr>
      </p:pic>
      <p:pic>
        <p:nvPicPr>
          <p:cNvPr id="7"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6879531" y="652692"/>
            <a:ext cx="914400" cy="1687651"/>
          </a:xfrm>
          <a:prstGeom prst="rect">
            <a:avLst/>
          </a:prstGeom>
        </p:spPr>
      </p:pic>
      <p:sp>
        <p:nvSpPr>
          <p:cNvPr id="2" name="Rectangle 1"/>
          <p:cNvSpPr/>
          <p:nvPr/>
        </p:nvSpPr>
        <p:spPr>
          <a:xfrm>
            <a:off x="1613566" y="200485"/>
            <a:ext cx="15028473" cy="904415"/>
          </a:xfrm>
          <a:prstGeom prst="rect">
            <a:avLst/>
          </a:prstGeom>
        </p:spPr>
        <p:txBody>
          <a:bodyPr wrap="none">
            <a:spAutoFit/>
          </a:bodyPr>
          <a:lstStyle/>
          <a:p>
            <a:pPr marL="685800" lvl="0" indent="-685800" algn="just">
              <a:lnSpc>
                <a:spcPct val="150000"/>
              </a:lnSpc>
              <a:spcBef>
                <a:spcPts val="600"/>
              </a:spcBef>
              <a:spcAft>
                <a:spcPts val="600"/>
              </a:spcAft>
              <a:buFont typeface="Arial" panose="020B0604020202020204" pitchFamily="34" charset="0"/>
              <a:buChar char="•"/>
            </a:pPr>
            <a:r>
              <a:rPr lang="nl-NL" sz="4000" b="1">
                <a:solidFill>
                  <a:srgbClr val="1F497D"/>
                </a:solidFill>
                <a:latin typeface="Arial" panose="020B0604020202020204" pitchFamily="34" charset="0"/>
                <a:ea typeface="Calibri" panose="020F0502020204030204" pitchFamily="34" charset="0"/>
                <a:cs typeface="Times New Roman" panose="02020603050405020304" pitchFamily="18" charset="0"/>
              </a:rPr>
              <a:t>Thảo luận nhóm </a:t>
            </a:r>
            <a:r>
              <a:rPr lang="en-US" sz="4000" b="1">
                <a:solidFill>
                  <a:srgbClr val="1F497D"/>
                </a:solidFill>
                <a:latin typeface="Arial" panose="020B0604020202020204" pitchFamily="34" charset="0"/>
                <a:ea typeface="Calibri" panose="020F0502020204030204" pitchFamily="34" charset="0"/>
                <a:cs typeface="Arial" panose="020B0604020202020204" pitchFamily="34" charset="0"/>
              </a:rPr>
              <a:t>ô</a:t>
            </a:r>
            <a:r>
              <a:rPr lang="vi-VN" sz="4000" b="1">
                <a:solidFill>
                  <a:srgbClr val="1F497D"/>
                </a:solidFill>
                <a:ea typeface="Calibri" panose="020F0502020204030204" pitchFamily="34" charset="0"/>
                <a:cs typeface="Times New Roman" panose="02020603050405020304" pitchFamily="18" charset="0"/>
              </a:rPr>
              <a:t>n tập kiến thức đã học trong chương II</a:t>
            </a:r>
            <a:r>
              <a:rPr lang="nl-NL" sz="4000" b="1">
                <a:solidFill>
                  <a:srgbClr val="1F497D"/>
                </a:solidFill>
                <a:latin typeface="Arial" panose="020B0604020202020204" pitchFamily="34" charset="0"/>
                <a:ea typeface="Calibri" panose="020F0502020204030204" pitchFamily="34" charset="0"/>
                <a:cs typeface="Times New Roman" panose="02020603050405020304" pitchFamily="18" charset="0"/>
              </a:rPr>
              <a:t>  </a:t>
            </a:r>
            <a:endParaRPr kumimoji="0" lang="en-US" sz="4000" b="1" i="0" u="none" strike="noStrike" kern="1200" cap="none" spc="0" normalizeH="0" baseline="0" noProof="0" dirty="0">
              <a:ln>
                <a:noFill/>
              </a:ln>
              <a:solidFill>
                <a:srgbClr val="1F497D"/>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371604" y="1943100"/>
            <a:ext cx="15544496" cy="1754326"/>
          </a:xfrm>
          <a:prstGeom prst="rect">
            <a:avLst/>
          </a:prstGeom>
        </p:spPr>
        <p:txBody>
          <a:bodyPr wrap="square">
            <a:spAutoFit/>
          </a:bodyPr>
          <a:lstStyle/>
          <a:p>
            <a:pPr lvl="0" algn="just">
              <a:lnSpc>
                <a:spcPct val="150000"/>
              </a:lnSpc>
            </a:pPr>
            <a:r>
              <a:rPr kumimoji="0" lang="nl-NL" sz="36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Nhóm 1: </a:t>
            </a:r>
            <a:r>
              <a:rPr lang="vi-VN" sz="3600">
                <a:solidFill>
                  <a:prstClr val="white"/>
                </a:solidFill>
                <a:ea typeface="Calibri" panose="020F0502020204030204" pitchFamily="34" charset="0"/>
                <a:cs typeface="Arial" panose="020B0604020202020204" pitchFamily="34" charset="0"/>
              </a:rPr>
              <a:t>Phát biểu và viết công thức: “Hiệu hai bình phương. Bình phương của một tổng hay một hiệu”</a:t>
            </a:r>
            <a:endParaRPr kumimoji="0" lang="en-US" sz="36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8" name="Rectangle 7"/>
          <p:cNvSpPr/>
          <p:nvPr/>
        </p:nvSpPr>
        <p:spPr>
          <a:xfrm>
            <a:off x="1371603" y="3872874"/>
            <a:ext cx="15544496" cy="1754326"/>
          </a:xfrm>
          <a:prstGeom prst="rect">
            <a:avLst/>
          </a:prstGeom>
        </p:spPr>
        <p:txBody>
          <a:bodyPr wrap="square">
            <a:spAutoFit/>
          </a:bodyPr>
          <a:lstStyle/>
          <a:p>
            <a:pPr lvl="0" algn="just">
              <a:lnSpc>
                <a:spcPct val="150000"/>
              </a:lnSpc>
            </a:pPr>
            <a:r>
              <a:rPr kumimoji="0" lang="nl-NL" sz="36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Nhóm 2: </a:t>
            </a:r>
            <a:r>
              <a:rPr lang="vi-VN" sz="3600">
                <a:solidFill>
                  <a:prstClr val="white"/>
                </a:solidFill>
                <a:ea typeface="Calibri" panose="020F0502020204030204" pitchFamily="34" charset="0"/>
                <a:cs typeface="Arial" panose="020B0604020202020204" pitchFamily="34" charset="0"/>
              </a:rPr>
              <a:t>Phát biểu và viết công thức: “Lập phương của một tổng hay một hiệu”.</a:t>
            </a:r>
            <a:r>
              <a:rPr lang="en-US" sz="3600">
                <a:solidFill>
                  <a:prstClr val="white"/>
                </a:solidFill>
                <a:ea typeface="Calibri" panose="020F0502020204030204" pitchFamily="34" charset="0"/>
                <a:cs typeface="Arial" panose="020B0604020202020204" pitchFamily="34" charset="0"/>
              </a:rPr>
              <a:t> </a:t>
            </a:r>
            <a:r>
              <a:rPr lang="vi-VN" sz="3600">
                <a:solidFill>
                  <a:prstClr val="white"/>
                </a:solidFill>
                <a:ea typeface="Calibri" panose="020F0502020204030204" pitchFamily="34" charset="0"/>
                <a:cs typeface="Arial" panose="020B0604020202020204" pitchFamily="34" charset="0"/>
              </a:rPr>
              <a:t>Lấy ví dụ minh họa.</a:t>
            </a:r>
          </a:p>
        </p:txBody>
      </p:sp>
      <p:sp>
        <p:nvSpPr>
          <p:cNvPr id="10" name="Rectangle 9"/>
          <p:cNvSpPr/>
          <p:nvPr/>
        </p:nvSpPr>
        <p:spPr>
          <a:xfrm>
            <a:off x="1371602" y="5811866"/>
            <a:ext cx="15544496" cy="1754326"/>
          </a:xfrm>
          <a:prstGeom prst="rect">
            <a:avLst/>
          </a:prstGeom>
        </p:spPr>
        <p:txBody>
          <a:bodyPr wrap="square">
            <a:spAutoFit/>
          </a:bodyPr>
          <a:lstStyle/>
          <a:p>
            <a:pPr lvl="0" algn="just">
              <a:lnSpc>
                <a:spcPct val="150000"/>
              </a:lnSpc>
            </a:pPr>
            <a:r>
              <a:rPr kumimoji="0" lang="nl-NL" sz="36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Nhóm 3: </a:t>
            </a:r>
            <a:r>
              <a:rPr lang="vi-VN" sz="3600">
                <a:solidFill>
                  <a:prstClr val="white"/>
                </a:solidFill>
                <a:ea typeface="Calibri" panose="020F0502020204030204" pitchFamily="34" charset="0"/>
                <a:cs typeface="Arial" panose="020B0604020202020204" pitchFamily="34" charset="0"/>
              </a:rPr>
              <a:t>Phát biểu và viết công thức: “Tổng và hiệu hai lập phương”.Lấy ví dụ minh họa.</a:t>
            </a:r>
          </a:p>
        </p:txBody>
      </p:sp>
      <p:sp>
        <p:nvSpPr>
          <p:cNvPr id="11" name="Rectangle 10"/>
          <p:cNvSpPr/>
          <p:nvPr/>
        </p:nvSpPr>
        <p:spPr>
          <a:xfrm>
            <a:off x="1371600" y="7724790"/>
            <a:ext cx="15544497" cy="1754326"/>
          </a:xfrm>
          <a:prstGeom prst="rect">
            <a:avLst/>
          </a:prstGeom>
        </p:spPr>
        <p:txBody>
          <a:bodyPr wrap="square">
            <a:spAutoFit/>
          </a:bodyPr>
          <a:lstStyle/>
          <a:p>
            <a:pPr lvl="0" algn="just">
              <a:lnSpc>
                <a:spcPct val="150000"/>
              </a:lnSpc>
            </a:pPr>
            <a:r>
              <a:rPr kumimoji="0" lang="nl-NL" sz="36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Nhóm 4:</a:t>
            </a:r>
            <a:r>
              <a:rPr kumimoji="0" lang="nl-NL" sz="3600" b="1" i="0" u="none" strike="noStrike" kern="1200" cap="none" spc="0" normalizeH="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 </a:t>
            </a:r>
            <a:r>
              <a:rPr lang="vi-VN" sz="3600">
                <a:solidFill>
                  <a:prstClr val="white"/>
                </a:solidFill>
                <a:ea typeface="Calibri" panose="020F0502020204030204" pitchFamily="34" charset="0"/>
                <a:cs typeface="Arial" panose="020B0604020202020204" pitchFamily="34" charset="0"/>
              </a:rPr>
              <a:t>Phát biểu về những phương pháp phân tích đa thức thành nhân tử.</a:t>
            </a:r>
            <a:r>
              <a:rPr lang="en-US" sz="3600">
                <a:solidFill>
                  <a:prstClr val="white"/>
                </a:solidFill>
                <a:ea typeface="Calibri" panose="020F0502020204030204" pitchFamily="34" charset="0"/>
                <a:cs typeface="Arial" panose="020B0604020202020204" pitchFamily="34" charset="0"/>
              </a:rPr>
              <a:t> </a:t>
            </a:r>
            <a:r>
              <a:rPr lang="vi-VN" sz="3600">
                <a:solidFill>
                  <a:prstClr val="white"/>
                </a:solidFill>
                <a:ea typeface="Calibri" panose="020F0502020204030204" pitchFamily="34" charset="0"/>
                <a:cs typeface="Arial" panose="020B0604020202020204" pitchFamily="34" charset="0"/>
              </a:rPr>
              <a:t>Lấy ví dụ minh họa.</a:t>
            </a:r>
          </a:p>
        </p:txBody>
      </p:sp>
    </p:spTree>
    <p:extLst>
      <p:ext uri="{BB962C8B-B14F-4D97-AF65-F5344CB8AC3E}">
        <p14:creationId xmlns:p14="http://schemas.microsoft.com/office/powerpoint/2010/main" val="3825981459"/>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02597" y="2476500"/>
            <a:ext cx="16185801" cy="716280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384366" y="1409700"/>
            <a:ext cx="914400" cy="1687651"/>
          </a:xfrm>
          <a:prstGeom prst="rect">
            <a:avLst/>
          </a:prstGeom>
        </p:spPr>
      </p:pic>
      <p:pic>
        <p:nvPicPr>
          <p:cNvPr id="8"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09600" y="394525"/>
            <a:ext cx="1918042" cy="1468173"/>
          </a:xfrm>
          <a:prstGeom prst="rect">
            <a:avLst/>
          </a:prstGeom>
        </p:spPr>
      </p:pic>
      <p:sp>
        <p:nvSpPr>
          <p:cNvPr id="10" name="Flowchart: Terminator 9"/>
          <p:cNvSpPr/>
          <p:nvPr/>
        </p:nvSpPr>
        <p:spPr>
          <a:xfrm>
            <a:off x="6871398" y="647700"/>
            <a:ext cx="4648200" cy="1143000"/>
          </a:xfrm>
          <a:prstGeom prst="flowChartTerminator">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b="1">
                <a:solidFill>
                  <a:schemeClr val="tx1"/>
                </a:solidFill>
                <a:latin typeface="Arial" panose="020B0604020202020204" pitchFamily="34" charset="0"/>
                <a:cs typeface="Arial" panose="020B0604020202020204" pitchFamily="34" charset="0"/>
              </a:rPr>
              <a:t>NHÓM 1</a:t>
            </a:r>
            <a:endParaRPr lang="en-US" sz="43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2373117" y="2965182"/>
                <a:ext cx="13779158" cy="5759718"/>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nl-NL" sz="3800">
                    <a:solidFill>
                      <a:schemeClr val="bg1"/>
                    </a:solidFill>
                    <a:effectLst/>
                    <a:latin typeface="Arial" panose="020B0604020202020204" pitchFamily="34" charset="0"/>
                    <a:ea typeface="Arial" panose="020B0604020202020204" pitchFamily="34" charset="0"/>
                    <a:cs typeface="Arial" panose="020B0604020202020204" pitchFamily="34" charset="0"/>
                  </a:rPr>
                  <a:t>Hiệu hai bình phương:</a:t>
                </a:r>
                <a:r>
                  <a:rPr lang="en-US" sz="3800">
                    <a:solidFill>
                      <a:schemeClr val="bg1"/>
                    </a:solidFill>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sSup>
                      <m:sSup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e>
                      <m: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d>
                    <m:d>
                      <m:d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d>
                  </m:oMath>
                </a14:m>
                <a:endParaRPr lang="en-US" sz="380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571500" indent="-571500" algn="just">
                  <a:lnSpc>
                    <a:spcPct val="150000"/>
                  </a:lnSpc>
                  <a:spcAft>
                    <a:spcPts val="800"/>
                  </a:spcAft>
                  <a:buFont typeface="Arial" panose="020B0604020202020204" pitchFamily="34" charset="0"/>
                  <a:buChar char="•"/>
                </a:pPr>
                <a:r>
                  <a:rPr lang="nl-NL" sz="3800">
                    <a:solidFill>
                      <a:schemeClr val="bg1"/>
                    </a:solidFill>
                    <a:effectLst/>
                    <a:latin typeface="Arial" panose="020B0604020202020204" pitchFamily="34" charset="0"/>
                    <a:ea typeface="Arial" panose="020B0604020202020204" pitchFamily="34" charset="0"/>
                    <a:cs typeface="Arial" panose="020B0604020202020204" pitchFamily="34" charset="0"/>
                  </a:rPr>
                  <a:t>Bình phương của một tổng:</a:t>
                </a:r>
                <a:r>
                  <a:rPr lang="en-US" sz="3800">
                    <a:solidFill>
                      <a:schemeClr val="bg1"/>
                    </a:solidFill>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sSup>
                      <m:sSup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d>
                      </m:e>
                      <m:sup>
                        <m: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e>
                      <m:sup>
                        <m: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AB</m:t>
                    </m:r>
                    <m: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sup>
                        <m:r>
                          <a:rPr lang="nl-NL"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oMath>
                </a14:m>
                <a:r>
                  <a:rPr lang="nl-NL" sz="3800">
                    <a:solidFill>
                      <a:schemeClr val="bg1"/>
                    </a:solidFill>
                    <a:effectLst/>
                    <a:latin typeface="Arial" panose="020B0604020202020204" pitchFamily="34" charset="0"/>
                    <a:ea typeface="Dotum" panose="020B0600000101010101" pitchFamily="34" charset="-127"/>
                    <a:cs typeface="Arial" panose="020B0604020202020204" pitchFamily="34" charset="0"/>
                  </a:rPr>
                  <a:t> </a:t>
                </a:r>
                <a:endParaRPr lang="en-US" sz="3800">
                  <a:solidFill>
                    <a:schemeClr val="bg1"/>
                  </a:solidFill>
                  <a:latin typeface="Arial" panose="020B0604020202020204" pitchFamily="34" charset="0"/>
                  <a:ea typeface="Dotum" panose="020B0600000101010101" pitchFamily="34" charset="-127"/>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nl-NL" sz="3800">
                    <a:solidFill>
                      <a:schemeClr val="bg1"/>
                    </a:solidFill>
                    <a:effectLst/>
                    <a:latin typeface="Arial" panose="020B0604020202020204" pitchFamily="34" charset="0"/>
                    <a:ea typeface="Arial" panose="020B0604020202020204" pitchFamily="34" charset="0"/>
                    <a:cs typeface="Arial" panose="020B0604020202020204" pitchFamily="34" charset="0"/>
                  </a:rPr>
                  <a:t>Bình phương của một hiệu:</a:t>
                </a:r>
                <a:r>
                  <a:rPr lang="en-US" sz="3800">
                    <a:solidFill>
                      <a:schemeClr val="bg1"/>
                    </a:solidFill>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sSup>
                      <m:sSup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d>
                      </m:e>
                      <m: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e>
                      <m: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AB</m:t>
                    </m:r>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oMath>
                </a14:m>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 </a:t>
                </a:r>
                <a:endParaRPr lang="en-US" sz="3800">
                  <a:solidFill>
                    <a:schemeClr val="bg1"/>
                  </a:solidFill>
                  <a:latin typeface="Arial" panose="020B0604020202020204" pitchFamily="34" charset="0"/>
                  <a:ea typeface="Dotum" panose="020B0600000101010101" pitchFamily="34" charset="-127"/>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rPr>
                  <a:t>Ví dụ:  </a:t>
                </a:r>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a) </a:t>
                </a:r>
                <a14:m>
                  <m:oMath xmlns:m="http://schemas.openxmlformats.org/officeDocument/2006/math">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sSup>
                      <m:sSup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e>
                      <m: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38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r>
                      <a:rPr lang="en-US" sz="38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 </a:t>
                </a:r>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                b) </a:t>
                </a:r>
                <a14:m>
                  <m:oMath xmlns:m="http://schemas.openxmlformats.org/officeDocument/2006/math">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d>
                          <m:d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dPr>
                          <m:e>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e>
                        </m:d>
                      </m:e>
                      <m: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=4</m:t>
                    </m:r>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e>
                      <m: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+4</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xy</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e>
                      <m: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oMath>
                </a14:m>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               c) </a:t>
                </a:r>
                <a14:m>
                  <m:oMath xmlns:m="http://schemas.openxmlformats.org/officeDocument/2006/math">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d>
                          <m:d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dPr>
                          <m:e>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e>
                        </m:d>
                      </m:e>
                      <m: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=4</m:t>
                    </m:r>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e>
                      <m: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4</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xy</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e>
                      <m: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oMath>
                </a14:m>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2373117" y="2965182"/>
                <a:ext cx="13779158" cy="5759718"/>
              </a:xfrm>
              <a:prstGeom prst="rect">
                <a:avLst/>
              </a:prstGeom>
              <a:blipFill>
                <a:blip r:embed="rId11"/>
                <a:stretch>
                  <a:fillRect l="-1327" b="-3386"/>
                </a:stretch>
              </a:blipFill>
            </p:spPr>
            <p:txBody>
              <a:bodyPr/>
              <a:lstStyle/>
              <a:p>
                <a:r>
                  <a:rPr lang="en-US">
                    <a:noFill/>
                  </a:rPr>
                  <a:t> </a:t>
                </a:r>
              </a:p>
            </p:txBody>
          </p:sp>
        </mc:Fallback>
      </mc:AlternateContent>
      <p:pic>
        <p:nvPicPr>
          <p:cNvPr id="2" name="Picture 1"/>
          <p:cNvPicPr>
            <a:picLocks noChangeAspect="1"/>
          </p:cNvPicPr>
          <p:nvPr/>
        </p:nvPicPr>
        <p:blipFill>
          <a:blip r:embed="rId12"/>
          <a:stretch>
            <a:fillRect/>
          </a:stretch>
        </p:blipFill>
        <p:spPr>
          <a:xfrm>
            <a:off x="15272894" y="6374629"/>
            <a:ext cx="2036240" cy="3036071"/>
          </a:xfrm>
          <a:prstGeom prst="rect">
            <a:avLst/>
          </a:prstGeom>
        </p:spPr>
      </p:pic>
    </p:spTree>
    <p:extLst>
      <p:ext uri="{BB962C8B-B14F-4D97-AF65-F5344CB8AC3E}">
        <p14:creationId xmlns:p14="http://schemas.microsoft.com/office/powerpoint/2010/main" val="116461269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23402" y="2476500"/>
            <a:ext cx="16526398" cy="716280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535400" y="1322249"/>
            <a:ext cx="914400" cy="1687651"/>
          </a:xfrm>
          <a:prstGeom prst="rect">
            <a:avLst/>
          </a:prstGeom>
        </p:spPr>
      </p:pic>
      <p:pic>
        <p:nvPicPr>
          <p:cNvPr id="8"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09600" y="394525"/>
            <a:ext cx="1918042" cy="1468173"/>
          </a:xfrm>
          <a:prstGeom prst="rect">
            <a:avLst/>
          </a:prstGeom>
        </p:spPr>
      </p:pic>
      <p:sp>
        <p:nvSpPr>
          <p:cNvPr id="10" name="Flowchart: Terminator 9"/>
          <p:cNvSpPr/>
          <p:nvPr/>
        </p:nvSpPr>
        <p:spPr>
          <a:xfrm>
            <a:off x="6871398" y="647700"/>
            <a:ext cx="4648200" cy="1143000"/>
          </a:xfrm>
          <a:prstGeom prst="flowChartTerminator">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NHÓM 2</a:t>
            </a:r>
            <a:endParaRPr kumimoji="0" lang="en-US" sz="4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1763517" y="3297792"/>
                <a:ext cx="15229083" cy="5119350"/>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Lập</a:t>
                </a:r>
                <a:r>
                  <a:rPr lang="nl-NL" sz="4000">
                    <a:solidFill>
                      <a:schemeClr val="bg1"/>
                    </a:solidFill>
                    <a:effectLst/>
                    <a:latin typeface="Arial" panose="020B0604020202020204" pitchFamily="34" charset="0"/>
                    <a:ea typeface="Calibri" panose="020F0502020204030204" pitchFamily="34" charset="0"/>
                    <a:cs typeface="Arial" panose="020B0604020202020204" pitchFamily="34" charset="0"/>
                  </a:rPr>
                  <a:t> phương của một tổng:</a:t>
                </a:r>
                <a14:m>
                  <m:oMath xmlns:m="http://schemas.openxmlformats.org/officeDocument/2006/math">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d>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oMath>
                </a14:m>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rPr>
                  <a:t>Lập</a:t>
                </a:r>
                <a:r>
                  <a:rPr lang="nl-NL" sz="4000">
                    <a:solidFill>
                      <a:schemeClr val="bg1"/>
                    </a:solidFill>
                    <a:effectLst/>
                    <a:latin typeface="Arial" panose="020B0604020202020204" pitchFamily="34" charset="0"/>
                    <a:ea typeface="Calibri" panose="020F0502020204030204" pitchFamily="34" charset="0"/>
                    <a:cs typeface="Arial" panose="020B0604020202020204" pitchFamily="34" charset="0"/>
                  </a:rPr>
                  <a:t> phương của một hiệu</a:t>
                </a:r>
                <a:r>
                  <a:rPr lang="nl-NL" sz="400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d>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B</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oMath>
                </a14:m>
                <a:endParaRPr lang="en-US" sz="400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p>
                <a:pPr marL="571500" indent="-571500" algn="just">
                  <a:lnSpc>
                    <a:spcPct val="150000"/>
                  </a:lnSpc>
                  <a:spcAft>
                    <a:spcPts val="800"/>
                  </a:spcAft>
                  <a:buFont typeface="Arial" panose="020B0604020202020204" pitchFamily="34" charset="0"/>
                  <a:buChar char="•"/>
                </a:pPr>
                <a:r>
                  <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rPr>
                  <a:t>Ví dụ:</a:t>
                </a:r>
              </a:p>
              <a:p>
                <a:pPr algn="just">
                  <a:lnSpc>
                    <a:spcPct val="150000"/>
                  </a:lnSpc>
                  <a:spcAft>
                    <a:spcPts val="800"/>
                  </a:spcAft>
                </a:pPr>
                <a:r>
                  <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e>
                        </m:d>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e>
                        </m:d>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r>
                  <a:rPr lang="en-US" sz="4000">
                    <a:solidFill>
                      <a:schemeClr val="bg1"/>
                    </a:solidFill>
                    <a:effectLst/>
                    <a:latin typeface="Arial" panose="020B0604020202020204" pitchFamily="34" charset="0"/>
                    <a:ea typeface="Dotum" panose="020B0600000101010101" pitchFamily="34" charset="-127"/>
                    <a:cs typeface="Arial" panose="020B0604020202020204" pitchFamily="34" charset="0"/>
                  </a:rPr>
                  <a:t>.</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763517" y="3297792"/>
                <a:ext cx="15229083" cy="5119350"/>
              </a:xfrm>
              <a:prstGeom prst="rect">
                <a:avLst/>
              </a:prstGeom>
              <a:blipFill>
                <a:blip r:embed="rId11"/>
                <a:stretch>
                  <a:fillRect l="-1401" b="-1905"/>
                </a:stretch>
              </a:blipFill>
            </p:spPr>
            <p:txBody>
              <a:bodyPr/>
              <a:lstStyle/>
              <a:p>
                <a:r>
                  <a:rPr lang="en-US">
                    <a:noFill/>
                  </a:rPr>
                  <a:t> </a:t>
                </a:r>
              </a:p>
            </p:txBody>
          </p:sp>
        </mc:Fallback>
      </mc:AlternateContent>
      <p:pic>
        <p:nvPicPr>
          <p:cNvPr id="2" name="Picture 1"/>
          <p:cNvPicPr>
            <a:picLocks noChangeAspect="1"/>
          </p:cNvPicPr>
          <p:nvPr/>
        </p:nvPicPr>
        <p:blipFill>
          <a:blip r:embed="rId12"/>
          <a:stretch>
            <a:fillRect/>
          </a:stretch>
        </p:blipFill>
        <p:spPr>
          <a:xfrm>
            <a:off x="15272894" y="6374629"/>
            <a:ext cx="2036240" cy="3036071"/>
          </a:xfrm>
          <a:prstGeom prst="rect">
            <a:avLst/>
          </a:prstGeom>
        </p:spPr>
      </p:pic>
    </p:spTree>
    <p:extLst>
      <p:ext uri="{BB962C8B-B14F-4D97-AF65-F5344CB8AC3E}">
        <p14:creationId xmlns:p14="http://schemas.microsoft.com/office/powerpoint/2010/main" val="123417070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4" presetClass="entr" presetSubtype="1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14" presetClass="entr" presetSubtype="1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1570</TotalTime>
  <Words>1085</Words>
  <Application>Microsoft Office PowerPoint</Application>
  <PresentationFormat>Custom</PresentationFormat>
  <Paragraphs>225</Paragraphs>
  <Slides>36</Slides>
  <Notes>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36</vt:i4>
      </vt:variant>
    </vt:vector>
  </HeadingPairs>
  <TitlesOfParts>
    <vt:vector size="49" baseType="lpstr">
      <vt:lpstr>Anton</vt:lpstr>
      <vt:lpstr>Calibri Light</vt:lpstr>
      <vt:lpstr>Calibri</vt:lpstr>
      <vt:lpstr>Wingdings</vt:lpstr>
      <vt:lpstr>Merriweather</vt:lpstr>
      <vt:lpstr>Cambria Math</vt:lpstr>
      <vt:lpstr>Arial</vt:lpstr>
      <vt:lpstr>Kavoon</vt:lpstr>
      <vt:lpstr>Dotum</vt:lpstr>
      <vt:lpstr>OpenSans</vt:lpstr>
      <vt:lpstr>Times New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Playful Colorful Kids Science Class  Presentation</dc:title>
  <cp:lastModifiedBy>V</cp:lastModifiedBy>
  <cp:revision>80</cp:revision>
  <dcterms:created xsi:type="dcterms:W3CDTF">2006-08-16T00:00:00Z</dcterms:created>
  <dcterms:modified xsi:type="dcterms:W3CDTF">2023-11-17T01:53:09Z</dcterms:modified>
  <dc:identifier>DAFR4ThywlQ</dc:identifier>
</cp:coreProperties>
</file>