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57"/>
  </p:notesMasterIdLst>
  <p:sldIdLst>
    <p:sldId id="256" r:id="rId4"/>
    <p:sldId id="257" r:id="rId5"/>
    <p:sldId id="259" r:id="rId6"/>
    <p:sldId id="260" r:id="rId7"/>
    <p:sldId id="303" r:id="rId8"/>
    <p:sldId id="258" r:id="rId9"/>
    <p:sldId id="270" r:id="rId10"/>
    <p:sldId id="272" r:id="rId11"/>
    <p:sldId id="275" r:id="rId12"/>
    <p:sldId id="304" r:id="rId13"/>
    <p:sldId id="277" r:id="rId14"/>
    <p:sldId id="267" r:id="rId15"/>
    <p:sldId id="305" r:id="rId16"/>
    <p:sldId id="279" r:id="rId17"/>
    <p:sldId id="280" r:id="rId18"/>
    <p:sldId id="276" r:id="rId19"/>
    <p:sldId id="306" r:id="rId20"/>
    <p:sldId id="281" r:id="rId21"/>
    <p:sldId id="271" r:id="rId22"/>
    <p:sldId id="283" r:id="rId23"/>
    <p:sldId id="274" r:id="rId24"/>
    <p:sldId id="285" r:id="rId25"/>
    <p:sldId id="307" r:id="rId26"/>
    <p:sldId id="308" r:id="rId27"/>
    <p:sldId id="310" r:id="rId28"/>
    <p:sldId id="311" r:id="rId29"/>
    <p:sldId id="312" r:id="rId30"/>
    <p:sldId id="313" r:id="rId31"/>
    <p:sldId id="293" r:id="rId32"/>
    <p:sldId id="288" r:id="rId33"/>
    <p:sldId id="314" r:id="rId34"/>
    <p:sldId id="315" r:id="rId35"/>
    <p:sldId id="316" r:id="rId36"/>
    <p:sldId id="317" r:id="rId37"/>
    <p:sldId id="261" r:id="rId38"/>
    <p:sldId id="262" r:id="rId39"/>
    <p:sldId id="264" r:id="rId40"/>
    <p:sldId id="318" r:id="rId41"/>
    <p:sldId id="297" r:id="rId42"/>
    <p:sldId id="298" r:id="rId43"/>
    <p:sldId id="319" r:id="rId44"/>
    <p:sldId id="301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265" r:id="rId55"/>
    <p:sldId id="266" r:id="rId56"/>
  </p:sldIdLst>
  <p:sldSz cx="18288000" cy="10287000"/>
  <p:notesSz cx="6858000" cy="9144000"/>
  <p:embeddedFontLst>
    <p:embeddedFont>
      <p:font typeface="Tahoma" panose="020B0604030504040204" pitchFamily="34" charset="0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mbria Math" panose="02040503050406030204" pitchFamily="18" charset="0"/>
      <p:regular r:id="rId64"/>
    </p:embeddedFont>
    <p:embeddedFont>
      <p:font typeface="Wingdings 3" panose="05040102010807070707" pitchFamily="18" charset="2"/>
      <p:regular r:id="rId65"/>
    </p:embeddedFon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Century Gothic" panose="020B0502020202020204" pitchFamily="34" charset="0"/>
      <p:regular r:id="rId70"/>
      <p:bold r:id="rId71"/>
      <p:italic r:id="rId72"/>
      <p:boldItalic r:id="rId73"/>
    </p:embeddedFont>
    <p:embeddedFont>
      <p:font typeface="Dotum" panose="020B0604020202020204" charset="-127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F57"/>
    <a:srgbClr val="F4D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56" d="100"/>
          <a:sy n="56" d="100"/>
        </p:scale>
        <p:origin x="4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font" Target="fonts/font17.fntdata"/><Relationship Id="rId5" Type="http://schemas.openxmlformats.org/officeDocument/2006/relationships/slide" Target="slides/slide2.xml"/><Relationship Id="rId61" Type="http://schemas.openxmlformats.org/officeDocument/2006/relationships/font" Target="fonts/font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596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bậc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9: </a:t>
            </a:r>
            <a:r>
              <a:rPr lang="en-US" baseline="0" dirty="0" err="1"/>
              <a:t>là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EBA18-41EC-4CE7-B5CD-403897E4A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67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5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50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07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2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lệ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5 </a:t>
            </a:r>
            <a:r>
              <a:rPr lang="en-US" baseline="0" dirty="0" err="1"/>
              <a:t>hôp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5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, 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hội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.</a:t>
            </a:r>
          </a:p>
          <a:p>
            <a:r>
              <a:rPr lang="en-US" baseline="0" dirty="0"/>
              <a:t>“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thôi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”</a:t>
            </a:r>
          </a:p>
          <a:p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……..</a:t>
            </a:r>
          </a:p>
          <a:p>
            <a:r>
              <a:rPr lang="en-US" dirty="0"/>
              <a:t>*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tỉ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nay. </a:t>
            </a:r>
            <a:r>
              <a:rPr lang="en-US" baseline="0" dirty="0" err="1"/>
              <a:t>Tiết</a:t>
            </a:r>
            <a:r>
              <a:rPr lang="en-US" baseline="0" dirty="0"/>
              <a:t> 22: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tỉ</a:t>
            </a:r>
            <a:r>
              <a:rPr lang="en-US" baseline="0"/>
              <a:t>, sô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EBA18-41EC-4CE7-B5CD-403897E4A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883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bậc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9: </a:t>
            </a:r>
            <a:r>
              <a:rPr lang="en-US" baseline="0" dirty="0" err="1"/>
              <a:t>là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EBA18-41EC-4CE7-B5CD-403897E4A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597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EBA18-41EC-4CE7-B5CD-403897E4A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62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C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tỉ</a:t>
            </a:r>
            <a:r>
              <a:rPr lang="en-US" baseline="0" dirty="0"/>
              <a:t> ?.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thập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hạn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tuần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EBA18-41EC-4CE7-B5CD-403897E4A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30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53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77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45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122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52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068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83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82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59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00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975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318" y="1028699"/>
            <a:ext cx="12001500" cy="4457702"/>
          </a:xfrm>
        </p:spPr>
        <p:txBody>
          <a:bodyPr anchor="b">
            <a:normAutofit/>
          </a:bodyPr>
          <a:lstStyle>
            <a:lvl1pPr algn="l">
              <a:defRPr sz="72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6318" y="5765801"/>
            <a:ext cx="9601200" cy="2921000"/>
          </a:xfrm>
        </p:spPr>
        <p:txBody>
          <a:bodyPr anchor="t">
            <a:normAutofit/>
          </a:bodyPr>
          <a:lstStyle>
            <a:lvl1pPr marL="0" indent="0" algn="l">
              <a:buNone/>
              <a:defRPr sz="315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583DDF-CA54-461A-A486-592D2374C532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US" smtClean="0">
                <a:solidFill>
                  <a:srgbClr val="537D0B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A8D9AD5-F248-4919-864A-CFD76CC027D6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2342018" y="12701"/>
            <a:ext cx="5715000" cy="5715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62256" y="137318"/>
            <a:ext cx="9120983" cy="91209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853738" y="342900"/>
            <a:ext cx="7429500" cy="7429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1003756" y="48418"/>
            <a:ext cx="7279484" cy="727948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768140" y="914402"/>
            <a:ext cx="6515099" cy="65150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784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583DDF-CA54-461A-A486-592D2374C532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US" smtClean="0">
                <a:solidFill>
                  <a:srgbClr val="537D0B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A8D9AD5-F248-4919-864A-CFD76CC027D6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1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17" y="3009900"/>
            <a:ext cx="12801602" cy="3422400"/>
          </a:xfrm>
        </p:spPr>
        <p:txBody>
          <a:bodyPr anchor="b">
            <a:normAutofit/>
          </a:bodyPr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20" y="6743700"/>
            <a:ext cx="12801600" cy="22479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586B75A-687E-405C-8A0B-8D00578BA2C3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FAB73BC-B049-4115-A692-8D63A059BFB8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25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6317" y="1028701"/>
            <a:ext cx="7406483" cy="54229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2200" y="1028702"/>
            <a:ext cx="7401719" cy="542289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12952B5-7A2F-4CC8-B7CE-9234E21C2837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FAB73BC-B049-4115-A692-8D63A059BFB8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01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121" y="1028700"/>
            <a:ext cx="6974681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6317" y="1905794"/>
            <a:ext cx="7406483" cy="454580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18599" y="1028700"/>
            <a:ext cx="6997701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09818" y="1893093"/>
            <a:ext cx="7393782" cy="454580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E1DA07A-9201-4B4B-BAF2-015AFA30F520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FAB73BC-B049-4115-A692-8D63A059BFB8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3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3D7E00A-486F-4252-8B1D-E32645521F49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FAB73BC-B049-4115-A692-8D63A059BFB8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49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583DDF-CA54-461A-A486-592D2374C532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US" smtClean="0">
                <a:solidFill>
                  <a:srgbClr val="537D0B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A8D9AD5-F248-4919-864A-CFD76CC027D6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6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7518" y="1028700"/>
            <a:ext cx="5486400" cy="205740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318" y="1028700"/>
            <a:ext cx="8915402" cy="79629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27518" y="3314699"/>
            <a:ext cx="5486400" cy="3136901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F6E2C9B-5FA2-460D-9BE7-B0812FC2A6FF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FAB73BC-B049-4115-A692-8D63A059BFB8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78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218" y="2171700"/>
            <a:ext cx="9029700" cy="1714500"/>
          </a:xfrm>
        </p:spPr>
        <p:txBody>
          <a:bodyPr anchor="b">
            <a:normAutofit/>
          </a:bodyPr>
          <a:lstStyle>
            <a:lvl1pPr algn="l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3518" y="1371600"/>
            <a:ext cx="4921461" cy="6858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4218" y="4165600"/>
            <a:ext cx="9032082" cy="3073400"/>
          </a:xfrm>
        </p:spPr>
        <p:txBody>
          <a:bodyPr anchor="t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586B75A-687E-405C-8A0B-8D00578BA2C3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FAB73BC-B049-4115-A692-8D63A059BFB8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7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28700" y="800100"/>
            <a:ext cx="16228218" cy="46863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371603" y="5765801"/>
            <a:ext cx="12456315" cy="6858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4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583DDF-CA54-461A-A486-592D2374C532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US" smtClean="0">
                <a:solidFill>
                  <a:srgbClr val="537D0B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A8D9AD5-F248-4919-864A-CFD76CC027D6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51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20" y="1028700"/>
            <a:ext cx="15087600" cy="4114800"/>
          </a:xfrm>
        </p:spPr>
        <p:txBody>
          <a:bodyPr anchor="ctr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8" y="6172200"/>
            <a:ext cx="12803982" cy="2819400"/>
          </a:xfrm>
        </p:spPr>
        <p:txBody>
          <a:bodyPr anchor="ctr">
            <a:normAutofit/>
          </a:bodyPr>
          <a:lstStyle>
            <a:lvl1pPr marL="0" indent="0" algn="l">
              <a:buNone/>
              <a:defRPr sz="30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583DDF-CA54-461A-A486-592D2374C532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US" smtClean="0">
                <a:solidFill>
                  <a:srgbClr val="537D0B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A8D9AD5-F248-4919-864A-CFD76CC027D6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71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7" y="1028700"/>
            <a:ext cx="13716002" cy="4114800"/>
          </a:xfrm>
        </p:spPr>
        <p:txBody>
          <a:bodyPr anchor="ctr">
            <a:normAutofit/>
          </a:bodyPr>
          <a:lstStyle>
            <a:lvl1pPr algn="l">
              <a:defRPr sz="4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69318" y="5143500"/>
            <a:ext cx="12801600" cy="5715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20" y="6451601"/>
            <a:ext cx="12801600" cy="2527298"/>
          </a:xfrm>
        </p:spPr>
        <p:txBody>
          <a:bodyPr anchor="ctr">
            <a:normAutofit/>
          </a:bodyPr>
          <a:lstStyle>
            <a:lvl1pPr marL="0" indent="0" algn="l">
              <a:buNone/>
              <a:defRPr sz="30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583DDF-CA54-461A-A486-592D2374C532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US" smtClean="0">
                <a:solidFill>
                  <a:srgbClr val="537D0B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A8D9AD5-F248-4919-864A-CFD76CC027D6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7718" y="1218333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28118" y="415290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9199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18" y="5143500"/>
            <a:ext cx="12801600" cy="2546100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7" y="7699472"/>
            <a:ext cx="12803985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583DDF-CA54-461A-A486-592D2374C532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US" smtClean="0">
                <a:solidFill>
                  <a:srgbClr val="537D0B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A8D9AD5-F248-4919-864A-CFD76CC027D6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30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20" y="1028700"/>
            <a:ext cx="13716000" cy="4114800"/>
          </a:xfrm>
        </p:spPr>
        <p:txBody>
          <a:bodyPr anchor="ctr">
            <a:normAutofit/>
          </a:bodyPr>
          <a:lstStyle>
            <a:lvl1pPr algn="l">
              <a:defRPr sz="4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6319" y="5892801"/>
            <a:ext cx="12801602" cy="157479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6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7" y="7467600"/>
            <a:ext cx="12801602" cy="15240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583DDF-CA54-461A-A486-592D2374C532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US" smtClean="0">
                <a:solidFill>
                  <a:srgbClr val="537D0B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A8D9AD5-F248-4919-864A-CFD76CC027D6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718" y="1218333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28118" y="415290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1636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20" y="1028700"/>
            <a:ext cx="15087600" cy="411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6318" y="5892801"/>
            <a:ext cx="12801600" cy="12573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6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7" y="7150098"/>
            <a:ext cx="12801602" cy="18415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583DDF-CA54-461A-A486-592D2374C532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US" smtClean="0">
                <a:solidFill>
                  <a:srgbClr val="537D0B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A8D9AD5-F248-4919-864A-CFD76CC027D6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33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E5243-F52A-4D37-9694-EB26C6C31910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FAB73BC-B049-4115-A692-8D63A059BFB8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64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27818" y="1028700"/>
            <a:ext cx="30861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1028700"/>
            <a:ext cx="11734800" cy="79629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77B6E1-634A-48DC-9E8B-D894023267EF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FAB73BC-B049-4115-A692-8D63A059BFB8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60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516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810454" y="4445000"/>
            <a:ext cx="4472787" cy="4813301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6318" y="6730998"/>
            <a:ext cx="12801600" cy="22606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8" y="1028701"/>
            <a:ext cx="12801600" cy="5422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56618" y="9258301"/>
            <a:ext cx="2400300" cy="54768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5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371600"/>
            <a:fld id="{9E583DDF-CA54-461A-A486-592D2374C532}" type="datetimeFigureOut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10/13/2023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318" y="9258301"/>
            <a:ext cx="11315700" cy="54768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5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371600"/>
            <a:r>
              <a:rPr lang="en-US" smtClean="0">
                <a:solidFill>
                  <a:srgbClr val="537D0B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44801" y="8367713"/>
            <a:ext cx="1713368" cy="1004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371600"/>
            <a:fld id="{CA8D9AD5-F248-4919-864A-CFD76CC027D6}" type="slidenum">
              <a:rPr lang="en-US" smtClean="0">
                <a:solidFill>
                  <a:srgbClr val="537D0B">
                    <a:lumMod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62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5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3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7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3.png"/><Relationship Id="rId7" Type="http://schemas.openxmlformats.org/officeDocument/2006/relationships/image" Target="../media/image5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28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0.png"/><Relationship Id="rId7" Type="http://schemas.openxmlformats.org/officeDocument/2006/relationships/image" Target="../media/image6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40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4.png"/><Relationship Id="rId7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8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8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8.png"/><Relationship Id="rId7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39.png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12" Type="http://schemas.openxmlformats.org/officeDocument/2006/relationships/image" Target="../media/image9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91.png"/><Relationship Id="rId5" Type="http://schemas.openxmlformats.org/officeDocument/2006/relationships/image" Target="../media/image870.png"/><Relationship Id="rId10" Type="http://schemas.openxmlformats.org/officeDocument/2006/relationships/image" Target="../media/image90.png"/><Relationship Id="rId4" Type="http://schemas.openxmlformats.org/officeDocument/2006/relationships/image" Target="../media/image860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9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97.png"/><Relationship Id="rId5" Type="http://schemas.openxmlformats.org/officeDocument/2006/relationships/image" Target="../media/image900.png"/><Relationship Id="rId10" Type="http://schemas.openxmlformats.org/officeDocument/2006/relationships/image" Target="../media/image96.png"/><Relationship Id="rId4" Type="http://schemas.openxmlformats.org/officeDocument/2006/relationships/image" Target="../media/image28.pn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3.png"/><Relationship Id="rId7" Type="http://schemas.openxmlformats.org/officeDocument/2006/relationships/image" Target="../media/image10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0.png"/><Relationship Id="rId5" Type="http://schemas.openxmlformats.org/officeDocument/2006/relationships/image" Target="../media/image58.png"/><Relationship Id="rId10" Type="http://schemas.openxmlformats.org/officeDocument/2006/relationships/image" Target="../media/image103.png"/><Relationship Id="rId4" Type="http://schemas.openxmlformats.org/officeDocument/2006/relationships/image" Target="../media/image28.png"/><Relationship Id="rId9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980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0.png"/><Relationship Id="rId5" Type="http://schemas.openxmlformats.org/officeDocument/2006/relationships/image" Target="../media/image1030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0.pn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0.png"/><Relationship Id="rId10" Type="http://schemas.openxmlformats.org/officeDocument/2006/relationships/image" Target="../media/image113.png"/><Relationship Id="rId4" Type="http://schemas.openxmlformats.org/officeDocument/2006/relationships/image" Target="../media/image1070.png"/><Relationship Id="rId9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8.png"/><Relationship Id="rId7" Type="http://schemas.openxmlformats.org/officeDocument/2006/relationships/image" Target="../media/image1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2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24.png"/><Relationship Id="rId12" Type="http://schemas.openxmlformats.org/officeDocument/2006/relationships/image" Target="../media/image1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27.png"/><Relationship Id="rId5" Type="http://schemas.openxmlformats.org/officeDocument/2006/relationships/image" Target="../media/image123.png"/><Relationship Id="rId10" Type="http://schemas.openxmlformats.org/officeDocument/2006/relationships/image" Target="../media/image126.png"/><Relationship Id="rId4" Type="http://schemas.openxmlformats.org/officeDocument/2006/relationships/image" Target="../media/image107.png"/><Relationship Id="rId9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0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0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4.png"/><Relationship Id="rId18" Type="http://schemas.openxmlformats.org/officeDocument/2006/relationships/slide" Target="slide31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40.gif"/><Relationship Id="rId7" Type="http://schemas.openxmlformats.org/officeDocument/2006/relationships/image" Target="../media/image130.png"/><Relationship Id="rId12" Type="http://schemas.openxmlformats.org/officeDocument/2006/relationships/slide" Target="slide15.xml"/><Relationship Id="rId17" Type="http://schemas.openxmlformats.org/officeDocument/2006/relationships/image" Target="../media/image137.png"/><Relationship Id="rId2" Type="http://schemas.openxmlformats.org/officeDocument/2006/relationships/audio" Target="../media/media1.m4a"/><Relationship Id="rId16" Type="http://schemas.openxmlformats.org/officeDocument/2006/relationships/image" Target="../media/image136.png"/><Relationship Id="rId20" Type="http://schemas.openxmlformats.org/officeDocument/2006/relationships/image" Target="../media/image139.png"/><Relationship Id="rId1" Type="http://schemas.microsoft.com/office/2007/relationships/media" Target="../media/media1.m4a"/><Relationship Id="rId6" Type="http://schemas.openxmlformats.org/officeDocument/2006/relationships/slide" Target="slide27.xml"/><Relationship Id="rId11" Type="http://schemas.openxmlformats.org/officeDocument/2006/relationships/image" Target="../media/image133.png"/><Relationship Id="rId5" Type="http://schemas.openxmlformats.org/officeDocument/2006/relationships/image" Target="../media/image129.jpeg"/><Relationship Id="rId15" Type="http://schemas.openxmlformats.org/officeDocument/2006/relationships/slide" Target="slide18.xml"/><Relationship Id="rId23" Type="http://schemas.openxmlformats.org/officeDocument/2006/relationships/image" Target="../media/image141.png"/><Relationship Id="rId10" Type="http://schemas.openxmlformats.org/officeDocument/2006/relationships/image" Target="../media/image132.png"/><Relationship Id="rId19" Type="http://schemas.openxmlformats.org/officeDocument/2006/relationships/image" Target="../media/image138.png"/><Relationship Id="rId4" Type="http://schemas.openxmlformats.org/officeDocument/2006/relationships/notesSlide" Target="../notesSlides/notesSlide6.xml"/><Relationship Id="rId9" Type="http://schemas.openxmlformats.org/officeDocument/2006/relationships/slide" Target="slide14.xml"/><Relationship Id="rId14" Type="http://schemas.openxmlformats.org/officeDocument/2006/relationships/image" Target="../media/image135.png"/><Relationship Id="rId22" Type="http://schemas.openxmlformats.org/officeDocument/2006/relationships/slide" Target="slide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5.gif"/><Relationship Id="rId26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42.gif"/><Relationship Id="rId12" Type="http://schemas.openxmlformats.org/officeDocument/2006/relationships/image" Target="../media/image144.gif"/><Relationship Id="rId17" Type="http://schemas.openxmlformats.org/officeDocument/2006/relationships/image" Target="../media/image149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8.gif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11" Type="http://schemas.openxmlformats.org/officeDocument/2006/relationships/slide" Target="slide25.xml"/><Relationship Id="rId5" Type="http://schemas.openxmlformats.org/officeDocument/2006/relationships/audio" Target="../media/audio3.wav"/><Relationship Id="rId15" Type="http://schemas.openxmlformats.org/officeDocument/2006/relationships/image" Target="../media/image147.gif"/><Relationship Id="rId10" Type="http://schemas.openxmlformats.org/officeDocument/2006/relationships/image" Target="../media/image143.jpeg"/><Relationship Id="rId4" Type="http://schemas.openxmlformats.org/officeDocument/2006/relationships/audio" Target="../media/audio2.wav"/><Relationship Id="rId9" Type="http://schemas.openxmlformats.org/officeDocument/2006/relationships/image" Target="../media/image139.png"/><Relationship Id="rId14" Type="http://schemas.openxmlformats.org/officeDocument/2006/relationships/image" Target="../media/image146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46.gif"/><Relationship Id="rId3" Type="http://schemas.openxmlformats.org/officeDocument/2006/relationships/audio" Target="../media/audio2.wav"/><Relationship Id="rId7" Type="http://schemas.openxmlformats.org/officeDocument/2006/relationships/image" Target="../media/image132.png"/><Relationship Id="rId12" Type="http://schemas.openxmlformats.org/officeDocument/2006/relationships/image" Target="../media/image145.gif"/><Relationship Id="rId2" Type="http://schemas.openxmlformats.org/officeDocument/2006/relationships/audio" Target="../media/audio1.wav"/><Relationship Id="rId16" Type="http://schemas.openxmlformats.org/officeDocument/2006/relationships/image" Target="../media/image149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2.gif"/><Relationship Id="rId11" Type="http://schemas.openxmlformats.org/officeDocument/2006/relationships/image" Target="../media/image144.gif"/><Relationship Id="rId5" Type="http://schemas.openxmlformats.org/officeDocument/2006/relationships/audio" Target="../media/audio3.wav"/><Relationship Id="rId15" Type="http://schemas.openxmlformats.org/officeDocument/2006/relationships/image" Target="../media/image148.gif"/><Relationship Id="rId28" Type="http://schemas.openxmlformats.org/officeDocument/2006/relationships/audio" Target="NULL"/><Relationship Id="rId10" Type="http://schemas.openxmlformats.org/officeDocument/2006/relationships/slide" Target="slide25.xml"/><Relationship Id="rId4" Type="http://schemas.openxmlformats.org/officeDocument/2006/relationships/audio" Target="../media/audio4.wav"/><Relationship Id="rId9" Type="http://schemas.openxmlformats.org/officeDocument/2006/relationships/image" Target="../media/image143.jpeg"/><Relationship Id="rId14" Type="http://schemas.openxmlformats.org/officeDocument/2006/relationships/image" Target="../media/image147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45.gif"/><Relationship Id="rId3" Type="http://schemas.openxmlformats.org/officeDocument/2006/relationships/audio" Target="../media/audio1.wav"/><Relationship Id="rId7" Type="http://schemas.openxmlformats.org/officeDocument/2006/relationships/image" Target="../media/image142.gif"/><Relationship Id="rId12" Type="http://schemas.openxmlformats.org/officeDocument/2006/relationships/image" Target="../media/image144.gif"/><Relationship Id="rId17" Type="http://schemas.openxmlformats.org/officeDocument/2006/relationships/image" Target="../media/image149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8.gif"/><Relationship Id="rId29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3.wav"/><Relationship Id="rId11" Type="http://schemas.openxmlformats.org/officeDocument/2006/relationships/slide" Target="slide25.xml"/><Relationship Id="rId5" Type="http://schemas.openxmlformats.org/officeDocument/2006/relationships/audio" Target="../media/audio4.wav"/><Relationship Id="rId15" Type="http://schemas.openxmlformats.org/officeDocument/2006/relationships/image" Target="../media/image147.gif"/><Relationship Id="rId10" Type="http://schemas.openxmlformats.org/officeDocument/2006/relationships/image" Target="../media/image143.jpeg"/><Relationship Id="rId4" Type="http://schemas.openxmlformats.org/officeDocument/2006/relationships/audio" Target="../media/audio2.wav"/><Relationship Id="rId9" Type="http://schemas.openxmlformats.org/officeDocument/2006/relationships/image" Target="../media/image135.png"/><Relationship Id="rId14" Type="http://schemas.openxmlformats.org/officeDocument/2006/relationships/image" Target="../media/image14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5.gif"/><Relationship Id="rId3" Type="http://schemas.openxmlformats.org/officeDocument/2006/relationships/audio" Target="../media/audio1.wav"/><Relationship Id="rId7" Type="http://schemas.openxmlformats.org/officeDocument/2006/relationships/image" Target="../media/image142.gif"/><Relationship Id="rId12" Type="http://schemas.openxmlformats.org/officeDocument/2006/relationships/image" Target="../media/image144.gif"/><Relationship Id="rId17" Type="http://schemas.openxmlformats.org/officeDocument/2006/relationships/image" Target="../media/image149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8.gif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5.wav"/><Relationship Id="rId11" Type="http://schemas.openxmlformats.org/officeDocument/2006/relationships/slide" Target="slide25.xml"/><Relationship Id="rId5" Type="http://schemas.openxmlformats.org/officeDocument/2006/relationships/audio" Target="../media/audio4.wav"/><Relationship Id="rId15" Type="http://schemas.openxmlformats.org/officeDocument/2006/relationships/image" Target="../media/image147.gif"/><Relationship Id="rId10" Type="http://schemas.openxmlformats.org/officeDocument/2006/relationships/image" Target="../media/image143.jpeg"/><Relationship Id="rId31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../media/image137.png"/><Relationship Id="rId14" Type="http://schemas.openxmlformats.org/officeDocument/2006/relationships/image" Target="../media/image146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5.gif"/><Relationship Id="rId26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42.gif"/><Relationship Id="rId12" Type="http://schemas.openxmlformats.org/officeDocument/2006/relationships/image" Target="../media/image144.gif"/><Relationship Id="rId17" Type="http://schemas.openxmlformats.org/officeDocument/2006/relationships/image" Target="../media/image149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8.gif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11" Type="http://schemas.openxmlformats.org/officeDocument/2006/relationships/slide" Target="slide25.xml"/><Relationship Id="rId5" Type="http://schemas.openxmlformats.org/officeDocument/2006/relationships/audio" Target="../media/audio3.wav"/><Relationship Id="rId15" Type="http://schemas.openxmlformats.org/officeDocument/2006/relationships/image" Target="../media/image147.gif"/><Relationship Id="rId10" Type="http://schemas.openxmlformats.org/officeDocument/2006/relationships/image" Target="../media/image143.jpeg"/><Relationship Id="rId4" Type="http://schemas.openxmlformats.org/officeDocument/2006/relationships/audio" Target="../media/audio2.wav"/><Relationship Id="rId9" Type="http://schemas.openxmlformats.org/officeDocument/2006/relationships/image" Target="../media/image139.png"/><Relationship Id="rId14" Type="http://schemas.openxmlformats.org/officeDocument/2006/relationships/image" Target="../media/image146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9.png"/><Relationship Id="rId21" Type="http://schemas.openxmlformats.org/officeDocument/2006/relationships/image" Target="../media/image20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8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51941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87922" y="1843316"/>
            <a:ext cx="10842478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</a:t>
            </a: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MỪNG CÁC EM </a:t>
            </a:r>
            <a:endParaRPr sz="75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</a:t>
            </a:r>
            <a:r>
              <a:rPr lang="en-US" sz="75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NAY!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2581554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HIỆU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HAI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BÌNH PHƯƠNG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2152" y="385606"/>
            <a:ext cx="7962900" cy="1173738"/>
            <a:chOff x="4076700" y="1864807"/>
            <a:chExt cx="7962900" cy="1173738"/>
          </a:xfrm>
        </p:grpSpPr>
        <p:sp>
          <p:nvSpPr>
            <p:cNvPr id="14" name="Google Shape;166;p5"/>
            <p:cNvSpPr/>
            <p:nvPr/>
          </p:nvSpPr>
          <p:spPr>
            <a:xfrm>
              <a:off x="5510596" y="2330699"/>
              <a:ext cx="65290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HĐ1.</a:t>
              </a:r>
              <a:endParaRPr kumimoji="0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6700" y="1864807"/>
              <a:ext cx="1281496" cy="994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057323" y="3004847"/>
            <a:ext cx="146304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Tính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của phần hình màu xanh ở Hình 2.1a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hình chữ nhật màu xanh ở Hình 2.1b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Có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 gì về diện tích của hai hình ở câu a và câu b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Google Shape;169;p5"/>
          <p:cNvSpPr/>
          <p:nvPr/>
        </p:nvSpPr>
        <p:spPr>
          <a:xfrm>
            <a:off x="1090982" y="191315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86339" y="8500713"/>
            <a:ext cx="4383276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6163241"/>
            <a:ext cx="7391400" cy="3704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2037010"/>
            <a:ext cx="4349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Hình 2.1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17" name="Google Shape;181;p6"/>
          <p:cNvGrpSpPr/>
          <p:nvPr/>
        </p:nvGrpSpPr>
        <p:grpSpPr>
          <a:xfrm>
            <a:off x="11734800" y="1485900"/>
            <a:ext cx="2022200" cy="1317670"/>
            <a:chOff x="7837953" y="740739"/>
            <a:chExt cx="2022200" cy="1317670"/>
          </a:xfrm>
        </p:grpSpPr>
        <p:pic>
          <p:nvPicPr>
            <p:cNvPr id="24" name="Google Shape;18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2185" y="740739"/>
              <a:ext cx="1869036" cy="131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83;p6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55344" y="2846687"/>
                <a:ext cx="14567375" cy="6431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xanh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2.1a:</a:t>
                </a:r>
                <a:endParaRPr lang="en-US" sz="3600" dirty="0" smtClean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3600" dirty="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xanh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2.1b:</a:t>
                </a:r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3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344" y="2846687"/>
                <a:ext cx="14567375" cy="6431312"/>
              </a:xfrm>
              <a:prstGeom prst="rect">
                <a:avLst/>
              </a:prstGeom>
              <a:blipFill>
                <a:blip r:embed="rId4"/>
                <a:stretch>
                  <a:fillRect l="-1464" b="-3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857173">
            <a:off x="-1501811" y="7190044"/>
            <a:ext cx="3848287" cy="364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975" y="8878702"/>
            <a:ext cx="1572904" cy="1408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6781"/>
            <a:ext cx="6324599" cy="303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622773">
            <a:off x="16821421" y="-104900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a,b bất kì, thực hiện phép tính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  <a:blipFill>
                <a:blip r:embed="rId3"/>
                <a:stretch>
                  <a:fillRect l="-1458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8305800" y="3863423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(5+3)(5−3)=16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=25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9=16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 đó rút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  <a:blipFill>
                <a:blip r:embed="rId5"/>
                <a:stretch>
                  <a:fillRect l="-1463" b="-7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71800" y="3863423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981200" y="461952"/>
            <a:ext cx="2362200" cy="9477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3622" y="5946476"/>
            <a:ext cx="2395956" cy="40634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24400" y="8760773"/>
            <a:ext cx="8608939" cy="1106085"/>
            <a:chOff x="4556860" y="8575679"/>
            <a:chExt cx="8608939" cy="1106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4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=(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42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29064">
              <a:off x="4465412" y="8864829"/>
              <a:ext cx="908383" cy="725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1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222601" y="8425297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625512" y="573554"/>
            <a:ext cx="2427375" cy="1082842"/>
          </a:xfrm>
          <a:prstGeom prst="roundRect">
            <a:avLst>
              <a:gd name="adj" fmla="val 16667"/>
            </a:avLst>
          </a:prstGeom>
          <a:solidFill>
            <a:srgbClr val="CF3F57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9431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  <a:blipFill>
                <a:blip r:embed="rId4"/>
                <a:stretch>
                  <a:fillRect l="-3316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dirty="0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101−99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99</m:t>
                          </m:r>
                        </m:e>
                      </m:d>
                    </m:oMath>
                  </m:oMathPara>
                </a14:m>
                <a:endParaRPr lang="en-US" sz="4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  <a:blipFill>
                <a:blip r:embed="rId5"/>
                <a:stretch>
                  <a:fillRect l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807879" y="6667500"/>
                <a:ext cx="8169490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endParaRPr lang="en-US" sz="4200" b="0" i="1" dirty="0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6667500"/>
                <a:ext cx="8169490" cy="1138773"/>
              </a:xfrm>
              <a:prstGeom prst="rect">
                <a:avLst/>
              </a:prstGeom>
              <a:blipFill>
                <a:blip r:embed="rId6"/>
                <a:stretch>
                  <a:fillRect l="-2910" b="-6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  <a:blipFill>
                <a:blip r:embed="rId7"/>
                <a:stretch>
                  <a:fillRect l="-367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00" y="549442"/>
            <a:ext cx="2019146" cy="1780835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511087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556" y="6991116"/>
            <a:ext cx="1529956" cy="2978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108816" y="5791974"/>
                <a:ext cx="314554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d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200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816" y="5791974"/>
                <a:ext cx="3145541" cy="738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953684" y="5826797"/>
                <a:ext cx="175291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684" y="5826797"/>
                <a:ext cx="1752916" cy="738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648104" y="6903345"/>
                <a:ext cx="2062809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8104" y="6903345"/>
                <a:ext cx="2062809" cy="7386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186604" y="7710941"/>
                <a:ext cx="4431534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6604" y="7710941"/>
                <a:ext cx="4431534" cy="7694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9" grpId="0"/>
      <p:bldP spid="2" grpId="0"/>
      <p:bldP spid="20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14962301" y="7159044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973759" y="6899680"/>
            <a:ext cx="2943138" cy="2864144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801600" y="244539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151057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6362700" y="750795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  <a:blipFill>
                <a:blip r:embed="rId6"/>
                <a:stretch>
                  <a:fillRect l="-321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  <a:blipFill>
                <a:blip r:embed="rId7"/>
                <a:stretch>
                  <a:fillRect l="-4236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780395" y="4088571"/>
                <a:ext cx="9144000" cy="22878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</m:oMath>
                </a14:m>
                <a:endParaRPr lang="en-US" sz="4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 dirty="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</a:t>
                </a:r>
                <a:endParaRPr lang="en-US" sz="4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95" y="4088571"/>
                <a:ext cx="9144000" cy="2287806"/>
              </a:xfrm>
              <a:prstGeom prst="rect">
                <a:avLst/>
              </a:prstGeom>
              <a:blipFill>
                <a:blip r:embed="rId8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349902" y="4359414"/>
                <a:ext cx="479509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99−1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99+1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902" y="4359414"/>
                <a:ext cx="4795098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749642" y="6617757"/>
                <a:ext cx="610391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−9=(</m:t>
                    </m:r>
                    <m:r>
                      <a:rPr lang="nl-NL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+3)(</m:t>
                    </m:r>
                    <m:r>
                      <a:rPr lang="nl-NL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endPara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642" y="6617757"/>
                <a:ext cx="6103915" cy="1015663"/>
              </a:xfrm>
              <a:prstGeom prst="rect">
                <a:avLst/>
              </a:prstGeom>
              <a:blipFill>
                <a:blip r:embed="rId10"/>
                <a:stretch>
                  <a:fillRect l="-3493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262208" y="5308680"/>
                <a:ext cx="418037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=98.100=9800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2208" y="5308680"/>
                <a:ext cx="4180375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 DỤNG 1</a:t>
              </a:r>
              <a:endParaRPr lang="en-US" sz="50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6933" y="2505877"/>
            <a:ext cx="17145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Ở bài toán mở đầu, em hãy giải thích xem bạn đó tính nhanh như thế nào</a:t>
            </a:r>
            <a:r>
              <a:rPr lang="vi-VN" sz="400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vi-VN" sz="400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276824" y="3879024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198=200−2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202=200+2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198.202=(200−2)(200+2)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=40 000−4=39 996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  <a:blipFill>
                <a:blip r:embed="rId3"/>
                <a:stretch>
                  <a:fillRect l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1307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MỘT TỔNG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858268">
            <a:off x="16083665" y="-21696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Với hai số a,b bất kì, thực hiện phép tính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b="0" smtClean="0">
                  <a:solidFill>
                    <a:prstClr val="black"/>
                  </a:solidFill>
                  <a:latin typeface="OpenSans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Từ </a:t>
                </a: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và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  <a:blipFill>
                <a:blip r:embed="rId3"/>
                <a:stretch>
                  <a:fillRect l="-150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1403656" y="4085568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52600" y="8649092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072313" y="551846"/>
            <a:ext cx="2362200" cy="94774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HĐ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Từ đó suy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  <a:blipFill>
                <a:blip r:embed="rId6"/>
                <a:stretch>
                  <a:fillRect l="-1632" b="-10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724400" y="8432021"/>
            <a:ext cx="8686800" cy="1131079"/>
            <a:chOff x="4953000" y="8420100"/>
            <a:chExt cx="8686800" cy="11310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AB</m:t>
                        </m:r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5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Arrow 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5368" y="4599181"/>
            <a:ext cx="3380320" cy="50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3373" y="218423"/>
            <a:ext cx="925608" cy="995277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1770851" y="14097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1157573" y="1409700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  <a:blipFill>
                <a:blip r:embed="rId4"/>
                <a:stretch>
                  <a:fillRect l="-3212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  <a:blipFill>
                <a:blip r:embed="rId5"/>
                <a:stretch>
                  <a:fillRect l="-4930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100+1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+2.100+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=10 000+200+1=10 201</m:t>
                    </m:r>
                  </m:oMath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  <a:blipFill>
                <a:blip r:embed="rId6"/>
                <a:stretch>
                  <a:fillRect l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  <a:blipFill>
                <a:blip r:embed="rId7"/>
                <a:stretch>
                  <a:fillRect l="-2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010400" y="162046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381" y="6658722"/>
            <a:ext cx="2762254" cy="331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9932" y="8143327"/>
            <a:ext cx="2103308" cy="19856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9600" y="-342900"/>
            <a:ext cx="215817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7;p2"/>
          <p:cNvSpPr txBox="1"/>
          <p:nvPr/>
        </p:nvSpPr>
        <p:spPr>
          <a:xfrm>
            <a:off x="4650175" y="342900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6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8169">
            <a:off x="511506" y="258535"/>
            <a:ext cx="1426889" cy="143948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313894">
            <a:off x="14606487" y="6239037"/>
            <a:ext cx="5064396" cy="4798515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054334">
            <a:off x="-464458" y="8645564"/>
            <a:ext cx="2048800" cy="1941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943100"/>
            <a:ext cx="1645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Trong </a:t>
            </a:r>
            <a:r>
              <a:rPr lang="vi-VN" sz="40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một trò chơi trí tuệ trên truyền hình dành cho học sinh, người dẫn chương trình yêu cầu các bạn học sinh cho biết kết quả phép tính 198×202. Ngay lập tức một bạn đã chỉ ra kết quả đúng. Bạn ấy đa tính như thế nào mà nhanh được như vậy</a:t>
            </a:r>
            <a:r>
              <a:rPr lang="vi-VN" sz="400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vi-VN" sz="40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8" y="6057900"/>
            <a:ext cx="7048503" cy="389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19466">
            <a:off x="14200575" y="6262833"/>
            <a:ext cx="1154057" cy="1843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037612" y="8424825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239000" y="571500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AutoNum type="alphaLcParenR"/>
                </a:pPr>
                <a:r>
                  <a:rPr lang="nl-NL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</a:t>
                </a: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 khai triển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nl-NL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Em hãy 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  <a:blipFill>
                <a:blip r:embed="rId5"/>
                <a:stretch>
                  <a:fillRect l="-2333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9220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77400" y="4066123"/>
            <a:ext cx="9144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4000" i="1" smtClean="0">
              <a:effectLst/>
              <a:latin typeface="Cambria Math" panose="02040503050406030204" pitchFamily="18" charset="0"/>
              <a:ea typeface="Dotum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1000+1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+2.1000.1+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=1 002 001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951" y="352970"/>
            <a:ext cx="1194940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793" y="7594209"/>
            <a:ext cx="2403378" cy="24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90600" y="7022922"/>
            <a:ext cx="3879186" cy="3535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Viết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𝑥𝑦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dưới dạng bình phương của một tổng. 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  <a:blipFill>
                <a:blip r:embed="rId3"/>
                <a:stretch>
                  <a:fillRect l="-138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305;p14"/>
          <p:cNvGrpSpPr/>
          <p:nvPr/>
        </p:nvGrpSpPr>
        <p:grpSpPr>
          <a:xfrm flipH="1">
            <a:off x="8123010" y="4945824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304;p14"/>
          <p:cNvSpPr/>
          <p:nvPr/>
        </p:nvSpPr>
        <p:spPr>
          <a:xfrm>
            <a:off x="7696200" y="1382841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+2.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1116" y="253092"/>
            <a:ext cx="2585733" cy="217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60529">
            <a:off x="14819471" y="6890984"/>
            <a:ext cx="477967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027046">
            <a:off x="16346719" y="7393700"/>
            <a:ext cx="3105991" cy="2942926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39829">
            <a:off x="412879" y="-71024"/>
            <a:ext cx="1312225" cy="155985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69232">
            <a:off x="16222261" y="450915"/>
            <a:ext cx="1761332" cy="1857755"/>
          </a:xfrm>
          <a:prstGeom prst="rect">
            <a:avLst/>
          </a:prstGeom>
        </p:spPr>
      </p:pic>
      <p:grpSp>
        <p:nvGrpSpPr>
          <p:cNvPr id="22" name="Google Shape;305;p14"/>
          <p:cNvGrpSpPr/>
          <p:nvPr/>
        </p:nvGrpSpPr>
        <p:grpSpPr>
          <a:xfrm flipH="1">
            <a:off x="8221473" y="5597094"/>
            <a:ext cx="1505474" cy="1192826"/>
            <a:chOff x="7890477" y="787864"/>
            <a:chExt cx="2053447" cy="1377288"/>
          </a:xfrm>
        </p:grpSpPr>
        <p:pic>
          <p:nvPicPr>
            <p:cNvPr id="24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6497710" y="831321"/>
            <a:ext cx="4953000" cy="125799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3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  <a:cs typeface="Arial" panose="020B0604020202020204" pitchFamily="34" charset="0"/>
                  </a:rPr>
                  <a:t>1. K</a:t>
                </a: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hai 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triển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2. Viết 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 dưới dạng bình phương của một tổng</a:t>
                </a:r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  <a:blipFill>
                <a:blip r:embed="rId6"/>
                <a:stretch>
                  <a:fillRect l="-1408" r="-433"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  <a:blipFill>
                <a:blip r:embed="rId7"/>
                <a:stretch>
                  <a:fillRect l="-1523" b="-9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291782" y="7712587"/>
            <a:ext cx="1342111" cy="23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2806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 MỘT HIỆU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5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388848" y="-750173"/>
            <a:ext cx="2438965" cy="2547222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609600" y="6477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059628" y="7269579"/>
            <a:ext cx="4383276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 b bất kì, viết </a:t>
                </a:r>
                <a14:m>
                  <m:oMath xmlns:m="http://schemas.openxmlformats.org/officeDocument/2006/math"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áp dụng hằng đẳng thức bình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  <a:blipFill>
                <a:blip r:embed="rId5"/>
                <a:stretch>
                  <a:fillRect l="-131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oogle Shape;305;p14"/>
          <p:cNvGrpSpPr/>
          <p:nvPr/>
        </p:nvGrpSpPr>
        <p:grpSpPr>
          <a:xfrm flipH="1">
            <a:off x="8534400" y="4255474"/>
            <a:ext cx="1505474" cy="1192826"/>
            <a:chOff x="7890477" y="787864"/>
            <a:chExt cx="2053447" cy="1377288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22203" y="5676582"/>
                <a:ext cx="5902598" cy="1164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203" y="5676582"/>
                <a:ext cx="5902598" cy="11644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724400" y="8488779"/>
            <a:ext cx="8760810" cy="1302921"/>
            <a:chOff x="4953000" y="8420100"/>
            <a:chExt cx="8760810" cy="1302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80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ight Arrow 1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20000" y="5612769"/>
                <a:ext cx="667843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      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5612769"/>
                <a:ext cx="6678436" cy="10618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00" y="6403831"/>
                <a:ext cx="4610236" cy="1302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ab</m:t>
                      </m:r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6403831"/>
                <a:ext cx="4610236" cy="13029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88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200708" y="1267751"/>
            <a:ext cx="24273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4859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</a:t>
                </a:r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triển </a:t>
                </a:r>
                <a:endParaRPr kumimoji="0" lang="en-US" sz="4200" b="0" i="1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  <a:blipFill>
                <a:blip r:embed="rId4"/>
                <a:stretch>
                  <a:fillRect l="-3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  <a:blipFill>
                <a:blip r:embed="rId5"/>
                <a:stretch>
                  <a:fillRect l="-512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1877351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654" y="852073"/>
            <a:ext cx="1699052" cy="1498520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881636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528" y="7557316"/>
            <a:ext cx="1147716" cy="2234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194015" y="6615806"/>
                <a:ext cx="3102346" cy="1873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i="1" dirty="0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015" y="6615806"/>
                <a:ext cx="3102346" cy="1873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341017" y="3142794"/>
                <a:ext cx="9144000" cy="9014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0−</m:t>
                            </m:r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017" y="3142794"/>
                <a:ext cx="9144000" cy="901401"/>
              </a:xfrm>
              <a:prstGeom prst="rect">
                <a:avLst/>
              </a:prstGeom>
              <a:blipFill>
                <a:blip r:embed="rId9"/>
                <a:stretch>
                  <a:fillRect l="-2333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9341017" y="6615806"/>
            <a:ext cx="8130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40498" y="4044195"/>
                <a:ext cx="575504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2.100.1+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dirty="0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98" y="4044195"/>
                <a:ext cx="5755046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598551" y="5155142"/>
                <a:ext cx="66289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0 000 −200+1=9801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551" y="5155142"/>
                <a:ext cx="6628931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686516" y="6615806"/>
                <a:ext cx="4934235" cy="1596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−2.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6516" y="6615806"/>
                <a:ext cx="4934235" cy="15969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928945" y="8005867"/>
                <a:ext cx="3441648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8945" y="8005867"/>
                <a:ext cx="3441648" cy="1244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57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26" grpId="0"/>
      <p:bldP spid="3" grpId="0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923628" y="7915309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972300" y="616359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  <a:blipFill>
                <a:blip r:embed="rId5"/>
                <a:stretch>
                  <a:fillRect l="-3555" b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8839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352970"/>
            <a:ext cx="1372091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809" y="6692028"/>
            <a:ext cx="2708177" cy="2737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424027" y="4167456"/>
                <a:ext cx="4139574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4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027" y="4167456"/>
                <a:ext cx="4139574" cy="1061829"/>
              </a:xfrm>
              <a:prstGeom prst="rect">
                <a:avLst/>
              </a:prstGeom>
              <a:blipFill>
                <a:blip r:embed="rId8"/>
                <a:stretch>
                  <a:fillRect l="-5744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48800" y="5753100"/>
                <a:ext cx="9144000" cy="11644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5753100"/>
                <a:ext cx="9144000" cy="1164421"/>
              </a:xfrm>
              <a:prstGeom prst="rect">
                <a:avLst/>
              </a:prstGeom>
              <a:blipFill>
                <a:blip r:embed="rId9"/>
                <a:stretch>
                  <a:fillRect l="-2533" b="-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042551" y="4142189"/>
                <a:ext cx="4711354" cy="1164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9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24</m:t>
                      </m:r>
                      <m:r>
                        <m:rPr>
                          <m:sty m:val="p"/>
                        </m:rPr>
                        <a:rPr lang="en-US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2551" y="4142189"/>
                <a:ext cx="4711354" cy="11644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826934" y="5953364"/>
                <a:ext cx="283795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500</m:t>
                              </m:r>
                              <m:r>
                                <a:rPr lang="vi-VN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vi-VN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6934" y="5953364"/>
                <a:ext cx="2837956" cy="738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645918" y="7774865"/>
                <a:ext cx="2793265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=249 001</m:t>
                    </m:r>
                  </m:oMath>
                </a14:m>
                <a:r>
                  <a:rPr lang="vi-VN" sz="4200" dirty="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5918" y="7774865"/>
                <a:ext cx="2793265" cy="10618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293330" y="6749387"/>
                <a:ext cx="5546647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 dirty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500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2.500.1+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dirty="0">
                  <a:solidFill>
                    <a:prstClr val="black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3330" y="6749387"/>
                <a:ext cx="5546647" cy="10618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  <p:bldP spid="7" grpId="0"/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-1757459" y="-1430567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111448" y="6947335"/>
            <a:ext cx="2694727" cy="2622400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039600" y="188199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16506813" y="442838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1059081" y="1431277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Khai triển</a:t>
                </a:r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  <a:blipFill>
                <a:blip r:embed="rId6"/>
                <a:stretch>
                  <a:fillRect l="-4577" t="-1507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7543800" y="2628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142456" y="3432504"/>
                <a:ext cx="4925899" cy="1210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44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44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4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44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456" y="3432504"/>
                <a:ext cx="4925899" cy="12105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6800" y="8103552"/>
            <a:ext cx="1736988" cy="18405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11701" y="4551530"/>
                <a:ext cx="5180329" cy="1210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1701" y="4551530"/>
                <a:ext cx="5180329" cy="1210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267476" y="3493720"/>
                <a:ext cx="6132063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2.3</m:t>
                    </m:r>
                    <m:r>
                      <m:rPr>
                        <m:sty m:val="p"/>
                      </m:rP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476" y="3493720"/>
                <a:ext cx="6132063" cy="11079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1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 DỤNG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Trong trò chơi “Ai thông minh hơn học sinh lớp 8”, người dẫn chương trình yêu cầu các bạn học sinh cho biết kết quả của phép tính 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002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 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Chỉ vài giây sau, Nam đã tính ra kết quả chính xác và giành được điểm. Em hãy giải thích xem Nam đã tính nhanh như thế nào</a:t>
                </a: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  <a:blipFill>
                <a:blip r:embed="rId2"/>
                <a:stretch>
                  <a:fillRect l="-1102" r="-106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1154183" y="638448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1 000+2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+2.1000.2+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1 004 004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9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68104" y="3240466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922" y="266700"/>
            <a:ext cx="16391723" cy="96012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8047767"/>
            <a:ext cx="3954954" cy="1972533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1651786" y="1028700"/>
            <a:ext cx="1495981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II. HẰNG ĐẲNG THỨC ĐÁNG NHỚ VÀ ỨNG DỤNG</a:t>
            </a:r>
            <a:endParaRPr sz="7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1447800" y="4450076"/>
            <a:ext cx="15782276" cy="473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6. HIỆU HAI BÌNH PHƯƠNG. </a:t>
            </a: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BÌNH PHƯƠNG CỦA MỘT TỔNG </a:t>
            </a:r>
            <a:endParaRPr lang="en-US" sz="6700" b="1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vi-VN" sz="6700" b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HAY </a:t>
            </a: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MỘT HIỆU </a:t>
            </a:r>
            <a:endParaRPr lang="vi-VN" sz="67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20373">
            <a:off x="-356986" y="459577"/>
            <a:ext cx="3609574" cy="1771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   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378" y="5477261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 Chọn câu 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đúng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02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" grpId="0" animBg="1"/>
      <p:bldP spid="943" grpId="0" animBg="1"/>
      <p:bldP spid="944" grpId="0" animBg="1"/>
      <p:bldP spid="945" grpId="0" animBg="1"/>
      <p:bldP spid="18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8191522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B.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8191522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A. (A – B)(A +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4" y="7424623"/>
            <a:ext cx="8265879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D.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1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C.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937" y="7200900"/>
            <a:ext cx="1226505" cy="106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2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16400" y="8181005"/>
            <a:ext cx="1020820" cy="182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7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–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(x +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+ y</a:t>
            </a:r>
            <a:r>
              <a:rPr lang="en-US" sz="4400" smtClean="0">
                <a:ea typeface="Times New Roman" panose="02020603050405020304" pitchFamily="18" charset="0"/>
              </a:rPr>
              <a:t>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(x + y)(x + y) =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(-x –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(-x)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2(-x)y +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7986" y="7554509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3.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1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(x + 2y)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 (x – 2y)(x + 2y) 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3000" y="5182462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5812" y="811067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914400" y="7460752"/>
            <a:ext cx="72002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(4x – 25y)(4x + 25y)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914400" y="5330372"/>
            <a:ext cx="7200280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(4x – 5y)(4x + 5y)       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7652325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(2x – 5y)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7707457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(2x – 5y)(2x + 5y)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0" y="5292320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34590" y="8039100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 triển 4x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25y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theo hằng đẳng thức ta </a:t>
            </a:r>
            <a:r>
              <a:rPr lang="en-US" sz="44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592601" y="7252277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2800" y="84277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1181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2.1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+2=3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2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  <a:blipFill>
                <a:blip r:embed="rId5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19400" y="3044628"/>
            <a:ext cx="12649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đẳng thức nào sau đây là hằng đẳng thức?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−2=2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599" y="685320"/>
            <a:ext cx="1828800" cy="1747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90600" y="6087656"/>
            <a:ext cx="7543800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058400" y="4457700"/>
            <a:ext cx="6400801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5122547" y="6765696"/>
            <a:ext cx="2915876" cy="2910659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533400" y="800101"/>
            <a:ext cx="5943600" cy="1057137"/>
            <a:chOff x="2842149" y="3741043"/>
            <a:chExt cx="5943600" cy="1057137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3174314" y="4001453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2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2.2 </a:t>
              </a:r>
              <a:r>
                <a:rPr lang="en-US" sz="4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2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05600" y="800100"/>
            <a:ext cx="10058400" cy="896503"/>
            <a:chOff x="1905000" y="2857500"/>
            <a:chExt cx="10058400" cy="896503"/>
          </a:xfrm>
        </p:grpSpPr>
        <p:sp>
          <p:nvSpPr>
            <p:cNvPr id="9" name="TextBox 8"/>
            <p:cNvSpPr txBox="1"/>
            <p:nvPr/>
          </p:nvSpPr>
          <p:spPr>
            <a:xfrm>
              <a:off x="1905000" y="3046117"/>
              <a:ext cx="1005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Thay         bằng biểu thức thích hợp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76600" y="2857500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58384" y="2552700"/>
            <a:ext cx="7439526" cy="1061829"/>
            <a:chOff x="5029200" y="3020993"/>
            <a:chExt cx="7439526" cy="1061829"/>
          </a:xfrm>
        </p:grpSpPr>
        <p:sp>
          <p:nvSpPr>
            <p:cNvPr id="26" name="Rectangle 25"/>
            <p:cNvSpPr/>
            <p:nvPr/>
          </p:nvSpPr>
          <p:spPr>
            <a:xfrm>
              <a:off x="11554326" y="3111338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endPara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  <a:blipFill>
                  <a:blip r:embed="rId3"/>
                  <a:stretch>
                    <a:fillRect l="-3619" b="-14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2" name="Group 2051"/>
          <p:cNvGrpSpPr/>
          <p:nvPr/>
        </p:nvGrpSpPr>
        <p:grpSpPr>
          <a:xfrm>
            <a:off x="3158384" y="4502441"/>
            <a:ext cx="7899214" cy="986759"/>
            <a:chOff x="5462832" y="4526073"/>
            <a:chExt cx="7899214" cy="986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2932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11086816" y="4526073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1" name="Group 2050"/>
          <p:cNvGrpSpPr/>
          <p:nvPr/>
        </p:nvGrpSpPr>
        <p:grpSpPr>
          <a:xfrm>
            <a:off x="3158384" y="6505673"/>
            <a:ext cx="8475975" cy="935074"/>
            <a:chOff x="4332198" y="7160387"/>
            <a:chExt cx="8475975" cy="935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8" name="Rectangle 2047"/>
                <p:cNvSpPr/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8" name="Rectangle 20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  <a:blipFill>
                  <a:blip r:embed="rId7"/>
                  <a:stretch>
                    <a:fillRect l="-2732" t="-18033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9829800" y="7160387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662548" y="6494875"/>
            <a:ext cx="914400" cy="8965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3" name="Group 2052"/>
          <p:cNvGrpSpPr/>
          <p:nvPr/>
        </p:nvGrpSpPr>
        <p:grpSpPr>
          <a:xfrm>
            <a:off x="3158384" y="8557281"/>
            <a:ext cx="8675837" cy="898926"/>
            <a:chOff x="3059130" y="8506497"/>
            <a:chExt cx="8675837" cy="898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9" name="Rectangle 2048"/>
                <p:cNvSpPr/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+9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9" name="Rectangle 20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  <a:blipFill>
                  <a:blip r:embed="rId8"/>
                  <a:stretch>
                    <a:fillRect l="-2670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9922281" y="8506497"/>
              <a:ext cx="1072003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20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941077">
            <a:off x="16048255" y="1238272"/>
            <a:ext cx="2477112" cy="1912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7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600" y="7810500"/>
            <a:ext cx="4114800" cy="379590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143999" y="555621"/>
            <a:ext cx="852667" cy="819499"/>
          </a:xfrm>
          <a:prstGeom prst="rect">
            <a:avLst/>
          </a:prstGeom>
        </p:spPr>
      </p:pic>
      <p:grpSp>
        <p:nvGrpSpPr>
          <p:cNvPr id="19" name="Google Shape;305;p14"/>
          <p:cNvGrpSpPr/>
          <p:nvPr/>
        </p:nvGrpSpPr>
        <p:grpSpPr>
          <a:xfrm flipH="1">
            <a:off x="12609802" y="1866900"/>
            <a:ext cx="1514649" cy="1192826"/>
            <a:chOff x="7890477" y="787864"/>
            <a:chExt cx="2065961" cy="1377288"/>
          </a:xfrm>
        </p:grpSpPr>
        <p:pic>
          <p:nvPicPr>
            <p:cNvPr id="2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077;p62"/>
          <p:cNvGrpSpPr/>
          <p:nvPr/>
        </p:nvGrpSpPr>
        <p:grpSpPr>
          <a:xfrm>
            <a:off x="1524000" y="1454088"/>
            <a:ext cx="5943600" cy="1057137"/>
            <a:chOff x="2842149" y="3741043"/>
            <a:chExt cx="5943600" cy="1057137"/>
          </a:xfrm>
        </p:grpSpPr>
        <p:sp>
          <p:nvSpPr>
            <p:cNvPr id="2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2.3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nhanh: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</a:t>
                </a:r>
                <a14:m>
                  <m:oMath xmlns:m="http://schemas.openxmlformats.org/officeDocument/2006/math">
                    <m:r>
                      <a:rPr lang="fr-FR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  <a:blipFill>
                <a:blip r:embed="rId5"/>
                <a:stretch>
                  <a:fillRect l="-5612" b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8229600" y="1530287"/>
            <a:ext cx="0" cy="856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54.66=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60−6</m:t>
                        </m:r>
                      </m:e>
                    </m:d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60+6</m:t>
                        </m:r>
                      </m:e>
                    </m:d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=3600−36=3564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200+3</m:t>
                            </m:r>
                          </m:e>
                        </m:d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+2.200.3+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 i="1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=40 000+1 200+9</m:t>
                    </m:r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=41 209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2658491" y="30861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1938" y="2704201"/>
            <a:ext cx="8086278" cy="289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srgbClr val="000000"/>
                </a:solidFill>
              </a:rPr>
              <a:t>Viết các biểu thức sau dưới dạng bình phương của một tổng </a:t>
            </a:r>
            <a:r>
              <a:rPr lang="vi-VN" sz="4200" smtClean="0">
                <a:solidFill>
                  <a:srgbClr val="000000"/>
                </a:solidFill>
              </a:rPr>
              <a:t>hoặc</a:t>
            </a:r>
            <a:r>
              <a:rPr lang="en-US" sz="4200" smtClean="0">
                <a:solidFill>
                  <a:srgbClr val="000000"/>
                </a:solidFill>
              </a:rPr>
              <a:t> </a:t>
            </a:r>
            <a:r>
              <a:rPr lang="vi-VN" sz="4200" smtClean="0">
                <a:solidFill>
                  <a:srgbClr val="000000"/>
                </a:solidFill>
              </a:rPr>
              <a:t>một</a:t>
            </a:r>
            <a:r>
              <a:rPr lang="en-US" sz="4200" smtClean="0">
                <a:solidFill>
                  <a:srgbClr val="000000"/>
                </a:solidFill>
              </a:rPr>
              <a:t> </a:t>
            </a:r>
            <a:r>
              <a:rPr lang="vi-VN" sz="4200" smtClean="0">
                <a:solidFill>
                  <a:srgbClr val="000000"/>
                </a:solidFill>
              </a:rPr>
              <a:t>hiệu:</a:t>
            </a:r>
            <a:endParaRPr lang="en-US" sz="4200" smtClean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284369" y="2235282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51" y="686773"/>
            <a:ext cx="1463583" cy="1290842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611771" y="-461711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800" y="8021070"/>
            <a:ext cx="1026927" cy="1999230"/>
          </a:xfrm>
          <a:prstGeom prst="rect">
            <a:avLst/>
          </a:prstGeom>
        </p:spPr>
      </p:pic>
      <p:grpSp>
        <p:nvGrpSpPr>
          <p:cNvPr id="20" name="Google Shape;1077;p62"/>
          <p:cNvGrpSpPr/>
          <p:nvPr/>
        </p:nvGrpSpPr>
        <p:grpSpPr>
          <a:xfrm>
            <a:off x="1677319" y="1293372"/>
            <a:ext cx="5943600" cy="1057137"/>
            <a:chOff x="2842149" y="3741043"/>
            <a:chExt cx="5943600" cy="1057137"/>
          </a:xfrm>
        </p:grpSpPr>
        <p:sp>
          <p:nvSpPr>
            <p:cNvPr id="21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2.4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  <a:blipFill>
                <a:blip r:embed="rId6"/>
                <a:stretch>
                  <a:fillRect l="-2600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  <a:blipFill>
                <a:blip r:embed="rId7"/>
                <a:stretch>
                  <a:fillRect l="-6830" t="-18182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  <a:blipFill>
                <a:blip r:embed="rId8"/>
                <a:stretch>
                  <a:fillRect l="-4572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0712379" y="6388775"/>
                <a:ext cx="5203091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2379" y="6388775"/>
                <a:ext cx="5203091" cy="2031325"/>
              </a:xfrm>
              <a:prstGeom prst="rect">
                <a:avLst/>
              </a:prstGeom>
              <a:blipFill>
                <a:blip r:embed="rId9"/>
                <a:stretch>
                  <a:fillRect l="-4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3222353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DỤNG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965029">
            <a:off x="111277" y="438257"/>
            <a:ext cx="3717645" cy="2049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385576">
            <a:off x="-2806122" y="7433052"/>
            <a:ext cx="6328580" cy="43904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59945" y="2695802"/>
            <a:ext cx="690825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 đẳng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9945" y="4762500"/>
            <a:ext cx="62071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Hiệu hai bình phương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07;p2"/>
          <p:cNvSpPr txBox="1"/>
          <p:nvPr/>
        </p:nvSpPr>
        <p:spPr>
          <a:xfrm>
            <a:off x="4985554" y="535073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NỘI DUNG BÀI HỌC</a:t>
            </a:r>
            <a:endParaRPr sz="65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79805" y="788130"/>
            <a:ext cx="1492282" cy="160460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706600" y="5474477"/>
            <a:ext cx="3109946" cy="50755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33800" y="2705100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33800" y="4631826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64739" y="6558552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59945" y="6647896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tổng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33800" y="8485278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9945" y="8664363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16" grpId="0" animBg="1"/>
      <p:bldP spid="20" grpId="0" animBg="1"/>
      <p:bldP spid="21" grpId="0"/>
      <p:bldP spid="22" grpId="0" animBg="1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85062" y="311451"/>
            <a:ext cx="945738" cy="1016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 gọn các biểu thức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      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  <a:blipFill>
                <a:blip r:embed="rId3"/>
                <a:stretch>
                  <a:fillRect l="-126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153652">
            <a:off x="15949126" y="8578590"/>
            <a:ext cx="1741819" cy="2070513"/>
          </a:xfrm>
          <a:prstGeom prst="rect">
            <a:avLst/>
          </a:prstGeom>
        </p:spPr>
      </p:pic>
      <p:grpSp>
        <p:nvGrpSpPr>
          <p:cNvPr id="11" name="Google Shape;1077;p62"/>
          <p:cNvGrpSpPr/>
          <p:nvPr/>
        </p:nvGrpSpPr>
        <p:grpSpPr>
          <a:xfrm>
            <a:off x="6230982" y="459207"/>
            <a:ext cx="5943600" cy="1057137"/>
            <a:chOff x="2842149" y="3741043"/>
            <a:chExt cx="5943600" cy="1057137"/>
          </a:xfrm>
        </p:grpSpPr>
        <p:sp>
          <p:nvSpPr>
            <p:cNvPr id="1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2.5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  <a:blipFill>
                <a:blip r:embed="rId5"/>
                <a:stretch>
                  <a:fillRect l="-1240" b="-2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305;p14"/>
          <p:cNvGrpSpPr/>
          <p:nvPr/>
        </p:nvGrpSpPr>
        <p:grpSpPr>
          <a:xfrm>
            <a:off x="8191681" y="4099560"/>
            <a:ext cx="2022200" cy="1196340"/>
            <a:chOff x="7837953" y="804641"/>
            <a:chExt cx="2022200" cy="1289304"/>
          </a:xfrm>
        </p:grpSpPr>
        <p:pic>
          <p:nvPicPr>
            <p:cNvPr id="21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664751" y="7396484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95400" y="81991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800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3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2.6 </a:t>
              </a:r>
              <a:r>
                <a:rPr kumimoji="0" 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kumimoji="0" lang="en-US" sz="43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kumimoji="0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Chứng minh rằng với mọi số tự nhiên n, ta có</a:t>
                </a: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 </a:t>
                </a:r>
                <a:endParaRPr lang="en-US" sz="4400" smtClean="0">
                  <a:solidFill>
                    <a:srgbClr val="000000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chia </a:t>
                </a: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hết cho 4</a:t>
                </a: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lang="en-US" sz="44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  <a:blipFill>
                <a:blip r:embed="rId5"/>
                <a:stretch>
                  <a:fillRect l="-161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7372" y="510642"/>
            <a:ext cx="1579117" cy="15086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242772" y="6187045"/>
                <a:ext cx="3929428" cy="1092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772" y="6187045"/>
                <a:ext cx="3929428" cy="10926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>
            <a:off x="7904299" y="4684068"/>
            <a:ext cx="2022200" cy="119634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430565" y="8065709"/>
                <a:ext cx="13944600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</a:t>
                </a:r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565" y="8065709"/>
                <a:ext cx="13944600" cy="901401"/>
              </a:xfrm>
              <a:prstGeom prst="rect">
                <a:avLst/>
              </a:prstGeom>
              <a:blipFill>
                <a:blip r:embed="rId9"/>
                <a:stretch>
                  <a:fillRect l="-157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022302" y="6379405"/>
                <a:ext cx="40371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302" y="6379405"/>
                <a:ext cx="4037131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029241" y="6334517"/>
                <a:ext cx="372114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241" y="6334517"/>
                <a:ext cx="3721147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424028" y="7066385"/>
                <a:ext cx="485055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+4=4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028" y="7066385"/>
                <a:ext cx="4850559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9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89782" y="1160969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62880" y="826414"/>
              <a:ext cx="473200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TẬP THÊM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Với a, b, c là độ dài cạnh của một tam giác và p là nửa chu vi của tam giác đó.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  <a:blipFill>
                <a:blip r:embed="rId2"/>
                <a:stretch>
                  <a:fillRect l="-1388" r="-1351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549267" y="8603419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38033" y="807781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+4(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+9)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+25+25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+10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+25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+(9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</a:t>
                </a: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  <a:blipFill>
                <a:blip r:embed="rId5"/>
                <a:stretch>
                  <a:fillRect l="-1387" r="-1351" b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8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a, b, c là độ dài cạnh của một tam giác và p là nửa chu vi của tam giác đó.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nửa chu vi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 tích VT ta có: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VT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VT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  <a:blipFill>
                <a:blip r:embed="rId5"/>
                <a:stretch>
                  <a:fillRect l="-1221" r="-373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2286000" y="2759027"/>
            <a:ext cx="13716000" cy="171261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2286000" y="7761992"/>
            <a:ext cx="13716000" cy="171261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90" y="1395979"/>
            <a:ext cx="2215326" cy="2615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49" y="627812"/>
            <a:ext cx="2318205" cy="207586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75" y="1395977"/>
            <a:ext cx="2215326" cy="2615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34" y="627810"/>
            <a:ext cx="2318205" cy="2075868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9" y="1395973"/>
            <a:ext cx="2215326" cy="2615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20" y="627810"/>
            <a:ext cx="2318205" cy="2075868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683" y="1395974"/>
            <a:ext cx="2215326" cy="2615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42" y="627809"/>
            <a:ext cx="2318205" cy="2075868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827" y="1395973"/>
            <a:ext cx="2215326" cy="26154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86" y="627807"/>
            <a:ext cx="2318205" cy="20758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4" y="9463151"/>
            <a:ext cx="6857999" cy="5022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4" y="9463151"/>
            <a:ext cx="6857999" cy="5022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58" y="4419977"/>
            <a:ext cx="6857999" cy="5022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4" y="4461947"/>
            <a:ext cx="6857999" cy="502229"/>
          </a:xfrm>
          <a:prstGeom prst="rect">
            <a:avLst/>
          </a:prstGeom>
        </p:spPr>
      </p:pic>
      <p:sp>
        <p:nvSpPr>
          <p:cNvPr id="42" name="Flowchart: Summing Junction 41">
            <a:hlinkClick r:id="rId22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5050366" y="8027366"/>
            <a:ext cx="730202" cy="9736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986870" y="5854266"/>
            <a:ext cx="10091913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20" name="Intro_mở_màn_2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175002" y="9231594"/>
            <a:ext cx="685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3.7037E-7 L 3.12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9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61224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  <p:bldP spid="19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338DEC-3EB1-240C-E78D-1AD9C2E62ECB}"/>
              </a:ext>
            </a:extLst>
          </p:cNvPr>
          <p:cNvSpPr txBox="1"/>
          <p:nvPr/>
        </p:nvSpPr>
        <p:spPr>
          <a:xfrm>
            <a:off x="1075764" y="1492624"/>
            <a:ext cx="15504459" cy="2031325"/>
          </a:xfrm>
          <a:prstGeom prst="rect">
            <a:avLst/>
          </a:prstGeom>
          <a:solidFill>
            <a:srgbClr val="99CC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1371600"/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04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559" y="-75639"/>
            <a:ext cx="2184108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432" y="7291265"/>
            <a:ext cx="2215326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991" y="6523098"/>
            <a:ext cx="2318205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465150" y="5892467"/>
            <a:ext cx="1654493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TRÀNG VỖ TAY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658141" y="413659"/>
            <a:ext cx="9841803" cy="943802"/>
          </a:xfrm>
          <a:prstGeom prst="foldedCorner">
            <a:avLst/>
          </a:prstGeom>
          <a:solidFill>
            <a:srgbClr val="CC00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371600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entury Gothic"/>
              </a:rPr>
              <a:t>.</a:t>
            </a:r>
            <a:endParaRPr lang="en-US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371600">
              <a:spcBef>
                <a:spcPct val="0"/>
              </a:spcBef>
            </a:pP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014055" y="7538228"/>
            <a:ext cx="3657495" cy="282351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437583" y="6103532"/>
            <a:ext cx="2599806" cy="1349271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2" y="8186203"/>
            <a:ext cx="1071563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815140" y="6291489"/>
            <a:ext cx="173708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4" y="7731183"/>
            <a:ext cx="1309565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07" y="7599171"/>
            <a:ext cx="1309565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14" y="5156570"/>
            <a:ext cx="875226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634" y="5497319"/>
            <a:ext cx="99018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693" y="5803551"/>
            <a:ext cx="557213" cy="657225"/>
          </a:xfrm>
          <a:prstGeom prst="rect">
            <a:avLst/>
          </a:prstGeom>
          <a:solidFill>
            <a:srgbClr val="CC00FF"/>
          </a:solidFill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07" y="5733055"/>
            <a:ext cx="803672" cy="1785938"/>
          </a:xfrm>
          <a:prstGeom prst="rect">
            <a:avLst/>
          </a:prstGeom>
        </p:spPr>
      </p:pic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257840" y="3812162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t-B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+ B)</a:t>
            </a:r>
            <a:r>
              <a:rPr lang="pt-BR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A</a:t>
            </a:r>
            <a:r>
              <a:rPr lang="pt-BR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AB + B</a:t>
            </a:r>
            <a:r>
              <a:rPr lang="pt-BR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36"/>
          <p:cNvSpPr>
            <a:spLocks noChangeArrowheads="1"/>
          </p:cNvSpPr>
          <p:nvPr/>
        </p:nvSpPr>
        <p:spPr bwMode="auto">
          <a:xfrm>
            <a:off x="312827" y="6239526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+ B)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A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B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6"/>
          <p:cNvSpPr>
            <a:spLocks noChangeArrowheads="1"/>
          </p:cNvSpPr>
          <p:nvPr/>
        </p:nvSpPr>
        <p:spPr bwMode="auto">
          <a:xfrm>
            <a:off x="8428391" y="3952875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buNone/>
              <a:defRPr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pt-B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+ B)</a:t>
            </a:r>
            <a:r>
              <a:rPr lang="pt-BR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A</a:t>
            </a:r>
            <a:r>
              <a:rPr lang="pt-BR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+ 2AB + B</a:t>
            </a:r>
            <a:r>
              <a:rPr lang="pt-BR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6"/>
          <p:cNvSpPr>
            <a:spLocks noChangeArrowheads="1"/>
          </p:cNvSpPr>
          <p:nvPr/>
        </p:nvSpPr>
        <p:spPr bwMode="auto">
          <a:xfrm>
            <a:off x="8372015" y="6239526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7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(4x – 25y)(4x + 25y) 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E23C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CNV_ô_chữ_được_m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756" y="526740"/>
            <a:ext cx="2184108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555" y="7145617"/>
            <a:ext cx="2215326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708" y="6377454"/>
            <a:ext cx="2318205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6189372" y="6626022"/>
            <a:ext cx="1654493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món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endParaRPr lang="en-US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014055" y="7538228"/>
            <a:ext cx="3657495" cy="282351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437583" y="6103532"/>
            <a:ext cx="2599806" cy="1349271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2" y="8186203"/>
            <a:ext cx="1071563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815140" y="6291489"/>
            <a:ext cx="173708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4" y="7731183"/>
            <a:ext cx="1309565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5958390"/>
            <a:ext cx="1309565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14" y="5156570"/>
            <a:ext cx="875226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634" y="5497319"/>
            <a:ext cx="99018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739" y="5880351"/>
            <a:ext cx="557213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3226" y="5608771"/>
            <a:ext cx="803672" cy="1785938"/>
          </a:xfrm>
          <a:prstGeom prst="rect">
            <a:avLst/>
          </a:prstGeom>
        </p:spPr>
      </p:pic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403412" y="3951162"/>
            <a:ext cx="5745057" cy="1585242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(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B)(A + B) = A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+ 2AB + B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36"/>
          <p:cNvSpPr>
            <a:spLocks noChangeArrowheads="1"/>
          </p:cNvSpPr>
          <p:nvPr/>
        </p:nvSpPr>
        <p:spPr bwMode="auto">
          <a:xfrm>
            <a:off x="287114" y="6450116"/>
            <a:ext cx="5390462" cy="156981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(A + B)(A – B) = A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B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spcBef>
                <a:spcPct val="0"/>
              </a:spcBef>
              <a:buNone/>
            </a:pPr>
            <a:endParaRPr lang="en-US" altLang="en-US" sz="4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6"/>
          <p:cNvSpPr>
            <a:spLocks noChangeArrowheads="1"/>
          </p:cNvSpPr>
          <p:nvPr/>
        </p:nvSpPr>
        <p:spPr bwMode="auto">
          <a:xfrm>
            <a:off x="8207664" y="4047046"/>
            <a:ext cx="5745057" cy="1585241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buNone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(A + B)(A – B) = A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2AB + B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6"/>
          <p:cNvSpPr>
            <a:spLocks noChangeArrowheads="1"/>
          </p:cNvSpPr>
          <p:nvPr/>
        </p:nvSpPr>
        <p:spPr bwMode="auto">
          <a:xfrm>
            <a:off x="8354028" y="6343172"/>
            <a:ext cx="5598693" cy="1676759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buNone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(A + B)(A – B) = A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B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2982345" y="784138"/>
            <a:ext cx="7849053" cy="1292662"/>
          </a:xfrm>
          <a:prstGeom prst="rect">
            <a:avLst/>
          </a:prstGeom>
          <a:solidFill>
            <a:srgbClr val="CC00FF"/>
          </a:solidFill>
          <a:ln>
            <a:noFill/>
          </a:ln>
          <a:effec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sv-SE" sz="4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 2.</a:t>
            </a:r>
            <a:r>
              <a:rPr lang="sv-SE" sz="4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8.33333E-7 -0.224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E23C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CNV_ô_chữ_được_m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342" y="51954"/>
            <a:ext cx="2184108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432" y="7291265"/>
            <a:ext cx="2215326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991" y="6523098"/>
            <a:ext cx="2318205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453360" y="5880351"/>
            <a:ext cx="1654493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món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173950" y="126025"/>
            <a:ext cx="7817214" cy="1514516"/>
          </a:xfrm>
          <a:prstGeom prst="foldedCorner">
            <a:avLst/>
          </a:prstGeom>
          <a:solidFill>
            <a:srgbClr val="CC00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spcBef>
                <a:spcPct val="0"/>
              </a:spcBef>
            </a:pP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spcBef>
                <a:spcPct val="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spcBef>
                <a:spcPct val="0"/>
              </a:spcBef>
            </a:pP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014055" y="7538228"/>
            <a:ext cx="3657495" cy="282351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437583" y="6103532"/>
            <a:ext cx="2599806" cy="1349271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2" y="8186203"/>
            <a:ext cx="1071563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815140" y="6291489"/>
            <a:ext cx="173708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4" y="7731183"/>
            <a:ext cx="1309565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5958390"/>
            <a:ext cx="1309565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14" y="5156570"/>
            <a:ext cx="875226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634" y="5497319"/>
            <a:ext cx="99018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739" y="5878556"/>
            <a:ext cx="557213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07" y="5733055"/>
            <a:ext cx="803672" cy="1785938"/>
          </a:xfrm>
          <a:prstGeom prst="rect">
            <a:avLst/>
          </a:prstGeom>
        </p:spPr>
      </p:pic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1308527" y="2325737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</a:t>
            </a:r>
            <a:r>
              <a:rPr lang="en-US" alt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 + 2y)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x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+ 4xy + 4y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36"/>
          <p:cNvSpPr>
            <a:spLocks noChangeArrowheads="1"/>
          </p:cNvSpPr>
          <p:nvPr/>
        </p:nvSpPr>
        <p:spPr bwMode="auto">
          <a:xfrm>
            <a:off x="7713000" y="4426001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buNone/>
            </a:pP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buNone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 – 2y)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x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4y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dirty="0">
              <a:solidFill>
                <a:prstClr val="white"/>
              </a:solidFill>
            </a:endParaRPr>
          </a:p>
          <a:p>
            <a:pPr algn="ctr" defTabSz="1371600">
              <a:buNone/>
            </a:pP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6"/>
          <p:cNvSpPr>
            <a:spLocks noChangeArrowheads="1"/>
          </p:cNvSpPr>
          <p:nvPr/>
        </p:nvSpPr>
        <p:spPr bwMode="auto">
          <a:xfrm>
            <a:off x="7433702" y="2325737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 – 2y)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x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4xy + 4y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spcBef>
                <a:spcPct val="0"/>
              </a:spcBef>
              <a:buNone/>
            </a:pPr>
            <a:endParaRPr lang="en-US" altLang="en-US" sz="4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6"/>
          <p:cNvSpPr>
            <a:spLocks noChangeArrowheads="1"/>
          </p:cNvSpPr>
          <p:nvPr/>
        </p:nvSpPr>
        <p:spPr bwMode="auto">
          <a:xfrm>
            <a:off x="1297994" y="4390182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 (x – 2y)(x + 2y) = x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4y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spcBef>
                <a:spcPct val="0"/>
              </a:spcBef>
              <a:buNone/>
            </a:pPr>
            <a:endParaRPr lang="en-US" altLang="en-US" sz="4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E23C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CNV_ô_chữ_được_m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581400" y="3163287"/>
            <a:ext cx="1084247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HẰNG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ĐẲNG THỨC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342" y="-75639"/>
            <a:ext cx="2184108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432" y="7291265"/>
            <a:ext cx="2215326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553" y="6511379"/>
            <a:ext cx="2318205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453360" y="5880351"/>
            <a:ext cx="1654493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909609" y="457200"/>
            <a:ext cx="9858624" cy="1152963"/>
          </a:xfrm>
          <a:prstGeom prst="foldedCorner">
            <a:avLst/>
          </a:prstGeom>
          <a:solidFill>
            <a:srgbClr val="CC00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spcBef>
                <a:spcPct val="0"/>
              </a:spcBef>
            </a:pP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371600">
              <a:spcBef>
                <a:spcPct val="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700" b="1" dirty="0">
                <a:solidFill>
                  <a:prstClr val="white"/>
                </a:solidFill>
                <a:latin typeface="Century Gothic"/>
              </a:rPr>
              <a:t>.</a:t>
            </a:r>
            <a:endParaRPr lang="en-US" sz="2700" dirty="0">
              <a:solidFill>
                <a:prstClr val="white"/>
              </a:solidFill>
              <a:latin typeface="Century Gothic"/>
            </a:endParaRPr>
          </a:p>
          <a:p>
            <a:pPr defTabSz="1371600">
              <a:spcBef>
                <a:spcPct val="0"/>
              </a:spcBef>
            </a:pPr>
            <a:endParaRPr lang="en-US" alt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014055" y="7538228"/>
            <a:ext cx="3657495" cy="282351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437583" y="6103532"/>
            <a:ext cx="2599806" cy="1349271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2" y="8186203"/>
            <a:ext cx="1071563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815140" y="6291489"/>
            <a:ext cx="173708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4" y="7731183"/>
            <a:ext cx="1309565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5958390"/>
            <a:ext cx="1309565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14" y="5156570"/>
            <a:ext cx="875226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634" y="5497319"/>
            <a:ext cx="99018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739" y="5878556"/>
            <a:ext cx="557213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07" y="5733055"/>
            <a:ext cx="803672" cy="1785938"/>
          </a:xfrm>
          <a:prstGeom prst="rect">
            <a:avLst/>
          </a:prstGeom>
        </p:spPr>
      </p:pic>
      <p:sp>
        <p:nvSpPr>
          <p:cNvPr id="19" name="AutoShape 36"/>
          <p:cNvSpPr>
            <a:spLocks noChangeArrowheads="1"/>
          </p:cNvSpPr>
          <p:nvPr/>
        </p:nvSpPr>
        <p:spPr bwMode="auto">
          <a:xfrm>
            <a:off x="1308527" y="3123041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A.</a:t>
            </a:r>
            <a:r>
              <a:rPr lang="en-US" alt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 + y)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(x + y)(x + y)       </a:t>
            </a: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6"/>
          <p:cNvSpPr>
            <a:spLocks noChangeArrowheads="1"/>
          </p:cNvSpPr>
          <p:nvPr/>
        </p:nvSpPr>
        <p:spPr bwMode="auto">
          <a:xfrm>
            <a:off x="1384637" y="5156570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 + y)(x + y) = y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x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6"/>
          <p:cNvSpPr>
            <a:spLocks noChangeArrowheads="1"/>
          </p:cNvSpPr>
          <p:nvPr/>
        </p:nvSpPr>
        <p:spPr bwMode="auto">
          <a:xfrm>
            <a:off x="8309492" y="3114512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y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(x + y)(x – y)</a:t>
            </a: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36"/>
          <p:cNvSpPr>
            <a:spLocks noChangeArrowheads="1"/>
          </p:cNvSpPr>
          <p:nvPr/>
        </p:nvSpPr>
        <p:spPr bwMode="auto">
          <a:xfrm>
            <a:off x="8479832" y="5156570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buNone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(-x – y)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(-x)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2(-x)y + y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3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-0.22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E23C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Đ_hoàn_thà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559" y="-75639"/>
            <a:ext cx="2184108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432" y="7291265"/>
            <a:ext cx="2215326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991" y="6523098"/>
            <a:ext cx="2318205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453360" y="5880351"/>
            <a:ext cx="1654493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TRÀNG VỖ TAY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658140" y="413658"/>
            <a:ext cx="11293419" cy="1300842"/>
          </a:xfrm>
          <a:prstGeom prst="foldedCorner">
            <a:avLst/>
          </a:prstGeom>
          <a:solidFill>
            <a:srgbClr val="CC00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spcBef>
                <a:spcPct val="0"/>
              </a:spcBef>
            </a:pP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371600">
              <a:spcBef>
                <a:spcPct val="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4x</a:t>
            </a:r>
            <a:r>
              <a:rPr lang="en-US" sz="3600" b="1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25y</a:t>
            </a:r>
            <a:r>
              <a:rPr lang="en-US" sz="3600" b="1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spcBef>
                <a:spcPct val="0"/>
              </a:spcBef>
            </a:pP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014055" y="7538228"/>
            <a:ext cx="3657495" cy="282351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515235" y="5686311"/>
            <a:ext cx="2599806" cy="1349271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2" y="8186203"/>
            <a:ext cx="1071563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815140" y="6291489"/>
            <a:ext cx="173708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4" y="7731183"/>
            <a:ext cx="1309565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5958390"/>
            <a:ext cx="1309565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14" y="5156570"/>
            <a:ext cx="875226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634" y="5497319"/>
            <a:ext cx="99018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739" y="5878556"/>
            <a:ext cx="557213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07" y="5733055"/>
            <a:ext cx="803672" cy="1785938"/>
          </a:xfrm>
          <a:prstGeom prst="rect">
            <a:avLst/>
          </a:prstGeom>
        </p:spPr>
      </p:pic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1794444" y="2766477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(4x – 5y)(4x + 5y)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36"/>
          <p:cNvSpPr>
            <a:spLocks noChangeArrowheads="1"/>
          </p:cNvSpPr>
          <p:nvPr/>
        </p:nvSpPr>
        <p:spPr bwMode="auto">
          <a:xfrm>
            <a:off x="1735454" y="4985178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(2x – 5y)</a:t>
            </a:r>
            <a:r>
              <a:rPr lang="en-US" sz="27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6"/>
          <p:cNvSpPr>
            <a:spLocks noChangeArrowheads="1"/>
          </p:cNvSpPr>
          <p:nvPr/>
        </p:nvSpPr>
        <p:spPr bwMode="auto">
          <a:xfrm>
            <a:off x="8133119" y="2766477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(2x – 5y)(2x + 5y)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6"/>
          <p:cNvSpPr>
            <a:spLocks noChangeArrowheads="1"/>
          </p:cNvSpPr>
          <p:nvPr/>
        </p:nvSpPr>
        <p:spPr bwMode="auto">
          <a:xfrm>
            <a:off x="8162046" y="4939089"/>
            <a:ext cx="4800600" cy="11906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(4x – 25y)(4x + 25y) 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2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E23C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CNV_ô_chữ_được_m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30400" y="8191500"/>
            <a:ext cx="4550928" cy="4454221"/>
          </a:xfrm>
          <a:prstGeom prst="rect">
            <a:avLst/>
          </a:prstGeom>
        </p:spPr>
      </p:pic>
      <p:sp>
        <p:nvSpPr>
          <p:cNvPr id="14" name="Google Shape;1087;p63"/>
          <p:cNvSpPr txBox="1"/>
          <p:nvPr/>
        </p:nvSpPr>
        <p:spPr>
          <a:xfrm>
            <a:off x="4177481" y="1072040"/>
            <a:ext cx="9570678" cy="109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21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rPr>
              <a:t>HƯỚNG DẪN VỀ NHÀ</a:t>
            </a:r>
            <a:endParaRPr sz="6600" b="1" dirty="0">
              <a:solidFill>
                <a:srgbClr val="37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097;p63"/>
          <p:cNvGrpSpPr/>
          <p:nvPr/>
        </p:nvGrpSpPr>
        <p:grpSpPr>
          <a:xfrm>
            <a:off x="1026411" y="3467100"/>
            <a:ext cx="4447408" cy="379857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69877" y="4193118"/>
              <a:ext cx="4030937" cy="233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học.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514545" y="3467101"/>
            <a:ext cx="4797758" cy="379857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14544" y="3859530"/>
              <a:ext cx="46325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SBT.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2263298" y="3467100"/>
            <a:ext cx="4957902" cy="3815778"/>
            <a:chOff x="12263298" y="2989232"/>
            <a:chExt cx="4957902" cy="4585801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3353" y="2989232"/>
              <a:ext cx="4957847" cy="4549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Đọc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trước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vi-VN" sz="3900" b="1">
                  <a:ea typeface="Times New Roman" panose="02020603050405020304" pitchFamily="18" charset="0"/>
                </a:rPr>
                <a:t>Bài 7. Lập phương của một tổng hay một </a:t>
              </a:r>
              <a:r>
                <a:rPr lang="vi-VN" sz="3900" b="1" smtClean="0">
                  <a:ea typeface="Times New Roman" panose="02020603050405020304" pitchFamily="18" charset="0"/>
                </a:rPr>
                <a:t>hiệu</a:t>
              </a:r>
              <a:r>
                <a:rPr lang="en-US" sz="3900" b="1" smtClean="0">
                  <a:ea typeface="Times New Roman" panose="02020603050405020304" pitchFamily="18" charset="0"/>
                </a:rPr>
                <a:t>.</a:t>
              </a:r>
              <a:endParaRPr sz="3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2362200" y="0"/>
            <a:ext cx="3916041" cy="21055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-775650" y="8032791"/>
            <a:ext cx="3105991" cy="294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5133" y="-117566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14751" y="5409127"/>
            <a:ext cx="7340049" cy="9868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000" y="876300"/>
            <a:ext cx="5197958" cy="4743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44600" y="0"/>
            <a:ext cx="2735172" cy="2830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3235" y="8347166"/>
            <a:ext cx="4383276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8899" y="2171700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33012" y="534408"/>
            <a:ext cx="8664612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biết hằng đẳng thức</a:t>
            </a:r>
            <a:endParaRPr lang="en-US" sz="5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biểu thức: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000" smtClean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b="1" i="1" u="sng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</a:t>
                </a: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thay bất kì a và b bằng một số nào đó thì biểu thức có vế trái luôn bằng vế phải</a:t>
                </a:r>
                <a:r>
                  <a:rPr lang="nl-NL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  <a:blipFill>
                <a:blip r:embed="rId18"/>
                <a:stretch>
                  <a:fillRect l="-1250" r="-1250" b="-4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914400" y="5800461"/>
            <a:ext cx="16341026" cy="3305544"/>
            <a:chOff x="1108774" y="5143500"/>
            <a:chExt cx="16341026" cy="3305544"/>
          </a:xfrm>
        </p:grpSpPr>
        <p:sp>
          <p:nvSpPr>
            <p:cNvPr id="25" name="Google Shape;259;p11"/>
            <p:cNvSpPr/>
            <p:nvPr/>
          </p:nvSpPr>
          <p:spPr>
            <a:xfrm>
              <a:off x="1108774" y="5143500"/>
              <a:ext cx="16341026" cy="3305544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2600" y="5448300"/>
              <a:ext cx="15029693" cy="236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Hằng đẳng thức là đẳng thức mà hai vế luôn cùng nhận một giá trị khi thay các chữ trong đẳng thức bằng các số tùy ý.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39774" y="7907886"/>
            <a:ext cx="1786283" cy="1731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773" y="5634213"/>
            <a:ext cx="880174" cy="9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60449" y="-1370804"/>
            <a:ext cx="4035902" cy="4151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438400" y="6767703"/>
            <a:ext cx="454191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695216">
            <a:off x="-1011861" y="-669611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396335" y="1096938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62600" y="2750066"/>
            <a:ext cx="67928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đẳng thức thường gặp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5240000" y="7581900"/>
            <a:ext cx="2524659" cy="232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e>
                      </m:d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856375" y="8087647"/>
            <a:ext cx="679282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những hằng đẳng 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60046" y="7048499"/>
            <a:ext cx="3851119" cy="3509711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621000" y="7581900"/>
            <a:ext cx="3276600" cy="2900111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09600" y="1285645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1267994"/>
            <a:ext cx="146680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Đẳng thức nào sau đây là hằng đẳng thức?</a:t>
            </a: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1036410" y="476250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hằng đẳng thức.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defRPr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 là hằng đẳng thức (vì khi ta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 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 hai vế của đẳng thức không bằng nhau.)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  <a:blipFill>
                <a:blip r:embed="rId4"/>
                <a:stretch>
                  <a:fillRect l="-1651" r="-1651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  <a:blipFill>
                <a:blip r:embed="rId5"/>
                <a:stretch>
                  <a:fillRect l="-445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  <a:blipFill>
                <a:blip r:embed="rId6"/>
                <a:stretch>
                  <a:fillRect l="-6387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8600" y="226285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887963">
            <a:off x="16208244" y="7869227"/>
            <a:ext cx="3144853" cy="297974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-430800" y="-81126"/>
            <a:ext cx="2222236" cy="2367229"/>
          </a:xfrm>
          <a:prstGeom prst="rect">
            <a:avLst/>
          </a:prstGeom>
        </p:spPr>
      </p:pic>
      <p:sp>
        <p:nvSpPr>
          <p:cNvPr id="16" name="Google Shape;322;p15"/>
          <p:cNvSpPr/>
          <p:nvPr/>
        </p:nvSpPr>
        <p:spPr>
          <a:xfrm>
            <a:off x="6310333" y="685102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các đẳng thức sau, đẳng thức nào là hằng đẳng thức?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  <a:blipFill>
                <a:blip r:embed="rId4"/>
                <a:stretch>
                  <a:fillRect l="-1565" r="-565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305;p14"/>
          <p:cNvGrpSpPr/>
          <p:nvPr/>
        </p:nvGrpSpPr>
        <p:grpSpPr>
          <a:xfrm flipH="1">
            <a:off x="7927859" y="5372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hằng đẳng thức.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phải là hằng đẳng thức (vì khi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thì hai vế của đẳng thức không bằng nhau).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  <a:blipFill>
                <a:blip r:embed="rId6"/>
                <a:stretch>
                  <a:fillRect l="-1422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4645" y="387180"/>
            <a:ext cx="1186025" cy="17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1529</Words>
  <Application>Microsoft Office PowerPoint</Application>
  <PresentationFormat>Custom</PresentationFormat>
  <Paragraphs>352</Paragraphs>
  <Slides>53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Times New Roman</vt:lpstr>
      <vt:lpstr>Wingdings</vt:lpstr>
      <vt:lpstr>Tahoma</vt:lpstr>
      <vt:lpstr>Calibri</vt:lpstr>
      <vt:lpstr>Cambria Math</vt:lpstr>
      <vt:lpstr>Wingdings 3</vt:lpstr>
      <vt:lpstr>Arial</vt:lpstr>
      <vt:lpstr>Cambria</vt:lpstr>
      <vt:lpstr>OpenSans</vt:lpstr>
      <vt:lpstr>Century Gothic</vt:lpstr>
      <vt:lpstr>Dotum</vt:lpstr>
      <vt:lpstr>Office Theme</vt:lpstr>
      <vt:lpstr>1_Office Theme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Simple Order of Operations Presentation</dc:title>
  <cp:lastModifiedBy>V</cp:lastModifiedBy>
  <cp:revision>74</cp:revision>
  <dcterms:created xsi:type="dcterms:W3CDTF">2006-08-16T00:00:00Z</dcterms:created>
  <dcterms:modified xsi:type="dcterms:W3CDTF">2023-10-13T02:25:47Z</dcterms:modified>
  <dc:identifier>DAFWAZhnXwQ</dc:identifier>
</cp:coreProperties>
</file>