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66" r:id="rId2"/>
    <p:sldId id="286" r:id="rId3"/>
    <p:sldId id="296" r:id="rId4"/>
    <p:sldId id="290" r:id="rId5"/>
    <p:sldId id="289" r:id="rId6"/>
    <p:sldId id="287" r:id="rId7"/>
    <p:sldId id="291" r:id="rId8"/>
    <p:sldId id="292" r:id="rId9"/>
    <p:sldId id="294" r:id="rId10"/>
    <p:sldId id="298" r:id="rId11"/>
    <p:sldId id="299" r:id="rId12"/>
    <p:sldId id="300" r:id="rId13"/>
    <p:sldId id="301" r:id="rId14"/>
    <p:sldId id="29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1.Nguyễn Thị Mai" initials="0TM" lastIdx="9" clrIdx="0">
    <p:extLst>
      <p:ext uri="{19B8F6BF-5375-455C-9EA6-DF929625EA0E}">
        <p15:presenceInfo xmlns:p15="http://schemas.microsoft.com/office/powerpoint/2012/main" userId="01.Nguyễn Thị Mai" providerId="None"/>
      </p:ext>
    </p:extLst>
  </p:cmAuthor>
  <p:cmAuthor id="2" name="Admin" initials="A" lastIdx="3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7F2"/>
    <a:srgbClr val="6FA3D9"/>
    <a:srgbClr val="A0AAF5"/>
    <a:srgbClr val="FF9FC6"/>
    <a:srgbClr val="99E303"/>
    <a:srgbClr val="AEB8FF"/>
    <a:srgbClr val="FFE269"/>
    <a:srgbClr val="A97850"/>
    <a:srgbClr val="207FB5"/>
    <a:srgbClr val="B4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05498-E210-48AA-8116-37EFD366E87E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F07D-4107-4812-BB12-99BD0EC1C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2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23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1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4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99522-3499-413F-8AEC-032B34EB1B11}" type="datetimeFigureOut">
              <a:rPr lang="en-US" smtClean="0"/>
              <a:t>19/8/2022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B02D-F1E7-45B9-99FE-7B352F97B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e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C18B6C2-EA36-4BF1-B2EE-B1AD049A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898" y="824626"/>
            <a:ext cx="7468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NHIỆT ĐỘ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CELSIUS.  ĐO NHIỆT ĐỘ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FACA0-BFEA-4E1A-B8D4-994DF883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0" y="389952"/>
            <a:ext cx="1127156" cy="1235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011F6-2191-49D3-899C-E9F90F466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974" y="1478631"/>
            <a:ext cx="3136664" cy="2592549"/>
          </a:xfrm>
          <a:prstGeom prst="rect">
            <a:avLst/>
          </a:prstGeom>
        </p:spPr>
      </p:pic>
      <p:grpSp>
        <p:nvGrpSpPr>
          <p:cNvPr id="9" name="Group 50">
            <a:extLst>
              <a:ext uri="{FF2B5EF4-FFF2-40B4-BE49-F238E27FC236}">
                <a16:creationId xmlns:a16="http://schemas.microsoft.com/office/drawing/2014/main" id="{32EBE9DE-F739-4682-ACCC-14C27CDF85ED}"/>
              </a:ext>
            </a:extLst>
          </p:cNvPr>
          <p:cNvGrpSpPr>
            <a:grpSpLocks/>
          </p:cNvGrpSpPr>
          <p:nvPr/>
        </p:nvGrpSpPr>
        <p:grpSpPr bwMode="auto">
          <a:xfrm rot="21066628">
            <a:off x="7381223" y="2045337"/>
            <a:ext cx="502444" cy="490538"/>
            <a:chOff x="4027" y="3016"/>
            <a:chExt cx="515" cy="505"/>
          </a:xfrm>
        </p:grpSpPr>
        <p:sp>
          <p:nvSpPr>
            <p:cNvPr id="10" name="Oval 51">
              <a:extLst>
                <a:ext uri="{FF2B5EF4-FFF2-40B4-BE49-F238E27FC236}">
                  <a16:creationId xmlns:a16="http://schemas.microsoft.com/office/drawing/2014/main" id="{73CEBA4F-FD8B-4507-B280-2594A6585A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13"/>
            </a:p>
          </p:txBody>
        </p:sp>
        <p:pic>
          <p:nvPicPr>
            <p:cNvPr id="12" name="Picture 52" descr="sphere_highlight">
              <a:extLst>
                <a:ext uri="{FF2B5EF4-FFF2-40B4-BE49-F238E27FC236}">
                  <a16:creationId xmlns:a16="http://schemas.microsoft.com/office/drawing/2014/main" id="{53C40860-921F-4427-816C-C76123562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13" name="Group 53">
            <a:extLst>
              <a:ext uri="{FF2B5EF4-FFF2-40B4-BE49-F238E27FC236}">
                <a16:creationId xmlns:a16="http://schemas.microsoft.com/office/drawing/2014/main" id="{ACBBCB18-6F8B-4B32-8F85-D7DA65DEA825}"/>
              </a:ext>
            </a:extLst>
          </p:cNvPr>
          <p:cNvGrpSpPr>
            <a:grpSpLocks/>
          </p:cNvGrpSpPr>
          <p:nvPr/>
        </p:nvGrpSpPr>
        <p:grpSpPr bwMode="auto">
          <a:xfrm rot="21066628">
            <a:off x="8235269" y="1232599"/>
            <a:ext cx="261938" cy="254794"/>
            <a:chOff x="4027" y="3016"/>
            <a:chExt cx="515" cy="505"/>
          </a:xfrm>
        </p:grpSpPr>
        <p:sp>
          <p:nvSpPr>
            <p:cNvPr id="14" name="Oval 54">
              <a:extLst>
                <a:ext uri="{FF2B5EF4-FFF2-40B4-BE49-F238E27FC236}">
                  <a16:creationId xmlns:a16="http://schemas.microsoft.com/office/drawing/2014/main" id="{F3021D2C-CAB1-472A-A5CC-F92ADD8344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13"/>
            </a:p>
          </p:txBody>
        </p:sp>
        <p:pic>
          <p:nvPicPr>
            <p:cNvPr id="15" name="Picture 55" descr="sphere_highlight">
              <a:extLst>
                <a:ext uri="{FF2B5EF4-FFF2-40B4-BE49-F238E27FC236}">
                  <a16:creationId xmlns:a16="http://schemas.microsoft.com/office/drawing/2014/main" id="{4C9299BA-D5E2-4F04-9D37-289D940CB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sp>
        <p:nvSpPr>
          <p:cNvPr id="16" name="Oval 56">
            <a:extLst>
              <a:ext uri="{FF2B5EF4-FFF2-40B4-BE49-F238E27FC236}">
                <a16:creationId xmlns:a16="http://schemas.microsoft.com/office/drawing/2014/main" id="{D516247E-9542-4ACF-88DA-73D4EB942490}"/>
              </a:ext>
            </a:extLst>
          </p:cNvPr>
          <p:cNvSpPr>
            <a:spLocks noChangeArrowheads="1"/>
          </p:cNvSpPr>
          <p:nvPr/>
        </p:nvSpPr>
        <p:spPr bwMode="gray">
          <a:xfrm rot="21066628">
            <a:off x="6056001" y="2675907"/>
            <a:ext cx="812006" cy="803672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8575" algn="ctr">
            <a:solidFill>
              <a:srgbClr val="A97850"/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17" name="Oval 57">
            <a:extLst>
              <a:ext uri="{FF2B5EF4-FFF2-40B4-BE49-F238E27FC236}">
                <a16:creationId xmlns:a16="http://schemas.microsoft.com/office/drawing/2014/main" id="{E685CC3A-737A-454E-909A-0D54DC799908}"/>
              </a:ext>
            </a:extLst>
          </p:cNvPr>
          <p:cNvSpPr>
            <a:spLocks noChangeArrowheads="1"/>
          </p:cNvSpPr>
          <p:nvPr/>
        </p:nvSpPr>
        <p:spPr bwMode="gray">
          <a:xfrm rot="21071062">
            <a:off x="110053" y="2901258"/>
            <a:ext cx="2069306" cy="20478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76200" algn="ctr">
            <a:solidFill>
              <a:srgbClr val="DFA69C"/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18" name="Oval 58">
            <a:extLst>
              <a:ext uri="{FF2B5EF4-FFF2-40B4-BE49-F238E27FC236}">
                <a16:creationId xmlns:a16="http://schemas.microsoft.com/office/drawing/2014/main" id="{68627F5E-7A9A-4695-923F-0ACDF055A9A9}"/>
              </a:ext>
            </a:extLst>
          </p:cNvPr>
          <p:cNvSpPr>
            <a:spLocks noChangeArrowheads="1"/>
          </p:cNvSpPr>
          <p:nvPr/>
        </p:nvSpPr>
        <p:spPr bwMode="gray">
          <a:xfrm rot="21066628">
            <a:off x="3114846" y="3118834"/>
            <a:ext cx="1433513" cy="14192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7150" algn="ctr">
            <a:solidFill>
              <a:srgbClr val="207FB5"/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13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5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F4E2B-BB74-497E-A252-183DA4F6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2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944880" y="674967"/>
            <a:ext cx="66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LUYỆN TẬP</a:t>
            </a:r>
            <a:endParaRPr lang="en-US" sz="2100" b="1" dirty="0">
              <a:solidFill>
                <a:srgbClr val="2E8C02"/>
              </a:solidFill>
              <a:latin typeface="#9Slide04 SFU CenturySchoolbook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86926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13" y="1966823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12" y="2605178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112" y="3122763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112" y="3743866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F4E2B-BB74-497E-A252-183DA4F6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2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944880" y="795738"/>
            <a:ext cx="66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LUYỆN TẬP</a:t>
            </a:r>
            <a:endParaRPr lang="en-US" sz="2100" b="1" dirty="0">
              <a:solidFill>
                <a:srgbClr val="2E8C02"/>
              </a:solidFill>
              <a:latin typeface="#9Slide04 SFU CenturySchoolbook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9238"/>
            <a:ext cx="914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13" y="1966823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12" y="2605178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37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112" y="3122763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35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112" y="3743866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39,5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F4E2B-BB74-497E-A252-183DA4F6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2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944880" y="795738"/>
            <a:ext cx="66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LUYỆN TẬP</a:t>
            </a:r>
            <a:endParaRPr lang="en-US" sz="2100" b="1" dirty="0">
              <a:solidFill>
                <a:srgbClr val="2E8C02"/>
              </a:solidFill>
              <a:latin typeface="#9Slide04 SFU CenturySchoolbook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07697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Ken – vin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293K.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 –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13" y="2104847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68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12" y="2674190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112" y="3278040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20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112" y="3881890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261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thuyết Đo nhiệt độ KHTN 6 Cánh diều | KHTN lớp 6 -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7175"/>
            <a:ext cx="9039898" cy="43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121" y="170121"/>
            <a:ext cx="45401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ĐO NHIỆT ĐỘ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4D360-7D1D-45C2-8CDE-AACEE790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92" y="-240112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9B4963-426B-4DB3-B16D-3D5195626493}"/>
              </a:ext>
            </a:extLst>
          </p:cNvPr>
          <p:cNvSpPr txBox="1"/>
          <p:nvPr/>
        </p:nvSpPr>
        <p:spPr>
          <a:xfrm>
            <a:off x="944880" y="795738"/>
            <a:ext cx="66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9C6C7-865B-44E5-A66F-1E6438B37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5" y="991946"/>
            <a:ext cx="2285811" cy="2285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1423" y="1382233"/>
            <a:ext cx="52205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6BF0FE-F11A-4C15-8494-66701BF52D83}"/>
              </a:ext>
            </a:extLst>
          </p:cNvPr>
          <p:cNvSpPr txBox="1"/>
          <p:nvPr/>
        </p:nvSpPr>
        <p:spPr>
          <a:xfrm>
            <a:off x="1142957" y="515835"/>
            <a:ext cx="410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VÀ NHIỆT KẾ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A581E-F4CC-4AF7-A0B7-2F05DA2E10F0}"/>
              </a:ext>
            </a:extLst>
          </p:cNvPr>
          <p:cNvSpPr txBox="1"/>
          <p:nvPr/>
        </p:nvSpPr>
        <p:spPr>
          <a:xfrm>
            <a:off x="11236" y="196297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236" y="1085167"/>
            <a:ext cx="6286047" cy="9144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-1" y="-327806"/>
            <a:ext cx="8195095" cy="150633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GHĐ, ĐCNN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hiệt kế thủy ngân sử dụng có nguy hiểm không? Thương hiệu nào uy tín? |  websosanh.v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0" y="1121433"/>
            <a:ext cx="2655678" cy="224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Khoa học tự nhiên 6 Chân trời sáng tạo Bài 7: Thang nhiệt độ Celsius. Đo  nhiệt độ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/>
          <a:stretch/>
        </p:blipFill>
        <p:spPr bwMode="auto">
          <a:xfrm>
            <a:off x="3998883" y="897145"/>
            <a:ext cx="1245978" cy="277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rả lời luyện tập 2 mục 1 trang 32 SGK KHTN 6 Chân trời sáng tạo | KHTN lớp  6 - Chân trời sáng tạ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5"/>
          <a:stretch/>
        </p:blipFill>
        <p:spPr bwMode="auto">
          <a:xfrm>
            <a:off x="5963820" y="1549787"/>
            <a:ext cx="2766112" cy="1900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2975" y="3347054"/>
            <a:ext cx="1345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883" y="3617251"/>
            <a:ext cx="1345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5819" y="3496985"/>
            <a:ext cx="1345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287" y="4125082"/>
            <a:ext cx="301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ĐCNN: 0,1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5290" y="4125082"/>
            <a:ext cx="281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ĐCNN: 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269" y="4092232"/>
            <a:ext cx="293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GHĐ: 45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ĐCNN: 0,1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822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64A3C-CAEE-4AEC-967A-AF6B3CBD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8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A8EE8-033B-48DB-96B5-ACC62E1DD3AA}"/>
              </a:ext>
            </a:extLst>
          </p:cNvPr>
          <p:cNvSpPr txBox="1"/>
          <p:nvPr/>
        </p:nvSpPr>
        <p:spPr>
          <a:xfrm>
            <a:off x="2028218" y="695430"/>
            <a:ext cx="410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 NHIỆT ĐỘ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3D4A9-CDE1-4560-A1A1-F39ECF3E9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400" y="376845"/>
            <a:ext cx="1918834" cy="3184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32529-9DEB-4683-92E5-72AA07B6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6775">
            <a:off x="461849" y="2427589"/>
            <a:ext cx="2642354" cy="1971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50781-2AC0-492A-B046-6F3A7C6C1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331">
            <a:off x="1909874" y="1477503"/>
            <a:ext cx="2657475" cy="1864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6A2E3-49F0-4874-9B88-1D6BFACA1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23" y="2414525"/>
            <a:ext cx="2524934" cy="25249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71CC3C-64FD-4F60-B25B-FDF2B9024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84" y="84219"/>
            <a:ext cx="2325544" cy="2325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C660B-93C4-460C-8F37-CC965655C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6775">
            <a:off x="461848" y="2444923"/>
            <a:ext cx="2642354" cy="1971602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6336C813-14CD-4627-8D30-40F1E17D6C1D}"/>
              </a:ext>
            </a:extLst>
          </p:cNvPr>
          <p:cNvSpPr/>
          <p:nvPr/>
        </p:nvSpPr>
        <p:spPr>
          <a:xfrm>
            <a:off x="-315437" y="3626269"/>
            <a:ext cx="1725327" cy="940943"/>
          </a:xfrm>
          <a:prstGeom prst="wedgeEllipseCallout">
            <a:avLst>
              <a:gd name="adj1" fmla="val 3936"/>
              <a:gd name="adj2" fmla="val -91193"/>
            </a:avLst>
          </a:prstGeom>
          <a:solidFill>
            <a:srgbClr val="BFBA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sz="1800" b="1" dirty="0">
              <a:solidFill>
                <a:srgbClr val="2E8C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5FFE38B5-C186-41DB-A634-E13DC59BBDF2}"/>
              </a:ext>
            </a:extLst>
          </p:cNvPr>
          <p:cNvSpPr/>
          <p:nvPr/>
        </p:nvSpPr>
        <p:spPr>
          <a:xfrm>
            <a:off x="2726805" y="4062767"/>
            <a:ext cx="1417198" cy="991536"/>
          </a:xfrm>
          <a:prstGeom prst="wedgeEllipseCallout">
            <a:avLst>
              <a:gd name="adj1" fmla="val -110562"/>
              <a:gd name="adj2" fmla="val 9733"/>
            </a:avLst>
          </a:prstGeom>
          <a:solidFill>
            <a:srgbClr val="B5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1800" b="1" dirty="0">
              <a:solidFill>
                <a:srgbClr val="2E8C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75B4242-4E24-4D16-AE49-476D6F1CF84D}"/>
              </a:ext>
            </a:extLst>
          </p:cNvPr>
          <p:cNvSpPr/>
          <p:nvPr/>
        </p:nvSpPr>
        <p:spPr>
          <a:xfrm>
            <a:off x="4346112" y="1142007"/>
            <a:ext cx="1940669" cy="1076311"/>
          </a:xfrm>
          <a:prstGeom prst="wedgeEllipseCallout">
            <a:avLst>
              <a:gd name="adj1" fmla="val -78906"/>
              <a:gd name="adj2" fmla="val 22468"/>
            </a:avLst>
          </a:prstGeom>
          <a:solidFill>
            <a:srgbClr val="B6D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1800" b="1" dirty="0">
              <a:solidFill>
                <a:srgbClr val="2E8C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CD00C4D-8784-4AA3-8364-8F6901074CDA}"/>
              </a:ext>
            </a:extLst>
          </p:cNvPr>
          <p:cNvSpPr/>
          <p:nvPr/>
        </p:nvSpPr>
        <p:spPr>
          <a:xfrm>
            <a:off x="6698730" y="4146916"/>
            <a:ext cx="1691377" cy="991536"/>
          </a:xfrm>
          <a:prstGeom prst="wedgeEllipseCallout">
            <a:avLst>
              <a:gd name="adj1" fmla="val -125671"/>
              <a:gd name="adj2" fmla="val -1388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endParaRPr lang="en-US" sz="1800" b="1" dirty="0">
              <a:solidFill>
                <a:srgbClr val="2E8C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D74BB125-5CC3-43A9-9E9F-90EA8BF64E8A}"/>
              </a:ext>
            </a:extLst>
          </p:cNvPr>
          <p:cNvSpPr/>
          <p:nvPr/>
        </p:nvSpPr>
        <p:spPr>
          <a:xfrm>
            <a:off x="7223614" y="2337396"/>
            <a:ext cx="1725327" cy="940943"/>
          </a:xfrm>
          <a:prstGeom prst="wedgeEllipseCallout">
            <a:avLst>
              <a:gd name="adj1" fmla="val 3936"/>
              <a:gd name="adj2" fmla="val -911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8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1800" b="1" dirty="0">
              <a:solidFill>
                <a:srgbClr val="2E8C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E1CA1-9B15-422B-877E-A754DF9C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8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57AA6-CB63-492B-9634-B73D4794E5E1}"/>
              </a:ext>
            </a:extLst>
          </p:cNvPr>
          <p:cNvSpPr txBox="1"/>
          <p:nvPr/>
        </p:nvSpPr>
        <p:spPr>
          <a:xfrm>
            <a:off x="2028218" y="695430"/>
            <a:ext cx="410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NHIỆT KẾ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75187-D4C1-46B2-9EF3-F2C26F6C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8" y="695430"/>
            <a:ext cx="2771429" cy="4600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EBA3EC-D598-477B-B46F-0E2EEC477C66}"/>
              </a:ext>
            </a:extLst>
          </p:cNvPr>
          <p:cNvSpPr/>
          <p:nvPr/>
        </p:nvSpPr>
        <p:spPr>
          <a:xfrm>
            <a:off x="192709" y="4325744"/>
            <a:ext cx="2771426" cy="627434"/>
          </a:xfrm>
          <a:prstGeom prst="wedgeRoundRectCallout">
            <a:avLst>
              <a:gd name="adj1" fmla="val 108992"/>
              <a:gd name="adj2" fmla="val 36919"/>
              <a:gd name="adj3" fmla="val 16667"/>
            </a:avLst>
          </a:prstGeom>
          <a:solidFill>
            <a:srgbClr val="E4C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869D421-D6CE-4BF5-B076-916047F4A216}"/>
              </a:ext>
            </a:extLst>
          </p:cNvPr>
          <p:cNvSpPr/>
          <p:nvPr/>
        </p:nvSpPr>
        <p:spPr>
          <a:xfrm>
            <a:off x="192709" y="3193591"/>
            <a:ext cx="2771426" cy="627434"/>
          </a:xfrm>
          <a:prstGeom prst="wedgeRoundRectCallout">
            <a:avLst>
              <a:gd name="adj1" fmla="val 108992"/>
              <a:gd name="adj2" fmla="val 36919"/>
              <a:gd name="adj3" fmla="val 16667"/>
            </a:avLst>
          </a:prstGeom>
          <a:solidFill>
            <a:srgbClr val="E5565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92A8972-3C82-4439-96B1-E0E95F12BFE5}"/>
              </a:ext>
            </a:extLst>
          </p:cNvPr>
          <p:cNvSpPr/>
          <p:nvPr/>
        </p:nvSpPr>
        <p:spPr>
          <a:xfrm>
            <a:off x="192708" y="2061437"/>
            <a:ext cx="2771428" cy="627434"/>
          </a:xfrm>
          <a:prstGeom prst="wedgeRoundRectCallout">
            <a:avLst>
              <a:gd name="adj1" fmla="val 108992"/>
              <a:gd name="adj2" fmla="val 36919"/>
              <a:gd name="adj3" fmla="val 16667"/>
            </a:avLst>
          </a:prstGeom>
          <a:solidFill>
            <a:srgbClr val="D3C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1F05A3A-5B8B-4560-B0D1-A8AFC880281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690003" y="2561147"/>
            <a:ext cx="5924315" cy="939026"/>
            <a:chOff x="2290" y="2725"/>
            <a:chExt cx="1832" cy="713"/>
          </a:xfrm>
          <a:solidFill>
            <a:srgbClr val="353535"/>
          </a:solidFill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8AB9A3-9CE4-473E-8C8A-A7FC0DCE7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64" name="Freeform 60">
                <a:extLst>
                  <a:ext uri="{FF2B5EF4-FFF2-40B4-BE49-F238E27FC236}">
                    <a16:creationId xmlns:a16="http://schemas.microsoft.com/office/drawing/2014/main" id="{0168092F-0623-41DC-8E6B-4F7B94AFAA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84848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5" name="Freeform 61">
                <a:extLst>
                  <a:ext uri="{FF2B5EF4-FFF2-40B4-BE49-F238E27FC236}">
                    <a16:creationId xmlns:a16="http://schemas.microsoft.com/office/drawing/2014/main" id="{2B1C3493-7ACA-4753-B991-FA4CC5E6B2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0D0B078-A1F7-47A7-9A63-38F1BC5D602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  <a:grpFill/>
          </p:grpSpPr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70A3CBF5-2B73-4614-9CA8-99FD5CFF64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4B4B4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341C5833-F78D-4C7D-84DE-68A0EA6599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B041703-97A3-4400-B9F2-42DA27425FC1}"/>
              </a:ext>
            </a:extLst>
          </p:cNvPr>
          <p:cNvGrpSpPr>
            <a:grpSpLocks/>
          </p:cNvGrpSpPr>
          <p:nvPr/>
        </p:nvGrpSpPr>
        <p:grpSpPr bwMode="auto">
          <a:xfrm>
            <a:off x="1496045" y="4048971"/>
            <a:ext cx="5550972" cy="939026"/>
            <a:chOff x="2290" y="2725"/>
            <a:chExt cx="1832" cy="71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52F6D3-AFC5-4944-AF1D-B68C57BB5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9" name="Freeform 60">
                <a:extLst>
                  <a:ext uri="{FF2B5EF4-FFF2-40B4-BE49-F238E27FC236}">
                    <a16:creationId xmlns:a16="http://schemas.microsoft.com/office/drawing/2014/main" id="{D785C760-F4E8-4F20-B612-9F5B592F21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5F5F5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0" name="Freeform 61">
                <a:extLst>
                  <a:ext uri="{FF2B5EF4-FFF2-40B4-BE49-F238E27FC236}">
                    <a16:creationId xmlns:a16="http://schemas.microsoft.com/office/drawing/2014/main" id="{EE96396C-1970-4464-8913-79A47AE275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A131C06-5FD0-4FB0-859A-2D8B6D90C5C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47" name="Freeform 63">
                <a:extLst>
                  <a:ext uri="{FF2B5EF4-FFF2-40B4-BE49-F238E27FC236}">
                    <a16:creationId xmlns:a16="http://schemas.microsoft.com/office/drawing/2014/main" id="{BBFDF990-1534-49F1-9991-FCDB950C26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8" name="Freeform 64">
                <a:extLst>
                  <a:ext uri="{FF2B5EF4-FFF2-40B4-BE49-F238E27FC236}">
                    <a16:creationId xmlns:a16="http://schemas.microsoft.com/office/drawing/2014/main" id="{533047EC-8D5B-4E68-BB3A-06DD6B2B2C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CFBCCF-9BCC-407F-B3E4-E5495BB12363}"/>
              </a:ext>
            </a:extLst>
          </p:cNvPr>
          <p:cNvGrpSpPr>
            <a:grpSpLocks/>
          </p:cNvGrpSpPr>
          <p:nvPr/>
        </p:nvGrpSpPr>
        <p:grpSpPr bwMode="auto">
          <a:xfrm>
            <a:off x="1568153" y="1239828"/>
            <a:ext cx="5383588" cy="939026"/>
            <a:chOff x="2290" y="2725"/>
            <a:chExt cx="1832" cy="7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D746D4-B11C-4474-97B4-94CE85C04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2" name="Freeform 60">
                <a:extLst>
                  <a:ext uri="{FF2B5EF4-FFF2-40B4-BE49-F238E27FC236}">
                    <a16:creationId xmlns:a16="http://schemas.microsoft.com/office/drawing/2014/main" id="{26DE0F81-B4A8-4843-829B-5382A82188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356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3" name="Freeform 61">
                <a:extLst>
                  <a:ext uri="{FF2B5EF4-FFF2-40B4-BE49-F238E27FC236}">
                    <a16:creationId xmlns:a16="http://schemas.microsoft.com/office/drawing/2014/main" id="{435E6988-F76A-4706-A489-A9A497CEEF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ADECCE-03F2-4BD8-B2DA-20A6831680D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B92FA469-6914-4A13-B9B6-ABDF32571F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D8A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DA1C4233-F705-4E0D-B0B6-1D6BFBB746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908DF2-EC3D-4CDB-B39E-615AA5A6EBC4}"/>
              </a:ext>
            </a:extLst>
          </p:cNvPr>
          <p:cNvSpPr txBox="1"/>
          <p:nvPr/>
        </p:nvSpPr>
        <p:spPr>
          <a:xfrm>
            <a:off x="2699427" y="770740"/>
            <a:ext cx="410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41B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NHIỆT ĐỘ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421C81BF-398A-498C-88EF-F3CACE9C150A}"/>
              </a:ext>
            </a:extLst>
          </p:cNvPr>
          <p:cNvGrpSpPr>
            <a:grpSpLocks/>
          </p:cNvGrpSpPr>
          <p:nvPr/>
        </p:nvGrpSpPr>
        <p:grpSpPr bwMode="auto">
          <a:xfrm>
            <a:off x="87745" y="955703"/>
            <a:ext cx="1771650" cy="1484710"/>
            <a:chOff x="3174" y="2656"/>
            <a:chExt cx="1549" cy="1351"/>
          </a:xfrm>
          <a:blipFill>
            <a:blip r:embed="rId2"/>
            <a:stretch>
              <a:fillRect/>
            </a:stretch>
          </a:blipFill>
        </p:grpSpPr>
        <p:sp>
          <p:nvSpPr>
            <p:cNvPr id="7" name="AutoShape 15">
              <a:extLst>
                <a:ext uri="{FF2B5EF4-FFF2-40B4-BE49-F238E27FC236}">
                  <a16:creationId xmlns:a16="http://schemas.microsoft.com/office/drawing/2014/main" id="{B33C49B9-7ACF-43A1-971C-FA5FE2FE75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C3F8DF2F-682E-4314-93C8-445DA97925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id="{67B1F2D0-6106-4147-83BB-35FA77174F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5F8648A-D0B0-473E-835B-71DDAA40C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9" y="-229648"/>
            <a:ext cx="6657409" cy="1133954"/>
          </a:xfrm>
          <a:prstGeom prst="rect">
            <a:avLst/>
          </a:prstGeom>
        </p:spPr>
      </p:pic>
      <p:grpSp>
        <p:nvGrpSpPr>
          <p:cNvPr id="16" name="Group 14">
            <a:extLst>
              <a:ext uri="{FF2B5EF4-FFF2-40B4-BE49-F238E27FC236}">
                <a16:creationId xmlns:a16="http://schemas.microsoft.com/office/drawing/2014/main" id="{C40BAE70-6C5B-4805-931D-17B2A802AD6F}"/>
              </a:ext>
            </a:extLst>
          </p:cNvPr>
          <p:cNvGrpSpPr>
            <a:grpSpLocks/>
          </p:cNvGrpSpPr>
          <p:nvPr/>
        </p:nvGrpSpPr>
        <p:grpSpPr bwMode="auto">
          <a:xfrm>
            <a:off x="53173" y="3566954"/>
            <a:ext cx="1886630" cy="1538324"/>
            <a:chOff x="3174" y="2656"/>
            <a:chExt cx="1549" cy="1351"/>
          </a:xfrm>
          <a:blipFill>
            <a:blip r:embed="rId4"/>
            <a:stretch>
              <a:fillRect/>
            </a:stretch>
          </a:blipFill>
        </p:grpSpPr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1BC2419F-F03A-4767-B89E-C520522A19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AutoShape 16">
              <a:extLst>
                <a:ext uri="{FF2B5EF4-FFF2-40B4-BE49-F238E27FC236}">
                  <a16:creationId xmlns:a16="http://schemas.microsoft.com/office/drawing/2014/main" id="{7CECCBF0-8C32-4C99-A3F4-06E818F351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" name="AutoShape 17">
              <a:extLst>
                <a:ext uri="{FF2B5EF4-FFF2-40B4-BE49-F238E27FC236}">
                  <a16:creationId xmlns:a16="http://schemas.microsoft.com/office/drawing/2014/main" id="{DBC24683-9C96-4371-98A2-A3E4C0399C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7F3CEB1B-5019-462E-8985-A01032417BED}"/>
              </a:ext>
            </a:extLst>
          </p:cNvPr>
          <p:cNvGrpSpPr>
            <a:grpSpLocks/>
          </p:cNvGrpSpPr>
          <p:nvPr/>
        </p:nvGrpSpPr>
        <p:grpSpPr bwMode="auto">
          <a:xfrm>
            <a:off x="7239881" y="2419392"/>
            <a:ext cx="1771650" cy="1484710"/>
            <a:chOff x="3174" y="2656"/>
            <a:chExt cx="1549" cy="1351"/>
          </a:xfrm>
          <a:blipFill>
            <a:blip r:embed="rId5"/>
            <a:stretch>
              <a:fillRect/>
            </a:stretch>
          </a:blipFill>
        </p:grpSpPr>
        <p:sp>
          <p:nvSpPr>
            <p:cNvPr id="21" name="AutoShape 15">
              <a:extLst>
                <a:ext uri="{FF2B5EF4-FFF2-40B4-BE49-F238E27FC236}">
                  <a16:creationId xmlns:a16="http://schemas.microsoft.com/office/drawing/2014/main" id="{7581AA4F-09E2-494D-BDCC-C425D3BA29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" name="AutoShape 16">
              <a:extLst>
                <a:ext uri="{FF2B5EF4-FFF2-40B4-BE49-F238E27FC236}">
                  <a16:creationId xmlns:a16="http://schemas.microsoft.com/office/drawing/2014/main" id="{4DECEE45-E5FC-4B2C-AFB8-AEB89CCA3C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" name="AutoShape 17">
              <a:extLst>
                <a:ext uri="{FF2B5EF4-FFF2-40B4-BE49-F238E27FC236}">
                  <a16:creationId xmlns:a16="http://schemas.microsoft.com/office/drawing/2014/main" id="{323BE9A7-801D-41CC-9CFD-6214E13B02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6" name="Text Box 76">
            <a:extLst>
              <a:ext uri="{FF2B5EF4-FFF2-40B4-BE49-F238E27FC236}">
                <a16:creationId xmlns:a16="http://schemas.microsoft.com/office/drawing/2014/main" id="{1F6CB456-A696-4561-9182-8348B1501C10}"/>
              </a:ext>
            </a:extLst>
          </p:cNvPr>
          <p:cNvSpPr txBox="1">
            <a:spLocks noChangeArrowheads="1"/>
          </p:cNvSpPr>
          <p:nvPr/>
        </p:nvSpPr>
        <p:spPr bwMode="gray">
          <a:xfrm rot="48903">
            <a:off x="1941748" y="1272003"/>
            <a:ext cx="37225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5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7" name="Text Box 77">
            <a:extLst>
              <a:ext uri="{FF2B5EF4-FFF2-40B4-BE49-F238E27FC236}">
                <a16:creationId xmlns:a16="http://schemas.microsoft.com/office/drawing/2014/main" id="{52F11B5A-D3C4-43D1-BBD7-2387D8BB7E3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07044" y="1728725"/>
            <a:ext cx="4822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Celsius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5EAB39-0084-4039-93AE-CD2863F40F8D}"/>
              </a:ext>
            </a:extLst>
          </p:cNvPr>
          <p:cNvSpPr txBox="1"/>
          <p:nvPr/>
        </p:nvSpPr>
        <p:spPr>
          <a:xfrm>
            <a:off x="2680033" y="1297544"/>
            <a:ext cx="457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5" name="Text Box 77">
            <a:extLst>
              <a:ext uri="{FF2B5EF4-FFF2-40B4-BE49-F238E27FC236}">
                <a16:creationId xmlns:a16="http://schemas.microsoft.com/office/drawing/2014/main" id="{B5EF3290-D00D-459B-B083-65EE0979EBA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34727" y="4588619"/>
            <a:ext cx="5407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Gabriel Fahrenheit</a:t>
            </a:r>
          </a:p>
        </p:txBody>
      </p:sp>
      <p:sp>
        <p:nvSpPr>
          <p:cNvPr id="56" name="Text Box 76">
            <a:extLst>
              <a:ext uri="{FF2B5EF4-FFF2-40B4-BE49-F238E27FC236}">
                <a16:creationId xmlns:a16="http://schemas.microsoft.com/office/drawing/2014/main" id="{C8D05CF4-A37D-4098-B5DD-847769BE3F6A}"/>
              </a:ext>
            </a:extLst>
          </p:cNvPr>
          <p:cNvSpPr txBox="1">
            <a:spLocks noChangeArrowheads="1"/>
          </p:cNvSpPr>
          <p:nvPr/>
        </p:nvSpPr>
        <p:spPr bwMode="gray">
          <a:xfrm rot="48903">
            <a:off x="1970931" y="4086384"/>
            <a:ext cx="37225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5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5DD9C8-0A5C-4D87-8EDA-A2D29A09A448}"/>
              </a:ext>
            </a:extLst>
          </p:cNvPr>
          <p:cNvSpPr txBox="1"/>
          <p:nvPr/>
        </p:nvSpPr>
        <p:spPr>
          <a:xfrm>
            <a:off x="2680033" y="4056820"/>
            <a:ext cx="457443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1013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77">
            <a:extLst>
              <a:ext uri="{FF2B5EF4-FFF2-40B4-BE49-F238E27FC236}">
                <a16:creationId xmlns:a16="http://schemas.microsoft.com/office/drawing/2014/main" id="{0DF72A26-C9C2-4AA5-8BAC-2FC058069D0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20931" y="2691158"/>
            <a:ext cx="5425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Scoland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Willam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Thomson</a:t>
            </a:r>
          </a:p>
        </p:txBody>
      </p:sp>
      <p:sp>
        <p:nvSpPr>
          <p:cNvPr id="67" name="Text Box 76">
            <a:extLst>
              <a:ext uri="{FF2B5EF4-FFF2-40B4-BE49-F238E27FC236}">
                <a16:creationId xmlns:a16="http://schemas.microsoft.com/office/drawing/2014/main" id="{55C9364E-5E00-4E62-B30A-780051B1BDB6}"/>
              </a:ext>
            </a:extLst>
          </p:cNvPr>
          <p:cNvSpPr txBox="1">
            <a:spLocks noChangeArrowheads="1"/>
          </p:cNvSpPr>
          <p:nvPr/>
        </p:nvSpPr>
        <p:spPr bwMode="gray">
          <a:xfrm rot="48903">
            <a:off x="3984465" y="3165816"/>
            <a:ext cx="37225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5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 </a:t>
            </a:r>
          </a:p>
        </p:txBody>
      </p:sp>
    </p:spTree>
    <p:extLst>
      <p:ext uri="{BB962C8B-B14F-4D97-AF65-F5344CB8AC3E}">
        <p14:creationId xmlns:p14="http://schemas.microsoft.com/office/powerpoint/2010/main" val="3191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4" grpId="0"/>
      <p:bldP spid="55" grpId="0"/>
      <p:bldP spid="56" grpId="0"/>
      <p:bldP spid="58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C2DCE-7A82-46C3-8438-CEAABE7B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2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335165-D851-4A6F-8E89-34A73BCF4A2D}"/>
              </a:ext>
            </a:extLst>
          </p:cNvPr>
          <p:cNvSpPr txBox="1"/>
          <p:nvPr/>
        </p:nvSpPr>
        <p:spPr>
          <a:xfrm>
            <a:off x="2185481" y="695430"/>
            <a:ext cx="54718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BƯỚC ĐO NHIỆT ĐỘ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15415-26D2-4ACE-873B-5684300CE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" y="626120"/>
            <a:ext cx="4457143" cy="211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858E7-3D30-421E-A60A-532702C09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90" y="1096490"/>
            <a:ext cx="3778571" cy="6214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24CCE-F032-417E-9C7C-C82A17F1D002}"/>
              </a:ext>
            </a:extLst>
          </p:cNvPr>
          <p:cNvSpPr txBox="1"/>
          <p:nvPr/>
        </p:nvSpPr>
        <p:spPr>
          <a:xfrm>
            <a:off x="2918298" y="2848997"/>
            <a:ext cx="6249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922" indent="-898922" algn="just"/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solidFill>
                  <a:srgbClr val="FF01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FDA8E-374A-4A14-A709-50010646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2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1EB318-8186-4A83-A347-3E49E8513526}"/>
              </a:ext>
            </a:extLst>
          </p:cNvPr>
          <p:cNvSpPr txBox="1"/>
          <p:nvPr/>
        </p:nvSpPr>
        <p:spPr>
          <a:xfrm>
            <a:off x="1432560" y="695430"/>
            <a:ext cx="66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E8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ĐO NHIỆT ĐỘ BẰNG NHIỆT KẾ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E498B-852F-4089-BEBE-2BAAD05CB918}"/>
              </a:ext>
            </a:extLst>
          </p:cNvPr>
          <p:cNvSpPr txBox="1"/>
          <p:nvPr/>
        </p:nvSpPr>
        <p:spPr>
          <a:xfrm>
            <a:off x="633358" y="1768831"/>
            <a:ext cx="585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A8B75-469D-405A-9F50-D9AEB3053C6C}"/>
              </a:ext>
            </a:extLst>
          </p:cNvPr>
          <p:cNvSpPr txBox="1"/>
          <p:nvPr/>
        </p:nvSpPr>
        <p:spPr>
          <a:xfrm>
            <a:off x="816538" y="2264650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C82B4-EC0F-4CA0-B429-ABE03FACFC08}"/>
              </a:ext>
            </a:extLst>
          </p:cNvPr>
          <p:cNvSpPr txBox="1"/>
          <p:nvPr/>
        </p:nvSpPr>
        <p:spPr>
          <a:xfrm>
            <a:off x="960120" y="264795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D811-97C5-49AC-9186-1778E52CC139}"/>
              </a:ext>
            </a:extLst>
          </p:cNvPr>
          <p:cNvSpPr txBox="1"/>
          <p:nvPr/>
        </p:nvSpPr>
        <p:spPr>
          <a:xfrm>
            <a:off x="1054029" y="3161779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6AD9F-EC65-4274-A9E6-10D8A5D5ECCB}"/>
              </a:ext>
            </a:extLst>
          </p:cNvPr>
          <p:cNvSpPr txBox="1"/>
          <p:nvPr/>
        </p:nvSpPr>
        <p:spPr>
          <a:xfrm>
            <a:off x="923254" y="3754889"/>
            <a:ext cx="72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ĐCNN.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C41064-F267-410D-BAF4-DB60240E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2" y="1479620"/>
            <a:ext cx="593110" cy="593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0B6D8-8BDF-4BF1-BB96-9DD1DDA73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0" y="1983696"/>
            <a:ext cx="593110" cy="593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B13BFC-F642-4F36-877E-CA8A68A10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8" y="2534164"/>
            <a:ext cx="593111" cy="593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CA7E64-3FC0-46FC-BFC1-15CE4D186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0" y="3022849"/>
            <a:ext cx="593110" cy="593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D5577A-A73D-4B51-9582-8A45E170A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0" y="3574159"/>
            <a:ext cx="593110" cy="59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0CFC0-0B07-455A-AB38-30B2FA5D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38" y="1077935"/>
            <a:ext cx="751092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F4E2B-BB74-497E-A252-183DA4F6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2" y="-242316"/>
            <a:ext cx="6657409" cy="113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944880" y="795738"/>
            <a:ext cx="66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LUYỆN TẬP</a:t>
            </a:r>
            <a:endParaRPr lang="en-US" sz="2100" b="1" dirty="0">
              <a:solidFill>
                <a:srgbClr val="2E8C02"/>
              </a:solidFill>
              <a:latin typeface="#9Slide04 SFU CenturySchoolbook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9238"/>
            <a:ext cx="914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 –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13" y="1966823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32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12" y="2605178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112" y="3122763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212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112" y="3743866"/>
            <a:ext cx="583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0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589</Words>
  <Application>Microsoft Office PowerPoint</Application>
  <PresentationFormat>On-screen Show (16:9)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#9Slide04 SFU CenturySchoolbook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2021-03-04T18:52:23Z</dcterms:created>
  <dcterms:modified xsi:type="dcterms:W3CDTF">2022-08-19T08:59:52Z</dcterms:modified>
</cp:coreProperties>
</file>