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6" r:id="rId1"/>
  </p:sldMasterIdLst>
  <p:notesMasterIdLst>
    <p:notesMasterId r:id="rId19"/>
  </p:notesMasterIdLst>
  <p:sldIdLst>
    <p:sldId id="39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8" r:id="rId13"/>
    <p:sldId id="398" r:id="rId14"/>
    <p:sldId id="399" r:id="rId15"/>
    <p:sldId id="381" r:id="rId16"/>
    <p:sldId id="400" r:id="rId17"/>
    <p:sldId id="397" r:id="rId1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0"/>
      <p:italic r:id="rId21"/>
    </p:embeddedFont>
    <p:embeddedFont>
      <p:font typeface="Barlow" panose="020B0604020202020204" charset="0"/>
      <p:regular r:id="rId22"/>
      <p:bold r:id="rId23"/>
      <p:italic r:id="rId24"/>
      <p:boldItalic r:id="rId25"/>
    </p:embeddedFont>
    <p:embeddedFont>
      <p:font typeface="Abhaya Libre" panose="020B0604020202020204" charset="0"/>
      <p:regular r:id="rId26"/>
      <p:bold r:id="rId27"/>
    </p:embeddedFont>
    <p:embeddedFont>
      <p:font typeface="Fredoka On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Palanquin Dark" panose="020B0604020202020204" charset="0"/>
      <p:regular r:id="rId37"/>
      <p:bold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14"/>
    <a:srgbClr val="0B5394"/>
    <a:srgbClr val="EE7214"/>
    <a:srgbClr val="FCEFCF"/>
    <a:srgbClr val="FFCD2F"/>
    <a:srgbClr val="FC6736"/>
    <a:srgbClr val="FFC727"/>
    <a:srgbClr val="2E2723"/>
    <a:srgbClr val="D9D9D9"/>
    <a:srgbClr val="FE7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F10DAE-EC59-4599-AB1C-FA6E69E3DEA9}">
  <a:tblStyle styleId="{3FF10DAE-EC59-4599-AB1C-FA6E69E3DE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D9BF0A-9EDD-46B7-B959-FF9C51CBCD2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2a7caf94b_1_1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2a7caf94b_1_1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7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D0EFB6-F4FE-4EBC-8B14-6A80EBA580A0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3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89a7b5e1d2_0_2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89a7b5e1d2_0_2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53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7d03485c9_2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7d03485c9_2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96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38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92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323175" y="1004000"/>
            <a:ext cx="3576000" cy="12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04000"/>
            <a:ext cx="12237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2323175" y="2243900"/>
            <a:ext cx="3576000" cy="4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/>
          <p:nvPr/>
        </p:nvSpPr>
        <p:spPr>
          <a:xfrm rot="-833831">
            <a:off x="3351718" y="26317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 rot="-833831">
            <a:off x="3292468" y="24031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7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95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02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02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71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2360625" y="2791300"/>
            <a:ext cx="5967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"/>
          </p:nvPr>
        </p:nvSpPr>
        <p:spPr>
          <a:xfrm>
            <a:off x="2360625" y="1158250"/>
            <a:ext cx="59679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21"/>
          <p:cNvSpPr/>
          <p:nvPr/>
        </p:nvSpPr>
        <p:spPr>
          <a:xfrm rot="-6310350">
            <a:off x="-1833578" y="2624813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/>
          <p:nvPr/>
        </p:nvSpPr>
        <p:spPr>
          <a:xfrm rot="-6310350">
            <a:off x="-1702328" y="2466413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8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6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"/>
          </p:nvPr>
        </p:nvSpPr>
        <p:spPr>
          <a:xfrm>
            <a:off x="6917825" y="1519175"/>
            <a:ext cx="15129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2"/>
          </p:nvPr>
        </p:nvSpPr>
        <p:spPr>
          <a:xfrm>
            <a:off x="6917825" y="2344345"/>
            <a:ext cx="15129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3"/>
          </p:nvPr>
        </p:nvSpPr>
        <p:spPr>
          <a:xfrm>
            <a:off x="713225" y="1519175"/>
            <a:ext cx="15129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4"/>
          </p:nvPr>
        </p:nvSpPr>
        <p:spPr>
          <a:xfrm>
            <a:off x="713226" y="2344345"/>
            <a:ext cx="15129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6" name="Google Shape;176;p24"/>
          <p:cNvSpPr>
            <a:spLocks noGrp="1"/>
          </p:cNvSpPr>
          <p:nvPr>
            <p:ph type="pic" idx="5"/>
          </p:nvPr>
        </p:nvSpPr>
        <p:spPr>
          <a:xfrm>
            <a:off x="2517543" y="1519175"/>
            <a:ext cx="2030700" cy="308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77" name="Google Shape;177;p24"/>
          <p:cNvSpPr>
            <a:spLocks noGrp="1"/>
          </p:cNvSpPr>
          <p:nvPr>
            <p:ph type="pic" idx="6"/>
          </p:nvPr>
        </p:nvSpPr>
        <p:spPr>
          <a:xfrm>
            <a:off x="4614618" y="1519175"/>
            <a:ext cx="2011800" cy="308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78" name="Google Shape;178;p24"/>
          <p:cNvSpPr/>
          <p:nvPr/>
        </p:nvSpPr>
        <p:spPr>
          <a:xfrm flipH="1">
            <a:off x="-2599104" y="44416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 flipH="1">
            <a:off x="-2462904" y="430825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749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7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71900" y="736813"/>
            <a:ext cx="38421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71900" y="1995888"/>
            <a:ext cx="3842100" cy="2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Font typeface="Chivo"/>
              <a:buChar char="●"/>
              <a:defRPr sz="14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9033220" flipH="1">
            <a:off x="3209777" y="-144665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 rot="-9033220" flipH="1">
            <a:off x="3011627" y="-132007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720025" y="1254600"/>
            <a:ext cx="7717500" cy="15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/>
          <p:nvPr/>
        </p:nvSpPr>
        <p:spPr>
          <a:xfrm rot="-833831">
            <a:off x="3210118" y="410442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 rot="-833831">
            <a:off x="3150868" y="387582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761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74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95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019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 hasCustomPrompt="1"/>
          </p:nvPr>
        </p:nvSpPr>
        <p:spPr>
          <a:xfrm>
            <a:off x="4765675" y="3386975"/>
            <a:ext cx="36651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537250"/>
            <a:ext cx="36651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 idx="3" hasCustomPrompt="1"/>
          </p:nvPr>
        </p:nvSpPr>
        <p:spPr>
          <a:xfrm>
            <a:off x="2739450" y="1962138"/>
            <a:ext cx="36651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33"/>
          <p:cNvSpPr txBox="1">
            <a:spLocks noGrp="1"/>
          </p:cNvSpPr>
          <p:nvPr>
            <p:ph type="subTitle" idx="1"/>
          </p:nvPr>
        </p:nvSpPr>
        <p:spPr>
          <a:xfrm>
            <a:off x="4765675" y="4081175"/>
            <a:ext cx="3665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subTitle" idx="4"/>
          </p:nvPr>
        </p:nvSpPr>
        <p:spPr>
          <a:xfrm>
            <a:off x="2739450" y="2656338"/>
            <a:ext cx="3665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subTitle" idx="5"/>
          </p:nvPr>
        </p:nvSpPr>
        <p:spPr>
          <a:xfrm>
            <a:off x="713432" y="1231500"/>
            <a:ext cx="3665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33"/>
          <p:cNvSpPr/>
          <p:nvPr/>
        </p:nvSpPr>
        <p:spPr>
          <a:xfrm rot="3534928">
            <a:off x="-2829623" y="2202579"/>
            <a:ext cx="6407682" cy="483288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/>
          <p:nvPr/>
        </p:nvSpPr>
        <p:spPr>
          <a:xfrm rot="3534928">
            <a:off x="-2747316" y="2047993"/>
            <a:ext cx="6407682" cy="483288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/>
          <p:nvPr/>
        </p:nvSpPr>
        <p:spPr>
          <a:xfrm rot="3534928">
            <a:off x="4980877" y="-2222671"/>
            <a:ext cx="6407682" cy="483288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/>
          <p:nvPr/>
        </p:nvSpPr>
        <p:spPr>
          <a:xfrm rot="3534928">
            <a:off x="4898084" y="-2034357"/>
            <a:ext cx="6407682" cy="483288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452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1"/>
          </p:nvPr>
        </p:nvSpPr>
        <p:spPr>
          <a:xfrm>
            <a:off x="713163" y="1320500"/>
            <a:ext cx="3790200" cy="4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subTitle" idx="2"/>
          </p:nvPr>
        </p:nvSpPr>
        <p:spPr>
          <a:xfrm>
            <a:off x="713138" y="1705893"/>
            <a:ext cx="37902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subTitle" idx="3"/>
          </p:nvPr>
        </p:nvSpPr>
        <p:spPr>
          <a:xfrm>
            <a:off x="713155" y="2805550"/>
            <a:ext cx="37902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4"/>
          </p:nvPr>
        </p:nvSpPr>
        <p:spPr>
          <a:xfrm>
            <a:off x="713138" y="3190945"/>
            <a:ext cx="37902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subTitle" idx="5"/>
          </p:nvPr>
        </p:nvSpPr>
        <p:spPr>
          <a:xfrm>
            <a:off x="4640954" y="1320500"/>
            <a:ext cx="3789900" cy="4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subTitle" idx="6"/>
          </p:nvPr>
        </p:nvSpPr>
        <p:spPr>
          <a:xfrm>
            <a:off x="4640537" y="1705876"/>
            <a:ext cx="3789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subTitle" idx="7"/>
          </p:nvPr>
        </p:nvSpPr>
        <p:spPr>
          <a:xfrm>
            <a:off x="4640554" y="2806622"/>
            <a:ext cx="37899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subTitle" idx="8"/>
          </p:nvPr>
        </p:nvSpPr>
        <p:spPr>
          <a:xfrm>
            <a:off x="4640537" y="3190925"/>
            <a:ext cx="3789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66" name="Google Shape;266;p34"/>
          <p:cNvSpPr/>
          <p:nvPr/>
        </p:nvSpPr>
        <p:spPr>
          <a:xfrm rot="10800000" flipH="1">
            <a:off x="-1056325" y="3960680"/>
            <a:ext cx="5412240" cy="3132720"/>
          </a:xfrm>
          <a:custGeom>
            <a:avLst/>
            <a:gdLst/>
            <a:ahLst/>
            <a:cxnLst/>
            <a:rect l="l" t="t" r="r" b="b"/>
            <a:pathLst>
              <a:path w="15034" h="8702" extrusionOk="0">
                <a:moveTo>
                  <a:pt x="2491" y="4179"/>
                </a:moveTo>
                <a:cubicBezTo>
                  <a:pt x="4502" y="5416"/>
                  <a:pt x="6482" y="4875"/>
                  <a:pt x="7546" y="4125"/>
                </a:cubicBezTo>
                <a:cubicBezTo>
                  <a:pt x="8609" y="3375"/>
                  <a:pt x="9226" y="4047"/>
                  <a:pt x="9879" y="3421"/>
                </a:cubicBezTo>
                <a:cubicBezTo>
                  <a:pt x="10532" y="2795"/>
                  <a:pt x="10144" y="501"/>
                  <a:pt x="11838" y="88"/>
                </a:cubicBezTo>
                <a:cubicBezTo>
                  <a:pt x="13531" y="-325"/>
                  <a:pt x="14958" y="787"/>
                  <a:pt x="15031" y="1985"/>
                </a:cubicBezTo>
                <a:cubicBezTo>
                  <a:pt x="15103" y="3182"/>
                  <a:pt x="13773" y="4113"/>
                  <a:pt x="12842" y="4101"/>
                </a:cubicBezTo>
                <a:cubicBezTo>
                  <a:pt x="11911" y="4089"/>
                  <a:pt x="10822" y="4488"/>
                  <a:pt x="9988" y="5298"/>
                </a:cubicBezTo>
                <a:cubicBezTo>
                  <a:pt x="9153" y="6109"/>
                  <a:pt x="9153" y="7342"/>
                  <a:pt x="7691" y="7185"/>
                </a:cubicBezTo>
                <a:cubicBezTo>
                  <a:pt x="6228" y="7028"/>
                  <a:pt x="5381" y="6161"/>
                  <a:pt x="4486" y="6848"/>
                </a:cubicBezTo>
                <a:cubicBezTo>
                  <a:pt x="3591" y="7536"/>
                  <a:pt x="3226" y="9257"/>
                  <a:pt x="1740" y="8523"/>
                </a:cubicBezTo>
                <a:cubicBezTo>
                  <a:pt x="254" y="7790"/>
                  <a:pt x="-188" y="5576"/>
                  <a:pt x="69" y="4488"/>
                </a:cubicBezTo>
                <a:cubicBezTo>
                  <a:pt x="326" y="3400"/>
                  <a:pt x="1910" y="3822"/>
                  <a:pt x="2491" y="41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 rot="10800000" flipH="1">
            <a:off x="-427675" y="4144830"/>
            <a:ext cx="5412240" cy="3132720"/>
          </a:xfrm>
          <a:custGeom>
            <a:avLst/>
            <a:gdLst/>
            <a:ahLst/>
            <a:cxnLst/>
            <a:rect l="l" t="t" r="r" b="b"/>
            <a:pathLst>
              <a:path w="15034" h="8702" extrusionOk="0">
                <a:moveTo>
                  <a:pt x="2491" y="4179"/>
                </a:moveTo>
                <a:cubicBezTo>
                  <a:pt x="4502" y="5416"/>
                  <a:pt x="6482" y="4875"/>
                  <a:pt x="7546" y="4125"/>
                </a:cubicBezTo>
                <a:cubicBezTo>
                  <a:pt x="8609" y="3375"/>
                  <a:pt x="9226" y="4047"/>
                  <a:pt x="9879" y="3421"/>
                </a:cubicBezTo>
                <a:cubicBezTo>
                  <a:pt x="10532" y="2795"/>
                  <a:pt x="10144" y="501"/>
                  <a:pt x="11838" y="88"/>
                </a:cubicBezTo>
                <a:cubicBezTo>
                  <a:pt x="13531" y="-325"/>
                  <a:pt x="14958" y="787"/>
                  <a:pt x="15031" y="1985"/>
                </a:cubicBezTo>
                <a:cubicBezTo>
                  <a:pt x="15103" y="3182"/>
                  <a:pt x="13773" y="4113"/>
                  <a:pt x="12842" y="4101"/>
                </a:cubicBezTo>
                <a:cubicBezTo>
                  <a:pt x="11911" y="4089"/>
                  <a:pt x="10822" y="4488"/>
                  <a:pt x="9988" y="5298"/>
                </a:cubicBezTo>
                <a:cubicBezTo>
                  <a:pt x="9153" y="6109"/>
                  <a:pt x="9153" y="7342"/>
                  <a:pt x="7691" y="7185"/>
                </a:cubicBezTo>
                <a:cubicBezTo>
                  <a:pt x="6228" y="7028"/>
                  <a:pt x="5381" y="6161"/>
                  <a:pt x="4486" y="6848"/>
                </a:cubicBezTo>
                <a:cubicBezTo>
                  <a:pt x="3591" y="7536"/>
                  <a:pt x="3226" y="9257"/>
                  <a:pt x="1740" y="8523"/>
                </a:cubicBezTo>
                <a:cubicBezTo>
                  <a:pt x="254" y="7790"/>
                  <a:pt x="-188" y="5576"/>
                  <a:pt x="69" y="4488"/>
                </a:cubicBezTo>
                <a:cubicBezTo>
                  <a:pt x="326" y="3400"/>
                  <a:pt x="1910" y="3822"/>
                  <a:pt x="2491" y="4179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854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subTitle" idx="1"/>
          </p:nvPr>
        </p:nvSpPr>
        <p:spPr>
          <a:xfrm>
            <a:off x="5946550" y="3005919"/>
            <a:ext cx="2483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subTitle" idx="2"/>
          </p:nvPr>
        </p:nvSpPr>
        <p:spPr>
          <a:xfrm>
            <a:off x="5946550" y="1356800"/>
            <a:ext cx="2483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subTitle" idx="3"/>
          </p:nvPr>
        </p:nvSpPr>
        <p:spPr>
          <a:xfrm>
            <a:off x="5946550" y="1672036"/>
            <a:ext cx="24831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subTitle" idx="4"/>
          </p:nvPr>
        </p:nvSpPr>
        <p:spPr>
          <a:xfrm>
            <a:off x="3329875" y="1356800"/>
            <a:ext cx="24831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subTitle" idx="5"/>
          </p:nvPr>
        </p:nvSpPr>
        <p:spPr>
          <a:xfrm>
            <a:off x="3329875" y="1672030"/>
            <a:ext cx="24831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subTitle" idx="6"/>
          </p:nvPr>
        </p:nvSpPr>
        <p:spPr>
          <a:xfrm>
            <a:off x="713200" y="1356800"/>
            <a:ext cx="2483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subTitle" idx="7"/>
          </p:nvPr>
        </p:nvSpPr>
        <p:spPr>
          <a:xfrm>
            <a:off x="713200" y="1672025"/>
            <a:ext cx="24831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subTitle" idx="8"/>
          </p:nvPr>
        </p:nvSpPr>
        <p:spPr>
          <a:xfrm>
            <a:off x="713200" y="3005921"/>
            <a:ext cx="2483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subTitle" idx="9"/>
          </p:nvPr>
        </p:nvSpPr>
        <p:spPr>
          <a:xfrm>
            <a:off x="3329875" y="3005918"/>
            <a:ext cx="24831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subTitle" idx="13"/>
          </p:nvPr>
        </p:nvSpPr>
        <p:spPr>
          <a:xfrm>
            <a:off x="5946550" y="3321155"/>
            <a:ext cx="24831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subTitle" idx="14"/>
          </p:nvPr>
        </p:nvSpPr>
        <p:spPr>
          <a:xfrm>
            <a:off x="713200" y="3321157"/>
            <a:ext cx="24831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4" name="Google Shape;314;p39"/>
          <p:cNvSpPr txBox="1">
            <a:spLocks noGrp="1"/>
          </p:cNvSpPr>
          <p:nvPr>
            <p:ph type="subTitle" idx="15"/>
          </p:nvPr>
        </p:nvSpPr>
        <p:spPr>
          <a:xfrm>
            <a:off x="3329875" y="3321153"/>
            <a:ext cx="24831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5" name="Google Shape;315;p39"/>
          <p:cNvSpPr/>
          <p:nvPr/>
        </p:nvSpPr>
        <p:spPr>
          <a:xfrm rot="-7405642">
            <a:off x="6552582" y="-235312"/>
            <a:ext cx="6082286" cy="3156116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/>
          <p:nvPr/>
        </p:nvSpPr>
        <p:spPr>
          <a:xfrm rot="-7405642">
            <a:off x="6101732" y="-405212"/>
            <a:ext cx="6082286" cy="3156116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980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40"/>
          <p:cNvSpPr txBox="1">
            <a:spLocks noGrp="1"/>
          </p:cNvSpPr>
          <p:nvPr>
            <p:ph type="title"/>
          </p:nvPr>
        </p:nvSpPr>
        <p:spPr>
          <a:xfrm>
            <a:off x="2617413" y="539500"/>
            <a:ext cx="3909300" cy="10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subTitle" idx="1"/>
          </p:nvPr>
        </p:nvSpPr>
        <p:spPr>
          <a:xfrm>
            <a:off x="2617288" y="1620900"/>
            <a:ext cx="39093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1" name="Google Shape;321;p40"/>
          <p:cNvSpPr txBox="1"/>
          <p:nvPr/>
        </p:nvSpPr>
        <p:spPr>
          <a:xfrm>
            <a:off x="2617288" y="3431200"/>
            <a:ext cx="38496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40"/>
          <p:cNvSpPr/>
          <p:nvPr/>
        </p:nvSpPr>
        <p:spPr>
          <a:xfrm rot="2519185" flipH="1">
            <a:off x="-3144039" y="1896189"/>
            <a:ext cx="6407680" cy="4832875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0"/>
          <p:cNvSpPr/>
          <p:nvPr/>
        </p:nvSpPr>
        <p:spPr>
          <a:xfrm rot="2519185" flipH="1">
            <a:off x="-2976676" y="1844605"/>
            <a:ext cx="6407680" cy="4832875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0"/>
          <p:cNvSpPr/>
          <p:nvPr/>
        </p:nvSpPr>
        <p:spPr>
          <a:xfrm rot="-7962517">
            <a:off x="4497079" y="-1229689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0"/>
          <p:cNvSpPr/>
          <p:nvPr/>
        </p:nvSpPr>
        <p:spPr>
          <a:xfrm rot="-7962517">
            <a:off x="3980449" y="-1333554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284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26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394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7"/>
          <p:cNvSpPr/>
          <p:nvPr/>
        </p:nvSpPr>
        <p:spPr>
          <a:xfrm rot="-457579" flipH="1">
            <a:off x="-3506705" y="4669870"/>
            <a:ext cx="5484921" cy="2822348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 rot="-457579" flipH="1">
            <a:off x="-3443353" y="4546689"/>
            <a:ext cx="5484921" cy="2822348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7"/>
          <p:cNvSpPr/>
          <p:nvPr/>
        </p:nvSpPr>
        <p:spPr>
          <a:xfrm rot="9465600" flipH="1">
            <a:off x="6023402" y="-1731053"/>
            <a:ext cx="4312429" cy="3252592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/>
          <p:nvPr/>
        </p:nvSpPr>
        <p:spPr>
          <a:xfrm rot="9465600" flipH="1">
            <a:off x="6015209" y="-1569158"/>
            <a:ext cx="4312429" cy="3252592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332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60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13225" y="564025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 rot="2198472">
            <a:off x="-1540645" y="3189326"/>
            <a:ext cx="5853655" cy="3991721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 rot="2198472">
            <a:off x="-1490570" y="3048426"/>
            <a:ext cx="5853655" cy="3991721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32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9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68800" y="160200"/>
            <a:ext cx="8826600" cy="4823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713250" y="4046675"/>
            <a:ext cx="7717500" cy="5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47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15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713225" y="1466275"/>
            <a:ext cx="665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 flipH="1">
            <a:off x="1406523" y="1618675"/>
            <a:ext cx="28404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 flipH="1">
            <a:off x="1406525" y="1942273"/>
            <a:ext cx="28404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713225" y="2843225"/>
            <a:ext cx="665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 flipH="1">
            <a:off x="1406523" y="2993076"/>
            <a:ext cx="28404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 flipH="1">
            <a:off x="1406525" y="3299025"/>
            <a:ext cx="28404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4898687" y="1466275"/>
            <a:ext cx="665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5590375" y="1618675"/>
            <a:ext cx="28404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5590376" y="1942283"/>
            <a:ext cx="28404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4898688" y="2843225"/>
            <a:ext cx="665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5590375" y="2993076"/>
            <a:ext cx="28404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5590376" y="3299025"/>
            <a:ext cx="28404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713250" y="560425"/>
            <a:ext cx="77175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 rot="-236501">
            <a:off x="4350173" y="3631457"/>
            <a:ext cx="6882770" cy="3240698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rot="-236501">
            <a:off x="4259173" y="3447907"/>
            <a:ext cx="6882770" cy="3240698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48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85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5" r:id="rId7"/>
    <p:sldLayoutId id="2147483746" r:id="rId8"/>
    <p:sldLayoutId id="2147483747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7" r:id="rId17"/>
    <p:sldLayoutId id="2147483758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slide" Target="slide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3.png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audio" Target="../media/media1.wma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microsoft.com/office/2007/relationships/media" Target="../media/media1.wma"/><Relationship Id="rId6" Type="http://schemas.openxmlformats.org/officeDocument/2006/relationships/image" Target="../media/image3.gif"/><Relationship Id="rId11" Type="http://schemas.openxmlformats.org/officeDocument/2006/relationships/image" Target="../media/image7.png"/><Relationship Id="rId24" Type="http://schemas.openxmlformats.org/officeDocument/2006/relationships/slide" Target="slide7.xml"/><Relationship Id="rId5" Type="http://schemas.openxmlformats.org/officeDocument/2006/relationships/image" Target="../media/image2.gif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../media/image6.gif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slide" Target="slide8.xml"/><Relationship Id="rId14" Type="http://schemas.openxmlformats.org/officeDocument/2006/relationships/slide" Target="slide2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199" b="31726"/>
          <a:stretch/>
        </p:blipFill>
        <p:spPr>
          <a:xfrm>
            <a:off x="10472" y="0"/>
            <a:ext cx="3485073" cy="332123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56" y="3925255"/>
            <a:ext cx="716441" cy="1000911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028" name="Picture 4" descr="Lý thuyết về cách vẽ ảnh của vật qua thấu kính, sách KNTTVCS">
            <a:extLst>
              <a:ext uri="{FF2B5EF4-FFF2-40B4-BE49-F238E27FC236}">
                <a16:creationId xmlns:a16="http://schemas.microsoft.com/office/drawing/2014/main" id="{35993454-E19F-B2CA-FC49-004BB393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63" y="301794"/>
            <a:ext cx="4579631" cy="39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u1">
            <a:hlinkClick r:id="rId14" action="ppaction://hlinksldjump"/>
            <a:extLst>
              <a:ext uri="{FF2B5EF4-FFF2-40B4-BE49-F238E27FC236}">
                <a16:creationId xmlns:a16="http://schemas.microsoft.com/office/drawing/2014/main" id="{A6F4DEA6-809A-6DE0-3F1E-46344685E70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769" y="-13580"/>
            <a:ext cx="2140688" cy="2294458"/>
          </a:xfrm>
          <a:prstGeom prst="rect">
            <a:avLst/>
          </a:prstGeom>
        </p:spPr>
      </p:pic>
      <p:pic>
        <p:nvPicPr>
          <p:cNvPr id="3" name="mau2">
            <a:hlinkClick r:id="rId16" action="ppaction://hlinksldjump"/>
            <a:extLst>
              <a:ext uri="{FF2B5EF4-FFF2-40B4-BE49-F238E27FC236}">
                <a16:creationId xmlns:a16="http://schemas.microsoft.com/office/drawing/2014/main" id="{EC24D839-C262-50A9-40C9-04450EF0538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162" y="301794"/>
            <a:ext cx="2112960" cy="2269957"/>
          </a:xfrm>
          <a:prstGeom prst="rect">
            <a:avLst/>
          </a:prstGeom>
        </p:spPr>
      </p:pic>
      <p:pic>
        <p:nvPicPr>
          <p:cNvPr id="6" name="mau3">
            <a:hlinkClick r:id="rId18" action="ppaction://hlinksldjump"/>
            <a:extLst>
              <a:ext uri="{FF2B5EF4-FFF2-40B4-BE49-F238E27FC236}">
                <a16:creationId xmlns:a16="http://schemas.microsoft.com/office/drawing/2014/main" id="{07C3DE2B-F173-C1B3-8B23-9464A5972A7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782" y="-46462"/>
            <a:ext cx="2117829" cy="2269957"/>
          </a:xfrm>
          <a:prstGeom prst="rect">
            <a:avLst/>
          </a:prstGeom>
        </p:spPr>
      </p:pic>
      <p:pic>
        <p:nvPicPr>
          <p:cNvPr id="7" name="mau4">
            <a:hlinkClick r:id="rId20" action="ppaction://hlinksldjump"/>
            <a:extLst>
              <a:ext uri="{FF2B5EF4-FFF2-40B4-BE49-F238E27FC236}">
                <a16:creationId xmlns:a16="http://schemas.microsoft.com/office/drawing/2014/main" id="{3EB2721F-3541-5F85-B159-A1B697F3B49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591" y="1949329"/>
            <a:ext cx="2127601" cy="2280431"/>
          </a:xfrm>
          <a:prstGeom prst="rect">
            <a:avLst/>
          </a:prstGeom>
        </p:spPr>
      </p:pic>
      <p:pic>
        <p:nvPicPr>
          <p:cNvPr id="8" name="mau5">
            <a:hlinkClick r:id="rId22" action="ppaction://hlinksldjump"/>
            <a:extLst>
              <a:ext uri="{FF2B5EF4-FFF2-40B4-BE49-F238E27FC236}">
                <a16:creationId xmlns:a16="http://schemas.microsoft.com/office/drawing/2014/main" id="{1E253E58-7BC7-7D1B-1BF2-CB6A130CD08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519" y="2280877"/>
            <a:ext cx="2097903" cy="2253782"/>
          </a:xfrm>
          <a:prstGeom prst="rect">
            <a:avLst/>
          </a:prstGeom>
        </p:spPr>
      </p:pic>
      <p:pic>
        <p:nvPicPr>
          <p:cNvPr id="9" name="mau6">
            <a:hlinkClick r:id="rId24" action="ppaction://hlinksldjump"/>
            <a:extLst>
              <a:ext uri="{FF2B5EF4-FFF2-40B4-BE49-F238E27FC236}">
                <a16:creationId xmlns:a16="http://schemas.microsoft.com/office/drawing/2014/main" id="{377D2587-E8DA-875E-C441-8BE5074BB1C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45" y="1886201"/>
            <a:ext cx="2186498" cy="2343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56" y="64956"/>
            <a:ext cx="23489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44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024"/>
            <a:ext cx="9144000" cy="157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TẬP 1                                                    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……...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(TKHT)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f=10cm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TKHT,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TK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(cm).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TK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TK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30cm,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15cm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5cm.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TKHT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endPara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TKHT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f=10cm.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957573"/>
            <a:ext cx="91440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TN ở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&gt; f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…...., …..…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 &lt; f),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…..….,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1252"/>
              </p:ext>
            </p:extLst>
          </p:nvPr>
        </p:nvGraphicFramePr>
        <p:xfrm>
          <a:off x="609601" y="1715042"/>
          <a:ext cx="7924799" cy="218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804">
                  <a:extLst>
                    <a:ext uri="{9D8B030D-6E8A-4147-A177-3AD203B41FA5}">
                      <a16:colId xmlns:a16="http://schemas.microsoft.com/office/drawing/2014/main" val="1528472155"/>
                    </a:ext>
                  </a:extLst>
                </a:gridCol>
                <a:gridCol w="2104115">
                  <a:extLst>
                    <a:ext uri="{9D8B030D-6E8A-4147-A177-3AD203B41FA5}">
                      <a16:colId xmlns:a16="http://schemas.microsoft.com/office/drawing/2014/main" val="350622741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13593011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764183966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958907358"/>
                    </a:ext>
                  </a:extLst>
                </a:gridCol>
              </a:tblGrid>
              <a:tr h="255521">
                <a:tc rowSpan="2"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74723"/>
                  </a:ext>
                </a:extLst>
              </a:tr>
              <a:tr h="6905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12078"/>
                  </a:ext>
                </a:extLst>
              </a:tr>
              <a:tr h="26052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&gt; 2f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914505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&lt;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912912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&lt;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499367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357227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09601" y="1739101"/>
            <a:ext cx="1071715" cy="99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632237"/>
            <a:ext cx="7400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877712"/>
            <a:ext cx="844590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..…,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……..……..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09744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08547"/>
              </p:ext>
            </p:extLst>
          </p:nvPr>
        </p:nvGraphicFramePr>
        <p:xfrm>
          <a:off x="4514850" y="24812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12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4029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866" y="574717"/>
            <a:ext cx="6457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7175" indent="-257175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&gt; 2f: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6491" y="4613672"/>
            <a:ext cx="8343900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 thật, ngược chiều với vật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nhỏ hơn vật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Line 2"/>
          <p:cNvSpPr>
            <a:spLocks noChangeShapeType="1"/>
          </p:cNvSpPr>
          <p:nvPr/>
        </p:nvSpPr>
        <p:spPr bwMode="auto">
          <a:xfrm>
            <a:off x="5437585" y="2528888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297" name="Line 3"/>
          <p:cNvSpPr>
            <a:spLocks noChangeShapeType="1"/>
          </p:cNvSpPr>
          <p:nvPr/>
        </p:nvSpPr>
        <p:spPr bwMode="auto">
          <a:xfrm>
            <a:off x="5468541" y="252888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298" name="Line 4"/>
          <p:cNvSpPr>
            <a:spLocks noChangeShapeType="1"/>
          </p:cNvSpPr>
          <p:nvPr/>
        </p:nvSpPr>
        <p:spPr bwMode="auto">
          <a:xfrm>
            <a:off x="5860428" y="2533650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400000">
            <a:off x="4554141" y="1541860"/>
            <a:ext cx="1828800" cy="17145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2300" name="AutoShape 6"/>
          <p:cNvSpPr>
            <a:spLocks noChangeArrowheads="1"/>
          </p:cNvSpPr>
          <p:nvPr/>
        </p:nvSpPr>
        <p:spPr bwMode="auto">
          <a:xfrm rot="-5400000">
            <a:off x="3639741" y="2025254"/>
            <a:ext cx="1485900" cy="1028700"/>
          </a:xfrm>
          <a:prstGeom prst="parallelogram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325541" y="3087291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457825" y="3100388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  <p:sp>
        <p:nvSpPr>
          <p:cNvPr id="12303" name="Line 9"/>
          <p:cNvSpPr>
            <a:spLocks noChangeShapeType="1"/>
          </p:cNvSpPr>
          <p:nvPr/>
        </p:nvSpPr>
        <p:spPr bwMode="auto">
          <a:xfrm>
            <a:off x="1639491" y="4052888"/>
            <a:ext cx="6172200" cy="0"/>
          </a:xfrm>
          <a:prstGeom prst="line">
            <a:avLst/>
          </a:prstGeom>
          <a:noFill/>
          <a:ln w="9525">
            <a:solidFill>
              <a:srgbClr val="D5FFD5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5FFD5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 sz="1350"/>
          </a:p>
        </p:txBody>
      </p:sp>
      <p:sp>
        <p:nvSpPr>
          <p:cNvPr id="12304" name="Oval 10"/>
          <p:cNvSpPr>
            <a:spLocks noChangeArrowheads="1"/>
          </p:cNvSpPr>
          <p:nvPr/>
        </p:nvSpPr>
        <p:spPr bwMode="auto">
          <a:xfrm rot="2834016">
            <a:off x="3969545" y="2205038"/>
            <a:ext cx="783431" cy="666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2839641" y="4229100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d &gt; 2f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753791" y="4286250"/>
            <a:ext cx="26134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>
            <a:off x="3232549" y="4171950"/>
            <a:ext cx="1116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3125391" y="2040732"/>
            <a:ext cx="45720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5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198269" y="2033589"/>
            <a:ext cx="400050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5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3982641" y="363617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0200" y="2185989"/>
            <a:ext cx="342900" cy="1841897"/>
            <a:chOff x="4800" y="1536"/>
            <a:chExt cx="170" cy="1019"/>
          </a:xfrm>
        </p:grpSpPr>
        <p:sp>
          <p:nvSpPr>
            <p:cNvPr id="12324" name="Freeform 21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2326" name="Freeform 23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2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 sz="1350"/>
              </a:p>
            </p:txBody>
          </p:sp>
          <p:sp>
            <p:nvSpPr>
              <p:cNvPr id="12328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 sz="1350"/>
              </a:p>
            </p:txBody>
          </p:sp>
        </p:grpSp>
      </p:grpSp>
      <p:grpSp>
        <p:nvGrpSpPr>
          <p:cNvPr id="4" name="Group 26"/>
          <p:cNvGrpSpPr>
            <a:grpSpLocks noChangeAspect="1"/>
          </p:cNvGrpSpPr>
          <p:nvPr/>
        </p:nvGrpSpPr>
        <p:grpSpPr bwMode="auto">
          <a:xfrm rot="10508945">
            <a:off x="6073228" y="2294549"/>
            <a:ext cx="221456" cy="455265"/>
            <a:chOff x="5760" y="1488"/>
            <a:chExt cx="811" cy="2081"/>
          </a:xfrm>
        </p:grpSpPr>
        <p:sp>
          <p:nvSpPr>
            <p:cNvPr id="12322" name="Freeform 27"/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3" name="Freeform 28"/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2313" name="Line 29"/>
          <p:cNvSpPr>
            <a:spLocks noChangeShapeType="1"/>
          </p:cNvSpPr>
          <p:nvPr/>
        </p:nvSpPr>
        <p:spPr bwMode="auto">
          <a:xfrm>
            <a:off x="5193506" y="25288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>
            <a:off x="4897041" y="2528888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5291650" y="2528888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316" name="Line 33"/>
          <p:cNvSpPr>
            <a:spLocks noChangeShapeType="1"/>
          </p:cNvSpPr>
          <p:nvPr/>
        </p:nvSpPr>
        <p:spPr bwMode="auto">
          <a:xfrm flipH="1">
            <a:off x="1925241" y="2528888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317" name="Text Box 19"/>
          <p:cNvSpPr txBox="1">
            <a:spLocks noChangeArrowheads="1"/>
          </p:cNvSpPr>
          <p:nvPr/>
        </p:nvSpPr>
        <p:spPr bwMode="auto">
          <a:xfrm>
            <a:off x="3057525" y="349091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2318" name="Text Box 19"/>
          <p:cNvSpPr txBox="1">
            <a:spLocks noChangeArrowheads="1"/>
          </p:cNvSpPr>
          <p:nvPr/>
        </p:nvSpPr>
        <p:spPr bwMode="auto">
          <a:xfrm>
            <a:off x="5133975" y="352782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F’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72100" y="3848101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59931" y="3864770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25541" y="3864770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0"/>
          <p:cNvSpPr txBox="1">
            <a:spLocks noChangeArrowheads="1"/>
          </p:cNvSpPr>
          <p:nvPr/>
        </p:nvSpPr>
        <p:spPr bwMode="auto">
          <a:xfrm>
            <a:off x="67866" y="8902"/>
            <a:ext cx="6572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 &gt; f)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1878489" y="2228851"/>
            <a:ext cx="45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9931" y="1497940"/>
            <a:ext cx="180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6644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5905E-7 L 0.11788 -3.55905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8135E-6 L 0.11372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1" grpId="0"/>
      <p:bldP spid="34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16904"/>
            <a:ext cx="8642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7175" indent="-257175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 &lt; d &lt; 2f: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98973" y="4602279"/>
            <a:ext cx="8307288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 thật, ngược chiều với vật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 </a:t>
            </a:r>
            <a:r>
              <a:rPr lang="vi-VN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AutoShape 2"/>
          <p:cNvSpPr>
            <a:spLocks noChangeArrowheads="1"/>
          </p:cNvSpPr>
          <p:nvPr/>
        </p:nvSpPr>
        <p:spPr bwMode="auto">
          <a:xfrm rot="5400000">
            <a:off x="5572125" y="1410891"/>
            <a:ext cx="2171700" cy="188595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4345" name="AutoShape 3"/>
          <p:cNvSpPr>
            <a:spLocks noChangeArrowheads="1"/>
          </p:cNvSpPr>
          <p:nvPr/>
        </p:nvSpPr>
        <p:spPr bwMode="auto">
          <a:xfrm rot="-5400000">
            <a:off x="3486150" y="2127647"/>
            <a:ext cx="1485900" cy="1028700"/>
          </a:xfrm>
          <a:prstGeom prst="parallelogram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171950" y="3196829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629400" y="3180160"/>
            <a:ext cx="0" cy="890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  <p:sp>
        <p:nvSpPr>
          <p:cNvPr id="14348" name="Line 6"/>
          <p:cNvSpPr>
            <a:spLocks noChangeShapeType="1"/>
          </p:cNvSpPr>
          <p:nvPr/>
        </p:nvSpPr>
        <p:spPr bwMode="auto">
          <a:xfrm>
            <a:off x="1485900" y="4075510"/>
            <a:ext cx="6172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 sz="1350"/>
          </a:p>
        </p:txBody>
      </p:sp>
      <p:sp>
        <p:nvSpPr>
          <p:cNvPr id="14349" name="Oval 7"/>
          <p:cNvSpPr>
            <a:spLocks noChangeArrowheads="1"/>
          </p:cNvSpPr>
          <p:nvPr/>
        </p:nvSpPr>
        <p:spPr bwMode="auto">
          <a:xfrm rot="2834016">
            <a:off x="3812978" y="2319934"/>
            <a:ext cx="788194" cy="64412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4351" name="Line 12"/>
          <p:cNvSpPr>
            <a:spLocks noChangeShapeType="1"/>
          </p:cNvSpPr>
          <p:nvPr/>
        </p:nvSpPr>
        <p:spPr bwMode="auto">
          <a:xfrm>
            <a:off x="3174206" y="417195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352" name="Text Box 13"/>
          <p:cNvSpPr txBox="1">
            <a:spLocks noChangeArrowheads="1"/>
          </p:cNvSpPr>
          <p:nvPr/>
        </p:nvSpPr>
        <p:spPr bwMode="auto">
          <a:xfrm>
            <a:off x="3095625" y="2120505"/>
            <a:ext cx="390525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5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</a:t>
            </a:r>
          </a:p>
        </p:txBody>
      </p:sp>
      <p:sp>
        <p:nvSpPr>
          <p:cNvPr id="14353" name="Text Box 14"/>
          <p:cNvSpPr txBox="1">
            <a:spLocks noChangeArrowheads="1"/>
          </p:cNvSpPr>
          <p:nvPr/>
        </p:nvSpPr>
        <p:spPr bwMode="auto">
          <a:xfrm>
            <a:off x="5064920" y="2125267"/>
            <a:ext cx="330994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5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</a:t>
            </a:r>
          </a:p>
        </p:txBody>
      </p:sp>
      <p:sp>
        <p:nvSpPr>
          <p:cNvPr id="14354" name="Text Box 15"/>
          <p:cNvSpPr txBox="1">
            <a:spLocks noChangeArrowheads="1"/>
          </p:cNvSpPr>
          <p:nvPr/>
        </p:nvSpPr>
        <p:spPr bwMode="auto">
          <a:xfrm>
            <a:off x="3545681" y="3886201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686050" y="438031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 rot="10508945">
            <a:off x="6410325" y="1989999"/>
            <a:ext cx="461963" cy="1193006"/>
            <a:chOff x="5760" y="1488"/>
            <a:chExt cx="811" cy="2081"/>
          </a:xfrm>
        </p:grpSpPr>
        <p:sp>
          <p:nvSpPr>
            <p:cNvPr id="14373" name="Freeform 19"/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374" name="Freeform 20"/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1828800" y="2608660"/>
            <a:ext cx="234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4743450" y="2608660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7600950" y="260866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43050" y="2225278"/>
            <a:ext cx="342900" cy="1841897"/>
            <a:chOff x="4800" y="1536"/>
            <a:chExt cx="170" cy="1019"/>
          </a:xfrm>
        </p:grpSpPr>
        <p:sp>
          <p:nvSpPr>
            <p:cNvPr id="14368" name="Freeform 25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4370" name="Freeform 27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 sz="1350"/>
              </a:p>
            </p:txBody>
          </p:sp>
          <p:sp>
            <p:nvSpPr>
              <p:cNvPr id="1437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 sz="1350"/>
              </a:p>
            </p:txBody>
          </p:sp>
        </p:grpSp>
      </p:grp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314700" y="4111229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62" name="Text Box 19"/>
          <p:cNvSpPr txBox="1">
            <a:spLocks noChangeArrowheads="1"/>
          </p:cNvSpPr>
          <p:nvPr/>
        </p:nvSpPr>
        <p:spPr bwMode="auto">
          <a:xfrm>
            <a:off x="3820716" y="363617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363" name="Text Box 19"/>
          <p:cNvSpPr txBox="1">
            <a:spLocks noChangeArrowheads="1"/>
          </p:cNvSpPr>
          <p:nvPr/>
        </p:nvSpPr>
        <p:spPr bwMode="auto">
          <a:xfrm>
            <a:off x="3031331" y="349091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364" name="Text Box 19"/>
          <p:cNvSpPr txBox="1">
            <a:spLocks noChangeArrowheads="1"/>
          </p:cNvSpPr>
          <p:nvPr/>
        </p:nvSpPr>
        <p:spPr bwMode="auto">
          <a:xfrm>
            <a:off x="4972050" y="352782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F’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210175" y="3848101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6354" y="3864770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63616" y="3864770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0"/>
          <p:cNvSpPr txBox="1">
            <a:spLocks noChangeArrowheads="1"/>
          </p:cNvSpPr>
          <p:nvPr/>
        </p:nvSpPr>
        <p:spPr bwMode="auto">
          <a:xfrm>
            <a:off x="0" y="-32310"/>
            <a:ext cx="6515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 &gt; f)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771651" y="2339802"/>
            <a:ext cx="45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58575" y="1495314"/>
            <a:ext cx="180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72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13334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32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4" y="504431"/>
            <a:ext cx="8712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7175" indent="-257175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&lt; f: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144" y="4228788"/>
            <a:ext cx="913685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27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700" b="1" dirty="0">
                <a:solidFill>
                  <a:srgbClr val="0000FF"/>
                </a:solidFill>
                <a:latin typeface="+mj-lt"/>
                <a:sym typeface="Wingdings"/>
              </a:rPr>
              <a:t></a:t>
            </a:r>
            <a:r>
              <a:rPr lang="en-US" sz="2700" b="1" dirty="0">
                <a:solidFill>
                  <a:srgbClr val="0000FF"/>
                </a:solidFill>
                <a:latin typeface="+mj-lt"/>
                <a:sym typeface="Wingdings"/>
              </a:rPr>
              <a:t> </a:t>
            </a:r>
            <a:r>
              <a:rPr lang="vi-VN" sz="2700" b="1" dirty="0" err="1">
                <a:solidFill>
                  <a:srgbClr val="C00000"/>
                </a:solidFill>
                <a:latin typeface="+mj-lt"/>
              </a:rPr>
              <a:t>Ảnh</a:t>
            </a:r>
            <a:r>
              <a:rPr lang="vi-VN" sz="27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Box 80"/>
          <p:cNvSpPr txBox="1">
            <a:spLocks noChangeArrowheads="1"/>
          </p:cNvSpPr>
          <p:nvPr/>
        </p:nvSpPr>
        <p:spPr bwMode="auto">
          <a:xfrm>
            <a:off x="7144" y="8171"/>
            <a:ext cx="6629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alt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 &lt; f)</a:t>
            </a:r>
          </a:p>
        </p:txBody>
      </p:sp>
      <p:sp>
        <p:nvSpPr>
          <p:cNvPr id="15370" name="AutoShape 3"/>
          <p:cNvSpPr>
            <a:spLocks noChangeArrowheads="1"/>
          </p:cNvSpPr>
          <p:nvPr/>
        </p:nvSpPr>
        <p:spPr bwMode="auto">
          <a:xfrm rot="-5400000">
            <a:off x="3545681" y="2177654"/>
            <a:ext cx="1485900" cy="1028700"/>
          </a:xfrm>
          <a:prstGeom prst="parallelogram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231481" y="3263504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31681" y="1475185"/>
            <a:ext cx="1600200" cy="2686050"/>
            <a:chOff x="3888" y="816"/>
            <a:chExt cx="1344" cy="2256"/>
          </a:xfrm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 rot="5400000">
              <a:off x="3792" y="912"/>
              <a:ext cx="1536" cy="1344"/>
            </a:xfrm>
            <a:prstGeom prst="flowChartInputOutput">
              <a:avLst/>
            </a:prstGeom>
            <a:gradFill rotWithShape="1">
              <a:gsLst>
                <a:gs pos="0">
                  <a:schemeClr val="bg1">
                    <a:gamma/>
                    <a:shade val="8902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4512" y="2208"/>
              <a:ext cx="0" cy="8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1350"/>
            </a:p>
          </p:txBody>
        </p:sp>
      </p:grpSp>
      <p:sp>
        <p:nvSpPr>
          <p:cNvPr id="15373" name="Line 6"/>
          <p:cNvSpPr>
            <a:spLocks noChangeShapeType="1"/>
          </p:cNvSpPr>
          <p:nvPr/>
        </p:nvSpPr>
        <p:spPr bwMode="auto">
          <a:xfrm>
            <a:off x="1545431" y="4158854"/>
            <a:ext cx="61722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 sz="1350"/>
          </a:p>
        </p:txBody>
      </p:sp>
      <p:sp>
        <p:nvSpPr>
          <p:cNvPr id="15374" name="Oval 7"/>
          <p:cNvSpPr>
            <a:spLocks noChangeArrowheads="1"/>
          </p:cNvSpPr>
          <p:nvPr/>
        </p:nvSpPr>
        <p:spPr bwMode="auto">
          <a:xfrm rot="2834016">
            <a:off x="3891558" y="2403277"/>
            <a:ext cx="722709" cy="500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350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155156" y="2139555"/>
            <a:ext cx="333375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5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252897" y="4427386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518423" y="4185799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678701" y="4282680"/>
            <a:ext cx="573881" cy="86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732077" y="4043566"/>
            <a:ext cx="285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774031" y="2291953"/>
            <a:ext cx="342900" cy="1841897"/>
            <a:chOff x="4800" y="1536"/>
            <a:chExt cx="170" cy="1019"/>
          </a:xfrm>
        </p:grpSpPr>
        <p:sp>
          <p:nvSpPr>
            <p:cNvPr id="15394" name="Freeform 24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5396" name="Freeform 26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397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 sz="1350"/>
              </a:p>
            </p:txBody>
          </p:sp>
          <p:sp>
            <p:nvSpPr>
              <p:cNvPr id="1539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 sz="1350"/>
              </a:p>
            </p:txBody>
          </p:sp>
        </p:grpSp>
      </p:grpSp>
      <p:sp>
        <p:nvSpPr>
          <p:cNvPr id="15381" name="Line 31"/>
          <p:cNvSpPr>
            <a:spLocks noChangeShapeType="1"/>
          </p:cNvSpPr>
          <p:nvPr/>
        </p:nvSpPr>
        <p:spPr bwMode="auto">
          <a:xfrm flipH="1">
            <a:off x="2228851" y="2627710"/>
            <a:ext cx="2002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382" name="Line 32"/>
          <p:cNvSpPr>
            <a:spLocks noChangeShapeType="1"/>
          </p:cNvSpPr>
          <p:nvPr/>
        </p:nvSpPr>
        <p:spPr bwMode="auto">
          <a:xfrm flipV="1">
            <a:off x="4802982" y="2627711"/>
            <a:ext cx="854869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383" name="Text Box 33"/>
          <p:cNvSpPr txBox="1">
            <a:spLocks noChangeArrowheads="1"/>
          </p:cNvSpPr>
          <p:nvPr/>
        </p:nvSpPr>
        <p:spPr bwMode="auto">
          <a:xfrm>
            <a:off x="5026819" y="2149086"/>
            <a:ext cx="602068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5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</a:t>
            </a:r>
          </a:p>
        </p:txBody>
      </p:sp>
      <p:sp>
        <p:nvSpPr>
          <p:cNvPr id="15384" name="Text Box 19"/>
          <p:cNvSpPr txBox="1">
            <a:spLocks noChangeArrowheads="1"/>
          </p:cNvSpPr>
          <p:nvPr/>
        </p:nvSpPr>
        <p:spPr bwMode="auto">
          <a:xfrm>
            <a:off x="3875485" y="375047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5385" name="Text Box 19"/>
          <p:cNvSpPr txBox="1">
            <a:spLocks noChangeArrowheads="1"/>
          </p:cNvSpPr>
          <p:nvPr/>
        </p:nvSpPr>
        <p:spPr bwMode="auto">
          <a:xfrm>
            <a:off x="3086100" y="360521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5386" name="Text Box 19"/>
          <p:cNvSpPr txBox="1">
            <a:spLocks noChangeArrowheads="1"/>
          </p:cNvSpPr>
          <p:nvPr/>
        </p:nvSpPr>
        <p:spPr bwMode="auto">
          <a:xfrm>
            <a:off x="5026819" y="364212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F’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200650" y="3962401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69456" y="3979070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8385" y="3979070"/>
            <a:ext cx="0" cy="192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1" descr="Ojo Ojos De Dibujos Animados Ojo Ilustrador Ojos De Personaje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5520930" y="1956761"/>
            <a:ext cx="1312069" cy="131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Nhóm 2"/>
          <p:cNvGrpSpPr>
            <a:grpSpLocks/>
          </p:cNvGrpSpPr>
          <p:nvPr/>
        </p:nvGrpSpPr>
        <p:grpSpPr bwMode="auto">
          <a:xfrm>
            <a:off x="824051" y="1381267"/>
            <a:ext cx="707565" cy="1600201"/>
            <a:chOff x="1470017" y="2515671"/>
            <a:chExt cx="435685" cy="1004999"/>
          </a:xfrm>
        </p:grpSpPr>
        <p:sp>
          <p:nvSpPr>
            <p:cNvPr id="15392" name="Freeform 24"/>
            <p:cNvSpPr>
              <a:spLocks noChangeAspect="1"/>
            </p:cNvSpPr>
            <p:nvPr/>
          </p:nvSpPr>
          <p:spPr bwMode="auto">
            <a:xfrm rot="5700000">
              <a:off x="1185360" y="2800328"/>
              <a:ext cx="1004999" cy="435685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393" name="Freeform 26"/>
            <p:cNvSpPr>
              <a:spLocks noChangeAspect="1"/>
            </p:cNvSpPr>
            <p:nvPr/>
          </p:nvSpPr>
          <p:spPr bwMode="auto">
            <a:xfrm rot="5700000">
              <a:off x="1421546" y="3114176"/>
              <a:ext cx="532625" cy="23129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2121695" y="2339802"/>
            <a:ext cx="45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8575" y="1495314"/>
            <a:ext cx="180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79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5802E-6 L 0.21181 0.002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25 -0.0055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6A6E5-9096-C7B2-DE66-26EB99424257}"/>
              </a:ext>
            </a:extLst>
          </p:cNvPr>
          <p:cNvCxnSpPr>
            <a:cxnSpLocks/>
          </p:cNvCxnSpPr>
          <p:nvPr/>
        </p:nvCxnSpPr>
        <p:spPr>
          <a:xfrm>
            <a:off x="55861" y="368737"/>
            <a:ext cx="8961013" cy="0"/>
          </a:xfrm>
          <a:prstGeom prst="line">
            <a:avLst/>
          </a:prstGeom>
          <a:ln w="571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D34D7C5-FADF-6824-23F7-1214561BDFC1}"/>
              </a:ext>
            </a:extLst>
          </p:cNvPr>
          <p:cNvGrpSpPr/>
          <p:nvPr/>
        </p:nvGrpSpPr>
        <p:grpSpPr>
          <a:xfrm>
            <a:off x="85529" y="170450"/>
            <a:ext cx="368551" cy="359337"/>
            <a:chOff x="7453548" y="316155"/>
            <a:chExt cx="1108364" cy="108065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2FFD99-6031-AB83-044E-1C58C4821126}"/>
                </a:ext>
              </a:extLst>
            </p:cNvPr>
            <p:cNvSpPr/>
            <p:nvPr/>
          </p:nvSpPr>
          <p:spPr>
            <a:xfrm>
              <a:off x="7453548" y="316155"/>
              <a:ext cx="1108364" cy="1080655"/>
            </a:xfrm>
            <a:prstGeom prst="roundRect">
              <a:avLst/>
            </a:prstGeom>
            <a:solidFill>
              <a:schemeClr val="accent6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srgbClr val="D9D9D9"/>
                </a:solidFill>
                <a:latin typeface="Arial"/>
              </a:endParaRPr>
            </a:p>
          </p:txBody>
        </p:sp>
        <p:pic>
          <p:nvPicPr>
            <p:cNvPr id="8" name="Picture 7" descr="Image">
              <a:extLst>
                <a:ext uri="{FF2B5EF4-FFF2-40B4-BE49-F238E27FC236}">
                  <a16:creationId xmlns:a16="http://schemas.microsoft.com/office/drawing/2014/main" id="{3A2AB9A7-DA13-C27A-47F0-6A4F4B24C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450" y="441203"/>
              <a:ext cx="830557" cy="83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4">
            <a:extLst>
              <a:ext uri="{FF2B5EF4-FFF2-40B4-BE49-F238E27FC236}">
                <a16:creationId xmlns:a16="http://schemas.microsoft.com/office/drawing/2014/main" id="{3BBA9CA1-4877-F7AD-D646-80EACFCB5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261" y="2585341"/>
            <a:ext cx="0" cy="8572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685783">
              <a:defRPr/>
            </a:pPr>
            <a:endParaRPr lang="en-US" sz="1050">
              <a:cs typeface="Arial" panose="020B0604020202020204" pitchFamily="34" charset="0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C73DBD36-D12D-2F3A-DADB-A1D564B75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545" y="3480691"/>
            <a:ext cx="8092097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defTabSz="685783">
              <a:defRPr/>
            </a:pPr>
            <a:endParaRPr lang="en-US" sz="1050">
              <a:solidFill>
                <a:sysClr val="windowText" lastClr="000000"/>
              </a:solidFill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D974BC3-7C69-8B3B-4A82-634AB124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937" y="1472109"/>
            <a:ext cx="333375" cy="5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</a:p>
          <a:p>
            <a:pPr defTabSz="685783">
              <a:spcBef>
                <a:spcPct val="50000"/>
              </a:spcBef>
            </a:pPr>
            <a:r>
              <a:rPr lang="en-US" altLang="en-US" sz="105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781943F7-0EB6-9911-20EB-0D2DD5BB2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5763" y="1956692"/>
            <a:ext cx="22069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>
              <a:defRPr/>
            </a:pPr>
            <a:endParaRPr lang="en-US" sz="1050">
              <a:solidFill>
                <a:sysClr val="windowText" lastClr="000000"/>
              </a:solidFill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F4075F4A-95E9-94BC-CA1C-98D3A6DCF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509" y="1474490"/>
            <a:ext cx="514596" cy="5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spcBef>
                <a:spcPct val="50000"/>
              </a:spcBef>
            </a:pPr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F’</a:t>
            </a:r>
          </a:p>
          <a:p>
            <a:pPr defTabSz="685783">
              <a:spcBef>
                <a:spcPct val="50000"/>
              </a:spcBef>
            </a:pPr>
            <a:r>
              <a:rPr lang="en-US" altLang="en-US" sz="1050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25F5AB8F-AF15-FC2D-C58B-A2ED727A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265" y="3072309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736" name="Text Box 19">
            <a:extLst>
              <a:ext uri="{FF2B5EF4-FFF2-40B4-BE49-F238E27FC236}">
                <a16:creationId xmlns:a16="http://schemas.microsoft.com/office/drawing/2014/main" id="{37BE2C6A-38CF-8E9E-4527-51F93F63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80" y="2927052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737" name="Text Box 19">
            <a:extLst>
              <a:ext uri="{FF2B5EF4-FFF2-40B4-BE49-F238E27FC236}">
                <a16:creationId xmlns:a16="http://schemas.microsoft.com/office/drawing/2014/main" id="{BE30BF8F-5B67-FFF6-542E-31DDAA0E7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599" y="2963961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F’</a:t>
            </a:r>
          </a:p>
        </p:txBody>
      </p:sp>
      <p:cxnSp>
        <p:nvCxnSpPr>
          <p:cNvPr id="738" name="Straight Connector 737">
            <a:extLst>
              <a:ext uri="{FF2B5EF4-FFF2-40B4-BE49-F238E27FC236}">
                <a16:creationId xmlns:a16="http://schemas.microsoft.com/office/drawing/2014/main" id="{C19ACC3F-D19D-5292-9B14-55B1CE7794CE}"/>
              </a:ext>
            </a:extLst>
          </p:cNvPr>
          <p:cNvCxnSpPr/>
          <p:nvPr/>
        </p:nvCxnSpPr>
        <p:spPr>
          <a:xfrm>
            <a:off x="5313430" y="3284240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4B60ABB3-CF41-EB46-9C63-7C581350E9D5}"/>
              </a:ext>
            </a:extLst>
          </p:cNvPr>
          <p:cNvCxnSpPr/>
          <p:nvPr/>
        </p:nvCxnSpPr>
        <p:spPr>
          <a:xfrm>
            <a:off x="3382236" y="3300909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7BF325C-17AE-2B2B-82E5-C0C8B99F63CA}"/>
              </a:ext>
            </a:extLst>
          </p:cNvPr>
          <p:cNvCxnSpPr/>
          <p:nvPr/>
        </p:nvCxnSpPr>
        <p:spPr>
          <a:xfrm>
            <a:off x="4331165" y="3300909"/>
            <a:ext cx="0" cy="1928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741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1EA3C2DE-A3AE-AC0B-F4A8-B15AF752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5633711" y="2050751"/>
            <a:ext cx="1312069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2" name="Nhóm 2">
            <a:extLst>
              <a:ext uri="{FF2B5EF4-FFF2-40B4-BE49-F238E27FC236}">
                <a16:creationId xmlns:a16="http://schemas.microsoft.com/office/drawing/2014/main" id="{E2E35024-7CC4-5681-C52C-E2D7F7AF845E}"/>
              </a:ext>
            </a:extLst>
          </p:cNvPr>
          <p:cNvGrpSpPr>
            <a:grpSpLocks/>
          </p:cNvGrpSpPr>
          <p:nvPr/>
        </p:nvGrpSpPr>
        <p:grpSpPr bwMode="auto">
          <a:xfrm>
            <a:off x="2817585" y="1938693"/>
            <a:ext cx="266700" cy="512830"/>
            <a:chOff x="1470017" y="2515671"/>
            <a:chExt cx="435685" cy="1004999"/>
          </a:xfrm>
        </p:grpSpPr>
        <p:sp>
          <p:nvSpPr>
            <p:cNvPr id="743" name="Freeform 24">
              <a:extLst>
                <a:ext uri="{FF2B5EF4-FFF2-40B4-BE49-F238E27FC236}">
                  <a16:creationId xmlns:a16="http://schemas.microsoft.com/office/drawing/2014/main" id="{3C2C40ED-AAD7-8E41-2982-A19422DDEC01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185360" y="2800328"/>
              <a:ext cx="1004999" cy="435685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>
                <a:defRPr/>
              </a:pPr>
              <a:endParaRPr lang="en-US" sz="1050">
                <a:solidFill>
                  <a:sysClr val="windowText" lastClr="000000"/>
                </a:solidFill>
              </a:endParaRPr>
            </a:p>
          </p:txBody>
        </p:sp>
        <p:sp>
          <p:nvSpPr>
            <p:cNvPr id="744" name="Freeform 26">
              <a:extLst>
                <a:ext uri="{FF2B5EF4-FFF2-40B4-BE49-F238E27FC236}">
                  <a16:creationId xmlns:a16="http://schemas.microsoft.com/office/drawing/2014/main" id="{EDEAFB9F-3DC5-DAF2-43AD-ABB66FD23EEF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21546" y="3114176"/>
              <a:ext cx="532625" cy="23129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>
                <a:defRPr/>
              </a:pPr>
              <a:endParaRPr lang="en-US" sz="105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F406B4-EDEE-4E54-932D-60AD930F360B}"/>
              </a:ext>
            </a:extLst>
          </p:cNvPr>
          <p:cNvGrpSpPr>
            <a:grpSpLocks/>
          </p:cNvGrpSpPr>
          <p:nvPr/>
        </p:nvGrpSpPr>
        <p:grpSpPr bwMode="auto">
          <a:xfrm>
            <a:off x="1886811" y="1613793"/>
            <a:ext cx="342900" cy="1841897"/>
            <a:chOff x="4800" y="1536"/>
            <a:chExt cx="170" cy="1019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99EC217-92E9-C540-C608-B120AF19351A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>
                <a:defRPr/>
              </a:pPr>
              <a:endParaRPr lang="en-US" sz="10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11FE71-3FEB-A671-3B22-3759F9167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96CDE99D-04F8-7B5D-F805-9FD1E399CA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>
                  <a:defRPr/>
                </a:pPr>
                <a:endParaRPr lang="en-US" sz="105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947D8-9A17-E5AC-B02A-B91ED8BACB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>
                  <a:defRPr/>
                </a:pPr>
                <a:endParaRPr lang="en-US" altLang="en-US" sz="10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0BF090-87C3-564D-5A1A-2E672663E6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>
                  <a:defRPr/>
                </a:pPr>
                <a:endParaRPr lang="en-US" altLang="en-US" sz="10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44EA19D6-D539-4B8E-F131-C4726435499C}"/>
              </a:ext>
            </a:extLst>
          </p:cNvPr>
          <p:cNvGrpSpPr>
            <a:grpSpLocks/>
          </p:cNvGrpSpPr>
          <p:nvPr/>
        </p:nvGrpSpPr>
        <p:grpSpPr bwMode="auto">
          <a:xfrm>
            <a:off x="5944461" y="797022"/>
            <a:ext cx="1600200" cy="2686050"/>
            <a:chOff x="3888" y="816"/>
            <a:chExt cx="1344" cy="2256"/>
          </a:xfrm>
        </p:grpSpPr>
        <p:sp>
          <p:nvSpPr>
            <p:cNvPr id="14" name="AutoShape 2">
              <a:extLst>
                <a:ext uri="{FF2B5EF4-FFF2-40B4-BE49-F238E27FC236}">
                  <a16:creationId xmlns:a16="http://schemas.microsoft.com/office/drawing/2014/main" id="{E8BDFD35-3C55-FFF9-872A-560BCD4D94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92" y="912"/>
              <a:ext cx="1536" cy="1344"/>
            </a:xfrm>
            <a:prstGeom prst="flowChartInputOutput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783">
                <a:defRPr/>
              </a:pPr>
              <a:endParaRPr lang="en-US" sz="105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B6FDA6-37F2-7A12-DCC0-DC7F62F57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08"/>
              <a:ext cx="0" cy="86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685783">
                <a:defRPr/>
              </a:pPr>
              <a:endParaRPr lang="en-US" sz="1050">
                <a:cs typeface="Arial" panose="020B0604020202020204" pitchFamily="34" charset="0"/>
              </a:endParaRPr>
            </a:p>
          </p:txBody>
        </p:sp>
      </p:grpSp>
      <p:sp>
        <p:nvSpPr>
          <p:cNvPr id="747" name="Text Box 12">
            <a:extLst>
              <a:ext uri="{FF2B5EF4-FFF2-40B4-BE49-F238E27FC236}">
                <a16:creationId xmlns:a16="http://schemas.microsoft.com/office/drawing/2014/main" id="{49C9A931-E5F6-56A5-2CF3-BAB67026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772" y="3771206"/>
            <a:ext cx="7054586" cy="923330"/>
          </a:xfrm>
          <a:prstGeom prst="rect">
            <a:avLst/>
          </a:prstGeom>
          <a:solidFill>
            <a:srgbClr val="FFC727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685783">
              <a:defRPr/>
            </a:pPr>
            <a:endParaRPr lang="en-US" sz="1800" b="1" dirty="0">
              <a:latin typeface="Barlow" panose="00000500000000000000" pitchFamily="2" charset="-93"/>
              <a:cs typeface="Arial" panose="020B0604020202020204" pitchFamily="34" charset="0"/>
            </a:endParaRPr>
          </a:p>
          <a:p>
            <a:pPr algn="ctr" defTabSz="685783">
              <a:defRPr/>
            </a:pPr>
            <a:endParaRPr lang="en-US" sz="1800" b="1" dirty="0">
              <a:latin typeface="Barlow" panose="00000500000000000000" pitchFamily="2" charset="-93"/>
              <a:cs typeface="Arial" panose="020B0604020202020204" pitchFamily="34" charset="0"/>
            </a:endParaRPr>
          </a:p>
          <a:p>
            <a:pPr algn="ctr" defTabSz="685783">
              <a:defRPr/>
            </a:pPr>
            <a:endParaRPr lang="vi-VN" sz="1800" b="1" dirty="0">
              <a:latin typeface="Barlow" panose="000005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269011B7-2143-68EE-EA23-0D99EB18A3C2}"/>
              </a:ext>
            </a:extLst>
          </p:cNvPr>
          <p:cNvSpPr txBox="1"/>
          <p:nvPr/>
        </p:nvSpPr>
        <p:spPr>
          <a:xfrm>
            <a:off x="2051368" y="3779005"/>
            <a:ext cx="53424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>
                <a:srgbClr val="2E2723"/>
              </a:buClr>
              <a:buSzPts val="3000"/>
              <a:buFont typeface="Barlow"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Barlow"/>
                <a:ea typeface="Barlow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r>
              <a:rPr lang="vi-VN" sz="1800" dirty="0"/>
              <a:t>Ảnh không hứng được trên màn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E466BAF5-745C-2351-FE28-E934630E790E}"/>
              </a:ext>
            </a:extLst>
          </p:cNvPr>
          <p:cNvSpPr txBox="1"/>
          <p:nvPr/>
        </p:nvSpPr>
        <p:spPr>
          <a:xfrm>
            <a:off x="1864807" y="3803352"/>
            <a:ext cx="58596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>
                <a:srgbClr val="2E2723"/>
              </a:buClr>
              <a:buSzPts val="3000"/>
              <a:buFont typeface="Barlow"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Barlow"/>
                <a:ea typeface="Barlow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marL="609585" indent="-609585">
              <a:lnSpc>
                <a:spcPct val="120000"/>
              </a:lnSpc>
              <a:buClr>
                <a:srgbClr val="FF5050"/>
              </a:buClr>
              <a:defRPr/>
            </a:pP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cs typeface="Arial" panose="020B0604020202020204" pitchFamily="34" charset="0"/>
              </a:rPr>
              <a:t>đặt ở mọi vị trí trước thấu kính phân kì luôn cho </a:t>
            </a:r>
            <a:r>
              <a:rPr lang="vi-VN" sz="1800" i="1" dirty="0">
                <a:solidFill>
                  <a:srgbClr val="FF0000"/>
                </a:solidFill>
                <a:cs typeface="Arial" panose="020B0604020202020204" pitchFamily="34" charset="0"/>
              </a:rPr>
              <a:t>ảnh ảo, cùng chiều</a:t>
            </a:r>
            <a:r>
              <a:rPr lang="en-US" sz="18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cs typeface="Arial" panose="020B0604020202020204" pitchFamily="34" charset="0"/>
              </a:rPr>
              <a:t>nhỏ</a:t>
            </a:r>
            <a:r>
              <a:rPr lang="en-US" sz="1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cs typeface="Arial" panose="020B0604020202020204" pitchFamily="34" charset="0"/>
              </a:rPr>
              <a:t>hơn</a:t>
            </a:r>
            <a:r>
              <a:rPr lang="vi-VN" sz="1800" i="1" dirty="0">
                <a:solidFill>
                  <a:srgbClr val="FF0000"/>
                </a:solidFill>
                <a:cs typeface="Arial" panose="020B0604020202020204" pitchFamily="34" charset="0"/>
              </a:rPr>
              <a:t> với vật.</a:t>
            </a:r>
          </a:p>
        </p:txBody>
      </p:sp>
      <p:sp>
        <p:nvSpPr>
          <p:cNvPr id="745" name="AutoShape 3">
            <a:extLst>
              <a:ext uri="{FF2B5EF4-FFF2-40B4-BE49-F238E27FC236}">
                <a16:creationId xmlns:a16="http://schemas.microsoft.com/office/drawing/2014/main" id="{80624C62-4CAE-3B2B-8E87-8370EFF2E9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58461" y="1499491"/>
            <a:ext cx="1485900" cy="1028700"/>
          </a:xfrm>
          <a:prstGeom prst="parallelogram">
            <a:avLst>
              <a:gd name="adj" fmla="val 36111"/>
            </a:avLst>
          </a:prstGeom>
          <a:solidFill>
            <a:srgbClr val="0B5394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endParaRPr lang="en-US" altLang="en-US" sz="10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6" name="Oval 7">
            <a:extLst>
              <a:ext uri="{FF2B5EF4-FFF2-40B4-BE49-F238E27FC236}">
                <a16:creationId xmlns:a16="http://schemas.microsoft.com/office/drawing/2014/main" id="{B4AC950E-F082-4C08-0F99-5AD841372AC9}"/>
              </a:ext>
            </a:extLst>
          </p:cNvPr>
          <p:cNvSpPr>
            <a:spLocks noChangeArrowheads="1"/>
          </p:cNvSpPr>
          <p:nvPr/>
        </p:nvSpPr>
        <p:spPr bwMode="auto">
          <a:xfrm rot="2834016">
            <a:off x="4004339" y="1725116"/>
            <a:ext cx="722710" cy="500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defRPr/>
            </a:pPr>
            <a:endParaRPr lang="en-US" altLang="en-US" sz="10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B76660CD-5A4B-FE00-EA3C-9503FBB487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1632" y="1949547"/>
            <a:ext cx="200263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>
              <a:defRPr/>
            </a:pPr>
            <a:endParaRPr lang="en-US" sz="105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1312" y="879595"/>
            <a:ext cx="1390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3457E-6 L 0.19184 -1.2345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0.125 -0.0055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" grpId="0"/>
      <p:bldP spid="749" grpId="1"/>
      <p:bldP spid="7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5363" y="3011808"/>
            <a:ext cx="850718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9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TN ở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 &gt;f),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…..…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 &lt; f),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0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363" y="298446"/>
            <a:ext cx="112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5358" y="3630222"/>
            <a:ext cx="5396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2319" y="3646479"/>
            <a:ext cx="767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0066" y="3968773"/>
            <a:ext cx="571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4313" y="3968808"/>
            <a:ext cx="767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44" y="92037"/>
            <a:ext cx="298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72449"/>
              </p:ext>
            </p:extLst>
          </p:nvPr>
        </p:nvGraphicFramePr>
        <p:xfrm>
          <a:off x="465363" y="734423"/>
          <a:ext cx="8131450" cy="227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597">
                  <a:extLst>
                    <a:ext uri="{9D8B030D-6E8A-4147-A177-3AD203B41FA5}">
                      <a16:colId xmlns:a16="http://schemas.microsoft.com/office/drawing/2014/main" val="1528472155"/>
                    </a:ext>
                  </a:extLst>
                </a:gridCol>
                <a:gridCol w="2158983">
                  <a:extLst>
                    <a:ext uri="{9D8B030D-6E8A-4147-A177-3AD203B41FA5}">
                      <a16:colId xmlns:a16="http://schemas.microsoft.com/office/drawing/2014/main" val="3506227411"/>
                    </a:ext>
                  </a:extLst>
                </a:gridCol>
                <a:gridCol w="1626290">
                  <a:extLst>
                    <a:ext uri="{9D8B030D-6E8A-4147-A177-3AD203B41FA5}">
                      <a16:colId xmlns:a16="http://schemas.microsoft.com/office/drawing/2014/main" val="4135930111"/>
                    </a:ext>
                  </a:extLst>
                </a:gridCol>
                <a:gridCol w="1626290">
                  <a:extLst>
                    <a:ext uri="{9D8B030D-6E8A-4147-A177-3AD203B41FA5}">
                      <a16:colId xmlns:a16="http://schemas.microsoft.com/office/drawing/2014/main" val="1764183966"/>
                    </a:ext>
                  </a:extLst>
                </a:gridCol>
                <a:gridCol w="1626290">
                  <a:extLst>
                    <a:ext uri="{9D8B030D-6E8A-4147-A177-3AD203B41FA5}">
                      <a16:colId xmlns:a16="http://schemas.microsoft.com/office/drawing/2014/main" val="3958907358"/>
                    </a:ext>
                  </a:extLst>
                </a:gridCol>
              </a:tblGrid>
              <a:tr h="269943">
                <a:tc rowSpan="2"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74723"/>
                  </a:ext>
                </a:extLst>
              </a:tr>
              <a:tr h="72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1" dirty="0"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12078"/>
                  </a:ext>
                </a:extLst>
              </a:tr>
              <a:tr h="29034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&gt; 2f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914505"/>
                  </a:ext>
                </a:extLst>
              </a:tr>
              <a:tr h="2672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&lt;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912912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&lt;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499367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2849880" algn="l"/>
                        </a:tabLs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357227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465363" y="734423"/>
            <a:ext cx="1127463" cy="106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16194" y="4398057"/>
            <a:ext cx="84459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..…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……..……..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5926" y="4426682"/>
            <a:ext cx="6194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9376" y="4434624"/>
            <a:ext cx="10374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37569" y="1744264"/>
            <a:ext cx="857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7569" y="2045104"/>
            <a:ext cx="857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3576" y="1744264"/>
            <a:ext cx="120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5666" y="2045104"/>
            <a:ext cx="120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4313" y="1744264"/>
            <a:ext cx="12573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1108" y="2032386"/>
            <a:ext cx="12573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37569" y="2362800"/>
            <a:ext cx="857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5525" y="2362800"/>
            <a:ext cx="120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4984" y="2389779"/>
            <a:ext cx="12573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37569" y="2722800"/>
            <a:ext cx="857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45666" y="2703592"/>
            <a:ext cx="120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4649" y="2661641"/>
            <a:ext cx="13144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725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>
            <a:spLocks noGrp="1"/>
          </p:cNvSpPr>
          <p:nvPr>
            <p:ph type="title" idx="2"/>
          </p:nvPr>
        </p:nvSpPr>
        <p:spPr>
          <a:xfrm>
            <a:off x="1202400" y="442350"/>
            <a:ext cx="6883200" cy="11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  <a:buFont typeface="Arial"/>
              <a:buNone/>
            </a:pPr>
            <a:r>
              <a:rPr lang="en-US" sz="6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283FD-7C71-64E7-3E82-F0BAB2CF0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50" y="64395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90278"/>
              </p:ext>
            </p:extLst>
          </p:nvPr>
        </p:nvGraphicFramePr>
        <p:xfrm>
          <a:off x="2001519" y="690880"/>
          <a:ext cx="5618481" cy="4023360"/>
        </p:xfrm>
        <a:graphic>
          <a:graphicData uri="http://schemas.openxmlformats.org/drawingml/2006/table">
            <a:tbl>
              <a:tblPr firstRow="1" bandRow="1">
                <a:tableStyleId>{3FF10DAE-EC59-4599-AB1C-FA6E69E3DEA9}</a:tableStyleId>
              </a:tblPr>
              <a:tblGrid>
                <a:gridCol w="1872827">
                  <a:extLst>
                    <a:ext uri="{9D8B030D-6E8A-4147-A177-3AD203B41FA5}">
                      <a16:colId xmlns:a16="http://schemas.microsoft.com/office/drawing/2014/main" val="3467995882"/>
                    </a:ext>
                  </a:extLst>
                </a:gridCol>
                <a:gridCol w="1872827">
                  <a:extLst>
                    <a:ext uri="{9D8B030D-6E8A-4147-A177-3AD203B41FA5}">
                      <a16:colId xmlns:a16="http://schemas.microsoft.com/office/drawing/2014/main" val="498443309"/>
                    </a:ext>
                  </a:extLst>
                </a:gridCol>
                <a:gridCol w="1872827">
                  <a:extLst>
                    <a:ext uri="{9D8B030D-6E8A-4147-A177-3AD203B41FA5}">
                      <a16:colId xmlns:a16="http://schemas.microsoft.com/office/drawing/2014/main" val="3027315915"/>
                    </a:ext>
                  </a:extLst>
                </a:gridCol>
              </a:tblGrid>
              <a:tr h="331343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79664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958650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73086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38104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58668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74880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16680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598462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58041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988283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7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5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30" y="411480"/>
            <a:ext cx="7682048" cy="250189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3192360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1921" y="548640"/>
            <a:ext cx="7892142" cy="236472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3192357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30" y="642162"/>
            <a:ext cx="7888134" cy="2297839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3205675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31753" y="216310"/>
            <a:ext cx="7783993" cy="2932187"/>
          </a:xfrm>
          <a:prstGeom prst="snip2DiagRect">
            <a:avLst>
              <a:gd name="adj1" fmla="val 1463"/>
              <a:gd name="adj2" fmla="val 16667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dirty="0"/>
              <a:t> </a:t>
            </a:r>
          </a:p>
          <a:p>
            <a:pPr defTabSz="685800">
              <a:buClrTx/>
              <a:defRPr/>
            </a:pP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31753" y="3309923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30" y="0"/>
            <a:ext cx="7888133" cy="30371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3211951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1"/>
            <a:ext cx="7888134" cy="2787696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800">
              <a:buClrTx/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3211952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80343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4171A6-FC65-8EC4-5AE0-86AB091FA5A6}"/>
              </a:ext>
            </a:extLst>
          </p:cNvPr>
          <p:cNvCxnSpPr>
            <a:cxnSpLocks/>
          </p:cNvCxnSpPr>
          <p:nvPr/>
        </p:nvCxnSpPr>
        <p:spPr>
          <a:xfrm>
            <a:off x="55861" y="513115"/>
            <a:ext cx="8961013" cy="0"/>
          </a:xfrm>
          <a:prstGeom prst="line">
            <a:avLst/>
          </a:prstGeom>
          <a:ln w="571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38557B3-1376-F6C9-E198-E237CEDC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84" y="649858"/>
            <a:ext cx="981636" cy="9816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D13F19-6A28-2C43-53A1-C167F00626C3}"/>
              </a:ext>
            </a:extLst>
          </p:cNvPr>
          <p:cNvSpPr txBox="1"/>
          <p:nvPr/>
        </p:nvSpPr>
        <p:spPr>
          <a:xfrm>
            <a:off x="4997951" y="585576"/>
            <a:ext cx="3214412" cy="103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ảo là ảnh có thể quan sát được nhưng không thể hứng được trên màn chắn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C49513-88E8-5AAF-A1EC-29B5D20F0F7B}"/>
              </a:ext>
            </a:extLst>
          </p:cNvPr>
          <p:cNvSpPr txBox="1"/>
          <p:nvPr/>
        </p:nvSpPr>
        <p:spPr>
          <a:xfrm>
            <a:off x="984583" y="3849463"/>
            <a:ext cx="2807074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dirty="0">
                <a:latin typeface="+mj-lt"/>
              </a:rPr>
              <a:t>Ảnh thật là ảnh có thể hứng được trên màn ch</a:t>
            </a:r>
            <a:r>
              <a:rPr lang="en-US" dirty="0" err="1">
                <a:latin typeface="+mj-lt"/>
              </a:rPr>
              <a:t>ắn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Ảnh ảo là gì? Sự khác nhau giữa ảnh ảo và ảnh thật">
            <a:extLst>
              <a:ext uri="{FF2B5EF4-FFF2-40B4-BE49-F238E27FC236}">
                <a16:creationId xmlns:a16="http://schemas.microsoft.com/office/drawing/2014/main" id="{1D6BA752-0F75-976E-8E56-23B0842F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51" y="1697141"/>
            <a:ext cx="3140281" cy="2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chiếu bao nhiêu tiền một bộ? Loại máy chiếu giá rẻ hiện nay">
            <a:extLst>
              <a:ext uri="{FF2B5EF4-FFF2-40B4-BE49-F238E27FC236}">
                <a16:creationId xmlns:a16="http://schemas.microsoft.com/office/drawing/2014/main" id="{9B388BFB-72F1-749A-95BA-0DA964A9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1" y="1728473"/>
            <a:ext cx="3603580" cy="20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0" y="57150"/>
            <a:ext cx="847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TN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kiểm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tra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đặc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điểm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ảnh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của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vật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qua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thấu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kính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hội</a:t>
            </a:r>
            <a:r>
              <a:rPr lang="en-US" sz="2400" b="1" dirty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tụ</a:t>
            </a:r>
            <a:r>
              <a:rPr lang="en-US" sz="2400" b="1" dirty="0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, </a:t>
            </a:r>
            <a:r>
              <a:rPr lang="en-US" sz="2400" b="1" dirty="0" err="1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thấu</a:t>
            </a:r>
            <a:r>
              <a:rPr lang="en-US" sz="2400" b="1" dirty="0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kính</a:t>
            </a:r>
            <a:r>
              <a:rPr lang="en-US" sz="2400" b="1" dirty="0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phân</a:t>
            </a:r>
            <a:r>
              <a:rPr lang="en-US" sz="2400" b="1" dirty="0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 </a:t>
            </a:r>
            <a:r>
              <a:rPr lang="en-US" sz="2400" b="1" dirty="0" err="1" smtClean="0">
                <a:solidFill>
                  <a:srgbClr val="2E2723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  <a:sym typeface="Barlow"/>
              </a:rPr>
              <a:t>kì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BA031-4AF2-3B60-7BAE-0DAA05207B38}"/>
              </a:ext>
            </a:extLst>
          </p:cNvPr>
          <p:cNvSpPr txBox="1"/>
          <p:nvPr/>
        </p:nvSpPr>
        <p:spPr>
          <a:xfrm>
            <a:off x="68826" y="1058787"/>
            <a:ext cx="2794954" cy="48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BA031-4AF2-3B60-7BAE-0DAA05207B38}"/>
              </a:ext>
            </a:extLst>
          </p:cNvPr>
          <p:cNvSpPr txBox="1"/>
          <p:nvPr/>
        </p:nvSpPr>
        <p:spPr>
          <a:xfrm>
            <a:off x="68826" y="1619313"/>
            <a:ext cx="2920180" cy="88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(f=10cm)</a:t>
            </a:r>
          </a:p>
          <a:p>
            <a:pPr>
              <a:lnSpc>
                <a:spcPct val="12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(f=10cm)</a:t>
            </a:r>
          </a:p>
          <a:p>
            <a:pPr>
              <a:lnSpc>
                <a:spcPct val="120000"/>
              </a:lnSpc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BA031-4AF2-3B60-7BAE-0DAA05207B38}"/>
              </a:ext>
            </a:extLst>
          </p:cNvPr>
          <p:cNvSpPr txBox="1"/>
          <p:nvPr/>
        </p:nvSpPr>
        <p:spPr>
          <a:xfrm>
            <a:off x="0" y="2507226"/>
            <a:ext cx="1913458" cy="7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BA031-4AF2-3B60-7BAE-0DAA05207B38}"/>
              </a:ext>
            </a:extLst>
          </p:cNvPr>
          <p:cNvSpPr txBox="1"/>
          <p:nvPr/>
        </p:nvSpPr>
        <p:spPr>
          <a:xfrm>
            <a:off x="0" y="3166602"/>
            <a:ext cx="1901972" cy="65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6568" y="477980"/>
            <a:ext cx="610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6" y="896851"/>
            <a:ext cx="4703980" cy="424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309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7" grpId="0"/>
    </p:bldLst>
  </p:timing>
</p:sld>
</file>

<file path=ppt/theme/theme1.xml><?xml version="1.0" encoding="utf-8"?>
<a:theme xmlns:a="http://schemas.openxmlformats.org/drawingml/2006/main" name="2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1319</Words>
  <Application>Microsoft Office PowerPoint</Application>
  <PresentationFormat>On-screen Show (16:9)</PresentationFormat>
  <Paragraphs>204</Paragraphs>
  <Slides>17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Roboto Condensed Light</vt:lpstr>
      <vt:lpstr>Chivo</vt:lpstr>
      <vt:lpstr>Barlow</vt:lpstr>
      <vt:lpstr>Roboto Black</vt:lpstr>
      <vt:lpstr>Abhaya Libre</vt:lpstr>
      <vt:lpstr>Times New Roman</vt:lpstr>
      <vt:lpstr>Wingdings</vt:lpstr>
      <vt:lpstr>Fredoka One</vt:lpstr>
      <vt:lpstr>Symbol</vt:lpstr>
      <vt:lpstr>Calibri</vt:lpstr>
      <vt:lpstr>Arial</vt:lpstr>
      <vt:lpstr>Montserrat</vt:lpstr>
      <vt:lpstr>Palanquin Dark</vt:lpstr>
      <vt:lpstr>Lato</vt:lpstr>
      <vt:lpstr>2_The Physics of Sailing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Sailing</dc:title>
  <dc:creator>TDG</dc:creator>
  <cp:lastModifiedBy>TDG</cp:lastModifiedBy>
  <cp:revision>73</cp:revision>
  <dcterms:modified xsi:type="dcterms:W3CDTF">2024-11-26T01:06:17Z</dcterms:modified>
</cp:coreProperties>
</file>