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9" r:id="rId1"/>
  </p:sldMasterIdLst>
  <p:sldIdLst>
    <p:sldId id="256" r:id="rId2"/>
    <p:sldId id="258" r:id="rId3"/>
    <p:sldId id="266" r:id="rId4"/>
    <p:sldId id="259" r:id="rId5"/>
    <p:sldId id="260" r:id="rId6"/>
    <p:sldId id="262" r:id="rId7"/>
    <p:sldId id="264" r:id="rId8"/>
    <p:sldId id="265" r:id="rId9"/>
  </p:sldIdLst>
  <p:sldSz cx="12192000" cy="6858000"/>
  <p:notesSz cx="6858000" cy="9144000"/>
  <p:embeddedFontLst>
    <p:embeddedFont>
      <p:font typeface="Avenir Next LT Pro" panose="020B060402020202020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 Cen MT" panose="020B0604020202020204" charset="0"/>
      <p:regular r:id="rId18"/>
      <p:bold r:id="rId19"/>
      <p:italic r:id="rId20"/>
      <p:boldItalic r:id="rId21"/>
    </p:embeddedFont>
    <p:embeddedFont>
      <p:font typeface="A3.MontserratLight-San" panose="020B0604020202020204" charset="0"/>
      <p:regular r:id="rId22"/>
    </p:embeddedFont>
    <p:embeddedFont>
      <p:font typeface="A3.MitrLight-San" panose="020B0604020202020204" charset="-34"/>
      <p:regular r:id="rId23"/>
    </p:embeddedFont>
    <p:embeddedFont>
      <p:font typeface="A3.BoosterNextFYBlackRegular-Sa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E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42" d="100"/>
          <a:sy n="42" d="100"/>
        </p:scale>
        <p:origin x="30" y="7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7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78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983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80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0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7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2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6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47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63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49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3/13/2024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698" r:id="rId5"/>
    <p:sldLayoutId id="2147483703" r:id="rId6"/>
    <p:sldLayoutId id="2147483699" r:id="rId7"/>
    <p:sldLayoutId id="2147483700" r:id="rId8"/>
    <p:sldLayoutId id="2147483701" r:id="rId9"/>
    <p:sldLayoutId id="2147483702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D7EC86-7CB9-431D-8AC3-8AAF0440B1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4B9777F-B610-419B-9193-80306388F3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Arc">
            <a:extLst>
              <a:ext uri="{FF2B5EF4-FFF2-40B4-BE49-F238E27FC236}">
                <a16:creationId xmlns:a16="http://schemas.microsoft.com/office/drawing/2014/main" id="{311F016A-A753-449B-9EA6-322199B711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C6D43-66D3-46A5-BFA8-8E85DE340F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5643" y="1124987"/>
            <a:ext cx="5168770" cy="340153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  <a:t>BÀI 36. </a:t>
            </a:r>
            <a:b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</a:br>
            <a: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  <a:t>KẾT QUẢ </a:t>
            </a:r>
            <a:b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</a:br>
            <a:r>
              <a:rPr lang="en-US" dirty="0">
                <a:solidFill>
                  <a:schemeClr val="tx2"/>
                </a:solidFill>
                <a:latin typeface="A3.BoosterNextFYBlackRegular-Sa" panose="02000A03000000020004" pitchFamily="2" charset="0"/>
              </a:rPr>
              <a:t>TÁC DỤNG CỦA LỰC</a:t>
            </a:r>
          </a:p>
        </p:txBody>
      </p:sp>
      <p:sp>
        <p:nvSpPr>
          <p:cNvPr id="15" name="!!Rectangle">
            <a:extLst>
              <a:ext uri="{FF2B5EF4-FFF2-40B4-BE49-F238E27FC236}">
                <a16:creationId xmlns:a16="http://schemas.microsoft.com/office/drawing/2014/main" id="{95106A28-883A-4993-BF9E-C403B81A8D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94269" y="4274457"/>
            <a:ext cx="825256" cy="82525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Oval">
            <a:extLst>
              <a:ext uri="{FF2B5EF4-FFF2-40B4-BE49-F238E27FC236}">
                <a16:creationId xmlns:a16="http://schemas.microsoft.com/office/drawing/2014/main" id="{F5AE4E4F-9F4C-43ED-8299-9BD63B74E8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010390E-685B-490D-9D1F-5A0671706820}"/>
              </a:ext>
            </a:extLst>
          </p:cNvPr>
          <p:cNvSpPr/>
          <p:nvPr/>
        </p:nvSpPr>
        <p:spPr>
          <a:xfrm>
            <a:off x="5794413" y="-689809"/>
            <a:ext cx="6687246" cy="4542498"/>
          </a:xfrm>
          <a:custGeom>
            <a:avLst/>
            <a:gdLst>
              <a:gd name="connsiteX0" fmla="*/ 3320469 w 3320469"/>
              <a:gd name="connsiteY0" fmla="*/ 0 h 3610193"/>
              <a:gd name="connsiteX1" fmla="*/ 3320469 w 3320469"/>
              <a:gd name="connsiteY1" fmla="*/ 3610193 h 3610193"/>
              <a:gd name="connsiteX2" fmla="*/ 0 w 3320469"/>
              <a:gd name="connsiteY2" fmla="*/ 3610193 h 3610193"/>
              <a:gd name="connsiteX3" fmla="*/ 4121 w 3320469"/>
              <a:gd name="connsiteY3" fmla="*/ 3484796 h 3610193"/>
              <a:gd name="connsiteX4" fmla="*/ 3122958 w 3320469"/>
              <a:gd name="connsiteY4" fmla="*/ 59910 h 361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469" h="3610193">
                <a:moveTo>
                  <a:pt x="3320469" y="0"/>
                </a:moveTo>
                <a:lnTo>
                  <a:pt x="3320469" y="3610193"/>
                </a:lnTo>
                <a:lnTo>
                  <a:pt x="0" y="3610193"/>
                </a:lnTo>
                <a:lnTo>
                  <a:pt x="4121" y="3484796"/>
                </a:lnTo>
                <a:cubicBezTo>
                  <a:pt x="105811" y="1941485"/>
                  <a:pt x="1362766" y="632655"/>
                  <a:pt x="3122958" y="59910"/>
                </a:cubicBez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92" t="-28134" r="-2964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2490B8-E276-4BC2-84B5-A71DE47CF0D6}"/>
              </a:ext>
            </a:extLst>
          </p:cNvPr>
          <p:cNvSpPr/>
          <p:nvPr/>
        </p:nvSpPr>
        <p:spPr>
          <a:xfrm>
            <a:off x="5784902" y="4014047"/>
            <a:ext cx="3320469" cy="3610193"/>
          </a:xfrm>
          <a:custGeom>
            <a:avLst/>
            <a:gdLst>
              <a:gd name="connsiteX0" fmla="*/ 0 w 3320469"/>
              <a:gd name="connsiteY0" fmla="*/ 0 h 3610193"/>
              <a:gd name="connsiteX1" fmla="*/ 3320469 w 3320469"/>
              <a:gd name="connsiteY1" fmla="*/ 0 h 3610193"/>
              <a:gd name="connsiteX2" fmla="*/ 3320469 w 3320469"/>
              <a:gd name="connsiteY2" fmla="*/ 3610193 h 3610193"/>
              <a:gd name="connsiteX3" fmla="*/ 3122958 w 3320469"/>
              <a:gd name="connsiteY3" fmla="*/ 3550283 h 3610193"/>
              <a:gd name="connsiteX4" fmla="*/ 4121 w 3320469"/>
              <a:gd name="connsiteY4" fmla="*/ 125397 h 3610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20469" h="3610193">
                <a:moveTo>
                  <a:pt x="0" y="0"/>
                </a:moveTo>
                <a:lnTo>
                  <a:pt x="3320469" y="0"/>
                </a:lnTo>
                <a:lnTo>
                  <a:pt x="3320469" y="3610193"/>
                </a:lnTo>
                <a:lnTo>
                  <a:pt x="3122958" y="3550283"/>
                </a:lnTo>
                <a:cubicBezTo>
                  <a:pt x="1362766" y="2977538"/>
                  <a:pt x="105811" y="1668708"/>
                  <a:pt x="4121" y="125397"/>
                </a:cubicBez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113" b="89540" l="9479" r="99052">
                          <a14:foregroundMark x1="65403" y1="7113" x2="68720" y2="7113"/>
                          <a14:foregroundMark x1="88152" y1="41423" x2="93839" y2="56485"/>
                          <a14:foregroundMark x1="93839" y1="56485" x2="92417" y2="63180"/>
                          <a14:foregroundMark x1="99052" y1="45188" x2="96682" y2="736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7316" r="-1121" b="12692"/>
            </a:stretch>
          </a:blipFill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D637D1A0-DF1C-43AE-8CF3-D03A83EB01AB}"/>
              </a:ext>
            </a:extLst>
          </p:cNvPr>
          <p:cNvSpPr/>
          <p:nvPr/>
        </p:nvSpPr>
        <p:spPr>
          <a:xfrm>
            <a:off x="9238292" y="4014046"/>
            <a:ext cx="3323007" cy="3859660"/>
          </a:xfrm>
          <a:custGeom>
            <a:avLst/>
            <a:gdLst>
              <a:gd name="connsiteX0" fmla="*/ 0 w 3323007"/>
              <a:gd name="connsiteY0" fmla="*/ 0 h 3859660"/>
              <a:gd name="connsiteX1" fmla="*/ 3323007 w 3323007"/>
              <a:gd name="connsiteY1" fmla="*/ 0 h 3859660"/>
              <a:gd name="connsiteX2" fmla="*/ 3323007 w 3323007"/>
              <a:gd name="connsiteY2" fmla="*/ 3646294 h 3859660"/>
              <a:gd name="connsiteX3" fmla="*/ 3183272 w 3323007"/>
              <a:gd name="connsiteY3" fmla="*/ 3682667 h 3859660"/>
              <a:gd name="connsiteX4" fmla="*/ 1661504 w 3323007"/>
              <a:gd name="connsiteY4" fmla="*/ 3859660 h 3859660"/>
              <a:gd name="connsiteX5" fmla="*/ 139736 w 3323007"/>
              <a:gd name="connsiteY5" fmla="*/ 3682667 h 3859660"/>
              <a:gd name="connsiteX6" fmla="*/ 0 w 3323007"/>
              <a:gd name="connsiteY6" fmla="*/ 3646293 h 385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3007" h="3859660">
                <a:moveTo>
                  <a:pt x="0" y="0"/>
                </a:moveTo>
                <a:lnTo>
                  <a:pt x="3323007" y="0"/>
                </a:lnTo>
                <a:lnTo>
                  <a:pt x="3323007" y="3646294"/>
                </a:lnTo>
                <a:lnTo>
                  <a:pt x="3183272" y="3682667"/>
                </a:lnTo>
                <a:cubicBezTo>
                  <a:pt x="2702546" y="3797694"/>
                  <a:pt x="2191432" y="3859660"/>
                  <a:pt x="1661504" y="3859660"/>
                </a:cubicBezTo>
                <a:cubicBezTo>
                  <a:pt x="1131577" y="3859660"/>
                  <a:pt x="620462" y="3797694"/>
                  <a:pt x="139736" y="3682667"/>
                </a:cubicBezTo>
                <a:lnTo>
                  <a:pt x="0" y="3646293"/>
                </a:ln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975" t="-523" r="-14785" b="14017"/>
            </a:stretch>
          </a:blipFill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ACBE4C1-4F0A-42BD-B226-88B40BC20312}"/>
              </a:ext>
            </a:extLst>
          </p:cNvPr>
          <p:cNvSpPr/>
          <p:nvPr/>
        </p:nvSpPr>
        <p:spPr>
          <a:xfrm>
            <a:off x="6250948" y="3247807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7E4499F-9F73-4A04-BD20-C768A1272A84}"/>
              </a:ext>
            </a:extLst>
          </p:cNvPr>
          <p:cNvSpPr/>
          <p:nvPr/>
        </p:nvSpPr>
        <p:spPr>
          <a:xfrm>
            <a:off x="6250948" y="4057672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C0451D8-6DA2-47AA-A034-A5293E9B53D8}"/>
              </a:ext>
            </a:extLst>
          </p:cNvPr>
          <p:cNvSpPr/>
          <p:nvPr/>
        </p:nvSpPr>
        <p:spPr>
          <a:xfrm>
            <a:off x="9387179" y="4001483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3938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4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6"/>
            <a:ext cx="4855544" cy="5610224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thức: nhóm 4HS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Học liệu: SGK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Trả lời câu hỏi:</a:t>
            </a:r>
          </a:p>
          <a:p>
            <a:pPr marL="0" indent="0" algn="just">
              <a:buNone/>
            </a:pPr>
            <a:r>
              <a:rPr lang="en-US">
                <a:solidFill>
                  <a:srgbClr val="FF0000"/>
                </a:solidFill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Khi có lực tác dụng lên một vật có thể gây ra những sự thay đổi nào? Lấy ví dụ minh họa.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4. Cách thức hoạt động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1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thực hiện cá nhân và trình bày vào phiếu tương ứng với STT.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2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thống nhất đáp án trong nhóm.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5293693" y="1069976"/>
            <a:ext cx="6743702" cy="498013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24" t="-1783" r="-26630" b="-2424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TÌM HIỂU KẾT QUẢ TÁC DỤNG CỦA LỰC</a:t>
            </a:r>
          </a:p>
        </p:txBody>
      </p:sp>
    </p:spTree>
    <p:extLst>
      <p:ext uri="{BB962C8B-B14F-4D97-AF65-F5344CB8AC3E}">
        <p14:creationId xmlns:p14="http://schemas.microsoft.com/office/powerpoint/2010/main" val="417750430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decel="100000" fill="hold" grpId="0" nodeType="click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149" y="981076"/>
            <a:ext cx="4855544" cy="5610224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thức: nhóm 4HS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Học liệu: SGK</a:t>
            </a:r>
          </a:p>
          <a:p>
            <a:pPr marL="514350" indent="-514350" algn="just">
              <a:buAutoNum type="arabicPeriod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Trả lời câu hỏi:</a:t>
            </a:r>
          </a:p>
          <a:p>
            <a:pPr marL="0" indent="0" algn="just">
              <a:buNone/>
            </a:pPr>
            <a:r>
              <a:rPr lang="en-US">
                <a:solidFill>
                  <a:srgbClr val="FF0000"/>
                </a:solidFill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Khi có lực tác dụng lên một vật có thể gây ra những sự thay đổi nào? Lấy ví dụ minh họa.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4. Cách thức hoạt động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1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thực hiện cá nhân và trình bày vào phiếu tương ứng với STT.</a:t>
            </a:r>
          </a:p>
          <a:p>
            <a:pPr marL="0" indent="0" algn="just">
              <a:buNone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2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HS thống nhất đáp án trong nhóm.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5293693" y="1069976"/>
            <a:ext cx="6743702" cy="498013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824" t="-1783" r="-26630" b="-2424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TÌM HIỂU KẾT QUẢ TÁC DỤNG CỦA LỰC</a:t>
            </a:r>
          </a:p>
        </p:txBody>
      </p:sp>
      <p:pic>
        <p:nvPicPr>
          <p:cNvPr id="7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50D14C60-1C28-49A9-8380-B80399A00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9650" y="2560734"/>
            <a:ext cx="34290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2004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4131E9A-42A0-456B-B690-91C606AC3830}"/>
              </a:ext>
            </a:extLst>
          </p:cNvPr>
          <p:cNvSpPr txBox="1">
            <a:spLocks/>
          </p:cNvSpPr>
          <p:nvPr/>
        </p:nvSpPr>
        <p:spPr>
          <a:xfrm>
            <a:off x="4943474" y="1000126"/>
            <a:ext cx="7019925" cy="593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Khi có </a:t>
            </a: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lực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tác dụng lên một vật, </a:t>
            </a: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có thể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bị</a:t>
            </a:r>
          </a:p>
          <a:p>
            <a:pPr marL="514350" indent="-514350" algn="just">
              <a:buAutoNum type="arabicPeriod"/>
            </a:pP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biến đổi chuyển động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đang đứng yên,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bắt đầu chuyển động.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đang chuyển động, bị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dừng lại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chuyển động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nhanh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hơn.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chuyển động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chậm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 đi.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Vật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đổi hướng 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chuyển động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2. </a:t>
            </a:r>
            <a:r>
              <a:rPr lang="en-US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thay đổi hình dạng </a:t>
            </a: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(sự biến dạng)</a:t>
            </a:r>
          </a:p>
          <a:p>
            <a:pPr marL="0" indent="0" algn="just">
              <a:buNone/>
            </a:pPr>
            <a:r>
              <a:rPr lang="en-US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3. vừa biến đổi chuyển động, vừa biến dạng.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D65F87-AFAF-4F0F-BA4D-19E9C1A83E5A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KẾT QUẢ TÁC DỤNG CỦA LỰC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29393CD-34DD-4152-8666-84967F1DF9F7}"/>
              </a:ext>
            </a:extLst>
          </p:cNvPr>
          <p:cNvSpPr txBox="1">
            <a:spLocks/>
          </p:cNvSpPr>
          <p:nvPr/>
        </p:nvSpPr>
        <p:spPr>
          <a:xfrm>
            <a:off x="319087" y="1162050"/>
            <a:ext cx="2314575" cy="2587626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1628" l="10000" r="90000">
                          <a14:foregroundMark x1="12209" y1="25233" x2="23140" y2="18953"/>
                          <a14:foregroundMark x1="23140" y1="18953" x2="30116" y2="34070"/>
                          <a14:foregroundMark x1="30116" y1="34070" x2="33140" y2="53488"/>
                          <a14:foregroundMark x1="18256" y1="16047" x2="21047" y2="19186"/>
                          <a14:foregroundMark x1="18023" y1="69884" x2="21279" y2="75581"/>
                          <a14:foregroundMark x1="40814" y1="75581" x2="46047" y2="76977"/>
                          <a14:foregroundMark x1="61512" y1="56628" x2="85581" y2="64302"/>
                          <a14:foregroundMark x1="77209" y1="90930" x2="82558" y2="916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116" t="-6779" r="-4116" b="-4662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94D2AF-509D-4DC6-B0D3-F62C73932916}"/>
              </a:ext>
            </a:extLst>
          </p:cNvPr>
          <p:cNvSpPr txBox="1">
            <a:spLocks/>
          </p:cNvSpPr>
          <p:nvPr/>
        </p:nvSpPr>
        <p:spPr>
          <a:xfrm>
            <a:off x="2662236" y="1162050"/>
            <a:ext cx="2181226" cy="257810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82" t="2460" r="-4782" b="-1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23FA7D-3B05-489B-9665-673C54DC4E03}"/>
              </a:ext>
            </a:extLst>
          </p:cNvPr>
          <p:cNvSpPr/>
          <p:nvPr/>
        </p:nvSpPr>
        <p:spPr>
          <a:xfrm>
            <a:off x="319087" y="3187701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443D07C-5790-4C9E-9D9F-75BC5CF2DD0F}"/>
              </a:ext>
            </a:extLst>
          </p:cNvPr>
          <p:cNvSpPr/>
          <p:nvPr/>
        </p:nvSpPr>
        <p:spPr>
          <a:xfrm>
            <a:off x="2638423" y="3197226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1F447C-413A-4D79-AB2E-BC14A3535AA4}"/>
              </a:ext>
            </a:extLst>
          </p:cNvPr>
          <p:cNvSpPr txBox="1">
            <a:spLocks/>
          </p:cNvSpPr>
          <p:nvPr/>
        </p:nvSpPr>
        <p:spPr>
          <a:xfrm>
            <a:off x="319088" y="3824728"/>
            <a:ext cx="4550390" cy="2466094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11" r="-511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>
              <a:latin typeface="A3.MitrLight-San" panose="00000400000000000000" pitchFamily="2" charset="-34"/>
              <a:ea typeface="+mj-ea"/>
              <a:cs typeface="A3.MitrLight-San" panose="00000400000000000000" pitchFamily="2" charset="-34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6F59B6-0601-4F73-8DAF-F0D5546E5E0B}"/>
              </a:ext>
            </a:extLst>
          </p:cNvPr>
          <p:cNvSpPr/>
          <p:nvPr/>
        </p:nvSpPr>
        <p:spPr>
          <a:xfrm>
            <a:off x="4317028" y="3815203"/>
            <a:ext cx="552450" cy="552450"/>
          </a:xfrm>
          <a:prstGeom prst="ellipse">
            <a:avLst/>
          </a:prstGeom>
          <a:noFill/>
          <a:ln>
            <a:solidFill>
              <a:srgbClr val="ABE4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23056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decel="9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decel="9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2333625"/>
            <a:ext cx="5946607" cy="230504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Nhiệm vụ: HS </a:t>
            </a:r>
            <a:r>
              <a:rPr lang="en-US" sz="36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gọi tên 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tác dụng của lực trong thí nghiệm biểu diễn của GV với con lắc đơn.</a:t>
            </a: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6898309" y="1069976"/>
            <a:ext cx="4962525" cy="5092699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68" b="-1659"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41175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THÍ NGHIỆM VỚI CON LẮC ĐƠN</a:t>
            </a:r>
          </a:p>
        </p:txBody>
      </p:sp>
    </p:spTree>
    <p:extLst>
      <p:ext uri="{BB962C8B-B14F-4D97-AF65-F5344CB8AC3E}">
        <p14:creationId xmlns:p14="http://schemas.microsoft.com/office/powerpoint/2010/main" val="112810963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C907-D5F3-4B2D-BE78-861A17D1E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443" y="1833563"/>
            <a:ext cx="6886681" cy="3190875"/>
          </a:xfrm>
        </p:spPr>
        <p:txBody>
          <a:bodyPr>
            <a:normAutofit/>
          </a:bodyPr>
          <a:lstStyle/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Nhiệm vụ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Thực hiện yêu cầu trong PHT.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en-US" sz="3200" b="1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</a:t>
            </a: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: </a:t>
            </a:r>
          </a:p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1. HS làm việc cá nhân.</a:t>
            </a:r>
          </a:p>
          <a:p>
            <a:pPr marL="0" indent="0" algn="just">
              <a:buNone/>
            </a:pPr>
            <a:r>
              <a:rPr lang="en-US" sz="32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Bước 2. HS đổi bài chấm chéo với bạn bên cạnh.</a:t>
            </a:r>
          </a:p>
          <a:p>
            <a:pPr marL="0" indent="0" algn="just">
              <a:buNone/>
            </a:pPr>
            <a:endParaRPr lang="en-US" sz="3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E808B2-1A93-403F-9F93-5858E5BE91AA}"/>
              </a:ext>
            </a:extLst>
          </p:cNvPr>
          <p:cNvSpPr txBox="1">
            <a:spLocks/>
          </p:cNvSpPr>
          <p:nvPr/>
        </p:nvSpPr>
        <p:spPr>
          <a:xfrm>
            <a:off x="7789349" y="868660"/>
            <a:ext cx="3777008" cy="3876082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ABE4EE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D96A4A-B376-437B-8370-7E1039A2CF31}"/>
              </a:ext>
            </a:extLst>
          </p:cNvPr>
          <p:cNvSpPr txBox="1">
            <a:spLocks/>
          </p:cNvSpPr>
          <p:nvPr/>
        </p:nvSpPr>
        <p:spPr>
          <a:xfrm>
            <a:off x="625643" y="79376"/>
            <a:ext cx="11023432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  <a:latin typeface="A3.BoosterNextFYBlackRegular-Sa" panose="02000A03000000020004" pitchFamily="2" charset="0"/>
              </a:rPr>
              <a:t>LUYỆN TẬP</a:t>
            </a:r>
          </a:p>
        </p:txBody>
      </p:sp>
      <p:pic>
        <p:nvPicPr>
          <p:cNvPr id="2" name="Countdown 5 minutes-Nho">
            <a:hlinkClick r:id="" action="ppaction://media"/>
            <a:extLst>
              <a:ext uri="{FF2B5EF4-FFF2-40B4-BE49-F238E27FC236}">
                <a16:creationId xmlns:a16="http://schemas.microsoft.com/office/drawing/2014/main" id="{983C2871-C940-4EA8-9CFE-51600F873D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89349" y="4841873"/>
            <a:ext cx="3777008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4614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752D3-ED21-4B89-B376-D52C701F20D9}"/>
              </a:ext>
            </a:extLst>
          </p:cNvPr>
          <p:cNvSpPr txBox="1">
            <a:spLocks/>
          </p:cNvSpPr>
          <p:nvPr/>
        </p:nvSpPr>
        <p:spPr>
          <a:xfrm>
            <a:off x="3096971" y="180976"/>
            <a:ext cx="599805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>
                <a:solidFill>
                  <a:schemeClr val="tx2"/>
                </a:solidFill>
                <a:latin typeface="A3.BoosterNextFYBlackRegular-Sa" panose="02000A03000000020004" pitchFamily="2" charset="0"/>
              </a:rPr>
              <a:t>GHI NHỚ</a:t>
            </a:r>
            <a:endParaRPr lang="en-US" sz="4400" dirty="0">
              <a:solidFill>
                <a:schemeClr val="tx2"/>
              </a:solidFill>
              <a:latin typeface="A3.BoosterNextFYBlackRegular-Sa" panose="02000A03000000020004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C39E5D-19DF-4042-BB1F-8E31F2126E84}"/>
              </a:ext>
            </a:extLst>
          </p:cNvPr>
          <p:cNvSpPr txBox="1">
            <a:spLocks/>
          </p:cNvSpPr>
          <p:nvPr/>
        </p:nvSpPr>
        <p:spPr>
          <a:xfrm>
            <a:off x="5000625" y="1000127"/>
            <a:ext cx="6964353" cy="4331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Lực tác dụng lên một vật có thể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làm biến đổi chuyển động của vật.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làm biến dạng vật.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6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vừa làm biến đổi chuyển động của vật, vừa làm biến dạng vật.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0FAD4-0AAD-4660-897A-E2DD0250264A}"/>
              </a:ext>
            </a:extLst>
          </p:cNvPr>
          <p:cNvSpPr/>
          <p:nvPr/>
        </p:nvSpPr>
        <p:spPr>
          <a:xfrm>
            <a:off x="436572" y="1137917"/>
            <a:ext cx="4676356" cy="4331242"/>
          </a:xfrm>
          <a:prstGeom prst="rect">
            <a:avLst/>
          </a:prstGeom>
          <a:blipFill dpi="0"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4750" l="6250" r="93750">
                          <a14:foregroundMark x1="7000" y1="90250" x2="7000" y2="90250"/>
                          <a14:foregroundMark x1="6333" y1="91250" x2="11083" y2="94833"/>
                          <a14:foregroundMark x1="89917" y1="86167" x2="93750" y2="90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0788831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96752D3-ED21-4B89-B376-D52C701F20D9}"/>
              </a:ext>
            </a:extLst>
          </p:cNvPr>
          <p:cNvSpPr txBox="1">
            <a:spLocks/>
          </p:cNvSpPr>
          <p:nvPr/>
        </p:nvSpPr>
        <p:spPr>
          <a:xfrm>
            <a:off x="3096971" y="180976"/>
            <a:ext cx="5998059" cy="8191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42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>
                <a:solidFill>
                  <a:schemeClr val="tx2"/>
                </a:solidFill>
                <a:latin typeface="A3.BoosterNextFYBlackRegular-Sa" panose="02000A03000000020004" pitchFamily="2" charset="0"/>
              </a:rPr>
              <a:t>NHIỆM VỤ VỀ NHÀ</a:t>
            </a:r>
            <a:endParaRPr lang="en-US" sz="4400" dirty="0">
              <a:solidFill>
                <a:schemeClr val="tx2"/>
              </a:solidFill>
              <a:latin typeface="A3.BoosterNextFYBlackRegular-Sa" panose="02000A03000000020004" pitchFamily="2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C39E5D-19DF-4042-BB1F-8E31F2126E84}"/>
              </a:ext>
            </a:extLst>
          </p:cNvPr>
          <p:cNvSpPr txBox="1">
            <a:spLocks/>
          </p:cNvSpPr>
          <p:nvPr/>
        </p:nvSpPr>
        <p:spPr>
          <a:xfrm>
            <a:off x="5440952" y="1000126"/>
            <a:ext cx="6570073" cy="34601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Clr>
                <a:schemeClr val="accent5"/>
              </a:buClr>
              <a:buFont typeface="Avenir Next LT Pro" panose="020B0504020202020204" pitchFamily="34" charset="0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0" algn="l" defTabSz="914400" rtl="0" eaLnBrk="1" latinLnBrk="0" hangingPunct="1">
              <a:lnSpc>
                <a:spcPct val="105000"/>
              </a:lnSpc>
              <a:spcBef>
                <a:spcPts val="9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0080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008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FontTx/>
              <a:buNone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886968" indent="-274320" algn="l" defTabSz="914400" rtl="0" eaLnBrk="1" latinLnBrk="0" hangingPunct="1">
              <a:lnSpc>
                <a:spcPct val="105000"/>
              </a:lnSpc>
              <a:spcBef>
                <a:spcPts val="600"/>
              </a:spcBef>
              <a:buClr>
                <a:schemeClr val="accent5"/>
              </a:buClr>
              <a:buFont typeface="Avenir Next LT Pro" panose="020B0504020202020204" pitchFamily="34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Ôn tập nội dung bài 43 và bài 44.</a:t>
            </a:r>
          </a:p>
          <a:p>
            <a:pPr marL="514350" indent="-514350" algn="just">
              <a:lnSpc>
                <a:spcPct val="100000"/>
              </a:lnSpc>
              <a:buAutoNum type="arabicPeriod"/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Thiết kế “BÀN BÓNG ĐÁ TAY QUAY”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Hình thức: nhóm 6HS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Thời gian: 1 tuần làm việc ở nhà.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Dụng cụ: hộp giấy, que xiên dài, kẹp g</a:t>
            </a:r>
            <a:r>
              <a:rPr lang="en-US" sz="3000">
                <a:latin typeface="A3.MontserratLight-San" panose="00000400000000000000" pitchFamily="2" charset="0"/>
                <a:ea typeface="+mj-ea"/>
                <a:cs typeface="A3.MitrLight-San" panose="00000400000000000000" pitchFamily="2" charset="-34"/>
              </a:rPr>
              <a:t>ỗ, </a:t>
            </a: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bóng bàn, màu vẽ….</a:t>
            </a:r>
          </a:p>
          <a:p>
            <a:pPr algn="just">
              <a:lnSpc>
                <a:spcPct val="100000"/>
              </a:lnSpc>
            </a:pPr>
            <a:r>
              <a:rPr lang="en-US" sz="3000">
                <a:latin typeface="A3.MitrLight-San" panose="00000400000000000000" pitchFamily="2" charset="-34"/>
                <a:ea typeface="+mj-ea"/>
                <a:cs typeface="A3.MitrLight-San" panose="00000400000000000000" pitchFamily="2" charset="-34"/>
              </a:rPr>
              <a:t>Yêu cầu sản phẩm: HS tự chơi được 1 trận đấu bằng sản phẩm của nhóm.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0FAD4-0AAD-4660-897A-E2DD0250264A}"/>
              </a:ext>
            </a:extLst>
          </p:cNvPr>
          <p:cNvSpPr/>
          <p:nvPr/>
        </p:nvSpPr>
        <p:spPr>
          <a:xfrm>
            <a:off x="396633" y="1436638"/>
            <a:ext cx="4959834" cy="3984724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2144" r="-836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</p:spTree>
    <p:extLst>
      <p:ext uri="{BB962C8B-B14F-4D97-AF65-F5344CB8AC3E}">
        <p14:creationId xmlns:p14="http://schemas.microsoft.com/office/powerpoint/2010/main" val="179888790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ShapesVTI">
  <a:themeElements>
    <a:clrScheme name="AnalogousFromDarkSeedLeftStep">
      <a:dk1>
        <a:srgbClr val="000000"/>
      </a:dk1>
      <a:lt1>
        <a:srgbClr val="FFFFFF"/>
      </a:lt1>
      <a:dk2>
        <a:srgbClr val="303920"/>
      </a:dk2>
      <a:lt2>
        <a:srgbClr val="E8E2E3"/>
      </a:lt2>
      <a:accent1>
        <a:srgbClr val="20B59F"/>
      </a:accent1>
      <a:accent2>
        <a:srgbClr val="14B85B"/>
      </a:accent2>
      <a:accent3>
        <a:srgbClr val="21BA24"/>
      </a:accent3>
      <a:accent4>
        <a:srgbClr val="54B714"/>
      </a:accent4>
      <a:accent5>
        <a:srgbClr val="91AB1E"/>
      </a:accent5>
      <a:accent6>
        <a:srgbClr val="C59C15"/>
      </a:accent6>
      <a:hlink>
        <a:srgbClr val="698A2E"/>
      </a:hlink>
      <a:folHlink>
        <a:srgbClr val="7F7F7F"/>
      </a:folHlink>
    </a:clrScheme>
    <a:fontScheme name="Festival">
      <a:majorFont>
        <a:latin typeface="Tw Cen M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431</Words>
  <Application>Microsoft Office PowerPoint</Application>
  <PresentationFormat>Widescreen</PresentationFormat>
  <Paragraphs>52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Avenir Next LT Pro</vt:lpstr>
      <vt:lpstr>Calibri</vt:lpstr>
      <vt:lpstr>Tw Cen MT</vt:lpstr>
      <vt:lpstr>A3.MontserratLight-San</vt:lpstr>
      <vt:lpstr>Wingdings</vt:lpstr>
      <vt:lpstr>A3.MitrLight-San</vt:lpstr>
      <vt:lpstr>A3.BoosterNextFYBlackRegular-Sa</vt:lpstr>
      <vt:lpstr>ShapesVTI</vt:lpstr>
      <vt:lpstr>BÀI 36.  KẾT QUẢ  TÁC DỤNG CỦA LỰC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Phượng</dc:creator>
  <cp:lastModifiedBy>PHUONG</cp:lastModifiedBy>
  <cp:revision>48</cp:revision>
  <dcterms:created xsi:type="dcterms:W3CDTF">2021-03-27T21:18:24Z</dcterms:created>
  <dcterms:modified xsi:type="dcterms:W3CDTF">2024-03-13T13:32:51Z</dcterms:modified>
</cp:coreProperties>
</file>