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11" r:id="rId4"/>
    <p:sldId id="412" r:id="rId5"/>
    <p:sldId id="413" r:id="rId6"/>
    <p:sldId id="414" r:id="rId7"/>
    <p:sldId id="398" r:id="rId8"/>
    <p:sldId id="415" r:id="rId9"/>
    <p:sldId id="416" r:id="rId10"/>
    <p:sldId id="418" r:id="rId11"/>
    <p:sldId id="417" r:id="rId12"/>
    <p:sldId id="419" r:id="rId13"/>
    <p:sldId id="420" r:id="rId14"/>
    <p:sldId id="421" r:id="rId15"/>
    <p:sldId id="422" r:id="rId16"/>
    <p:sldId id="423" r:id="rId17"/>
    <p:sldId id="424" r:id="rId18"/>
    <p:sldId id="426" r:id="rId19"/>
    <p:sldId id="427" r:id="rId20"/>
    <p:sldId id="449" r:id="rId21"/>
    <p:sldId id="425" r:id="rId22"/>
    <p:sldId id="428" r:id="rId23"/>
    <p:sldId id="429" r:id="rId24"/>
    <p:sldId id="430" r:id="rId25"/>
    <p:sldId id="431" r:id="rId26"/>
    <p:sldId id="432" r:id="rId27"/>
    <p:sldId id="433" r:id="rId28"/>
    <p:sldId id="434" r:id="rId29"/>
    <p:sldId id="435" r:id="rId30"/>
    <p:sldId id="436" r:id="rId31"/>
    <p:sldId id="450" r:id="rId32"/>
    <p:sldId id="437" r:id="rId33"/>
    <p:sldId id="438" r:id="rId34"/>
    <p:sldId id="439" r:id="rId35"/>
    <p:sldId id="440" r:id="rId36"/>
    <p:sldId id="441" r:id="rId37"/>
    <p:sldId id="443" r:id="rId38"/>
    <p:sldId id="444" r:id="rId39"/>
    <p:sldId id="442" r:id="rId40"/>
    <p:sldId id="451" r:id="rId41"/>
    <p:sldId id="445" r:id="rId42"/>
    <p:sldId id="446" r:id="rId43"/>
    <p:sldId id="409" r:id="rId44"/>
    <p:sldId id="447" r:id="rId45"/>
    <p:sldId id="448" r:id="rId46"/>
    <p:sldId id="276" r:id="rId47"/>
    <p:sldId id="410"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4" d="100"/>
          <a:sy n="74" d="100"/>
        </p:scale>
        <p:origin x="4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9185" y="65141"/>
            <a:ext cx="957482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16. MẠCH ĐIỆN ĐIỀU KHIỂN SỬ DỤNG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16523" y="624254"/>
            <a:ext cx="11632223" cy="6084277"/>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6093976"/>
          </a:xfrm>
          <a:prstGeom prst="rect">
            <a:avLst/>
          </a:prstGeom>
        </p:spPr>
        <p:txBody>
          <a:bodyPr wrap="square">
            <a:spAutoFit/>
          </a:bodyPr>
          <a:lstStyle/>
          <a:p>
            <a:r>
              <a:rPr lang="en-US" sz="2600" b="1" dirty="0" smtClean="0">
                <a:latin typeface="Times New Roman" panose="02020603050405020304" pitchFamily="18" charset="0"/>
                <a:cs typeface="Times New Roman" panose="02020603050405020304" pitchFamily="18" charset="0"/>
              </a:rPr>
              <a:t>II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Lắp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điện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điều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khiển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mô</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đun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cảm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biến</a:t>
            </a:r>
            <a:endParaRPr lang="en-US" sz="2600" b="1"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1.Các </a:t>
            </a:r>
            <a:r>
              <a:rPr lang="en-US" sz="2600" b="1" dirty="0" err="1">
                <a:latin typeface="Times New Roman" panose="02020603050405020304" pitchFamily="18" charset="0"/>
                <a:cs typeface="Times New Roman" panose="02020603050405020304" pitchFamily="18" charset="0"/>
              </a:rPr>
              <a:t>bước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tiến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tiêu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đánh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giá</a:t>
            </a:r>
            <a:endParaRPr lang="en-US" sz="2600" b="1"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a.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hành</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1.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cổng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nguồn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cổng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đun</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2.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đồ</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điện</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3. </a:t>
            </a:r>
            <a:r>
              <a:rPr lang="en-US" sz="2600" dirty="0" err="1">
                <a:latin typeface="Times New Roman" panose="02020603050405020304" pitchFamily="18" charset="0"/>
                <a:cs typeface="Times New Roman" panose="02020603050405020304" pitchFamily="18" charset="0"/>
              </a:rPr>
              <a:t>Chuẩn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Chuẩn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đồ</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điện</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4. </a:t>
            </a:r>
            <a:r>
              <a:rPr lang="en-US" sz="2600" dirty="0" err="1">
                <a:latin typeface="Times New Roman" panose="02020603050405020304" pitchFamily="18" charset="0"/>
                <a:cs typeface="Times New Roman" panose="02020603050405020304" pitchFamily="18" charset="0"/>
              </a:rPr>
              <a:t>Lắp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ráp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đồ</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điện</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5. </a:t>
            </a:r>
            <a:r>
              <a:rPr lang="en-US" sz="2600" dirty="0" err="1">
                <a:latin typeface="Times New Roman" panose="02020603050405020304" pitchFamily="18" charset="0"/>
                <a:cs typeface="Times New Roman" panose="02020603050405020304" pitchFamily="18" charset="0"/>
              </a:rPr>
              <a:t>Vận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nguồn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chỉnh</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Tiêu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chắn</a:t>
            </a:r>
            <a:r>
              <a:rPr lang="en-US" sz="2600" dirty="0">
                <a:latin typeface="Times New Roman" panose="02020603050405020304" pitchFamily="18" charset="0"/>
                <a:cs typeface="Times New Roman" panose="02020603050405020304" pitchFamily="18" charset="0"/>
              </a:rPr>
              <a:t>, an </a:t>
            </a:r>
            <a:r>
              <a:rPr lang="en-US" sz="2600" dirty="0" err="1">
                <a:latin typeface="Times New Roman" panose="02020603050405020304" pitchFamily="18" charset="0"/>
                <a:cs typeface="Times New Roman" panose="02020603050405020304" pitchFamily="18" charset="0"/>
              </a:rPr>
              <a:t>toàn</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chức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năng</a:t>
            </a:r>
            <a:endParaRPr lang="en-US" sz="2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402732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2032" y="82924"/>
            <a:ext cx="303244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16.4 và xác định vị trí cổng đầu vào nguồn cấp và cổng đầu ra điều khiển của mô đun cảm biến ánh sáng</a:t>
            </a:r>
          </a:p>
        </p:txBody>
      </p:sp>
      <p:pic>
        <p:nvPicPr>
          <p:cNvPr id="6" name="Picture 5"/>
          <p:cNvPicPr>
            <a:picLocks noChangeAspect="1"/>
          </p:cNvPicPr>
          <p:nvPr/>
        </p:nvPicPr>
        <p:blipFill>
          <a:blip r:embed="rId2"/>
          <a:stretch>
            <a:fillRect/>
          </a:stretch>
        </p:blipFill>
        <p:spPr>
          <a:xfrm>
            <a:off x="475123" y="205473"/>
            <a:ext cx="8342306" cy="5598168"/>
          </a:xfrm>
          <a:prstGeom prst="rect">
            <a:avLst/>
          </a:prstGeom>
        </p:spPr>
      </p:pic>
      <p:sp>
        <p:nvSpPr>
          <p:cNvPr id="7" name="Rectangle 6"/>
          <p:cNvSpPr/>
          <p:nvPr/>
        </p:nvSpPr>
        <p:spPr>
          <a:xfrm>
            <a:off x="735888" y="5910157"/>
            <a:ext cx="5077031" cy="369332"/>
          </a:xfrm>
          <a:prstGeom prst="rect">
            <a:avLst/>
          </a:prstGeom>
        </p:spPr>
        <p:txBody>
          <a:bodyPr wrap="none">
            <a:spAutoFit/>
          </a:bodyPr>
          <a:lstStyle/>
          <a:p>
            <a:r>
              <a:rPr lang="en-US" b="1" i="1">
                <a:latin typeface="Times New Roman" panose="02020603050405020304" pitchFamily="18" charset="0"/>
                <a:cs typeface="Times New Roman" panose="02020603050405020304" pitchFamily="18" charset="0"/>
              </a:rPr>
              <a:t>Hình 16.4. Mô đun cảm biến ánh sáng MXH M131</a:t>
            </a:r>
          </a:p>
        </p:txBody>
      </p:sp>
    </p:spTree>
    <p:extLst>
      <p:ext uri="{BB962C8B-B14F-4D97-AF65-F5344CB8AC3E}">
        <p14:creationId xmlns:p14="http://schemas.microsoft.com/office/powerpoint/2010/main" val="130384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2032" y="82924"/>
            <a:ext cx="303244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16.4 và xác định vị trí cổng đầu vào nguồn cấp và cổng đầu ra điều khiển của mô đun cảm biến ánh sáng</a:t>
            </a:r>
          </a:p>
        </p:txBody>
      </p:sp>
      <p:pic>
        <p:nvPicPr>
          <p:cNvPr id="6" name="Picture 5"/>
          <p:cNvPicPr>
            <a:picLocks noChangeAspect="1"/>
          </p:cNvPicPr>
          <p:nvPr/>
        </p:nvPicPr>
        <p:blipFill>
          <a:blip r:embed="rId2"/>
          <a:stretch>
            <a:fillRect/>
          </a:stretch>
        </p:blipFill>
        <p:spPr>
          <a:xfrm>
            <a:off x="475123" y="205473"/>
            <a:ext cx="8342306" cy="3312168"/>
          </a:xfrm>
          <a:prstGeom prst="rect">
            <a:avLst/>
          </a:prstGeom>
        </p:spPr>
      </p:pic>
      <p:sp>
        <p:nvSpPr>
          <p:cNvPr id="7" name="Rectangle 6"/>
          <p:cNvSpPr/>
          <p:nvPr/>
        </p:nvSpPr>
        <p:spPr>
          <a:xfrm>
            <a:off x="1911545" y="3332975"/>
            <a:ext cx="5077031" cy="369332"/>
          </a:xfrm>
          <a:prstGeom prst="rect">
            <a:avLst/>
          </a:prstGeom>
        </p:spPr>
        <p:txBody>
          <a:bodyPr wrap="none">
            <a:spAutoFit/>
          </a:bodyPr>
          <a:lstStyle/>
          <a:p>
            <a:r>
              <a:rPr lang="en-US" b="1" i="1">
                <a:latin typeface="Times New Roman" panose="02020603050405020304" pitchFamily="18" charset="0"/>
                <a:cs typeface="Times New Roman" panose="02020603050405020304" pitchFamily="18" charset="0"/>
              </a:rPr>
              <a:t>Hình 16.4. Mô đun cảm biến ánh sáng MXH M131</a:t>
            </a:r>
          </a:p>
        </p:txBody>
      </p:sp>
      <p:sp>
        <p:nvSpPr>
          <p:cNvPr id="2" name="Rectangle 1"/>
          <p:cNvSpPr/>
          <p:nvPr/>
        </p:nvSpPr>
        <p:spPr>
          <a:xfrm>
            <a:off x="2049625" y="3702307"/>
            <a:ext cx="6643614" cy="2893100"/>
          </a:xfrm>
          <a:prstGeom prst="rect">
            <a:avLst/>
          </a:prstGeom>
        </p:spPr>
        <p:txBody>
          <a:bodyPr wrap="square">
            <a:spAutoFit/>
          </a:bodyPr>
          <a:lstStyle/>
          <a:p>
            <a:r>
              <a:rPr lang="vi-VN" sz="2600" dirty="0">
                <a:latin typeface="Times New Roman" panose="02020603050405020304" pitchFamily="18" charset="0"/>
                <a:cs typeface="Times New Roman" panose="02020603050405020304" pitchFamily="18" charset="0"/>
              </a:rPr>
              <a:t>1</a:t>
            </a:r>
            <a:r>
              <a:rPr lang="vi-VN" sz="2600" dirty="0" smtClean="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Cổng </a:t>
            </a:r>
            <a:r>
              <a:rPr lang="vi-VN" sz="2600" dirty="0">
                <a:latin typeface="Times New Roman" panose="02020603050405020304" pitchFamily="18" charset="0"/>
                <a:cs typeface="Times New Roman" panose="02020603050405020304" pitchFamily="18" charset="0"/>
              </a:rPr>
              <a:t>đầu ra điều khiển:</a:t>
            </a:r>
          </a:p>
          <a:p>
            <a:r>
              <a:rPr lang="vi-VN" sz="2600" dirty="0">
                <a:latin typeface="Times New Roman" panose="02020603050405020304" pitchFamily="18" charset="0"/>
                <a:cs typeface="Times New Roman" panose="02020603050405020304" pitchFamily="18" charset="0"/>
              </a:rPr>
              <a:t>+ Tiếp điểm thường mở</a:t>
            </a:r>
          </a:p>
          <a:p>
            <a:r>
              <a:rPr lang="vi-VN" sz="2600" dirty="0">
                <a:latin typeface="Times New Roman" panose="02020603050405020304" pitchFamily="18" charset="0"/>
                <a:cs typeface="Times New Roman" panose="02020603050405020304" pitchFamily="18" charset="0"/>
              </a:rPr>
              <a:t>+ Đầu nối chung</a:t>
            </a:r>
          </a:p>
          <a:p>
            <a:r>
              <a:rPr lang="vi-VN" sz="2600" dirty="0">
                <a:latin typeface="Times New Roman" panose="02020603050405020304" pitchFamily="18" charset="0"/>
                <a:cs typeface="Times New Roman" panose="02020603050405020304" pitchFamily="18" charset="0"/>
              </a:rPr>
              <a:t>+ Tiếp điểm thường đóng</a:t>
            </a:r>
          </a:p>
          <a:p>
            <a:r>
              <a:rPr lang="vi-VN" sz="2600" dirty="0">
                <a:latin typeface="Times New Roman" panose="02020603050405020304" pitchFamily="18" charset="0"/>
                <a:cs typeface="Times New Roman" panose="02020603050405020304" pitchFamily="18" charset="0"/>
              </a:rPr>
              <a:t>- Cổng nối nguồn cấp cho mô đun:</a:t>
            </a:r>
          </a:p>
          <a:p>
            <a:r>
              <a:rPr lang="vi-VN" sz="2600" dirty="0">
                <a:latin typeface="Times New Roman" panose="02020603050405020304" pitchFamily="18" charset="0"/>
                <a:cs typeface="Times New Roman" panose="02020603050405020304" pitchFamily="18" charset="0"/>
              </a:rPr>
              <a:t>+ Đầu nối GND để nối với cực (-) của nguồn.</a:t>
            </a:r>
          </a:p>
          <a:p>
            <a:r>
              <a:rPr lang="vi-VN" sz="2600" dirty="0">
                <a:latin typeface="Times New Roman" panose="02020603050405020304" pitchFamily="18" charset="0"/>
                <a:cs typeface="Times New Roman" panose="02020603050405020304" pitchFamily="18" charset="0"/>
              </a:rPr>
              <a:t>+ Đầu nối VCC để nối với cực (+) của nguồn</a:t>
            </a:r>
            <a:r>
              <a:rPr lang="vi-VN"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776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4915" y="289449"/>
            <a:ext cx="3573624"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16.6 và nêu tên các thành phần chính của mạch điện điều khiển đèn LED sử dụng mô đun cảm biến ánh sáng?</a:t>
            </a:r>
          </a:p>
        </p:txBody>
      </p:sp>
      <p:pic>
        <p:nvPicPr>
          <p:cNvPr id="6" name="Picture 5"/>
          <p:cNvPicPr>
            <a:picLocks noChangeAspect="1"/>
          </p:cNvPicPr>
          <p:nvPr/>
        </p:nvPicPr>
        <p:blipFill>
          <a:blip r:embed="rId2"/>
          <a:stretch>
            <a:fillRect/>
          </a:stretch>
        </p:blipFill>
        <p:spPr>
          <a:xfrm>
            <a:off x="610794" y="145002"/>
            <a:ext cx="7404202" cy="4940182"/>
          </a:xfrm>
          <a:prstGeom prst="rect">
            <a:avLst/>
          </a:prstGeom>
        </p:spPr>
      </p:pic>
      <p:sp>
        <p:nvSpPr>
          <p:cNvPr id="7" name="Rectangle 6"/>
          <p:cNvSpPr/>
          <p:nvPr/>
        </p:nvSpPr>
        <p:spPr>
          <a:xfrm>
            <a:off x="892629" y="5085184"/>
            <a:ext cx="6096000" cy="707886"/>
          </a:xfrm>
          <a:prstGeom prst="rect">
            <a:avLst/>
          </a:prstGeom>
        </p:spPr>
        <p:txBody>
          <a:bodyPr>
            <a:spAutoFit/>
          </a:bodyPr>
          <a:lstStyle/>
          <a:p>
            <a:r>
              <a:rPr lang="vi-VN" sz="2000" b="1" i="1">
                <a:latin typeface="Times New Roman" panose="02020603050405020304" pitchFamily="18" charset="0"/>
                <a:cs typeface="Times New Roman" panose="02020603050405020304" pitchFamily="18" charset="0"/>
              </a:rPr>
              <a:t>Hình 16.6. Sơ đồ mạch điện điều khiển đèn LED sử dụng mô đun cảm biến ánh sáng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94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4915" y="289449"/>
            <a:ext cx="3573624"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16.6 và nêu tên các thành phần chính của mạch điện điều khiển đèn LED sử dụng mô đun cảm biến ánh sáng?</a:t>
            </a:r>
          </a:p>
        </p:txBody>
      </p:sp>
      <p:pic>
        <p:nvPicPr>
          <p:cNvPr id="6" name="Picture 5"/>
          <p:cNvPicPr>
            <a:picLocks noChangeAspect="1"/>
          </p:cNvPicPr>
          <p:nvPr/>
        </p:nvPicPr>
        <p:blipFill>
          <a:blip r:embed="rId2"/>
          <a:stretch>
            <a:fillRect/>
          </a:stretch>
        </p:blipFill>
        <p:spPr>
          <a:xfrm>
            <a:off x="610794" y="145002"/>
            <a:ext cx="7404202" cy="4940182"/>
          </a:xfrm>
          <a:prstGeom prst="rect">
            <a:avLst/>
          </a:prstGeom>
        </p:spPr>
      </p:pic>
      <p:sp>
        <p:nvSpPr>
          <p:cNvPr id="7" name="Rectangle 6"/>
          <p:cNvSpPr/>
          <p:nvPr/>
        </p:nvSpPr>
        <p:spPr>
          <a:xfrm>
            <a:off x="892629" y="5085184"/>
            <a:ext cx="6096000" cy="707886"/>
          </a:xfrm>
          <a:prstGeom prst="rect">
            <a:avLst/>
          </a:prstGeom>
        </p:spPr>
        <p:txBody>
          <a:bodyPr>
            <a:spAutoFit/>
          </a:bodyPr>
          <a:lstStyle/>
          <a:p>
            <a:r>
              <a:rPr lang="vi-VN" sz="2000" b="1" i="1">
                <a:latin typeface="Times New Roman" panose="02020603050405020304" pitchFamily="18" charset="0"/>
                <a:cs typeface="Times New Roman" panose="02020603050405020304" pitchFamily="18" charset="0"/>
              </a:rPr>
              <a:t>Hình 16.6. Sơ đồ mạch điện điều khiển đèn LED sử dụng mô đun cảm biến ánh sáng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014996" y="2967105"/>
            <a:ext cx="4052508" cy="2893100"/>
          </a:xfrm>
          <a:prstGeom prst="rect">
            <a:avLst/>
          </a:prstGeom>
        </p:spPr>
        <p:txBody>
          <a:bodyPr wrap="square">
            <a:spAutoFit/>
          </a:bodyPr>
          <a:lstStyle/>
          <a:p>
            <a:r>
              <a:rPr lang="en-US" sz="2600" dirty="0">
                <a:solidFill>
                  <a:srgbClr val="FF0000"/>
                </a:solidFill>
                <a:latin typeface="Times New Roman" panose="02020603050405020304" pitchFamily="18" charset="0"/>
                <a:cs typeface="Times New Roman" panose="02020603050405020304" pitchFamily="18" charset="0"/>
              </a:rPr>
              <a:t>2. </a:t>
            </a:r>
            <a:r>
              <a:rPr lang="en-US" sz="2600" dirty="0" err="1">
                <a:solidFill>
                  <a:srgbClr val="FF0000"/>
                </a:solidFill>
                <a:latin typeface="Times New Roman" panose="02020603050405020304" pitchFamily="18" charset="0"/>
                <a:cs typeface="Times New Roman" panose="02020603050405020304" pitchFamily="18" charset="0"/>
              </a:rPr>
              <a:t>Các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thành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phần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chính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của</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mạch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điện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điều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khiển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đèn</a:t>
            </a:r>
            <a:r>
              <a:rPr lang="en-US" sz="2600" dirty="0">
                <a:solidFill>
                  <a:srgbClr val="FF0000"/>
                </a:solidFill>
                <a:latin typeface="Times New Roman" panose="02020603050405020304" pitchFamily="18" charset="0"/>
                <a:cs typeface="Times New Roman" panose="02020603050405020304" pitchFamily="18" charset="0"/>
              </a:rPr>
              <a:t> LED </a:t>
            </a:r>
            <a:r>
              <a:rPr lang="en-US" sz="2600" dirty="0" err="1">
                <a:solidFill>
                  <a:srgbClr val="FF0000"/>
                </a:solidFill>
                <a:latin typeface="Times New Roman" panose="02020603050405020304" pitchFamily="18" charset="0"/>
                <a:cs typeface="Times New Roman" panose="02020603050405020304" pitchFamily="18" charset="0"/>
              </a:rPr>
              <a:t>sử</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dụng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mô</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đun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cảm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biến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ánh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sáng</a:t>
            </a:r>
            <a:endParaRPr lang="en-US" sz="2600" dirty="0">
              <a:solidFill>
                <a:srgbClr val="FF0000"/>
              </a:solidFill>
              <a:latin typeface="Times New Roman" panose="02020603050405020304" pitchFamily="18" charset="0"/>
              <a:cs typeface="Times New Roman" panose="02020603050405020304" pitchFamily="18" charset="0"/>
            </a:endParaRPr>
          </a:p>
          <a:p>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Công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tắc</a:t>
            </a:r>
            <a:endParaRPr lang="en-US" sz="2600" dirty="0">
              <a:solidFill>
                <a:srgbClr val="FF0000"/>
              </a:solidFill>
              <a:latin typeface="Times New Roman" panose="02020603050405020304" pitchFamily="18" charset="0"/>
              <a:cs typeface="Times New Roman" panose="02020603050405020304" pitchFamily="18" charset="0"/>
            </a:endParaRPr>
          </a:p>
          <a:p>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Đèn</a:t>
            </a:r>
            <a:r>
              <a:rPr lang="en-US" sz="2600" dirty="0">
                <a:solidFill>
                  <a:srgbClr val="FF0000"/>
                </a:solidFill>
                <a:latin typeface="Times New Roman" panose="02020603050405020304" pitchFamily="18" charset="0"/>
                <a:cs typeface="Times New Roman" panose="02020603050405020304" pitchFamily="18" charset="0"/>
              </a:rPr>
              <a:t> LED 12V</a:t>
            </a:r>
          </a:p>
          <a:p>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Nguồn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điện</a:t>
            </a:r>
            <a:r>
              <a:rPr lang="en-US" sz="2600" dirty="0">
                <a:solidFill>
                  <a:srgbClr val="FF0000"/>
                </a:solidFill>
                <a:latin typeface="Times New Roman" panose="02020603050405020304" pitchFamily="18" charset="0"/>
                <a:cs typeface="Times New Roman" panose="02020603050405020304" pitchFamily="18" charset="0"/>
              </a:rPr>
              <a:t> 12V</a:t>
            </a:r>
          </a:p>
        </p:txBody>
      </p:sp>
    </p:spTree>
    <p:extLst>
      <p:ext uri="{BB962C8B-B14F-4D97-AF65-F5344CB8AC3E}">
        <p14:creationId xmlns:p14="http://schemas.microsoft.com/office/powerpoint/2010/main" val="1696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ánh sáng</a:t>
            </a:r>
          </a:p>
        </p:txBody>
      </p:sp>
    </p:spTree>
    <p:extLst>
      <p:ext uri="{BB962C8B-B14F-4D97-AF65-F5344CB8AC3E}">
        <p14:creationId xmlns:p14="http://schemas.microsoft.com/office/powerpoint/2010/main" val="298601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ánh sáng</a:t>
            </a:r>
          </a:p>
        </p:txBody>
      </p:sp>
      <p:graphicFrame>
        <p:nvGraphicFramePr>
          <p:cNvPr id="5" name="Table 4"/>
          <p:cNvGraphicFramePr>
            <a:graphicFrameLocks noGrp="1"/>
          </p:cNvGraphicFramePr>
          <p:nvPr/>
        </p:nvGraphicFramePr>
        <p:xfrm>
          <a:off x="350799" y="1047614"/>
          <a:ext cx="11648368" cy="3840480"/>
        </p:xfrm>
        <a:graphic>
          <a:graphicData uri="http://schemas.openxmlformats.org/drawingml/2006/table">
            <a:tbl>
              <a:tblPr firstRow="1" firstCol="1" bandRow="1"/>
              <a:tblGrid>
                <a:gridCol w="977783">
                  <a:extLst>
                    <a:ext uri="{9D8B030D-6E8A-4147-A177-3AD203B41FA5}">
                      <a16:colId xmlns:a16="http://schemas.microsoft.com/office/drawing/2014/main" val="4169517364"/>
                    </a:ext>
                  </a:extLst>
                </a:gridCol>
                <a:gridCol w="6589405">
                  <a:extLst>
                    <a:ext uri="{9D8B030D-6E8A-4147-A177-3AD203B41FA5}">
                      <a16:colId xmlns:a16="http://schemas.microsoft.com/office/drawing/2014/main" val="1466176854"/>
                    </a:ext>
                  </a:extLst>
                </a:gridCol>
                <a:gridCol w="1913053">
                  <a:extLst>
                    <a:ext uri="{9D8B030D-6E8A-4147-A177-3AD203B41FA5}">
                      <a16:colId xmlns:a16="http://schemas.microsoft.com/office/drawing/2014/main" val="464905865"/>
                    </a:ext>
                  </a:extLst>
                </a:gridCol>
                <a:gridCol w="2168127">
                  <a:extLst>
                    <a:ext uri="{9D8B030D-6E8A-4147-A177-3AD203B41FA5}">
                      <a16:colId xmlns:a16="http://schemas.microsoft.com/office/drawing/2014/main" val="14525525"/>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9962334"/>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3858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55879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Đèn LED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8284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798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6966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98930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616092"/>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ánh sáng MXH M131</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370020"/>
                  </a:ext>
                </a:extLst>
              </a:tr>
            </a:tbl>
          </a:graphicData>
        </a:graphic>
      </p:graphicFrame>
    </p:spTree>
    <p:extLst>
      <p:ext uri="{BB962C8B-B14F-4D97-AF65-F5344CB8AC3E}">
        <p14:creationId xmlns:p14="http://schemas.microsoft.com/office/powerpoint/2010/main" val="167047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đèn LED sử dụng mô đun cảm biến ánh sáng</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82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đèn LED sử dụng mô đun cảm biến ánh sáng</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233266" y="1069472"/>
            <a:ext cx="11402008"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ánh sáng</a:t>
            </a:r>
          </a:p>
          <a:p>
            <a:r>
              <a:rPr lang="vi-VN">
                <a:solidFill>
                  <a:srgbClr val="FF0000"/>
                </a:solidFill>
                <a:latin typeface="Times New Roman" panose="02020603050405020304" pitchFamily="18" charset="0"/>
                <a:cs typeface="Times New Roman" panose="02020603050405020304" pitchFamily="18" charset="0"/>
              </a:rPr>
              <a:t>- 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thường mở</a:t>
            </a:r>
          </a:p>
          <a:p>
            <a:r>
              <a:rPr lang="vi-VN">
                <a:solidFill>
                  <a:srgbClr val="FF0000"/>
                </a:solidFill>
                <a:latin typeface="Times New Roman" panose="02020603050405020304" pitchFamily="18" charset="0"/>
                <a:cs typeface="Times New Roman" panose="02020603050405020304" pitchFamily="18" charset="0"/>
              </a:rPr>
              <a:t>+ Đầu nối chung</a:t>
            </a:r>
          </a:p>
          <a:p>
            <a:r>
              <a:rPr lang="vi-VN">
                <a:solidFill>
                  <a:srgbClr val="FF0000"/>
                </a:solidFill>
                <a:latin typeface="Times New Roman" panose="02020603050405020304" pitchFamily="18" charset="0"/>
                <a:cs typeface="Times New Roman" panose="02020603050405020304" pitchFamily="18" charset="0"/>
              </a:rPr>
              <a:t>+ Tiếp điểm thường đóng</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VCC 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ánh sáng</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Đèn LED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ánh sáng</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Thay đổi nguồn chiếu sáng vào cảm biến ánh sáng, mạch điện tự động tắt đèn LED khi trời sáng hoặc bật sáng đèn LED khi trời tối</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90958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circle(in)">
                                      <p:cBhvr>
                                        <p:cTn id="28" dur="2000"/>
                                        <p:tgtEl>
                                          <p:spTgt spid="2">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circle(in)">
                                      <p:cBhvr>
                                        <p:cTn id="31" dur="2000"/>
                                        <p:tgtEl>
                                          <p:spTgt spid="2">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circle(in)">
                                      <p:cBhvr>
                                        <p:cTn id="34" dur="2000"/>
                                        <p:tgtEl>
                                          <p:spTgt spid="2">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circle(in)">
                                      <p:cBhvr>
                                        <p:cTn id="37" dur="2000"/>
                                        <p:tgtEl>
                                          <p:spTgt spid="2">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circle(in)">
                                      <p:cBhvr>
                                        <p:cTn id="40" dur="2000"/>
                                        <p:tgtEl>
                                          <p:spTgt spid="2">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circle(in)">
                                      <p:cBhvr>
                                        <p:cTn id="43" dur="2000"/>
                                        <p:tgtEl>
                                          <p:spTgt spid="2">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circle(in)">
                                      <p:cBhvr>
                                        <p:cTn id="46" dur="2000"/>
                                        <p:tgtEl>
                                          <p:spTgt spid="2">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circle(in)">
                                      <p:cBhvr>
                                        <p:cTn id="49" dur="2000"/>
                                        <p:tgtEl>
                                          <p:spTgt spid="2">
                                            <p:txEl>
                                              <p:pRg st="14" end="1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circle(in)">
                                      <p:cBhvr>
                                        <p:cTn id="52" dur="2000"/>
                                        <p:tgtEl>
                                          <p:spTgt spid="2">
                                            <p:txEl>
                                              <p:pRg st="15" end="1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circle(in)">
                                      <p:cBhvr>
                                        <p:cTn id="55" dur="2000"/>
                                        <p:tgtEl>
                                          <p:spTgt spid="2">
                                            <p:txEl>
                                              <p:pRg st="16" end="16"/>
                                            </p:txEl>
                                          </p:spTgt>
                                        </p:tgtEl>
                                      </p:cBhvr>
                                    </p:animEffect>
                                  </p:childTnLst>
                                </p:cTn>
                              </p:par>
                              <p:par>
                                <p:cTn id="56" presetID="6" presetClass="entr" presetSubtype="16"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circle(in)">
                                      <p:cBhvr>
                                        <p:cTn id="58" dur="2000"/>
                                        <p:tgtEl>
                                          <p:spTgt spid="2">
                                            <p:txEl>
                                              <p:pRg st="17" end="17"/>
                                            </p:txEl>
                                          </p:spTgt>
                                        </p:tgtEl>
                                      </p:cBhvr>
                                    </p:animEffect>
                                  </p:childTnLst>
                                </p:cTn>
                              </p:par>
                              <p:par>
                                <p:cTn id="59" presetID="6" presetClass="entr" presetSubtype="16"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circle(in)">
                                      <p:cBhvr>
                                        <p:cTn id="61" dur="20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4770537"/>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II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đun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endParaRPr lang="en-US" sz="24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đun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Mạch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nl-NL" sz="2800" dirty="0">
                <a:latin typeface="Times New Roman" panose="02020603050405020304" pitchFamily="18" charset="0"/>
                <a:cs typeface="Times New Roman" panose="02020603050405020304" pitchFamily="18" charset="0"/>
              </a:rPr>
              <a:t> điều khiển sử dụng mô đun cảm biến ánh sáng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khiển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GND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VCC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88265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a:solidFill>
                  <a:srgbClr val="0000FF"/>
                </a:solidFill>
                <a:latin typeface="Times New Roman" panose="02020603050405020304" pitchFamily="18" charset="0"/>
                <a:cs typeface="Times New Roman" panose="02020603050405020304" pitchFamily="18" charset="0"/>
              </a:rPr>
              <a:t>Quan sát hình 16.1 và cho biết vị trí các cổng kết nối với mạch điện trên mô đun cảm biến</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56066" y="313508"/>
            <a:ext cx="6883288" cy="5339945"/>
          </a:xfrm>
          <a:prstGeom prst="rect">
            <a:avLst/>
          </a:prstGeom>
        </p:spPr>
      </p:pic>
      <p:sp>
        <p:nvSpPr>
          <p:cNvPr id="5" name="TextBox 4"/>
          <p:cNvSpPr txBox="1"/>
          <p:nvPr/>
        </p:nvSpPr>
        <p:spPr>
          <a:xfrm>
            <a:off x="1099038" y="5767754"/>
            <a:ext cx="440494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16.1.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6001643"/>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II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đun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đun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nl-NL" sz="2400" dirty="0">
                <a:latin typeface="Times New Roman" panose="02020603050405020304" pitchFamily="18" charset="0"/>
                <a:cs typeface="Times New Roman" panose="02020603050405020304" pitchFamily="18" charset="0"/>
              </a:rPr>
              <a:t> điều khiển sử dụng mô đun cảm biến ánh sáng</a:t>
            </a:r>
            <a:endParaRPr lang="en-US" sz="2400" dirty="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Bước </a:t>
            </a:r>
            <a:r>
              <a:rPr lang="nl-NL" sz="2400" dirty="0">
                <a:latin typeface="Times New Roman" panose="02020603050405020304" pitchFamily="18" charset="0"/>
                <a:cs typeface="Times New Roman" panose="02020603050405020304" pitchFamily="18" charset="0"/>
              </a:rPr>
              <a:t>2. Tìm hiểu về sơ đồ của mạch điện điều khiển sử dụng mô đun cảm biến ánh sáng</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Công tắc</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Đèn LED 12V</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Nguồn điện 12V</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ánh sáng</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Bước 4. Lắp ráp mạch điện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Bước 5. Vận hành mạch điện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Bật công tắc cấp nguồn cho mạch điện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Kiểm tra hoạt động của mạch điện theo chức năng: Thay đổi nguồn chiếu sáng vào cảm biến ánh sáng, mạch điện tự động tắt đèn LED khi trời sáng hoặc bật sáng đèn LED khi trời tối</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Đánh giá hoạt động của mạch điện và điều chỉnh</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172357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04186859"/>
              </p:ext>
            </p:extLst>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54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6" y="158820"/>
            <a:ext cx="3685593"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16.7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326307" y="-111129"/>
            <a:ext cx="7707349" cy="5886778"/>
          </a:xfrm>
          <a:prstGeom prst="rect">
            <a:avLst/>
          </a:prstGeom>
        </p:spPr>
      </p:pic>
      <p:sp>
        <p:nvSpPr>
          <p:cNvPr id="6" name="Rectangle 5"/>
          <p:cNvSpPr/>
          <p:nvPr/>
        </p:nvSpPr>
        <p:spPr>
          <a:xfrm>
            <a:off x="769217" y="6099501"/>
            <a:ext cx="5397824"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16.7. Mô đun cảm biến nhiệt độ XH W1209</a:t>
            </a:r>
          </a:p>
        </p:txBody>
      </p:sp>
    </p:spTree>
    <p:extLst>
      <p:ext uri="{BB962C8B-B14F-4D97-AF65-F5344CB8AC3E}">
        <p14:creationId xmlns:p14="http://schemas.microsoft.com/office/powerpoint/2010/main" val="325258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6" y="158820"/>
            <a:ext cx="3685593"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16.7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326307" y="0"/>
            <a:ext cx="7707349" cy="5886778"/>
          </a:xfrm>
          <a:prstGeom prst="rect">
            <a:avLst/>
          </a:prstGeom>
        </p:spPr>
      </p:pic>
      <p:sp>
        <p:nvSpPr>
          <p:cNvPr id="6" name="Rectangle 5"/>
          <p:cNvSpPr/>
          <p:nvPr/>
        </p:nvSpPr>
        <p:spPr>
          <a:xfrm>
            <a:off x="769217" y="6099501"/>
            <a:ext cx="5397824"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16.7. Mô đun cảm biến nhiệt độ XH W1209</a:t>
            </a:r>
          </a:p>
        </p:txBody>
      </p:sp>
      <p:sp>
        <p:nvSpPr>
          <p:cNvPr id="2" name="Rectangle 1"/>
          <p:cNvSpPr/>
          <p:nvPr/>
        </p:nvSpPr>
        <p:spPr>
          <a:xfrm>
            <a:off x="6336406" y="3027698"/>
            <a:ext cx="5855594" cy="3539430"/>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1.Cổng </a:t>
            </a:r>
            <a:r>
              <a:rPr lang="en-US" sz="2800" dirty="0" err="1">
                <a:solidFill>
                  <a:srgbClr val="FF0000"/>
                </a:solidFill>
                <a:latin typeface="Times New Roman" panose="02020603050405020304" pitchFamily="18" charset="0"/>
                <a:cs typeface="Times New Roman" panose="02020603050405020304" pitchFamily="18" charset="0"/>
              </a:rPr>
              <a:t>đầu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khiển</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điểm</a:t>
            </a:r>
            <a:r>
              <a:rPr lang="en-US" sz="2800" dirty="0">
                <a:solidFill>
                  <a:srgbClr val="FF0000"/>
                </a:solidFill>
                <a:latin typeface="Times New Roman" panose="02020603050405020304" pitchFamily="18" charset="0"/>
                <a:cs typeface="Times New Roman" panose="02020603050405020304" pitchFamily="18" charset="0"/>
              </a:rPr>
              <a:t> K0</a:t>
            </a: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điểm</a:t>
            </a:r>
            <a:r>
              <a:rPr lang="en-US" sz="2800" dirty="0">
                <a:solidFill>
                  <a:srgbClr val="FF0000"/>
                </a:solidFill>
                <a:latin typeface="Times New Roman" panose="02020603050405020304" pitchFamily="18" charset="0"/>
                <a:cs typeface="Times New Roman" panose="02020603050405020304" pitchFamily="18" charset="0"/>
              </a:rPr>
              <a:t> K1</a:t>
            </a: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Cổng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cấp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mô</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đun</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GND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cực</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+12Vđể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cực</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155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6882" y="373425"/>
            <a:ext cx="359228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16.9 và nêu tên các thành phần chính của mạch điện điều khiển đèn quạt điện sử dụng mô đun cảm biến ánh sáng?</a:t>
            </a:r>
          </a:p>
        </p:txBody>
      </p:sp>
      <p:pic>
        <p:nvPicPr>
          <p:cNvPr id="5" name="Picture 4"/>
          <p:cNvPicPr>
            <a:picLocks noChangeAspect="1"/>
          </p:cNvPicPr>
          <p:nvPr/>
        </p:nvPicPr>
        <p:blipFill>
          <a:blip r:embed="rId2"/>
          <a:stretch>
            <a:fillRect/>
          </a:stretch>
        </p:blipFill>
        <p:spPr>
          <a:xfrm>
            <a:off x="468288" y="270587"/>
            <a:ext cx="7695997" cy="5340559"/>
          </a:xfrm>
          <a:prstGeom prst="rect">
            <a:avLst/>
          </a:prstGeom>
        </p:spPr>
      </p:pic>
      <p:sp>
        <p:nvSpPr>
          <p:cNvPr id="6" name="Rectangle 5"/>
          <p:cNvSpPr/>
          <p:nvPr/>
        </p:nvSpPr>
        <p:spPr>
          <a:xfrm>
            <a:off x="468288" y="5765060"/>
            <a:ext cx="7276120"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16.9. Sơ đồ mạch điện điều khiển quạt điện sử dụng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7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6882" y="373425"/>
            <a:ext cx="359228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16.9 và nêu tên các thành phần chính của mạch điện điều khiển đèn quạt điện sử dụng mô đun cảm biến ánh sáng?</a:t>
            </a:r>
          </a:p>
        </p:txBody>
      </p:sp>
      <p:pic>
        <p:nvPicPr>
          <p:cNvPr id="5" name="Picture 4"/>
          <p:cNvPicPr>
            <a:picLocks noChangeAspect="1"/>
          </p:cNvPicPr>
          <p:nvPr/>
        </p:nvPicPr>
        <p:blipFill>
          <a:blip r:embed="rId2"/>
          <a:stretch>
            <a:fillRect/>
          </a:stretch>
        </p:blipFill>
        <p:spPr>
          <a:xfrm>
            <a:off x="468288" y="270587"/>
            <a:ext cx="7695997" cy="5340559"/>
          </a:xfrm>
          <a:prstGeom prst="rect">
            <a:avLst/>
          </a:prstGeom>
        </p:spPr>
      </p:pic>
      <p:sp>
        <p:nvSpPr>
          <p:cNvPr id="6" name="Rectangle 5"/>
          <p:cNvSpPr/>
          <p:nvPr/>
        </p:nvSpPr>
        <p:spPr>
          <a:xfrm>
            <a:off x="468288" y="5765060"/>
            <a:ext cx="7276120"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16.9. Sơ đồ mạch điện điều khiển quạt điện sử dụng mô đun cảm biến nhiệt độ</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164285" y="3481968"/>
            <a:ext cx="3946850" cy="3108543"/>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2. Các thành phần chính của mạch điện điều khiển quạt điện sử dụng mô đun cảm biến nhiệt độ</a:t>
            </a:r>
          </a:p>
          <a:p>
            <a:r>
              <a:rPr lang="en-US" sz="2800">
                <a:solidFill>
                  <a:srgbClr val="FF0000"/>
                </a:solidFill>
                <a:latin typeface="Times New Roman" panose="02020603050405020304" pitchFamily="18" charset="0"/>
                <a:cs typeface="Times New Roman" panose="02020603050405020304" pitchFamily="18" charset="0"/>
              </a:rPr>
              <a:t>- Công tắc</a:t>
            </a:r>
          </a:p>
          <a:p>
            <a:r>
              <a:rPr lang="en-US" sz="2800">
                <a:solidFill>
                  <a:srgbClr val="FF0000"/>
                </a:solidFill>
                <a:latin typeface="Times New Roman" panose="02020603050405020304" pitchFamily="18" charset="0"/>
                <a:cs typeface="Times New Roman" panose="02020603050405020304" pitchFamily="18" charset="0"/>
              </a:rPr>
              <a:t>- Quạt 12V</a:t>
            </a:r>
          </a:p>
          <a:p>
            <a:r>
              <a:rPr lang="en-US" sz="28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314612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down)">
                                      <p:cBhvr>
                                        <p:cTn id="24" dur="500"/>
                                        <p:tgtEl>
                                          <p:spTgt spid="2">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down)">
                                      <p:cBhvr>
                                        <p:cTn id="27" dur="500"/>
                                        <p:tgtEl>
                                          <p:spTgt spid="2">
                                            <p:txEl>
                                              <p:pRg st="1" end="1"/>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down)">
                                      <p:cBhvr>
                                        <p:cTn id="30" dur="500"/>
                                        <p:tgtEl>
                                          <p:spTgt spid="2">
                                            <p:txEl>
                                              <p:pRg st="2" end="2"/>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down)">
                                      <p:cBhvr>
                                        <p:cTn id="3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a:t>
            </a:r>
            <a:r>
              <a:rPr lang="en-US" sz="2800" b="1" smtClean="0">
                <a:latin typeface="Times New Roman" panose="02020603050405020304" pitchFamily="18" charset="0"/>
                <a:cs typeface="Times New Roman" panose="02020603050405020304" pitchFamily="18" charset="0"/>
              </a:rPr>
              <a:t>nhiệt độ</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981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a:t>
            </a:r>
            <a:r>
              <a:rPr lang="en-US" sz="2800" b="1" smtClean="0">
                <a:latin typeface="Times New Roman" panose="02020603050405020304" pitchFamily="18" charset="0"/>
                <a:cs typeface="Times New Roman" panose="02020603050405020304" pitchFamily="18" charset="0"/>
              </a:rPr>
              <a:t>nhiệt độ</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97486039"/>
              </p:ext>
            </p:extLst>
          </p:nvPr>
        </p:nvGraphicFramePr>
        <p:xfrm>
          <a:off x="500743" y="1218021"/>
          <a:ext cx="11377125" cy="3840480"/>
        </p:xfrm>
        <a:graphic>
          <a:graphicData uri="http://schemas.openxmlformats.org/drawingml/2006/table">
            <a:tbl>
              <a:tblPr firstRow="1" firstCol="1" bandRow="1"/>
              <a:tblGrid>
                <a:gridCol w="955014">
                  <a:extLst>
                    <a:ext uri="{9D8B030D-6E8A-4147-A177-3AD203B41FA5}">
                      <a16:colId xmlns:a16="http://schemas.microsoft.com/office/drawing/2014/main" val="3698376069"/>
                    </a:ext>
                  </a:extLst>
                </a:gridCol>
                <a:gridCol w="6435965">
                  <a:extLst>
                    <a:ext uri="{9D8B030D-6E8A-4147-A177-3AD203B41FA5}">
                      <a16:colId xmlns:a16="http://schemas.microsoft.com/office/drawing/2014/main" val="4135194640"/>
                    </a:ext>
                  </a:extLst>
                </a:gridCol>
                <a:gridCol w="1868506">
                  <a:extLst>
                    <a:ext uri="{9D8B030D-6E8A-4147-A177-3AD203B41FA5}">
                      <a16:colId xmlns:a16="http://schemas.microsoft.com/office/drawing/2014/main" val="3976758446"/>
                    </a:ext>
                  </a:extLst>
                </a:gridCol>
                <a:gridCol w="2117640">
                  <a:extLst>
                    <a:ext uri="{9D8B030D-6E8A-4147-A177-3AD203B41FA5}">
                      <a16:colId xmlns:a16="http://schemas.microsoft.com/office/drawing/2014/main" val="2265106051"/>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3691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525934"/>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97871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Quạt điện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19490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24783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08635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40282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47102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nhiệt độ XH W1209</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780966"/>
                  </a:ext>
                </a:extLst>
              </a:tr>
            </a:tbl>
          </a:graphicData>
        </a:graphic>
      </p:graphicFrame>
    </p:spTree>
    <p:extLst>
      <p:ext uri="{BB962C8B-B14F-4D97-AF65-F5344CB8AC3E}">
        <p14:creationId xmlns:p14="http://schemas.microsoft.com/office/powerpoint/2010/main" val="419129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Trình bày các bước lắp ráp mạch điện điều khiển quạt điện sử dụng mô đun cảm biến nhiệt độ</a:t>
            </a:r>
          </a:p>
        </p:txBody>
      </p:sp>
    </p:spTree>
    <p:extLst>
      <p:ext uri="{BB962C8B-B14F-4D97-AF65-F5344CB8AC3E}">
        <p14:creationId xmlns:p14="http://schemas.microsoft.com/office/powerpoint/2010/main" val="93874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604" y="87374"/>
            <a:ext cx="1160106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Trình bày các bước lắp ráp mạch điện điều khiển quạt điện sử dụng mô đun cảm biến nhiệt độ</a:t>
            </a:r>
          </a:p>
        </p:txBody>
      </p:sp>
      <p:sp>
        <p:nvSpPr>
          <p:cNvPr id="2" name="Rectangle 1"/>
          <p:cNvSpPr/>
          <p:nvPr/>
        </p:nvSpPr>
        <p:spPr>
          <a:xfrm>
            <a:off x="214604" y="945142"/>
            <a:ext cx="10814180"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nhiệt độ</a:t>
            </a:r>
          </a:p>
          <a:p>
            <a:r>
              <a:rPr lang="vi-VN">
                <a:solidFill>
                  <a:srgbClr val="FF0000"/>
                </a:solidFill>
                <a:latin typeface="Times New Roman" panose="02020603050405020304" pitchFamily="18" charset="0"/>
                <a:cs typeface="Times New Roman" panose="02020603050405020304" pitchFamily="18" charset="0"/>
              </a:rPr>
              <a:t>-Cổng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K0</a:t>
            </a:r>
          </a:p>
          <a:p>
            <a:r>
              <a:rPr lang="vi-VN">
                <a:solidFill>
                  <a:srgbClr val="FF0000"/>
                </a:solidFill>
                <a:latin typeface="Times New Roman" panose="02020603050405020304" pitchFamily="18" charset="0"/>
                <a:cs typeface="Times New Roman" panose="02020603050405020304" pitchFamily="18" charset="0"/>
              </a:rPr>
              <a:t>+ Tiếp điểm K1</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+12Vđể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Quạt điện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a:t>
            </a:r>
          </a:p>
          <a:p>
            <a:r>
              <a:rPr lang="vi-VN">
                <a:solidFill>
                  <a:srgbClr val="FF0000"/>
                </a:solidFill>
                <a:latin typeface="Times New Roman" panose="02020603050405020304" pitchFamily="18" charset="0"/>
                <a:cs typeface="Times New Roman" panose="02020603050405020304" pitchFamily="18" charset="0"/>
              </a:rPr>
              <a:t>+ Cài đặt nhiệt độ giới hạn bằng cách sử dụng các nút tăng và giảm trên mô đun</a:t>
            </a:r>
          </a:p>
          <a:p>
            <a:r>
              <a:rPr lang="vi-VN">
                <a:solidFill>
                  <a:srgbClr val="FF0000"/>
                </a:solidFill>
                <a:latin typeface="Times New Roman" panose="02020603050405020304" pitchFamily="18" charset="0"/>
                <a:cs typeface="Times New Roman" panose="02020603050405020304" pitchFamily="18" charset="0"/>
              </a:rPr>
              <a:t>+ Thay đổi nhiệt độ tác độn vào cảm biến nhiệt độ sẽ điều khiển tự động bật hoặc tắt quạt điện</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319421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barn(inVertical)">
                                      <p:cBhvr>
                                        <p:cTn id="52" dur="500"/>
                                        <p:tgtEl>
                                          <p:spTgt spid="2">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barn(inVertical)">
                                      <p:cBhvr>
                                        <p:cTn id="55" dur="500"/>
                                        <p:tgtEl>
                                          <p:spTgt spid="2">
                                            <p:txEl>
                                              <p:pRg st="16" end="1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barn(inVertical)">
                                      <p:cBhvr>
                                        <p:cTn id="58" dur="500"/>
                                        <p:tgtEl>
                                          <p:spTgt spid="2">
                                            <p:txEl>
                                              <p:pRg st="17" end="17"/>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barn(inVertical)">
                                      <p:cBhvr>
                                        <p:cTn id="61" dur="500"/>
                                        <p:tgtEl>
                                          <p:spTgt spid="2">
                                            <p:txEl>
                                              <p:pRg st="18" end="18"/>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2">
                                            <p:txEl>
                                              <p:pRg st="19" end="19"/>
                                            </p:txEl>
                                          </p:spTgt>
                                        </p:tgtEl>
                                        <p:attrNameLst>
                                          <p:attrName>style.visibility</p:attrName>
                                        </p:attrNameLst>
                                      </p:cBhvr>
                                      <p:to>
                                        <p:strVal val="visible"/>
                                      </p:to>
                                    </p:set>
                                    <p:animEffect transition="in" filter="barn(inVertical)">
                                      <p:cBhvr>
                                        <p:cTn id="64"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066" y="313508"/>
            <a:ext cx="5810626" cy="5339945"/>
          </a:xfrm>
          <a:prstGeom prst="rect">
            <a:avLst/>
          </a:prstGeom>
        </p:spPr>
      </p:pic>
      <p:sp>
        <p:nvSpPr>
          <p:cNvPr id="5" name="TextBox 4"/>
          <p:cNvSpPr txBox="1"/>
          <p:nvPr/>
        </p:nvSpPr>
        <p:spPr>
          <a:xfrm>
            <a:off x="1099038" y="5767754"/>
            <a:ext cx="440494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16.1. Mô đun cảm biến nhiệt độ</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345092" y="313507"/>
            <a:ext cx="5375054" cy="5339946"/>
          </a:xfrm>
          <a:prstGeom prst="rect">
            <a:avLst/>
          </a:prstGeom>
        </p:spPr>
      </p:pic>
      <p:sp>
        <p:nvSpPr>
          <p:cNvPr id="7" name="TextBox 6"/>
          <p:cNvSpPr txBox="1"/>
          <p:nvPr/>
        </p:nvSpPr>
        <p:spPr>
          <a:xfrm>
            <a:off x="7221415" y="5767754"/>
            <a:ext cx="440494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16.1.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4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2" y="598368"/>
            <a:ext cx="11812556" cy="4154984"/>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II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đun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endParaRPr lang="en-US" sz="24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b. </a:t>
            </a:r>
            <a:r>
              <a:rPr lang="en-US" sz="1600" b="1" dirty="0" err="1">
                <a:latin typeface="Times New Roman" panose="02020603050405020304" pitchFamily="18" charset="0"/>
                <a:cs typeface="Times New Roman" panose="02020603050405020304" pitchFamily="18" charset="0"/>
              </a:rPr>
              <a:t>Mạch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điện</a:t>
            </a:r>
            <a:r>
              <a:rPr lang="nl-NL" sz="1600" b="1" dirty="0">
                <a:latin typeface="Times New Roman" panose="02020603050405020304" pitchFamily="18" charset="0"/>
                <a:cs typeface="Times New Roman" panose="02020603050405020304" pitchFamily="18" charset="0"/>
              </a:rPr>
              <a:t> điều khiển sử dụng mô đun cảm biến nhiệt độ</a:t>
            </a:r>
            <a:endParaRPr lang="en-US" sz="16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khiển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K0</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K1</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GND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+12Vđể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29664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2" y="598368"/>
            <a:ext cx="11812556" cy="6001643"/>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II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đun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Mạch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điện</a:t>
            </a:r>
            <a:r>
              <a:rPr lang="nl-NL" sz="2400" b="1" dirty="0">
                <a:latin typeface="Times New Roman" panose="02020603050405020304" pitchFamily="18" charset="0"/>
                <a:cs typeface="Times New Roman" panose="02020603050405020304" pitchFamily="18" charset="0"/>
              </a:rPr>
              <a:t> điều khiển sử dụng mô đun cảm biến nhiệt độ</a:t>
            </a:r>
            <a:endParaRPr lang="en-US" sz="2400" b="1" dirty="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Bước </a:t>
            </a:r>
            <a:r>
              <a:rPr lang="nl-NL" sz="2400" dirty="0">
                <a:latin typeface="Times New Roman" panose="02020603050405020304" pitchFamily="18" charset="0"/>
                <a:cs typeface="Times New Roman" panose="02020603050405020304" pitchFamily="18" charset="0"/>
              </a:rPr>
              <a:t>2. Tìm hiểu về sơ đồ của mạch điện điều khiển sử dụng mô đun cảm biến nhiệt độ</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Công tắc</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Quạt điện 12V</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Nguồn điện 12V</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nhiệt độ</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Bước 4. Lắp ráp mạch điện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Bước 5. Vận hành mạch điện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Bật công tắc cấp nguồn cho mạch điện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Kiểm tra hoạt động của mạch điện theo chức năng: </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Cài đặt nhiệt độ giới hạn bằng cách sử dụng các nút tăng và giảm trên mô đun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Thay đổi nhiệt độ tác độn vào cảm biến nhiệt độ sẽ điều khiển tự động bật hoặc tắt quạt điện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Đánh giá hoạt động của mạch điện và điều chỉnh</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100526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017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7" y="74845"/>
            <a:ext cx="3984172"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16.10.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500615" y="74845"/>
            <a:ext cx="7169147" cy="5784779"/>
          </a:xfrm>
          <a:prstGeom prst="rect">
            <a:avLst/>
          </a:prstGeom>
        </p:spPr>
      </p:pic>
      <p:sp>
        <p:nvSpPr>
          <p:cNvPr id="6" name="Rectangle 5"/>
          <p:cNvSpPr/>
          <p:nvPr/>
        </p:nvSpPr>
        <p:spPr>
          <a:xfrm>
            <a:off x="1853160" y="6006194"/>
            <a:ext cx="4633000"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16.10. Mô đun cảm biến độ ẩm MH </a:t>
            </a:r>
          </a:p>
        </p:txBody>
      </p:sp>
    </p:spTree>
    <p:extLst>
      <p:ext uri="{BB962C8B-B14F-4D97-AF65-F5344CB8AC3E}">
        <p14:creationId xmlns:p14="http://schemas.microsoft.com/office/powerpoint/2010/main" val="27473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7" y="74845"/>
            <a:ext cx="3984172"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16.10.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500615" y="74845"/>
            <a:ext cx="7169147" cy="5784779"/>
          </a:xfrm>
          <a:prstGeom prst="rect">
            <a:avLst/>
          </a:prstGeom>
        </p:spPr>
      </p:pic>
      <p:sp>
        <p:nvSpPr>
          <p:cNvPr id="6" name="Rectangle 5"/>
          <p:cNvSpPr/>
          <p:nvPr/>
        </p:nvSpPr>
        <p:spPr>
          <a:xfrm>
            <a:off x="1853160" y="6006194"/>
            <a:ext cx="4633000"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16.10. Mô đun cảm biến độ ẩm MH </a:t>
            </a:r>
          </a:p>
        </p:txBody>
      </p:sp>
      <p:sp>
        <p:nvSpPr>
          <p:cNvPr id="2" name="Rectangle 1"/>
          <p:cNvSpPr/>
          <p:nvPr/>
        </p:nvSpPr>
        <p:spPr>
          <a:xfrm>
            <a:off x="7884367" y="2752501"/>
            <a:ext cx="3937518" cy="3785652"/>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1.Cổng đầu ra điều khiển:</a:t>
            </a:r>
          </a:p>
          <a:p>
            <a:r>
              <a:rPr lang="vi-VN" sz="2400">
                <a:solidFill>
                  <a:srgbClr val="FF0000"/>
                </a:solidFill>
                <a:latin typeface="Times New Roman" panose="02020603050405020304" pitchFamily="18" charset="0"/>
                <a:cs typeface="Times New Roman" panose="02020603050405020304" pitchFamily="18" charset="0"/>
              </a:rPr>
              <a:t>+ Tiếp điểm thường mở</a:t>
            </a:r>
          </a:p>
          <a:p>
            <a:r>
              <a:rPr lang="vi-VN" sz="2400">
                <a:solidFill>
                  <a:srgbClr val="FF0000"/>
                </a:solidFill>
                <a:latin typeface="Times New Roman" panose="02020603050405020304" pitchFamily="18" charset="0"/>
                <a:cs typeface="Times New Roman" panose="02020603050405020304" pitchFamily="18" charset="0"/>
              </a:rPr>
              <a:t>+ Đầu nối chung</a:t>
            </a:r>
          </a:p>
          <a:p>
            <a:r>
              <a:rPr lang="vi-VN" sz="2400">
                <a:solidFill>
                  <a:srgbClr val="FF0000"/>
                </a:solidFill>
                <a:latin typeface="Times New Roman" panose="02020603050405020304" pitchFamily="18" charset="0"/>
                <a:cs typeface="Times New Roman" panose="02020603050405020304" pitchFamily="18" charset="0"/>
              </a:rPr>
              <a:t>+ Tiếp điểm thường đóng</a:t>
            </a:r>
          </a:p>
          <a:p>
            <a:r>
              <a:rPr lang="vi-VN" sz="2400">
                <a:solidFill>
                  <a:srgbClr val="FF0000"/>
                </a:solidFill>
                <a:latin typeface="Times New Roman" panose="02020603050405020304" pitchFamily="18" charset="0"/>
                <a:cs typeface="Times New Roman" panose="02020603050405020304" pitchFamily="18" charset="0"/>
              </a:rPr>
              <a:t>- Cổng nối nguồn cấp cho mô đun:</a:t>
            </a:r>
          </a:p>
          <a:p>
            <a:r>
              <a:rPr lang="vi-VN" sz="2400">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sz="2400">
                <a:solidFill>
                  <a:srgbClr val="FF0000"/>
                </a:solidFill>
                <a:latin typeface="Times New Roman" panose="02020603050405020304" pitchFamily="18" charset="0"/>
                <a:cs typeface="Times New Roman" panose="02020603050405020304" pitchFamily="18" charset="0"/>
              </a:rPr>
              <a:t>+ Đầu nối VCC để nối với cực (+) của nguồn.</a:t>
            </a:r>
          </a:p>
        </p:txBody>
      </p:sp>
    </p:spTree>
    <p:extLst>
      <p:ext uri="{BB962C8B-B14F-4D97-AF65-F5344CB8AC3E}">
        <p14:creationId xmlns:p14="http://schemas.microsoft.com/office/powerpoint/2010/main" val="4838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3779" y="205474"/>
            <a:ext cx="4578221"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16.11 và nêu tên các thành phần chính của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88774" y="205474"/>
            <a:ext cx="6852286" cy="5766118"/>
          </a:xfrm>
          <a:prstGeom prst="rect">
            <a:avLst/>
          </a:prstGeom>
        </p:spPr>
      </p:pic>
      <p:sp>
        <p:nvSpPr>
          <p:cNvPr id="6" name="Rectangle 5"/>
          <p:cNvSpPr/>
          <p:nvPr/>
        </p:nvSpPr>
        <p:spPr>
          <a:xfrm>
            <a:off x="519403" y="6110292"/>
            <a:ext cx="7094375"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16.11. Sơ đồ mạch điện điều khiển máy bơm sử dụng mô đun cảm biến độ ẩm</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3779" y="205474"/>
            <a:ext cx="4578221"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16.11 và nêu tên các thành phần chính của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88774" y="205474"/>
            <a:ext cx="6852286" cy="5766118"/>
          </a:xfrm>
          <a:prstGeom prst="rect">
            <a:avLst/>
          </a:prstGeom>
        </p:spPr>
      </p:pic>
      <p:sp>
        <p:nvSpPr>
          <p:cNvPr id="6" name="Rectangle 5"/>
          <p:cNvSpPr/>
          <p:nvPr/>
        </p:nvSpPr>
        <p:spPr>
          <a:xfrm>
            <a:off x="519403" y="6110292"/>
            <a:ext cx="7094375"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16.11. Sơ đồ mạch điện điều khiển máy bơm sử dụng mô đun cảm biến độ ẩm</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7613778" y="2718327"/>
            <a:ext cx="4208108"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2. Các thành phần chính của mạch điện điều khiển quạt điện sử dụng mô đun cảm biến nhiệt độ</a:t>
            </a:r>
          </a:p>
          <a:p>
            <a:r>
              <a:rPr lang="vi-VN" sz="2800">
                <a:solidFill>
                  <a:srgbClr val="FF0000"/>
                </a:solidFill>
                <a:latin typeface="Times New Roman" panose="02020603050405020304" pitchFamily="18" charset="0"/>
                <a:cs typeface="Times New Roman" panose="02020603050405020304" pitchFamily="18" charset="0"/>
              </a:rPr>
              <a:t>- Công tắc</a:t>
            </a:r>
          </a:p>
          <a:p>
            <a:r>
              <a:rPr lang="vi-VN" sz="2800">
                <a:solidFill>
                  <a:srgbClr val="FF0000"/>
                </a:solidFill>
                <a:latin typeface="Times New Roman" panose="02020603050405020304" pitchFamily="18" charset="0"/>
                <a:cs typeface="Times New Roman" panose="02020603050405020304" pitchFamily="18" charset="0"/>
              </a:rPr>
              <a:t>- Máy bơm 12V</a:t>
            </a:r>
          </a:p>
          <a:p>
            <a:r>
              <a:rPr lang="vi-VN" sz="28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155104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a:t>
            </a:r>
            <a:r>
              <a:rPr lang="en-US" sz="2800" b="1" smtClean="0">
                <a:latin typeface="Times New Roman" panose="02020603050405020304" pitchFamily="18" charset="0"/>
                <a:cs typeface="Times New Roman" panose="02020603050405020304" pitchFamily="18" charset="0"/>
              </a:rPr>
              <a:t>độ ẩm</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10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a:t>
            </a:r>
            <a:r>
              <a:rPr lang="en-US" sz="2800" b="1" smtClean="0">
                <a:latin typeface="Times New Roman" panose="02020603050405020304" pitchFamily="18" charset="0"/>
                <a:cs typeface="Times New Roman" panose="02020603050405020304" pitchFamily="18" charset="0"/>
              </a:rPr>
              <a:t>độ ẩm</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6652225"/>
              </p:ext>
            </p:extLst>
          </p:nvPr>
        </p:nvGraphicFramePr>
        <p:xfrm>
          <a:off x="500743" y="1262218"/>
          <a:ext cx="11218505" cy="3840480"/>
        </p:xfrm>
        <a:graphic>
          <a:graphicData uri="http://schemas.openxmlformats.org/drawingml/2006/table">
            <a:tbl>
              <a:tblPr firstRow="1" firstCol="1" bandRow="1"/>
              <a:tblGrid>
                <a:gridCol w="941699">
                  <a:extLst>
                    <a:ext uri="{9D8B030D-6E8A-4147-A177-3AD203B41FA5}">
                      <a16:colId xmlns:a16="http://schemas.microsoft.com/office/drawing/2014/main" val="3707954811"/>
                    </a:ext>
                  </a:extLst>
                </a:gridCol>
                <a:gridCol w="6346235">
                  <a:extLst>
                    <a:ext uri="{9D8B030D-6E8A-4147-A177-3AD203B41FA5}">
                      <a16:colId xmlns:a16="http://schemas.microsoft.com/office/drawing/2014/main" val="2505741250"/>
                    </a:ext>
                  </a:extLst>
                </a:gridCol>
                <a:gridCol w="1842455">
                  <a:extLst>
                    <a:ext uri="{9D8B030D-6E8A-4147-A177-3AD203B41FA5}">
                      <a16:colId xmlns:a16="http://schemas.microsoft.com/office/drawing/2014/main" val="3324298464"/>
                    </a:ext>
                  </a:extLst>
                </a:gridCol>
                <a:gridCol w="2088116">
                  <a:extLst>
                    <a:ext uri="{9D8B030D-6E8A-4147-A177-3AD203B41FA5}">
                      <a16:colId xmlns:a16="http://schemas.microsoft.com/office/drawing/2014/main" val="1402990614"/>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626898"/>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35632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368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Máy bơm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53218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69721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97430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21599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414765"/>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độ ẩm MH</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338676"/>
                  </a:ext>
                </a:extLst>
              </a:tr>
            </a:tbl>
          </a:graphicData>
        </a:graphic>
      </p:graphicFrame>
    </p:spTree>
    <p:extLst>
      <p:ext uri="{BB962C8B-B14F-4D97-AF65-F5344CB8AC3E}">
        <p14:creationId xmlns:p14="http://schemas.microsoft.com/office/powerpoint/2010/main" val="394982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807" y="158620"/>
            <a:ext cx="11629053"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205274" y="948690"/>
            <a:ext cx="11224725"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độ ẩm</a:t>
            </a:r>
          </a:p>
          <a:p>
            <a:r>
              <a:rPr lang="vi-VN">
                <a:solidFill>
                  <a:srgbClr val="FF0000"/>
                </a:solidFill>
                <a:latin typeface="Times New Roman" panose="02020603050405020304" pitchFamily="18" charset="0"/>
                <a:cs typeface="Times New Roman" panose="02020603050405020304" pitchFamily="18" charset="0"/>
              </a:rPr>
              <a:t>- 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thường mở</a:t>
            </a:r>
          </a:p>
          <a:p>
            <a:r>
              <a:rPr lang="vi-VN">
                <a:solidFill>
                  <a:srgbClr val="FF0000"/>
                </a:solidFill>
                <a:latin typeface="Times New Roman" panose="02020603050405020304" pitchFamily="18" charset="0"/>
                <a:cs typeface="Times New Roman" panose="02020603050405020304" pitchFamily="18" charset="0"/>
              </a:rPr>
              <a:t>+ Đầu nối chung</a:t>
            </a:r>
          </a:p>
          <a:p>
            <a:r>
              <a:rPr lang="vi-VN">
                <a:solidFill>
                  <a:srgbClr val="FF0000"/>
                </a:solidFill>
                <a:latin typeface="Times New Roman" panose="02020603050405020304" pitchFamily="18" charset="0"/>
                <a:cs typeface="Times New Roman" panose="02020603050405020304" pitchFamily="18" charset="0"/>
              </a:rPr>
              <a:t>+ Tiếp điểm thường đóng</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VCC 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Máy bơm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độ ẩm</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Thay đổi độ ẩm vào cảm biến độ ẩm, mạch điện sẽ tự động bật hoặc tắt máy bơm</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17406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inVertical)">
                                      <p:cBhvr>
                                        <p:cTn id="25" dur="500"/>
                                        <p:tgtEl>
                                          <p:spTgt spid="5">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arn(inVertical)">
                                      <p:cBhvr>
                                        <p:cTn id="28" dur="500"/>
                                        <p:tgtEl>
                                          <p:spTgt spid="5">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barn(inVertical)">
                                      <p:cBhvr>
                                        <p:cTn id="31" dur="500"/>
                                        <p:tgtEl>
                                          <p:spTgt spid="5">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barn(inVertical)">
                                      <p:cBhvr>
                                        <p:cTn id="34" dur="500"/>
                                        <p:tgtEl>
                                          <p:spTgt spid="5">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barn(inVertical)">
                                      <p:cBhvr>
                                        <p:cTn id="37" dur="500"/>
                                        <p:tgtEl>
                                          <p:spTgt spid="5">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barn(inVertical)">
                                      <p:cBhvr>
                                        <p:cTn id="40" dur="500"/>
                                        <p:tgtEl>
                                          <p:spTgt spid="5">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barn(inVertical)">
                                      <p:cBhvr>
                                        <p:cTn id="43" dur="500"/>
                                        <p:tgtEl>
                                          <p:spTgt spid="5">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barn(inVertical)">
                                      <p:cBhvr>
                                        <p:cTn id="46" dur="500"/>
                                        <p:tgtEl>
                                          <p:spTgt spid="5">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barn(inVertical)">
                                      <p:cBhvr>
                                        <p:cTn id="49" dur="500"/>
                                        <p:tgtEl>
                                          <p:spTgt spid="5">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barn(inVertical)">
                                      <p:cBhvr>
                                        <p:cTn id="52" dur="500"/>
                                        <p:tgtEl>
                                          <p:spTgt spid="5">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animEffect transition="in" filter="barn(inVertical)">
                                      <p:cBhvr>
                                        <p:cTn id="55" dur="500"/>
                                        <p:tgtEl>
                                          <p:spTgt spid="5">
                                            <p:txEl>
                                              <p:pRg st="16" end="1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5">
                                            <p:txEl>
                                              <p:pRg st="17" end="17"/>
                                            </p:txEl>
                                          </p:spTgt>
                                        </p:tgtEl>
                                        <p:attrNameLst>
                                          <p:attrName>style.visibility</p:attrName>
                                        </p:attrNameLst>
                                      </p:cBhvr>
                                      <p:to>
                                        <p:strVal val="visible"/>
                                      </p:to>
                                    </p:set>
                                    <p:animEffect transition="in" filter="barn(inVertical)">
                                      <p:cBhvr>
                                        <p:cTn id="58" dur="500"/>
                                        <p:tgtEl>
                                          <p:spTgt spid="5">
                                            <p:txEl>
                                              <p:pRg st="17" end="17"/>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5">
                                            <p:txEl>
                                              <p:pRg st="18" end="18"/>
                                            </p:txEl>
                                          </p:spTgt>
                                        </p:tgtEl>
                                        <p:attrNameLst>
                                          <p:attrName>style.visibility</p:attrName>
                                        </p:attrNameLst>
                                      </p:cBhvr>
                                      <p:to>
                                        <p:strVal val="visible"/>
                                      </p:to>
                                    </p:set>
                                    <p:animEffect transition="in" filter="barn(inVertical)">
                                      <p:cBhvr>
                                        <p:cTn id="61" dur="5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1453" y="149945"/>
            <a:ext cx="8847820" cy="5905622"/>
          </a:xfrm>
          <a:prstGeom prst="rect">
            <a:avLst/>
          </a:prstGeom>
        </p:spPr>
      </p:pic>
      <p:sp>
        <p:nvSpPr>
          <p:cNvPr id="5" name="Rectangle 4"/>
          <p:cNvSpPr/>
          <p:nvPr/>
        </p:nvSpPr>
        <p:spPr>
          <a:xfrm>
            <a:off x="1872342" y="6211669"/>
            <a:ext cx="6282613"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16.2. Mô hình ứng dụng của mô đun cảm biến độ ẩm</a:t>
            </a:r>
          </a:p>
        </p:txBody>
      </p:sp>
      <p:sp>
        <p:nvSpPr>
          <p:cNvPr id="6" name="Rectangle 5"/>
          <p:cNvSpPr/>
          <p:nvPr/>
        </p:nvSpPr>
        <p:spPr>
          <a:xfrm>
            <a:off x="9489231" y="327227"/>
            <a:ext cx="2239347"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16.2 và cho biết mạch điều khiển sử dụng mô đun cảm biến có những thành phần chính </a:t>
            </a:r>
            <a:r>
              <a:rPr lang="en-US" sz="2800" b="1" smtClean="0">
                <a:latin typeface="Times New Roman" panose="02020603050405020304" pitchFamily="18" charset="0"/>
                <a:cs typeface="Times New Roman" panose="02020603050405020304" pitchFamily="18" charset="0"/>
              </a:rPr>
              <a:t>nào?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92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2" y="598368"/>
            <a:ext cx="11812556" cy="4401205"/>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II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đun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c. </a:t>
            </a:r>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nl-NL" sz="2800" b="1" dirty="0">
                <a:latin typeface="Times New Roman" panose="02020603050405020304" pitchFamily="18" charset="0"/>
                <a:cs typeface="Times New Roman" panose="02020603050405020304" pitchFamily="18" charset="0"/>
              </a:rPr>
              <a:t> điều khiển sử dụng mô đun cảm biến độ ẩm</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khiển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GND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VCC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142081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2" y="598368"/>
            <a:ext cx="11812556" cy="5632311"/>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II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đun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Mạch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điện</a:t>
            </a:r>
            <a:r>
              <a:rPr lang="nl-NL" sz="2400" b="1" dirty="0">
                <a:latin typeface="Times New Roman" panose="02020603050405020304" pitchFamily="18" charset="0"/>
                <a:cs typeface="Times New Roman" panose="02020603050405020304" pitchFamily="18" charset="0"/>
              </a:rPr>
              <a:t> điều khiển sử dụng mô đun cảm biến độ ẩm</a:t>
            </a:r>
            <a:endParaRPr lang="en-US" sz="2400" b="1" dirty="0">
              <a:latin typeface="Times New Roman" panose="02020603050405020304" pitchFamily="18" charset="0"/>
              <a:cs typeface="Times New Roman" panose="02020603050405020304" pitchFamily="18" charset="0"/>
            </a:endParaRPr>
          </a:p>
          <a:p>
            <a:r>
              <a:rPr lang="nl-NL" sz="2400" dirty="0" smtClean="0">
                <a:latin typeface="Times New Roman" panose="02020603050405020304" pitchFamily="18" charset="0"/>
                <a:cs typeface="Times New Roman" panose="02020603050405020304" pitchFamily="18" charset="0"/>
              </a:rPr>
              <a:t>Bước </a:t>
            </a:r>
            <a:r>
              <a:rPr lang="nl-NL" sz="2400" dirty="0">
                <a:latin typeface="Times New Roman" panose="02020603050405020304" pitchFamily="18" charset="0"/>
                <a:cs typeface="Times New Roman" panose="02020603050405020304" pitchFamily="18" charset="0"/>
              </a:rPr>
              <a:t>2. Tìm hiểu về sơ đồ của mạch điện điều khiển sử dụng mô đun cảm biến nhiệt độ</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Công tắc</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Máy bơm 12V</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Nguồn điện 12V</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độ ẩm</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Bước 4. Lắp ráp mạch điện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Bước 5. Vận hành mạch điện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Bật công tắc cấp nguồn cho mạch điện</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Kiểm tra hoạt động của mạch điện theo chức năng: Thay đổi độ ẩm vào cảm biến độ ẩm, mạch điện sẽ tự động bật hoặc tắt máy bơm</a:t>
            </a:r>
            <a:endParaRPr lang="en-US"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Đánh giá hoạt động của mạch điện và điều chỉnh</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247369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01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tìm hiểu một ứng dụng khác của mô đun cảm biến ánh sáng: nêu chức năng, đề xuất ý tưởng vẽ sơ đồ lắp ráp và chia sẻ với các bạn trong lớp.</a:t>
            </a:r>
          </a:p>
        </p:txBody>
      </p:sp>
    </p:spTree>
    <p:extLst>
      <p:ext uri="{BB962C8B-B14F-4D97-AF65-F5344CB8AC3E}">
        <p14:creationId xmlns:p14="http://schemas.microsoft.com/office/powerpoint/2010/main" val="230102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tìm hiểu một ứng dụng khác của mô đun cảm biến ánh sáng: nêu chức năng, đề xuất ý tưởng vẽ sơ đồ lắp ráp và chia sẻ với các bạn trong lớp.</a:t>
            </a:r>
          </a:p>
        </p:txBody>
      </p:sp>
      <p:sp>
        <p:nvSpPr>
          <p:cNvPr id="2" name="Rectangle 1"/>
          <p:cNvSpPr/>
          <p:nvPr/>
        </p:nvSpPr>
        <p:spPr>
          <a:xfrm>
            <a:off x="500743" y="2102508"/>
            <a:ext cx="11367796" cy="1384995"/>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1. Mô đun cảm biến ánh sáng được sử dụng trong rèm đóng mở tự động.</a:t>
            </a:r>
          </a:p>
          <a:p>
            <a:r>
              <a:rPr lang="vi-VN" sz="2800">
                <a:solidFill>
                  <a:srgbClr val="0000FF"/>
                </a:solidFill>
                <a:latin typeface="Times New Roman" panose="02020603050405020304" pitchFamily="18" charset="0"/>
                <a:cs typeface="Times New Roman" panose="02020603050405020304" pitchFamily="18" charset="0"/>
              </a:rPr>
              <a:t>Chức năng: Rèm tự động mở khi trời sáng và tự động đóng khi trời tối.</a:t>
            </a:r>
          </a:p>
          <a:p>
            <a:r>
              <a:rPr lang="vi-VN" sz="2800">
                <a:solidFill>
                  <a:srgbClr val="0000FF"/>
                </a:solidFill>
                <a:latin typeface="Times New Roman" panose="02020603050405020304" pitchFamily="18" charset="0"/>
                <a:cs typeface="Times New Roman" panose="02020603050405020304" pitchFamily="18" charset="0"/>
              </a:rPr>
              <a:t>Sơ đồ: </a:t>
            </a:r>
          </a:p>
        </p:txBody>
      </p:sp>
      <p:pic>
        <p:nvPicPr>
          <p:cNvPr id="5" name="Picture 4"/>
          <p:cNvPicPr>
            <a:picLocks noChangeAspect="1"/>
          </p:cNvPicPr>
          <p:nvPr/>
        </p:nvPicPr>
        <p:blipFill>
          <a:blip r:embed="rId3"/>
          <a:stretch>
            <a:fillRect/>
          </a:stretch>
        </p:blipFill>
        <p:spPr>
          <a:xfrm>
            <a:off x="2789339" y="3632624"/>
            <a:ext cx="7763583" cy="3038763"/>
          </a:xfrm>
          <a:prstGeom prst="rect">
            <a:avLst/>
          </a:prstGeom>
        </p:spPr>
      </p:pic>
    </p:spTree>
    <p:extLst>
      <p:ext uri="{BB962C8B-B14F-4D97-AF65-F5344CB8AC3E}">
        <p14:creationId xmlns:p14="http://schemas.microsoft.com/office/powerpoint/2010/main" val="40612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815882"/>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1.Em </a:t>
            </a:r>
            <a:r>
              <a:rPr lang="en-US" sz="2800" b="1">
                <a:latin typeface="Times New Roman" panose="02020603050405020304" pitchFamily="18" charset="0"/>
                <a:cs typeface="Times New Roman" panose="02020603050405020304" pitchFamily="18" charset="0"/>
              </a:rPr>
              <a:t>hãy lên ý tưởng cho việc lắp ráp mô đun cảm biến đã được học sử dụng trong gia đình.</a:t>
            </a:r>
          </a:p>
          <a:p>
            <a:r>
              <a:rPr lang="en-US" sz="2800" b="1">
                <a:latin typeface="Times New Roman" panose="02020603050405020304" pitchFamily="18" charset="0"/>
                <a:cs typeface="Times New Roman" panose="02020603050405020304" pitchFamily="18" charset="0"/>
              </a:rPr>
              <a:t>2. Đề xuất một số ứng dụng cụ thể của các mạch điện điều khiển sử dụng mô đun cảm biến ánh sáng, nhiệt độ và độ ẩm trong gia đình</a:t>
            </a:r>
          </a:p>
        </p:txBody>
      </p:sp>
    </p:spTree>
    <p:extLst>
      <p:ext uri="{BB962C8B-B14F-4D97-AF65-F5344CB8AC3E}">
        <p14:creationId xmlns:p14="http://schemas.microsoft.com/office/powerpoint/2010/main" val="264702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3"/>
          <a:stretch>
            <a:fillRect/>
          </a:stretch>
        </p:blipFill>
        <p:spPr>
          <a:xfrm>
            <a:off x="2224756" y="1969770"/>
            <a:ext cx="6331415" cy="3777887"/>
          </a:xfrm>
          <a:prstGeom prst="rect">
            <a:avLst/>
          </a:prstGeom>
        </p:spPr>
      </p:pic>
      <p:sp>
        <p:nvSpPr>
          <p:cNvPr id="4" name="TextBox 3"/>
          <p:cNvSpPr txBox="1"/>
          <p:nvPr/>
        </p:nvSpPr>
        <p:spPr>
          <a:xfrm>
            <a:off x="2528596" y="5999584"/>
            <a:ext cx="583163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11.8. Mô đun cảm biến hồng ngoại</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3"/>
          <a:stretch>
            <a:fillRect/>
          </a:stretch>
        </p:blipFill>
        <p:spPr>
          <a:xfrm>
            <a:off x="339972" y="1969770"/>
            <a:ext cx="6331415" cy="3777887"/>
          </a:xfrm>
          <a:prstGeom prst="rect">
            <a:avLst/>
          </a:prstGeom>
        </p:spPr>
      </p:pic>
      <p:sp>
        <p:nvSpPr>
          <p:cNvPr id="4" name="TextBox 3"/>
          <p:cNvSpPr txBox="1"/>
          <p:nvPr/>
        </p:nvSpPr>
        <p:spPr>
          <a:xfrm>
            <a:off x="589862" y="5952931"/>
            <a:ext cx="583163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11.8. Mô đun cảm biến hồng ngoại</a:t>
            </a:r>
            <a:endParaRPr lang="en-US" b="1" i="1">
              <a:latin typeface="Times New Roman" panose="02020603050405020304" pitchFamily="18" charset="0"/>
              <a:cs typeface="Times New Roman" panose="02020603050405020304" pitchFamily="18" charset="0"/>
            </a:endParaRPr>
          </a:p>
        </p:txBody>
      </p:sp>
      <p:sp>
        <p:nvSpPr>
          <p:cNvPr id="5" name="Rectangle 4"/>
          <p:cNvSpPr/>
          <p:nvPr/>
        </p:nvSpPr>
        <p:spPr>
          <a:xfrm>
            <a:off x="6229813" y="2062103"/>
            <a:ext cx="5787280" cy="2585323"/>
          </a:xfrm>
          <a:prstGeom prst="rect">
            <a:avLst/>
          </a:prstGeom>
        </p:spPr>
        <p:txBody>
          <a:bodyPr wrap="square">
            <a:spAutoFit/>
          </a:bodyPr>
          <a:lstStyle/>
          <a:p>
            <a:r>
              <a:rPr lang="vi-VN" b="1">
                <a:solidFill>
                  <a:srgbClr val="0000FF"/>
                </a:solidFill>
              </a:rPr>
              <a:t>- Bước 1: Kết nối cảm biến hồng ngoại vào mô đun cảm biến.</a:t>
            </a:r>
          </a:p>
          <a:p>
            <a:r>
              <a:rPr lang="vi-VN" b="1">
                <a:solidFill>
                  <a:srgbClr val="0000FF"/>
                </a:solidFill>
              </a:rPr>
              <a:t>- Bước 2: Kết nối phụ tải (bóng đèn) vào mô đun cảm biến.</a:t>
            </a:r>
          </a:p>
          <a:p>
            <a:r>
              <a:rPr lang="vi-VN" b="1">
                <a:solidFill>
                  <a:srgbClr val="0000FF"/>
                </a:solidFill>
              </a:rPr>
              <a:t>- Bước 3: Kết nối nguồn điện một chiều 12 V vào cực nguồn của mô đun cảm biến.</a:t>
            </a:r>
          </a:p>
          <a:p>
            <a:r>
              <a:rPr lang="vi-VN" b="1">
                <a:solidFill>
                  <a:srgbClr val="0000FF"/>
                </a:solidFill>
              </a:rPr>
              <a:t>- Bước 4: Chỉnh ngưỡng tác động cho mô đun cảm biến.</a:t>
            </a:r>
          </a:p>
          <a:p>
            <a:r>
              <a:rPr lang="vi-VN" b="1">
                <a:solidFill>
                  <a:srgbClr val="0000FF"/>
                </a:solidFill>
              </a:rPr>
              <a:t>- Bước 5: Kiểm tra và vận hành.</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2000"/>
                                        <p:tgtEl>
                                          <p:spTgt spid="5">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2000"/>
                                        <p:tgtEl>
                                          <p:spTgt spid="5">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1)">
                                      <p:cBhvr>
                                        <p:cTn id="16" dur="2000"/>
                                        <p:tgtEl>
                                          <p:spTgt spid="5">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1)">
                                      <p:cBhvr>
                                        <p:cTn id="19"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9485" y="65969"/>
            <a:ext cx="8847820" cy="4384733"/>
          </a:xfrm>
          <a:prstGeom prst="rect">
            <a:avLst/>
          </a:prstGeom>
        </p:spPr>
      </p:pic>
      <p:sp>
        <p:nvSpPr>
          <p:cNvPr id="5" name="Rectangle 4"/>
          <p:cNvSpPr/>
          <p:nvPr/>
        </p:nvSpPr>
        <p:spPr>
          <a:xfrm>
            <a:off x="2170921" y="4728432"/>
            <a:ext cx="6282613"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16.2. Mô hình ứng dụng của mô đun cảm biến độ ẩm</a:t>
            </a:r>
          </a:p>
        </p:txBody>
      </p:sp>
      <p:sp>
        <p:nvSpPr>
          <p:cNvPr id="6" name="Rectangle 5"/>
          <p:cNvSpPr/>
          <p:nvPr/>
        </p:nvSpPr>
        <p:spPr>
          <a:xfrm>
            <a:off x="9489231" y="327227"/>
            <a:ext cx="2239347"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16.2 và cho biết mạch điều khiển sử dụng mô đun cảm biến có những thành phần chính </a:t>
            </a:r>
            <a:r>
              <a:rPr lang="en-US" sz="2800" b="1" smtClean="0">
                <a:latin typeface="Times New Roman" panose="02020603050405020304" pitchFamily="18" charset="0"/>
                <a:cs typeface="Times New Roman" panose="02020603050405020304" pitchFamily="18" charset="0"/>
              </a:rPr>
              <a:t>nào?</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528735" y="5375494"/>
            <a:ext cx="11367796"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Mạch điều khiển mô đun cảm biến thường gồm có một số thành phần chính như mô đun cảm biến, đối tượng điều khiển và nguồn điện.</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42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28596" y="541175"/>
            <a:ext cx="2855168" cy="99837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Mô đun cảm biến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907763" y="541175"/>
            <a:ext cx="2855168" cy="99837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Đối tượng điều khiển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528596" y="2503713"/>
            <a:ext cx="7147249" cy="99837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713584" y="1539550"/>
            <a:ext cx="0" cy="961054"/>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5" idx="2"/>
          </p:cNvCxnSpPr>
          <p:nvPr/>
        </p:nvCxnSpPr>
        <p:spPr>
          <a:xfrm flipV="1">
            <a:off x="8335347" y="1539550"/>
            <a:ext cx="0" cy="96416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83764" y="1244409"/>
            <a:ext cx="1523999" cy="0"/>
          </a:xfrm>
          <a:prstGeom prst="straightConnector1">
            <a:avLst/>
          </a:prstGeom>
          <a:ln w="444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528596" y="3832693"/>
            <a:ext cx="7747520"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16.3. Sơ đồ khối của một mạch điện điều khiển sử dụng mô đun cảm biến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88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I.Sơ đồ khối mạch điện điều khiển sử dụng mô đun cảm biến</a:t>
            </a:r>
          </a:p>
          <a:p>
            <a:r>
              <a:rPr lang="en-US" sz="2800">
                <a:latin typeface="Times New Roman" panose="02020603050405020304" pitchFamily="18" charset="0"/>
                <a:cs typeface="Times New Roman" panose="02020603050405020304" pitchFamily="18" charset="0"/>
              </a:rPr>
              <a:t>Mạch điều khiển mô đun cảm biến thường gồm có một số thành phần chính như mô đun cảm biến, đối tượng điều khiển và nguồn điện.</a:t>
            </a: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19029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1" y="94967"/>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Quan sát bảng 16.1. và đưa ra các bước tiến hành lắp ráp mạch điện điều khiển sử dụng mô đun cảm </a:t>
            </a:r>
            <a:r>
              <a:rPr lang="vi-VN" sz="2800" b="1" smtClean="0">
                <a:latin typeface="Times New Roman" panose="02020603050405020304" pitchFamily="18" charset="0"/>
                <a:cs typeface="Times New Roman" panose="02020603050405020304" pitchFamily="18" charset="0"/>
              </a:rPr>
              <a:t>biến</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Hoạt động lắp ráp mạch điện điều khiển sử dụng mô đun cảm biến được đánh giá theo các tiêu chí </a:t>
            </a:r>
            <a:r>
              <a:rPr lang="vi-VN" sz="2800" b="1" smtClean="0">
                <a:latin typeface="Times New Roman" panose="02020603050405020304" pitchFamily="18" charset="0"/>
                <a:cs typeface="Times New Roman" panose="02020603050405020304" pitchFamily="18" charset="0"/>
              </a:rPr>
              <a:t>nào</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9" name="Rectangle 8"/>
          <p:cNvSpPr/>
          <p:nvPr/>
        </p:nvSpPr>
        <p:spPr>
          <a:xfrm>
            <a:off x="662473" y="1910849"/>
            <a:ext cx="11336694" cy="461665"/>
          </a:xfrm>
          <a:prstGeom prst="rect">
            <a:avLst/>
          </a:prstGeom>
        </p:spPr>
        <p:txBody>
          <a:bodyPr wrap="square">
            <a:spAutoFit/>
          </a:bodyPr>
          <a:lstStyle/>
          <a:p>
            <a:r>
              <a:rPr lang="vi-VN" sz="2400" i="1">
                <a:latin typeface="Times New Roman" panose="02020603050405020304" pitchFamily="18" charset="0"/>
                <a:cs typeface="Times New Roman" panose="02020603050405020304" pitchFamily="18" charset="0"/>
              </a:rPr>
              <a:t>Bảng 1.1. Các bước tiến hành lắp ráp mạch điện điều khiển sử dụng mô đun cảm biến</a:t>
            </a:r>
            <a:endParaRPr lang="en-US" sz="2400" i="1">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415054121"/>
              </p:ext>
            </p:extLst>
          </p:nvPr>
        </p:nvGraphicFramePr>
        <p:xfrm>
          <a:off x="350798" y="2553251"/>
          <a:ext cx="11648368" cy="3657600"/>
        </p:xfrm>
        <a:graphic>
          <a:graphicData uri="http://schemas.openxmlformats.org/drawingml/2006/table">
            <a:tbl>
              <a:tblPr firstRow="1" firstCol="1" bandRow="1"/>
              <a:tblGrid>
                <a:gridCol w="5824184">
                  <a:extLst>
                    <a:ext uri="{9D8B030D-6E8A-4147-A177-3AD203B41FA5}">
                      <a16:colId xmlns:a16="http://schemas.microsoft.com/office/drawing/2014/main" val="2130944180"/>
                    </a:ext>
                  </a:extLst>
                </a:gridCol>
                <a:gridCol w="5824184">
                  <a:extLst>
                    <a:ext uri="{9D8B030D-6E8A-4147-A177-3AD203B41FA5}">
                      <a16:colId xmlns:a16="http://schemas.microsoft.com/office/drawing/2014/main" val="662719943"/>
                    </a:ext>
                  </a:extLst>
                </a:gridCol>
              </a:tblGrid>
              <a:tr h="0">
                <a:tc>
                  <a:txBody>
                    <a:bodyPr/>
                    <a:lstStyle/>
                    <a:p>
                      <a:pPr marL="0" marR="0" algn="ctr">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Trình tự các bước</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428270"/>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1. Tìm hiểu về mô đun cảm biến: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Xác định vị trí cổng đầu vào nguồn cấp và vị trí cổng đầu ra điều khiển của mô đun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387263"/>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2. Tìm hiểu về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Xác định các thành phần chính và cách đấu nối của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746863"/>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3. Chuẩn bị</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Chuẩn bị các dụng cụ, vật liệu và thiết bị theo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572449"/>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4. Lắp ráp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Tiến hành đấu nối theo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189080"/>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5. Vận hành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Cấp nguồn và kiểm tra hoạt động của mạch điện. Đánh giá và điều chỉnh.</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532253"/>
                  </a:ext>
                </a:extLst>
              </a:tr>
            </a:tbl>
          </a:graphicData>
        </a:graphic>
      </p:graphicFrame>
    </p:spTree>
    <p:extLst>
      <p:ext uri="{BB962C8B-B14F-4D97-AF65-F5344CB8AC3E}">
        <p14:creationId xmlns:p14="http://schemas.microsoft.com/office/powerpoint/2010/main" val="155537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1" y="94967"/>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Quan sát bảng 16.1. và đưa ra các bước tiến hành lắp ráp mạch điện điều khiển sử dụng mô đun cảm </a:t>
            </a:r>
            <a:r>
              <a:rPr lang="vi-VN" sz="2800" b="1" smtClean="0">
                <a:latin typeface="Times New Roman" panose="02020603050405020304" pitchFamily="18" charset="0"/>
                <a:cs typeface="Times New Roman" panose="02020603050405020304" pitchFamily="18" charset="0"/>
              </a:rPr>
              <a:t>biến</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Hoạt động lắp ráp mạch điện điều khiển sử dụng mô đun cảm biến được đánh giá theo các tiêu chí </a:t>
            </a:r>
            <a:r>
              <a:rPr lang="vi-VN" sz="2800" b="1" smtClean="0">
                <a:latin typeface="Times New Roman" panose="02020603050405020304" pitchFamily="18" charset="0"/>
                <a:cs typeface="Times New Roman" panose="02020603050405020304" pitchFamily="18" charset="0"/>
              </a:rPr>
              <a:t>nào</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2" name="Rectangle 1"/>
          <p:cNvSpPr/>
          <p:nvPr/>
        </p:nvSpPr>
        <p:spPr>
          <a:xfrm>
            <a:off x="186611" y="1910849"/>
            <a:ext cx="11812556"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Các bước tiến hành lắp ráp mạch điện điều khiển sử dụng mô đun cảm biến</a:t>
            </a:r>
          </a:p>
          <a:p>
            <a:r>
              <a:rPr lang="vi-VN" sz="2400">
                <a:solidFill>
                  <a:srgbClr val="FF0000"/>
                </a:solidFill>
                <a:latin typeface="Times New Roman" panose="02020603050405020304" pitchFamily="18" charset="0"/>
                <a:cs typeface="Times New Roman" panose="02020603050405020304" pitchFamily="18" charset="0"/>
              </a:rPr>
              <a:t>Bước 1. Tìm hiểu về mô đun cảm biến: Xác định vị trí cổng đầu vào nguồn cấp và vị trí cổng đầu ra điều khiển của mô đun</a:t>
            </a:r>
          </a:p>
          <a:p>
            <a:r>
              <a:rPr lang="vi-VN" sz="2400">
                <a:solidFill>
                  <a:srgbClr val="FF0000"/>
                </a:solidFill>
                <a:latin typeface="Times New Roman" panose="02020603050405020304" pitchFamily="18" charset="0"/>
                <a:cs typeface="Times New Roman" panose="02020603050405020304" pitchFamily="18" charset="0"/>
              </a:rPr>
              <a:t>Bước 2. Tìm hiểu về sơ đồ mạch điện: Xác định các thành phần chính và cách đấu nối của mạch điện</a:t>
            </a:r>
          </a:p>
          <a:p>
            <a:r>
              <a:rPr lang="vi-VN" sz="2400">
                <a:solidFill>
                  <a:srgbClr val="FF0000"/>
                </a:solidFill>
                <a:latin typeface="Times New Roman" panose="02020603050405020304" pitchFamily="18" charset="0"/>
                <a:cs typeface="Times New Roman" panose="02020603050405020304" pitchFamily="18" charset="0"/>
              </a:rPr>
              <a:t>Bước 3. Chuẩn bị: Chuẩn bị các dụng cụ, vật liệu và thiết bị theo sơ đồ mạch điện</a:t>
            </a:r>
          </a:p>
          <a:p>
            <a:r>
              <a:rPr lang="vi-VN" sz="2400">
                <a:solidFill>
                  <a:srgbClr val="FF0000"/>
                </a:solidFill>
                <a:latin typeface="Times New Roman" panose="02020603050405020304" pitchFamily="18" charset="0"/>
                <a:cs typeface="Times New Roman" panose="02020603050405020304" pitchFamily="18" charset="0"/>
              </a:rPr>
              <a:t>Bước 4. Lắp ráp mạch điện: Tiến hành đấu nối theo sơ đồ mạch điện</a:t>
            </a:r>
          </a:p>
          <a:p>
            <a:r>
              <a:rPr lang="vi-VN" sz="2400">
                <a:solidFill>
                  <a:srgbClr val="FF0000"/>
                </a:solidFill>
                <a:latin typeface="Times New Roman" panose="02020603050405020304" pitchFamily="18" charset="0"/>
                <a:cs typeface="Times New Roman" panose="02020603050405020304" pitchFamily="18" charset="0"/>
              </a:rPr>
              <a:t>Bước 5. Vận hành mạch điện: Cấp nguồn và kiểm tra hoạt động của mạch điện. Đánh giá và điều chỉnh</a:t>
            </a:r>
            <a:r>
              <a:rPr lang="vi-VN" sz="2400" smtClean="0">
                <a:solidFill>
                  <a:srgbClr val="FF0000"/>
                </a:solidFill>
                <a:latin typeface="Times New Roman" panose="02020603050405020304" pitchFamily="18" charset="0"/>
                <a:cs typeface="Times New Roman" panose="02020603050405020304" pitchFamily="18" charset="0"/>
              </a:rPr>
              <a:t>.</a:t>
            </a:r>
            <a:endParaRPr lang="en-US" sz="2400" smtClean="0">
              <a:solidFill>
                <a:srgbClr val="FF0000"/>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cs typeface="Times New Roman" panose="02020603050405020304" pitchFamily="18" charset="0"/>
              </a:rPr>
              <a:t>2. Tiêu chí đánh giá</a:t>
            </a:r>
          </a:p>
          <a:p>
            <a:r>
              <a:rPr lang="en-US" sz="2400">
                <a:solidFill>
                  <a:srgbClr val="FF0000"/>
                </a:solidFill>
                <a:latin typeface="Times New Roman" panose="02020603050405020304" pitchFamily="18" charset="0"/>
                <a:cs typeface="Times New Roman" panose="02020603050405020304" pitchFamily="18" charset="0"/>
              </a:rPr>
              <a:t>- Tiến hành đúng trình tự</a:t>
            </a:r>
          </a:p>
          <a:p>
            <a:r>
              <a:rPr lang="en-US" sz="2400">
                <a:solidFill>
                  <a:srgbClr val="FF0000"/>
                </a:solidFill>
                <a:latin typeface="Times New Roman" panose="02020603050405020304" pitchFamily="18" charset="0"/>
                <a:cs typeface="Times New Roman" panose="02020603050405020304" pitchFamily="18" charset="0"/>
              </a:rPr>
              <a:t>- Đấu nối đúng, chắc chắn, an toàn</a:t>
            </a:r>
          </a:p>
          <a:p>
            <a:r>
              <a:rPr lang="en-US" sz="2400">
                <a:solidFill>
                  <a:srgbClr val="FF0000"/>
                </a:solidFill>
                <a:latin typeface="Times New Roman" panose="02020603050405020304" pitchFamily="18" charset="0"/>
                <a:cs typeface="Times New Roman" panose="02020603050405020304" pitchFamily="18" charset="0"/>
              </a:rPr>
              <a:t>- Mạch hoạt động đúng chức </a:t>
            </a:r>
            <a:r>
              <a:rPr lang="en-US" sz="2400" smtClean="0">
                <a:solidFill>
                  <a:srgbClr val="FF0000"/>
                </a:solidFill>
                <a:latin typeface="Times New Roman" panose="02020603050405020304" pitchFamily="18" charset="0"/>
                <a:cs typeface="Times New Roman" panose="02020603050405020304" pitchFamily="18" charset="0"/>
              </a:rPr>
              <a:t>năng</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10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1000"/>
                                        <p:tgtEl>
                                          <p:spTgt spid="2">
                                            <p:txEl>
                                              <p:pRg st="6" end="6"/>
                                            </p:txEl>
                                          </p:spTgt>
                                        </p:tgtEl>
                                      </p:cBhvr>
                                    </p:animEffect>
                                    <p:anim calcmode="lin" valueType="num">
                                      <p:cBhvr>
                                        <p:cTn id="4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fade">
                                      <p:cBhvr>
                                        <p:cTn id="54" dur="1000"/>
                                        <p:tgtEl>
                                          <p:spTgt spid="2">
                                            <p:txEl>
                                              <p:pRg st="8" end="8"/>
                                            </p:txEl>
                                          </p:spTgt>
                                        </p:tgtEl>
                                      </p:cBhvr>
                                    </p:animEffect>
                                    <p:anim calcmode="lin" valueType="num">
                                      <p:cBhvr>
                                        <p:cTn id="5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fade">
                                      <p:cBhvr>
                                        <p:cTn id="59" dur="1000"/>
                                        <p:tgtEl>
                                          <p:spTgt spid="2">
                                            <p:txEl>
                                              <p:pRg st="9" end="9"/>
                                            </p:txEl>
                                          </p:spTgt>
                                        </p:tgtEl>
                                      </p:cBhvr>
                                    </p:animEffect>
                                    <p:anim calcmode="lin" valueType="num">
                                      <p:cBhvr>
                                        <p:cTn id="6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1113</TotalTime>
  <Words>3988</Words>
  <Application>Microsoft Office PowerPoint</Application>
  <PresentationFormat>Widescreen</PresentationFormat>
  <Paragraphs>435</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140</cp:revision>
  <dcterms:created xsi:type="dcterms:W3CDTF">2023-06-21T22:05:51Z</dcterms:created>
  <dcterms:modified xsi:type="dcterms:W3CDTF">2025-01-11T00:26:00Z</dcterms:modified>
</cp:coreProperties>
</file>