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1"/>
  </p:notesMasterIdLst>
  <p:sldIdLst>
    <p:sldId id="259" r:id="rId2"/>
    <p:sldId id="3367" r:id="rId3"/>
    <p:sldId id="269" r:id="rId4"/>
    <p:sldId id="256" r:id="rId5"/>
    <p:sldId id="257" r:id="rId6"/>
    <p:sldId id="258" r:id="rId7"/>
    <p:sldId id="3363" r:id="rId8"/>
    <p:sldId id="260" r:id="rId9"/>
    <p:sldId id="261" r:id="rId10"/>
    <p:sldId id="262" r:id="rId11"/>
    <p:sldId id="263" r:id="rId12"/>
    <p:sldId id="3357" r:id="rId13"/>
    <p:sldId id="3368" r:id="rId14"/>
    <p:sldId id="3358" r:id="rId15"/>
    <p:sldId id="3359" r:id="rId16"/>
    <p:sldId id="3360" r:id="rId17"/>
    <p:sldId id="3362" r:id="rId18"/>
    <p:sldId id="3226" r:id="rId19"/>
    <p:sldId id="268"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3DF3"/>
    <a:srgbClr val="D8F6FF"/>
    <a:srgbClr val="4232D6"/>
    <a:srgbClr val="FF3399"/>
    <a:srgbClr val="64D2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3122" autoAdjust="0"/>
  </p:normalViewPr>
  <p:slideViewPr>
    <p:cSldViewPr snapToGrid="0">
      <p:cViewPr varScale="1">
        <p:scale>
          <a:sx n="56" d="100"/>
          <a:sy n="56" d="100"/>
        </p:scale>
        <p:origin x="11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6C02F-B185-45EE-93DB-F7DB3F4FABBE}" type="datetimeFigureOut">
              <a:rPr lang="vi-VN" smtClean="0"/>
              <a:t>17/03/2025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53598-106F-4476-BB43-C2AA0607DD5F}" type="slidenum">
              <a:rPr lang="vi-VN" smtClean="0"/>
              <a:t>‹#›</a:t>
            </a:fld>
            <a:endParaRPr lang="vi-VN"/>
          </a:p>
        </p:txBody>
      </p:sp>
    </p:spTree>
    <p:extLst>
      <p:ext uri="{BB962C8B-B14F-4D97-AF65-F5344CB8AC3E}">
        <p14:creationId xmlns:p14="http://schemas.microsoft.com/office/powerpoint/2010/main" val="302463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sử dụng trò chơi: GV nhấn vào luật chơi để mở nội dung của luật chơi. </a:t>
            </a:r>
          </a:p>
          <a:p>
            <a:r>
              <a:rPr lang="vi-VN"/>
              <a:t>GV nhần vào các lá cờ tương ứng để chuyển đến các câu hỏi của đội chơi. </a:t>
            </a:r>
          </a:p>
          <a:p>
            <a:r>
              <a:rPr lang="vi-VN"/>
              <a:t>Sau khi hs trả lời câu hỏi, gv click chuột để mở đáp án. Nhấn “trở về” để về trang giao diện cuộc đua. </a:t>
            </a:r>
          </a:p>
          <a:p>
            <a:r>
              <a:rPr lang="vi-VN"/>
              <a:t>HS trả lời đúng nháy chuột vào xe đua của đội để dịch chuyển xe đua lên một bậc</a:t>
            </a:r>
          </a:p>
          <a:p>
            <a:endParaRPr lang="vi-VN"/>
          </a:p>
        </p:txBody>
      </p:sp>
      <p:sp>
        <p:nvSpPr>
          <p:cNvPr id="4" name="Slide Number Placeholder 3"/>
          <p:cNvSpPr>
            <a:spLocks noGrp="1"/>
          </p:cNvSpPr>
          <p:nvPr>
            <p:ph type="sldNum" sz="quarter" idx="5"/>
          </p:nvPr>
        </p:nvSpPr>
        <p:spPr/>
        <p:txBody>
          <a:bodyPr/>
          <a:lstStyle/>
          <a:p>
            <a:fld id="{59160BAC-D86D-4999-8336-D45134923862}" type="slidenum">
              <a:rPr lang="vi-VN" smtClean="0"/>
              <a:t>3</a:t>
            </a:fld>
            <a:endParaRPr lang="vi-VN"/>
          </a:p>
        </p:txBody>
      </p:sp>
    </p:spTree>
    <p:extLst>
      <p:ext uri="{BB962C8B-B14F-4D97-AF65-F5344CB8AC3E}">
        <p14:creationId xmlns:p14="http://schemas.microsoft.com/office/powerpoint/2010/main" val="373923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sử dụng trò chơi: GV nhần vào các lá cờ tương ứng để chuyển đến các câu hỏi của đội chơi. </a:t>
            </a:r>
          </a:p>
          <a:p>
            <a:r>
              <a:rPr lang="vi-VN"/>
              <a:t>Sau khi hs trả lời câu hỏi, gv click chuột để mở đáp án. Nhấn “trở về” để về trang giao diện cuộc đua. </a:t>
            </a:r>
          </a:p>
          <a:p>
            <a:r>
              <a:rPr lang="vi-VN"/>
              <a:t>HS trả lời đúng nháy chuột vào xe đua của đội để dịch chuyển xe đua lên một nâc </a:t>
            </a:r>
          </a:p>
        </p:txBody>
      </p:sp>
      <p:sp>
        <p:nvSpPr>
          <p:cNvPr id="4" name="Slide Number Placeholder 3"/>
          <p:cNvSpPr>
            <a:spLocks noGrp="1"/>
          </p:cNvSpPr>
          <p:nvPr>
            <p:ph type="sldNum" sz="quarter" idx="5"/>
          </p:nvPr>
        </p:nvSpPr>
        <p:spPr/>
        <p:txBody>
          <a:bodyPr/>
          <a:lstStyle/>
          <a:p>
            <a:fld id="{68D53598-106F-4476-BB43-C2AA0607DD5F}" type="slidenum">
              <a:rPr lang="vi-VN" smtClean="0"/>
              <a:t>4</a:t>
            </a:fld>
            <a:endParaRPr lang="vi-VN"/>
          </a:p>
        </p:txBody>
      </p:sp>
    </p:spTree>
    <p:extLst>
      <p:ext uri="{BB962C8B-B14F-4D97-AF65-F5344CB8AC3E}">
        <p14:creationId xmlns:p14="http://schemas.microsoft.com/office/powerpoint/2010/main" val="1653196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1016000" y="540918"/>
            <a:ext cx="10160000" cy="5776164"/>
          </a:xfrm>
          <a:prstGeom prst="rect">
            <a:avLst/>
          </a:prstGeom>
        </p:spPr>
      </p:pic>
      <p:sp>
        <p:nvSpPr>
          <p:cNvPr id="8" name="图文框 7"/>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Roboto" panose="02000000000000000000" pitchFamily="2" charset="0"/>
            </a:endParaRPr>
          </a:p>
        </p:txBody>
      </p:sp>
    </p:spTree>
    <p:extLst>
      <p:ext uri="{BB962C8B-B14F-4D97-AF65-F5344CB8AC3E}">
        <p14:creationId xmlns:p14="http://schemas.microsoft.com/office/powerpoint/2010/main" val="1380327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837305" y="2840525"/>
            <a:ext cx="2527630" cy="2526790"/>
          </a:xfrm>
          <a:custGeom>
            <a:avLst/>
            <a:gdLst>
              <a:gd name="connsiteX0" fmla="*/ 1263815 w 2527630"/>
              <a:gd name="connsiteY0" fmla="*/ 0 h 2526790"/>
              <a:gd name="connsiteX1" fmla="*/ 2527630 w 2527630"/>
              <a:gd name="connsiteY1" fmla="*/ 1263395 h 2526790"/>
              <a:gd name="connsiteX2" fmla="*/ 1263815 w 2527630"/>
              <a:gd name="connsiteY2" fmla="*/ 2526790 h 2526790"/>
              <a:gd name="connsiteX3" fmla="*/ 0 w 2527630"/>
              <a:gd name="connsiteY3" fmla="*/ 1263395 h 2526790"/>
              <a:gd name="connsiteX4" fmla="*/ 1263815 w 2527630"/>
              <a:gd name="connsiteY4" fmla="*/ 0 h 2526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30" h="2526790">
                <a:moveTo>
                  <a:pt x="1263815" y="0"/>
                </a:moveTo>
                <a:cubicBezTo>
                  <a:pt x="1961801" y="0"/>
                  <a:pt x="2527630" y="565641"/>
                  <a:pt x="2527630" y="1263395"/>
                </a:cubicBezTo>
                <a:cubicBezTo>
                  <a:pt x="2527630" y="1961149"/>
                  <a:pt x="1961801" y="2526790"/>
                  <a:pt x="1263815" y="2526790"/>
                </a:cubicBezTo>
                <a:cubicBezTo>
                  <a:pt x="565829" y="2526790"/>
                  <a:pt x="0" y="1961149"/>
                  <a:pt x="0" y="1263395"/>
                </a:cubicBezTo>
                <a:cubicBezTo>
                  <a:pt x="0" y="565641"/>
                  <a:pt x="565829" y="0"/>
                  <a:pt x="1263815"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3630158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343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912726" y="2638278"/>
            <a:ext cx="2353652" cy="2353650"/>
          </a:xfrm>
          <a:custGeom>
            <a:avLst/>
            <a:gdLst>
              <a:gd name="connsiteX0" fmla="*/ 1176826 w 2353652"/>
              <a:gd name="connsiteY0" fmla="*/ 0 h 2353650"/>
              <a:gd name="connsiteX1" fmla="*/ 2353652 w 2353652"/>
              <a:gd name="connsiteY1" fmla="*/ 1176825 h 2353650"/>
              <a:gd name="connsiteX2" fmla="*/ 1176826 w 2353652"/>
              <a:gd name="connsiteY2" fmla="*/ 2353650 h 2353650"/>
              <a:gd name="connsiteX3" fmla="*/ 0 w 2353652"/>
              <a:gd name="connsiteY3" fmla="*/ 1176825 h 2353650"/>
              <a:gd name="connsiteX4" fmla="*/ 1176826 w 2353652"/>
              <a:gd name="connsiteY4" fmla="*/ 0 h 235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652" h="2353650">
                <a:moveTo>
                  <a:pt x="1176826" y="0"/>
                </a:moveTo>
                <a:cubicBezTo>
                  <a:pt x="1826769" y="0"/>
                  <a:pt x="2353652" y="526882"/>
                  <a:pt x="2353652" y="1176825"/>
                </a:cubicBezTo>
                <a:cubicBezTo>
                  <a:pt x="2353652" y="1826768"/>
                  <a:pt x="1826769" y="2353650"/>
                  <a:pt x="1176826" y="2353650"/>
                </a:cubicBezTo>
                <a:cubicBezTo>
                  <a:pt x="526883" y="2353650"/>
                  <a:pt x="0" y="1826768"/>
                  <a:pt x="0" y="1176825"/>
                </a:cubicBezTo>
                <a:cubicBezTo>
                  <a:pt x="0" y="526882"/>
                  <a:pt x="526883" y="0"/>
                  <a:pt x="1176826"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2971665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F146A-5107-48F0-A20D-5F25EC59AC53}" type="datetimeFigureOut">
              <a:rPr lang="en-US" smtClean="0"/>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4760E-F00F-4D77-8156-1EC943B2E9F3}" type="slidenum">
              <a:rPr lang="en-US" smtClean="0"/>
              <a:t>‹#›</a:t>
            </a:fld>
            <a:endParaRPr lang="en-US"/>
          </a:p>
        </p:txBody>
      </p:sp>
    </p:spTree>
    <p:extLst>
      <p:ext uri="{BB962C8B-B14F-4D97-AF65-F5344CB8AC3E}">
        <p14:creationId xmlns:p14="http://schemas.microsoft.com/office/powerpoint/2010/main" val="2222955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3518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pPr/>
              <a:t>3/17/2025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pPr/>
              <a:t>‹#›</a:t>
            </a:fld>
            <a:endParaRPr lang="en-US"/>
          </a:p>
        </p:txBody>
      </p:sp>
    </p:spTree>
    <p:extLst>
      <p:ext uri="{BB962C8B-B14F-4D97-AF65-F5344CB8AC3E}">
        <p14:creationId xmlns:p14="http://schemas.microsoft.com/office/powerpoint/2010/main" val="302493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自定义版式">
    <p:spTree>
      <p:nvGrpSpPr>
        <p:cNvPr id="1" name=""/>
        <p:cNvGrpSpPr/>
        <p:nvPr/>
      </p:nvGrpSpPr>
      <p:grpSpPr>
        <a:xfrm>
          <a:off x="0" y="0"/>
          <a:ext cx="0" cy="0"/>
          <a:chOff x="0" y="0"/>
          <a:chExt cx="0" cy="0"/>
        </a:xfrm>
      </p:grpSpPr>
      <p:sp>
        <p:nvSpPr>
          <p:cNvPr id="3" name="图文框 2"/>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Roboto" panose="02000000000000000000" pitchFamily="2" charset="0"/>
            </a:endParaRPr>
          </a:p>
        </p:txBody>
      </p:sp>
      <p:pic>
        <p:nvPicPr>
          <p:cNvPr id="4" name="图片 3"/>
          <p:cNvPicPr>
            <a:picLocks noChangeAspect="1"/>
          </p:cNvPicPr>
          <p:nvPr/>
        </p:nvPicPr>
        <p:blipFill rotWithShape="1">
          <a:blip r:embed="rId2"/>
          <a:srcRect l="40850" t="7222" r="7067" b="14722"/>
          <a:stretch/>
        </p:blipFill>
        <p:spPr>
          <a:xfrm>
            <a:off x="6096000" y="1070919"/>
            <a:ext cx="6096000" cy="5787081"/>
          </a:xfrm>
          <a:prstGeom prst="rect">
            <a:avLst/>
          </a:prstGeom>
        </p:spPr>
      </p:pic>
    </p:spTree>
    <p:extLst>
      <p:ext uri="{BB962C8B-B14F-4D97-AF65-F5344CB8AC3E}">
        <p14:creationId xmlns:p14="http://schemas.microsoft.com/office/powerpoint/2010/main" val="762342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82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3729567"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8" name="任意多边形: 形状 7"/>
          <p:cNvSpPr>
            <a:spLocks noGrp="1"/>
          </p:cNvSpPr>
          <p:nvPr>
            <p:ph type="pic" sz="quarter" idx="11"/>
          </p:nvPr>
        </p:nvSpPr>
        <p:spPr>
          <a:xfrm>
            <a:off x="8648700" y="2036763"/>
            <a:ext cx="2273300" cy="3505200"/>
          </a:xfrm>
          <a:custGeom>
            <a:avLst/>
            <a:gdLst>
              <a:gd name="connsiteX0" fmla="*/ 0 w 2273300"/>
              <a:gd name="connsiteY0" fmla="*/ 0 h 3505200"/>
              <a:gd name="connsiteX1" fmla="*/ 2273300 w 2273300"/>
              <a:gd name="connsiteY1" fmla="*/ 0 h 3505200"/>
              <a:gd name="connsiteX2" fmla="*/ 2273300 w 2273300"/>
              <a:gd name="connsiteY2" fmla="*/ 3505200 h 3505200"/>
              <a:gd name="connsiteX3" fmla="*/ 0 w 22733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2273300" h="3505200">
                <a:moveTo>
                  <a:pt x="0" y="0"/>
                </a:moveTo>
                <a:lnTo>
                  <a:pt x="2273300" y="0"/>
                </a:lnTo>
                <a:lnTo>
                  <a:pt x="2273300" y="3505200"/>
                </a:lnTo>
                <a:lnTo>
                  <a:pt x="0" y="3505200"/>
                </a:ln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2955017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_自定义版式">
    <p:spTree>
      <p:nvGrpSpPr>
        <p:cNvPr id="1" name=""/>
        <p:cNvGrpSpPr/>
        <p:nvPr/>
      </p:nvGrpSpPr>
      <p:grpSpPr>
        <a:xfrm>
          <a:off x="0" y="0"/>
          <a:ext cx="0" cy="0"/>
          <a:chOff x="0" y="0"/>
          <a:chExt cx="0" cy="0"/>
        </a:xfrm>
      </p:grpSpPr>
      <p:sp>
        <p:nvSpPr>
          <p:cNvPr id="10" name="任意多边形: 形状 9"/>
          <p:cNvSpPr>
            <a:spLocks noGrp="1"/>
          </p:cNvSpPr>
          <p:nvPr>
            <p:ph type="pic" sz="quarter" idx="10"/>
          </p:nvPr>
        </p:nvSpPr>
        <p:spPr>
          <a:xfrm>
            <a:off x="2184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11" name="任意多边形: 形状 10"/>
          <p:cNvSpPr>
            <a:spLocks noGrp="1"/>
          </p:cNvSpPr>
          <p:nvPr>
            <p:ph type="pic" sz="quarter" idx="11"/>
          </p:nvPr>
        </p:nvSpPr>
        <p:spPr>
          <a:xfrm>
            <a:off x="50419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12" name="任意多边形: 形状 11"/>
          <p:cNvSpPr>
            <a:spLocks noGrp="1"/>
          </p:cNvSpPr>
          <p:nvPr>
            <p:ph type="pic" sz="quarter" idx="12"/>
          </p:nvPr>
        </p:nvSpPr>
        <p:spPr>
          <a:xfrm>
            <a:off x="7899400" y="2019300"/>
            <a:ext cx="2108200" cy="2108200"/>
          </a:xfrm>
          <a:custGeom>
            <a:avLst/>
            <a:gdLst>
              <a:gd name="connsiteX0" fmla="*/ 1054100 w 2108200"/>
              <a:gd name="connsiteY0" fmla="*/ 0 h 2108200"/>
              <a:gd name="connsiteX1" fmla="*/ 2108200 w 2108200"/>
              <a:gd name="connsiteY1" fmla="*/ 1054100 h 2108200"/>
              <a:gd name="connsiteX2" fmla="*/ 1054100 w 2108200"/>
              <a:gd name="connsiteY2" fmla="*/ 2108200 h 2108200"/>
              <a:gd name="connsiteX3" fmla="*/ 0 w 2108200"/>
              <a:gd name="connsiteY3" fmla="*/ 1054100 h 2108200"/>
              <a:gd name="connsiteX4" fmla="*/ 1054100 w 2108200"/>
              <a:gd name="connsiteY4" fmla="*/ 0 h 210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200" h="2108200">
                <a:moveTo>
                  <a:pt x="1054100" y="0"/>
                </a:moveTo>
                <a:cubicBezTo>
                  <a:pt x="1636263" y="0"/>
                  <a:pt x="2108200" y="471937"/>
                  <a:pt x="2108200" y="1054100"/>
                </a:cubicBezTo>
                <a:cubicBezTo>
                  <a:pt x="2108200" y="1636263"/>
                  <a:pt x="1636263" y="2108200"/>
                  <a:pt x="1054100" y="2108200"/>
                </a:cubicBezTo>
                <a:cubicBezTo>
                  <a:pt x="471937" y="2108200"/>
                  <a:pt x="0" y="1636263"/>
                  <a:pt x="0" y="1054100"/>
                </a:cubicBezTo>
                <a:cubicBezTo>
                  <a:pt x="0" y="471937"/>
                  <a:pt x="471937" y="0"/>
                  <a:pt x="1054100"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424949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自定义版式">
    <p:spTree>
      <p:nvGrpSpPr>
        <p:cNvPr id="1" name=""/>
        <p:cNvGrpSpPr/>
        <p:nvPr/>
      </p:nvGrpSpPr>
      <p:grpSpPr>
        <a:xfrm>
          <a:off x="0" y="0"/>
          <a:ext cx="0" cy="0"/>
          <a:chOff x="0" y="0"/>
          <a:chExt cx="0" cy="0"/>
        </a:xfrm>
      </p:grpSpPr>
      <p:sp>
        <p:nvSpPr>
          <p:cNvPr id="13" name="任意多边形: 形状 12"/>
          <p:cNvSpPr>
            <a:spLocks noGrp="1"/>
          </p:cNvSpPr>
          <p:nvPr>
            <p:ph type="pic" sz="quarter" idx="10"/>
          </p:nvPr>
        </p:nvSpPr>
        <p:spPr>
          <a:xfrm>
            <a:off x="14795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14" name="任意多边形: 形状 13"/>
          <p:cNvSpPr>
            <a:spLocks noGrp="1"/>
          </p:cNvSpPr>
          <p:nvPr>
            <p:ph type="pic" sz="quarter" idx="11"/>
          </p:nvPr>
        </p:nvSpPr>
        <p:spPr>
          <a:xfrm>
            <a:off x="3985683"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15" name="任意多边形: 形状 14"/>
          <p:cNvSpPr>
            <a:spLocks noGrp="1"/>
          </p:cNvSpPr>
          <p:nvPr>
            <p:ph type="pic" sz="quarter" idx="12"/>
          </p:nvPr>
        </p:nvSpPr>
        <p:spPr>
          <a:xfrm>
            <a:off x="6491816"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16" name="任意多边形: 形状 15"/>
          <p:cNvSpPr>
            <a:spLocks noGrp="1"/>
          </p:cNvSpPr>
          <p:nvPr>
            <p:ph type="pic" sz="quarter" idx="13"/>
          </p:nvPr>
        </p:nvSpPr>
        <p:spPr>
          <a:xfrm>
            <a:off x="8997950" y="2074863"/>
            <a:ext cx="1714500" cy="1714500"/>
          </a:xfrm>
          <a:custGeom>
            <a:avLst/>
            <a:gdLst>
              <a:gd name="connsiteX0" fmla="*/ 285756 w 1714500"/>
              <a:gd name="connsiteY0" fmla="*/ 0 h 1714500"/>
              <a:gd name="connsiteX1" fmla="*/ 1428744 w 1714500"/>
              <a:gd name="connsiteY1" fmla="*/ 0 h 1714500"/>
              <a:gd name="connsiteX2" fmla="*/ 1714500 w 1714500"/>
              <a:gd name="connsiteY2" fmla="*/ 285756 h 1714500"/>
              <a:gd name="connsiteX3" fmla="*/ 1714500 w 1714500"/>
              <a:gd name="connsiteY3" fmla="*/ 1428744 h 1714500"/>
              <a:gd name="connsiteX4" fmla="*/ 1428744 w 1714500"/>
              <a:gd name="connsiteY4" fmla="*/ 1714500 h 1714500"/>
              <a:gd name="connsiteX5" fmla="*/ 285756 w 1714500"/>
              <a:gd name="connsiteY5" fmla="*/ 1714500 h 1714500"/>
              <a:gd name="connsiteX6" fmla="*/ 0 w 1714500"/>
              <a:gd name="connsiteY6" fmla="*/ 1428744 h 1714500"/>
              <a:gd name="connsiteX7" fmla="*/ 0 w 1714500"/>
              <a:gd name="connsiteY7" fmla="*/ 285756 h 1714500"/>
              <a:gd name="connsiteX8" fmla="*/ 285756 w 1714500"/>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4500" h="1714500">
                <a:moveTo>
                  <a:pt x="285756" y="0"/>
                </a:moveTo>
                <a:lnTo>
                  <a:pt x="1428744" y="0"/>
                </a:lnTo>
                <a:cubicBezTo>
                  <a:pt x="1586563" y="0"/>
                  <a:pt x="1714500" y="127937"/>
                  <a:pt x="1714500" y="285756"/>
                </a:cubicBezTo>
                <a:lnTo>
                  <a:pt x="1714500" y="1428744"/>
                </a:lnTo>
                <a:cubicBezTo>
                  <a:pt x="1714500" y="1586563"/>
                  <a:pt x="1586563" y="1714500"/>
                  <a:pt x="1428744" y="1714500"/>
                </a:cubicBezTo>
                <a:lnTo>
                  <a:pt x="285756" y="1714500"/>
                </a:lnTo>
                <a:cubicBezTo>
                  <a:pt x="127937" y="1714500"/>
                  <a:pt x="0" y="1586563"/>
                  <a:pt x="0" y="1428744"/>
                </a:cubicBezTo>
                <a:lnTo>
                  <a:pt x="0" y="285756"/>
                </a:lnTo>
                <a:cubicBezTo>
                  <a:pt x="0" y="127937"/>
                  <a:pt x="127937" y="0"/>
                  <a:pt x="285756"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2877420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2901881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2252802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7809712" y="2115445"/>
            <a:ext cx="2508205" cy="3368459"/>
          </a:xfrm>
          <a:custGeom>
            <a:avLst/>
            <a:gdLst>
              <a:gd name="connsiteX0" fmla="*/ 0 w 2508205"/>
              <a:gd name="connsiteY0" fmla="*/ 0 h 3368459"/>
              <a:gd name="connsiteX1" fmla="*/ 2508205 w 2508205"/>
              <a:gd name="connsiteY1" fmla="*/ 0 h 3368459"/>
              <a:gd name="connsiteX2" fmla="*/ 2508205 w 2508205"/>
              <a:gd name="connsiteY2" fmla="*/ 3368459 h 3368459"/>
              <a:gd name="connsiteX3" fmla="*/ 0 w 2508205"/>
              <a:gd name="connsiteY3" fmla="*/ 3368459 h 3368459"/>
            </a:gdLst>
            <a:ahLst/>
            <a:cxnLst>
              <a:cxn ang="0">
                <a:pos x="connsiteX0" y="connsiteY0"/>
              </a:cxn>
              <a:cxn ang="0">
                <a:pos x="connsiteX1" y="connsiteY1"/>
              </a:cxn>
              <a:cxn ang="0">
                <a:pos x="connsiteX2" y="connsiteY2"/>
              </a:cxn>
              <a:cxn ang="0">
                <a:pos x="connsiteX3" y="connsiteY3"/>
              </a:cxn>
            </a:cxnLst>
            <a:rect l="l" t="t" r="r" b="b"/>
            <a:pathLst>
              <a:path w="2508205" h="3368459">
                <a:moveTo>
                  <a:pt x="0" y="0"/>
                </a:moveTo>
                <a:lnTo>
                  <a:pt x="2508205" y="0"/>
                </a:lnTo>
                <a:lnTo>
                  <a:pt x="2508205" y="3368459"/>
                </a:lnTo>
                <a:lnTo>
                  <a:pt x="0" y="3368459"/>
                </a:lnTo>
                <a:close/>
              </a:path>
            </a:pathLst>
          </a:custGeom>
        </p:spPr>
        <p:txBody>
          <a:bodyPr wrap="square">
            <a:noAutofit/>
          </a:bodyPr>
          <a:lstStyle>
            <a:lvl1pPr>
              <a:defRPr>
                <a:latin typeface="Roboto" panose="02000000000000000000" pitchFamily="2" charset="0"/>
              </a:defRPr>
            </a:lvl1pPr>
          </a:lstStyle>
          <a:p>
            <a:r>
              <a:rPr lang="en-US" altLang="zh-CN"/>
              <a:t>Click icon to add picture</a:t>
            </a:r>
            <a:endParaRPr lang="zh-CN" altLang="en-US"/>
          </a:p>
        </p:txBody>
      </p:sp>
    </p:spTree>
    <p:extLst>
      <p:ext uri="{BB962C8B-B14F-4D97-AF65-F5344CB8AC3E}">
        <p14:creationId xmlns:p14="http://schemas.microsoft.com/office/powerpoint/2010/main" val="3614338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图文框 6"/>
          <p:cNvSpPr/>
          <p:nvPr/>
        </p:nvSpPr>
        <p:spPr>
          <a:xfrm>
            <a:off x="317500" y="349250"/>
            <a:ext cx="11557000" cy="6159500"/>
          </a:xfrm>
          <a:prstGeom prst="frame">
            <a:avLst>
              <a:gd name="adj1" fmla="val 542"/>
            </a:avLst>
          </a:prstGeom>
          <a:gradFill flip="none" rotWithShape="1">
            <a:gsLst>
              <a:gs pos="0">
                <a:srgbClr val="B5853D"/>
              </a:gs>
              <a:gs pos="49000">
                <a:srgbClr val="E2BE5A"/>
              </a:gs>
              <a:gs pos="100000">
                <a:srgbClr val="B5853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Roboto" panose="02000000000000000000" pitchFamily="2" charset="0"/>
            </a:endParaRPr>
          </a:p>
        </p:txBody>
      </p:sp>
      <p:pic>
        <p:nvPicPr>
          <p:cNvPr id="8" name="图片 7"/>
          <p:cNvPicPr>
            <a:picLocks noChangeAspect="1"/>
          </p:cNvPicPr>
          <p:nvPr/>
        </p:nvPicPr>
        <p:blipFill>
          <a:blip r:embed="rId17"/>
          <a:srcRect l="21709" t="28104"/>
          <a:stretch>
            <a:fillRect/>
          </a:stretch>
        </p:blipFill>
        <p:spPr>
          <a:xfrm rot="21135172">
            <a:off x="-148158" y="-201943"/>
            <a:ext cx="3398402" cy="1968048"/>
          </a:xfrm>
          <a:custGeom>
            <a:avLst/>
            <a:gdLst>
              <a:gd name="connsiteX0" fmla="*/ 267739 w 3398402"/>
              <a:gd name="connsiteY0" fmla="*/ 0 h 1968048"/>
              <a:gd name="connsiteX1" fmla="*/ 3398402 w 3398402"/>
              <a:gd name="connsiteY1" fmla="*/ 425905 h 1968048"/>
              <a:gd name="connsiteX2" fmla="*/ 3398402 w 3398402"/>
              <a:gd name="connsiteY2" fmla="*/ 1968048 h 1968048"/>
              <a:gd name="connsiteX3" fmla="*/ 0 w 3398402"/>
              <a:gd name="connsiteY3" fmla="*/ 1968048 h 1968048"/>
            </a:gdLst>
            <a:ahLst/>
            <a:cxnLst>
              <a:cxn ang="0">
                <a:pos x="connsiteX0" y="connsiteY0"/>
              </a:cxn>
              <a:cxn ang="0">
                <a:pos x="connsiteX1" y="connsiteY1"/>
              </a:cxn>
              <a:cxn ang="0">
                <a:pos x="connsiteX2" y="connsiteY2"/>
              </a:cxn>
              <a:cxn ang="0">
                <a:pos x="connsiteX3" y="connsiteY3"/>
              </a:cxn>
            </a:cxnLst>
            <a:rect l="l" t="t" r="r" b="b"/>
            <a:pathLst>
              <a:path w="3398402" h="1968048">
                <a:moveTo>
                  <a:pt x="267739" y="0"/>
                </a:moveTo>
                <a:lnTo>
                  <a:pt x="3398402" y="425905"/>
                </a:lnTo>
                <a:lnTo>
                  <a:pt x="3398402" y="1968048"/>
                </a:lnTo>
                <a:lnTo>
                  <a:pt x="0" y="1968048"/>
                </a:lnTo>
                <a:close/>
              </a:path>
            </a:pathLst>
          </a:custGeom>
        </p:spPr>
      </p:pic>
      <p:pic>
        <p:nvPicPr>
          <p:cNvPr id="9" name="图片 8"/>
          <p:cNvPicPr>
            <a:picLocks noChangeAspect="1"/>
          </p:cNvPicPr>
          <p:nvPr/>
        </p:nvPicPr>
        <p:blipFill>
          <a:blip r:embed="rId18"/>
          <a:srcRect r="24130" b="22282"/>
          <a:stretch>
            <a:fillRect/>
          </a:stretch>
        </p:blipFill>
        <p:spPr>
          <a:xfrm>
            <a:off x="9258300" y="4688351"/>
            <a:ext cx="2933700" cy="2169649"/>
          </a:xfrm>
          <a:custGeom>
            <a:avLst/>
            <a:gdLst>
              <a:gd name="connsiteX0" fmla="*/ 0 w 2933700"/>
              <a:gd name="connsiteY0" fmla="*/ 0 h 2169649"/>
              <a:gd name="connsiteX1" fmla="*/ 2933700 w 2933700"/>
              <a:gd name="connsiteY1" fmla="*/ 0 h 2169649"/>
              <a:gd name="connsiteX2" fmla="*/ 2933700 w 2933700"/>
              <a:gd name="connsiteY2" fmla="*/ 2169649 h 2169649"/>
              <a:gd name="connsiteX3" fmla="*/ 0 w 2933700"/>
              <a:gd name="connsiteY3" fmla="*/ 2169649 h 2169649"/>
            </a:gdLst>
            <a:ahLst/>
            <a:cxnLst>
              <a:cxn ang="0">
                <a:pos x="connsiteX0" y="connsiteY0"/>
              </a:cxn>
              <a:cxn ang="0">
                <a:pos x="connsiteX1" y="connsiteY1"/>
              </a:cxn>
              <a:cxn ang="0">
                <a:pos x="connsiteX2" y="connsiteY2"/>
              </a:cxn>
              <a:cxn ang="0">
                <a:pos x="connsiteX3" y="connsiteY3"/>
              </a:cxn>
            </a:cxnLst>
            <a:rect l="l" t="t" r="r" b="b"/>
            <a:pathLst>
              <a:path w="2933700" h="2169649">
                <a:moveTo>
                  <a:pt x="0" y="0"/>
                </a:moveTo>
                <a:lnTo>
                  <a:pt x="2933700" y="0"/>
                </a:lnTo>
                <a:lnTo>
                  <a:pt x="2933700" y="2169649"/>
                </a:lnTo>
                <a:lnTo>
                  <a:pt x="0" y="2169649"/>
                </a:lnTo>
                <a:close/>
              </a:path>
            </a:pathLst>
          </a:custGeom>
        </p:spPr>
      </p:pic>
    </p:spTree>
    <p:extLst>
      <p:ext uri="{BB962C8B-B14F-4D97-AF65-F5344CB8AC3E}">
        <p14:creationId xmlns:p14="http://schemas.microsoft.com/office/powerpoint/2010/main" val="4479363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 id="2147483677" r:id="rId15"/>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4.xml"/><Relationship Id="rId2" Type="http://schemas.openxmlformats.org/officeDocument/2006/relationships/image" Target="../media/image1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2.png"/><Relationship Id="rId3" Type="http://schemas.microsoft.com/office/2007/relationships/media" Target="../media/media2.mp3"/><Relationship Id="rId7" Type="http://schemas.openxmlformats.org/officeDocument/2006/relationships/image" Target="../media/image9.jpg"/><Relationship Id="rId12"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11"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slide" Target="slide4.xml"/><Relationship Id="rId4" Type="http://schemas.openxmlformats.org/officeDocument/2006/relationships/audio" Target="../media/media2.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slide" Target="slide7.xml"/><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18.gif"/><Relationship Id="rId10" Type="http://schemas.openxmlformats.org/officeDocument/2006/relationships/slide" Target="slide5.xml"/><Relationship Id="rId4" Type="http://schemas.openxmlformats.org/officeDocument/2006/relationships/image" Target="../media/image14.gif"/><Relationship Id="rId9" Type="http://schemas.openxmlformats.org/officeDocument/2006/relationships/slide" Target="slide6.xml"/><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4.xml"/><Relationship Id="rId2" Type="http://schemas.openxmlformats.org/officeDocument/2006/relationships/image" Target="../media/image1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4.xml"/><Relationship Id="rId2" Type="http://schemas.openxmlformats.org/officeDocument/2006/relationships/image" Target="../media/image1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4.xml"/><Relationship Id="rId2" Type="http://schemas.openxmlformats.org/officeDocument/2006/relationships/image" Target="../media/image1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4.xml"/><Relationship Id="rId2" Type="http://schemas.openxmlformats.org/officeDocument/2006/relationships/image" Target="../media/image1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slide" Target="slide4.xml"/><Relationship Id="rId2" Type="http://schemas.openxmlformats.org/officeDocument/2006/relationships/image" Target="../media/image19.jp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jpe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364;p14">
            <a:extLst>
              <a:ext uri="{FF2B5EF4-FFF2-40B4-BE49-F238E27FC236}">
                <a16:creationId xmlns:a16="http://schemas.microsoft.com/office/drawing/2014/main" id="{B485A7B0-472D-FAD0-D67C-E479B41413D8}"/>
              </a:ext>
            </a:extLst>
          </p:cNvPr>
          <p:cNvSpPr/>
          <p:nvPr/>
        </p:nvSpPr>
        <p:spPr>
          <a:xfrm>
            <a:off x="25790" y="4830866"/>
            <a:ext cx="774600" cy="7746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组合 8">
            <a:extLst>
              <a:ext uri="{FF2B5EF4-FFF2-40B4-BE49-F238E27FC236}">
                <a16:creationId xmlns:a16="http://schemas.microsoft.com/office/drawing/2014/main" id="{D6193124-60E6-CD66-77F1-1AA6DB9495D8}"/>
              </a:ext>
            </a:extLst>
          </p:cNvPr>
          <p:cNvGrpSpPr/>
          <p:nvPr/>
        </p:nvGrpSpPr>
        <p:grpSpPr>
          <a:xfrm>
            <a:off x="2655743" y="4688538"/>
            <a:ext cx="9415210" cy="1460350"/>
            <a:chOff x="2457450" y="2397117"/>
            <a:chExt cx="5474774" cy="648613"/>
          </a:xfrm>
        </p:grpSpPr>
        <p:sp>
          <p:nvSpPr>
            <p:cNvPr id="40" name="对角圆角矩形 6">
              <a:extLst>
                <a:ext uri="{FF2B5EF4-FFF2-40B4-BE49-F238E27FC236}">
                  <a16:creationId xmlns:a16="http://schemas.microsoft.com/office/drawing/2014/main" id="{88033DCB-A8FF-775D-5420-3EE6D9D39E7E}"/>
                </a:ext>
              </a:extLst>
            </p:cNvPr>
            <p:cNvSpPr/>
            <p:nvPr/>
          </p:nvSpPr>
          <p:spPr>
            <a:xfrm>
              <a:off x="2457450" y="2397117"/>
              <a:ext cx="3949700" cy="648613"/>
            </a:xfrm>
            <a:prstGeom prst="round2DiagRect">
              <a:avLst>
                <a:gd name="adj1" fmla="val 33621"/>
                <a:gd name="adj2" fmla="val 0"/>
              </a:avLst>
            </a:prstGeom>
            <a:solidFill>
              <a:srgbClr val="81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1" name="文本框 7">
              <a:extLst>
                <a:ext uri="{FF2B5EF4-FFF2-40B4-BE49-F238E27FC236}">
                  <a16:creationId xmlns:a16="http://schemas.microsoft.com/office/drawing/2014/main" id="{8B793790-8F01-C761-D00F-D7062C70F6C8}"/>
                </a:ext>
              </a:extLst>
            </p:cNvPr>
            <p:cNvSpPr txBox="1"/>
            <p:nvPr/>
          </p:nvSpPr>
          <p:spPr>
            <a:xfrm>
              <a:off x="2457450" y="2418406"/>
              <a:ext cx="5474774" cy="615144"/>
            </a:xfrm>
            <a:prstGeom prst="rect">
              <a:avLst/>
            </a:prstGeom>
            <a:noFill/>
          </p:spPr>
          <p:txBody>
            <a:bodyPr wrap="square" rtlCol="0">
              <a:spAutoFit/>
            </a:bodyPr>
            <a:lstStyle/>
            <a:p>
              <a:r>
                <a:rPr lang="en-US" altLang="zh-CN"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Trường</a:t>
              </a:r>
              <a:r>
                <a:rPr lang="en-US" altLang="zh-CN"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 THCS </a:t>
              </a:r>
              <a:r>
                <a:rPr lang="en-US" altLang="zh-CN" sz="2800" dirty="0" err="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Đồng</a:t>
              </a:r>
              <a:r>
                <a:rPr lang="en-US" altLang="zh-CN"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Giao</a:t>
              </a:r>
              <a:endParaRPr lang="en-US" altLang="zh-CN"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  GV: TỐNG THỊ HỒNG ĐIỆP</a:t>
              </a:r>
            </a:p>
            <a:p>
              <a:r>
                <a:rPr lang="en-US" altLang="zh-CN"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rPr>
                <a:t>  Email: tongdiep1981@gmail.com</a:t>
              </a:r>
              <a:endParaRPr lang="zh-CN" altLang="en-US" sz="2800" dirty="0">
                <a:solidFill>
                  <a:srgbClr val="FFFF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sp>
        <p:nvSpPr>
          <p:cNvPr id="42" name="文本框 11">
            <a:extLst>
              <a:ext uri="{FF2B5EF4-FFF2-40B4-BE49-F238E27FC236}">
                <a16:creationId xmlns:a16="http://schemas.microsoft.com/office/drawing/2014/main" id="{D1CB3112-C67C-B85A-0C2A-5E90453789FB}"/>
              </a:ext>
            </a:extLst>
          </p:cNvPr>
          <p:cNvSpPr txBox="1"/>
          <p:nvPr/>
        </p:nvSpPr>
        <p:spPr>
          <a:xfrm>
            <a:off x="532657" y="2092001"/>
            <a:ext cx="11195357" cy="2308324"/>
          </a:xfrm>
          <a:prstGeom prst="rect">
            <a:avLst/>
          </a:prstGeom>
          <a:noFill/>
        </p:spPr>
        <p:txBody>
          <a:bodyPr wrap="square" rtlCol="0">
            <a:spAutoFit/>
          </a:bodyPr>
          <a:lstStyle/>
          <a:p>
            <a:pPr algn="ctr"/>
            <a:r>
              <a:rPr lang="en-US" altLang="zh-CN" sz="4800" b="1" u="sng" dirty="0" err="1">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Bài</a:t>
            </a:r>
            <a:r>
              <a:rPr lang="en-US" altLang="zh-CN" sz="4800" b="1" u="sng"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 8:</a:t>
            </a:r>
            <a:r>
              <a:rPr lang="en-US" altLang="zh-CN" sz="4800" b="1"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 </a:t>
            </a:r>
            <a:r>
              <a:rPr lang="en-US" altLang="zh-CN" sz="4800" b="1" dirty="0" err="1">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Thực</a:t>
            </a:r>
            <a:r>
              <a:rPr lang="en-US" altLang="zh-CN" sz="4800" b="1"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 </a:t>
            </a:r>
            <a:r>
              <a:rPr lang="en-US" altLang="zh-CN" sz="4800" b="1" dirty="0" err="1">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hành</a:t>
            </a:r>
            <a:r>
              <a:rPr lang="en-US" altLang="zh-CN" sz="4800" b="1"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 </a:t>
            </a:r>
            <a:r>
              <a:rPr lang="en-US" altLang="zh-CN" sz="4800" b="1">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SỬ DỤNG CÔNG CỤ TRỰC QUAN TRÌNH BÀY THÔNG TIN TRAO ĐỔI VÀ HỢP TÁC (</a:t>
            </a:r>
            <a:r>
              <a:rPr lang="en-US" altLang="zh-CN" sz="4800" b="1" dirty="0" err="1">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Tiết</a:t>
            </a:r>
            <a:r>
              <a:rPr lang="en-US" altLang="zh-CN" sz="4800" b="1"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rPr>
              <a:t> 1)</a:t>
            </a:r>
            <a:endParaRPr lang="zh-CN" altLang="en-US" sz="4800" b="1" dirty="0">
              <a:gradFill>
                <a:gsLst>
                  <a:gs pos="44000">
                    <a:schemeClr val="accent2">
                      <a:lumMod val="60000"/>
                      <a:lumOff val="40000"/>
                    </a:schemeClr>
                  </a:gs>
                  <a:gs pos="63000">
                    <a:schemeClr val="accent1">
                      <a:lumMod val="45000"/>
                      <a:lumOff val="55000"/>
                    </a:schemeClr>
                  </a:gs>
                  <a:gs pos="57000">
                    <a:srgbClr val="0000FF"/>
                  </a:gs>
                  <a:gs pos="71000">
                    <a:schemeClr val="accent6">
                      <a:lumMod val="75000"/>
                    </a:schemeClr>
                  </a:gs>
                </a:gsLst>
                <a:lin ang="5400000" scaled="1"/>
              </a:gradFill>
              <a:latin typeface="Times New Roman" panose="02020603050405020304" pitchFamily="18" charset="0"/>
              <a:cs typeface="Times New Roman" panose="02020603050405020304" pitchFamily="18" charset="0"/>
            </a:endParaRPr>
          </a:p>
        </p:txBody>
      </p:sp>
      <p:sp>
        <p:nvSpPr>
          <p:cNvPr id="43" name="Freeform: Shape 64">
            <a:extLst>
              <a:ext uri="{FF2B5EF4-FFF2-40B4-BE49-F238E27FC236}">
                <a16:creationId xmlns:a16="http://schemas.microsoft.com/office/drawing/2014/main" id="{6D19F385-9340-E439-8F0F-9C8E37588C68}"/>
              </a:ext>
            </a:extLst>
          </p:cNvPr>
          <p:cNvSpPr/>
          <p:nvPr/>
        </p:nvSpPr>
        <p:spPr>
          <a:xfrm rot="5400000">
            <a:off x="-272238" y="268177"/>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rgbClr val="F4E054"/>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4" name="Rectangle 43">
            <a:extLst>
              <a:ext uri="{FF2B5EF4-FFF2-40B4-BE49-F238E27FC236}">
                <a16:creationId xmlns:a16="http://schemas.microsoft.com/office/drawing/2014/main" id="{3BDE48F4-ABB9-A186-ADBE-096E41A77053}"/>
              </a:ext>
            </a:extLst>
          </p:cNvPr>
          <p:cNvSpPr/>
          <p:nvPr/>
        </p:nvSpPr>
        <p:spPr>
          <a:xfrm rot="18623729">
            <a:off x="-547602" y="781475"/>
            <a:ext cx="3054682"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CHƯƠNG 9</a:t>
            </a:r>
          </a:p>
        </p:txBody>
      </p:sp>
      <p:sp>
        <p:nvSpPr>
          <p:cNvPr id="45" name="Freeform: Shape 64">
            <a:extLst>
              <a:ext uri="{FF2B5EF4-FFF2-40B4-BE49-F238E27FC236}">
                <a16:creationId xmlns:a16="http://schemas.microsoft.com/office/drawing/2014/main" id="{8456668A-19CE-4756-D460-048487BFE35E}"/>
              </a:ext>
            </a:extLst>
          </p:cNvPr>
          <p:cNvSpPr/>
          <p:nvPr/>
        </p:nvSpPr>
        <p:spPr>
          <a:xfrm rot="5400000">
            <a:off x="-272239" y="268179"/>
            <a:ext cx="3196156" cy="265980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46" name="Rectangle 45">
            <a:extLst>
              <a:ext uri="{FF2B5EF4-FFF2-40B4-BE49-F238E27FC236}">
                <a16:creationId xmlns:a16="http://schemas.microsoft.com/office/drawing/2014/main" id="{A1BA9ECF-5EC6-8EFE-55A1-A7152F74F1D0}"/>
              </a:ext>
            </a:extLst>
          </p:cNvPr>
          <p:cNvSpPr/>
          <p:nvPr/>
        </p:nvSpPr>
        <p:spPr>
          <a:xfrm rot="18623729">
            <a:off x="-210171" y="779332"/>
            <a:ext cx="2379819" cy="779765"/>
          </a:xfrm>
          <a:prstGeom prst="rect">
            <a:avLst/>
          </a:prstGeom>
          <a:noFill/>
        </p:spPr>
        <p:txBody>
          <a:bodyPr wrap="none" lIns="121920" tIns="60960" rIns="121920" bIns="60960">
            <a:spAutoFit/>
          </a:bodyPr>
          <a:lstStyle/>
          <a:p>
            <a:pPr algn="ctr"/>
            <a:r>
              <a:rPr lang="en-US" sz="4267" b="1">
                <a:ln w="10160">
                  <a:solidFill>
                    <a:schemeClr val="accent5"/>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rPr>
              <a:t>CHỦ ĐỀ 4</a:t>
            </a:r>
            <a:endParaRPr lang="en-US" sz="4267" b="1" dirty="0">
              <a:ln w="10160">
                <a:solidFill>
                  <a:schemeClr val="accent5"/>
                </a:solidFill>
                <a:prstDash val="solid"/>
              </a:ln>
              <a:blipFill dpi="0" rotWithShape="1">
                <a:blip r:embed="rId2">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
        <p:nvSpPr>
          <p:cNvPr id="47" name="Google Shape;247;p10">
            <a:extLst>
              <a:ext uri="{FF2B5EF4-FFF2-40B4-BE49-F238E27FC236}">
                <a16:creationId xmlns:a16="http://schemas.microsoft.com/office/drawing/2014/main" id="{C9A279AD-72D1-D534-90CA-EA51A6B2F926}"/>
              </a:ext>
            </a:extLst>
          </p:cNvPr>
          <p:cNvSpPr/>
          <p:nvPr/>
        </p:nvSpPr>
        <p:spPr>
          <a:xfrm>
            <a:off x="10338690" y="1125969"/>
            <a:ext cx="605400" cy="6054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8;p10">
            <a:extLst>
              <a:ext uri="{FF2B5EF4-FFF2-40B4-BE49-F238E27FC236}">
                <a16:creationId xmlns:a16="http://schemas.microsoft.com/office/drawing/2014/main" id="{EFB85B25-F9A0-1F48-2308-3CD32BBBC786}"/>
              </a:ext>
            </a:extLst>
          </p:cNvPr>
          <p:cNvSpPr/>
          <p:nvPr/>
        </p:nvSpPr>
        <p:spPr>
          <a:xfrm>
            <a:off x="10673815" y="449962"/>
            <a:ext cx="1054200" cy="10542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9;p10">
            <a:extLst>
              <a:ext uri="{FF2B5EF4-FFF2-40B4-BE49-F238E27FC236}">
                <a16:creationId xmlns:a16="http://schemas.microsoft.com/office/drawing/2014/main" id="{3CE46721-3703-A318-7D3B-997ED0F52AE6}"/>
              </a:ext>
            </a:extLst>
          </p:cNvPr>
          <p:cNvSpPr/>
          <p:nvPr/>
        </p:nvSpPr>
        <p:spPr>
          <a:xfrm>
            <a:off x="11612941" y="141438"/>
            <a:ext cx="398700" cy="3987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0;p10">
            <a:extLst>
              <a:ext uri="{FF2B5EF4-FFF2-40B4-BE49-F238E27FC236}">
                <a16:creationId xmlns:a16="http://schemas.microsoft.com/office/drawing/2014/main" id="{69F92B84-AAB9-3057-1FA4-F38DA2867D41}"/>
              </a:ext>
            </a:extLst>
          </p:cNvPr>
          <p:cNvSpPr/>
          <p:nvPr/>
        </p:nvSpPr>
        <p:spPr>
          <a:xfrm>
            <a:off x="11853190" y="616226"/>
            <a:ext cx="136800" cy="1368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1;p10">
            <a:extLst>
              <a:ext uri="{FF2B5EF4-FFF2-40B4-BE49-F238E27FC236}">
                <a16:creationId xmlns:a16="http://schemas.microsoft.com/office/drawing/2014/main" id="{AF29E74D-1DB4-5073-7A91-BADB431353E9}"/>
              </a:ext>
            </a:extLst>
          </p:cNvPr>
          <p:cNvSpPr/>
          <p:nvPr/>
        </p:nvSpPr>
        <p:spPr>
          <a:xfrm>
            <a:off x="10944093" y="1613197"/>
            <a:ext cx="213000" cy="2130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8;p10">
            <a:extLst>
              <a:ext uri="{FF2B5EF4-FFF2-40B4-BE49-F238E27FC236}">
                <a16:creationId xmlns:a16="http://schemas.microsoft.com/office/drawing/2014/main" id="{61702035-413C-02ED-913E-C73C1A7A1B88}"/>
              </a:ext>
            </a:extLst>
          </p:cNvPr>
          <p:cNvSpPr/>
          <p:nvPr/>
        </p:nvSpPr>
        <p:spPr>
          <a:xfrm>
            <a:off x="10714254" y="1855812"/>
            <a:ext cx="93900" cy="939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263;p10">
            <a:extLst>
              <a:ext uri="{FF2B5EF4-FFF2-40B4-BE49-F238E27FC236}">
                <a16:creationId xmlns:a16="http://schemas.microsoft.com/office/drawing/2014/main" id="{19D7E19D-90CE-BCEC-184D-F416BF489E0D}"/>
              </a:ext>
            </a:extLst>
          </p:cNvPr>
          <p:cNvGrpSpPr/>
          <p:nvPr/>
        </p:nvGrpSpPr>
        <p:grpSpPr>
          <a:xfrm>
            <a:off x="10944090" y="557529"/>
            <a:ext cx="456154" cy="631920"/>
            <a:chOff x="6718575" y="2318625"/>
            <a:chExt cx="256950" cy="407375"/>
          </a:xfrm>
        </p:grpSpPr>
        <p:sp>
          <p:nvSpPr>
            <p:cNvPr id="54" name="Google Shape;264;p10">
              <a:extLst>
                <a:ext uri="{FF2B5EF4-FFF2-40B4-BE49-F238E27FC236}">
                  <a16:creationId xmlns:a16="http://schemas.microsoft.com/office/drawing/2014/main" id="{06A7873C-715B-A926-2C74-B54B4E97B40D}"/>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5;p10">
              <a:extLst>
                <a:ext uri="{FF2B5EF4-FFF2-40B4-BE49-F238E27FC236}">
                  <a16:creationId xmlns:a16="http://schemas.microsoft.com/office/drawing/2014/main" id="{E5DE083B-AE1A-4FB8-F8DF-DD1649961180}"/>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6;p10">
              <a:extLst>
                <a:ext uri="{FF2B5EF4-FFF2-40B4-BE49-F238E27FC236}">
                  <a16:creationId xmlns:a16="http://schemas.microsoft.com/office/drawing/2014/main" id="{BB8A2C4C-DC9A-83B7-C65A-6A96815EB76C}"/>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7;p10">
              <a:extLst>
                <a:ext uri="{FF2B5EF4-FFF2-40B4-BE49-F238E27FC236}">
                  <a16:creationId xmlns:a16="http://schemas.microsoft.com/office/drawing/2014/main" id="{8F04AF59-EDD6-676E-1C5C-36C6F84AE0C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8;p10">
              <a:extLst>
                <a:ext uri="{FF2B5EF4-FFF2-40B4-BE49-F238E27FC236}">
                  <a16:creationId xmlns:a16="http://schemas.microsoft.com/office/drawing/2014/main" id="{C4729603-9611-235D-D973-F579BC23828E}"/>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9;p10">
              <a:extLst>
                <a:ext uri="{FF2B5EF4-FFF2-40B4-BE49-F238E27FC236}">
                  <a16:creationId xmlns:a16="http://schemas.microsoft.com/office/drawing/2014/main" id="{D3F87790-FB48-B203-54E3-B3829F1CE3B4}"/>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0;p10">
              <a:extLst>
                <a:ext uri="{FF2B5EF4-FFF2-40B4-BE49-F238E27FC236}">
                  <a16:creationId xmlns:a16="http://schemas.microsoft.com/office/drawing/2014/main" id="{7D6828B0-87A3-2E31-4F0F-40A728FCE273}"/>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p10">
              <a:extLst>
                <a:ext uri="{FF2B5EF4-FFF2-40B4-BE49-F238E27FC236}">
                  <a16:creationId xmlns:a16="http://schemas.microsoft.com/office/drawing/2014/main" id="{54D6B32C-C823-EBAA-FECC-CCE29475B1E4}"/>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chemeClr val="accent4">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TextBox 61">
            <a:extLst>
              <a:ext uri="{FF2B5EF4-FFF2-40B4-BE49-F238E27FC236}">
                <a16:creationId xmlns:a16="http://schemas.microsoft.com/office/drawing/2014/main" id="{11E5FEC7-B316-0D4C-16F6-DF5475F1D463}"/>
              </a:ext>
            </a:extLst>
          </p:cNvPr>
          <p:cNvSpPr txBox="1"/>
          <p:nvPr/>
        </p:nvSpPr>
        <p:spPr>
          <a:xfrm>
            <a:off x="2544484" y="519924"/>
            <a:ext cx="6399819" cy="923330"/>
          </a:xfrm>
          <a:prstGeom prst="rect">
            <a:avLst/>
          </a:prstGeom>
          <a:noFill/>
        </p:spPr>
        <p:txBody>
          <a:bodyPr wrap="square" rtlCol="0">
            <a:spAutoFit/>
          </a:bodyPr>
          <a:lstStyle/>
          <a:p>
            <a:pPr algn="l"/>
            <a:endParaRPr lang="en-US" sz="5400" dirty="0">
              <a:ln>
                <a:gradFill>
                  <a:gsLst>
                    <a:gs pos="87352">
                      <a:srgbClr val="B7E5F6"/>
                    </a:gs>
                    <a:gs pos="53000">
                      <a:schemeClr val="accent5">
                        <a:lumMod val="75000"/>
                      </a:schemeClr>
                    </a:gs>
                    <a:gs pos="61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FFFF00"/>
              </a:solidFill>
              <a:latin typeface="Times New Roman" panose="02020603050405020304" pitchFamily="18" charset="0"/>
              <a:cs typeface="Times New Roman" panose="02020603050405020304" pitchFamily="18" charset="0"/>
            </a:endParaRPr>
          </a:p>
        </p:txBody>
      </p:sp>
      <p:sp>
        <p:nvSpPr>
          <p:cNvPr id="63" name="Rectangle 62">
            <a:extLst>
              <a:ext uri="{FF2B5EF4-FFF2-40B4-BE49-F238E27FC236}">
                <a16:creationId xmlns:a16="http://schemas.microsoft.com/office/drawing/2014/main" id="{CA4829C9-944A-8914-77E1-A8CCF7BD9121}"/>
              </a:ext>
            </a:extLst>
          </p:cNvPr>
          <p:cNvSpPr/>
          <p:nvPr/>
        </p:nvSpPr>
        <p:spPr>
          <a:xfrm>
            <a:off x="4743901" y="753026"/>
            <a:ext cx="2887329"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gradFill>
                  <a:gsLst>
                    <a:gs pos="55000">
                      <a:srgbClr val="4232D6"/>
                    </a:gs>
                    <a:gs pos="37000">
                      <a:schemeClr val="accent4">
                        <a:lumMod val="60000"/>
                        <a:lumOff val="40000"/>
                      </a:schemeClr>
                    </a:gs>
                    <a:gs pos="46000">
                      <a:schemeClr val="accent1">
                        <a:lumMod val="45000"/>
                        <a:lumOff val="55000"/>
                      </a:schemeClr>
                    </a:gs>
                    <a:gs pos="65000">
                      <a:schemeClr val="accent5">
                        <a:lumMod val="75000"/>
                      </a:schemeClr>
                    </a:gs>
                    <a:gs pos="84000">
                      <a:srgbClr val="FFFF00"/>
                    </a:gs>
                  </a:gsLst>
                  <a:lin ang="5400000" scaled="1"/>
                </a:gradFill>
                <a:effectLst/>
              </a:rPr>
              <a:t>CHỦ ĐỀ 4</a:t>
            </a:r>
            <a:endParaRPr lang="en-US" sz="5400" b="1" cap="none" spc="0" dirty="0">
              <a:ln w="22225">
                <a:solidFill>
                  <a:schemeClr val="accent2"/>
                </a:solidFill>
                <a:prstDash val="solid"/>
              </a:ln>
              <a:gradFill>
                <a:gsLst>
                  <a:gs pos="55000">
                    <a:srgbClr val="4232D6"/>
                  </a:gs>
                  <a:gs pos="37000">
                    <a:schemeClr val="accent4">
                      <a:lumMod val="60000"/>
                      <a:lumOff val="40000"/>
                    </a:schemeClr>
                  </a:gs>
                  <a:gs pos="46000">
                    <a:schemeClr val="accent1">
                      <a:lumMod val="45000"/>
                      <a:lumOff val="55000"/>
                    </a:schemeClr>
                  </a:gs>
                  <a:gs pos="65000">
                    <a:schemeClr val="accent5">
                      <a:lumMod val="75000"/>
                    </a:schemeClr>
                  </a:gs>
                  <a:gs pos="84000">
                    <a:srgbClr val="FFFF00"/>
                  </a:gs>
                </a:gsLst>
                <a:lin ang="5400000" scaled="1"/>
              </a:gradFill>
              <a:effectLst/>
            </a:endParaRPr>
          </a:p>
        </p:txBody>
      </p:sp>
      <p:sp>
        <p:nvSpPr>
          <p:cNvPr id="64" name="Google Shape;363;p14">
            <a:extLst>
              <a:ext uri="{FF2B5EF4-FFF2-40B4-BE49-F238E27FC236}">
                <a16:creationId xmlns:a16="http://schemas.microsoft.com/office/drawing/2014/main" id="{F15A180C-756A-04FC-C0FA-10C413642753}"/>
              </a:ext>
            </a:extLst>
          </p:cNvPr>
          <p:cNvSpPr/>
          <p:nvPr/>
        </p:nvSpPr>
        <p:spPr>
          <a:xfrm>
            <a:off x="519489" y="5642621"/>
            <a:ext cx="1097700" cy="10977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5;p14">
            <a:extLst>
              <a:ext uri="{FF2B5EF4-FFF2-40B4-BE49-F238E27FC236}">
                <a16:creationId xmlns:a16="http://schemas.microsoft.com/office/drawing/2014/main" id="{334EEA5E-E53B-CF34-A3AF-E15694E5B031}"/>
              </a:ext>
            </a:extLst>
          </p:cNvPr>
          <p:cNvSpPr/>
          <p:nvPr/>
        </p:nvSpPr>
        <p:spPr>
          <a:xfrm>
            <a:off x="776102" y="5354514"/>
            <a:ext cx="413400" cy="413400"/>
          </a:xfrm>
          <a:prstGeom prst="ellipse">
            <a:avLst/>
          </a:prstGeom>
          <a:solidFill>
            <a:srgbClr val="FC40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6;p14">
            <a:extLst>
              <a:ext uri="{FF2B5EF4-FFF2-40B4-BE49-F238E27FC236}">
                <a16:creationId xmlns:a16="http://schemas.microsoft.com/office/drawing/2014/main" id="{1CE57F5B-16C0-D535-E569-B148665F4621}"/>
              </a:ext>
            </a:extLst>
          </p:cNvPr>
          <p:cNvSpPr/>
          <p:nvPr/>
        </p:nvSpPr>
        <p:spPr>
          <a:xfrm>
            <a:off x="541435" y="6594866"/>
            <a:ext cx="213000" cy="213000"/>
          </a:xfrm>
          <a:prstGeom prst="ellipse">
            <a:avLst/>
          </a:prstGeom>
          <a:solidFill>
            <a:srgbClr val="FF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p14">
            <a:extLst>
              <a:ext uri="{FF2B5EF4-FFF2-40B4-BE49-F238E27FC236}">
                <a16:creationId xmlns:a16="http://schemas.microsoft.com/office/drawing/2014/main" id="{FBA3D56A-103A-07D3-D3AE-CAF5BCF45597}"/>
              </a:ext>
            </a:extLst>
          </p:cNvPr>
          <p:cNvSpPr/>
          <p:nvPr/>
        </p:nvSpPr>
        <p:spPr>
          <a:xfrm>
            <a:off x="1637386" y="6437102"/>
            <a:ext cx="213000" cy="213000"/>
          </a:xfrm>
          <a:prstGeom prst="ellipse">
            <a:avLst/>
          </a:pr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8;p14">
            <a:extLst>
              <a:ext uri="{FF2B5EF4-FFF2-40B4-BE49-F238E27FC236}">
                <a16:creationId xmlns:a16="http://schemas.microsoft.com/office/drawing/2014/main" id="{E66971F7-9090-5FFC-2EDC-46DAD8EC02E9}"/>
              </a:ext>
            </a:extLst>
          </p:cNvPr>
          <p:cNvSpPr/>
          <p:nvPr/>
        </p:nvSpPr>
        <p:spPr>
          <a:xfrm>
            <a:off x="1743886" y="6191471"/>
            <a:ext cx="93900" cy="93900"/>
          </a:xfrm>
          <a:prstGeom prst="ellipse">
            <a:avLst/>
          </a:prstGeom>
          <a:solidFill>
            <a:srgbClr val="02B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371;p14">
            <a:extLst>
              <a:ext uri="{FF2B5EF4-FFF2-40B4-BE49-F238E27FC236}">
                <a16:creationId xmlns:a16="http://schemas.microsoft.com/office/drawing/2014/main" id="{707BD077-36A4-50F2-C198-230AA96D5C3D}"/>
              </a:ext>
            </a:extLst>
          </p:cNvPr>
          <p:cNvGrpSpPr/>
          <p:nvPr/>
        </p:nvGrpSpPr>
        <p:grpSpPr>
          <a:xfrm>
            <a:off x="795798" y="5806660"/>
            <a:ext cx="508851" cy="478711"/>
            <a:chOff x="5972700" y="2330200"/>
            <a:chExt cx="411625" cy="387275"/>
          </a:xfrm>
        </p:grpSpPr>
        <p:sp>
          <p:nvSpPr>
            <p:cNvPr id="70" name="Google Shape;372;p14">
              <a:extLst>
                <a:ext uri="{FF2B5EF4-FFF2-40B4-BE49-F238E27FC236}">
                  <a16:creationId xmlns:a16="http://schemas.microsoft.com/office/drawing/2014/main" id="{24DAE30C-04DC-2EAE-47CA-5CC4900C215F}"/>
                </a:ext>
              </a:extLst>
            </p:cNvPr>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3;p14">
              <a:extLst>
                <a:ext uri="{FF2B5EF4-FFF2-40B4-BE49-F238E27FC236}">
                  <a16:creationId xmlns:a16="http://schemas.microsoft.com/office/drawing/2014/main" id="{8E25CB69-BDC7-2251-2CD3-D3E36E77A492}"/>
                </a:ext>
              </a:extLst>
            </p:cNvPr>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327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barn(inVertical)">
                                      <p:cBhvr>
                                        <p:cTn id="11" dur="500"/>
                                        <p:tgtEl>
                                          <p:spTgt spid="6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30" presetClass="emph" presetSubtype="0" repeatCount="indefinite" fill="hold" grpId="0" nodeType="withEffect">
                                  <p:stCondLst>
                                    <p:cond delay="0"/>
                                  </p:stCondLst>
                                  <p:endCondLst>
                                    <p:cond evt="onNext" delay="0">
                                      <p:tgtEl>
                                        <p:sldTgt/>
                                      </p:tgtEl>
                                    </p:cond>
                                  </p:endCondLst>
                                  <p:childTnLst>
                                    <p:animClr clrSpc="hsl" dir="cw">
                                      <p:cBhvr override="childStyle">
                                        <p:cTn id="22" dur="500" fill="hold"/>
                                        <p:tgtEl>
                                          <p:spTgt spid="48"/>
                                        </p:tgtEl>
                                        <p:attrNameLst>
                                          <p:attrName>style.color</p:attrName>
                                        </p:attrNameLst>
                                      </p:cBhvr>
                                      <p:by>
                                        <p:hsl h="0" s="12549" l="25098"/>
                                      </p:by>
                                    </p:animClr>
                                    <p:animClr clrSpc="hsl" dir="cw">
                                      <p:cBhvr>
                                        <p:cTn id="23" dur="500" fill="hold"/>
                                        <p:tgtEl>
                                          <p:spTgt spid="48"/>
                                        </p:tgtEl>
                                        <p:attrNameLst>
                                          <p:attrName>fillcolor</p:attrName>
                                        </p:attrNameLst>
                                      </p:cBhvr>
                                      <p:by>
                                        <p:hsl h="0" s="12549" l="25098"/>
                                      </p:by>
                                    </p:animClr>
                                    <p:animClr clrSpc="hsl" dir="cw">
                                      <p:cBhvr>
                                        <p:cTn id="24" dur="500" fill="hold"/>
                                        <p:tgtEl>
                                          <p:spTgt spid="48"/>
                                        </p:tgtEl>
                                        <p:attrNameLst>
                                          <p:attrName>stroke.color</p:attrName>
                                        </p:attrNameLst>
                                      </p:cBhvr>
                                      <p:by>
                                        <p:hsl h="0" s="12549" l="25098"/>
                                      </p:by>
                                    </p:animClr>
                                    <p:set>
                                      <p:cBhvr>
                                        <p:cTn id="25" dur="500" fill="hold"/>
                                        <p:tgtEl>
                                          <p:spTgt spid="4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animBg="1"/>
      <p:bldP spid="48" grpId="0" animBg="1"/>
      <p:bldP spid="6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00588" y="4038601"/>
            <a:ext cx="6670416" cy="1708160"/>
          </a:xfrm>
          <a:prstGeom prst="rect">
            <a:avLst/>
          </a:prstGeom>
          <a:noFill/>
        </p:spPr>
        <p:txBody>
          <a:bodyPr wrap="none" rtlCol="0">
            <a:spAutoFit/>
          </a:bodyPr>
          <a:lstStyle/>
          <a:p>
            <a:pPr algn="ctr"/>
            <a:r>
              <a:rPr lang="en-US" sz="3400">
                <a:solidFill>
                  <a:srgbClr val="0000FF"/>
                </a:solidFill>
                <a:latin typeface="Times New Roman" panose="02020603050405020304" pitchFamily="18" charset="0"/>
                <a:cs typeface="Times New Roman" panose="02020603050405020304" pitchFamily="18" charset="0"/>
              </a:rPr>
              <a:t>Câu 6. Đường liên kết đến video</a:t>
            </a:r>
          </a:p>
          <a:p>
            <a:pPr algn="ctr"/>
            <a:r>
              <a:rPr lang="en-US" sz="3400">
                <a:solidFill>
                  <a:srgbClr val="0000FF"/>
                </a:solidFill>
                <a:latin typeface="Times New Roman" panose="02020603050405020304" pitchFamily="18" charset="0"/>
                <a:cs typeface="Times New Roman" panose="02020603050405020304" pitchFamily="18" charset="0"/>
              </a:rPr>
              <a:t>trên Internet được đặt vào vị trí nào </a:t>
            </a:r>
          </a:p>
          <a:p>
            <a:pPr algn="ctr"/>
            <a:r>
              <a:rPr lang="en-US" sz="3400">
                <a:solidFill>
                  <a:srgbClr val="0000FF"/>
                </a:solidFill>
                <a:latin typeface="Times New Roman" panose="02020603050405020304" pitchFamily="18" charset="0"/>
                <a:cs typeface="Times New Roman" panose="02020603050405020304" pitchFamily="18" charset="0"/>
              </a:rPr>
              <a:t>của hộp thoại Hyperlink</a:t>
            </a:r>
            <a:endParaRPr lang="en-US" sz="34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272400" y="1007211"/>
            <a:ext cx="2390399" cy="666786"/>
          </a:xfrm>
          <a:prstGeom prst="rect">
            <a:avLst/>
          </a:prstGeom>
          <a:noFill/>
        </p:spPr>
        <p:txBody>
          <a:bodyPr wrap="none" rtlCol="0">
            <a:spAutoFit/>
          </a:bodyPr>
          <a:lstStyle/>
          <a:p>
            <a:pPr algn="ctr"/>
            <a:r>
              <a:rPr lang="en-US" sz="3733">
                <a:solidFill>
                  <a:srgbClr val="0000FF"/>
                </a:solidFill>
                <a:latin typeface="Times New Roman" panose="02020603050405020304" pitchFamily="18" charset="0"/>
                <a:cs typeface="Times New Roman" panose="02020603050405020304" pitchFamily="18" charset="0"/>
              </a:rPr>
              <a:t>Tại Link to</a:t>
            </a:r>
            <a:endParaRPr lang="en-US" sz="3733"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A824F-0784-97B9-5182-61F6EA8A2ED4}"/>
              </a:ext>
            </a:extLst>
          </p:cNvPr>
          <p:cNvPicPr>
            <a:picLocks noChangeAspect="1"/>
          </p:cNvPicPr>
          <p:nvPr/>
        </p:nvPicPr>
        <p:blipFill>
          <a:blip r:embed="rId2"/>
          <a:stretch>
            <a:fillRect/>
          </a:stretch>
        </p:blipFill>
        <p:spPr>
          <a:xfrm>
            <a:off x="413544" y="161073"/>
            <a:ext cx="11364911" cy="6458851"/>
          </a:xfrm>
          <a:prstGeom prst="rect">
            <a:avLst/>
          </a:prstGeom>
        </p:spPr>
      </p:pic>
      <p:sp>
        <p:nvSpPr>
          <p:cNvPr id="3" name="Sun 2">
            <a:extLst>
              <a:ext uri="{FF2B5EF4-FFF2-40B4-BE49-F238E27FC236}">
                <a16:creationId xmlns:a16="http://schemas.microsoft.com/office/drawing/2014/main" id="{D5CED15B-5DB9-4DDA-03A1-8E5455837245}"/>
              </a:ext>
            </a:extLst>
          </p:cNvPr>
          <p:cNvSpPr/>
          <p:nvPr/>
        </p:nvSpPr>
        <p:spPr>
          <a:xfrm>
            <a:off x="1807028" y="1273629"/>
            <a:ext cx="4114800" cy="4114800"/>
          </a:xfrm>
          <a:prstGeom prst="sun">
            <a:avLst/>
          </a:prstGeom>
          <a:blipFill>
            <a:blip r:embed="rId3"/>
            <a:stretch>
              <a:fillRect/>
            </a:stretch>
          </a:blip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4ED5D93-6321-7569-9545-8E158DFA9491}"/>
              </a:ext>
            </a:extLst>
          </p:cNvPr>
          <p:cNvSpPr txBox="1"/>
          <p:nvPr/>
        </p:nvSpPr>
        <p:spPr>
          <a:xfrm>
            <a:off x="5587291" y="2126422"/>
            <a:ext cx="5207089" cy="1015663"/>
          </a:xfrm>
          <a:prstGeom prst="rect">
            <a:avLst/>
          </a:prstGeom>
          <a:noFill/>
        </p:spPr>
        <p:txBody>
          <a:bodyPr wrap="square">
            <a:spAutoFit/>
          </a:bodyPr>
          <a:lstStyle/>
          <a:p>
            <a:pPr algn="ctr"/>
            <a:r>
              <a:rPr lang="en-US" sz="6000" b="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LUYỆN TẬP</a:t>
            </a:r>
            <a:endPar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0716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207177" y="1120912"/>
            <a:ext cx="8856910" cy="3845919"/>
          </a:xfrm>
          <a:prstGeom prst="rect">
            <a:avLst/>
          </a:prstGeom>
          <a:solidFill>
            <a:schemeClr val="accent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6789C114-E5AD-1E91-8801-A69E38EC80AC}"/>
              </a:ext>
            </a:extLst>
          </p:cNvPr>
          <p:cNvSpPr txBox="1"/>
          <p:nvPr/>
        </p:nvSpPr>
        <p:spPr>
          <a:xfrm>
            <a:off x="1597144" y="1850048"/>
            <a:ext cx="7853398" cy="2031325"/>
          </a:xfrm>
          <a:prstGeom prst="rect">
            <a:avLst/>
          </a:prstGeom>
          <a:noFill/>
        </p:spPr>
        <p:txBody>
          <a:bodyPr wrap="square">
            <a:spAutoFit/>
          </a:bodyPr>
          <a:lstStyle/>
          <a:p>
            <a:pPr algn="just"/>
            <a:r>
              <a:rPr lang="vi-VN" sz="4200" b="1">
                <a:solidFill>
                  <a:schemeClr val="accent3">
                    <a:lumMod val="50000"/>
                  </a:schemeClr>
                </a:solidFill>
                <a:latin typeface="Times New Roman" panose="02020603050405020304" pitchFamily="18" charset="0"/>
                <a:cs typeface="Times New Roman" panose="02020603050405020304" pitchFamily="18" charset="0"/>
              </a:rPr>
              <a:t>NHIỆM VỤ 3: TẠO BÀI TRÌNH CHIẾU CÓ SỬ DỤNG HÌNH ẢNH, SƠ ĐỒ, VIDEO HỢP LÍ</a:t>
            </a:r>
            <a:endParaRPr lang="vi-VN" sz="4200"/>
          </a:p>
        </p:txBody>
      </p:sp>
    </p:spTree>
    <p:extLst>
      <p:ext uri="{BB962C8B-B14F-4D97-AF65-F5344CB8AC3E}">
        <p14:creationId xmlns:p14="http://schemas.microsoft.com/office/powerpoint/2010/main" val="2043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E7888F-079A-4F0D-A7CA-CB466D15A9E1}"/>
              </a:ext>
            </a:extLst>
          </p:cNvPr>
          <p:cNvSpPr txBox="1"/>
          <p:nvPr/>
        </p:nvSpPr>
        <p:spPr>
          <a:xfrm>
            <a:off x="885139" y="1539852"/>
            <a:ext cx="10110651" cy="4539191"/>
          </a:xfrm>
          <a:prstGeom prst="rect">
            <a:avLst/>
          </a:prstGeom>
          <a:noFill/>
        </p:spPr>
        <p:txBody>
          <a:bodyPr wrap="square">
            <a:spAutoFit/>
          </a:bodyPr>
          <a:lstStyle/>
          <a:p>
            <a:pPr>
              <a:lnSpc>
                <a:spcPct val="150000"/>
              </a:lnSpc>
            </a:pPr>
            <a:r>
              <a:rPr lang="vi-VN" sz="2800">
                <a:solidFill>
                  <a:srgbClr val="231F20"/>
                </a:solidFill>
                <a:effectLst/>
                <a:latin typeface="Times New Roman" panose="02020603050405020304" pitchFamily="18" charset="0"/>
                <a:cs typeface="Times New Roman" panose="02020603050405020304" pitchFamily="18" charset="0"/>
              </a:rPr>
              <a:t>Em thực hiện các yêu cầu sau với bài trình chiếu </a:t>
            </a:r>
            <a:r>
              <a:rPr lang="vi-VN" sz="2800">
                <a:solidFill>
                  <a:srgbClr val="ED028C"/>
                </a:solidFill>
                <a:effectLst/>
                <a:latin typeface="Times New Roman" panose="02020603050405020304" pitchFamily="18" charset="0"/>
                <a:cs typeface="Times New Roman" panose="02020603050405020304" pitchFamily="18" charset="0"/>
              </a:rPr>
              <a:t>LuocSuMayTinh</a:t>
            </a:r>
            <a:r>
              <a:rPr lang="vi-VN" sz="2800">
                <a:solidFill>
                  <a:srgbClr val="231F20"/>
                </a:solidFill>
                <a:effectLst/>
                <a:latin typeface="Times New Roman" panose="02020603050405020304" pitchFamily="18" charset="0"/>
                <a:cs typeface="Times New Roman" panose="02020603050405020304" pitchFamily="18" charset="0"/>
              </a:rPr>
              <a:t>: </a:t>
            </a:r>
            <a:endParaRPr lang="vi-VN" sz="2800">
              <a:latin typeface="Times New Roman" panose="02020603050405020304" pitchFamily="18" charset="0"/>
              <a:cs typeface="Times New Roman" panose="02020603050405020304" pitchFamily="18" charset="0"/>
            </a:endParaRPr>
          </a:p>
          <a:p>
            <a:pPr>
              <a:lnSpc>
                <a:spcPct val="150000"/>
              </a:lnSpc>
            </a:pPr>
            <a:r>
              <a:rPr lang="vi-VN" sz="2800">
                <a:solidFill>
                  <a:srgbClr val="231F20"/>
                </a:solidFill>
                <a:effectLst/>
                <a:latin typeface="Times New Roman" panose="02020603050405020304" pitchFamily="18" charset="0"/>
                <a:cs typeface="Times New Roman" panose="02020603050405020304" pitchFamily="18" charset="0"/>
              </a:rPr>
              <a:t>a) Lựa chọn một trong các cách sử dụng bài trình chiếu trình bày thông tin ở Bài 7 để một thành viên đóng vai trò trưởng nhóm trình bày trước tập thể. </a:t>
            </a:r>
            <a:endParaRPr lang="vi-VN" sz="2800">
              <a:latin typeface="Times New Roman" panose="02020603050405020304" pitchFamily="18" charset="0"/>
              <a:cs typeface="Times New Roman" panose="02020603050405020304" pitchFamily="18" charset="0"/>
            </a:endParaRPr>
          </a:p>
          <a:p>
            <a:pPr>
              <a:lnSpc>
                <a:spcPct val="150000"/>
              </a:lnSpc>
            </a:pPr>
            <a:r>
              <a:rPr lang="vi-VN" sz="2800">
                <a:solidFill>
                  <a:srgbClr val="231F20"/>
                </a:solidFill>
                <a:effectLst/>
                <a:latin typeface="Times New Roman" panose="02020603050405020304" pitchFamily="18" charset="0"/>
                <a:cs typeface="Times New Roman" panose="02020603050405020304" pitchFamily="18" charset="0"/>
              </a:rPr>
              <a:t>b) Các thành viên trao đổi, thảo luận để rà soát nội dung bài trình chiếu theo các yêu cầu được nêu trong Nhiệm vụ 3. </a:t>
            </a:r>
            <a:endParaRPr lang="vi-VN" sz="2800">
              <a:latin typeface="Times New Roman" panose="02020603050405020304" pitchFamily="18" charset="0"/>
              <a:cs typeface="Times New Roman" panose="02020603050405020304" pitchFamily="18" charset="0"/>
            </a:endParaRPr>
          </a:p>
          <a:p>
            <a:pPr>
              <a:lnSpc>
                <a:spcPct val="150000"/>
              </a:lnSpc>
            </a:pPr>
            <a:r>
              <a:rPr lang="vi-VN" sz="2800">
                <a:solidFill>
                  <a:srgbClr val="231F20"/>
                </a:solidFill>
                <a:effectLst/>
                <a:latin typeface="Times New Roman" panose="02020603050405020304" pitchFamily="18" charset="0"/>
                <a:cs typeface="Times New Roman" panose="02020603050405020304" pitchFamily="18" charset="0"/>
              </a:rPr>
              <a:t>c) Chỉnh sửa bài trình chiếu theo kết quả thảo luận ở Câu b</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E69049B-2AAD-87F0-BD1D-E178B83F67F6}"/>
              </a:ext>
            </a:extLst>
          </p:cNvPr>
          <p:cNvSpPr txBox="1"/>
          <p:nvPr/>
        </p:nvSpPr>
        <p:spPr>
          <a:xfrm>
            <a:off x="678309" y="332908"/>
            <a:ext cx="10524309" cy="1077218"/>
          </a:xfrm>
          <a:prstGeom prst="rect">
            <a:avLst/>
          </a:prstGeom>
          <a:noFill/>
        </p:spPr>
        <p:txBody>
          <a:bodyPr wrap="square">
            <a:spAutoFit/>
          </a:bodyPr>
          <a:lstStyle/>
          <a:p>
            <a:pPr algn="just"/>
            <a:r>
              <a:rPr lang="vi-VN" sz="3200" b="1">
                <a:solidFill>
                  <a:schemeClr val="accent3">
                    <a:lumMod val="50000"/>
                  </a:schemeClr>
                </a:solidFill>
                <a:latin typeface="Times New Roman" panose="02020603050405020304" pitchFamily="18" charset="0"/>
                <a:cs typeface="Times New Roman" panose="02020603050405020304" pitchFamily="18" charset="0"/>
              </a:rPr>
              <a:t>NHIỆM VỤ 3: TẠO BÀI TRÌNH CHIẾU CÓ SỬ DỤNG HÌNH ẢNH, SƠ ĐỒ, VIDEO HỢP LÍ</a:t>
            </a:r>
            <a:endParaRPr lang="vi-VN" sz="3200"/>
          </a:p>
        </p:txBody>
      </p:sp>
    </p:spTree>
    <p:extLst>
      <p:ext uri="{BB962C8B-B14F-4D97-AF65-F5344CB8AC3E}">
        <p14:creationId xmlns:p14="http://schemas.microsoft.com/office/powerpoint/2010/main" val="118247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E7888F-079A-4F0D-A7CA-CB466D15A9E1}"/>
              </a:ext>
            </a:extLst>
          </p:cNvPr>
          <p:cNvSpPr txBox="1"/>
          <p:nvPr/>
        </p:nvSpPr>
        <p:spPr>
          <a:xfrm>
            <a:off x="861085" y="437790"/>
            <a:ext cx="10110651" cy="2785378"/>
          </a:xfrm>
          <a:prstGeom prst="rect">
            <a:avLst/>
          </a:prstGeom>
          <a:noFill/>
        </p:spPr>
        <p:txBody>
          <a:bodyPr wrap="square">
            <a:spAutoFit/>
          </a:bodyPr>
          <a:lstStyle/>
          <a:p>
            <a:pPr algn="just">
              <a:lnSpc>
                <a:spcPts val="3000"/>
              </a:lnSpc>
            </a:pPr>
            <a:r>
              <a:rPr lang="vi-VN" sz="2800" b="1" dirty="0">
                <a:solidFill>
                  <a:srgbClr val="EF387A"/>
                </a:solidFill>
                <a:effectLst/>
                <a:latin typeface="Times New Roman" panose="02020603050405020304" pitchFamily="18" charset="0"/>
                <a:cs typeface="Times New Roman" panose="02020603050405020304" pitchFamily="18" charset="0"/>
              </a:rPr>
              <a:t>Yêu cầu </a:t>
            </a:r>
            <a:endParaRPr lang="vi-VN" sz="2800" dirty="0">
              <a:latin typeface="Times New Roman" panose="02020603050405020304" pitchFamily="18" charset="0"/>
              <a:cs typeface="Times New Roman" panose="02020603050405020304" pitchFamily="18" charset="0"/>
            </a:endParaRPr>
          </a:p>
          <a:p>
            <a:pPr algn="just">
              <a:lnSpc>
                <a:spcPts val="3000"/>
              </a:lnSpc>
            </a:pPr>
            <a:r>
              <a:rPr lang="vi-VN" sz="2800" dirty="0">
                <a:solidFill>
                  <a:srgbClr val="040503"/>
                </a:solidFill>
                <a:effectLst/>
                <a:latin typeface="Times New Roman" panose="02020603050405020304" pitchFamily="18" charset="0"/>
                <a:cs typeface="Times New Roman" panose="02020603050405020304" pitchFamily="18" charset="0"/>
              </a:rPr>
              <a:t>Tạo bài trình chiếu chủ đề </a:t>
            </a:r>
            <a:r>
              <a:rPr lang="vi-VN" sz="2800" dirty="0">
                <a:solidFill>
                  <a:srgbClr val="EC1667"/>
                </a:solidFill>
                <a:effectLst/>
                <a:latin typeface="Times New Roman" panose="02020603050405020304" pitchFamily="18" charset="0"/>
                <a:cs typeface="Times New Roman" panose="02020603050405020304" pitchFamily="18" charset="0"/>
              </a:rPr>
              <a:t>Lược sử công cụ tính toán </a:t>
            </a:r>
            <a:r>
              <a:rPr lang="vi-VN" sz="2800" dirty="0">
                <a:solidFill>
                  <a:srgbClr val="040503"/>
                </a:solidFill>
                <a:effectLst/>
                <a:latin typeface="Times New Roman" panose="02020603050405020304" pitchFamily="18" charset="0"/>
                <a:cs typeface="Times New Roman" panose="02020603050405020304" pitchFamily="18" charset="0"/>
              </a:rPr>
              <a:t>có sử dụng hình ảnh, sơ đồ, video hợp lí. </a:t>
            </a:r>
            <a:endParaRPr lang="vi-VN" sz="2800" dirty="0">
              <a:latin typeface="Times New Roman" panose="02020603050405020304" pitchFamily="18" charset="0"/>
              <a:cs typeface="Times New Roman" panose="02020603050405020304" pitchFamily="18" charset="0"/>
            </a:endParaRPr>
          </a:p>
          <a:p>
            <a:pPr algn="just">
              <a:lnSpc>
                <a:spcPts val="3000"/>
              </a:lnSpc>
            </a:pPr>
            <a:r>
              <a:rPr lang="vi-VN" sz="2800" b="1" dirty="0">
                <a:solidFill>
                  <a:srgbClr val="EF387A"/>
                </a:solidFill>
                <a:effectLst/>
                <a:latin typeface="Times New Roman" panose="02020603050405020304" pitchFamily="18" charset="0"/>
                <a:cs typeface="Times New Roman" panose="02020603050405020304" pitchFamily="18" charset="0"/>
              </a:rPr>
              <a:t>Hướng dẫn </a:t>
            </a:r>
            <a:endParaRPr lang="vi-VN" sz="2800" dirty="0">
              <a:latin typeface="Times New Roman" panose="02020603050405020304" pitchFamily="18" charset="0"/>
              <a:cs typeface="Times New Roman" panose="02020603050405020304" pitchFamily="18" charset="0"/>
            </a:endParaRPr>
          </a:p>
          <a:p>
            <a:pPr algn="just">
              <a:lnSpc>
                <a:spcPts val="3000"/>
              </a:lnSpc>
            </a:pPr>
            <a:r>
              <a:rPr lang="vi-VN" sz="2800" i="1" dirty="0">
                <a:solidFill>
                  <a:srgbClr val="231F20"/>
                </a:solidFill>
                <a:effectLst/>
                <a:latin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cs typeface="Times New Roman" panose="02020603050405020304" pitchFamily="18" charset="0"/>
              </a:rPr>
              <a:t>Khởi động phần mềm trình chiếu. </a:t>
            </a:r>
            <a:endParaRPr lang="vi-VN" sz="2800" dirty="0">
              <a:latin typeface="Times New Roman" panose="02020603050405020304" pitchFamily="18" charset="0"/>
              <a:cs typeface="Times New Roman" panose="02020603050405020304" pitchFamily="18" charset="0"/>
            </a:endParaRPr>
          </a:p>
          <a:p>
            <a:pPr algn="just">
              <a:lnSpc>
                <a:spcPts val="3000"/>
              </a:lnSpc>
            </a:pPr>
            <a:r>
              <a:rPr lang="vi-VN" sz="2800" i="1" dirty="0">
                <a:solidFill>
                  <a:srgbClr val="231F20"/>
                </a:solidFill>
                <a:effectLst/>
                <a:latin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cs typeface="Times New Roman" panose="02020603050405020304" pitchFamily="18" charset="0"/>
              </a:rPr>
              <a:t>Tạo trang tiêu đề, nhập tiêu đề </a:t>
            </a:r>
            <a:r>
              <a:rPr lang="vi-VN" sz="2800" dirty="0">
                <a:solidFill>
                  <a:srgbClr val="ED028C"/>
                </a:solidFill>
                <a:effectLst/>
                <a:latin typeface="Times New Roman" panose="02020603050405020304" pitchFamily="18" charset="0"/>
                <a:cs typeface="Times New Roman" panose="02020603050405020304" pitchFamily="18" charset="0"/>
              </a:rPr>
              <a:t>Lược sử công cụ tính toán</a:t>
            </a:r>
            <a:r>
              <a:rPr lang="vi-VN" sz="2800" dirty="0">
                <a:solidFill>
                  <a:srgbClr val="231F20"/>
                </a:solidFill>
                <a:effectLst/>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lnSpc>
                <a:spcPts val="3000"/>
              </a:lnSpc>
            </a:pPr>
            <a:r>
              <a:rPr lang="vi-VN" sz="2800" i="1" dirty="0">
                <a:solidFill>
                  <a:srgbClr val="231F20"/>
                </a:solidFill>
                <a:effectLst/>
                <a:latin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cs typeface="Times New Roman" panose="02020603050405020304" pitchFamily="18" charset="0"/>
              </a:rPr>
              <a:t>Tạo trang dàn ý. Nhập nội dung theo mẫu ở Hình 8.5</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BF3B044-C7FE-4C10-B803-EF51671ED634}"/>
              </a:ext>
            </a:extLst>
          </p:cNvPr>
          <p:cNvPicPr>
            <a:picLocks noChangeAspect="1"/>
          </p:cNvPicPr>
          <p:nvPr/>
        </p:nvPicPr>
        <p:blipFill>
          <a:blip r:embed="rId2"/>
          <a:stretch>
            <a:fillRect/>
          </a:stretch>
        </p:blipFill>
        <p:spPr>
          <a:xfrm>
            <a:off x="3922114" y="3223169"/>
            <a:ext cx="5270102" cy="2774182"/>
          </a:xfrm>
          <a:prstGeom prst="rect">
            <a:avLst/>
          </a:prstGeom>
        </p:spPr>
      </p:pic>
      <p:sp>
        <p:nvSpPr>
          <p:cNvPr id="7" name="TextBox 6">
            <a:extLst>
              <a:ext uri="{FF2B5EF4-FFF2-40B4-BE49-F238E27FC236}">
                <a16:creationId xmlns:a16="http://schemas.microsoft.com/office/drawing/2014/main" id="{1275FE9C-709F-46E7-ADB7-0D25FBA24563}"/>
              </a:ext>
            </a:extLst>
          </p:cNvPr>
          <p:cNvSpPr txBox="1"/>
          <p:nvPr/>
        </p:nvSpPr>
        <p:spPr>
          <a:xfrm>
            <a:off x="4212720" y="5997351"/>
            <a:ext cx="4979496" cy="523220"/>
          </a:xfrm>
          <a:prstGeom prst="rect">
            <a:avLst/>
          </a:prstGeom>
          <a:noFill/>
        </p:spPr>
        <p:txBody>
          <a:bodyPr wrap="square">
            <a:spAutoFit/>
          </a:bodyPr>
          <a:lstStyle/>
          <a:p>
            <a:r>
              <a:rPr lang="en-US" sz="2800" i="1" dirty="0" err="1">
                <a:solidFill>
                  <a:srgbClr val="231F20"/>
                </a:solidFill>
                <a:effectLst/>
                <a:latin typeface="Times New Roman" panose="02020603050405020304" pitchFamily="18" charset="0"/>
                <a:cs typeface="Times New Roman" panose="02020603050405020304" pitchFamily="18" charset="0"/>
              </a:rPr>
              <a:t>Hình</a:t>
            </a:r>
            <a:r>
              <a:rPr lang="en-US" sz="2800" i="1" dirty="0">
                <a:solidFill>
                  <a:srgbClr val="231F20"/>
                </a:solidFill>
                <a:effectLst/>
                <a:latin typeface="Times New Roman" panose="02020603050405020304" pitchFamily="18" charset="0"/>
                <a:cs typeface="Times New Roman" panose="02020603050405020304" pitchFamily="18" charset="0"/>
              </a:rPr>
              <a:t> 8.5. </a:t>
            </a:r>
            <a:r>
              <a:rPr lang="en-US" sz="2800" i="1" dirty="0" err="1">
                <a:solidFill>
                  <a:srgbClr val="231F20"/>
                </a:solidFill>
                <a:effectLst/>
                <a:latin typeface="Times New Roman" panose="02020603050405020304" pitchFamily="18" charset="0"/>
                <a:cs typeface="Times New Roman" panose="02020603050405020304" pitchFamily="18" charset="0"/>
              </a:rPr>
              <a:t>Nội</a:t>
            </a:r>
            <a:r>
              <a:rPr lang="en-US" sz="2800" i="1" dirty="0">
                <a:solidFill>
                  <a:srgbClr val="231F20"/>
                </a:solidFill>
                <a:effectLst/>
                <a:latin typeface="Times New Roman" panose="02020603050405020304" pitchFamily="18" charset="0"/>
                <a:cs typeface="Times New Roman" panose="02020603050405020304" pitchFamily="18" charset="0"/>
              </a:rPr>
              <a:t> dung </a:t>
            </a:r>
            <a:r>
              <a:rPr lang="en-US" sz="2800" i="1" dirty="0" err="1">
                <a:solidFill>
                  <a:srgbClr val="231F20"/>
                </a:solidFill>
                <a:effectLst/>
                <a:latin typeface="Times New Roman" panose="02020603050405020304" pitchFamily="18" charset="0"/>
                <a:cs typeface="Times New Roman" panose="02020603050405020304" pitchFamily="18" charset="0"/>
              </a:rPr>
              <a:t>trang</a:t>
            </a:r>
            <a:r>
              <a:rPr lang="en-US" sz="2800" i="1" dirty="0">
                <a:solidFill>
                  <a:srgbClr val="231F20"/>
                </a:solidFill>
                <a:effectLst/>
                <a:latin typeface="Times New Roman" panose="02020603050405020304" pitchFamily="18" charset="0"/>
                <a:cs typeface="Times New Roman" panose="02020603050405020304" pitchFamily="18" charset="0"/>
              </a:rPr>
              <a:t> </a:t>
            </a:r>
            <a:r>
              <a:rPr lang="en-US" sz="2800" i="1" dirty="0" err="1">
                <a:solidFill>
                  <a:srgbClr val="231F20"/>
                </a:solidFill>
                <a:effectLst/>
                <a:latin typeface="Times New Roman" panose="02020603050405020304" pitchFamily="18" charset="0"/>
                <a:cs typeface="Times New Roman" panose="02020603050405020304" pitchFamily="18" charset="0"/>
              </a:rPr>
              <a:t>dàn</a:t>
            </a:r>
            <a:r>
              <a:rPr lang="en-US" sz="2800" i="1" dirty="0">
                <a:solidFill>
                  <a:srgbClr val="231F20"/>
                </a:solidFill>
                <a:effectLst/>
                <a:latin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37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A1231-91A9-4A2E-809E-7A34457A834E}"/>
              </a:ext>
            </a:extLst>
          </p:cNvPr>
          <p:cNvSpPr txBox="1"/>
          <p:nvPr/>
        </p:nvSpPr>
        <p:spPr>
          <a:xfrm>
            <a:off x="777078" y="938833"/>
            <a:ext cx="10374142" cy="1384995"/>
          </a:xfrm>
          <a:prstGeom prst="rect">
            <a:avLst/>
          </a:prstGeom>
          <a:noFill/>
        </p:spPr>
        <p:txBody>
          <a:bodyPr wrap="square">
            <a:spAutoFit/>
          </a:bodyPr>
          <a:lstStyle/>
          <a:p>
            <a:pPr algn="just"/>
            <a:r>
              <a:rPr lang="vi-VN" sz="2800" i="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Sử dụng mẫu có sẵn (tìm trên Internet hoặc giáo viên cung cấp) để tạo sơ đồ dòng thời gian về</a:t>
            </a:r>
            <a:r>
              <a:rPr lang="vi-VN" sz="2800" dirty="0">
                <a:solidFill>
                  <a:srgbClr val="ED028C"/>
                </a:solidFill>
                <a:effectLst/>
                <a:latin typeface="Times New Roman" panose="02020603050405020304" pitchFamily="18" charset="0"/>
                <a:ea typeface="Tahoma" panose="020B0604030504040204" pitchFamily="34" charset="0"/>
                <a:cs typeface="Times New Roman" panose="02020603050405020304" pitchFamily="18" charset="0"/>
              </a:rPr>
              <a:t> Lược sử công cụ tính toán </a:t>
            </a:r>
            <a:r>
              <a:rPr lang="vi-VN" sz="28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tương tự Hình 8.6.</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FB7FA39-57DB-44CF-B5CF-BC173FF12CD0}"/>
              </a:ext>
            </a:extLst>
          </p:cNvPr>
          <p:cNvPicPr>
            <a:picLocks noChangeAspect="1"/>
          </p:cNvPicPr>
          <p:nvPr/>
        </p:nvPicPr>
        <p:blipFill>
          <a:blip r:embed="rId2"/>
          <a:stretch>
            <a:fillRect/>
          </a:stretch>
        </p:blipFill>
        <p:spPr>
          <a:xfrm>
            <a:off x="1401568" y="2408378"/>
            <a:ext cx="8121593" cy="3510789"/>
          </a:xfrm>
          <a:prstGeom prst="rect">
            <a:avLst/>
          </a:prstGeom>
        </p:spPr>
      </p:pic>
      <p:sp>
        <p:nvSpPr>
          <p:cNvPr id="7" name="TextBox 6">
            <a:extLst>
              <a:ext uri="{FF2B5EF4-FFF2-40B4-BE49-F238E27FC236}">
                <a16:creationId xmlns:a16="http://schemas.microsoft.com/office/drawing/2014/main" id="{DB2812C8-4931-4569-A944-B90F200A22F3}"/>
              </a:ext>
            </a:extLst>
          </p:cNvPr>
          <p:cNvSpPr txBox="1"/>
          <p:nvPr/>
        </p:nvSpPr>
        <p:spPr>
          <a:xfrm>
            <a:off x="1330817" y="5919167"/>
            <a:ext cx="8619998" cy="523220"/>
          </a:xfrm>
          <a:prstGeom prst="rect">
            <a:avLst/>
          </a:prstGeom>
          <a:noFill/>
        </p:spPr>
        <p:txBody>
          <a:bodyPr wrap="square">
            <a:spAutoFit/>
          </a:bodyPr>
          <a:lstStyle/>
          <a:p>
            <a:r>
              <a:rPr lang="vi-VN" sz="2800" i="1" dirty="0">
                <a:solidFill>
                  <a:srgbClr val="231F20"/>
                </a:solidFill>
                <a:effectLst/>
                <a:latin typeface="Times New Roman" panose="02020603050405020304" pitchFamily="18" charset="0"/>
                <a:cs typeface="Times New Roman" panose="02020603050405020304" pitchFamily="18" charset="0"/>
              </a:rPr>
              <a:t>Hình 8.6. Sơ đồ dòng thời gian </a:t>
            </a:r>
            <a:r>
              <a:rPr lang="vi-VN" sz="2800" i="1" dirty="0">
                <a:solidFill>
                  <a:srgbClr val="ED028C"/>
                </a:solidFill>
                <a:effectLst/>
                <a:latin typeface="Times New Roman" panose="02020603050405020304" pitchFamily="18" charset="0"/>
                <a:cs typeface="Times New Roman" panose="02020603050405020304" pitchFamily="18" charset="0"/>
              </a:rPr>
              <a:t>Lược sử công cụ tính toán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8783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29187B-6D59-4351-9763-7DC53461B149}"/>
              </a:ext>
            </a:extLst>
          </p:cNvPr>
          <p:cNvSpPr txBox="1"/>
          <p:nvPr/>
        </p:nvSpPr>
        <p:spPr>
          <a:xfrm>
            <a:off x="769434" y="598546"/>
            <a:ext cx="10459843" cy="3847207"/>
          </a:xfrm>
          <a:prstGeom prst="rect">
            <a:avLst/>
          </a:prstGeom>
          <a:noFill/>
        </p:spPr>
        <p:txBody>
          <a:bodyPr wrap="square">
            <a:spAutoFit/>
          </a:bodyPr>
          <a:lstStyle/>
          <a:p>
            <a:pPr algn="just">
              <a:spcBef>
                <a:spcPts val="600"/>
              </a:spcBef>
              <a:spcAft>
                <a:spcPts val="600"/>
              </a:spcAft>
            </a:pPr>
            <a:r>
              <a:rPr lang="vi-VN" sz="2800" i="1" dirty="0">
                <a:solidFill>
                  <a:srgbClr val="231F20"/>
                </a:solidFill>
                <a:effectLst/>
                <a:latin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cs typeface="Times New Roman" panose="02020603050405020304" pitchFamily="18" charset="0"/>
              </a:rPr>
              <a:t>Tạo thêm trang chiếu để trình bày nội dung về Blaise Pascal và máy tính cơ học đầu tiên. Chèn hình ảnh minh hoạ máy tính Pascaline vào trang chiếu. </a:t>
            </a:r>
            <a:endParaRPr lang="vi-VN"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i="1" dirty="0">
                <a:solidFill>
                  <a:srgbClr val="231F20"/>
                </a:solidFill>
                <a:effectLst/>
                <a:latin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cs typeface="Times New Roman" panose="02020603050405020304" pitchFamily="18" charset="0"/>
              </a:rPr>
              <a:t>Tạo thêm trang chiếu để trình bày nội dung về Charles Babbage và máy tính đa năng. Nháy chuột chọn </a:t>
            </a:r>
            <a:r>
              <a:rPr lang="vi-VN" sz="2800" b="1" dirty="0">
                <a:solidFill>
                  <a:srgbClr val="231F20"/>
                </a:solidFill>
                <a:effectLst/>
                <a:latin typeface="Times New Roman" panose="02020603050405020304" pitchFamily="18" charset="0"/>
                <a:cs typeface="Times New Roman" panose="02020603050405020304" pitchFamily="18" charset="0"/>
              </a:rPr>
              <a:t>Insert</a:t>
            </a:r>
            <a:r>
              <a:rPr lang="vi-VN" sz="2800" dirty="0">
                <a:solidFill>
                  <a:srgbClr val="231F20"/>
                </a:solidFill>
                <a:effectLst/>
                <a:latin typeface="Times New Roman" panose="02020603050405020304" pitchFamily="18" charset="0"/>
                <a:cs typeface="Times New Roman" panose="02020603050405020304" pitchFamily="18" charset="0"/>
              </a:rPr>
              <a:t>, chọn </a:t>
            </a:r>
            <a:r>
              <a:rPr lang="vi-VN" sz="2800" b="1" dirty="0">
                <a:solidFill>
                  <a:srgbClr val="231F20"/>
                </a:solidFill>
                <a:effectLst/>
                <a:latin typeface="Times New Roman" panose="02020603050405020304" pitchFamily="18" charset="0"/>
                <a:cs typeface="Times New Roman" panose="02020603050405020304" pitchFamily="18" charset="0"/>
              </a:rPr>
              <a:t>Video/Insert Video from This Device</a:t>
            </a:r>
            <a:r>
              <a:rPr lang="vi-VN" sz="2800" dirty="0">
                <a:solidFill>
                  <a:srgbClr val="231F20"/>
                </a:solidFill>
                <a:effectLst/>
                <a:latin typeface="Times New Roman" panose="02020603050405020304" pitchFamily="18" charset="0"/>
                <a:cs typeface="Times New Roman" panose="02020603050405020304" pitchFamily="18" charset="0"/>
              </a:rPr>
              <a:t> để chèn thêm video minh hoạ đã chuẩn bị vào trang chiếu. </a:t>
            </a:r>
            <a:endParaRPr lang="vi-VN"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800" i="1" dirty="0">
                <a:solidFill>
                  <a:srgbClr val="231F20"/>
                </a:solidFill>
                <a:effectLst/>
                <a:latin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cs typeface="Times New Roman" panose="02020603050405020304" pitchFamily="18" charset="0"/>
              </a:rPr>
              <a:t>Lưu bài trình chiếu với tên là </a:t>
            </a:r>
            <a:r>
              <a:rPr lang="vi-VN" sz="2800" dirty="0">
                <a:solidFill>
                  <a:srgbClr val="ED028C"/>
                </a:solidFill>
                <a:effectLst/>
                <a:latin typeface="Times New Roman" panose="02020603050405020304" pitchFamily="18" charset="0"/>
                <a:cs typeface="Times New Roman" panose="02020603050405020304" pitchFamily="18" charset="0"/>
              </a:rPr>
              <a:t>LuocSuMayTinh</a:t>
            </a:r>
            <a:endParaRPr lang="en-US"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A7F3A10-0EE3-4E5A-B161-8279C9BC8F9E}"/>
              </a:ext>
            </a:extLst>
          </p:cNvPr>
          <p:cNvPicPr>
            <a:picLocks noChangeAspect="1"/>
          </p:cNvPicPr>
          <p:nvPr/>
        </p:nvPicPr>
        <p:blipFill>
          <a:blip r:embed="rId2"/>
          <a:stretch>
            <a:fillRect/>
          </a:stretch>
        </p:blipFill>
        <p:spPr>
          <a:xfrm>
            <a:off x="1693025" y="4534963"/>
            <a:ext cx="7931190" cy="1806028"/>
          </a:xfrm>
          <a:prstGeom prst="rect">
            <a:avLst/>
          </a:prstGeom>
        </p:spPr>
      </p:pic>
    </p:spTree>
    <p:extLst>
      <p:ext uri="{BB962C8B-B14F-4D97-AF65-F5344CB8AC3E}">
        <p14:creationId xmlns:p14="http://schemas.microsoft.com/office/powerpoint/2010/main" val="397470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A824F-0784-97B9-5182-61F6EA8A2ED4}"/>
              </a:ext>
            </a:extLst>
          </p:cNvPr>
          <p:cNvPicPr>
            <a:picLocks noChangeAspect="1"/>
          </p:cNvPicPr>
          <p:nvPr/>
        </p:nvPicPr>
        <p:blipFill>
          <a:blip r:embed="rId2"/>
          <a:stretch>
            <a:fillRect/>
          </a:stretch>
        </p:blipFill>
        <p:spPr>
          <a:xfrm>
            <a:off x="413544" y="199574"/>
            <a:ext cx="11364911" cy="6458851"/>
          </a:xfrm>
          <a:prstGeom prst="rect">
            <a:avLst/>
          </a:prstGeom>
        </p:spPr>
      </p:pic>
      <p:sp>
        <p:nvSpPr>
          <p:cNvPr id="3" name="Sun 2">
            <a:extLst>
              <a:ext uri="{FF2B5EF4-FFF2-40B4-BE49-F238E27FC236}">
                <a16:creationId xmlns:a16="http://schemas.microsoft.com/office/drawing/2014/main" id="{D5CED15B-5DB9-4DDA-03A1-8E5455837245}"/>
              </a:ext>
            </a:extLst>
          </p:cNvPr>
          <p:cNvSpPr/>
          <p:nvPr/>
        </p:nvSpPr>
        <p:spPr>
          <a:xfrm>
            <a:off x="1595155" y="1273628"/>
            <a:ext cx="4114800" cy="4114800"/>
          </a:xfrm>
          <a:prstGeom prst="sun">
            <a:avLst/>
          </a:prstGeom>
          <a:blipFill>
            <a:blip r:embed="rId3"/>
            <a:stretch>
              <a:fillRect/>
            </a:stretch>
          </a:blip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4ED5D93-6321-7569-9545-8E158DFA9491}"/>
              </a:ext>
            </a:extLst>
          </p:cNvPr>
          <p:cNvSpPr txBox="1"/>
          <p:nvPr/>
        </p:nvSpPr>
        <p:spPr>
          <a:xfrm>
            <a:off x="5888375" y="2823196"/>
            <a:ext cx="5207089" cy="1015663"/>
          </a:xfrm>
          <a:prstGeom prst="rect">
            <a:avLst/>
          </a:prstGeom>
          <a:noFill/>
        </p:spPr>
        <p:txBody>
          <a:bodyPr wrap="square">
            <a:spAutoFit/>
          </a:bodyPr>
          <a:lstStyle/>
          <a:p>
            <a:pPr algn="ctr"/>
            <a:r>
              <a:rPr lang="en-US" sz="6000" b="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VẬN DỤNG</a:t>
            </a:r>
            <a:endPar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57935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A09E34-DFEE-4830-82E0-C6C4ED1A4B3B}"/>
              </a:ext>
            </a:extLst>
          </p:cNvPr>
          <p:cNvSpPr/>
          <p:nvPr/>
        </p:nvSpPr>
        <p:spPr>
          <a:xfrm>
            <a:off x="831919" y="1451895"/>
            <a:ext cx="10149590" cy="4435830"/>
          </a:xfrm>
          <a:prstGeom prst="rect">
            <a:avLst/>
          </a:prstGeom>
        </p:spPr>
        <p:txBody>
          <a:bodyPr wrap="square">
            <a:spAutoFit/>
          </a:bodyPr>
          <a:lstStyle/>
          <a:p>
            <a:pPr lvl="0" algn="just" defTabSz="342900">
              <a:lnSpc>
                <a:spcPct val="150000"/>
              </a:lnSpc>
              <a:defRPr/>
            </a:pPr>
            <a:r>
              <a:rPr lang="vi-VN" sz="3200" dirty="0">
                <a:solidFill>
                  <a:schemeClr val="accent6">
                    <a:lumMod val="50000"/>
                  </a:schemeClr>
                </a:solidFill>
                <a:latin typeface="Times New Roman" panose="02020603050405020304" pitchFamily="18" charset="0"/>
                <a:cs typeface="Times New Roman" panose="02020603050405020304" pitchFamily="18" charset="0"/>
              </a:rPr>
              <a:t>Em hãy sử dụng phần mềm để bổ sung vào bài trình chiếu LuocSuMayTinh nội dung về đặc điểm của máy tính từng thế hệ. Yêu cầu: Sử dụng công cụ trực quan một cách hợp lí. Sau đó hãy phân công một bạn trong nhóm chia sẻ bài trình chiếu với các bạn khác để cùng hoàn chỉnh sản phẩm cho Triển lãm tin học.</a:t>
            </a:r>
          </a:p>
        </p:txBody>
      </p:sp>
      <p:pic>
        <p:nvPicPr>
          <p:cNvPr id="7" name="Picture 6">
            <a:extLst>
              <a:ext uri="{FF2B5EF4-FFF2-40B4-BE49-F238E27FC236}">
                <a16:creationId xmlns:a16="http://schemas.microsoft.com/office/drawing/2014/main" id="{8C5AFE53-F1D9-417F-A6F3-82731F4678B3}"/>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8" name="矩形 10">
            <a:extLst>
              <a:ext uri="{FF2B5EF4-FFF2-40B4-BE49-F238E27FC236}">
                <a16:creationId xmlns:a16="http://schemas.microsoft.com/office/drawing/2014/main" id="{F3AE15B1-4491-409A-AD36-0562F7E9A969}"/>
              </a:ext>
            </a:extLst>
          </p:cNvPr>
          <p:cNvSpPr/>
          <p:nvPr/>
        </p:nvSpPr>
        <p:spPr>
          <a:xfrm>
            <a:off x="1381272" y="499427"/>
            <a:ext cx="2757591" cy="659732"/>
          </a:xfrm>
          <a:prstGeom prst="rect">
            <a:avLst/>
          </a:prstGeom>
        </p:spPr>
        <p:txBody>
          <a:bodyPr wrap="square">
            <a:spAutoFit/>
          </a:bodyPr>
          <a:lstStyle/>
          <a:p>
            <a:pPr indent="266700">
              <a:lnSpc>
                <a:spcPct val="125000"/>
              </a:lnSpc>
              <a:spcAft>
                <a:spcPts val="400"/>
              </a:spcAft>
            </a:pPr>
            <a:r>
              <a:rPr lang="en-US" sz="3200" b="1">
                <a:solidFill>
                  <a:schemeClr val="accent6">
                    <a:lumMod val="50000"/>
                  </a:schemeClr>
                </a:solidFill>
                <a:latin typeface="Times New Roman" panose="02020603050405020304" pitchFamily="18" charset="0"/>
                <a:cs typeface="Times New Roman" panose="02020603050405020304" pitchFamily="18" charset="0"/>
              </a:rPr>
              <a:t>VẬN DỤNG</a:t>
            </a:r>
            <a:endParaRPr lang="vi-VN" sz="320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56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fade">
                                      <p:cBhvr>
                                        <p:cTn id="10" dur="1000"/>
                                        <p:tgtEl>
                                          <p:spTgt spid="23">
                                            <p:txEl>
                                              <p:pRg st="0" end="0"/>
                                            </p:txEl>
                                          </p:spTgt>
                                        </p:tgtEl>
                                      </p:cBhvr>
                                    </p:animEffect>
                                    <p:anim calcmode="lin" valueType="num">
                                      <p:cBhvr>
                                        <p:cTn id="11"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D8241-F6BD-0259-33AE-DDD7D8FC4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3644"/>
          </a:xfrm>
          <a:prstGeom prst="rect">
            <a:avLst/>
          </a:prstGeom>
        </p:spPr>
      </p:pic>
      <p:sp>
        <p:nvSpPr>
          <p:cNvPr id="27" name="TextBox 53">
            <a:extLst>
              <a:ext uri="{FF2B5EF4-FFF2-40B4-BE49-F238E27FC236}">
                <a16:creationId xmlns:a16="http://schemas.microsoft.com/office/drawing/2014/main" id="{CCDE8539-0B51-34F5-C4A8-8E3B3D7A6548}"/>
              </a:ext>
            </a:extLst>
          </p:cNvPr>
          <p:cNvSpPr txBox="1">
            <a:spLocks noChangeArrowheads="1"/>
          </p:cNvSpPr>
          <p:nvPr/>
        </p:nvSpPr>
        <p:spPr bwMode="auto">
          <a:xfrm>
            <a:off x="2117267" y="1812511"/>
            <a:ext cx="4781951" cy="141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7" tIns="60955" rIns="121907" bIns="60955" numCol="1" anchor="t" anchorCtr="0" compatLnSpc="1">
            <a:prstTxWarp prst="textNoShape">
              <a:avLst/>
            </a:prstTxWarp>
            <a:spAutoFit/>
          </a:bodyPr>
          <a:lstStyle/>
          <a:p>
            <a:pPr algn="ctr" fontAlgn="base">
              <a:spcBef>
                <a:spcPct val="0"/>
              </a:spcBef>
              <a:spcAft>
                <a:spcPct val="0"/>
              </a:spcAft>
              <a:defRPr/>
            </a:pP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Hướng</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dẫn</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Dặn</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dò</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1</a:t>
            </a:r>
          </a:p>
          <a:p>
            <a:pPr algn="ctr" fontAlgn="base">
              <a:spcBef>
                <a:spcPct val="0"/>
              </a:spcBef>
              <a:spcAft>
                <a:spcPct val="0"/>
              </a:spcAft>
              <a:defRPr/>
            </a:pP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Hướng</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dẫn</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Dặn</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dò</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2</a:t>
            </a:r>
          </a:p>
          <a:p>
            <a:pPr algn="ctr" fontAlgn="base">
              <a:spcBef>
                <a:spcPct val="0"/>
              </a:spcBef>
              <a:spcAft>
                <a:spcPct val="0"/>
              </a:spcAft>
              <a:defRPr/>
            </a:pP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Hướng</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dẫn</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Dặn</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b="1" kern="0" dirty="0" err="1">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dò</a:t>
            </a:r>
            <a:r>
              <a:rPr lang="en-US" altLang="zh-CN" sz="2800" b="1" kern="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rPr>
              <a:t> 3</a:t>
            </a:r>
            <a:endParaRPr lang="zh-CN" altLang="en-US" sz="2800" b="1" kern="0" dirty="0">
              <a:solidFill>
                <a:schemeClr val="bg1"/>
              </a:solidFill>
              <a:latin typeface="Times New Roman" panose="02020603050405020304" pitchFamily="18" charset="0"/>
              <a:ea typeface="宋体" pitchFamily="2" charset="-122"/>
              <a:cs typeface="Times New Roman" panose="02020603050405020304" pitchFamily="18" charset="0"/>
            </a:endParaRPr>
          </a:p>
        </p:txBody>
      </p:sp>
      <p:grpSp>
        <p:nvGrpSpPr>
          <p:cNvPr id="31" name="组合 14">
            <a:extLst>
              <a:ext uri="{FF2B5EF4-FFF2-40B4-BE49-F238E27FC236}">
                <a16:creationId xmlns:a16="http://schemas.microsoft.com/office/drawing/2014/main" id="{B892DF70-9CC5-A08C-C064-9DDDDF1DF406}"/>
              </a:ext>
            </a:extLst>
          </p:cNvPr>
          <p:cNvGrpSpPr/>
          <p:nvPr/>
        </p:nvGrpSpPr>
        <p:grpSpPr>
          <a:xfrm>
            <a:off x="7959734" y="213366"/>
            <a:ext cx="2114999" cy="1723540"/>
            <a:chOff x="3910879" y="2268230"/>
            <a:chExt cx="1586249" cy="1292655"/>
          </a:xfrm>
          <a:solidFill>
            <a:srgbClr val="CF3DF3"/>
          </a:solidFill>
        </p:grpSpPr>
        <p:sp>
          <p:nvSpPr>
            <p:cNvPr id="32" name="AutoShape 17">
              <a:extLst>
                <a:ext uri="{FF2B5EF4-FFF2-40B4-BE49-F238E27FC236}">
                  <a16:creationId xmlns:a16="http://schemas.microsoft.com/office/drawing/2014/main" id="{B59C8D49-B69B-12EF-9C6E-B7B6AEB25935}"/>
                </a:ext>
              </a:extLst>
            </p:cNvPr>
            <p:cNvSpPr>
              <a:spLocks noChangeArrowheads="1"/>
            </p:cNvSpPr>
            <p:nvPr/>
          </p:nvSpPr>
          <p:spPr bwMode="auto">
            <a:xfrm>
              <a:off x="3910879" y="2268230"/>
              <a:ext cx="1586249" cy="1292655"/>
            </a:xfrm>
            <a:prstGeom prst="hexagon">
              <a:avLst>
                <a:gd name="adj" fmla="val 30740"/>
                <a:gd name="vf" fmla="val 115470"/>
              </a:avLst>
            </a:prstGeom>
            <a:grpFill/>
            <a:ln w="3175" cap="flat" cmpd="sng" algn="ctr">
              <a:solidFill>
                <a:srgbClr val="EAEAEA"/>
              </a:solidFill>
              <a:prstDash val="solid"/>
            </a:ln>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SG" sz="1467"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endParaRPr>
            </a:p>
          </p:txBody>
        </p:sp>
        <p:sp>
          <p:nvSpPr>
            <p:cNvPr id="33" name="TextBox 32">
              <a:extLst>
                <a:ext uri="{FF2B5EF4-FFF2-40B4-BE49-F238E27FC236}">
                  <a16:creationId xmlns:a16="http://schemas.microsoft.com/office/drawing/2014/main" id="{1758F368-7586-678E-955B-BA01189EB7B8}"/>
                </a:ext>
              </a:extLst>
            </p:cNvPr>
            <p:cNvSpPr txBox="1"/>
            <p:nvPr/>
          </p:nvSpPr>
          <p:spPr>
            <a:xfrm>
              <a:off x="4294137" y="2464434"/>
              <a:ext cx="952424" cy="900247"/>
            </a:xfrm>
            <a:prstGeom prst="rect">
              <a:avLst/>
            </a:prstGeom>
            <a:grp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D8F6FF"/>
                  </a:solidFill>
                  <a:effectLst/>
                  <a:uLnTx/>
                  <a:uFillTx/>
                  <a:latin typeface="A3.OpenSansBold-San"/>
                  <a:ea typeface="字魂59号-创粗黑" panose="00000500000000000000" pitchFamily="2" charset="-122"/>
                  <a:cs typeface="Arial Unicode MS" pitchFamily="34" charset="-122"/>
                </a:rPr>
                <a:t>DẶN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D8F6FF"/>
                  </a:solidFill>
                  <a:effectLst/>
                  <a:uLnTx/>
                  <a:uFillTx/>
                  <a:latin typeface="A3.OpenSansBold-San"/>
                  <a:ea typeface="字魂59号-创粗黑" panose="00000500000000000000" pitchFamily="2" charset="-122"/>
                  <a:cs typeface="Arial Unicode MS" pitchFamily="34" charset="-122"/>
                </a:rPr>
                <a:t>DÒ</a:t>
              </a:r>
              <a:endParaRPr kumimoji="0" lang="zh-CN" altLang="en-US" sz="3600" b="1" i="0" u="none" strike="noStrike" kern="0" cap="none" spc="0" normalizeH="0" baseline="0" noProof="0" dirty="0">
                <a:ln>
                  <a:noFill/>
                </a:ln>
                <a:solidFill>
                  <a:srgbClr val="D8F6FF"/>
                </a:solidFill>
                <a:effectLst/>
                <a:uLnTx/>
                <a:uFillTx/>
                <a:latin typeface="A3.OpenSansBold-San"/>
                <a:ea typeface="字魂59号-创粗黑" panose="00000500000000000000" pitchFamily="2" charset="-122"/>
                <a:cs typeface="Arial Unicode MS" pitchFamily="34" charset="-122"/>
              </a:endParaRPr>
            </a:p>
          </p:txBody>
        </p:sp>
      </p:grpSp>
      <p:sp>
        <p:nvSpPr>
          <p:cNvPr id="34" name="TextBox 33">
            <a:extLst>
              <a:ext uri="{FF2B5EF4-FFF2-40B4-BE49-F238E27FC236}">
                <a16:creationId xmlns:a16="http://schemas.microsoft.com/office/drawing/2014/main" id="{9737A6AD-2F8D-DB58-63F2-88040DA65089}"/>
              </a:ext>
            </a:extLst>
          </p:cNvPr>
          <p:cNvSpPr txBox="1"/>
          <p:nvPr/>
        </p:nvSpPr>
        <p:spPr>
          <a:xfrm>
            <a:off x="-55940" y="-3387757"/>
            <a:ext cx="1107996" cy="461665"/>
          </a:xfrm>
          <a:prstGeom prst="rect">
            <a:avLst/>
          </a:prstGeom>
          <a:noFill/>
        </p:spPr>
        <p:txBody>
          <a:bodyPr wrap="none" rtlCol="0">
            <a:spAutoFit/>
          </a:bodyPr>
          <a:lstStyle/>
          <a:p>
            <a:r>
              <a:rPr lang="zh-CN" altLang="en-US" sz="2400" dirty="0">
                <a:solidFill>
                  <a:srgbClr val="3F3F3F"/>
                </a:solidFill>
                <a:latin typeface="字魂59号-创粗黑" panose="00000500000000000000" pitchFamily="2" charset="-122"/>
                <a:ea typeface="字魂59号-创粗黑" panose="00000500000000000000" pitchFamily="2" charset="-122"/>
              </a:rPr>
              <a:t>延迟符</a:t>
            </a:r>
          </a:p>
        </p:txBody>
      </p:sp>
    </p:spTree>
    <p:extLst>
      <p:ext uri="{BB962C8B-B14F-4D97-AF65-F5344CB8AC3E}">
        <p14:creationId xmlns:p14="http://schemas.microsoft.com/office/powerpoint/2010/main" val="50100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2A824F-0784-97B9-5182-61F6EA8A2ED4}"/>
              </a:ext>
            </a:extLst>
          </p:cNvPr>
          <p:cNvPicPr>
            <a:picLocks noChangeAspect="1"/>
          </p:cNvPicPr>
          <p:nvPr/>
        </p:nvPicPr>
        <p:blipFill>
          <a:blip r:embed="rId2"/>
          <a:stretch>
            <a:fillRect/>
          </a:stretch>
        </p:blipFill>
        <p:spPr>
          <a:xfrm>
            <a:off x="413544" y="199574"/>
            <a:ext cx="11364911" cy="6458851"/>
          </a:xfrm>
          <a:prstGeom prst="rect">
            <a:avLst/>
          </a:prstGeom>
        </p:spPr>
      </p:pic>
      <p:sp>
        <p:nvSpPr>
          <p:cNvPr id="3" name="Sun 2">
            <a:extLst>
              <a:ext uri="{FF2B5EF4-FFF2-40B4-BE49-F238E27FC236}">
                <a16:creationId xmlns:a16="http://schemas.microsoft.com/office/drawing/2014/main" id="{D5CED15B-5DB9-4DDA-03A1-8E5455837245}"/>
              </a:ext>
            </a:extLst>
          </p:cNvPr>
          <p:cNvSpPr/>
          <p:nvPr/>
        </p:nvSpPr>
        <p:spPr>
          <a:xfrm>
            <a:off x="1595155" y="1273628"/>
            <a:ext cx="4114800" cy="4114800"/>
          </a:xfrm>
          <a:prstGeom prst="sun">
            <a:avLst/>
          </a:prstGeom>
          <a:blipFill>
            <a:blip r:embed="rId3"/>
            <a:stretch>
              <a:fillRect/>
            </a:stretch>
          </a:blip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A4ED5D93-6321-7569-9545-8E158DFA9491}"/>
              </a:ext>
            </a:extLst>
          </p:cNvPr>
          <p:cNvSpPr txBox="1"/>
          <p:nvPr/>
        </p:nvSpPr>
        <p:spPr>
          <a:xfrm>
            <a:off x="5888375" y="2823196"/>
            <a:ext cx="5207089" cy="1015663"/>
          </a:xfrm>
          <a:prstGeom prst="rect">
            <a:avLst/>
          </a:prstGeom>
          <a:noFill/>
        </p:spPr>
        <p:txBody>
          <a:bodyPr wrap="square">
            <a:spAutoFit/>
          </a:bodyPr>
          <a:lstStyle/>
          <a:p>
            <a:pPr algn="ctr"/>
            <a:r>
              <a:rPr lang="en-US" sz="6000" b="1">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rPr>
              <a:t>KHỞI ĐỘNG</a:t>
            </a:r>
            <a:endParaRPr lang="en-US" sz="6000" b="1" dirty="0">
              <a:gradFill>
                <a:gsLst>
                  <a:gs pos="67000">
                    <a:srgbClr val="48CFAD">
                      <a:lumMod val="60000"/>
                      <a:lumOff val="40000"/>
                    </a:srgbClr>
                  </a:gs>
                  <a:gs pos="23000">
                    <a:srgbClr val="0000FF"/>
                  </a:gs>
                  <a:gs pos="76000">
                    <a:srgbClr val="FA7A61"/>
                  </a:gs>
                  <a:gs pos="52000">
                    <a:srgbClr val="FC6E51">
                      <a:lumMod val="75000"/>
                    </a:srgbClr>
                  </a:gs>
                  <a:gs pos="68000">
                    <a:srgbClr val="FC6E51">
                      <a:lumMod val="60000"/>
                      <a:lumOff val="40000"/>
                    </a:srgbClr>
                  </a:gs>
                </a:gsLst>
                <a:lin ang="5400000" scaled="1"/>
              </a:gra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02114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1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pandas driving a jeep&#10;&#10;Description automatically generated">
            <a:extLst>
              <a:ext uri="{FF2B5EF4-FFF2-40B4-BE49-F238E27FC236}">
                <a16:creationId xmlns:a16="http://schemas.microsoft.com/office/drawing/2014/main" id="{83F63F75-AED6-064C-19F1-0D1E69AD4FA0}"/>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1026" name="Picture 2" descr="C:\Users\ADMIN\Desktop\Tai nguyen thiet ke tro choi\Bảng gỗ\images.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279400"/>
            <a:ext cx="3251200" cy="1569660"/>
          </a:xfrm>
          <a:prstGeom prst="rect">
            <a:avLst/>
          </a:prstGeom>
          <a:noFill/>
        </p:spPr>
        <p:txBody>
          <a:bodyPr wrap="square" rtlCol="0">
            <a:spAutoFit/>
          </a:bodyPr>
          <a:lstStyle/>
          <a:p>
            <a:pPr algn="ctr"/>
            <a:r>
              <a:rPr lang="en-US" sz="4800">
                <a:solidFill>
                  <a:srgbClr val="006600"/>
                </a:solidFill>
                <a:latin typeface="Arial" panose="020B0604020202020204" pitchFamily="34" charset="0"/>
                <a:cs typeface="Arial" panose="020B0604020202020204" pitchFamily="34" charset="0"/>
              </a:rPr>
              <a:t>Cuộc Đua</a:t>
            </a:r>
          </a:p>
          <a:p>
            <a:pPr algn="ctr"/>
            <a:r>
              <a:rPr lang="en-US" sz="4800">
                <a:solidFill>
                  <a:srgbClr val="006600"/>
                </a:solidFill>
                <a:latin typeface="Arial" panose="020B0604020202020204" pitchFamily="34" charset="0"/>
                <a:cs typeface="Arial" panose="020B0604020202020204" pitchFamily="34" charset="0"/>
              </a:rPr>
              <a:t> Kỳ 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DMIN\Desktop\Tai nguyen thiet ke tro choi\Bảng gỗ\images.jpg">
            <a:extLst>
              <a:ext uri="{FF2B5EF4-FFF2-40B4-BE49-F238E27FC236}">
                <a16:creationId xmlns:a16="http://schemas.microsoft.com/office/drawing/2014/main" id="{4B5FB79B-E2D5-2F87-7DD4-A2AC32D1533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0" y="-431800"/>
            <a:ext cx="2308227" cy="16891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45929D3-0BB2-9DF9-AAF1-79590138572C}"/>
              </a:ext>
            </a:extLst>
          </p:cNvPr>
          <p:cNvSpPr txBox="1"/>
          <p:nvPr/>
        </p:nvSpPr>
        <p:spPr>
          <a:xfrm>
            <a:off x="9883777" y="469616"/>
            <a:ext cx="2076450" cy="584775"/>
          </a:xfrm>
          <a:prstGeom prst="rect">
            <a:avLst/>
          </a:prstGeom>
          <a:noFill/>
        </p:spPr>
        <p:txBody>
          <a:bodyPr wrap="square" rtlCol="0">
            <a:spAutoFit/>
          </a:bodyPr>
          <a:lstStyle/>
          <a:p>
            <a:r>
              <a:rPr lang="en-US" sz="3200" b="1">
                <a:solidFill>
                  <a:schemeClr val="accent3">
                    <a:lumMod val="50000"/>
                  </a:schemeClr>
                </a:solidFill>
                <a:latin typeface="Times New Roman" panose="02020603050405020304" pitchFamily="18" charset="0"/>
                <a:cs typeface="Times New Roman" panose="02020603050405020304" pitchFamily="18" charset="0"/>
              </a:rPr>
              <a:t>Luật chơi</a:t>
            </a:r>
            <a:endParaRPr lang="vi-VN" sz="3200" b="1">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46EE1F2E-4347-ED83-C929-77687DF41E18}"/>
              </a:ext>
            </a:extLst>
          </p:cNvPr>
          <p:cNvSpPr/>
          <p:nvPr/>
        </p:nvSpPr>
        <p:spPr>
          <a:xfrm>
            <a:off x="158751" y="1536703"/>
            <a:ext cx="11874499" cy="5022539"/>
          </a:xfrm>
          <a:prstGeom prst="roundRect">
            <a:avLst/>
          </a:prstGeom>
          <a:solidFill>
            <a:schemeClr val="accent6">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chemeClr val="tx1">
                    <a:lumMod val="95000"/>
                    <a:lumOff val="5000"/>
                  </a:schemeClr>
                </a:solidFill>
                <a:latin typeface="Times New Roman" panose="02020603050405020304" pitchFamily="18" charset="0"/>
                <a:cs typeface="Times New Roman" panose="02020603050405020304" pitchFamily="18" charset="0"/>
              </a:rPr>
              <a:t>Lớp học được chia làm 2 đội chơi, đại diện các đội lên bóc thăm để biết được thứ tự chơi.</a:t>
            </a:r>
          </a:p>
          <a:p>
            <a:pPr algn="just"/>
            <a:r>
              <a:rPr lang="en-US" sz="3600">
                <a:solidFill>
                  <a:schemeClr val="tx1">
                    <a:lumMod val="95000"/>
                    <a:lumOff val="5000"/>
                  </a:schemeClr>
                </a:solidFill>
                <a:latin typeface="Times New Roman" panose="02020603050405020304" pitchFamily="18" charset="0"/>
                <a:cs typeface="Times New Roman" panose="02020603050405020304" pitchFamily="18" charset="0"/>
              </a:rPr>
              <a:t>Khi đến lượt, đội chơi sẽ phải trả lời câu hỏi của chương trình (bất kì thành viên nào trong đội đều có thể trả lời câu hỏi). Trả lời đúng xe đua của đội chơi sẽ được tiến lên một nất trên đường đua, nếu trả lời sai xe giữ nguyên vị trí.</a:t>
            </a:r>
          </a:p>
          <a:p>
            <a:pPr algn="just"/>
            <a:r>
              <a:rPr lang="en-US" sz="3600">
                <a:solidFill>
                  <a:schemeClr val="tx1">
                    <a:lumMod val="95000"/>
                    <a:lumOff val="5000"/>
                  </a:schemeClr>
                </a:solidFill>
                <a:latin typeface="Times New Roman" panose="02020603050405020304" pitchFamily="18" charset="0"/>
                <a:cs typeface="Times New Roman" panose="02020603050405020304" pitchFamily="18" charset="0"/>
              </a:rPr>
              <a:t>Đội nào về đích trước sẽ là đội chiến thắng của trò chơi.</a:t>
            </a:r>
            <a:endParaRPr lang="vi-VN" sz="36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8" name="Nhạc tổ chức trò chơi vui nhộn">
            <a:hlinkClick r:id="" action="ppaction://media"/>
            <a:extLst>
              <a:ext uri="{FF2B5EF4-FFF2-40B4-BE49-F238E27FC236}">
                <a16:creationId xmlns:a16="http://schemas.microsoft.com/office/drawing/2014/main" id="{A2AD3A29-6828-FEC0-7C50-5D0637239E95}"/>
              </a:ext>
            </a:extLst>
          </p:cNvPr>
          <p:cNvPicPr>
            <a:picLocks noChangeAspect="1"/>
          </p:cNvPicPr>
          <p:nvPr>
            <a:audioFile r:link="rId1"/>
            <p:extLst>
              <p:ext uri="{DAA4B4D4-6D71-4841-9C94-3DE7FCFB9230}">
                <p14:media xmlns:p14="http://schemas.microsoft.com/office/powerpoint/2010/main" r:embed="rId2">
                  <p14:trim st="600" end="1.6175358125E6"/>
                </p14:media>
              </p:ext>
            </p:extLst>
          </p:nvPr>
        </p:nvPicPr>
        <p:blipFill>
          <a:blip r:embed="rId13"/>
          <a:stretch>
            <a:fillRect/>
          </a:stretch>
        </p:blipFill>
        <p:spPr>
          <a:xfrm>
            <a:off x="-889944" y="3361266"/>
            <a:ext cx="541867" cy="541867"/>
          </a:xfrm>
          <a:prstGeom prst="rect">
            <a:avLst/>
          </a:prstGeom>
        </p:spPr>
      </p:pic>
      <p:pic>
        <p:nvPicPr>
          <p:cNvPr id="2" name="hướng dẫn trò chơi đua xe">
            <a:hlinkClick r:id="" action="ppaction://media"/>
            <a:extLst>
              <a:ext uri="{FF2B5EF4-FFF2-40B4-BE49-F238E27FC236}">
                <a16:creationId xmlns:a16="http://schemas.microsoft.com/office/drawing/2014/main" id="{A42497AF-4449-D158-84F4-DCC19F6B7C28}"/>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54477" y="2021468"/>
            <a:ext cx="406400" cy="4064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39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3" presetClass="mediacall" presetSubtype="0" fill="hold" nodeType="withEffect">
                                  <p:stCondLst>
                                    <p:cond delay="0"/>
                                  </p:stCondLst>
                                  <p:childTnLst>
                                    <p:cmd type="call" cmd="stop">
                                      <p:cBhvr>
                                        <p:cTn id="15" dur="1" fill="hold"/>
                                        <p:tgtEl>
                                          <p:spTgt spid="8"/>
                                        </p:tgtEl>
                                      </p:cBhvr>
                                    </p:cmd>
                                  </p:childTnLst>
                                </p:cTn>
                              </p:par>
                              <p:par>
                                <p:cTn id="16" presetID="1" presetClass="mediacall" presetSubtype="0" fill="hold" nodeType="withEffect">
                                  <p:stCondLst>
                                    <p:cond delay="0"/>
                                  </p:stCondLst>
                                  <p:childTnLst>
                                    <p:cmd type="call" cmd="playFrom(0.0)">
                                      <p:cBhvr>
                                        <p:cTn id="17" dur="1" fill="hold"/>
                                        <p:tgtEl>
                                          <p:spTgt spid="2"/>
                                        </p:tgtEl>
                                      </p:cBhvr>
                                    </p:cmd>
                                  </p:childTnLst>
                                </p:cTn>
                              </p:par>
                            </p:childTnLst>
                          </p:cTn>
                        </p:par>
                        <p:par>
                          <p:cTn id="18" fill="hold">
                            <p:stCondLst>
                              <p:cond delay="500"/>
                            </p:stCondLst>
                            <p:childTnLst>
                              <p:par>
                                <p:cTn id="19" presetID="2" presetClass="entr" presetSubtype="8" fill="hold" nodeType="afterEffect">
                                  <p:stCondLst>
                                    <p:cond delay="0"/>
                                  </p:stCondLst>
                                  <p:iterate type="lt">
                                    <p:tmPct val="12000"/>
                                  </p:iterate>
                                  <p:childTnLst>
                                    <p:set>
                                      <p:cBhvr>
                                        <p:cTn id="20" dur="1" fill="hold">
                                          <p:stCondLst>
                                            <p:cond delay="0"/>
                                          </p:stCondLst>
                                        </p:cTn>
                                        <p:tgtEl>
                                          <p:spTgt spid="6">
                                            <p:txEl>
                                              <p:pRg st="0" end="0"/>
                                            </p:txEl>
                                          </p:spTgt>
                                        </p:tgtEl>
                                        <p:attrNameLst>
                                          <p:attrName>style.visibility</p:attrName>
                                        </p:attrNameLst>
                                      </p:cBhvr>
                                      <p:to>
                                        <p:strVal val="visible"/>
                                      </p:to>
                                    </p:set>
                                    <p:anim calcmode="lin" valueType="num">
                                      <p:cBhvr additive="base">
                                        <p:cTn id="21"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23" fill="hold">
                            <p:stCondLst>
                              <p:cond delay="5080"/>
                            </p:stCondLst>
                            <p:childTnLst>
                              <p:par>
                                <p:cTn id="24" presetID="2" presetClass="entr" presetSubtype="8" fill="hold" nodeType="afterEffect">
                                  <p:stCondLst>
                                    <p:cond delay="0"/>
                                  </p:stCondLst>
                                  <p:iterate type="lt">
                                    <p:tmPct val="12000"/>
                                  </p:iterate>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16560"/>
                            </p:stCondLst>
                            <p:childTnLst>
                              <p:par>
                                <p:cTn id="29" presetID="2" presetClass="entr" presetSubtype="8" fill="hold" nodeType="afterEffect">
                                  <p:stCondLst>
                                    <p:cond delay="0"/>
                                  </p:stCondLst>
                                  <p:iterate type="lt">
                                    <p:tmPct val="12000"/>
                                  </p:iterate>
                                  <p:childTnLst>
                                    <p:set>
                                      <p:cBhvr>
                                        <p:cTn id="30" dur="1" fill="hold">
                                          <p:stCondLst>
                                            <p:cond delay="0"/>
                                          </p:stCondLst>
                                        </p:cTn>
                                        <p:tgtEl>
                                          <p:spTgt spid="6">
                                            <p:txEl>
                                              <p:pRg st="2" end="2"/>
                                            </p:txEl>
                                          </p:spTgt>
                                        </p:tgtEl>
                                        <p:attrNameLst>
                                          <p:attrName>style.visibility</p:attrName>
                                        </p:attrNameLst>
                                      </p:cBhvr>
                                      <p:to>
                                        <p:strVal val="visible"/>
                                      </p:to>
                                    </p:set>
                                    <p:anim calcmode="lin" valueType="num">
                                      <p:cBhvr additive="base">
                                        <p:cTn id="31"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33" fill="hold">
                            <p:stCondLst>
                              <p:cond delay="19700"/>
                            </p:stCondLst>
                            <p:childTnLst>
                              <p:par>
                                <p:cTn id="34" presetID="10" presetClass="exit" presetSubtype="0" fill="hold" grpId="1" nodeType="afterEffect">
                                  <p:stCondLst>
                                    <p:cond delay="2500"/>
                                  </p:stCondLst>
                                  <p:iterate type="lt">
                                    <p:tmPct val="0"/>
                                  </p:iterate>
                                  <p:childTnLst>
                                    <p:animEffect transition="out" filter="fade">
                                      <p:cBhvr>
                                        <p:cTn id="35" dur="500"/>
                                        <p:tgtEl>
                                          <p:spTgt spid="6">
                                            <p:txEl>
                                              <p:pRg st="0" end="0"/>
                                            </p:txEl>
                                          </p:spTgt>
                                        </p:tgtEl>
                                      </p:cBhvr>
                                    </p:animEffect>
                                    <p:set>
                                      <p:cBhvr>
                                        <p:cTn id="36" dur="1" fill="hold">
                                          <p:stCondLst>
                                            <p:cond delay="499"/>
                                          </p:stCondLst>
                                        </p:cTn>
                                        <p:tgtEl>
                                          <p:spTgt spid="6">
                                            <p:txEl>
                                              <p:pRg st="0" end="0"/>
                                            </p:txEl>
                                          </p:spTgt>
                                        </p:tgtEl>
                                        <p:attrNameLst>
                                          <p:attrName>style.visibility</p:attrName>
                                        </p:attrNameLst>
                                      </p:cBhvr>
                                      <p:to>
                                        <p:strVal val="hidden"/>
                                      </p:to>
                                    </p:set>
                                  </p:childTnLst>
                                </p:cTn>
                              </p:par>
                              <p:par>
                                <p:cTn id="37" presetID="10" presetClass="exit" presetSubtype="0" fill="hold" grpId="1" nodeType="withEffect">
                                  <p:stCondLst>
                                    <p:cond delay="2500"/>
                                  </p:stCondLst>
                                  <p:iterate type="lt">
                                    <p:tmPct val="0"/>
                                  </p:iterate>
                                  <p:childTnLst>
                                    <p:animEffect transition="out" filter="fade">
                                      <p:cBhvr>
                                        <p:cTn id="38" dur="500"/>
                                        <p:tgtEl>
                                          <p:spTgt spid="6">
                                            <p:txEl>
                                              <p:pRg st="1" end="1"/>
                                            </p:txEl>
                                          </p:spTgt>
                                        </p:tgtEl>
                                      </p:cBhvr>
                                    </p:animEffect>
                                    <p:set>
                                      <p:cBhvr>
                                        <p:cTn id="39" dur="1" fill="hold">
                                          <p:stCondLst>
                                            <p:cond delay="499"/>
                                          </p:stCondLst>
                                        </p:cTn>
                                        <p:tgtEl>
                                          <p:spTgt spid="6">
                                            <p:txEl>
                                              <p:pRg st="1" end="1"/>
                                            </p:txEl>
                                          </p:spTgt>
                                        </p:tgtEl>
                                        <p:attrNameLst>
                                          <p:attrName>style.visibility</p:attrName>
                                        </p:attrNameLst>
                                      </p:cBhvr>
                                      <p:to>
                                        <p:strVal val="hidden"/>
                                      </p:to>
                                    </p:set>
                                  </p:childTnLst>
                                </p:cTn>
                              </p:par>
                              <p:par>
                                <p:cTn id="40" presetID="10" presetClass="exit" presetSubtype="0" fill="hold" grpId="1" nodeType="withEffect">
                                  <p:stCondLst>
                                    <p:cond delay="2500"/>
                                  </p:stCondLst>
                                  <p:iterate type="lt">
                                    <p:tmPct val="0"/>
                                  </p:iterate>
                                  <p:childTnLst>
                                    <p:animEffect transition="out" filter="fade">
                                      <p:cBhvr>
                                        <p:cTn id="41" dur="500"/>
                                        <p:tgtEl>
                                          <p:spTgt spid="6">
                                            <p:txEl>
                                              <p:pRg st="2" end="2"/>
                                            </p:txEl>
                                          </p:spTgt>
                                        </p:tgtEl>
                                      </p:cBhvr>
                                    </p:animEffect>
                                    <p:set>
                                      <p:cBhvr>
                                        <p:cTn id="42" dur="1" fill="hold">
                                          <p:stCondLst>
                                            <p:cond delay="499"/>
                                          </p:stCondLst>
                                        </p:cTn>
                                        <p:tgtEl>
                                          <p:spTgt spid="6">
                                            <p:txEl>
                                              <p:pRg st="2" end="2"/>
                                            </p:txEl>
                                          </p:spTgt>
                                        </p:tgtEl>
                                        <p:attrNameLst>
                                          <p:attrName>style.visibility</p:attrName>
                                        </p:attrNameLst>
                                      </p:cBhvr>
                                      <p:to>
                                        <p:strVal val="hidden"/>
                                      </p:to>
                                    </p:set>
                                  </p:childTnLst>
                                </p:cTn>
                              </p:par>
                              <p:par>
                                <p:cTn id="43" presetID="10" presetClass="exit" presetSubtype="0" fill="hold" grpId="1" nodeType="withEffect">
                                  <p:stCondLst>
                                    <p:cond delay="2500"/>
                                  </p:stCondLst>
                                  <p:childTnLst>
                                    <p:animEffect transition="out" filter="fade">
                                      <p:cBhvr>
                                        <p:cTn id="44" dur="500"/>
                                        <p:tgtEl>
                                          <p:spTgt spid="6">
                                            <p:bg/>
                                          </p:spTgt>
                                        </p:tgtEl>
                                      </p:cBhvr>
                                    </p:animEffect>
                                    <p:set>
                                      <p:cBhvr>
                                        <p:cTn id="45" dur="1" fill="hold">
                                          <p:stCondLst>
                                            <p:cond delay="499"/>
                                          </p:stCondLst>
                                        </p:cTn>
                                        <p:tgtEl>
                                          <p:spTgt spid="6">
                                            <p:bg/>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2"/>
                </p:tgtEl>
              </p:cMediaNode>
            </p:audio>
          </p:childTnLst>
        </p:cTn>
      </p:par>
    </p:tnLst>
    <p:bldLst>
      <p:bldP spid="6" grpId="0" animBg="1"/>
      <p:bldP spid="6" grpId="1"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field with white lines and trees&#10;&#10;Description automatically generated">
            <a:extLst>
              <a:ext uri="{FF2B5EF4-FFF2-40B4-BE49-F238E27FC236}">
                <a16:creationId xmlns:a16="http://schemas.microsoft.com/office/drawing/2014/main" id="{C7725B33-227F-D679-A576-014A51117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3614" y="-25399"/>
            <a:ext cx="13717739" cy="7895232"/>
          </a:xfrm>
          <a:prstGeom prst="rect">
            <a:avLst/>
          </a:prstGeom>
        </p:spPr>
      </p:pic>
      <p:pic>
        <p:nvPicPr>
          <p:cNvPr id="40" name="Picture 4" descr="Hình ảnh có liên qu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1465" y="1360905"/>
            <a:ext cx="6350000" cy="62230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ó liên qu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3863" y="1467972"/>
            <a:ext cx="6350000" cy="622300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 descr="C:\Users\ADMIN\Desktop\Picture1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14" y="1684884"/>
            <a:ext cx="2147215" cy="161659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5" descr="Hình ảnh có liên quan">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89"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 descr="Hình ảnh có liên quan">
            <a:hlinkClick r:id="rId9"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89" y="2192268"/>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5" descr="Hình ảnh có liên quan">
            <a:hlinkClick r:id="rId10"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89" y="2192266"/>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ADMIN\Desktop\Picture6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4635409"/>
            <a:ext cx="2673349" cy="15057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Hình ảnh có liên quan">
            <a:hlinkClick r:id="rId12"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Hình ảnh có liên quan">
            <a:hlinkClick r:id="rId13"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591264"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Hình ảnh có liên quan">
            <a:hlinkClick r:id="rId14"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828267"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9" name="Picture 2" descr="Kết quả hình ảnh cho FIREWORK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73265"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44" name="Rectangle 43"/>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5" name="Picture 2" descr="Kết quả hình ảnh cho FIREWORK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283519" y="2202365"/>
            <a:ext cx="3919084" cy="3801513"/>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0"/>
                                        </p:tgtEl>
                                        <p:attrNameLst>
                                          <p:attrName>r</p:attrName>
                                        </p:attrNameLst>
                                      </p:cBhvr>
                                    </p:animRot>
                                    <p:animRot by="-240000">
                                      <p:cBhvr>
                                        <p:cTn id="13" dur="600" fill="hold">
                                          <p:stCondLst>
                                            <p:cond delay="600"/>
                                          </p:stCondLst>
                                        </p:cTn>
                                        <p:tgtEl>
                                          <p:spTgt spid="30"/>
                                        </p:tgtEl>
                                        <p:attrNameLst>
                                          <p:attrName>r</p:attrName>
                                        </p:attrNameLst>
                                      </p:cBhvr>
                                    </p:animRot>
                                    <p:animRot by="240000">
                                      <p:cBhvr>
                                        <p:cTn id="14" dur="600" fill="hold">
                                          <p:stCondLst>
                                            <p:cond delay="1200"/>
                                          </p:stCondLst>
                                        </p:cTn>
                                        <p:tgtEl>
                                          <p:spTgt spid="30"/>
                                        </p:tgtEl>
                                        <p:attrNameLst>
                                          <p:attrName>r</p:attrName>
                                        </p:attrNameLst>
                                      </p:cBhvr>
                                    </p:animRot>
                                    <p:animRot by="-240000">
                                      <p:cBhvr>
                                        <p:cTn id="15" dur="600" fill="hold">
                                          <p:stCondLst>
                                            <p:cond delay="1800"/>
                                          </p:stCondLst>
                                        </p:cTn>
                                        <p:tgtEl>
                                          <p:spTgt spid="30"/>
                                        </p:tgtEl>
                                        <p:attrNameLst>
                                          <p:attrName>r</p:attrName>
                                        </p:attrNameLst>
                                      </p:cBhvr>
                                    </p:animRot>
                                    <p:animRot by="120000">
                                      <p:cBhvr>
                                        <p:cTn id="16" dur="600" fill="hold">
                                          <p:stCondLst>
                                            <p:cond delay="24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4"/>
                    </p:tgtEl>
                  </p:cond>
                </p:stCondLst>
                <p:endSync evt="end" delay="0">
                  <p:rtn val="all"/>
                </p:endSync>
                <p:childTnLst>
                  <p:par>
                    <p:cTn id="18" fill="hold">
                      <p:stCondLst>
                        <p:cond delay="0"/>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1.04167E-6 4.07407E-6 L 0.18802 -0.0007 " pathEditMode="relative" rAng="0" ptsTypes="AA">
                                      <p:cBhvr>
                                        <p:cTn id="21" dur="2000" fill="hold"/>
                                        <p:tgtEl>
                                          <p:spTgt spid="74"/>
                                        </p:tgtEl>
                                        <p:attrNameLst>
                                          <p:attrName>ppt_x</p:attrName>
                                          <p:attrName>ppt_y</p:attrName>
                                        </p:attrNameLst>
                                      </p:cBhvr>
                                      <p:rCtr x="9401" y="-46"/>
                                    </p:animMotion>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nodeType="clickEffect">
                                  <p:stCondLst>
                                    <p:cond delay="0"/>
                                  </p:stCondLst>
                                  <p:childTnLst>
                                    <p:animMotion origin="layout" path="M 0.18802 -0.0007 L 0.46302 -0.0007 " pathEditMode="relative" rAng="0" ptsTypes="AA">
                                      <p:cBhvr>
                                        <p:cTn id="25" dur="2000" fill="hold"/>
                                        <p:tgtEl>
                                          <p:spTgt spid="74"/>
                                        </p:tgtEl>
                                        <p:attrNameLst>
                                          <p:attrName>ppt_x</p:attrName>
                                          <p:attrName>ppt_y</p:attrName>
                                        </p:attrNameLst>
                                      </p:cBhvr>
                                      <p:rCtr x="13750" y="0"/>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46302 -0.0007 L 0.85469 -0.0007 " pathEditMode="relative" rAng="0" ptsTypes="AA">
                                      <p:cBhvr>
                                        <p:cTn id="29" dur="2000" fill="hold"/>
                                        <p:tgtEl>
                                          <p:spTgt spid="74"/>
                                        </p:tgtEl>
                                        <p:attrNameLst>
                                          <p:attrName>ppt_x</p:attrName>
                                          <p:attrName>ppt_y</p:attrName>
                                        </p:attrNameLst>
                                      </p:cBhvr>
                                      <p:rCtr x="19583" y="0"/>
                                    </p:animMotion>
                                  </p:childTnLst>
                                </p:cTn>
                              </p:par>
                              <p:par>
                                <p:cTn id="30" presetID="1" presetClass="entr" presetSubtype="0" fill="hold" nodeType="withEffect">
                                  <p:stCondLst>
                                    <p:cond delay="1000"/>
                                  </p:stCondLst>
                                  <p:childTnLst>
                                    <p:set>
                                      <p:cBhvr>
                                        <p:cTn id="31" dur="1" fill="hold">
                                          <p:stCondLst>
                                            <p:cond delay="0"/>
                                          </p:stCondLst>
                                        </p:cTn>
                                        <p:tgtEl>
                                          <p:spTgt spid="40"/>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nodeType="withEffect">
                                  <p:stCondLst>
                                    <p:cond delay="100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xit" presetSubtype="0" fill="hold" nodeType="withEffect">
                                  <p:stCondLst>
                                    <p:cond delay="2500"/>
                                  </p:stCondLst>
                                  <p:childTnLst>
                                    <p:set>
                                      <p:cBhvr>
                                        <p:cTn id="37" dur="1" fill="hold">
                                          <p:stCondLst>
                                            <p:cond delay="0"/>
                                          </p:stCondLst>
                                        </p:cTn>
                                        <p:tgtEl>
                                          <p:spTgt spid="39"/>
                                        </p:tgtEl>
                                        <p:attrNameLst>
                                          <p:attrName>style.visibility</p:attrName>
                                        </p:attrNameLst>
                                      </p:cBhvr>
                                      <p:to>
                                        <p:strVal val="hidden"/>
                                      </p:to>
                                    </p:set>
                                  </p:childTnLst>
                                </p:cTn>
                              </p:par>
                              <p:par>
                                <p:cTn id="38" presetID="1" presetClass="exit" presetSubtype="0" fill="hold" nodeType="withEffect">
                                  <p:stCondLst>
                                    <p:cond delay="2500"/>
                                  </p:stCondLst>
                                  <p:childTnLst>
                                    <p:set>
                                      <p:cBhvr>
                                        <p:cTn id="39" dur="1" fill="hold">
                                          <p:stCondLst>
                                            <p:cond delay="0"/>
                                          </p:stCondLst>
                                        </p:cTn>
                                        <p:tgtEl>
                                          <p:spTgt spid="40"/>
                                        </p:tgtEl>
                                        <p:attrNameLst>
                                          <p:attrName>style.visibility</p:attrName>
                                        </p:attrNameLst>
                                      </p:cBhvr>
                                      <p:to>
                                        <p:strVal val="hidden"/>
                                      </p:to>
                                    </p:set>
                                  </p:childTnLst>
                                </p:cTn>
                              </p:par>
                              <p:par>
                                <p:cTn id="40" presetID="1" presetClass="exit" presetSubtype="0" fill="hold" grpId="1" nodeType="withEffect">
                                  <p:stCondLst>
                                    <p:cond delay="2500"/>
                                  </p:stCondLst>
                                  <p:childTnLst>
                                    <p:set>
                                      <p:cBhvr>
                                        <p:cTn id="41"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63" presetClass="path" presetSubtype="0" accel="50000" decel="50000" fill="hold" nodeType="clickEffect">
                                  <p:stCondLst>
                                    <p:cond delay="0"/>
                                  </p:stCondLst>
                                  <p:childTnLst>
                                    <p:animMotion origin="layout" path="M 4.58333E-6 1.85185E-6 L 0.16549 0.00903 " pathEditMode="relative" rAng="0" ptsTypes="AA">
                                      <p:cBhvr>
                                        <p:cTn id="46" dur="2000" fill="hold"/>
                                        <p:tgtEl>
                                          <p:spTgt spid="30"/>
                                        </p:tgtEl>
                                        <p:attrNameLst>
                                          <p:attrName>ppt_x</p:attrName>
                                          <p:attrName>ppt_y</p:attrName>
                                        </p:attrNameLst>
                                      </p:cBhvr>
                                      <p:rCtr x="8268" y="440"/>
                                    </p:animMotion>
                                  </p:childTnLst>
                                </p:cTn>
                              </p:par>
                            </p:childTnLst>
                          </p:cTn>
                        </p:par>
                      </p:childTnLst>
                    </p:cTn>
                  </p:par>
                  <p:par>
                    <p:cTn id="47" fill="hold">
                      <p:stCondLst>
                        <p:cond delay="indefinite"/>
                      </p:stCondLst>
                      <p:childTnLst>
                        <p:par>
                          <p:cTn id="48" fill="hold">
                            <p:stCondLst>
                              <p:cond delay="0"/>
                            </p:stCondLst>
                            <p:childTnLst>
                              <p:par>
                                <p:cTn id="49" presetID="63" presetClass="path" presetSubtype="0" accel="50000" decel="50000" fill="hold" nodeType="clickEffect">
                                  <p:stCondLst>
                                    <p:cond delay="0"/>
                                  </p:stCondLst>
                                  <p:childTnLst>
                                    <p:animMotion origin="layout" path="M 0.16549 0.00903 L 0.44049 0.00903 " pathEditMode="relative" rAng="0" ptsTypes="AA">
                                      <p:cBhvr>
                                        <p:cTn id="50" dur="2000" fill="hold"/>
                                        <p:tgtEl>
                                          <p:spTgt spid="30"/>
                                        </p:tgtEl>
                                        <p:attrNameLst>
                                          <p:attrName>ppt_x</p:attrName>
                                          <p:attrName>ppt_y</p:attrName>
                                        </p:attrNameLst>
                                      </p:cBhvr>
                                      <p:rCtr x="13750" y="0"/>
                                    </p:animMotion>
                                  </p:childTnLst>
                                </p:cTn>
                              </p:par>
                            </p:childTnLst>
                          </p:cTn>
                        </p:par>
                      </p:childTnLst>
                    </p:cTn>
                  </p:par>
                  <p:par>
                    <p:cTn id="51" fill="hold">
                      <p:stCondLst>
                        <p:cond delay="indefinite"/>
                      </p:stCondLst>
                      <p:childTnLst>
                        <p:par>
                          <p:cTn id="52" fill="hold">
                            <p:stCondLst>
                              <p:cond delay="0"/>
                            </p:stCondLst>
                            <p:childTnLst>
                              <p:par>
                                <p:cTn id="53" presetID="63" presetClass="path" presetSubtype="0" accel="50000" decel="50000" fill="hold" nodeType="clickEffect">
                                  <p:stCondLst>
                                    <p:cond delay="0"/>
                                  </p:stCondLst>
                                  <p:childTnLst>
                                    <p:animMotion origin="layout" path="M 0.44049 0.00903 L 0.81549 0.00903 " pathEditMode="relative" rAng="0" ptsTypes="AA">
                                      <p:cBhvr>
                                        <p:cTn id="54" dur="2000" fill="hold"/>
                                        <p:tgtEl>
                                          <p:spTgt spid="30"/>
                                        </p:tgtEl>
                                        <p:attrNameLst>
                                          <p:attrName>ppt_x</p:attrName>
                                          <p:attrName>ppt_y</p:attrName>
                                        </p:attrNameLst>
                                      </p:cBhvr>
                                      <p:rCtr x="18750" y="0"/>
                                    </p:animMotion>
                                  </p:childTnLst>
                                </p:cTn>
                              </p:par>
                              <p:par>
                                <p:cTn id="55" presetID="1" presetClass="entr" presetSubtype="0" fill="hold" nodeType="withEffect">
                                  <p:stCondLst>
                                    <p:cond delay="10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100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100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xit" presetSubtype="0" fill="hold" nodeType="withEffect">
                                  <p:stCondLst>
                                    <p:cond delay="250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nodeType="withEffect">
                                  <p:stCondLst>
                                    <p:cond delay="2500"/>
                                  </p:stCondLst>
                                  <p:childTnLst>
                                    <p:set>
                                      <p:cBhvr>
                                        <p:cTn id="64" dur="1" fill="hold">
                                          <p:stCondLst>
                                            <p:cond delay="0"/>
                                          </p:stCondLst>
                                        </p:cTn>
                                        <p:tgtEl>
                                          <p:spTgt spid="46"/>
                                        </p:tgtEl>
                                        <p:attrNameLst>
                                          <p:attrName>style.visibility</p:attrName>
                                        </p:attrNameLst>
                                      </p:cBhvr>
                                      <p:to>
                                        <p:strVal val="hidden"/>
                                      </p:to>
                                    </p:set>
                                  </p:childTnLst>
                                </p:cTn>
                              </p:par>
                              <p:par>
                                <p:cTn id="65" presetID="1" presetClass="exit" presetSubtype="0" fill="hold" grpId="1" nodeType="withEffect">
                                  <p:stCondLst>
                                    <p:cond delay="2500"/>
                                  </p:stCondLst>
                                  <p:childTnLst>
                                    <p:set>
                                      <p:cBhvr>
                                        <p:cTn id="66"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38" grpId="0"/>
      <p:bldP spid="38" grpId="1"/>
      <p:bldP spid="44" grpId="0"/>
      <p:bldP spid="4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132852"/>
            <a:ext cx="80264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8800" y="4038600"/>
            <a:ext cx="7416800" cy="1815690"/>
          </a:xfrm>
          <a:prstGeom prst="rect">
            <a:avLst/>
          </a:prstGeom>
          <a:noFill/>
        </p:spPr>
        <p:txBody>
          <a:bodyPr wrap="square" rtlCol="0">
            <a:spAutoFit/>
          </a:bodyPr>
          <a:lstStyle/>
          <a:p>
            <a:pPr algn="ctr"/>
            <a:r>
              <a:rPr lang="en-US" sz="3733" b="1" i="1">
                <a:solidFill>
                  <a:srgbClr val="0000FF"/>
                </a:solidFill>
                <a:latin typeface="Times New Roman" pitchFamily="18" charset="0"/>
                <a:cs typeface="Times New Roman" pitchFamily="18" charset="0"/>
              </a:rPr>
              <a:t>Câu 1: </a:t>
            </a:r>
            <a:r>
              <a:rPr lang="vi-VN" sz="3733">
                <a:solidFill>
                  <a:srgbClr val="231F20"/>
                </a:solidFill>
                <a:latin typeface="Times New Roman" panose="02020603050405020304" pitchFamily="18" charset="0"/>
                <a:cs typeface="Times New Roman" panose="02020603050405020304" pitchFamily="18" charset="0"/>
              </a:rPr>
              <a:t>Chọn </a:t>
            </a:r>
            <a:r>
              <a:rPr lang="vi-VN" sz="3733" b="1">
                <a:solidFill>
                  <a:srgbClr val="231F20"/>
                </a:solidFill>
                <a:latin typeface="Times New Roman" panose="02020603050405020304" pitchFamily="18" charset="0"/>
                <a:cs typeface="Times New Roman" panose="02020603050405020304" pitchFamily="18" charset="0"/>
              </a:rPr>
              <a:t>Insert/Attachment/</a:t>
            </a:r>
          </a:p>
          <a:p>
            <a:pPr algn="ctr"/>
            <a:r>
              <a:rPr lang="vi-VN" sz="3733" b="1">
                <a:solidFill>
                  <a:srgbClr val="231F20"/>
                </a:solidFill>
                <a:latin typeface="Times New Roman" panose="02020603050405020304" pitchFamily="18" charset="0"/>
                <a:cs typeface="Times New Roman" panose="02020603050405020304" pitchFamily="18" charset="0"/>
              </a:rPr>
              <a:t>Attachment/ </a:t>
            </a:r>
            <a:r>
              <a:rPr lang="vi-VN" sz="3733">
                <a:solidFill>
                  <a:srgbClr val="231F20"/>
                </a:solidFill>
                <a:latin typeface="Times New Roman" panose="02020603050405020304" pitchFamily="18" charset="0"/>
                <a:cs typeface="Times New Roman" panose="02020603050405020304" pitchFamily="18" charset="0"/>
              </a:rPr>
              <a:t>chọn file</a:t>
            </a:r>
            <a:r>
              <a:rPr lang="vi-VN" sz="3733" b="1">
                <a:solidFill>
                  <a:srgbClr val="231F20"/>
                </a:solidFill>
                <a:latin typeface="Times New Roman" panose="02020603050405020304" pitchFamily="18" charset="0"/>
                <a:cs typeface="Times New Roman" panose="02020603050405020304" pitchFamily="18" charset="0"/>
              </a:rPr>
              <a:t>/open </a:t>
            </a:r>
            <a:r>
              <a:rPr lang="vi-VN" sz="3733">
                <a:solidFill>
                  <a:srgbClr val="231F20"/>
                </a:solidFill>
                <a:latin typeface="Times New Roman" panose="02020603050405020304" pitchFamily="18" charset="0"/>
                <a:cs typeface="Times New Roman" panose="02020603050405020304" pitchFamily="18" charset="0"/>
              </a:rPr>
              <a:t>là thực hiện thao tác gì? </a:t>
            </a:r>
            <a:endParaRPr lang="en-US" sz="3733" i="1" dirty="0">
              <a:solidFill>
                <a:srgbClr val="0000FF"/>
              </a:solidFill>
              <a:latin typeface="Times New Roman" pitchFamily="18" charset="0"/>
              <a:cs typeface="Times New Roman" pitchFamily="18" charset="0"/>
            </a:endParaRPr>
          </a:p>
        </p:txBody>
      </p:sp>
      <p:sp>
        <p:nvSpPr>
          <p:cNvPr id="6" name="TextBox 5"/>
          <p:cNvSpPr txBox="1"/>
          <p:nvPr/>
        </p:nvSpPr>
        <p:spPr>
          <a:xfrm>
            <a:off x="5599141" y="1198601"/>
            <a:ext cx="3736921" cy="666786"/>
          </a:xfrm>
          <a:prstGeom prst="rect">
            <a:avLst/>
          </a:prstGeom>
          <a:noFill/>
        </p:spPr>
        <p:txBody>
          <a:bodyPr wrap="none" rtlCol="0">
            <a:spAutoFit/>
          </a:bodyPr>
          <a:lstStyle/>
          <a:p>
            <a:pPr algn="ctr"/>
            <a:r>
              <a:rPr lang="en-US" sz="3733" b="1" i="1">
                <a:solidFill>
                  <a:srgbClr val="0000FF"/>
                </a:solidFill>
                <a:latin typeface="Times New Roman" pitchFamily="18" charset="0"/>
                <a:cs typeface="Times New Roman" pitchFamily="18" charset="0"/>
              </a:rPr>
              <a:t>Đính kèm file/ tệp</a:t>
            </a:r>
            <a:endParaRPr lang="en-US" sz="3733" b="1" i="1" dirty="0">
              <a:solidFill>
                <a:srgbClr val="0000FF"/>
              </a:solidFill>
              <a:latin typeface="Times New Roman" pitchFamily="18" charset="0"/>
              <a:cs typeface="Times New Roman"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4406549" y="-799249"/>
            <a:ext cx="6058252"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81107" y="3962273"/>
            <a:ext cx="6083693" cy="1815690"/>
          </a:xfrm>
          <a:prstGeom prst="rect">
            <a:avLst/>
          </a:prstGeom>
          <a:noFill/>
        </p:spPr>
        <p:txBody>
          <a:bodyPr wrap="square" rtlCol="0">
            <a:spAutoFit/>
          </a:bodyPr>
          <a:lstStyle/>
          <a:p>
            <a:pPr algn="ctr"/>
            <a:r>
              <a:rPr lang="en-US" sz="3733">
                <a:solidFill>
                  <a:srgbClr val="0000FF"/>
                </a:solidFill>
                <a:latin typeface="Times New Roman" panose="02020603050405020304" pitchFamily="18" charset="0"/>
                <a:cs typeface="Times New Roman" panose="02020603050405020304" pitchFamily="18" charset="0"/>
              </a:rPr>
              <a:t>Câu 2: Thao tác nháy chuột vào biểu tượng        khi em  muốn thực hiện việc gì?</a:t>
            </a:r>
            <a:endParaRPr lang="en-US" sz="3733"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242537" y="734457"/>
            <a:ext cx="4479110" cy="1815690"/>
          </a:xfrm>
          <a:prstGeom prst="rect">
            <a:avLst/>
          </a:prstGeom>
          <a:noFill/>
        </p:spPr>
        <p:txBody>
          <a:bodyPr wrap="none" rtlCol="0">
            <a:spAutoFit/>
          </a:bodyPr>
          <a:lstStyle/>
          <a:p>
            <a:pPr algn="ctr"/>
            <a:r>
              <a:rPr lang="en-US" sz="3733">
                <a:solidFill>
                  <a:srgbClr val="0000FF"/>
                </a:solidFill>
                <a:latin typeface="Times New Roman" panose="02020603050405020304" pitchFamily="18" charset="0"/>
                <a:cs typeface="Times New Roman" panose="02020603050405020304" pitchFamily="18" charset="0"/>
              </a:rPr>
              <a:t>Khởi động phần mềm </a:t>
            </a:r>
          </a:p>
          <a:p>
            <a:pPr algn="ctr"/>
            <a:r>
              <a:rPr lang="en-US" sz="3733">
                <a:solidFill>
                  <a:srgbClr val="0000FF"/>
                </a:solidFill>
                <a:latin typeface="Times New Roman" panose="02020603050405020304" pitchFamily="18" charset="0"/>
                <a:cs typeface="Times New Roman" panose="02020603050405020304" pitchFamily="18" charset="0"/>
              </a:rPr>
              <a:t>vẽ sơ đồ tư duy </a:t>
            </a:r>
          </a:p>
          <a:p>
            <a:pPr algn="ctr"/>
            <a:r>
              <a:rPr lang="en-US" sz="3733">
                <a:solidFill>
                  <a:srgbClr val="0000FF"/>
                </a:solidFill>
                <a:latin typeface="Times New Roman" panose="02020603050405020304" pitchFamily="18" charset="0"/>
                <a:cs typeface="Times New Roman" panose="02020603050405020304" pitchFamily="18" charset="0"/>
              </a:rPr>
              <a:t>Mindmaple lite </a:t>
            </a:r>
            <a:endParaRPr lang="en-US" sz="3733"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ải MindMapple Lite: Thiết lập bản đồ tư duy hiệu quả, dễ dàng">
            <a:extLst>
              <a:ext uri="{FF2B5EF4-FFF2-40B4-BE49-F238E27FC236}">
                <a16:creationId xmlns:a16="http://schemas.microsoft.com/office/drawing/2014/main" id="{2509B80B-50BB-358A-1A62-F05B152503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23201" y="4475243"/>
            <a:ext cx="804036" cy="80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45"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ppt_w</p:attrName>
                                        </p:attrNameLst>
                                      </p:cBhvr>
                                      <p:tavLst>
                                        <p:tav tm="0" fmla="#ppt_w*sin(2.5*pi*$)">
                                          <p:val>
                                            <p:fltVal val="0"/>
                                          </p:val>
                                        </p:tav>
                                        <p:tav tm="100000">
                                          <p:val>
                                            <p:fltVal val="1"/>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0"/>
                                  </p:stCondLst>
                                  <p:childTnLst>
                                    <p:set>
                                      <p:cBhvr>
                                        <p:cTn id="25" dur="1" fill="hold">
                                          <p:stCondLst>
                                            <p:cond delay="0"/>
                                          </p:stCondLst>
                                        </p:cTn>
                                        <p:tgtEl>
                                          <p:spTgt spid="1029"/>
                                        </p:tgtEl>
                                        <p:attrNameLst>
                                          <p:attrName>style.visibility</p:attrName>
                                        </p:attrNameLst>
                                      </p:cBhvr>
                                      <p:to>
                                        <p:strVal val="visible"/>
                                      </p:to>
                                    </p:set>
                                    <p:anim calcmode="lin" valueType="num">
                                      <p:cBhvr additive="base">
                                        <p:cTn id="26" dur="500" fill="hold"/>
                                        <p:tgtEl>
                                          <p:spTgt spid="1029"/>
                                        </p:tgtEl>
                                        <p:attrNameLst>
                                          <p:attrName>ppt_x</p:attrName>
                                        </p:attrNameLst>
                                      </p:cBhvr>
                                      <p:tavLst>
                                        <p:tav tm="0">
                                          <p:val>
                                            <p:strVal val="#ppt_x"/>
                                          </p:val>
                                        </p:tav>
                                        <p:tav tm="100000">
                                          <p:val>
                                            <p:strVal val="#ppt_x"/>
                                          </p:val>
                                        </p:tav>
                                      </p:tavLst>
                                    </p:anim>
                                    <p:anim calcmode="lin" valueType="num">
                                      <p:cBhvr additive="base">
                                        <p:cTn id="27"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60126" y="4038601"/>
            <a:ext cx="6233533" cy="1708160"/>
          </a:xfrm>
          <a:prstGeom prst="rect">
            <a:avLst/>
          </a:prstGeom>
          <a:noFill/>
        </p:spPr>
        <p:txBody>
          <a:bodyPr wrap="square" rtlCol="0">
            <a:spAutoFit/>
          </a:bodyPr>
          <a:lstStyle/>
          <a:p>
            <a:pPr algn="just"/>
            <a:r>
              <a:rPr lang="en-US" sz="3500">
                <a:solidFill>
                  <a:srgbClr val="0000FF"/>
                </a:solidFill>
                <a:latin typeface="Times New Roman" panose="02020603050405020304" pitchFamily="18" charset="0"/>
                <a:ea typeface="Tahoma" panose="020B0604030504040204" pitchFamily="34" charset="0"/>
                <a:cs typeface="Times New Roman" panose="02020603050405020304" pitchFamily="18" charset="0"/>
              </a:rPr>
              <a:t>Câu 3. Một file có phần mở rộng.emm được tạo ra từ phần mềm nào?</a:t>
            </a:r>
            <a:endParaRPr lang="en-US" sz="3500"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5607155" y="980625"/>
            <a:ext cx="3720890" cy="954107"/>
          </a:xfrm>
          <a:prstGeom prst="rect">
            <a:avLst/>
          </a:prstGeom>
          <a:noFill/>
        </p:spPr>
        <p:txBody>
          <a:bodyPr wrap="none" rtlCol="0">
            <a:spAutoFit/>
          </a:bodyPr>
          <a:lstStyle/>
          <a:p>
            <a:pPr algn="ctr"/>
            <a:r>
              <a:rPr lang="en-US" sz="2800">
                <a:solidFill>
                  <a:srgbClr val="0000FF"/>
                </a:solidFill>
                <a:latin typeface="Times New Roman" panose="02020603050405020304" pitchFamily="18" charset="0"/>
                <a:cs typeface="Times New Roman" panose="02020603050405020304" pitchFamily="18" charset="0"/>
              </a:rPr>
              <a:t>Phần mềm tạo sơ đồ </a:t>
            </a:r>
          </a:p>
          <a:p>
            <a:pPr algn="ctr"/>
            <a:r>
              <a:rPr lang="en-US" sz="2800">
                <a:solidFill>
                  <a:srgbClr val="0000FF"/>
                </a:solidFill>
                <a:latin typeface="Times New Roman" panose="02020603050405020304" pitchFamily="18" charset="0"/>
                <a:cs typeface="Times New Roman" panose="02020603050405020304" pitchFamily="18" charset="0"/>
              </a:rPr>
              <a:t>tuy duy MindMaple Lite</a:t>
            </a:r>
            <a:endParaRPr lang="en-US" sz="2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50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27603" y="4038601"/>
            <a:ext cx="6016391" cy="1569660"/>
          </a:xfrm>
          <a:prstGeom prst="rect">
            <a:avLst/>
          </a:prstGeom>
          <a:noFill/>
        </p:spPr>
        <p:txBody>
          <a:bodyPr wrap="none" rtlCol="0">
            <a:spAutoFit/>
          </a:bodyPr>
          <a:lstStyle/>
          <a:p>
            <a:pPr algn="ctr"/>
            <a:r>
              <a:rPr lang="en-US" sz="3200">
                <a:solidFill>
                  <a:srgbClr val="0000FF"/>
                </a:solidFill>
                <a:latin typeface="Times New Roman" panose="02020603050405020304" pitchFamily="18" charset="0"/>
                <a:cs typeface="Times New Roman" panose="02020603050405020304" pitchFamily="18" charset="0"/>
              </a:rPr>
              <a:t>Câu 4. Để đính kèm một đối tượng </a:t>
            </a:r>
          </a:p>
          <a:p>
            <a:pPr algn="ctr"/>
            <a:r>
              <a:rPr lang="en-US" sz="3200">
                <a:solidFill>
                  <a:srgbClr val="0000FF"/>
                </a:solidFill>
                <a:latin typeface="Times New Roman" panose="02020603050405020304" pitchFamily="18" charset="0"/>
                <a:cs typeface="Times New Roman" panose="02020603050405020304" pitchFamily="18" charset="0"/>
              </a:rPr>
              <a:t>vào sơ đồ tư duy em sử dụng bảng</a:t>
            </a:r>
          </a:p>
          <a:p>
            <a:pPr algn="ctr"/>
            <a:r>
              <a:rPr lang="en-US" sz="3200">
                <a:solidFill>
                  <a:srgbClr val="0000FF"/>
                </a:solidFill>
                <a:latin typeface="Times New Roman" panose="02020603050405020304" pitchFamily="18" charset="0"/>
                <a:cs typeface="Times New Roman" panose="02020603050405020304" pitchFamily="18" charset="0"/>
              </a:rPr>
              <a:t> chọn nào?</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35915" y="734458"/>
            <a:ext cx="1292341" cy="677108"/>
          </a:xfrm>
          <a:prstGeom prst="rect">
            <a:avLst/>
          </a:prstGeom>
          <a:noFill/>
        </p:spPr>
        <p:txBody>
          <a:bodyPr wrap="none" rtlCol="0">
            <a:spAutoFit/>
          </a:bodyPr>
          <a:lstStyle/>
          <a:p>
            <a:pPr algn="ctr"/>
            <a:r>
              <a:rPr lang="en-US" sz="3800">
                <a:solidFill>
                  <a:srgbClr val="0000FF"/>
                </a:solidFill>
                <a:latin typeface="Times New Roman" panose="02020603050405020304" pitchFamily="18" charset="0"/>
                <a:cs typeface="Times New Roman" panose="02020603050405020304" pitchFamily="18" charset="0"/>
              </a:rPr>
              <a:t>Insert</a:t>
            </a:r>
            <a:endParaRPr lang="en-US" sz="3800"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3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57634" y="4038601"/>
            <a:ext cx="5556329" cy="1169551"/>
          </a:xfrm>
          <a:prstGeom prst="rect">
            <a:avLst/>
          </a:prstGeom>
          <a:noFill/>
        </p:spPr>
        <p:txBody>
          <a:bodyPr wrap="none" rtlCol="0">
            <a:spAutoFit/>
          </a:bodyPr>
          <a:lstStyle/>
          <a:p>
            <a:pPr algn="ctr"/>
            <a:r>
              <a:rPr lang="en-US" sz="3500">
                <a:solidFill>
                  <a:srgbClr val="0000FF"/>
                </a:solidFill>
                <a:latin typeface="Times New Roman" panose="02020603050405020304" pitchFamily="18" charset="0"/>
                <a:cs typeface="Times New Roman" panose="02020603050405020304" pitchFamily="18" charset="0"/>
              </a:rPr>
              <a:t>Câu 5. Insert/Hyperlink dùng </a:t>
            </a:r>
          </a:p>
          <a:p>
            <a:pPr algn="ctr"/>
            <a:r>
              <a:rPr lang="en-US" sz="3500">
                <a:solidFill>
                  <a:srgbClr val="0000FF"/>
                </a:solidFill>
                <a:latin typeface="Times New Roman" panose="02020603050405020304" pitchFamily="18" charset="0"/>
                <a:cs typeface="Times New Roman" panose="02020603050405020304" pitchFamily="18" charset="0"/>
              </a:rPr>
              <a:t>để thực hiện thao tác…?</a:t>
            </a:r>
            <a:endParaRPr lang="en-US" sz="3500"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620848" y="734458"/>
            <a:ext cx="3722493" cy="1241237"/>
          </a:xfrm>
          <a:prstGeom prst="rect">
            <a:avLst/>
          </a:prstGeom>
          <a:noFill/>
        </p:spPr>
        <p:txBody>
          <a:bodyPr wrap="none" rtlCol="0">
            <a:spAutoFit/>
          </a:bodyPr>
          <a:lstStyle/>
          <a:p>
            <a:pPr algn="ctr"/>
            <a:r>
              <a:rPr lang="en-US" sz="3733">
                <a:solidFill>
                  <a:srgbClr val="0000FF"/>
                </a:solidFill>
                <a:latin typeface="Times New Roman" panose="02020603050405020304" pitchFamily="18" charset="0"/>
                <a:cs typeface="Times New Roman" panose="02020603050405020304" pitchFamily="18" charset="0"/>
              </a:rPr>
              <a:t>Chèn liên kết một </a:t>
            </a:r>
          </a:p>
          <a:p>
            <a:pPr algn="ctr"/>
            <a:r>
              <a:rPr lang="en-US" sz="3733">
                <a:solidFill>
                  <a:srgbClr val="0000FF"/>
                </a:solidFill>
                <a:latin typeface="Times New Roman" panose="02020603050405020304" pitchFamily="18" charset="0"/>
                <a:cs typeface="Times New Roman" panose="02020603050405020304" pitchFamily="18" charset="0"/>
              </a:rPr>
              <a:t>đối tượng khác</a:t>
            </a:r>
            <a:endParaRPr lang="en-US" sz="3733" dirty="0">
              <a:solidFill>
                <a:srgbClr val="0000FF"/>
              </a:solidFill>
              <a:latin typeface="Times New Roman" panose="02020603050405020304" pitchFamily="18" charset="0"/>
              <a:cs typeface="Times New Roman" panose="02020603050405020304" pitchFamily="18" charset="0"/>
            </a:endParaRPr>
          </a:p>
        </p:txBody>
      </p:sp>
      <p:pic>
        <p:nvPicPr>
          <p:cNvPr id="1026" name="Picture 2" descr="C:\Users\ADMIN\Desktop\Tai nguyen thiet ke tro choi\Bảng gỗ\1a.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5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ThemeYEU">
  <a:themeElements>
    <a:clrScheme name="自定义 31">
      <a:dk1>
        <a:sysClr val="windowText" lastClr="000000"/>
      </a:dk1>
      <a:lt1>
        <a:sysClr val="window" lastClr="FFFFFF"/>
      </a:lt1>
      <a:dk2>
        <a:srgbClr val="44546A"/>
      </a:dk2>
      <a:lt2>
        <a:srgbClr val="E7E6E6"/>
      </a:lt2>
      <a:accent1>
        <a:srgbClr val="F0886C"/>
      </a:accent1>
      <a:accent2>
        <a:srgbClr val="E7481D"/>
      </a:accent2>
      <a:accent3>
        <a:srgbClr val="B5853D"/>
      </a:accent3>
      <a:accent4>
        <a:srgbClr val="F0886C"/>
      </a:accent4>
      <a:accent5>
        <a:srgbClr val="BF570E"/>
      </a:accent5>
      <a:accent6>
        <a:srgbClr val="B5853D"/>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YEU" id="{E5D11B2B-99F8-4A64-B5EA-CDED8543B180}" vid="{6494F531-E208-40A7-8621-E12F7A9171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13D238A-CB22-4281-AF63-0C44085CC3F6}">
  <we:reference id="wa104380907" version="3.1.0.0" store="en-US" storeType="OMEX"/>
  <we:alternateReferences>
    <we:reference id="WA104380907" version="3.1.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ThemeYEU</Template>
  <TotalTime>775</TotalTime>
  <Words>922</Words>
  <Application>Microsoft Office PowerPoint</Application>
  <PresentationFormat>Widescreen</PresentationFormat>
  <Paragraphs>77</Paragraphs>
  <Slides>19</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微软雅黑</vt:lpstr>
      <vt:lpstr>宋体</vt:lpstr>
      <vt:lpstr>A3.OpenSansBold-San</vt:lpstr>
      <vt:lpstr>Arial</vt:lpstr>
      <vt:lpstr>Arial Unicode MS</vt:lpstr>
      <vt:lpstr>Calibri</vt:lpstr>
      <vt:lpstr>Roboto</vt:lpstr>
      <vt:lpstr>Tahoma</vt:lpstr>
      <vt:lpstr>Times New Roman</vt:lpstr>
      <vt:lpstr>字魂59号-创粗黑</vt:lpstr>
      <vt:lpstr>ThemeYEU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BTA</dc:creator>
  <cp:lastModifiedBy>Administrator</cp:lastModifiedBy>
  <cp:revision>33</cp:revision>
  <dcterms:created xsi:type="dcterms:W3CDTF">2024-03-07T08:53:31Z</dcterms:created>
  <dcterms:modified xsi:type="dcterms:W3CDTF">2025-03-17T01:51:18Z</dcterms:modified>
</cp:coreProperties>
</file>