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2" r:id="rId1"/>
  </p:sldMasterIdLst>
  <p:notesMasterIdLst>
    <p:notesMasterId r:id="rId18"/>
  </p:notesMasterIdLst>
  <p:sldIdLst>
    <p:sldId id="277" r:id="rId2"/>
    <p:sldId id="278" r:id="rId3"/>
    <p:sldId id="279" r:id="rId4"/>
    <p:sldId id="280" r:id="rId5"/>
    <p:sldId id="282" r:id="rId6"/>
    <p:sldId id="281" r:id="rId7"/>
    <p:sldId id="283" r:id="rId8"/>
    <p:sldId id="284" r:id="rId9"/>
    <p:sldId id="285" r:id="rId10"/>
    <p:sldId id="286" r:id="rId11"/>
    <p:sldId id="287" r:id="rId12"/>
    <p:sldId id="289" r:id="rId13"/>
    <p:sldId id="291" r:id="rId14"/>
    <p:sldId id="293" r:id="rId15"/>
    <p:sldId id="292" r:id="rId16"/>
    <p:sldId id="290" r:id="rId17"/>
  </p:sldIdLst>
  <p:sldSz cx="12192000" cy="6858000"/>
  <p:notesSz cx="6858000" cy="9144000"/>
  <p:embeddedFontLst>
    <p:embeddedFont>
      <p:font typeface="LNTH-Typewriter_Condensed" panose="02000509000000020004" pitchFamily="49" charset="0"/>
      <p:regular r:id="rId19"/>
    </p:embeddedFont>
    <p:embeddedFont>
      <p:font typeface="Quicksand SemiBold" pitchFamily="2" charset="0"/>
      <p:bold r:id="rId20"/>
    </p:embeddedFont>
    <p:embeddedFont>
      <p:font typeface="Quicksand" pitchFamily="2" charset="0"/>
      <p:regular r:id="rId21"/>
      <p:bold r:id="rId22"/>
    </p:embeddedFont>
    <p:embeddedFont>
      <p:font typeface="Questrial" pitchFamily="2" charset="0"/>
      <p:regular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CC00"/>
    <a:srgbClr val="E9E3DB"/>
    <a:srgbClr val="AACD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003" autoAdjust="0"/>
  </p:normalViewPr>
  <p:slideViewPr>
    <p:cSldViewPr snapToGrid="0">
      <p:cViewPr>
        <p:scale>
          <a:sx n="50" d="100"/>
          <a:sy n="50" d="100"/>
        </p:scale>
        <p:origin x="1260" y="4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229078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133129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5 Two columns">
  <p:cSld name="CUSTOM_4">
    <p:spTree>
      <p:nvGrpSpPr>
        <p:cNvPr id="1" name="Shape 47"/>
        <p:cNvGrpSpPr/>
        <p:nvPr/>
      </p:nvGrpSpPr>
      <p:grpSpPr>
        <a:xfrm>
          <a:off x="0" y="0"/>
          <a:ext cx="0" cy="0"/>
          <a:chOff x="0" y="0"/>
          <a:chExt cx="0" cy="0"/>
        </a:xfrm>
      </p:grpSpPr>
      <p:sp>
        <p:nvSpPr>
          <p:cNvPr id="48" name="Google Shape;48;p6"/>
          <p:cNvSpPr/>
          <p:nvPr/>
        </p:nvSpPr>
        <p:spPr>
          <a:xfrm>
            <a:off x="285600" y="213150"/>
            <a:ext cx="11620800" cy="6431700"/>
          </a:xfrm>
          <a:prstGeom prst="round2DiagRect">
            <a:avLst>
              <a:gd name="adj1" fmla="val 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txBox="1">
            <a:spLocks noGrp="1"/>
          </p:cNvSpPr>
          <p:nvPr>
            <p:ph type="title"/>
          </p:nvPr>
        </p:nvSpPr>
        <p:spPr>
          <a:xfrm>
            <a:off x="873350" y="836300"/>
            <a:ext cx="10551900" cy="763500"/>
          </a:xfrm>
          <a:prstGeom prst="rect">
            <a:avLst/>
          </a:prstGeom>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0" name="Google Shape;50;p6"/>
          <p:cNvSpPr txBox="1">
            <a:spLocks noGrp="1"/>
          </p:cNvSpPr>
          <p:nvPr>
            <p:ph type="body" idx="1"/>
          </p:nvPr>
        </p:nvSpPr>
        <p:spPr>
          <a:xfrm>
            <a:off x="873350" y="2051385"/>
            <a:ext cx="4960800" cy="38178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51" name="Google Shape;51;p6"/>
          <p:cNvSpPr txBox="1">
            <a:spLocks noGrp="1"/>
          </p:cNvSpPr>
          <p:nvPr>
            <p:ph type="body" idx="2"/>
          </p:nvPr>
        </p:nvSpPr>
        <p:spPr>
          <a:xfrm>
            <a:off x="6464148" y="2037000"/>
            <a:ext cx="4961100" cy="38178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cxnSp>
        <p:nvCxnSpPr>
          <p:cNvPr id="52" name="Google Shape;52;p6"/>
          <p:cNvCxnSpPr/>
          <p:nvPr/>
        </p:nvCxnSpPr>
        <p:spPr>
          <a:xfrm rot="10800000">
            <a:off x="10338675" y="419375"/>
            <a:ext cx="1687800" cy="0"/>
          </a:xfrm>
          <a:prstGeom prst="straightConnector1">
            <a:avLst/>
          </a:prstGeom>
          <a:noFill/>
          <a:ln w="9525" cap="flat" cmpd="sng">
            <a:solidFill>
              <a:schemeClr val="accent1"/>
            </a:solidFill>
            <a:prstDash val="solid"/>
            <a:round/>
            <a:headEnd type="none" w="med" len="med"/>
            <a:tailEnd type="none" w="med" len="med"/>
          </a:ln>
        </p:spPr>
      </p:cxnSp>
      <p:cxnSp>
        <p:nvCxnSpPr>
          <p:cNvPr id="53" name="Google Shape;53;p6"/>
          <p:cNvCxnSpPr/>
          <p:nvPr/>
        </p:nvCxnSpPr>
        <p:spPr>
          <a:xfrm>
            <a:off x="11752500" y="120300"/>
            <a:ext cx="0" cy="175740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6 One column">
  <p:cSld name="CUSTOM_5">
    <p:spTree>
      <p:nvGrpSpPr>
        <p:cNvPr id="1" name="Shape 54"/>
        <p:cNvGrpSpPr/>
        <p:nvPr/>
      </p:nvGrpSpPr>
      <p:grpSpPr>
        <a:xfrm>
          <a:off x="0" y="0"/>
          <a:ext cx="0" cy="0"/>
          <a:chOff x="0" y="0"/>
          <a:chExt cx="0" cy="0"/>
        </a:xfrm>
      </p:grpSpPr>
      <p:grpSp>
        <p:nvGrpSpPr>
          <p:cNvPr id="55" name="Google Shape;55;p7"/>
          <p:cNvGrpSpPr/>
          <p:nvPr/>
        </p:nvGrpSpPr>
        <p:grpSpPr>
          <a:xfrm>
            <a:off x="127875" y="4882800"/>
            <a:ext cx="1687800" cy="1757400"/>
            <a:chOff x="127875" y="4882800"/>
            <a:chExt cx="1687800" cy="1757400"/>
          </a:xfrm>
        </p:grpSpPr>
        <p:cxnSp>
          <p:nvCxnSpPr>
            <p:cNvPr id="56" name="Google Shape;56;p7"/>
            <p:cNvCxnSpPr/>
            <p:nvPr/>
          </p:nvCxnSpPr>
          <p:spPr>
            <a:xfrm>
              <a:off x="127875" y="6341125"/>
              <a:ext cx="1687800" cy="0"/>
            </a:xfrm>
            <a:prstGeom prst="straightConnector1">
              <a:avLst/>
            </a:prstGeom>
            <a:noFill/>
            <a:ln w="9525" cap="flat" cmpd="sng">
              <a:solidFill>
                <a:schemeClr val="accent1"/>
              </a:solidFill>
              <a:prstDash val="solid"/>
              <a:round/>
              <a:headEnd type="none" w="med" len="med"/>
              <a:tailEnd type="none" w="med" len="med"/>
            </a:ln>
          </p:spPr>
        </p:cxnSp>
        <p:cxnSp>
          <p:nvCxnSpPr>
            <p:cNvPr id="57" name="Google Shape;57;p7"/>
            <p:cNvCxnSpPr/>
            <p:nvPr/>
          </p:nvCxnSpPr>
          <p:spPr>
            <a:xfrm rot="10800000">
              <a:off x="401850" y="4882800"/>
              <a:ext cx="0" cy="1757400"/>
            </a:xfrm>
            <a:prstGeom prst="straightConnector1">
              <a:avLst/>
            </a:prstGeom>
            <a:noFill/>
            <a:ln w="9525" cap="flat" cmpd="sng">
              <a:solidFill>
                <a:schemeClr val="accent1"/>
              </a:solidFill>
              <a:prstDash val="solid"/>
              <a:round/>
              <a:headEnd type="none" w="med" len="med"/>
              <a:tailEnd type="none" w="med" len="med"/>
            </a:ln>
          </p:spPr>
        </p:cxnSp>
      </p:grpSp>
      <p:cxnSp>
        <p:nvCxnSpPr>
          <p:cNvPr id="58" name="Google Shape;58;p7"/>
          <p:cNvCxnSpPr/>
          <p:nvPr/>
        </p:nvCxnSpPr>
        <p:spPr>
          <a:xfrm rot="10800000">
            <a:off x="10338675" y="419375"/>
            <a:ext cx="1687800" cy="0"/>
          </a:xfrm>
          <a:prstGeom prst="straightConnector1">
            <a:avLst/>
          </a:prstGeom>
          <a:noFill/>
          <a:ln w="9525" cap="flat" cmpd="sng">
            <a:solidFill>
              <a:schemeClr val="accent1"/>
            </a:solidFill>
            <a:prstDash val="solid"/>
            <a:round/>
            <a:headEnd type="none" w="med" len="med"/>
            <a:tailEnd type="none" w="med" len="med"/>
          </a:ln>
        </p:spPr>
      </p:cxnSp>
      <p:cxnSp>
        <p:nvCxnSpPr>
          <p:cNvPr id="59" name="Google Shape;59;p7"/>
          <p:cNvCxnSpPr/>
          <p:nvPr/>
        </p:nvCxnSpPr>
        <p:spPr>
          <a:xfrm>
            <a:off x="11752500" y="120300"/>
            <a:ext cx="0" cy="1757400"/>
          </a:xfrm>
          <a:prstGeom prst="straightConnector1">
            <a:avLst/>
          </a:prstGeom>
          <a:noFill/>
          <a:ln w="9525" cap="flat" cmpd="sng">
            <a:solidFill>
              <a:schemeClr val="accent1"/>
            </a:solidFill>
            <a:prstDash val="solid"/>
            <a:round/>
            <a:headEnd type="none" w="med" len="med"/>
            <a:tailEnd type="none" w="med" len="med"/>
          </a:ln>
        </p:spPr>
      </p:cxnSp>
      <p:sp>
        <p:nvSpPr>
          <p:cNvPr id="60" name="Google Shape;60;p7"/>
          <p:cNvSpPr txBox="1">
            <a:spLocks noGrp="1"/>
          </p:cNvSpPr>
          <p:nvPr>
            <p:ph type="title"/>
          </p:nvPr>
        </p:nvSpPr>
        <p:spPr>
          <a:xfrm>
            <a:off x="4997175" y="1286000"/>
            <a:ext cx="6375900" cy="763500"/>
          </a:xfrm>
          <a:prstGeom prst="rect">
            <a:avLst/>
          </a:prstGeom>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61" name="Google Shape;61;p7"/>
          <p:cNvSpPr txBox="1">
            <a:spLocks noGrp="1"/>
          </p:cNvSpPr>
          <p:nvPr>
            <p:ph type="body" idx="1"/>
          </p:nvPr>
        </p:nvSpPr>
        <p:spPr>
          <a:xfrm>
            <a:off x="4997175" y="2410600"/>
            <a:ext cx="6375900" cy="30450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10 Timeline">
  <p:cSld name="CUSTOM_14">
    <p:spTree>
      <p:nvGrpSpPr>
        <p:cNvPr id="1" name="Shape 85"/>
        <p:cNvGrpSpPr/>
        <p:nvPr/>
      </p:nvGrpSpPr>
      <p:grpSpPr>
        <a:xfrm>
          <a:off x="0" y="0"/>
          <a:ext cx="0" cy="0"/>
          <a:chOff x="0" y="0"/>
          <a:chExt cx="0" cy="0"/>
        </a:xfrm>
      </p:grpSpPr>
      <p:sp>
        <p:nvSpPr>
          <p:cNvPr id="86" name="Google Shape;86;p11"/>
          <p:cNvSpPr txBox="1">
            <a:spLocks noGrp="1"/>
          </p:cNvSpPr>
          <p:nvPr>
            <p:ph type="subTitle" idx="1"/>
          </p:nvPr>
        </p:nvSpPr>
        <p:spPr>
          <a:xfrm>
            <a:off x="558475" y="2195075"/>
            <a:ext cx="1556400" cy="606900"/>
          </a:xfrm>
          <a:prstGeom prst="rect">
            <a:avLst/>
          </a:prstGeom>
        </p:spPr>
        <p:txBody>
          <a:bodyPr spcFirstLastPara="1" wrap="square" lIns="121900" tIns="121900" rIns="121900" bIns="121900" anchor="ctr" anchorCtr="0">
            <a:noAutofit/>
          </a:bodyPr>
          <a:lstStyle>
            <a:lvl1pPr lvl="0" algn="r" rtl="0">
              <a:spcBef>
                <a:spcPts val="0"/>
              </a:spcBef>
              <a:spcAft>
                <a:spcPts val="0"/>
              </a:spcAft>
              <a:buSzPts val="2200"/>
              <a:buNone/>
              <a:defRPr sz="2200" b="1"/>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87" name="Google Shape;87;p11"/>
          <p:cNvSpPr txBox="1">
            <a:spLocks noGrp="1"/>
          </p:cNvSpPr>
          <p:nvPr>
            <p:ph type="subTitle" idx="2"/>
          </p:nvPr>
        </p:nvSpPr>
        <p:spPr>
          <a:xfrm>
            <a:off x="558475" y="2947681"/>
            <a:ext cx="1556400" cy="606900"/>
          </a:xfrm>
          <a:prstGeom prst="rect">
            <a:avLst/>
          </a:prstGeom>
        </p:spPr>
        <p:txBody>
          <a:bodyPr spcFirstLastPara="1" wrap="square" lIns="121900" tIns="121900" rIns="121900" bIns="121900" anchor="ctr" anchorCtr="0">
            <a:noAutofit/>
          </a:bodyPr>
          <a:lstStyle>
            <a:lvl1pPr lvl="0" algn="r" rtl="0">
              <a:spcBef>
                <a:spcPts val="0"/>
              </a:spcBef>
              <a:spcAft>
                <a:spcPts val="0"/>
              </a:spcAft>
              <a:buSzPts val="2200"/>
              <a:buNone/>
              <a:defRPr sz="2200" b="1"/>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88" name="Google Shape;88;p11"/>
          <p:cNvSpPr txBox="1">
            <a:spLocks noGrp="1"/>
          </p:cNvSpPr>
          <p:nvPr>
            <p:ph type="subTitle" idx="3"/>
          </p:nvPr>
        </p:nvSpPr>
        <p:spPr>
          <a:xfrm>
            <a:off x="558475" y="3700288"/>
            <a:ext cx="1556400" cy="606900"/>
          </a:xfrm>
          <a:prstGeom prst="rect">
            <a:avLst/>
          </a:prstGeom>
        </p:spPr>
        <p:txBody>
          <a:bodyPr spcFirstLastPara="1" wrap="square" lIns="121900" tIns="121900" rIns="121900" bIns="121900" anchor="ctr" anchorCtr="0">
            <a:noAutofit/>
          </a:bodyPr>
          <a:lstStyle>
            <a:lvl1pPr lvl="0" algn="r" rtl="0">
              <a:spcBef>
                <a:spcPts val="0"/>
              </a:spcBef>
              <a:spcAft>
                <a:spcPts val="0"/>
              </a:spcAft>
              <a:buSzPts val="2200"/>
              <a:buNone/>
              <a:defRPr sz="2200" b="1"/>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89" name="Google Shape;89;p11"/>
          <p:cNvSpPr txBox="1">
            <a:spLocks noGrp="1"/>
          </p:cNvSpPr>
          <p:nvPr>
            <p:ph type="subTitle" idx="4"/>
          </p:nvPr>
        </p:nvSpPr>
        <p:spPr>
          <a:xfrm>
            <a:off x="558475" y="4452894"/>
            <a:ext cx="1556400" cy="606900"/>
          </a:xfrm>
          <a:prstGeom prst="rect">
            <a:avLst/>
          </a:prstGeom>
        </p:spPr>
        <p:txBody>
          <a:bodyPr spcFirstLastPara="1" wrap="square" lIns="121900" tIns="121900" rIns="121900" bIns="121900" anchor="ctr" anchorCtr="0">
            <a:noAutofit/>
          </a:bodyPr>
          <a:lstStyle>
            <a:lvl1pPr lvl="0" algn="r" rtl="0">
              <a:spcBef>
                <a:spcPts val="0"/>
              </a:spcBef>
              <a:spcAft>
                <a:spcPts val="0"/>
              </a:spcAft>
              <a:buSzPts val="2200"/>
              <a:buNone/>
              <a:defRPr sz="2200" b="1"/>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90" name="Google Shape;90;p11"/>
          <p:cNvSpPr txBox="1">
            <a:spLocks noGrp="1"/>
          </p:cNvSpPr>
          <p:nvPr>
            <p:ph type="subTitle" idx="5"/>
          </p:nvPr>
        </p:nvSpPr>
        <p:spPr>
          <a:xfrm>
            <a:off x="558475" y="5205500"/>
            <a:ext cx="1556400" cy="606900"/>
          </a:xfrm>
          <a:prstGeom prst="rect">
            <a:avLst/>
          </a:prstGeom>
        </p:spPr>
        <p:txBody>
          <a:bodyPr spcFirstLastPara="1" wrap="square" lIns="121900" tIns="121900" rIns="121900" bIns="121900" anchor="ctr" anchorCtr="0">
            <a:noAutofit/>
          </a:bodyPr>
          <a:lstStyle>
            <a:lvl1pPr lvl="0" algn="r" rtl="0">
              <a:spcBef>
                <a:spcPts val="0"/>
              </a:spcBef>
              <a:spcAft>
                <a:spcPts val="0"/>
              </a:spcAft>
              <a:buSzPts val="2200"/>
              <a:buNone/>
              <a:defRPr sz="2200" b="1"/>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91" name="Google Shape;91;p11"/>
          <p:cNvSpPr txBox="1">
            <a:spLocks noGrp="1"/>
          </p:cNvSpPr>
          <p:nvPr>
            <p:ph type="title"/>
          </p:nvPr>
        </p:nvSpPr>
        <p:spPr>
          <a:xfrm>
            <a:off x="558475" y="663775"/>
            <a:ext cx="8392200" cy="7635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92" name="Google Shape;92;p11"/>
          <p:cNvSpPr txBox="1">
            <a:spLocks noGrp="1"/>
          </p:cNvSpPr>
          <p:nvPr>
            <p:ph type="body" idx="6"/>
          </p:nvPr>
        </p:nvSpPr>
        <p:spPr>
          <a:xfrm>
            <a:off x="3184650" y="2195075"/>
            <a:ext cx="5766000" cy="6069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93" name="Google Shape;93;p11"/>
          <p:cNvSpPr txBox="1">
            <a:spLocks noGrp="1"/>
          </p:cNvSpPr>
          <p:nvPr>
            <p:ph type="body" idx="7"/>
          </p:nvPr>
        </p:nvSpPr>
        <p:spPr>
          <a:xfrm>
            <a:off x="3184650" y="2945450"/>
            <a:ext cx="5766000" cy="6069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94" name="Google Shape;94;p11"/>
          <p:cNvSpPr txBox="1">
            <a:spLocks noGrp="1"/>
          </p:cNvSpPr>
          <p:nvPr>
            <p:ph type="body" idx="8"/>
          </p:nvPr>
        </p:nvSpPr>
        <p:spPr>
          <a:xfrm>
            <a:off x="3184650" y="3695825"/>
            <a:ext cx="5766000" cy="6069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95" name="Google Shape;95;p11"/>
          <p:cNvSpPr txBox="1">
            <a:spLocks noGrp="1"/>
          </p:cNvSpPr>
          <p:nvPr>
            <p:ph type="body" idx="9"/>
          </p:nvPr>
        </p:nvSpPr>
        <p:spPr>
          <a:xfrm>
            <a:off x="3184650" y="4446200"/>
            <a:ext cx="5766000" cy="6069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96" name="Google Shape;96;p11"/>
          <p:cNvSpPr txBox="1">
            <a:spLocks noGrp="1"/>
          </p:cNvSpPr>
          <p:nvPr>
            <p:ph type="body" idx="13"/>
          </p:nvPr>
        </p:nvSpPr>
        <p:spPr>
          <a:xfrm>
            <a:off x="3184650" y="5196575"/>
            <a:ext cx="5766000" cy="6069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grpSp>
        <p:nvGrpSpPr>
          <p:cNvPr id="97" name="Google Shape;97;p11"/>
          <p:cNvGrpSpPr/>
          <p:nvPr/>
        </p:nvGrpSpPr>
        <p:grpSpPr>
          <a:xfrm>
            <a:off x="127875" y="4882800"/>
            <a:ext cx="1687800" cy="1757400"/>
            <a:chOff x="127875" y="4882800"/>
            <a:chExt cx="1687800" cy="1757400"/>
          </a:xfrm>
        </p:grpSpPr>
        <p:cxnSp>
          <p:nvCxnSpPr>
            <p:cNvPr id="98" name="Google Shape;98;p11"/>
            <p:cNvCxnSpPr/>
            <p:nvPr/>
          </p:nvCxnSpPr>
          <p:spPr>
            <a:xfrm>
              <a:off x="127875" y="6341125"/>
              <a:ext cx="1687800" cy="0"/>
            </a:xfrm>
            <a:prstGeom prst="straightConnector1">
              <a:avLst/>
            </a:prstGeom>
            <a:noFill/>
            <a:ln w="9525" cap="flat" cmpd="sng">
              <a:solidFill>
                <a:schemeClr val="accent1"/>
              </a:solidFill>
              <a:prstDash val="solid"/>
              <a:round/>
              <a:headEnd type="none" w="med" len="med"/>
              <a:tailEnd type="none" w="med" len="med"/>
            </a:ln>
          </p:spPr>
        </p:cxnSp>
        <p:cxnSp>
          <p:nvCxnSpPr>
            <p:cNvPr id="99" name="Google Shape;99;p11"/>
            <p:cNvCxnSpPr/>
            <p:nvPr/>
          </p:nvCxnSpPr>
          <p:spPr>
            <a:xfrm rot="10800000">
              <a:off x="401850" y="4882800"/>
              <a:ext cx="0" cy="1757400"/>
            </a:xfrm>
            <a:prstGeom prst="straightConnector1">
              <a:avLst/>
            </a:prstGeom>
            <a:noFill/>
            <a:ln w="9525" cap="flat" cmpd="sng">
              <a:solidFill>
                <a:schemeClr val="accent1"/>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11 Title and text left">
  <p:cSld name="CUSTOM_15">
    <p:spTree>
      <p:nvGrpSpPr>
        <p:cNvPr id="1" name="Shape 100"/>
        <p:cNvGrpSpPr/>
        <p:nvPr/>
      </p:nvGrpSpPr>
      <p:grpSpPr>
        <a:xfrm>
          <a:off x="0" y="0"/>
          <a:ext cx="0" cy="0"/>
          <a:chOff x="0" y="0"/>
          <a:chExt cx="0" cy="0"/>
        </a:xfrm>
      </p:grpSpPr>
      <p:sp>
        <p:nvSpPr>
          <p:cNvPr id="101" name="Google Shape;101;p12"/>
          <p:cNvSpPr txBox="1">
            <a:spLocks noGrp="1"/>
          </p:cNvSpPr>
          <p:nvPr>
            <p:ph type="title"/>
          </p:nvPr>
        </p:nvSpPr>
        <p:spPr>
          <a:xfrm>
            <a:off x="876425" y="1981100"/>
            <a:ext cx="5581500" cy="1264200"/>
          </a:xfrm>
          <a:prstGeom prst="rect">
            <a:avLst/>
          </a:prstGeom>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02" name="Google Shape;102;p12"/>
          <p:cNvSpPr txBox="1">
            <a:spLocks noGrp="1"/>
          </p:cNvSpPr>
          <p:nvPr>
            <p:ph type="body" idx="1"/>
          </p:nvPr>
        </p:nvSpPr>
        <p:spPr>
          <a:xfrm>
            <a:off x="876525" y="3438950"/>
            <a:ext cx="5581500" cy="1702500"/>
          </a:xfrm>
          <a:prstGeom prst="rect">
            <a:avLst/>
          </a:prstGeom>
        </p:spPr>
        <p:txBody>
          <a:bodyPr spcFirstLastPara="1" wrap="square" lIns="121900" tIns="121900" rIns="121900" bIns="121900" anchor="t" anchorCtr="0">
            <a:noAutofit/>
          </a:bodyPr>
          <a:lstStyle>
            <a:lvl1pPr marL="457200" lvl="0" indent="-349250" algn="r" rtl="0">
              <a:spcBef>
                <a:spcPts val="0"/>
              </a:spcBef>
              <a:spcAft>
                <a:spcPts val="0"/>
              </a:spcAft>
              <a:buSzPts val="1900"/>
              <a:buChar char="●"/>
              <a:defRPr/>
            </a:lvl1pPr>
            <a:lvl2pPr marL="914400" lvl="1" indent="-349250" algn="r" rtl="0">
              <a:spcBef>
                <a:spcPts val="0"/>
              </a:spcBef>
              <a:spcAft>
                <a:spcPts val="0"/>
              </a:spcAft>
              <a:buSzPts val="1900"/>
              <a:buChar char="○"/>
              <a:defRPr/>
            </a:lvl2pPr>
            <a:lvl3pPr marL="1371600" lvl="2" indent="-349250" algn="r" rtl="0">
              <a:spcBef>
                <a:spcPts val="2100"/>
              </a:spcBef>
              <a:spcAft>
                <a:spcPts val="0"/>
              </a:spcAft>
              <a:buSzPts val="1900"/>
              <a:buChar char="■"/>
              <a:defRPr/>
            </a:lvl3pPr>
            <a:lvl4pPr marL="1828800" lvl="3" indent="-349250" algn="r" rtl="0">
              <a:spcBef>
                <a:spcPts val="2100"/>
              </a:spcBef>
              <a:spcAft>
                <a:spcPts val="0"/>
              </a:spcAft>
              <a:buSzPts val="1900"/>
              <a:buChar char="●"/>
              <a:defRPr/>
            </a:lvl4pPr>
            <a:lvl5pPr marL="2286000" lvl="4" indent="-349250" algn="r" rtl="0">
              <a:spcBef>
                <a:spcPts val="2100"/>
              </a:spcBef>
              <a:spcAft>
                <a:spcPts val="0"/>
              </a:spcAft>
              <a:buSzPts val="1900"/>
              <a:buChar char="○"/>
              <a:defRPr/>
            </a:lvl5pPr>
            <a:lvl6pPr marL="2743200" lvl="5" indent="-349250" algn="r" rtl="0">
              <a:spcBef>
                <a:spcPts val="2100"/>
              </a:spcBef>
              <a:spcAft>
                <a:spcPts val="0"/>
              </a:spcAft>
              <a:buSzPts val="1900"/>
              <a:buChar char="■"/>
              <a:defRPr/>
            </a:lvl6pPr>
            <a:lvl7pPr marL="3200400" lvl="6" indent="-349250" algn="r" rtl="0">
              <a:spcBef>
                <a:spcPts val="2100"/>
              </a:spcBef>
              <a:spcAft>
                <a:spcPts val="0"/>
              </a:spcAft>
              <a:buSzPts val="1900"/>
              <a:buChar char="●"/>
              <a:defRPr/>
            </a:lvl7pPr>
            <a:lvl8pPr marL="3657600" lvl="7" indent="-349250" algn="r" rtl="0">
              <a:spcBef>
                <a:spcPts val="2100"/>
              </a:spcBef>
              <a:spcAft>
                <a:spcPts val="0"/>
              </a:spcAft>
              <a:buSzPts val="1900"/>
              <a:buChar char="○"/>
              <a:defRPr/>
            </a:lvl8pPr>
            <a:lvl9pPr marL="4114800" lvl="8" indent="-349250" algn="r" rtl="0">
              <a:spcBef>
                <a:spcPts val="2100"/>
              </a:spcBef>
              <a:spcAft>
                <a:spcPts val="2100"/>
              </a:spcAft>
              <a:buSzPts val="1900"/>
              <a:buChar char="■"/>
              <a:defRPr/>
            </a:lvl9pPr>
          </a:lstStyle>
          <a:p>
            <a:endParaRPr/>
          </a:p>
        </p:txBody>
      </p:sp>
      <p:grpSp>
        <p:nvGrpSpPr>
          <p:cNvPr id="103" name="Google Shape;103;p12"/>
          <p:cNvGrpSpPr/>
          <p:nvPr/>
        </p:nvGrpSpPr>
        <p:grpSpPr>
          <a:xfrm>
            <a:off x="127875" y="4882800"/>
            <a:ext cx="1687800" cy="1757400"/>
            <a:chOff x="127875" y="4882800"/>
            <a:chExt cx="1687800" cy="1757400"/>
          </a:xfrm>
        </p:grpSpPr>
        <p:cxnSp>
          <p:nvCxnSpPr>
            <p:cNvPr id="104" name="Google Shape;104;p12"/>
            <p:cNvCxnSpPr/>
            <p:nvPr/>
          </p:nvCxnSpPr>
          <p:spPr>
            <a:xfrm>
              <a:off x="127875" y="6341125"/>
              <a:ext cx="1687800" cy="0"/>
            </a:xfrm>
            <a:prstGeom prst="straightConnector1">
              <a:avLst/>
            </a:prstGeom>
            <a:noFill/>
            <a:ln w="9525" cap="flat" cmpd="sng">
              <a:solidFill>
                <a:schemeClr val="accent1"/>
              </a:solidFill>
              <a:prstDash val="solid"/>
              <a:round/>
              <a:headEnd type="none" w="med" len="med"/>
              <a:tailEnd type="none" w="med" len="med"/>
            </a:ln>
          </p:spPr>
        </p:cxnSp>
        <p:cxnSp>
          <p:nvCxnSpPr>
            <p:cNvPr id="105" name="Google Shape;105;p12"/>
            <p:cNvCxnSpPr/>
            <p:nvPr/>
          </p:nvCxnSpPr>
          <p:spPr>
            <a:xfrm rot="10800000">
              <a:off x="401850" y="4882800"/>
              <a:ext cx="0" cy="1757400"/>
            </a:xfrm>
            <a:prstGeom prst="straightConnector1">
              <a:avLst/>
            </a:prstGeom>
            <a:noFill/>
            <a:ln w="9525" cap="flat" cmpd="sng">
              <a:solidFill>
                <a:schemeClr val="accent1"/>
              </a:solidFill>
              <a:prstDash val="solid"/>
              <a:round/>
              <a:headEnd type="none" w="med" len="med"/>
              <a:tailEnd type="none" w="med" len="med"/>
            </a:ln>
          </p:spPr>
        </p:cxnSp>
      </p:grpSp>
      <p:cxnSp>
        <p:nvCxnSpPr>
          <p:cNvPr id="106" name="Google Shape;106;p12"/>
          <p:cNvCxnSpPr/>
          <p:nvPr/>
        </p:nvCxnSpPr>
        <p:spPr>
          <a:xfrm rot="10800000">
            <a:off x="10338675" y="419375"/>
            <a:ext cx="1687800" cy="0"/>
          </a:xfrm>
          <a:prstGeom prst="straightConnector1">
            <a:avLst/>
          </a:prstGeom>
          <a:noFill/>
          <a:ln w="9525" cap="flat" cmpd="sng">
            <a:solidFill>
              <a:schemeClr val="accent1"/>
            </a:solidFill>
            <a:prstDash val="solid"/>
            <a:round/>
            <a:headEnd type="none" w="med" len="med"/>
            <a:tailEnd type="none" w="med" len="med"/>
          </a:ln>
        </p:spPr>
      </p:cxnSp>
      <p:cxnSp>
        <p:nvCxnSpPr>
          <p:cNvPr id="107" name="Google Shape;107;p12"/>
          <p:cNvCxnSpPr/>
          <p:nvPr/>
        </p:nvCxnSpPr>
        <p:spPr>
          <a:xfrm>
            <a:off x="11752500" y="120300"/>
            <a:ext cx="0" cy="175740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13 Just title">
  <p:cSld name="CUSTOM_22">
    <p:spTree>
      <p:nvGrpSpPr>
        <p:cNvPr id="1" name="Shape 115"/>
        <p:cNvGrpSpPr/>
        <p:nvPr/>
      </p:nvGrpSpPr>
      <p:grpSpPr>
        <a:xfrm>
          <a:off x="0" y="0"/>
          <a:ext cx="0" cy="0"/>
          <a:chOff x="0" y="0"/>
          <a:chExt cx="0" cy="0"/>
        </a:xfrm>
      </p:grpSpPr>
      <p:sp>
        <p:nvSpPr>
          <p:cNvPr id="116" name="Google Shape;116;p14"/>
          <p:cNvSpPr txBox="1">
            <a:spLocks noGrp="1"/>
          </p:cNvSpPr>
          <p:nvPr>
            <p:ph type="title"/>
          </p:nvPr>
        </p:nvSpPr>
        <p:spPr>
          <a:xfrm>
            <a:off x="415650" y="421101"/>
            <a:ext cx="11360700" cy="991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Berkshire Swash"/>
              <a:buNone/>
              <a:defRPr sz="4000">
                <a:solidFill>
                  <a:schemeClr val="dk1"/>
                </a:solidFill>
                <a:latin typeface="Berkshire Swash"/>
                <a:ea typeface="Berkshire Swash"/>
                <a:cs typeface="Berkshire Swash"/>
                <a:sym typeface="Berkshire Swash"/>
              </a:defRPr>
            </a:lvl1pPr>
            <a:lvl2pPr lvl="1">
              <a:spcBef>
                <a:spcPts val="0"/>
              </a:spcBef>
              <a:spcAft>
                <a:spcPts val="0"/>
              </a:spcAft>
              <a:buClr>
                <a:schemeClr val="dk1"/>
              </a:buClr>
              <a:buSzPts val="4000"/>
              <a:buFont typeface="Berkshire Swash"/>
              <a:buNone/>
              <a:defRPr sz="4000">
                <a:solidFill>
                  <a:schemeClr val="dk1"/>
                </a:solidFill>
                <a:latin typeface="Berkshire Swash"/>
                <a:ea typeface="Berkshire Swash"/>
                <a:cs typeface="Berkshire Swash"/>
                <a:sym typeface="Berkshire Swash"/>
              </a:defRPr>
            </a:lvl2pPr>
            <a:lvl3pPr lvl="2">
              <a:spcBef>
                <a:spcPts val="0"/>
              </a:spcBef>
              <a:spcAft>
                <a:spcPts val="0"/>
              </a:spcAft>
              <a:buClr>
                <a:schemeClr val="dk1"/>
              </a:buClr>
              <a:buSzPts val="4000"/>
              <a:buFont typeface="Berkshire Swash"/>
              <a:buNone/>
              <a:defRPr sz="4000">
                <a:solidFill>
                  <a:schemeClr val="dk1"/>
                </a:solidFill>
                <a:latin typeface="Berkshire Swash"/>
                <a:ea typeface="Berkshire Swash"/>
                <a:cs typeface="Berkshire Swash"/>
                <a:sym typeface="Berkshire Swash"/>
              </a:defRPr>
            </a:lvl3pPr>
            <a:lvl4pPr lvl="3">
              <a:spcBef>
                <a:spcPts val="0"/>
              </a:spcBef>
              <a:spcAft>
                <a:spcPts val="0"/>
              </a:spcAft>
              <a:buClr>
                <a:schemeClr val="dk1"/>
              </a:buClr>
              <a:buSzPts val="4000"/>
              <a:buFont typeface="Berkshire Swash"/>
              <a:buNone/>
              <a:defRPr sz="4000">
                <a:solidFill>
                  <a:schemeClr val="dk1"/>
                </a:solidFill>
                <a:latin typeface="Berkshire Swash"/>
                <a:ea typeface="Berkshire Swash"/>
                <a:cs typeface="Berkshire Swash"/>
                <a:sym typeface="Berkshire Swash"/>
              </a:defRPr>
            </a:lvl4pPr>
            <a:lvl5pPr lvl="4">
              <a:spcBef>
                <a:spcPts val="0"/>
              </a:spcBef>
              <a:spcAft>
                <a:spcPts val="0"/>
              </a:spcAft>
              <a:buClr>
                <a:schemeClr val="dk1"/>
              </a:buClr>
              <a:buSzPts val="4000"/>
              <a:buFont typeface="Berkshire Swash"/>
              <a:buNone/>
              <a:defRPr sz="4000">
                <a:solidFill>
                  <a:schemeClr val="dk1"/>
                </a:solidFill>
                <a:latin typeface="Berkshire Swash"/>
                <a:ea typeface="Berkshire Swash"/>
                <a:cs typeface="Berkshire Swash"/>
                <a:sym typeface="Berkshire Swash"/>
              </a:defRPr>
            </a:lvl5pPr>
            <a:lvl6pPr lvl="5">
              <a:spcBef>
                <a:spcPts val="0"/>
              </a:spcBef>
              <a:spcAft>
                <a:spcPts val="0"/>
              </a:spcAft>
              <a:buClr>
                <a:schemeClr val="dk1"/>
              </a:buClr>
              <a:buSzPts val="4000"/>
              <a:buFont typeface="Berkshire Swash"/>
              <a:buNone/>
              <a:defRPr sz="4000">
                <a:solidFill>
                  <a:schemeClr val="dk1"/>
                </a:solidFill>
                <a:latin typeface="Berkshire Swash"/>
                <a:ea typeface="Berkshire Swash"/>
                <a:cs typeface="Berkshire Swash"/>
                <a:sym typeface="Berkshire Swash"/>
              </a:defRPr>
            </a:lvl6pPr>
            <a:lvl7pPr lvl="6">
              <a:spcBef>
                <a:spcPts val="0"/>
              </a:spcBef>
              <a:spcAft>
                <a:spcPts val="0"/>
              </a:spcAft>
              <a:buClr>
                <a:schemeClr val="dk1"/>
              </a:buClr>
              <a:buSzPts val="4000"/>
              <a:buFont typeface="Berkshire Swash"/>
              <a:buNone/>
              <a:defRPr sz="4000">
                <a:solidFill>
                  <a:schemeClr val="dk1"/>
                </a:solidFill>
                <a:latin typeface="Berkshire Swash"/>
                <a:ea typeface="Berkshire Swash"/>
                <a:cs typeface="Berkshire Swash"/>
                <a:sym typeface="Berkshire Swash"/>
              </a:defRPr>
            </a:lvl7pPr>
            <a:lvl8pPr lvl="7">
              <a:spcBef>
                <a:spcPts val="0"/>
              </a:spcBef>
              <a:spcAft>
                <a:spcPts val="0"/>
              </a:spcAft>
              <a:buClr>
                <a:schemeClr val="dk1"/>
              </a:buClr>
              <a:buSzPts val="4000"/>
              <a:buFont typeface="Berkshire Swash"/>
              <a:buNone/>
              <a:defRPr sz="4000">
                <a:solidFill>
                  <a:schemeClr val="dk1"/>
                </a:solidFill>
                <a:latin typeface="Berkshire Swash"/>
                <a:ea typeface="Berkshire Swash"/>
                <a:cs typeface="Berkshire Swash"/>
                <a:sym typeface="Berkshire Swash"/>
              </a:defRPr>
            </a:lvl8pPr>
            <a:lvl9pPr lvl="8">
              <a:spcBef>
                <a:spcPts val="0"/>
              </a:spcBef>
              <a:spcAft>
                <a:spcPts val="0"/>
              </a:spcAft>
              <a:buClr>
                <a:schemeClr val="dk1"/>
              </a:buClr>
              <a:buSzPts val="4000"/>
              <a:buFont typeface="Berkshire Swash"/>
              <a:buNone/>
              <a:defRPr sz="4000">
                <a:solidFill>
                  <a:schemeClr val="dk1"/>
                </a:solidFill>
                <a:latin typeface="Berkshire Swash"/>
                <a:ea typeface="Berkshire Swash"/>
                <a:cs typeface="Berkshire Swash"/>
                <a:sym typeface="Berkshire Swash"/>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Andika"/>
              <a:buChar char="●"/>
              <a:defRPr sz="1900">
                <a:solidFill>
                  <a:schemeClr val="dk2"/>
                </a:solidFill>
                <a:latin typeface="Andika"/>
                <a:ea typeface="Andika"/>
                <a:cs typeface="Andika"/>
                <a:sym typeface="Andika"/>
              </a:defRPr>
            </a:lvl1pPr>
            <a:lvl2pPr marL="914400" lvl="1" indent="-349250">
              <a:lnSpc>
                <a:spcPct val="115000"/>
              </a:lnSpc>
              <a:spcBef>
                <a:spcPts val="2100"/>
              </a:spcBef>
              <a:spcAft>
                <a:spcPts val="0"/>
              </a:spcAft>
              <a:buClr>
                <a:schemeClr val="dk2"/>
              </a:buClr>
              <a:buSzPts val="1900"/>
              <a:buFont typeface="Andika"/>
              <a:buChar char="○"/>
              <a:defRPr sz="1900">
                <a:solidFill>
                  <a:schemeClr val="dk2"/>
                </a:solidFill>
                <a:latin typeface="Andika"/>
                <a:ea typeface="Andika"/>
                <a:cs typeface="Andika"/>
                <a:sym typeface="Andika"/>
              </a:defRPr>
            </a:lvl2pPr>
            <a:lvl3pPr marL="1371600" lvl="2" indent="-349250">
              <a:lnSpc>
                <a:spcPct val="115000"/>
              </a:lnSpc>
              <a:spcBef>
                <a:spcPts val="2100"/>
              </a:spcBef>
              <a:spcAft>
                <a:spcPts val="0"/>
              </a:spcAft>
              <a:buClr>
                <a:schemeClr val="dk2"/>
              </a:buClr>
              <a:buSzPts val="1900"/>
              <a:buFont typeface="Andika"/>
              <a:buChar char="■"/>
              <a:defRPr sz="1900">
                <a:solidFill>
                  <a:schemeClr val="dk2"/>
                </a:solidFill>
                <a:latin typeface="Andika"/>
                <a:ea typeface="Andika"/>
                <a:cs typeface="Andika"/>
                <a:sym typeface="Andika"/>
              </a:defRPr>
            </a:lvl3pPr>
            <a:lvl4pPr marL="1828800" lvl="3" indent="-349250">
              <a:lnSpc>
                <a:spcPct val="115000"/>
              </a:lnSpc>
              <a:spcBef>
                <a:spcPts val="2100"/>
              </a:spcBef>
              <a:spcAft>
                <a:spcPts val="0"/>
              </a:spcAft>
              <a:buClr>
                <a:schemeClr val="dk2"/>
              </a:buClr>
              <a:buSzPts val="1900"/>
              <a:buFont typeface="Andika"/>
              <a:buChar char="●"/>
              <a:defRPr sz="1900">
                <a:solidFill>
                  <a:schemeClr val="dk2"/>
                </a:solidFill>
                <a:latin typeface="Andika"/>
                <a:ea typeface="Andika"/>
                <a:cs typeface="Andika"/>
                <a:sym typeface="Andika"/>
              </a:defRPr>
            </a:lvl4pPr>
            <a:lvl5pPr marL="2286000" lvl="4" indent="-349250">
              <a:lnSpc>
                <a:spcPct val="115000"/>
              </a:lnSpc>
              <a:spcBef>
                <a:spcPts val="2100"/>
              </a:spcBef>
              <a:spcAft>
                <a:spcPts val="0"/>
              </a:spcAft>
              <a:buClr>
                <a:schemeClr val="dk2"/>
              </a:buClr>
              <a:buSzPts val="1900"/>
              <a:buFont typeface="Andika"/>
              <a:buChar char="○"/>
              <a:defRPr sz="1900">
                <a:solidFill>
                  <a:schemeClr val="dk2"/>
                </a:solidFill>
                <a:latin typeface="Andika"/>
                <a:ea typeface="Andika"/>
                <a:cs typeface="Andika"/>
                <a:sym typeface="Andika"/>
              </a:defRPr>
            </a:lvl5pPr>
            <a:lvl6pPr marL="2743200" lvl="5" indent="-349250">
              <a:lnSpc>
                <a:spcPct val="115000"/>
              </a:lnSpc>
              <a:spcBef>
                <a:spcPts val="2100"/>
              </a:spcBef>
              <a:spcAft>
                <a:spcPts val="0"/>
              </a:spcAft>
              <a:buClr>
                <a:schemeClr val="dk2"/>
              </a:buClr>
              <a:buSzPts val="1900"/>
              <a:buFont typeface="Andika"/>
              <a:buChar char="■"/>
              <a:defRPr sz="1900">
                <a:solidFill>
                  <a:schemeClr val="dk2"/>
                </a:solidFill>
                <a:latin typeface="Andika"/>
                <a:ea typeface="Andika"/>
                <a:cs typeface="Andika"/>
                <a:sym typeface="Andika"/>
              </a:defRPr>
            </a:lvl6pPr>
            <a:lvl7pPr marL="3200400" lvl="6" indent="-349250">
              <a:lnSpc>
                <a:spcPct val="115000"/>
              </a:lnSpc>
              <a:spcBef>
                <a:spcPts val="2100"/>
              </a:spcBef>
              <a:spcAft>
                <a:spcPts val="0"/>
              </a:spcAft>
              <a:buClr>
                <a:schemeClr val="dk2"/>
              </a:buClr>
              <a:buSzPts val="1900"/>
              <a:buFont typeface="Andika"/>
              <a:buChar char="●"/>
              <a:defRPr sz="1900">
                <a:solidFill>
                  <a:schemeClr val="dk2"/>
                </a:solidFill>
                <a:latin typeface="Andika"/>
                <a:ea typeface="Andika"/>
                <a:cs typeface="Andika"/>
                <a:sym typeface="Andika"/>
              </a:defRPr>
            </a:lvl7pPr>
            <a:lvl8pPr marL="3657600" lvl="7" indent="-349250">
              <a:lnSpc>
                <a:spcPct val="115000"/>
              </a:lnSpc>
              <a:spcBef>
                <a:spcPts val="2100"/>
              </a:spcBef>
              <a:spcAft>
                <a:spcPts val="0"/>
              </a:spcAft>
              <a:buClr>
                <a:schemeClr val="dk2"/>
              </a:buClr>
              <a:buSzPts val="1900"/>
              <a:buFont typeface="Andika"/>
              <a:buChar char="○"/>
              <a:defRPr sz="1900">
                <a:solidFill>
                  <a:schemeClr val="dk2"/>
                </a:solidFill>
                <a:latin typeface="Andika"/>
                <a:ea typeface="Andika"/>
                <a:cs typeface="Andika"/>
                <a:sym typeface="Andika"/>
              </a:defRPr>
            </a:lvl8pPr>
            <a:lvl9pPr marL="4114800" lvl="8" indent="-349250">
              <a:lnSpc>
                <a:spcPct val="115000"/>
              </a:lnSpc>
              <a:spcBef>
                <a:spcPts val="2100"/>
              </a:spcBef>
              <a:spcAft>
                <a:spcPts val="2100"/>
              </a:spcAft>
              <a:buClr>
                <a:schemeClr val="dk2"/>
              </a:buClr>
              <a:buSzPts val="1900"/>
              <a:buFont typeface="Andika"/>
              <a:buChar char="■"/>
              <a:defRPr sz="1900">
                <a:solidFill>
                  <a:schemeClr val="dk2"/>
                </a:solidFill>
                <a:latin typeface="Andika"/>
                <a:ea typeface="Andika"/>
                <a:cs typeface="Andika"/>
                <a:sym typeface="Andika"/>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7" r:id="rId3"/>
    <p:sldLayoutId id="2147483658" r:id="rId4"/>
    <p:sldLayoutId id="214748366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6223" y="2441375"/>
            <a:ext cx="9448795" cy="2123658"/>
          </a:xfrm>
          <a:prstGeom prst="rect">
            <a:avLst/>
          </a:prstGeom>
          <a:noFill/>
        </p:spPr>
        <p:txBody>
          <a:bodyPr wrap="square" rtlCol="0">
            <a:spAutoFit/>
          </a:bodyPr>
          <a:lstStyle/>
          <a:p>
            <a:pPr algn="dist"/>
            <a:r>
              <a:rPr lang="en-US" sz="6600" b="1" dirty="0" smtClean="0">
                <a:latin typeface="LNTH-Typewriter_Condensed" panose="02000509000000020004" pitchFamily="49" charset="0"/>
              </a:rPr>
              <a:t>BÀI 1 - TỰ HÀO VỀ TRUYỀN THỐNG DÂN TỘC VIỆT NAM</a:t>
            </a:r>
            <a:endParaRPr lang="en-US" sz="6600" b="1" dirty="0">
              <a:latin typeface="LNTH-Typewriter_Condensed" panose="02000509000000020004" pitchFamily="49" charset="0"/>
            </a:endParaRPr>
          </a:p>
        </p:txBody>
      </p:sp>
      <p:sp>
        <p:nvSpPr>
          <p:cNvPr id="2" name="Rectangle 1"/>
          <p:cNvSpPr/>
          <p:nvPr/>
        </p:nvSpPr>
        <p:spPr>
          <a:xfrm>
            <a:off x="-1" y="5551054"/>
            <a:ext cx="267855" cy="1306945"/>
          </a:xfrm>
          <a:prstGeom prst="rect">
            <a:avLst/>
          </a:prstGeom>
          <a:solidFill>
            <a:srgbClr val="E9E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7557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378034" y="101599"/>
            <a:ext cx="2791149" cy="707886"/>
          </a:xfrm>
          <a:prstGeom prst="rect">
            <a:avLst/>
          </a:prstGeom>
          <a:noFill/>
        </p:spPr>
        <p:txBody>
          <a:bodyPr wrap="none" rtlCol="0">
            <a:spAutoFit/>
          </a:bodyPr>
          <a:lstStyle/>
          <a:p>
            <a:pPr algn="ctr"/>
            <a:r>
              <a:rPr lang="vi-VN" sz="4000" smtClean="0">
                <a:solidFill>
                  <a:schemeClr val="accent5">
                    <a:lumMod val="50000"/>
                  </a:schemeClr>
                </a:solidFill>
                <a:latin typeface="Quicksand SemiBold" pitchFamily="2" charset="0"/>
              </a:rPr>
              <a:t>KHÁM PHÁ</a:t>
            </a:r>
            <a:endParaRPr lang="vi-VN" sz="4000" dirty="0">
              <a:solidFill>
                <a:schemeClr val="accent5">
                  <a:lumMod val="50000"/>
                </a:schemeClr>
              </a:solidFill>
              <a:latin typeface="Quicksand SemiBold" pitchFamily="2" charset="0"/>
            </a:endParaRPr>
          </a:p>
        </p:txBody>
      </p:sp>
      <p:sp>
        <p:nvSpPr>
          <p:cNvPr id="14" name="TextBox 13"/>
          <p:cNvSpPr txBox="1"/>
          <p:nvPr/>
        </p:nvSpPr>
        <p:spPr>
          <a:xfrm>
            <a:off x="378691" y="1016066"/>
            <a:ext cx="7305205" cy="430887"/>
          </a:xfrm>
          <a:prstGeom prst="rect">
            <a:avLst/>
          </a:prstGeom>
          <a:noFill/>
        </p:spPr>
        <p:txBody>
          <a:bodyPr wrap="none" rtlCol="0">
            <a:spAutoFit/>
          </a:bodyPr>
          <a:lstStyle/>
          <a:p>
            <a:r>
              <a:rPr lang="vi-VN" sz="2200" dirty="0" smtClean="0">
                <a:solidFill>
                  <a:schemeClr val="accent6">
                    <a:lumMod val="75000"/>
                  </a:schemeClr>
                </a:solidFill>
                <a:latin typeface="Questrial" pitchFamily="2" charset="0"/>
              </a:rPr>
              <a:t>3. Giữ gìn và phát huy truyền thống của dân tộc Việt Nam</a:t>
            </a:r>
            <a:endParaRPr lang="vi-VN" sz="2200" dirty="0">
              <a:solidFill>
                <a:schemeClr val="accent6">
                  <a:lumMod val="75000"/>
                </a:schemeClr>
              </a:solidFill>
              <a:latin typeface="Questrial" pitchFamily="2" charset="0"/>
            </a:endParaRPr>
          </a:p>
        </p:txBody>
      </p:sp>
      <p:sp>
        <p:nvSpPr>
          <p:cNvPr id="15" name="Rectangle 14"/>
          <p:cNvSpPr/>
          <p:nvPr/>
        </p:nvSpPr>
        <p:spPr>
          <a:xfrm>
            <a:off x="3358957" y="1653534"/>
            <a:ext cx="5078634" cy="400110"/>
          </a:xfrm>
          <a:prstGeom prst="rect">
            <a:avLst/>
          </a:prstGeom>
        </p:spPr>
        <p:txBody>
          <a:bodyPr wrap="none">
            <a:spAutoFit/>
          </a:bodyPr>
          <a:lstStyle/>
          <a:p>
            <a:r>
              <a:rPr lang="vi-VN" sz="2000" b="1" i="1" dirty="0">
                <a:latin typeface="+mj-lt"/>
              </a:rPr>
              <a:t>Em hãy </a:t>
            </a:r>
            <a:r>
              <a:rPr lang="vi-VN" sz="2000" b="1" i="1" dirty="0" smtClean="0">
                <a:latin typeface="+mj-lt"/>
              </a:rPr>
              <a:t>đọc các trường hợp và </a:t>
            </a:r>
            <a:r>
              <a:rPr lang="vi-VN" sz="2000" b="1" i="1" dirty="0">
                <a:latin typeface="+mj-lt"/>
              </a:rPr>
              <a:t>trả lời câu </a:t>
            </a:r>
            <a:r>
              <a:rPr lang="vi-VN" sz="2000" b="1" i="1" dirty="0" smtClean="0">
                <a:latin typeface="+mj-lt"/>
              </a:rPr>
              <a:t>hỏi:</a:t>
            </a:r>
            <a:endParaRPr lang="vi-VN" sz="2000" b="1" i="1" dirty="0">
              <a:latin typeface="+mj-lt"/>
            </a:endParaRPr>
          </a:p>
        </p:txBody>
      </p:sp>
      <p:sp>
        <p:nvSpPr>
          <p:cNvPr id="18" name="Google Shape;551;p36"/>
          <p:cNvSpPr/>
          <p:nvPr/>
        </p:nvSpPr>
        <p:spPr>
          <a:xfrm>
            <a:off x="3859124" y="219902"/>
            <a:ext cx="518910" cy="495693"/>
          </a:xfrm>
          <a:custGeom>
            <a:avLst/>
            <a:gdLst/>
            <a:ahLst/>
            <a:cxnLst/>
            <a:rect l="l" t="t" r="r" b="b"/>
            <a:pathLst>
              <a:path w="10600" h="10510" extrusionOk="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1" name="Group 10"/>
          <p:cNvGrpSpPr/>
          <p:nvPr/>
        </p:nvGrpSpPr>
        <p:grpSpPr>
          <a:xfrm>
            <a:off x="954415" y="2577715"/>
            <a:ext cx="9689185" cy="1884218"/>
            <a:chOff x="1423940" y="2197485"/>
            <a:chExt cx="9689185" cy="1884218"/>
          </a:xfrm>
        </p:grpSpPr>
        <p:sp>
          <p:nvSpPr>
            <p:cNvPr id="12" name="Rounded Rectangle 11"/>
            <p:cNvSpPr/>
            <p:nvPr/>
          </p:nvSpPr>
          <p:spPr>
            <a:xfrm>
              <a:off x="2645141" y="2197485"/>
              <a:ext cx="8467984" cy="1884218"/>
            </a:xfrm>
            <a:prstGeom prst="roundRect">
              <a:avLst>
                <a:gd name="adj" fmla="val 6522"/>
              </a:avLst>
            </a:prstGeom>
            <a:solidFill>
              <a:srgbClr val="AA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rgbClr val="FFFFFF"/>
                  </a:solidFill>
                  <a:latin typeface="+mj-lt"/>
                </a:rPr>
                <a:t>a) Trong trường hợp </a:t>
              </a:r>
              <a:r>
                <a:rPr lang="vi-VN" sz="2000" dirty="0" smtClean="0">
                  <a:solidFill>
                    <a:srgbClr val="FFFFFF"/>
                  </a:solidFill>
                  <a:latin typeface="+mj-lt"/>
                </a:rPr>
                <a:t>1, </a:t>
              </a:r>
              <a:r>
                <a:rPr lang="vi-VN" sz="2000" dirty="0">
                  <a:solidFill>
                    <a:srgbClr val="FFFFFF"/>
                  </a:solidFill>
                  <a:latin typeface="+mj-lt"/>
                </a:rPr>
                <a:t>cô giáo Đoàn Thị Liệp đã thể hiện lòng tự hào về</a:t>
              </a:r>
            </a:p>
            <a:p>
              <a:r>
                <a:rPr lang="vi-VN" sz="2000" dirty="0">
                  <a:solidFill>
                    <a:srgbClr val="FFFFFF"/>
                  </a:solidFill>
                  <a:latin typeface="+mj-lt"/>
                </a:rPr>
                <a:t>truyền thống của dân tộc như thế nào</a:t>
              </a:r>
              <a:r>
                <a:rPr lang="vi-VN" sz="2000" dirty="0" smtClean="0">
                  <a:solidFill>
                    <a:srgbClr val="FFFFFF"/>
                  </a:solidFill>
                  <a:latin typeface="+mj-lt"/>
                </a:rPr>
                <a:t>?</a:t>
              </a:r>
              <a:endParaRPr lang="vi-VN" sz="2000" dirty="0">
                <a:solidFill>
                  <a:srgbClr val="FFFFFF"/>
                </a:solidFill>
                <a:latin typeface="+mj-lt"/>
              </a:endParaRPr>
            </a:p>
            <a:p>
              <a:r>
                <a:rPr lang="vi-VN" sz="2000" dirty="0" smtClean="0">
                  <a:solidFill>
                    <a:srgbClr val="FFFFFF"/>
                  </a:solidFill>
                  <a:latin typeface="+mj-lt"/>
                </a:rPr>
                <a:t>b</a:t>
              </a:r>
              <a:r>
                <a:rPr lang="vi-VN" sz="2000" dirty="0">
                  <a:solidFill>
                    <a:srgbClr val="FFFFFF"/>
                  </a:solidFill>
                  <a:latin typeface="+mj-lt"/>
                </a:rPr>
                <a:t>) Em hãy nhận xét suy nghĩ và hành động của Minh trong trường hợp 2.</a:t>
              </a:r>
            </a:p>
            <a:p>
              <a:r>
                <a:rPr lang="vi-VN" sz="2000" dirty="0" smtClean="0">
                  <a:solidFill>
                    <a:srgbClr val="FFFFFF"/>
                  </a:solidFill>
                  <a:latin typeface="+mj-lt"/>
                </a:rPr>
                <a:t>c) </a:t>
              </a:r>
              <a:r>
                <a:rPr lang="vi-VN" sz="2000" dirty="0">
                  <a:solidFill>
                    <a:srgbClr val="FFFFFF"/>
                  </a:solidFill>
                  <a:latin typeface="+mj-lt"/>
                </a:rPr>
                <a:t>Em học được điều gì từ việc làm của cô giáo Liệp và bạn Minh?</a:t>
              </a:r>
            </a:p>
          </p:txBody>
        </p:sp>
        <p:sp>
          <p:nvSpPr>
            <p:cNvPr id="16" name="Oval 15"/>
            <p:cNvSpPr/>
            <p:nvPr/>
          </p:nvSpPr>
          <p:spPr>
            <a:xfrm>
              <a:off x="1423940" y="2622357"/>
              <a:ext cx="1025236" cy="1034473"/>
            </a:xfrm>
            <a:prstGeom prst="ellipse">
              <a:avLst/>
            </a:prstGeom>
            <a:solidFill>
              <a:srgbClr val="AA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rgbClr val="FFFFFF"/>
                  </a:solidFill>
                  <a:latin typeface="+mj-lt"/>
                </a:rPr>
                <a:t>?</a:t>
              </a:r>
            </a:p>
          </p:txBody>
        </p:sp>
      </p:grpSp>
      <p:sp>
        <p:nvSpPr>
          <p:cNvPr id="9" name="Rectangle 8"/>
          <p:cNvSpPr/>
          <p:nvPr/>
        </p:nvSpPr>
        <p:spPr>
          <a:xfrm>
            <a:off x="-1" y="5551054"/>
            <a:ext cx="267855" cy="1306945"/>
          </a:xfrm>
          <a:prstGeom prst="rect">
            <a:avLst/>
          </a:prstGeom>
          <a:solidFill>
            <a:srgbClr val="E9E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723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400" y="469656"/>
            <a:ext cx="11675534" cy="3477875"/>
          </a:xfrm>
          <a:prstGeom prst="rect">
            <a:avLst/>
          </a:prstGeom>
        </p:spPr>
        <p:txBody>
          <a:bodyPr wrap="square">
            <a:spAutoFit/>
          </a:bodyPr>
          <a:lstStyle/>
          <a:p>
            <a:pPr algn="just"/>
            <a:r>
              <a:rPr lang="vi-VN" sz="2000" b="1" i="1" dirty="0">
                <a:latin typeface="+mj-lt"/>
              </a:rPr>
              <a:t>Trường hợp 1. </a:t>
            </a:r>
            <a:r>
              <a:rPr lang="vi-VN" sz="2000" dirty="0">
                <a:latin typeface="+mj-lt"/>
              </a:rPr>
              <a:t>Cô giáo Đoàn Thị Liệp, nguyên giáo viên Ngữ văn </a:t>
            </a:r>
            <a:r>
              <a:rPr lang="vi-VN" sz="2000" dirty="0" smtClean="0">
                <a:latin typeface="+mj-lt"/>
              </a:rPr>
              <a:t>Trường Trung học phổ </a:t>
            </a:r>
            <a:r>
              <a:rPr lang="vi-VN" sz="2000" dirty="0">
                <a:latin typeface="+mj-lt"/>
              </a:rPr>
              <a:t>thông Nguyễn Hữu Huân, quận Thủ Đức, Thành phố Hồ Chí Minh, hơn nửa </a:t>
            </a:r>
            <a:r>
              <a:rPr lang="vi-VN" sz="2000" dirty="0" smtClean="0">
                <a:latin typeface="+mj-lt"/>
              </a:rPr>
              <a:t>đời người </a:t>
            </a:r>
            <a:r>
              <a:rPr lang="vi-VN" sz="2000" dirty="0">
                <a:latin typeface="+mj-lt"/>
              </a:rPr>
              <a:t>gắn bó với bục giảng, mong ước của cô chỉ đơn giản là: “Tôi mong các em </a:t>
            </a:r>
            <a:r>
              <a:rPr lang="vi-VN" sz="2000" dirty="0" smtClean="0">
                <a:latin typeface="+mj-lt"/>
              </a:rPr>
              <a:t>chịu học </a:t>
            </a:r>
            <a:r>
              <a:rPr lang="vi-VN" sz="2000" dirty="0">
                <a:latin typeface="+mj-lt"/>
              </a:rPr>
              <a:t>văn, trong văn có đạo đức làm người và sẽ làm xã hội mình tốt đẹp hơn”. Thực </a:t>
            </a:r>
            <a:r>
              <a:rPr lang="vi-VN" sz="2000" dirty="0" smtClean="0">
                <a:latin typeface="+mj-lt"/>
              </a:rPr>
              <a:t>hiện mong </a:t>
            </a:r>
            <a:r>
              <a:rPr lang="vi-VN" sz="2000" dirty="0">
                <a:latin typeface="+mj-lt"/>
              </a:rPr>
              <a:t>ước đó, cô giáo Liệp đã biến chiếc áo dài trên lớp thành những bài giảng Ngữ </a:t>
            </a:r>
            <a:r>
              <a:rPr lang="vi-VN" sz="2000" dirty="0" smtClean="0">
                <a:latin typeface="+mj-lt"/>
              </a:rPr>
              <a:t>văn trực </a:t>
            </a:r>
            <a:r>
              <a:rPr lang="vi-VN" sz="2000" dirty="0">
                <a:latin typeface="+mj-lt"/>
              </a:rPr>
              <a:t>quan sinh động, thấm đâm tình yêu đất nước. Với bài “Rừng xà nu”, cô lên ý </a:t>
            </a:r>
            <a:r>
              <a:rPr lang="vi-VN" sz="2000" dirty="0" smtClean="0">
                <a:latin typeface="+mj-lt"/>
              </a:rPr>
              <a:t>tưởng vẽ </a:t>
            </a:r>
            <a:r>
              <a:rPr lang="vi-VN" sz="2000" dirty="0">
                <a:latin typeface="+mj-lt"/>
              </a:rPr>
              <a:t>rừng cây vươn lên cao vút như mũi tên đón nắng, </a:t>
            </a:r>
            <a:r>
              <a:rPr lang="vi-VN" sz="2000" dirty="0" smtClean="0">
                <a:latin typeface="+mj-lt"/>
              </a:rPr>
              <a:t>có sức </a:t>
            </a:r>
            <a:r>
              <a:rPr lang="vi-VN" sz="2000" dirty="0">
                <a:latin typeface="+mj-lt"/>
              </a:rPr>
              <a:t>sống mãnh liệt dưới bom </a:t>
            </a:r>
            <a:r>
              <a:rPr lang="vi-VN" sz="2000" dirty="0" smtClean="0">
                <a:latin typeface="+mj-lt"/>
              </a:rPr>
              <a:t>đạn, bên </a:t>
            </a:r>
            <a:r>
              <a:rPr lang="vi-VN" sz="2000" dirty="0">
                <a:latin typeface="+mj-lt"/>
              </a:rPr>
              <a:t>cạnh là ngôi nhà đặc trưng Tây Nguyên. Với “Sóng” của Xuân Quỳnh là tà áo </a:t>
            </a:r>
            <a:r>
              <a:rPr lang="vi-VN" sz="2000" dirty="0" smtClean="0">
                <a:latin typeface="+mj-lt"/>
              </a:rPr>
              <a:t>dài xanh </a:t>
            </a:r>
            <a:r>
              <a:rPr lang="vi-VN" sz="2000" dirty="0">
                <a:latin typeface="+mj-lt"/>
              </a:rPr>
              <a:t>nước biển với con sóng tung bọt trắng xoá . “Vợ nhặt” là chiếc áo dài có nhiều </a:t>
            </a:r>
            <a:r>
              <a:rPr lang="vi-VN" sz="2000" dirty="0" smtClean="0">
                <a:latin typeface="+mj-lt"/>
              </a:rPr>
              <a:t>mảnh. vá </a:t>
            </a:r>
            <a:r>
              <a:rPr lang="vi-VN" sz="2000" dirty="0">
                <a:latin typeface="+mj-lt"/>
              </a:rPr>
              <a:t>tái hiện người vợ nghèo của Tràng. Có học trò đã kể: “Con nhớ đền chiếc áo dài </a:t>
            </a:r>
            <a:r>
              <a:rPr lang="vi-VN" sz="2000" dirty="0" smtClean="0">
                <a:latin typeface="+mj-lt"/>
              </a:rPr>
              <a:t>của cô</a:t>
            </a:r>
            <a:r>
              <a:rPr lang="vi-VN" sz="2000" dirty="0">
                <a:latin typeface="+mj-lt"/>
              </a:rPr>
              <a:t>, nhớ đến dòng sông Đà xanh màu ngọc bích, rồi từ đó, từng lời giảng của cô cứ tuôn </a:t>
            </a:r>
            <a:r>
              <a:rPr lang="vi-VN" sz="2000" dirty="0" smtClean="0">
                <a:latin typeface="+mj-lt"/>
              </a:rPr>
              <a:t>ra trong </a:t>
            </a:r>
            <a:r>
              <a:rPr lang="vi-VN" sz="2000" dirty="0">
                <a:latin typeface="+mj-lt"/>
              </a:rPr>
              <a:t>đầu con và con viết theo</a:t>
            </a:r>
            <a:r>
              <a:rPr lang="vi-VN" sz="2000" dirty="0" smtClean="0">
                <a:latin typeface="+mj-lt"/>
              </a:rPr>
              <a:t>”.</a:t>
            </a:r>
            <a:endParaRPr lang="vi-VN" sz="2000" dirty="0">
              <a:latin typeface="+mj-lt"/>
            </a:endParaRPr>
          </a:p>
          <a:p>
            <a:pPr algn="just"/>
            <a:r>
              <a:rPr lang="vi-VN" sz="2000" i="1" dirty="0">
                <a:latin typeface="+mj-lt"/>
              </a:rPr>
              <a:t>(Theo VTV3, Điều ước thứ 7, ngày 29/8/2015)</a:t>
            </a:r>
          </a:p>
        </p:txBody>
      </p:sp>
      <p:sp>
        <p:nvSpPr>
          <p:cNvPr id="4" name="Rectangle 3"/>
          <p:cNvSpPr/>
          <p:nvPr/>
        </p:nvSpPr>
        <p:spPr>
          <a:xfrm>
            <a:off x="279400" y="4352205"/>
            <a:ext cx="11531601" cy="1323439"/>
          </a:xfrm>
          <a:prstGeom prst="rect">
            <a:avLst/>
          </a:prstGeom>
        </p:spPr>
        <p:txBody>
          <a:bodyPr wrap="square">
            <a:spAutoFit/>
          </a:bodyPr>
          <a:lstStyle/>
          <a:p>
            <a:pPr algn="just"/>
            <a:r>
              <a:rPr lang="vi-VN" sz="2000" b="1" i="1" dirty="0">
                <a:latin typeface="+mj-lt"/>
              </a:rPr>
              <a:t>Trường hợp 2. </a:t>
            </a:r>
            <a:r>
              <a:rPr lang="vi-VN" sz="2000" dirty="0">
                <a:latin typeface="+mj-lt"/>
              </a:rPr>
              <a:t>Hưởng ứng cuộc thi viết về “Truyền thống dân tộc trong đời sống </a:t>
            </a:r>
            <a:r>
              <a:rPr lang="vi-VN" sz="2000" dirty="0" smtClean="0">
                <a:latin typeface="+mj-lt"/>
              </a:rPr>
              <a:t>thể hệ </a:t>
            </a:r>
            <a:r>
              <a:rPr lang="vi-VN" sz="2000" dirty="0">
                <a:latin typeface="+mj-lt"/>
              </a:rPr>
              <a:t>trẻ” do Đoàn Thanh niên Cộng sản Hồ Chí Minh huyện X </a:t>
            </a:r>
            <a:r>
              <a:rPr lang="vi-VN" sz="2000" dirty="0" smtClean="0">
                <a:latin typeface="+mj-lt"/>
              </a:rPr>
              <a:t>tổ chức</a:t>
            </a:r>
            <a:r>
              <a:rPr lang="vi-VN" sz="2000" dirty="0">
                <a:latin typeface="+mj-lt"/>
              </a:rPr>
              <a:t>, bạn Minh </a:t>
            </a:r>
            <a:r>
              <a:rPr lang="vi-VN" sz="2000" dirty="0" smtClean="0">
                <a:latin typeface="+mj-lt"/>
              </a:rPr>
              <a:t>quyết định </a:t>
            </a:r>
            <a:r>
              <a:rPr lang="vi-VN" sz="2000" dirty="0">
                <a:latin typeface="+mj-lt"/>
              </a:rPr>
              <a:t>lựa chọn viết về truyền thống tôn sư trọng đạo của dân tộc Việt Nam. Với </a:t>
            </a:r>
            <a:r>
              <a:rPr lang="vi-VN" sz="2000" dirty="0" smtClean="0">
                <a:latin typeface="+mj-lt"/>
              </a:rPr>
              <a:t>Minh, đây </a:t>
            </a:r>
            <a:r>
              <a:rPr lang="vi-VN" sz="2000" dirty="0">
                <a:latin typeface="+mj-lt"/>
              </a:rPr>
              <a:t>là một trong những truyền thống tiêu biểu, quý báu của dân tộc Việt Nam rất </a:t>
            </a:r>
            <a:r>
              <a:rPr lang="vi-VN" sz="2000" dirty="0" smtClean="0">
                <a:latin typeface="+mj-lt"/>
              </a:rPr>
              <a:t>cần được </a:t>
            </a:r>
            <a:r>
              <a:rPr lang="vi-VN" sz="2000" dirty="0">
                <a:latin typeface="+mj-lt"/>
              </a:rPr>
              <a:t>giữ gìn và lan toả.</a:t>
            </a:r>
          </a:p>
        </p:txBody>
      </p:sp>
      <p:sp>
        <p:nvSpPr>
          <p:cNvPr id="5" name="Rectangle 4"/>
          <p:cNvSpPr/>
          <p:nvPr/>
        </p:nvSpPr>
        <p:spPr>
          <a:xfrm>
            <a:off x="-1" y="5551054"/>
            <a:ext cx="267855" cy="1306945"/>
          </a:xfrm>
          <a:prstGeom prst="rect">
            <a:avLst/>
          </a:prstGeom>
          <a:solidFill>
            <a:srgbClr val="E9E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9380816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24335" y="101599"/>
            <a:ext cx="2898550" cy="707886"/>
          </a:xfrm>
          <a:prstGeom prst="rect">
            <a:avLst/>
          </a:prstGeom>
          <a:noFill/>
        </p:spPr>
        <p:txBody>
          <a:bodyPr wrap="none" rtlCol="0">
            <a:spAutoFit/>
          </a:bodyPr>
          <a:lstStyle/>
          <a:p>
            <a:pPr algn="ctr"/>
            <a:r>
              <a:rPr lang="vi-VN" sz="4000" dirty="0" smtClean="0">
                <a:solidFill>
                  <a:schemeClr val="accent5">
                    <a:lumMod val="50000"/>
                  </a:schemeClr>
                </a:solidFill>
                <a:latin typeface="Quicksand SemiBold" pitchFamily="2" charset="0"/>
              </a:rPr>
              <a:t>LUYỆN TẬP</a:t>
            </a:r>
            <a:endParaRPr lang="vi-VN" sz="4000" dirty="0">
              <a:solidFill>
                <a:schemeClr val="accent5">
                  <a:lumMod val="50000"/>
                </a:schemeClr>
              </a:solidFill>
              <a:latin typeface="Quicksand SemiBold" pitchFamily="2" charset="0"/>
            </a:endParaRPr>
          </a:p>
        </p:txBody>
      </p:sp>
      <p:sp>
        <p:nvSpPr>
          <p:cNvPr id="4" name="TextBox 3"/>
          <p:cNvSpPr txBox="1"/>
          <p:nvPr/>
        </p:nvSpPr>
        <p:spPr>
          <a:xfrm>
            <a:off x="405533" y="809485"/>
            <a:ext cx="9070112" cy="430887"/>
          </a:xfrm>
          <a:prstGeom prst="rect">
            <a:avLst/>
          </a:prstGeom>
          <a:noFill/>
        </p:spPr>
        <p:txBody>
          <a:bodyPr wrap="none" rtlCol="0">
            <a:spAutoFit/>
          </a:bodyPr>
          <a:lstStyle/>
          <a:p>
            <a:r>
              <a:rPr lang="vi-VN" sz="2200" dirty="0" smtClean="0">
                <a:solidFill>
                  <a:schemeClr val="accent6">
                    <a:lumMod val="75000"/>
                  </a:schemeClr>
                </a:solidFill>
                <a:latin typeface="Questrial" pitchFamily="2" charset="0"/>
              </a:rPr>
              <a:t>Bài 1. Em </a:t>
            </a:r>
            <a:r>
              <a:rPr lang="vi-VN" sz="2200" dirty="0">
                <a:solidFill>
                  <a:schemeClr val="accent6">
                    <a:lumMod val="75000"/>
                  </a:schemeClr>
                </a:solidFill>
                <a:latin typeface="Questrial" pitchFamily="2" charset="0"/>
              </a:rPr>
              <a:t>đồng ý hay không đồng ý với nhận định nào dưới đây? Vì sao?</a:t>
            </a:r>
          </a:p>
        </p:txBody>
      </p:sp>
      <p:grpSp>
        <p:nvGrpSpPr>
          <p:cNvPr id="6" name="Google Shape;565;p36"/>
          <p:cNvGrpSpPr/>
          <p:nvPr/>
        </p:nvGrpSpPr>
        <p:grpSpPr>
          <a:xfrm>
            <a:off x="3719721" y="207640"/>
            <a:ext cx="604614" cy="495803"/>
            <a:chOff x="1502275" y="3638775"/>
            <a:chExt cx="292625" cy="216375"/>
          </a:xfrm>
        </p:grpSpPr>
        <p:sp>
          <p:nvSpPr>
            <p:cNvPr id="7" name="Google Shape;566;p36"/>
            <p:cNvSpPr/>
            <p:nvPr/>
          </p:nvSpPr>
          <p:spPr>
            <a:xfrm>
              <a:off x="1502275" y="3658850"/>
              <a:ext cx="292625" cy="196300"/>
            </a:xfrm>
            <a:custGeom>
              <a:avLst/>
              <a:gdLst/>
              <a:ahLst/>
              <a:cxnLst/>
              <a:rect l="l" t="t" r="r" b="b"/>
              <a:pathLst>
                <a:path w="11705" h="7852" extrusionOk="0">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 name="Google Shape;567;p36"/>
            <p:cNvSpPr/>
            <p:nvPr/>
          </p:nvSpPr>
          <p:spPr>
            <a:xfrm>
              <a:off x="1535275" y="3638775"/>
              <a:ext cx="226625" cy="169525"/>
            </a:xfrm>
            <a:custGeom>
              <a:avLst/>
              <a:gdLst/>
              <a:ahLst/>
              <a:cxnLst/>
              <a:rect l="l" t="t" r="r" b="b"/>
              <a:pathLst>
                <a:path w="9065" h="6781" extrusionOk="0">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 name="Google Shape;568;p36"/>
            <p:cNvSpPr/>
            <p:nvPr/>
          </p:nvSpPr>
          <p:spPr>
            <a:xfrm>
              <a:off x="1675350" y="3691850"/>
              <a:ext cx="46400" cy="10300"/>
            </a:xfrm>
            <a:custGeom>
              <a:avLst/>
              <a:gdLst/>
              <a:ahLst/>
              <a:cxnLst/>
              <a:rect l="l" t="t" r="r" b="b"/>
              <a:pathLst>
                <a:path w="1856" h="412" extrusionOk="0">
                  <a:moveTo>
                    <a:pt x="0" y="1"/>
                  </a:moveTo>
                  <a:lnTo>
                    <a:pt x="0" y="411"/>
                  </a:lnTo>
                  <a:lnTo>
                    <a:pt x="1856" y="411"/>
                  </a:lnTo>
                  <a:lnTo>
                    <a:pt x="185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 name="Google Shape;569;p36"/>
            <p:cNvSpPr/>
            <p:nvPr/>
          </p:nvSpPr>
          <p:spPr>
            <a:xfrm>
              <a:off x="1675350" y="3711925"/>
              <a:ext cx="46400" cy="9850"/>
            </a:xfrm>
            <a:custGeom>
              <a:avLst/>
              <a:gdLst/>
              <a:ahLst/>
              <a:cxnLst/>
              <a:rect l="l" t="t" r="r" b="b"/>
              <a:pathLst>
                <a:path w="1856" h="394" extrusionOk="0">
                  <a:moveTo>
                    <a:pt x="0" y="1"/>
                  </a:moveTo>
                  <a:lnTo>
                    <a:pt x="0" y="393"/>
                  </a:lnTo>
                  <a:lnTo>
                    <a:pt x="1856" y="393"/>
                  </a:lnTo>
                  <a:lnTo>
                    <a:pt x="185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 name="Google Shape;570;p36"/>
            <p:cNvSpPr/>
            <p:nvPr/>
          </p:nvSpPr>
          <p:spPr>
            <a:xfrm>
              <a:off x="1675350" y="3732000"/>
              <a:ext cx="32125" cy="9825"/>
            </a:xfrm>
            <a:custGeom>
              <a:avLst/>
              <a:gdLst/>
              <a:ahLst/>
              <a:cxnLst/>
              <a:rect l="l" t="t" r="r" b="b"/>
              <a:pathLst>
                <a:path w="1285" h="393" extrusionOk="0">
                  <a:moveTo>
                    <a:pt x="0" y="0"/>
                  </a:moveTo>
                  <a:lnTo>
                    <a:pt x="0" y="393"/>
                  </a:lnTo>
                  <a:lnTo>
                    <a:pt x="1285" y="393"/>
                  </a:lnTo>
                  <a:lnTo>
                    <a:pt x="1285"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aphicFrame>
        <p:nvGraphicFramePr>
          <p:cNvPr id="12" name="Table 11"/>
          <p:cNvGraphicFramePr>
            <a:graphicFrameLocks noGrp="1"/>
          </p:cNvGraphicFramePr>
          <p:nvPr>
            <p:extLst>
              <p:ext uri="{D42A27DB-BD31-4B8C-83A1-F6EECF244321}">
                <p14:modId xmlns:p14="http://schemas.microsoft.com/office/powerpoint/2010/main" val="592498111"/>
              </p:ext>
            </p:extLst>
          </p:nvPr>
        </p:nvGraphicFramePr>
        <p:xfrm>
          <a:off x="778004" y="1392415"/>
          <a:ext cx="10760365" cy="5196084"/>
        </p:xfrm>
        <a:graphic>
          <a:graphicData uri="http://schemas.openxmlformats.org/drawingml/2006/table">
            <a:tbl>
              <a:tblPr firstRow="1" bandRow="1">
                <a:tableStyleId>{5940675A-B579-460E-94D1-54222C63F5DA}</a:tableStyleId>
              </a:tblPr>
              <a:tblGrid>
                <a:gridCol w="9245601"/>
                <a:gridCol w="1514764"/>
              </a:tblGrid>
              <a:tr h="1142367">
                <a:tc>
                  <a:txBody>
                    <a:bodyPr/>
                    <a:lstStyle/>
                    <a:p>
                      <a:pPr marL="342900" indent="-342900">
                        <a:buAutoNum type="alphaUcPeriod"/>
                      </a:pPr>
                      <a:r>
                        <a:rPr lang="vi-VN" sz="1800" dirty="0" smtClean="0">
                          <a:latin typeface="+mj-lt"/>
                        </a:rPr>
                        <a:t>Giữ nước từ sớm, từ xa, từ khi nước chưa nguy là truyền thống của dân tộc Việt Nam.</a:t>
                      </a:r>
                    </a:p>
                    <a:p>
                      <a:pPr marL="0" indent="0">
                        <a:buNone/>
                      </a:pPr>
                      <a:endParaRPr lang="vi-VN" sz="1800" dirty="0" smtClean="0">
                        <a:latin typeface="+mj-lt"/>
                      </a:endParaRPr>
                    </a:p>
                    <a:p>
                      <a:pPr marL="0" indent="0">
                        <a:buNone/>
                      </a:pPr>
                      <a:endParaRPr lang="vi-VN" sz="1800" dirty="0" smtClean="0">
                        <a:latin typeface="+mj-lt"/>
                      </a:endParaRPr>
                    </a:p>
                    <a:p>
                      <a:pPr marL="0" indent="0">
                        <a:buNone/>
                      </a:pPr>
                      <a:endParaRPr lang="vi-VN" sz="1800" dirty="0" smtClean="0">
                        <a:latin typeface="+mj-lt"/>
                      </a:endParaRPr>
                    </a:p>
                  </a:txBody>
                  <a:tcPr/>
                </a:tc>
                <a:tc>
                  <a:txBody>
                    <a:bodyPr/>
                    <a:lstStyle/>
                    <a:p>
                      <a:endParaRPr lang="vi-VN" sz="1800" dirty="0">
                        <a:latin typeface="+mj-lt"/>
                      </a:endParaRPr>
                    </a:p>
                  </a:txBody>
                  <a:tcPr/>
                </a:tc>
              </a:tr>
              <a:tr h="1405990">
                <a:tc>
                  <a:txBody>
                    <a:bodyPr/>
                    <a:lstStyle/>
                    <a:p>
                      <a:r>
                        <a:rPr lang="vi-VN" sz="1800" dirty="0" smtClean="0">
                          <a:latin typeface="+mj-lt"/>
                        </a:rPr>
                        <a:t>B. Những hoạt động văn hoá, nghệ thuật, lễ hội truyền thống của quê hương là một</a:t>
                      </a:r>
                      <a:r>
                        <a:rPr lang="vi-VN" sz="1800" baseline="0" dirty="0" smtClean="0">
                          <a:latin typeface="+mj-lt"/>
                        </a:rPr>
                        <a:t> </a:t>
                      </a:r>
                      <a:r>
                        <a:rPr lang="vi-VN" sz="1800" dirty="0" smtClean="0">
                          <a:latin typeface="+mj-lt"/>
                        </a:rPr>
                        <a:t>phần của truyền thống dân tộc Việt Nam.</a:t>
                      </a:r>
                    </a:p>
                    <a:p>
                      <a:endParaRPr lang="vi-VN" sz="1800" dirty="0" smtClean="0">
                        <a:latin typeface="+mj-lt"/>
                      </a:endParaRPr>
                    </a:p>
                    <a:p>
                      <a:endParaRPr lang="vi-VN" sz="1800" dirty="0" smtClean="0">
                        <a:latin typeface="+mj-lt"/>
                      </a:endParaRPr>
                    </a:p>
                    <a:p>
                      <a:endParaRPr lang="vi-VN" sz="1800" dirty="0" smtClean="0">
                        <a:latin typeface="+mj-lt"/>
                      </a:endParaRPr>
                    </a:p>
                  </a:txBody>
                  <a:tcPr/>
                </a:tc>
                <a:tc>
                  <a:txBody>
                    <a:bodyPr/>
                    <a:lstStyle/>
                    <a:p>
                      <a:endParaRPr lang="vi-VN" sz="1800">
                        <a:latin typeface="+mj-lt"/>
                      </a:endParaRPr>
                    </a:p>
                  </a:txBody>
                  <a:tcPr/>
                </a:tc>
              </a:tr>
              <a:tr h="1162551">
                <a:tc>
                  <a:txBody>
                    <a:bodyPr/>
                    <a:lstStyle/>
                    <a:p>
                      <a:r>
                        <a:rPr lang="vi-VN" sz="1800" dirty="0" smtClean="0">
                          <a:latin typeface="+mj-lt"/>
                        </a:rPr>
                        <a:t>C. Tự hào về tổ tiên, dòng họ, gia đình của mình chính là tự hào về truyền thống dân</a:t>
                      </a:r>
                      <a:r>
                        <a:rPr lang="vi-VN" sz="1800" baseline="0" dirty="0" smtClean="0">
                          <a:latin typeface="+mj-lt"/>
                        </a:rPr>
                        <a:t> </a:t>
                      </a:r>
                      <a:r>
                        <a:rPr lang="vi-VN" sz="1800" dirty="0" smtClean="0">
                          <a:latin typeface="+mj-lt"/>
                        </a:rPr>
                        <a:t>tộc Việt Nam.</a:t>
                      </a:r>
                    </a:p>
                  </a:txBody>
                  <a:tcPr/>
                </a:tc>
                <a:tc>
                  <a:txBody>
                    <a:bodyPr/>
                    <a:lstStyle/>
                    <a:p>
                      <a:endParaRPr lang="vi-VN" sz="1800">
                        <a:latin typeface="+mj-lt"/>
                      </a:endParaRPr>
                    </a:p>
                  </a:txBody>
                  <a:tcPr/>
                </a:tc>
              </a:tr>
              <a:tr h="1381773">
                <a:tc>
                  <a:txBody>
                    <a:bodyPr/>
                    <a:lstStyle/>
                    <a:p>
                      <a:r>
                        <a:rPr lang="vi-VN" sz="1800" dirty="0" smtClean="0">
                          <a:latin typeface="+mj-lt"/>
                        </a:rPr>
                        <a:t>D. Truyền thông của dân tộc Việt Nam là vô cùng quý giá, nên cân phải giữ gìn cân</a:t>
                      </a:r>
                      <a:r>
                        <a:rPr lang="vi-VN" sz="1800" baseline="0" dirty="0" smtClean="0">
                          <a:latin typeface="+mj-lt"/>
                        </a:rPr>
                        <a:t> </a:t>
                      </a:r>
                      <a:r>
                        <a:rPr lang="vi-VN" sz="1800" dirty="0" smtClean="0">
                          <a:latin typeface="+mj-lt"/>
                        </a:rPr>
                        <a:t>thận và hạn chế việc tuyên truyền, quảng bá.</a:t>
                      </a:r>
                    </a:p>
                  </a:txBody>
                  <a:tcPr/>
                </a:tc>
                <a:tc>
                  <a:txBody>
                    <a:bodyPr/>
                    <a:lstStyle/>
                    <a:p>
                      <a:endParaRPr lang="vi-VN" sz="1800" dirty="0">
                        <a:latin typeface="+mj-lt"/>
                      </a:endParaRPr>
                    </a:p>
                  </a:txBody>
                  <a:tcPr/>
                </a:tc>
              </a:tr>
            </a:tbl>
          </a:graphicData>
        </a:graphic>
      </p:graphicFrame>
      <p:sp>
        <p:nvSpPr>
          <p:cNvPr id="13" name="Rectangle 12"/>
          <p:cNvSpPr/>
          <p:nvPr/>
        </p:nvSpPr>
        <p:spPr>
          <a:xfrm>
            <a:off x="778004" y="1671612"/>
            <a:ext cx="9280395" cy="923330"/>
          </a:xfrm>
          <a:prstGeom prst="rect">
            <a:avLst/>
          </a:prstGeom>
        </p:spPr>
        <p:txBody>
          <a:bodyPr wrap="square">
            <a:spAutoFit/>
          </a:bodyPr>
          <a:lstStyle/>
          <a:p>
            <a:pPr marL="0" indent="0">
              <a:buNone/>
            </a:pPr>
            <a:r>
              <a:rPr lang="vi-VN" sz="1800" i="1" dirty="0">
                <a:solidFill>
                  <a:schemeClr val="tx1"/>
                </a:solidFill>
                <a:latin typeface="+mj-lt"/>
                <a:ea typeface="+mn-ea"/>
                <a:cs typeface="+mn-cs"/>
              </a:rPr>
              <a:t>-&gt; yêu nước, bất khuất đấu tranh chống ngoại xâm là truyền thống quý báu của dân tộc Việt Nam. Một trong những biểu hiện của truyền thống yêu nước là việc: các thế hệ người Việt luôn có ý thức cảnh giác, thực hiện việc giữ nước từ sớm, từ xa, từ khi nước chưa nguy.</a:t>
            </a:r>
            <a:endParaRPr lang="vi-VN" sz="1800" b="1" i="1" dirty="0">
              <a:latin typeface="+mj-lt"/>
            </a:endParaRPr>
          </a:p>
        </p:txBody>
      </p:sp>
      <p:sp>
        <p:nvSpPr>
          <p:cNvPr id="14" name="Rectangle 13"/>
          <p:cNvSpPr/>
          <p:nvPr/>
        </p:nvSpPr>
        <p:spPr>
          <a:xfrm>
            <a:off x="778004" y="3148242"/>
            <a:ext cx="9032746" cy="923330"/>
          </a:xfrm>
          <a:prstGeom prst="rect">
            <a:avLst/>
          </a:prstGeom>
        </p:spPr>
        <p:txBody>
          <a:bodyPr wrap="square">
            <a:spAutoFit/>
          </a:bodyPr>
          <a:lstStyle/>
          <a:p>
            <a:r>
              <a:rPr lang="vi-VN" sz="1800" i="1" dirty="0">
                <a:latin typeface="+mj-lt"/>
              </a:rPr>
              <a:t>-&gt; </a:t>
            </a:r>
            <a:r>
              <a:rPr lang="vi-VN" sz="1800" i="1" dirty="0">
                <a:solidFill>
                  <a:schemeClr val="tx1"/>
                </a:solidFill>
                <a:latin typeface="+mj-lt"/>
                <a:ea typeface="+mn-ea"/>
                <a:cs typeface="+mn-cs"/>
              </a:rPr>
              <a:t>truyền thống dân tộc là những giá trị vật chất và tinh thần (tư tưởng, tính cách, lối sống, cách ứng xử tốt đẹp, ...) hình thành trong quá trình lịch sử lâu dài của dân tộc, được truyền từ thế hệ này sang thế hệ khác.</a:t>
            </a:r>
            <a:endParaRPr lang="vi-VN" sz="1800" i="1" dirty="0">
              <a:latin typeface="+mj-lt"/>
            </a:endParaRPr>
          </a:p>
        </p:txBody>
      </p:sp>
      <p:sp>
        <p:nvSpPr>
          <p:cNvPr id="16" name="Rectangle 15"/>
          <p:cNvSpPr/>
          <p:nvPr/>
        </p:nvSpPr>
        <p:spPr>
          <a:xfrm>
            <a:off x="854204" y="4594237"/>
            <a:ext cx="9204195" cy="646331"/>
          </a:xfrm>
          <a:prstGeom prst="rect">
            <a:avLst/>
          </a:prstGeom>
        </p:spPr>
        <p:txBody>
          <a:bodyPr wrap="square">
            <a:spAutoFit/>
          </a:bodyPr>
          <a:lstStyle/>
          <a:p>
            <a:r>
              <a:rPr lang="vi-VN" sz="1800" i="1" dirty="0">
                <a:solidFill>
                  <a:schemeClr val="tx1"/>
                </a:solidFill>
                <a:latin typeface="+mj-lt"/>
                <a:ea typeface="+mn-ea"/>
                <a:cs typeface="+mn-cs"/>
              </a:rPr>
              <a:t>-&gt; gia đình, dòng họ của mỗi cá nhân là một phần của Tổ quốc. Do đó, tự hào về tổ tiên, tự hào về truyền thống của gia đình, dòng họ cũng chính là tự hào về truyền thống của dân tộc Việt Nam.</a:t>
            </a:r>
            <a:endParaRPr lang="vi-VN" sz="1800" i="1" dirty="0">
              <a:latin typeface="+mj-lt"/>
            </a:endParaRPr>
          </a:p>
        </p:txBody>
      </p:sp>
      <p:sp>
        <p:nvSpPr>
          <p:cNvPr id="17" name="Rectangle 16"/>
          <p:cNvSpPr/>
          <p:nvPr/>
        </p:nvSpPr>
        <p:spPr>
          <a:xfrm>
            <a:off x="778004" y="5838765"/>
            <a:ext cx="8947021" cy="646331"/>
          </a:xfrm>
          <a:prstGeom prst="rect">
            <a:avLst/>
          </a:prstGeom>
        </p:spPr>
        <p:txBody>
          <a:bodyPr wrap="square">
            <a:spAutoFit/>
          </a:bodyPr>
          <a:lstStyle/>
          <a:p>
            <a:r>
              <a:rPr lang="vi-VN" sz="1800" i="1" dirty="0">
                <a:solidFill>
                  <a:schemeClr val="tx1"/>
                </a:solidFill>
                <a:latin typeface="+mj-lt"/>
                <a:ea typeface="+mn-ea"/>
                <a:cs typeface="+mn-cs"/>
              </a:rPr>
              <a:t>-&gt; chúng ta nên tích cực quảng bá, giới thiệu những truyền thống tốt đẹp của dân tộc Việt Nam tới bạn bè quốc tế.</a:t>
            </a:r>
          </a:p>
        </p:txBody>
      </p:sp>
      <p:sp>
        <p:nvSpPr>
          <p:cNvPr id="18" name="TextBox 17"/>
          <p:cNvSpPr txBox="1"/>
          <p:nvPr/>
        </p:nvSpPr>
        <p:spPr>
          <a:xfrm>
            <a:off x="10420350" y="1579279"/>
            <a:ext cx="788999" cy="1015663"/>
          </a:xfrm>
          <a:prstGeom prst="rect">
            <a:avLst/>
          </a:prstGeom>
          <a:noFill/>
        </p:spPr>
        <p:txBody>
          <a:bodyPr wrap="none" rtlCol="0">
            <a:spAutoFit/>
          </a:bodyPr>
          <a:lstStyle/>
          <a:p>
            <a:r>
              <a:rPr lang="vi-VN" sz="6000" dirty="0" smtClean="0">
                <a:solidFill>
                  <a:schemeClr val="accent5">
                    <a:lumMod val="75000"/>
                  </a:schemeClr>
                </a:solidFill>
                <a:sym typeface="Wingdings" panose="05000000000000000000" pitchFamily="2" charset="2"/>
              </a:rPr>
              <a:t></a:t>
            </a:r>
            <a:endParaRPr lang="vi-VN" sz="6000" dirty="0">
              <a:solidFill>
                <a:schemeClr val="accent5">
                  <a:lumMod val="75000"/>
                </a:schemeClr>
              </a:solidFill>
            </a:endParaRPr>
          </a:p>
        </p:txBody>
      </p:sp>
      <p:sp>
        <p:nvSpPr>
          <p:cNvPr id="19" name="TextBox 18"/>
          <p:cNvSpPr txBox="1"/>
          <p:nvPr/>
        </p:nvSpPr>
        <p:spPr>
          <a:xfrm>
            <a:off x="10420347" y="2902092"/>
            <a:ext cx="788999" cy="1015663"/>
          </a:xfrm>
          <a:prstGeom prst="rect">
            <a:avLst/>
          </a:prstGeom>
          <a:noFill/>
        </p:spPr>
        <p:txBody>
          <a:bodyPr wrap="none" rtlCol="0">
            <a:spAutoFit/>
          </a:bodyPr>
          <a:lstStyle/>
          <a:p>
            <a:r>
              <a:rPr lang="vi-VN" sz="6000" dirty="0" smtClean="0">
                <a:solidFill>
                  <a:schemeClr val="accent5">
                    <a:lumMod val="75000"/>
                  </a:schemeClr>
                </a:solidFill>
                <a:sym typeface="Wingdings" panose="05000000000000000000" pitchFamily="2" charset="2"/>
              </a:rPr>
              <a:t></a:t>
            </a:r>
            <a:endParaRPr lang="vi-VN" sz="6000" dirty="0">
              <a:solidFill>
                <a:schemeClr val="accent5">
                  <a:lumMod val="75000"/>
                </a:schemeClr>
              </a:solidFill>
            </a:endParaRPr>
          </a:p>
        </p:txBody>
      </p:sp>
      <p:sp>
        <p:nvSpPr>
          <p:cNvPr id="20" name="TextBox 19"/>
          <p:cNvSpPr txBox="1"/>
          <p:nvPr/>
        </p:nvSpPr>
        <p:spPr>
          <a:xfrm>
            <a:off x="10420349" y="4224905"/>
            <a:ext cx="788999" cy="1015663"/>
          </a:xfrm>
          <a:prstGeom prst="rect">
            <a:avLst/>
          </a:prstGeom>
          <a:noFill/>
        </p:spPr>
        <p:txBody>
          <a:bodyPr wrap="none" rtlCol="0">
            <a:spAutoFit/>
          </a:bodyPr>
          <a:lstStyle/>
          <a:p>
            <a:r>
              <a:rPr lang="vi-VN" sz="6000" dirty="0" smtClean="0">
                <a:solidFill>
                  <a:schemeClr val="accent5">
                    <a:lumMod val="75000"/>
                  </a:schemeClr>
                </a:solidFill>
                <a:sym typeface="Wingdings" panose="05000000000000000000" pitchFamily="2" charset="2"/>
              </a:rPr>
              <a:t></a:t>
            </a:r>
            <a:endParaRPr lang="vi-VN" sz="6000" dirty="0">
              <a:solidFill>
                <a:schemeClr val="accent5">
                  <a:lumMod val="75000"/>
                </a:schemeClr>
              </a:solidFill>
            </a:endParaRPr>
          </a:p>
        </p:txBody>
      </p:sp>
      <p:sp>
        <p:nvSpPr>
          <p:cNvPr id="21" name="TextBox 20"/>
          <p:cNvSpPr txBox="1"/>
          <p:nvPr/>
        </p:nvSpPr>
        <p:spPr>
          <a:xfrm>
            <a:off x="10420347" y="5469433"/>
            <a:ext cx="673582" cy="1015663"/>
          </a:xfrm>
          <a:prstGeom prst="rect">
            <a:avLst/>
          </a:prstGeom>
          <a:noFill/>
        </p:spPr>
        <p:txBody>
          <a:bodyPr wrap="none" rtlCol="0">
            <a:spAutoFit/>
          </a:bodyPr>
          <a:lstStyle/>
          <a:p>
            <a:r>
              <a:rPr lang="vi-VN" sz="6000" dirty="0" smtClean="0">
                <a:solidFill>
                  <a:schemeClr val="accent5">
                    <a:lumMod val="75000"/>
                  </a:schemeClr>
                </a:solidFill>
                <a:sym typeface="Wingdings" panose="05000000000000000000" pitchFamily="2" charset="2"/>
              </a:rPr>
              <a:t></a:t>
            </a:r>
            <a:endParaRPr lang="vi-VN" sz="6000" dirty="0">
              <a:solidFill>
                <a:schemeClr val="accent5">
                  <a:lumMod val="75000"/>
                </a:schemeClr>
              </a:solidFill>
            </a:endParaRPr>
          </a:p>
        </p:txBody>
      </p:sp>
      <p:sp>
        <p:nvSpPr>
          <p:cNvPr id="22" name="Rectangle 21"/>
          <p:cNvSpPr/>
          <p:nvPr/>
        </p:nvSpPr>
        <p:spPr>
          <a:xfrm>
            <a:off x="-1" y="5551054"/>
            <a:ext cx="267855" cy="1306945"/>
          </a:xfrm>
          <a:prstGeom prst="rect">
            <a:avLst/>
          </a:prstGeom>
          <a:solidFill>
            <a:srgbClr val="E9E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83066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6" grpId="0"/>
      <p:bldP spid="17"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24335" y="101599"/>
            <a:ext cx="2898550" cy="707886"/>
          </a:xfrm>
          <a:prstGeom prst="rect">
            <a:avLst/>
          </a:prstGeom>
          <a:noFill/>
        </p:spPr>
        <p:txBody>
          <a:bodyPr wrap="none" rtlCol="0">
            <a:spAutoFit/>
          </a:bodyPr>
          <a:lstStyle/>
          <a:p>
            <a:pPr algn="ctr"/>
            <a:r>
              <a:rPr lang="vi-VN" sz="4000" dirty="0" smtClean="0">
                <a:solidFill>
                  <a:schemeClr val="accent5">
                    <a:lumMod val="50000"/>
                  </a:schemeClr>
                </a:solidFill>
                <a:latin typeface="Quicksand SemiBold" pitchFamily="2" charset="0"/>
              </a:rPr>
              <a:t>LUYỆN TẬP</a:t>
            </a:r>
            <a:endParaRPr lang="vi-VN" sz="4000" dirty="0">
              <a:solidFill>
                <a:schemeClr val="accent5">
                  <a:lumMod val="50000"/>
                </a:schemeClr>
              </a:solidFill>
              <a:latin typeface="Quicksand SemiBold" pitchFamily="2" charset="0"/>
            </a:endParaRPr>
          </a:p>
        </p:txBody>
      </p:sp>
      <p:sp>
        <p:nvSpPr>
          <p:cNvPr id="4" name="TextBox 3"/>
          <p:cNvSpPr txBox="1"/>
          <p:nvPr/>
        </p:nvSpPr>
        <p:spPr>
          <a:xfrm>
            <a:off x="424006" y="1127780"/>
            <a:ext cx="11296939" cy="707886"/>
          </a:xfrm>
          <a:prstGeom prst="rect">
            <a:avLst/>
          </a:prstGeom>
          <a:noFill/>
        </p:spPr>
        <p:txBody>
          <a:bodyPr wrap="square" rtlCol="0">
            <a:spAutoFit/>
          </a:bodyPr>
          <a:lstStyle/>
          <a:p>
            <a:r>
              <a:rPr lang="vi-VN" sz="2000" dirty="0" smtClean="0">
                <a:solidFill>
                  <a:schemeClr val="accent5">
                    <a:lumMod val="50000"/>
                  </a:schemeClr>
                </a:solidFill>
                <a:latin typeface="Questrial" pitchFamily="2" charset="0"/>
              </a:rPr>
              <a:t>Bài 2. Em </a:t>
            </a:r>
            <a:r>
              <a:rPr lang="vi-VN" sz="2000" dirty="0">
                <a:solidFill>
                  <a:schemeClr val="accent5">
                    <a:lumMod val="50000"/>
                  </a:schemeClr>
                </a:solidFill>
                <a:latin typeface="Questrial" pitchFamily="2" charset="0"/>
              </a:rPr>
              <a:t>hãy nêu những việc em đã làm được, những việc chưa làm được và cách khắc phục để giữ gìn, phát huy truyền thống của dân tộc Việt Nam theo gợi ý sau:</a:t>
            </a:r>
            <a:endParaRPr lang="vi-VN" sz="2000" dirty="0">
              <a:solidFill>
                <a:schemeClr val="accent5">
                  <a:lumMod val="50000"/>
                </a:schemeClr>
              </a:solidFill>
              <a:latin typeface="Questrial" pitchFamily="2" charset="0"/>
            </a:endParaRPr>
          </a:p>
        </p:txBody>
      </p:sp>
      <p:grpSp>
        <p:nvGrpSpPr>
          <p:cNvPr id="6" name="Google Shape;565;p36"/>
          <p:cNvGrpSpPr/>
          <p:nvPr/>
        </p:nvGrpSpPr>
        <p:grpSpPr>
          <a:xfrm>
            <a:off x="3719721" y="207640"/>
            <a:ext cx="604614" cy="495803"/>
            <a:chOff x="1502275" y="3638775"/>
            <a:chExt cx="292625" cy="216375"/>
          </a:xfrm>
        </p:grpSpPr>
        <p:sp>
          <p:nvSpPr>
            <p:cNvPr id="7" name="Google Shape;566;p36"/>
            <p:cNvSpPr/>
            <p:nvPr/>
          </p:nvSpPr>
          <p:spPr>
            <a:xfrm>
              <a:off x="1502275" y="3658850"/>
              <a:ext cx="292625" cy="196300"/>
            </a:xfrm>
            <a:custGeom>
              <a:avLst/>
              <a:gdLst/>
              <a:ahLst/>
              <a:cxnLst/>
              <a:rect l="l" t="t" r="r" b="b"/>
              <a:pathLst>
                <a:path w="11705" h="7852" extrusionOk="0">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 name="Google Shape;567;p36"/>
            <p:cNvSpPr/>
            <p:nvPr/>
          </p:nvSpPr>
          <p:spPr>
            <a:xfrm>
              <a:off x="1535275" y="3638775"/>
              <a:ext cx="226625" cy="169525"/>
            </a:xfrm>
            <a:custGeom>
              <a:avLst/>
              <a:gdLst/>
              <a:ahLst/>
              <a:cxnLst/>
              <a:rect l="l" t="t" r="r" b="b"/>
              <a:pathLst>
                <a:path w="9065" h="6781" extrusionOk="0">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 name="Google Shape;568;p36"/>
            <p:cNvSpPr/>
            <p:nvPr/>
          </p:nvSpPr>
          <p:spPr>
            <a:xfrm>
              <a:off x="1675350" y="3691850"/>
              <a:ext cx="46400" cy="10300"/>
            </a:xfrm>
            <a:custGeom>
              <a:avLst/>
              <a:gdLst/>
              <a:ahLst/>
              <a:cxnLst/>
              <a:rect l="l" t="t" r="r" b="b"/>
              <a:pathLst>
                <a:path w="1856" h="412" extrusionOk="0">
                  <a:moveTo>
                    <a:pt x="0" y="1"/>
                  </a:moveTo>
                  <a:lnTo>
                    <a:pt x="0" y="411"/>
                  </a:lnTo>
                  <a:lnTo>
                    <a:pt x="1856" y="411"/>
                  </a:lnTo>
                  <a:lnTo>
                    <a:pt x="185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 name="Google Shape;569;p36"/>
            <p:cNvSpPr/>
            <p:nvPr/>
          </p:nvSpPr>
          <p:spPr>
            <a:xfrm>
              <a:off x="1675350" y="3711925"/>
              <a:ext cx="46400" cy="9850"/>
            </a:xfrm>
            <a:custGeom>
              <a:avLst/>
              <a:gdLst/>
              <a:ahLst/>
              <a:cxnLst/>
              <a:rect l="l" t="t" r="r" b="b"/>
              <a:pathLst>
                <a:path w="1856" h="394" extrusionOk="0">
                  <a:moveTo>
                    <a:pt x="0" y="1"/>
                  </a:moveTo>
                  <a:lnTo>
                    <a:pt x="0" y="393"/>
                  </a:lnTo>
                  <a:lnTo>
                    <a:pt x="1856" y="393"/>
                  </a:lnTo>
                  <a:lnTo>
                    <a:pt x="185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 name="Google Shape;570;p36"/>
            <p:cNvSpPr/>
            <p:nvPr/>
          </p:nvSpPr>
          <p:spPr>
            <a:xfrm>
              <a:off x="1675350" y="3732000"/>
              <a:ext cx="32125" cy="9825"/>
            </a:xfrm>
            <a:custGeom>
              <a:avLst/>
              <a:gdLst/>
              <a:ahLst/>
              <a:cxnLst/>
              <a:rect l="l" t="t" r="r" b="b"/>
              <a:pathLst>
                <a:path w="1285" h="393" extrusionOk="0">
                  <a:moveTo>
                    <a:pt x="0" y="0"/>
                  </a:moveTo>
                  <a:lnTo>
                    <a:pt x="0" y="393"/>
                  </a:lnTo>
                  <a:lnTo>
                    <a:pt x="1285" y="393"/>
                  </a:lnTo>
                  <a:lnTo>
                    <a:pt x="1285"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aphicFrame>
        <p:nvGraphicFramePr>
          <p:cNvPr id="23" name="Table 22"/>
          <p:cNvGraphicFramePr>
            <a:graphicFrameLocks noGrp="1"/>
          </p:cNvGraphicFramePr>
          <p:nvPr>
            <p:extLst>
              <p:ext uri="{D42A27DB-BD31-4B8C-83A1-F6EECF244321}">
                <p14:modId xmlns:p14="http://schemas.microsoft.com/office/powerpoint/2010/main" val="3432911522"/>
              </p:ext>
            </p:extLst>
          </p:nvPr>
        </p:nvGraphicFramePr>
        <p:xfrm>
          <a:off x="2249937" y="2474574"/>
          <a:ext cx="7897089" cy="2061967"/>
        </p:xfrm>
        <a:graphic>
          <a:graphicData uri="http://schemas.openxmlformats.org/drawingml/2006/table">
            <a:tbl>
              <a:tblPr firstRow="1" bandRow="1">
                <a:tableStyleId>{5C22544A-7EE6-4342-B048-85BDC9FD1C3A}</a:tableStyleId>
              </a:tblPr>
              <a:tblGrid>
                <a:gridCol w="2724725"/>
                <a:gridCol w="2540001"/>
                <a:gridCol w="2632363"/>
              </a:tblGrid>
              <a:tr h="841280">
                <a:tc>
                  <a:txBody>
                    <a:bodyPr/>
                    <a:lstStyle/>
                    <a:p>
                      <a:pPr algn="ctr"/>
                      <a:r>
                        <a:rPr lang="vi-VN" sz="2000" dirty="0" smtClean="0">
                          <a:solidFill>
                            <a:srgbClr val="FFFFFF"/>
                          </a:solidFill>
                          <a:latin typeface="+mj-lt"/>
                        </a:rPr>
                        <a:t>Tên truyền thống</a:t>
                      </a:r>
                      <a:endParaRPr lang="vi-VN" sz="2000" dirty="0">
                        <a:solidFill>
                          <a:srgbClr val="FFFFFF"/>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00"/>
                    </a:solidFill>
                  </a:tcPr>
                </a:tc>
                <a:tc>
                  <a:txBody>
                    <a:bodyPr/>
                    <a:lstStyle/>
                    <a:p>
                      <a:pPr algn="ctr"/>
                      <a:r>
                        <a:rPr lang="vi-VN" sz="2000" dirty="0" smtClean="0">
                          <a:solidFill>
                            <a:srgbClr val="FFFFFF"/>
                          </a:solidFill>
                          <a:latin typeface="+mj-lt"/>
                        </a:rPr>
                        <a:t>Việc đã làm được</a:t>
                      </a:r>
                      <a:endParaRPr lang="vi-VN" sz="2000" dirty="0">
                        <a:solidFill>
                          <a:srgbClr val="FFFFFF"/>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00"/>
                    </a:solidFill>
                  </a:tcPr>
                </a:tc>
                <a:tc>
                  <a:txBody>
                    <a:bodyPr/>
                    <a:lstStyle/>
                    <a:p>
                      <a:pPr algn="ctr"/>
                      <a:r>
                        <a:rPr lang="vi-VN" sz="2000" dirty="0" smtClean="0">
                          <a:solidFill>
                            <a:srgbClr val="FFFFFF"/>
                          </a:solidFill>
                          <a:latin typeface="+mj-lt"/>
                        </a:rPr>
                        <a:t>Việc chưa làm được và cách khắc phục</a:t>
                      </a:r>
                      <a:endParaRPr lang="vi-VN" sz="2000" dirty="0">
                        <a:solidFill>
                          <a:srgbClr val="FFFFFF"/>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00"/>
                    </a:solidFill>
                  </a:tcPr>
                </a:tc>
              </a:tr>
              <a:tr h="1220687">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1832354533"/>
              </p:ext>
            </p:extLst>
          </p:nvPr>
        </p:nvGraphicFramePr>
        <p:xfrm>
          <a:off x="1500950" y="2472256"/>
          <a:ext cx="9143049" cy="3767360"/>
        </p:xfrm>
        <a:graphic>
          <a:graphicData uri="http://schemas.openxmlformats.org/drawingml/2006/table">
            <a:tbl>
              <a:tblPr firstRow="1" bandRow="1">
                <a:tableStyleId>{5C22544A-7EE6-4342-B048-85BDC9FD1C3A}</a:tableStyleId>
              </a:tblPr>
              <a:tblGrid>
                <a:gridCol w="2137093"/>
                <a:gridCol w="3872026"/>
                <a:gridCol w="3133930"/>
              </a:tblGrid>
              <a:tr h="841280">
                <a:tc>
                  <a:txBody>
                    <a:bodyPr/>
                    <a:lstStyle/>
                    <a:p>
                      <a:pPr algn="ctr"/>
                      <a:r>
                        <a:rPr lang="vi-VN" sz="2000" dirty="0" smtClean="0">
                          <a:solidFill>
                            <a:srgbClr val="FFFFFF"/>
                          </a:solidFill>
                          <a:latin typeface="+mj-lt"/>
                        </a:rPr>
                        <a:t>Tên truyền thống</a:t>
                      </a:r>
                      <a:endParaRPr lang="vi-VN" sz="2000" dirty="0">
                        <a:solidFill>
                          <a:srgbClr val="FFFFFF"/>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00"/>
                    </a:solidFill>
                  </a:tcPr>
                </a:tc>
                <a:tc>
                  <a:txBody>
                    <a:bodyPr/>
                    <a:lstStyle/>
                    <a:p>
                      <a:pPr algn="ctr"/>
                      <a:r>
                        <a:rPr lang="vi-VN" sz="2000" dirty="0" smtClean="0">
                          <a:solidFill>
                            <a:srgbClr val="FFFFFF"/>
                          </a:solidFill>
                          <a:latin typeface="+mj-lt"/>
                        </a:rPr>
                        <a:t>Việc đã làm được</a:t>
                      </a:r>
                      <a:endParaRPr lang="vi-VN" sz="2000" dirty="0">
                        <a:solidFill>
                          <a:srgbClr val="FFFFFF"/>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00"/>
                    </a:solidFill>
                  </a:tcPr>
                </a:tc>
                <a:tc>
                  <a:txBody>
                    <a:bodyPr/>
                    <a:lstStyle/>
                    <a:p>
                      <a:pPr algn="ctr"/>
                      <a:r>
                        <a:rPr lang="vi-VN" sz="2000" dirty="0" smtClean="0">
                          <a:solidFill>
                            <a:srgbClr val="FFFFFF"/>
                          </a:solidFill>
                          <a:latin typeface="+mj-lt"/>
                        </a:rPr>
                        <a:t>Việc chưa làm được và cách khắc phục</a:t>
                      </a:r>
                      <a:endParaRPr lang="vi-VN" sz="2000" dirty="0">
                        <a:solidFill>
                          <a:srgbClr val="FFFFFF"/>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00"/>
                    </a:solidFill>
                  </a:tcPr>
                </a:tc>
              </a:tr>
              <a:tr h="526185">
                <a:tc>
                  <a:txBody>
                    <a:bodyPr/>
                    <a:lstStyle/>
                    <a:p>
                      <a:r>
                        <a:rPr lang="vi-VN" sz="2000" dirty="0" smtClean="0">
                          <a:solidFill>
                            <a:schemeClr val="tx1"/>
                          </a:solidFill>
                          <a:latin typeface="+mj-lt"/>
                        </a:rPr>
                        <a:t>Hiếu thảo</a:t>
                      </a:r>
                      <a:endParaRPr lang="vi-VN" sz="20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tc>
                  <a:txBody>
                    <a:bodyPr/>
                    <a:lstStyle/>
                    <a:p>
                      <a:pPr marL="342900" indent="-342900">
                        <a:buFontTx/>
                        <a:buChar char="-"/>
                      </a:pPr>
                      <a:r>
                        <a:rPr lang="vi-VN" sz="2000" dirty="0" smtClean="0">
                          <a:solidFill>
                            <a:schemeClr val="tx1"/>
                          </a:solidFill>
                          <a:latin typeface="+mj-lt"/>
                        </a:rPr>
                        <a:t>Lễ phép, kính trọng ông bà, cha mẹ</a:t>
                      </a:r>
                    </a:p>
                    <a:p>
                      <a:pPr marL="342900" indent="-342900">
                        <a:buFontTx/>
                        <a:buChar char="-"/>
                      </a:pPr>
                      <a:r>
                        <a:rPr lang="vi-VN" sz="2000" dirty="0" smtClean="0">
                          <a:solidFill>
                            <a:schemeClr val="tx1"/>
                          </a:solidFill>
                          <a:latin typeface="+mj-lt"/>
                        </a:rPr>
                        <a:t>Quan tâm, chăm sóc, yêu thương ông bà, cha mẹ</a:t>
                      </a:r>
                      <a:endParaRPr lang="vi-VN" sz="20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tc>
                  <a:txBody>
                    <a:bodyPr/>
                    <a:lstStyle/>
                    <a:p>
                      <a:pPr marL="342900" indent="-342900">
                        <a:buFontTx/>
                        <a:buChar char="-"/>
                      </a:pPr>
                      <a:r>
                        <a:rPr lang="vi-VN" sz="2000" dirty="0" smtClean="0">
                          <a:solidFill>
                            <a:schemeClr val="tx1"/>
                          </a:solidFill>
                          <a:latin typeface="+mj-lt"/>
                        </a:rPr>
                        <a:t>Đôi khi còn lười biếng, ỷ lại vào ông bà, cha mẹ</a:t>
                      </a:r>
                    </a:p>
                    <a:p>
                      <a:pPr marL="0" indent="0">
                        <a:buFontTx/>
                        <a:buNone/>
                      </a:pPr>
                      <a:r>
                        <a:rPr lang="vi-VN" sz="2000" b="1" dirty="0" smtClean="0">
                          <a:solidFill>
                            <a:schemeClr val="tx1"/>
                          </a:solidFill>
                          <a:latin typeface="+mj-lt"/>
                        </a:rPr>
                        <a:t>Khắc phục:</a:t>
                      </a:r>
                      <a:r>
                        <a:rPr lang="vi-VN" sz="2000" b="0" dirty="0" smtClean="0">
                          <a:solidFill>
                            <a:schemeClr val="tx1"/>
                          </a:solidFill>
                          <a:latin typeface="+mj-lt"/>
                        </a:rPr>
                        <a:t> dành ít nhất 30 phút để giúp đỡ ông bà, cha mẹ</a:t>
                      </a:r>
                      <a:endParaRPr lang="vi-VN" sz="2000" b="1" dirty="0" smtClean="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tr>
              <a:tr h="694502">
                <a:tc>
                  <a:txBody>
                    <a:bodyPr/>
                    <a:lstStyle/>
                    <a:p>
                      <a:r>
                        <a:rPr lang="vi-VN" sz="2000" dirty="0" smtClean="0">
                          <a:solidFill>
                            <a:schemeClr val="tx1"/>
                          </a:solidFill>
                          <a:latin typeface="+mj-lt"/>
                        </a:rPr>
                        <a:t>Hiếu học</a:t>
                      </a:r>
                      <a:endParaRPr lang="vi-VN" sz="20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tc>
                  <a:txBody>
                    <a:bodyPr/>
                    <a:lstStyle/>
                    <a:p>
                      <a:pPr marL="342900" indent="-342900">
                        <a:buFontTx/>
                        <a:buChar char="-"/>
                      </a:pPr>
                      <a:r>
                        <a:rPr lang="vi-VN" sz="2000" baseline="0" dirty="0" smtClean="0">
                          <a:solidFill>
                            <a:schemeClr val="tx1"/>
                          </a:solidFill>
                          <a:latin typeface="+mj-lt"/>
                        </a:rPr>
                        <a:t>Tích cực, tự giác trong học tập</a:t>
                      </a:r>
                    </a:p>
                    <a:p>
                      <a:pPr marL="342900" indent="-342900">
                        <a:buFontTx/>
                        <a:buChar char="-"/>
                      </a:pPr>
                      <a:r>
                        <a:rPr lang="vi-VN" sz="2000" baseline="0" dirty="0" smtClean="0">
                          <a:solidFill>
                            <a:schemeClr val="tx1"/>
                          </a:solidFill>
                          <a:latin typeface="+mj-lt"/>
                        </a:rPr>
                        <a:t>Tập trung, chú ý nghe giảng</a:t>
                      </a:r>
                    </a:p>
                    <a:p>
                      <a:pPr marL="342900" indent="-342900">
                        <a:buFontTx/>
                        <a:buChar char="-"/>
                      </a:pPr>
                      <a:r>
                        <a:rPr lang="vi-VN" sz="2000" dirty="0" smtClean="0">
                          <a:solidFill>
                            <a:schemeClr val="tx1"/>
                          </a:solidFill>
                          <a:latin typeface="+mj-lt"/>
                        </a:rPr>
                        <a:t>Hoàn thành tốt nhiệm vự được giao</a:t>
                      </a:r>
                      <a:endParaRPr lang="vi-VN" sz="20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tc>
                  <a:txBody>
                    <a:bodyPr/>
                    <a:lstStyle/>
                    <a:p>
                      <a:pPr marL="342900" indent="-342900">
                        <a:buFontTx/>
                        <a:buChar char="-"/>
                      </a:pPr>
                      <a:r>
                        <a:rPr lang="vi-VN" sz="2000" dirty="0" smtClean="0">
                          <a:solidFill>
                            <a:schemeClr val="tx1"/>
                          </a:solidFill>
                          <a:latin typeface="+mj-lt"/>
                        </a:rPr>
                        <a:t>Thụ động, chưa chịu tìm tòi, học hỏi kiến thức</a:t>
                      </a:r>
                    </a:p>
                    <a:p>
                      <a:pPr marL="0" indent="0">
                        <a:buFontTx/>
                        <a:buNone/>
                      </a:pPr>
                      <a:r>
                        <a:rPr lang="vi-VN" sz="2000" b="1" dirty="0" smtClean="0">
                          <a:solidFill>
                            <a:schemeClr val="tx1"/>
                          </a:solidFill>
                          <a:latin typeface="+mj-lt"/>
                        </a:rPr>
                        <a:t>Khắc phục:</a:t>
                      </a:r>
                      <a:r>
                        <a:rPr lang="vi-VN" sz="2000" b="0" dirty="0" smtClean="0">
                          <a:solidFill>
                            <a:schemeClr val="tx1"/>
                          </a:solidFill>
                          <a:latin typeface="+mj-lt"/>
                        </a:rPr>
                        <a:t> Nỗ lực hơn nữa trong học tập</a:t>
                      </a:r>
                      <a:endParaRPr lang="vi-VN" sz="20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tr>
            </a:tbl>
          </a:graphicData>
        </a:graphic>
      </p:graphicFrame>
      <p:sp>
        <p:nvSpPr>
          <p:cNvPr id="30" name="TextBox 29"/>
          <p:cNvSpPr txBox="1"/>
          <p:nvPr/>
        </p:nvSpPr>
        <p:spPr>
          <a:xfrm>
            <a:off x="1384300" y="1953906"/>
            <a:ext cx="873957" cy="400110"/>
          </a:xfrm>
          <a:prstGeom prst="rect">
            <a:avLst/>
          </a:prstGeom>
          <a:noFill/>
        </p:spPr>
        <p:txBody>
          <a:bodyPr wrap="none" rtlCol="0">
            <a:spAutoFit/>
          </a:bodyPr>
          <a:lstStyle/>
          <a:p>
            <a:r>
              <a:rPr lang="vi-VN" sz="2000" b="1" i="1" dirty="0" smtClean="0">
                <a:latin typeface="+mj-lt"/>
              </a:rPr>
              <a:t>Gợi ý:</a:t>
            </a:r>
            <a:endParaRPr lang="vi-VN" sz="2000" b="1" i="1" dirty="0">
              <a:latin typeface="+mj-lt"/>
            </a:endParaRPr>
          </a:p>
        </p:txBody>
      </p:sp>
      <p:sp>
        <p:nvSpPr>
          <p:cNvPr id="13" name="Rectangle 12"/>
          <p:cNvSpPr/>
          <p:nvPr/>
        </p:nvSpPr>
        <p:spPr>
          <a:xfrm>
            <a:off x="-1" y="5551054"/>
            <a:ext cx="267855" cy="1306945"/>
          </a:xfrm>
          <a:prstGeom prst="rect">
            <a:avLst/>
          </a:prstGeom>
          <a:solidFill>
            <a:srgbClr val="E9E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48986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3"/>
                                        </p:tgtEl>
                                      </p:cBhvr>
                                    </p:animEffect>
                                    <p:set>
                                      <p:cBhvr>
                                        <p:cTn id="17" dur="1" fill="hold">
                                          <p:stCondLst>
                                            <p:cond delay="499"/>
                                          </p:stCondLst>
                                        </p:cTn>
                                        <p:tgtEl>
                                          <p:spTgt spid="2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24335" y="101599"/>
            <a:ext cx="2898550" cy="707886"/>
          </a:xfrm>
          <a:prstGeom prst="rect">
            <a:avLst/>
          </a:prstGeom>
          <a:noFill/>
        </p:spPr>
        <p:txBody>
          <a:bodyPr wrap="none" rtlCol="0">
            <a:spAutoFit/>
          </a:bodyPr>
          <a:lstStyle/>
          <a:p>
            <a:pPr algn="ctr"/>
            <a:r>
              <a:rPr lang="vi-VN" sz="4000" dirty="0" smtClean="0">
                <a:solidFill>
                  <a:schemeClr val="accent5">
                    <a:lumMod val="50000"/>
                  </a:schemeClr>
                </a:solidFill>
                <a:latin typeface="Quicksand SemiBold" pitchFamily="2" charset="0"/>
              </a:rPr>
              <a:t>LUYỆN TẬP</a:t>
            </a:r>
            <a:endParaRPr lang="vi-VN" sz="4000" dirty="0">
              <a:solidFill>
                <a:schemeClr val="accent5">
                  <a:lumMod val="50000"/>
                </a:schemeClr>
              </a:solidFill>
              <a:latin typeface="Quicksand SemiBold" pitchFamily="2" charset="0"/>
            </a:endParaRPr>
          </a:p>
        </p:txBody>
      </p:sp>
      <p:grpSp>
        <p:nvGrpSpPr>
          <p:cNvPr id="6" name="Google Shape;565;p36"/>
          <p:cNvGrpSpPr/>
          <p:nvPr/>
        </p:nvGrpSpPr>
        <p:grpSpPr>
          <a:xfrm>
            <a:off x="3719721" y="207640"/>
            <a:ext cx="604614" cy="495803"/>
            <a:chOff x="1502275" y="3638775"/>
            <a:chExt cx="292625" cy="216375"/>
          </a:xfrm>
        </p:grpSpPr>
        <p:sp>
          <p:nvSpPr>
            <p:cNvPr id="7" name="Google Shape;566;p36"/>
            <p:cNvSpPr/>
            <p:nvPr/>
          </p:nvSpPr>
          <p:spPr>
            <a:xfrm>
              <a:off x="1502275" y="3658850"/>
              <a:ext cx="292625" cy="196300"/>
            </a:xfrm>
            <a:custGeom>
              <a:avLst/>
              <a:gdLst/>
              <a:ahLst/>
              <a:cxnLst/>
              <a:rect l="l" t="t" r="r" b="b"/>
              <a:pathLst>
                <a:path w="11705" h="7852" extrusionOk="0">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 name="Google Shape;567;p36"/>
            <p:cNvSpPr/>
            <p:nvPr/>
          </p:nvSpPr>
          <p:spPr>
            <a:xfrm>
              <a:off x="1535275" y="3638775"/>
              <a:ext cx="226625" cy="169525"/>
            </a:xfrm>
            <a:custGeom>
              <a:avLst/>
              <a:gdLst/>
              <a:ahLst/>
              <a:cxnLst/>
              <a:rect l="l" t="t" r="r" b="b"/>
              <a:pathLst>
                <a:path w="9065" h="6781" extrusionOk="0">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 name="Google Shape;568;p36"/>
            <p:cNvSpPr/>
            <p:nvPr/>
          </p:nvSpPr>
          <p:spPr>
            <a:xfrm>
              <a:off x="1675350" y="3691850"/>
              <a:ext cx="46400" cy="10300"/>
            </a:xfrm>
            <a:custGeom>
              <a:avLst/>
              <a:gdLst/>
              <a:ahLst/>
              <a:cxnLst/>
              <a:rect l="l" t="t" r="r" b="b"/>
              <a:pathLst>
                <a:path w="1856" h="412" extrusionOk="0">
                  <a:moveTo>
                    <a:pt x="0" y="1"/>
                  </a:moveTo>
                  <a:lnTo>
                    <a:pt x="0" y="411"/>
                  </a:lnTo>
                  <a:lnTo>
                    <a:pt x="1856" y="411"/>
                  </a:lnTo>
                  <a:lnTo>
                    <a:pt x="185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 name="Google Shape;569;p36"/>
            <p:cNvSpPr/>
            <p:nvPr/>
          </p:nvSpPr>
          <p:spPr>
            <a:xfrm>
              <a:off x="1675350" y="3711925"/>
              <a:ext cx="46400" cy="9850"/>
            </a:xfrm>
            <a:custGeom>
              <a:avLst/>
              <a:gdLst/>
              <a:ahLst/>
              <a:cxnLst/>
              <a:rect l="l" t="t" r="r" b="b"/>
              <a:pathLst>
                <a:path w="1856" h="394" extrusionOk="0">
                  <a:moveTo>
                    <a:pt x="0" y="1"/>
                  </a:moveTo>
                  <a:lnTo>
                    <a:pt x="0" y="393"/>
                  </a:lnTo>
                  <a:lnTo>
                    <a:pt x="1856" y="393"/>
                  </a:lnTo>
                  <a:lnTo>
                    <a:pt x="185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 name="Google Shape;570;p36"/>
            <p:cNvSpPr/>
            <p:nvPr/>
          </p:nvSpPr>
          <p:spPr>
            <a:xfrm>
              <a:off x="1675350" y="3732000"/>
              <a:ext cx="32125" cy="9825"/>
            </a:xfrm>
            <a:custGeom>
              <a:avLst/>
              <a:gdLst/>
              <a:ahLst/>
              <a:cxnLst/>
              <a:rect l="l" t="t" r="r" b="b"/>
              <a:pathLst>
                <a:path w="1285" h="393" extrusionOk="0">
                  <a:moveTo>
                    <a:pt x="0" y="0"/>
                  </a:moveTo>
                  <a:lnTo>
                    <a:pt x="0" y="393"/>
                  </a:lnTo>
                  <a:lnTo>
                    <a:pt x="1285" y="393"/>
                  </a:lnTo>
                  <a:lnTo>
                    <a:pt x="1285"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3" name="Rectangle 12"/>
          <p:cNvSpPr/>
          <p:nvPr/>
        </p:nvSpPr>
        <p:spPr>
          <a:xfrm>
            <a:off x="-1" y="5551054"/>
            <a:ext cx="267855" cy="1306945"/>
          </a:xfrm>
          <a:prstGeom prst="rect">
            <a:avLst/>
          </a:prstGeom>
          <a:solidFill>
            <a:srgbClr val="E9E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671721" y="961526"/>
            <a:ext cx="6096000" cy="400110"/>
          </a:xfrm>
          <a:prstGeom prst="rect">
            <a:avLst/>
          </a:prstGeom>
        </p:spPr>
        <p:txBody>
          <a:bodyPr>
            <a:spAutoFit/>
          </a:bodyPr>
          <a:lstStyle/>
          <a:p>
            <a:pPr algn="just"/>
            <a:r>
              <a:rPr lang="vi-VN" sz="2000" dirty="0" smtClean="0">
                <a:solidFill>
                  <a:schemeClr val="accent5">
                    <a:lumMod val="50000"/>
                  </a:schemeClr>
                </a:solidFill>
                <a:latin typeface="Questrial" pitchFamily="2" charset="0"/>
              </a:rPr>
              <a:t>Bài 3. Em </a:t>
            </a:r>
            <a:r>
              <a:rPr lang="vi-VN" sz="2000" dirty="0">
                <a:solidFill>
                  <a:schemeClr val="accent5">
                    <a:lumMod val="50000"/>
                  </a:schemeClr>
                </a:solidFill>
                <a:latin typeface="Questrial" pitchFamily="2" charset="0"/>
              </a:rPr>
              <a:t>hãy xử lí các tình huống sau</a:t>
            </a:r>
            <a:r>
              <a:rPr lang="vi-VN" sz="2000" dirty="0" smtClean="0">
                <a:solidFill>
                  <a:schemeClr val="accent5">
                    <a:lumMod val="50000"/>
                  </a:schemeClr>
                </a:solidFill>
                <a:latin typeface="Questrial" pitchFamily="2" charset="0"/>
              </a:rPr>
              <a:t>:</a:t>
            </a:r>
            <a:endParaRPr lang="vi-VN" sz="2000" dirty="0">
              <a:solidFill>
                <a:schemeClr val="accent5">
                  <a:lumMod val="50000"/>
                </a:schemeClr>
              </a:solidFill>
              <a:latin typeface="Questrial" pitchFamily="2" charset="0"/>
            </a:endParaRPr>
          </a:p>
        </p:txBody>
      </p:sp>
      <p:sp>
        <p:nvSpPr>
          <p:cNvPr id="5" name="Rectangle 1"/>
          <p:cNvSpPr>
            <a:spLocks noChangeArrowheads="1"/>
          </p:cNvSpPr>
          <p:nvPr/>
        </p:nvSpPr>
        <p:spPr bwMode="auto">
          <a:xfrm>
            <a:off x="369760" y="1361636"/>
            <a:ext cx="108077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000" b="0" i="0" u="none" strike="noStrike" cap="none" normalizeH="0" baseline="0" dirty="0" smtClean="0">
                <a:ln>
                  <a:noFill/>
                </a:ln>
                <a:solidFill>
                  <a:srgbClr val="000000"/>
                </a:solidFill>
                <a:effectLst/>
                <a:latin typeface="+mj-lt"/>
                <a:ea typeface="Open Sans"/>
              </a:rPr>
              <a:t>a. Khi đọc thông tin, năm 2014 đại diện Tổ chức Giáo dục, Khoa học và Văn hóacủa Liên hợp quốc (UNESCO) đã trao Bằng vinh danh Nghệ thuật Đờn ca tài tử Nam Bộ, là di sản văn hóaphi vật thể thứ 8 của Việt Nam được UNESCO công nhận là Di sản văn hóađại diện của nhân loại và được bảo vệ ở cấp độ quốc tế, bạn Q cho rằng Đờn ca tài tử Nam Bộ là một loại hình nghệ thuật dân tộc của địa phương được vinh danh chứ không phải là truyền thống của dân tộc Việt Nam.</a:t>
            </a:r>
            <a:endParaRPr kumimoji="0" lang="vi-VN" altLang="vi-VN" sz="20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2000" b="0" i="1" u="none" strike="noStrike" cap="none" normalizeH="0" baseline="0" dirty="0" smtClean="0">
              <a:ln>
                <a:noFill/>
              </a:ln>
              <a:solidFill>
                <a:srgbClr val="000000"/>
              </a:solidFill>
              <a:effectLst/>
              <a:latin typeface="+mj-lt"/>
              <a:ea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000" b="0" i="1" u="none" strike="noStrike" cap="none" normalizeH="0" baseline="0" dirty="0" smtClean="0">
                <a:ln>
                  <a:noFill/>
                </a:ln>
                <a:solidFill>
                  <a:srgbClr val="000000"/>
                </a:solidFill>
                <a:effectLst/>
                <a:latin typeface="+mj-lt"/>
                <a:ea typeface="Open Sans"/>
              </a:rPr>
              <a:t>Em có đồng tình với ý kiến của Q không? Vì sao?</a:t>
            </a:r>
            <a:endParaRPr kumimoji="0" lang="vi-VN" altLang="vi-VN" sz="20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2000" b="0" i="0" u="none" strike="noStrike" cap="none" normalizeH="0" baseline="0" dirty="0" smtClean="0">
              <a:ln>
                <a:noFill/>
              </a:ln>
              <a:solidFill>
                <a:srgbClr val="000000"/>
              </a:solidFill>
              <a:effectLst/>
              <a:latin typeface="+mj-lt"/>
              <a:ea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lang="vi-VN" altLang="vi-VN" sz="2000" dirty="0">
              <a:solidFill>
                <a:srgbClr val="000000"/>
              </a:solidFill>
              <a:latin typeface="+mj-lt"/>
              <a:ea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000" b="0" i="0" u="none" strike="noStrike" cap="none" normalizeH="0" baseline="0" dirty="0" smtClean="0">
                <a:ln>
                  <a:noFill/>
                </a:ln>
                <a:solidFill>
                  <a:srgbClr val="000000"/>
                </a:solidFill>
                <a:effectLst/>
                <a:latin typeface="+mj-lt"/>
                <a:ea typeface="Open Sans"/>
              </a:rPr>
              <a:t>b. Sau hai lần đạt giải cao trong cuộc thi Tin học văn phòng thế giới dành cho học sinh, sinh viên ở độ tuổi từ 13 đến 22, bạn G đã chia sẻ với các bạn trong lớp “Mỗi lần tham gia dự thi ở nước ngoài, khi Việt Nam được nêu tên trên trường quốc tế, mình rất tự hào vì đã góp phần phát huy truyền thống của dân tộc Việt Nam”. Nghe G chia sẻ, nhiều bạn băn khoăn không biết việc G đạt giải quốc tế thì liên quan gì đến truyền thống của dân tộc.</a:t>
            </a:r>
            <a:endParaRPr kumimoji="0" lang="vi-VN" altLang="vi-VN" sz="20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2000" b="0" i="1" u="none" strike="noStrike" cap="none" normalizeH="0" baseline="0" dirty="0" smtClean="0">
              <a:ln>
                <a:noFill/>
              </a:ln>
              <a:solidFill>
                <a:srgbClr val="000000"/>
              </a:solidFill>
              <a:effectLst/>
              <a:latin typeface="+mj-lt"/>
              <a:ea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000" b="0" i="1" u="none" strike="noStrike" cap="none" normalizeH="0" baseline="0" dirty="0" smtClean="0">
                <a:ln>
                  <a:noFill/>
                </a:ln>
                <a:solidFill>
                  <a:srgbClr val="000000"/>
                </a:solidFill>
                <a:effectLst/>
                <a:latin typeface="+mj-lt"/>
                <a:ea typeface="Open Sans"/>
              </a:rPr>
              <a:t>Em nhận xét như thế nào về ý kiến của các bạn trong lớp của G?</a:t>
            </a:r>
            <a:endParaRPr kumimoji="0" lang="vi-VN" altLang="vi-VN" sz="20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00198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74806" y="624227"/>
            <a:ext cx="11564794" cy="2462213"/>
          </a:xfrm>
          <a:prstGeom prst="rect">
            <a:avLst/>
          </a:prstGeom>
        </p:spPr>
        <p:txBody>
          <a:bodyPr wrap="square">
            <a:spAutoFit/>
          </a:bodyPr>
          <a:lstStyle/>
          <a:p>
            <a:pPr algn="just"/>
            <a:r>
              <a:rPr lang="vi-VN" sz="2200" dirty="0">
                <a:latin typeface="+mj-lt"/>
              </a:rPr>
              <a:t>a. Khi đọc thông tin, năm 2014 đại diện Tổ chức Giáo dục, Khoa học và Văn </a:t>
            </a:r>
            <a:r>
              <a:rPr lang="vi-VN" sz="2200" dirty="0" smtClean="0">
                <a:latin typeface="+mj-lt"/>
              </a:rPr>
              <a:t>hóa của Liên </a:t>
            </a:r>
            <a:r>
              <a:rPr lang="vi-VN" sz="2200" dirty="0">
                <a:latin typeface="+mj-lt"/>
              </a:rPr>
              <a:t>hợp quốc (UNESCO) đã trao Bằng vinh danh Nghệ thuật Đờn ca tài tử Nam Bộ, là di sản văn hóaphi vật thể thứ 8 của Việt Nam được UNESCO công nhận là Di sản văn hóađại diện của nhân loại và được bảo vệ ở cấp độ quốc tế, bạn Q cho rằng Đờn ca tài tử Nam Bộ là một loại hình nghệ thuật dân tộc của địa phương được vinh danh chứ không phải là truyền thống của dân tộc Việt Nam.</a:t>
            </a:r>
          </a:p>
          <a:p>
            <a:pPr algn="just"/>
            <a:endParaRPr lang="vi-VN" sz="2200" i="1" dirty="0" smtClean="0">
              <a:latin typeface="+mj-lt"/>
            </a:endParaRPr>
          </a:p>
          <a:p>
            <a:pPr algn="just"/>
            <a:r>
              <a:rPr lang="vi-VN" sz="2200" i="1" dirty="0" smtClean="0">
                <a:latin typeface="+mj-lt"/>
              </a:rPr>
              <a:t>Em </a:t>
            </a:r>
            <a:r>
              <a:rPr lang="vi-VN" sz="2200" i="1" dirty="0">
                <a:latin typeface="+mj-lt"/>
              </a:rPr>
              <a:t>có đồng tình với ý kiến của Q không? Vì sao</a:t>
            </a:r>
            <a:r>
              <a:rPr lang="vi-VN" sz="2200" i="1" dirty="0" smtClean="0">
                <a:latin typeface="+mj-lt"/>
              </a:rPr>
              <a:t>?</a:t>
            </a:r>
            <a:endParaRPr lang="vi-VN" sz="2200" dirty="0">
              <a:latin typeface="+mj-lt"/>
            </a:endParaRPr>
          </a:p>
        </p:txBody>
      </p:sp>
      <p:sp>
        <p:nvSpPr>
          <p:cNvPr id="2" name="Rectangle 1"/>
          <p:cNvSpPr/>
          <p:nvPr/>
        </p:nvSpPr>
        <p:spPr>
          <a:xfrm>
            <a:off x="474806" y="3657025"/>
            <a:ext cx="11259994" cy="1785104"/>
          </a:xfrm>
          <a:prstGeom prst="rect">
            <a:avLst/>
          </a:prstGeom>
        </p:spPr>
        <p:txBody>
          <a:bodyPr wrap="square">
            <a:spAutoFit/>
          </a:bodyPr>
          <a:lstStyle/>
          <a:p>
            <a:pPr algn="just"/>
            <a:r>
              <a:rPr lang="vi-VN" sz="2200" b="1" dirty="0">
                <a:solidFill>
                  <a:srgbClr val="008000"/>
                </a:solidFill>
                <a:latin typeface="+mj-lt"/>
              </a:rPr>
              <a:t>Trả lời:</a:t>
            </a:r>
            <a:endParaRPr lang="vi-VN" sz="2200" dirty="0">
              <a:latin typeface="+mj-lt"/>
            </a:endParaRPr>
          </a:p>
          <a:p>
            <a:pPr algn="just"/>
            <a:r>
              <a:rPr lang="vi-VN" sz="2200" b="1" dirty="0" smtClean="0">
                <a:latin typeface="+mj-lt"/>
              </a:rPr>
              <a:t>Xử </a:t>
            </a:r>
            <a:r>
              <a:rPr lang="vi-VN" sz="2200" b="1" dirty="0">
                <a:latin typeface="+mj-lt"/>
              </a:rPr>
              <a:t>lí tình </a:t>
            </a:r>
            <a:r>
              <a:rPr lang="vi-VN" sz="2200" b="1" dirty="0" smtClean="0">
                <a:latin typeface="+mj-lt"/>
              </a:rPr>
              <a:t>huống: </a:t>
            </a:r>
            <a:r>
              <a:rPr lang="vi-VN" sz="2200" dirty="0" smtClean="0">
                <a:latin typeface="+mj-lt"/>
              </a:rPr>
              <a:t>Em </a:t>
            </a:r>
            <a:r>
              <a:rPr lang="vi-VN" sz="2200" dirty="0">
                <a:latin typeface="+mj-lt"/>
              </a:rPr>
              <a:t>không đồng tình với ý kiến của bạn Q. </a:t>
            </a:r>
            <a:endParaRPr lang="vi-VN" sz="2200" dirty="0" smtClean="0">
              <a:latin typeface="+mj-lt"/>
            </a:endParaRPr>
          </a:p>
          <a:p>
            <a:pPr algn="just"/>
            <a:r>
              <a:rPr lang="vi-VN" sz="2200" dirty="0" smtClean="0">
                <a:latin typeface="+mj-lt"/>
              </a:rPr>
              <a:t>Vì</a:t>
            </a:r>
            <a:r>
              <a:rPr lang="vi-VN" sz="2200" dirty="0">
                <a:latin typeface="+mj-lt"/>
              </a:rPr>
              <a:t>: Đờn ca tài tử là di sản do các thế hệ người Việt Nam sáng tạo ra trong lịch sử và được trao truyền lại đến ngày nay. Do đó, nghệ thuật Đờn ca tài tử cũng là một trong những truyền thống của dân tộc Việt Nam.</a:t>
            </a:r>
          </a:p>
        </p:txBody>
      </p:sp>
      <p:sp>
        <p:nvSpPr>
          <p:cNvPr id="13" name="Rectangle 12"/>
          <p:cNvSpPr/>
          <p:nvPr/>
        </p:nvSpPr>
        <p:spPr>
          <a:xfrm>
            <a:off x="-1" y="5551054"/>
            <a:ext cx="267855" cy="1306945"/>
          </a:xfrm>
          <a:prstGeom prst="rect">
            <a:avLst/>
          </a:prstGeom>
          <a:solidFill>
            <a:srgbClr val="E9E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82645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
          <p:cNvSpPr>
            <a:spLocks noChangeArrowheads="1"/>
          </p:cNvSpPr>
          <p:nvPr/>
        </p:nvSpPr>
        <p:spPr bwMode="auto">
          <a:xfrm>
            <a:off x="360506" y="413545"/>
            <a:ext cx="11564794"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200" b="0" i="0" u="none" strike="noStrike" cap="none" normalizeH="0" baseline="0" dirty="0" smtClean="0">
                <a:ln>
                  <a:noFill/>
                </a:ln>
                <a:solidFill>
                  <a:srgbClr val="000000"/>
                </a:solidFill>
                <a:effectLst/>
                <a:latin typeface="+mj-lt"/>
                <a:ea typeface="Open Sans"/>
              </a:rPr>
              <a:t>b. Sau hai lần đạt giải cao trong cuộc thi Tin học văn phòng thế giới dành cho học sinh, sinh viên ở độ tuổi từ 13 đến 22, bạn G đã chia sẻ với các bạn trong lớp “Mỗi lần tham gia dự thi ở nước ngoài, khi Việt Nam được nêu tên trên trường quốc tế, mình rất tự hào vì đã góp phần phát huy truyền thống của dân tộc Việt Nam”. Nghe G chia sẻ, nhiều bạn băn khoăn không biết việc G đạt giải quốc tế thì liên quan gì đến truyền thống của dân tộc.</a:t>
            </a:r>
            <a:endParaRPr kumimoji="0" lang="vi-VN" altLang="vi-VN" sz="22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2200" b="0" i="1" u="none" strike="noStrike" cap="none" normalizeH="0" baseline="0" dirty="0" smtClean="0">
              <a:ln>
                <a:noFill/>
              </a:ln>
              <a:solidFill>
                <a:srgbClr val="000000"/>
              </a:solidFill>
              <a:effectLst/>
              <a:latin typeface="+mj-lt"/>
              <a:ea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200" b="0" i="1" u="none" strike="noStrike" cap="none" normalizeH="0" baseline="0" dirty="0" smtClean="0">
                <a:ln>
                  <a:noFill/>
                </a:ln>
                <a:solidFill>
                  <a:srgbClr val="000000"/>
                </a:solidFill>
                <a:effectLst/>
                <a:latin typeface="+mj-lt"/>
                <a:ea typeface="Open Sans"/>
              </a:rPr>
              <a:t>Em nhận xét như thế nào về ý kiến của các bạn trong lớp của G?</a:t>
            </a:r>
            <a:endParaRPr kumimoji="0" lang="vi-VN" altLang="vi-VN" sz="2200" b="0" i="0" u="none" strike="noStrike" cap="none" normalizeH="0" baseline="0" dirty="0" smtClean="0">
              <a:ln>
                <a:noFill/>
              </a:ln>
              <a:solidFill>
                <a:schemeClr val="tx1"/>
              </a:solidFill>
              <a:effectLst/>
              <a:latin typeface="+mj-lt"/>
            </a:endParaRPr>
          </a:p>
        </p:txBody>
      </p:sp>
      <p:sp>
        <p:nvSpPr>
          <p:cNvPr id="33" name="Rectangle 32"/>
          <p:cNvSpPr/>
          <p:nvPr/>
        </p:nvSpPr>
        <p:spPr>
          <a:xfrm>
            <a:off x="360506" y="3448616"/>
            <a:ext cx="11437794" cy="1785104"/>
          </a:xfrm>
          <a:prstGeom prst="rect">
            <a:avLst/>
          </a:prstGeom>
        </p:spPr>
        <p:txBody>
          <a:bodyPr wrap="square">
            <a:spAutoFit/>
          </a:bodyPr>
          <a:lstStyle/>
          <a:p>
            <a:pPr algn="just"/>
            <a:r>
              <a:rPr lang="vi-VN" sz="2200" b="1" dirty="0">
                <a:solidFill>
                  <a:srgbClr val="008000"/>
                </a:solidFill>
                <a:latin typeface="+mj-lt"/>
              </a:rPr>
              <a:t>Trả lời:</a:t>
            </a:r>
            <a:endParaRPr lang="vi-VN" sz="2200" dirty="0">
              <a:latin typeface="+mj-lt"/>
            </a:endParaRPr>
          </a:p>
          <a:p>
            <a:pPr marL="285750" indent="-285750" algn="just">
              <a:buFontTx/>
              <a:buChar char="-"/>
            </a:pPr>
            <a:r>
              <a:rPr lang="vi-VN" sz="2200" b="1" dirty="0" smtClean="0">
                <a:latin typeface="+mj-lt"/>
              </a:rPr>
              <a:t>Xử </a:t>
            </a:r>
            <a:r>
              <a:rPr lang="vi-VN" sz="2200" b="1" dirty="0">
                <a:latin typeface="+mj-lt"/>
              </a:rPr>
              <a:t>lí tình </a:t>
            </a:r>
            <a:r>
              <a:rPr lang="vi-VN" sz="2200" b="1" dirty="0" smtClean="0">
                <a:latin typeface="+mj-lt"/>
              </a:rPr>
              <a:t>huống: </a:t>
            </a:r>
            <a:r>
              <a:rPr lang="vi-VN" sz="2200" dirty="0" smtClean="0">
                <a:latin typeface="+mj-lt"/>
              </a:rPr>
              <a:t>Em </a:t>
            </a:r>
            <a:r>
              <a:rPr lang="vi-VN" sz="2200" dirty="0">
                <a:latin typeface="+mj-lt"/>
              </a:rPr>
              <a:t>không đồng tình với ý kiến của các bạn cùng lớp với G. </a:t>
            </a:r>
            <a:endParaRPr lang="vi-VN" sz="2200" dirty="0" smtClean="0">
              <a:latin typeface="+mj-lt"/>
            </a:endParaRPr>
          </a:p>
          <a:p>
            <a:pPr algn="just"/>
            <a:r>
              <a:rPr lang="vi-VN" sz="2200" dirty="0" smtClean="0">
                <a:latin typeface="+mj-lt"/>
              </a:rPr>
              <a:t>Vì</a:t>
            </a:r>
            <a:r>
              <a:rPr lang="vi-VN" sz="2200" dirty="0">
                <a:latin typeface="+mj-lt"/>
              </a:rPr>
              <a:t>: việc G tham dự và đạt giải cao trong các cuộc thi quốc tế, cũng góp phần giới thiệu, quảng bá hình ảnh về đất nước, con người và các truyền thống tốt đẹp của Việt Nam, ví dụ: truyền thống hiếu học; cần cù và sáng tạo,…</a:t>
            </a:r>
          </a:p>
        </p:txBody>
      </p:sp>
      <p:sp>
        <p:nvSpPr>
          <p:cNvPr id="34" name="Rectangle 33"/>
          <p:cNvSpPr/>
          <p:nvPr/>
        </p:nvSpPr>
        <p:spPr>
          <a:xfrm>
            <a:off x="-1" y="5551054"/>
            <a:ext cx="267855" cy="1306945"/>
          </a:xfrm>
          <a:prstGeom prst="rect">
            <a:avLst/>
          </a:prstGeom>
          <a:solidFill>
            <a:srgbClr val="E9E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1658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22980" y="83127"/>
            <a:ext cx="2199641" cy="707886"/>
          </a:xfrm>
          <a:prstGeom prst="rect">
            <a:avLst/>
          </a:prstGeom>
          <a:noFill/>
        </p:spPr>
        <p:txBody>
          <a:bodyPr wrap="none" rtlCol="0">
            <a:spAutoFit/>
          </a:bodyPr>
          <a:lstStyle/>
          <a:p>
            <a:r>
              <a:rPr lang="vi-VN" sz="4000" dirty="0" smtClean="0">
                <a:solidFill>
                  <a:schemeClr val="accent5">
                    <a:lumMod val="50000"/>
                  </a:schemeClr>
                </a:solidFill>
                <a:latin typeface="Quicksand SemiBold" pitchFamily="2" charset="0"/>
              </a:rPr>
              <a:t>MỞ ĐẦU</a:t>
            </a:r>
            <a:endParaRPr lang="vi-VN" sz="4000" dirty="0">
              <a:solidFill>
                <a:schemeClr val="accent5">
                  <a:lumMod val="50000"/>
                </a:schemeClr>
              </a:solidFill>
              <a:latin typeface="Quicksand SemiBold" pitchFamily="2" charset="0"/>
            </a:endParaRPr>
          </a:p>
        </p:txBody>
      </p:sp>
      <p:sp>
        <p:nvSpPr>
          <p:cNvPr id="5" name="Rectangle 4"/>
          <p:cNvSpPr/>
          <p:nvPr/>
        </p:nvSpPr>
        <p:spPr>
          <a:xfrm>
            <a:off x="300874" y="975740"/>
            <a:ext cx="11443854" cy="400110"/>
          </a:xfrm>
          <a:prstGeom prst="rect">
            <a:avLst/>
          </a:prstGeom>
        </p:spPr>
        <p:txBody>
          <a:bodyPr wrap="square">
            <a:spAutoFit/>
          </a:bodyPr>
          <a:lstStyle/>
          <a:p>
            <a:r>
              <a:rPr lang="vi-VN" sz="2000" b="1" i="1" dirty="0" smtClean="0">
                <a:latin typeface="+mj-lt"/>
              </a:rPr>
              <a:t>Em </a:t>
            </a:r>
            <a:r>
              <a:rPr lang="vi-VN" sz="2000" b="1" i="1" dirty="0">
                <a:latin typeface="+mj-lt"/>
              </a:rPr>
              <a:t>hãy tìm trong đoạn trích trên những ca từ thể hiện niềm tự hào về </a:t>
            </a:r>
            <a:r>
              <a:rPr lang="vi-VN" sz="2000" b="1" i="1" dirty="0" smtClean="0">
                <a:latin typeface="+mj-lt"/>
              </a:rPr>
              <a:t>truyền thống </a:t>
            </a:r>
            <a:r>
              <a:rPr lang="vi-VN" sz="2000" b="1" i="1" dirty="0">
                <a:latin typeface="+mj-lt"/>
              </a:rPr>
              <a:t>của dân tộc Việt Nam.</a:t>
            </a:r>
          </a:p>
        </p:txBody>
      </p:sp>
      <p:sp>
        <p:nvSpPr>
          <p:cNvPr id="6" name="Rectangle 5"/>
          <p:cNvSpPr/>
          <p:nvPr/>
        </p:nvSpPr>
        <p:spPr>
          <a:xfrm>
            <a:off x="2394181" y="1375850"/>
            <a:ext cx="9001529" cy="4708981"/>
          </a:xfrm>
          <a:prstGeom prst="rect">
            <a:avLst/>
          </a:prstGeom>
        </p:spPr>
        <p:txBody>
          <a:bodyPr wrap="square">
            <a:spAutoFit/>
          </a:bodyPr>
          <a:lstStyle/>
          <a:p>
            <a:pPr>
              <a:lnSpc>
                <a:spcPct val="150000"/>
              </a:lnSpc>
            </a:pPr>
            <a:r>
              <a:rPr lang="vi-VN" sz="2000" i="1" dirty="0">
                <a:latin typeface="+mj-lt"/>
              </a:rPr>
              <a:t>Việt Nam ơi, giống hùng thiêng, ngàn năm lưu danh sử </a:t>
            </a:r>
            <a:r>
              <a:rPr lang="vi-VN" sz="2000" i="1" dirty="0" smtClean="0">
                <a:latin typeface="+mj-lt"/>
              </a:rPr>
              <a:t>sách</a:t>
            </a:r>
            <a:endParaRPr lang="vi-VN" sz="2000" i="1" dirty="0">
              <a:latin typeface="+mj-lt"/>
            </a:endParaRPr>
          </a:p>
          <a:p>
            <a:pPr>
              <a:lnSpc>
                <a:spcPct val="150000"/>
              </a:lnSpc>
            </a:pPr>
            <a:r>
              <a:rPr lang="vi-VN" sz="2000" i="1" dirty="0">
                <a:latin typeface="+mj-lt"/>
              </a:rPr>
              <a:t>Mẹ Âu Cơ, bồ Lạc Long Quân, cùng trăm con, xây cơ đồ</a:t>
            </a:r>
            <a:r>
              <a:rPr lang="vi-VN" sz="2000" i="1" dirty="0" smtClean="0">
                <a:latin typeface="+mj-lt"/>
              </a:rPr>
              <a:t>.</a:t>
            </a:r>
          </a:p>
          <a:p>
            <a:pPr>
              <a:lnSpc>
                <a:spcPct val="150000"/>
              </a:lnSpc>
            </a:pPr>
            <a:r>
              <a:rPr lang="vi-VN" sz="2000" i="1" dirty="0" smtClean="0">
                <a:latin typeface="+mj-lt"/>
              </a:rPr>
              <a:t>……</a:t>
            </a:r>
            <a:endParaRPr lang="vi-VN" sz="2000" i="1" dirty="0">
              <a:latin typeface="+mj-lt"/>
            </a:endParaRPr>
          </a:p>
          <a:p>
            <a:pPr>
              <a:lnSpc>
                <a:spcPct val="150000"/>
              </a:lnSpc>
            </a:pPr>
            <a:r>
              <a:rPr lang="vi-VN" sz="2000" i="1" dirty="0">
                <a:latin typeface="+mj-lt"/>
              </a:rPr>
              <a:t>Nhà Nam ta, đắt với trời bao la, tuyệt nhiên thiên thư còn đó</a:t>
            </a:r>
            <a:r>
              <a:rPr lang="vi-VN" sz="2000" i="1" dirty="0" smtClean="0">
                <a:latin typeface="+mj-lt"/>
              </a:rPr>
              <a:t>.</a:t>
            </a:r>
            <a:endParaRPr lang="vi-VN" sz="2000" i="1" dirty="0">
              <a:latin typeface="+mj-lt"/>
            </a:endParaRPr>
          </a:p>
          <a:p>
            <a:pPr>
              <a:lnSpc>
                <a:spcPct val="150000"/>
              </a:lnSpc>
            </a:pPr>
            <a:r>
              <a:rPr lang="vi-VN" sz="2000" i="1" dirty="0">
                <a:latin typeface="+mj-lt"/>
              </a:rPr>
              <a:t>Giặc bao phen, khiếp vía chùn tâm can, đầt nước ngoan cường, một </a:t>
            </a:r>
            <a:r>
              <a:rPr lang="vi-VN" sz="2000" i="1" dirty="0" smtClean="0">
                <a:latin typeface="+mj-lt"/>
              </a:rPr>
              <a:t>dải </a:t>
            </a:r>
            <a:r>
              <a:rPr lang="vi-VN" sz="2000" i="1" dirty="0">
                <a:latin typeface="+mj-lt"/>
              </a:rPr>
              <a:t>gầm hoa,</a:t>
            </a:r>
          </a:p>
          <a:p>
            <a:pPr>
              <a:lnSpc>
                <a:spcPct val="150000"/>
              </a:lnSpc>
            </a:pPr>
            <a:r>
              <a:rPr lang="vi-VN" sz="2000" i="1" dirty="0">
                <a:latin typeface="+mj-lt"/>
              </a:rPr>
              <a:t>Sống Hái, hồn thiêng ơi, ngàn sau cháu con ghỉ lòng</a:t>
            </a:r>
            <a:r>
              <a:rPr lang="vi-VN" sz="2000" i="1" dirty="0" smtClean="0">
                <a:latin typeface="+mj-lt"/>
              </a:rPr>
              <a:t>.</a:t>
            </a:r>
            <a:endParaRPr lang="vi-VN" sz="2000" i="1" dirty="0">
              <a:latin typeface="+mj-lt"/>
            </a:endParaRPr>
          </a:p>
          <a:p>
            <a:pPr>
              <a:lnSpc>
                <a:spcPct val="150000"/>
              </a:lnSpc>
            </a:pPr>
            <a:r>
              <a:rPr lang="vi-VN" sz="2000" i="1" dirty="0">
                <a:latin typeface="+mj-lt"/>
              </a:rPr>
              <a:t>Sóng lớn Bạch Đằng giang ơi, vùi thầy bao quân xâm lần</a:t>
            </a:r>
            <a:r>
              <a:rPr lang="vi-VN" sz="2000" i="1" dirty="0" smtClean="0">
                <a:latin typeface="+mj-lt"/>
              </a:rPr>
              <a:t>.</a:t>
            </a:r>
            <a:endParaRPr lang="vi-VN" sz="2000" i="1" dirty="0">
              <a:latin typeface="+mj-lt"/>
            </a:endParaRPr>
          </a:p>
          <a:p>
            <a:pPr>
              <a:lnSpc>
                <a:spcPct val="150000"/>
              </a:lnSpc>
            </a:pPr>
            <a:r>
              <a:rPr lang="vi-VN" sz="2000" i="1" dirty="0">
                <a:latin typeface="+mj-lt"/>
              </a:rPr>
              <a:t>Lớp lớp người chung tay, dựng xây gầm son san hà</a:t>
            </a:r>
            <a:r>
              <a:rPr lang="vi-VN" sz="2000" i="1" dirty="0" smtClean="0">
                <a:latin typeface="+mj-lt"/>
              </a:rPr>
              <a:t>.</a:t>
            </a:r>
            <a:endParaRPr lang="vi-VN" sz="2000" i="1" dirty="0">
              <a:latin typeface="+mj-lt"/>
            </a:endParaRPr>
          </a:p>
          <a:p>
            <a:pPr>
              <a:lnSpc>
                <a:spcPct val="150000"/>
              </a:lnSpc>
            </a:pPr>
            <a:r>
              <a:rPr lang="vi-VN" sz="2000" i="1" dirty="0">
                <a:latin typeface="+mj-lt"/>
              </a:rPr>
              <a:t>Cho nước Việt Nam ta, ngàn đời ngút cao hùng thiêng</a:t>
            </a:r>
            <a:r>
              <a:rPr lang="vi-VN" sz="2000" i="1" dirty="0" smtClean="0">
                <a:latin typeface="+mj-lt"/>
              </a:rPr>
              <a:t>.</a:t>
            </a:r>
          </a:p>
          <a:p>
            <a:pPr>
              <a:lnSpc>
                <a:spcPct val="150000"/>
              </a:lnSpc>
            </a:pPr>
            <a:r>
              <a:rPr lang="vi-VN" sz="2000" i="1" dirty="0" smtClean="0">
                <a:latin typeface="+mj-lt"/>
              </a:rPr>
              <a:t>……</a:t>
            </a:r>
            <a:endParaRPr lang="vi-VN" sz="2000" i="1" dirty="0">
              <a:latin typeface="+mj-lt"/>
            </a:endParaRPr>
          </a:p>
        </p:txBody>
      </p:sp>
      <p:cxnSp>
        <p:nvCxnSpPr>
          <p:cNvPr id="8" name="Straight Connector 7"/>
          <p:cNvCxnSpPr/>
          <p:nvPr/>
        </p:nvCxnSpPr>
        <p:spPr>
          <a:xfrm>
            <a:off x="3833092" y="1847273"/>
            <a:ext cx="1865745"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57239" y="1847273"/>
            <a:ext cx="2686397"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571673" y="3634511"/>
            <a:ext cx="2332181" cy="4617"/>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982365" y="3648366"/>
            <a:ext cx="1865745"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089927" y="5033818"/>
            <a:ext cx="2647836" cy="13855"/>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35238" y="5491019"/>
            <a:ext cx="3181926" cy="14223"/>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Google Shape;494;p36"/>
          <p:cNvSpPr/>
          <p:nvPr/>
        </p:nvSpPr>
        <p:spPr>
          <a:xfrm>
            <a:off x="4035952" y="136435"/>
            <a:ext cx="730012" cy="639250"/>
          </a:xfrm>
          <a:custGeom>
            <a:avLst/>
            <a:gdLst/>
            <a:ahLst/>
            <a:cxnLst/>
            <a:rect l="l" t="t" r="r" b="b"/>
            <a:pathLst>
              <a:path w="10671" h="9849" extrusionOk="0">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000"/>
          </a:p>
        </p:txBody>
      </p:sp>
      <p:sp>
        <p:nvSpPr>
          <p:cNvPr id="13" name="Rectangle 12"/>
          <p:cNvSpPr/>
          <p:nvPr/>
        </p:nvSpPr>
        <p:spPr>
          <a:xfrm>
            <a:off x="-1" y="5551054"/>
            <a:ext cx="267855" cy="1306945"/>
          </a:xfrm>
          <a:prstGeom prst="rect">
            <a:avLst/>
          </a:prstGeom>
          <a:solidFill>
            <a:srgbClr val="E9E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751849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378034" y="101599"/>
            <a:ext cx="2791149" cy="707886"/>
          </a:xfrm>
          <a:prstGeom prst="rect">
            <a:avLst/>
          </a:prstGeom>
          <a:noFill/>
        </p:spPr>
        <p:txBody>
          <a:bodyPr wrap="none" rtlCol="0">
            <a:spAutoFit/>
          </a:bodyPr>
          <a:lstStyle/>
          <a:p>
            <a:pPr algn="ctr"/>
            <a:r>
              <a:rPr lang="vi-VN" sz="4000" smtClean="0">
                <a:solidFill>
                  <a:schemeClr val="accent5">
                    <a:lumMod val="50000"/>
                  </a:schemeClr>
                </a:solidFill>
                <a:latin typeface="Quicksand SemiBold" pitchFamily="2" charset="0"/>
              </a:rPr>
              <a:t>KHÁM PHÁ</a:t>
            </a:r>
            <a:endParaRPr lang="vi-VN" sz="4000" dirty="0">
              <a:solidFill>
                <a:schemeClr val="accent5">
                  <a:lumMod val="50000"/>
                </a:schemeClr>
              </a:solidFill>
              <a:latin typeface="Quicksand SemiBold" pitchFamily="2" charset="0"/>
            </a:endParaRPr>
          </a:p>
        </p:txBody>
      </p:sp>
      <p:sp>
        <p:nvSpPr>
          <p:cNvPr id="14" name="TextBox 13"/>
          <p:cNvSpPr txBox="1"/>
          <p:nvPr/>
        </p:nvSpPr>
        <p:spPr>
          <a:xfrm>
            <a:off x="360219" y="1108854"/>
            <a:ext cx="4942379" cy="430887"/>
          </a:xfrm>
          <a:prstGeom prst="rect">
            <a:avLst/>
          </a:prstGeom>
          <a:noFill/>
        </p:spPr>
        <p:txBody>
          <a:bodyPr wrap="none" rtlCol="0">
            <a:spAutoFit/>
          </a:bodyPr>
          <a:lstStyle/>
          <a:p>
            <a:r>
              <a:rPr lang="vi-VN" sz="2200" dirty="0">
                <a:solidFill>
                  <a:schemeClr val="accent6">
                    <a:lumMod val="75000"/>
                  </a:schemeClr>
                </a:solidFill>
                <a:latin typeface="Questrial" pitchFamily="2" charset="0"/>
              </a:rPr>
              <a:t>1. Truyền thống của dân tộc Việt </a:t>
            </a:r>
            <a:r>
              <a:rPr lang="vi-VN" sz="2200" dirty="0" smtClean="0">
                <a:solidFill>
                  <a:schemeClr val="accent6">
                    <a:lumMod val="75000"/>
                  </a:schemeClr>
                </a:solidFill>
                <a:latin typeface="Questrial" pitchFamily="2" charset="0"/>
              </a:rPr>
              <a:t>Nam</a:t>
            </a:r>
            <a:endParaRPr lang="vi-VN" sz="2200" dirty="0">
              <a:solidFill>
                <a:schemeClr val="accent6">
                  <a:lumMod val="75000"/>
                </a:schemeClr>
              </a:solidFill>
              <a:latin typeface="Questrial" pitchFamily="2" charset="0"/>
            </a:endParaRPr>
          </a:p>
        </p:txBody>
      </p:sp>
      <p:sp>
        <p:nvSpPr>
          <p:cNvPr id="15" name="Rectangle 14"/>
          <p:cNvSpPr/>
          <p:nvPr/>
        </p:nvSpPr>
        <p:spPr>
          <a:xfrm>
            <a:off x="3986750" y="1732945"/>
            <a:ext cx="4413388" cy="400110"/>
          </a:xfrm>
          <a:prstGeom prst="rect">
            <a:avLst/>
          </a:prstGeom>
        </p:spPr>
        <p:txBody>
          <a:bodyPr wrap="none">
            <a:spAutoFit/>
          </a:bodyPr>
          <a:lstStyle/>
          <a:p>
            <a:r>
              <a:rPr lang="vi-VN" sz="2000" b="1" i="1" dirty="0">
                <a:latin typeface="+mj-lt"/>
              </a:rPr>
              <a:t>Em hãy đọc thông tin và trả lời câu </a:t>
            </a:r>
            <a:r>
              <a:rPr lang="vi-VN" sz="2000" b="1" i="1" dirty="0" smtClean="0">
                <a:latin typeface="+mj-lt"/>
              </a:rPr>
              <a:t>hỏi:</a:t>
            </a:r>
            <a:endParaRPr lang="vi-VN" sz="2000" b="1" i="1" dirty="0">
              <a:latin typeface="+mj-lt"/>
            </a:endParaRPr>
          </a:p>
        </p:txBody>
      </p:sp>
      <p:sp>
        <p:nvSpPr>
          <p:cNvPr id="18" name="Google Shape;551;p36"/>
          <p:cNvSpPr/>
          <p:nvPr/>
        </p:nvSpPr>
        <p:spPr>
          <a:xfrm>
            <a:off x="3859124" y="219902"/>
            <a:ext cx="518910" cy="495693"/>
          </a:xfrm>
          <a:custGeom>
            <a:avLst/>
            <a:gdLst/>
            <a:ahLst/>
            <a:cxnLst/>
            <a:rect l="l" t="t" r="r" b="b"/>
            <a:pathLst>
              <a:path w="10600" h="10510" extrusionOk="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0" name="Group 19"/>
          <p:cNvGrpSpPr/>
          <p:nvPr/>
        </p:nvGrpSpPr>
        <p:grpSpPr>
          <a:xfrm>
            <a:off x="844348" y="2586182"/>
            <a:ext cx="9858519" cy="1884218"/>
            <a:chOff x="1440873" y="2290618"/>
            <a:chExt cx="9858519" cy="1884218"/>
          </a:xfrm>
        </p:grpSpPr>
        <p:sp>
          <p:nvSpPr>
            <p:cNvPr id="17" name="Rounded Rectangle 16"/>
            <p:cNvSpPr/>
            <p:nvPr/>
          </p:nvSpPr>
          <p:spPr>
            <a:xfrm>
              <a:off x="2831408" y="2290618"/>
              <a:ext cx="8467984" cy="1884218"/>
            </a:xfrm>
            <a:prstGeom prst="roundRect">
              <a:avLst>
                <a:gd name="adj" fmla="val 6522"/>
              </a:avLst>
            </a:prstGeom>
            <a:solidFill>
              <a:srgbClr val="AA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smtClean="0">
                  <a:solidFill>
                    <a:srgbClr val="FFFFFF"/>
                  </a:solidFill>
                  <a:latin typeface="+mj-lt"/>
                </a:rPr>
                <a:t>a) Em </a:t>
              </a:r>
              <a:r>
                <a:rPr lang="vi-VN" sz="2000" dirty="0">
                  <a:solidFill>
                    <a:srgbClr val="FFFFFF"/>
                  </a:solidFill>
                  <a:latin typeface="+mj-lt"/>
                </a:rPr>
                <a:t>hãy cho biết những truyền thống nào của dân tộc Vi</a:t>
              </a:r>
              <a:r>
                <a:rPr lang="vi-VN" sz="2000" dirty="0" smtClean="0">
                  <a:solidFill>
                    <a:srgbClr val="FFFFFF"/>
                  </a:solidFill>
                  <a:latin typeface="+mj-lt"/>
                </a:rPr>
                <a:t>ệt </a:t>
              </a:r>
              <a:r>
                <a:rPr lang="vi-VN" sz="2000" dirty="0">
                  <a:solidFill>
                    <a:srgbClr val="FFFFFF"/>
                  </a:solidFill>
                  <a:latin typeface="+mj-lt"/>
                </a:rPr>
                <a:t>Nam được </a:t>
              </a:r>
              <a:r>
                <a:rPr lang="vi-VN" sz="2000" dirty="0" smtClean="0">
                  <a:solidFill>
                    <a:srgbClr val="FFFFFF"/>
                  </a:solidFill>
                  <a:latin typeface="+mj-lt"/>
                </a:rPr>
                <a:t>nói đến </a:t>
              </a:r>
              <a:r>
                <a:rPr lang="vi-VN" sz="2000" dirty="0">
                  <a:solidFill>
                    <a:srgbClr val="FFFFFF"/>
                  </a:solidFill>
                  <a:latin typeface="+mj-lt"/>
                </a:rPr>
                <a:t>trong các thông tin </a:t>
              </a:r>
              <a:r>
                <a:rPr lang="vi-VN" sz="2000" dirty="0" smtClean="0">
                  <a:solidFill>
                    <a:srgbClr val="FFFFFF"/>
                  </a:solidFill>
                  <a:latin typeface="+mj-lt"/>
                </a:rPr>
                <a:t>trên.</a:t>
              </a:r>
            </a:p>
            <a:p>
              <a:r>
                <a:rPr lang="vi-VN" sz="2000" dirty="0" smtClean="0">
                  <a:solidFill>
                    <a:srgbClr val="FFFFFF"/>
                  </a:solidFill>
                  <a:latin typeface="+mj-lt"/>
                </a:rPr>
                <a:t>b) </a:t>
              </a:r>
              <a:r>
                <a:rPr lang="vi-VN" sz="2000" dirty="0">
                  <a:solidFill>
                    <a:srgbClr val="FFFFFF"/>
                  </a:solidFill>
                  <a:latin typeface="+mj-lt"/>
                </a:rPr>
                <a:t>Hãy chia sẻ về những truyền thống khác của dân tộc </a:t>
              </a:r>
              <a:r>
                <a:rPr lang="vi-VN" sz="2000" dirty="0" smtClean="0">
                  <a:solidFill>
                    <a:srgbClr val="FFFFFF"/>
                  </a:solidFill>
                  <a:latin typeface="+mj-lt"/>
                </a:rPr>
                <a:t>Việt </a:t>
              </a:r>
              <a:r>
                <a:rPr lang="vi-VN" sz="2000" dirty="0">
                  <a:solidFill>
                    <a:srgbClr val="FFFFFF"/>
                  </a:solidFill>
                  <a:latin typeface="+mj-lt"/>
                </a:rPr>
                <a:t>Nam mà em biết.</a:t>
              </a:r>
            </a:p>
            <a:p>
              <a:r>
                <a:rPr lang="vi-VN" sz="2000" dirty="0">
                  <a:solidFill>
                    <a:srgbClr val="FFFFFF"/>
                  </a:solidFill>
                  <a:latin typeface="+mj-lt"/>
                </a:rPr>
                <a:t>c) Theo em, truyền thống của dân tộc </a:t>
              </a:r>
              <a:r>
                <a:rPr lang="vi-VN" sz="2000" dirty="0" smtClean="0">
                  <a:solidFill>
                    <a:srgbClr val="FFFFFF"/>
                  </a:solidFill>
                  <a:latin typeface="+mj-lt"/>
                </a:rPr>
                <a:t>Việt </a:t>
              </a:r>
              <a:r>
                <a:rPr lang="vi-VN" sz="2000" dirty="0">
                  <a:solidFill>
                    <a:srgbClr val="FFFFFF"/>
                  </a:solidFill>
                  <a:latin typeface="+mj-lt"/>
                </a:rPr>
                <a:t>Nam có giá trị như </a:t>
              </a:r>
              <a:r>
                <a:rPr lang="vi-VN" sz="2000" dirty="0" smtClean="0">
                  <a:solidFill>
                    <a:srgbClr val="FFFFFF"/>
                  </a:solidFill>
                  <a:latin typeface="+mj-lt"/>
                </a:rPr>
                <a:t>thế </a:t>
              </a:r>
              <a:r>
                <a:rPr lang="vi-VN" sz="2000" dirty="0">
                  <a:solidFill>
                    <a:srgbClr val="FFFFFF"/>
                  </a:solidFill>
                  <a:latin typeface="+mj-lt"/>
                </a:rPr>
                <a:t>nào đối</a:t>
              </a:r>
            </a:p>
            <a:p>
              <a:r>
                <a:rPr lang="vi-VN" sz="2000" dirty="0">
                  <a:solidFill>
                    <a:srgbClr val="FFFFFF"/>
                  </a:solidFill>
                  <a:latin typeface="+mj-lt"/>
                </a:rPr>
                <a:t>với cá nhân, gia đình, quê hương, đắt nước</a:t>
              </a:r>
              <a:r>
                <a:rPr lang="vi-VN" sz="2000" dirty="0" smtClean="0">
                  <a:solidFill>
                    <a:srgbClr val="FFFFFF"/>
                  </a:solidFill>
                  <a:latin typeface="+mj-lt"/>
                </a:rPr>
                <a:t>?</a:t>
              </a:r>
              <a:endParaRPr lang="vi-VN" sz="2000" dirty="0">
                <a:solidFill>
                  <a:srgbClr val="FFFFFF"/>
                </a:solidFill>
                <a:latin typeface="+mj-lt"/>
              </a:endParaRPr>
            </a:p>
          </p:txBody>
        </p:sp>
        <p:sp>
          <p:nvSpPr>
            <p:cNvPr id="19" name="Oval 18"/>
            <p:cNvSpPr/>
            <p:nvPr/>
          </p:nvSpPr>
          <p:spPr>
            <a:xfrm>
              <a:off x="1440873" y="2715490"/>
              <a:ext cx="1025236" cy="1034473"/>
            </a:xfrm>
            <a:prstGeom prst="ellipse">
              <a:avLst/>
            </a:prstGeom>
            <a:solidFill>
              <a:srgbClr val="AA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rgbClr val="FFFFFF"/>
                  </a:solidFill>
                  <a:latin typeface="+mj-lt"/>
                </a:rPr>
                <a:t>?</a:t>
              </a:r>
            </a:p>
          </p:txBody>
        </p:sp>
      </p:grpSp>
      <p:sp>
        <p:nvSpPr>
          <p:cNvPr id="9" name="Rectangle 8"/>
          <p:cNvSpPr/>
          <p:nvPr/>
        </p:nvSpPr>
        <p:spPr>
          <a:xfrm>
            <a:off x="-1" y="5551054"/>
            <a:ext cx="267855" cy="1306945"/>
          </a:xfrm>
          <a:prstGeom prst="rect">
            <a:avLst/>
          </a:prstGeom>
          <a:solidFill>
            <a:srgbClr val="E9E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47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250"/>
                                  </p:stCondLst>
                                  <p:childTnLst>
                                    <p:set>
                                      <p:cBhvr>
                                        <p:cTn id="16" dur="1" fill="hold">
                                          <p:stCondLst>
                                            <p:cond delay="0"/>
                                          </p:stCondLst>
                                        </p:cTn>
                                        <p:tgtEl>
                                          <p:spTgt spid="20"/>
                                        </p:tgtEl>
                                        <p:attrNameLst>
                                          <p:attrName>style.visibility</p:attrName>
                                        </p:attrNameLst>
                                      </p:cBhvr>
                                      <p:to>
                                        <p:strVal val="visible"/>
                                      </p:to>
                                    </p:set>
                                    <p:anim calcmode="lin" valueType="num">
                                      <p:cBhvr>
                                        <p:cTn id="17" dur="750" fill="hold"/>
                                        <p:tgtEl>
                                          <p:spTgt spid="20"/>
                                        </p:tgtEl>
                                        <p:attrNameLst>
                                          <p:attrName>ppt_w</p:attrName>
                                        </p:attrNameLst>
                                      </p:cBhvr>
                                      <p:tavLst>
                                        <p:tav tm="0">
                                          <p:val>
                                            <p:fltVal val="0"/>
                                          </p:val>
                                        </p:tav>
                                        <p:tav tm="100000">
                                          <p:val>
                                            <p:strVal val="#ppt_w"/>
                                          </p:val>
                                        </p:tav>
                                      </p:tavLst>
                                    </p:anim>
                                    <p:anim calcmode="lin" valueType="num">
                                      <p:cBhvr>
                                        <p:cTn id="18" dur="750" fill="hold"/>
                                        <p:tgtEl>
                                          <p:spTgt spid="20"/>
                                        </p:tgtEl>
                                        <p:attrNameLst>
                                          <p:attrName>ppt_h</p:attrName>
                                        </p:attrNameLst>
                                      </p:cBhvr>
                                      <p:tavLst>
                                        <p:tav tm="0">
                                          <p:val>
                                            <p:fltVal val="0"/>
                                          </p:val>
                                        </p:tav>
                                        <p:tav tm="100000">
                                          <p:val>
                                            <p:strVal val="#ppt_h"/>
                                          </p:val>
                                        </p:tav>
                                      </p:tavLst>
                                    </p:anim>
                                    <p:animEffect transition="in" filter="fade">
                                      <p:cBhvr>
                                        <p:cTn id="19"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6435" y="504739"/>
            <a:ext cx="11545455" cy="2246769"/>
          </a:xfrm>
          <a:prstGeom prst="rect">
            <a:avLst/>
          </a:prstGeom>
        </p:spPr>
        <p:txBody>
          <a:bodyPr wrap="square">
            <a:spAutoFit/>
          </a:bodyPr>
          <a:lstStyle/>
          <a:p>
            <a:r>
              <a:rPr lang="vi-VN" sz="2000" b="1" i="1" dirty="0" smtClean="0">
                <a:latin typeface="+mj-lt"/>
              </a:rPr>
              <a:t>Thông </a:t>
            </a:r>
            <a:r>
              <a:rPr lang="vi-VN" sz="2000" b="1" i="1" dirty="0">
                <a:latin typeface="+mj-lt"/>
              </a:rPr>
              <a:t>tin </a:t>
            </a:r>
            <a:r>
              <a:rPr lang="vi-VN" sz="2000" b="1" i="1" dirty="0" smtClean="0">
                <a:latin typeface="+mj-lt"/>
              </a:rPr>
              <a:t>1. </a:t>
            </a:r>
            <a:r>
              <a:rPr lang="vi-VN" sz="2000" dirty="0">
                <a:latin typeface="+mj-lt"/>
              </a:rPr>
              <a:t>Tôi khuyên đồng bào đoàn kết chặt chẽ và rộng rãi. Năm ngón tay </a:t>
            </a:r>
            <a:r>
              <a:rPr lang="vi-VN" sz="2000" dirty="0" smtClean="0">
                <a:latin typeface="+mj-lt"/>
              </a:rPr>
              <a:t>cũng có </a:t>
            </a:r>
            <a:r>
              <a:rPr lang="vi-VN" sz="2000" dirty="0">
                <a:latin typeface="+mj-lt"/>
              </a:rPr>
              <a:t>ngón vắn ngón dài. Nhưng vắn dài đều họp nhau lại nơi bàn tay. Trong mấy triệu </a:t>
            </a:r>
            <a:r>
              <a:rPr lang="vi-VN" sz="2000" dirty="0" smtClean="0">
                <a:latin typeface="+mj-lt"/>
              </a:rPr>
              <a:t>người, cũng </a:t>
            </a:r>
            <a:r>
              <a:rPr lang="vi-VN" sz="2000" dirty="0">
                <a:latin typeface="+mj-lt"/>
              </a:rPr>
              <a:t>có người thế này thế khác, nhưng thế này hay </a:t>
            </a:r>
            <a:r>
              <a:rPr lang="vi-VN" sz="2000" dirty="0" smtClean="0">
                <a:latin typeface="+mj-lt"/>
              </a:rPr>
              <a:t>thế </a:t>
            </a:r>
            <a:r>
              <a:rPr lang="vi-VN" sz="2000" dirty="0">
                <a:latin typeface="+mj-lt"/>
              </a:rPr>
              <a:t>khác đều dòng dõi của tổ tiên </a:t>
            </a:r>
            <a:r>
              <a:rPr lang="vi-VN" sz="2000" dirty="0" smtClean="0">
                <a:latin typeface="+mj-lt"/>
              </a:rPr>
              <a:t>ta. Vậy </a:t>
            </a:r>
            <a:r>
              <a:rPr lang="vi-VN" sz="2000" dirty="0">
                <a:latin typeface="+mj-lt"/>
              </a:rPr>
              <a:t>nên ta phải khoan hồng đại độ. Ta phải nhận rằng đã là con Lạc cháu Hồng thì ai </a:t>
            </a:r>
            <a:r>
              <a:rPr lang="vi-VN" sz="2000" dirty="0" smtClean="0">
                <a:latin typeface="+mj-lt"/>
              </a:rPr>
              <a:t>cũng có </a:t>
            </a:r>
            <a:r>
              <a:rPr lang="vi-VN" sz="2000" dirty="0">
                <a:latin typeface="+mj-lt"/>
              </a:rPr>
              <a:t>ít hay nhiều lòng ái quốc. </a:t>
            </a:r>
            <a:r>
              <a:rPr lang="vi-VN" sz="2000" dirty="0" smtClean="0">
                <a:latin typeface="+mj-lt"/>
              </a:rPr>
              <a:t>Đối </a:t>
            </a:r>
            <a:r>
              <a:rPr lang="vi-VN" sz="2000" dirty="0">
                <a:latin typeface="+mj-lt"/>
              </a:rPr>
              <a:t>với những đồng bào lạc </a:t>
            </a:r>
            <a:r>
              <a:rPr lang="vi-VN" sz="2000" dirty="0" smtClean="0">
                <a:latin typeface="+mj-lt"/>
              </a:rPr>
              <a:t>lối lầm </a:t>
            </a:r>
            <a:r>
              <a:rPr lang="vi-VN" sz="2000" dirty="0">
                <a:latin typeface="+mj-lt"/>
              </a:rPr>
              <a:t>đường, ta phải </a:t>
            </a:r>
            <a:r>
              <a:rPr lang="vi-VN" sz="2000" dirty="0" smtClean="0">
                <a:latin typeface="+mj-lt"/>
              </a:rPr>
              <a:t>lấy tình thân </a:t>
            </a:r>
            <a:r>
              <a:rPr lang="vi-VN" sz="2000" dirty="0">
                <a:latin typeface="+mj-lt"/>
              </a:rPr>
              <a:t>ái mà cảm hoá họ. Có như thế mới thành đại đoàn kết, có đại đoàn kết thì tương </a:t>
            </a:r>
            <a:r>
              <a:rPr lang="vi-VN" sz="2000" dirty="0" smtClean="0">
                <a:latin typeface="+mj-lt"/>
              </a:rPr>
              <a:t>lai chắc </a:t>
            </a:r>
            <a:r>
              <a:rPr lang="vi-VN" sz="2000" dirty="0">
                <a:latin typeface="+mj-lt"/>
              </a:rPr>
              <a:t>sẽ vẻ vang.</a:t>
            </a:r>
          </a:p>
          <a:p>
            <a:endParaRPr lang="vi-VN" sz="2000" dirty="0">
              <a:latin typeface="+mj-lt"/>
            </a:endParaRPr>
          </a:p>
          <a:p>
            <a:r>
              <a:rPr lang="vi-VN" sz="2000" i="1" dirty="0">
                <a:latin typeface="+mj-lt"/>
              </a:rPr>
              <a:t>(Theo thư</a:t>
            </a:r>
            <a:r>
              <a:rPr lang="vi-VN" sz="2000" i="1" dirty="0" smtClean="0">
                <a:latin typeface="+mj-lt"/>
              </a:rPr>
              <a:t> </a:t>
            </a:r>
            <a:r>
              <a:rPr lang="vi-VN" sz="2000" i="1" dirty="0">
                <a:latin typeface="+mj-lt"/>
              </a:rPr>
              <a:t>gửi đồng bào Nam Bộ, </a:t>
            </a:r>
            <a:r>
              <a:rPr lang="vi-VN" sz="2000" i="1" dirty="0" smtClean="0">
                <a:latin typeface="+mj-lt"/>
              </a:rPr>
              <a:t>Hồ </a:t>
            </a:r>
            <a:r>
              <a:rPr lang="vi-VN" sz="2000" i="1" dirty="0">
                <a:latin typeface="+mj-lt"/>
              </a:rPr>
              <a:t>Chí Minh toàn tập (2011), tập </a:t>
            </a:r>
            <a:r>
              <a:rPr lang="vi-VN" sz="2000" i="1" dirty="0" smtClean="0">
                <a:latin typeface="+mj-lt"/>
              </a:rPr>
              <a:t>4, NXB Chính trị quốc gia, tr. 280-281)</a:t>
            </a:r>
            <a:endParaRPr lang="vi-VN" sz="2000" i="1" dirty="0">
              <a:latin typeface="+mj-lt"/>
            </a:endParaRPr>
          </a:p>
        </p:txBody>
      </p:sp>
      <p:sp>
        <p:nvSpPr>
          <p:cNvPr id="4" name="Rectangle 3"/>
          <p:cNvSpPr/>
          <p:nvPr/>
        </p:nvSpPr>
        <p:spPr>
          <a:xfrm>
            <a:off x="526470" y="2940346"/>
            <a:ext cx="11425384" cy="3477875"/>
          </a:xfrm>
          <a:prstGeom prst="rect">
            <a:avLst/>
          </a:prstGeom>
        </p:spPr>
        <p:txBody>
          <a:bodyPr wrap="square">
            <a:spAutoFit/>
          </a:bodyPr>
          <a:lstStyle/>
          <a:p>
            <a:r>
              <a:rPr lang="vi-VN" sz="2000" b="1" i="1" dirty="0" smtClean="0">
                <a:latin typeface="+mj-lt"/>
              </a:rPr>
              <a:t>Thông </a:t>
            </a:r>
            <a:r>
              <a:rPr lang="vi-VN" sz="2000" b="1" i="1" dirty="0">
                <a:latin typeface="+mj-lt"/>
              </a:rPr>
              <a:t>tin </a:t>
            </a:r>
            <a:r>
              <a:rPr lang="vi-VN" sz="2000" b="1" i="1" dirty="0" smtClean="0">
                <a:latin typeface="+mj-lt"/>
              </a:rPr>
              <a:t>2. </a:t>
            </a:r>
            <a:r>
              <a:rPr lang="vi-VN" sz="2000" dirty="0" smtClean="0">
                <a:latin typeface="+mj-lt"/>
              </a:rPr>
              <a:t>Văn Miếu - Quốc Tử </a:t>
            </a:r>
            <a:r>
              <a:rPr lang="vi-VN" sz="2000" dirty="0">
                <a:latin typeface="+mj-lt"/>
              </a:rPr>
              <a:t>Giám nằm giữa Thủ đô Hà Nội, là biểu </a:t>
            </a:r>
            <a:r>
              <a:rPr lang="vi-VN" sz="2000" dirty="0" smtClean="0">
                <a:latin typeface="+mj-lt"/>
              </a:rPr>
              <a:t>tượng muôn </a:t>
            </a:r>
            <a:r>
              <a:rPr lang="vi-VN" sz="2000" dirty="0">
                <a:latin typeface="+mj-lt"/>
              </a:rPr>
              <a:t>đời của văn </a:t>
            </a:r>
            <a:r>
              <a:rPr lang="vi-VN" sz="2000" dirty="0" smtClean="0">
                <a:latin typeface="+mj-lt"/>
              </a:rPr>
              <a:t>hiến </a:t>
            </a:r>
            <a:r>
              <a:rPr lang="vi-VN" sz="2000" dirty="0">
                <a:latin typeface="+mj-lt"/>
              </a:rPr>
              <a:t>và trí tuệ Việt. Vườn bia </a:t>
            </a:r>
            <a:r>
              <a:rPr lang="vi-VN" sz="2000" dirty="0" smtClean="0">
                <a:latin typeface="+mj-lt"/>
              </a:rPr>
              <a:t>tiến </a:t>
            </a:r>
            <a:r>
              <a:rPr lang="vi-VN" sz="2000" dirty="0">
                <a:latin typeface="+mj-lt"/>
              </a:rPr>
              <a:t>sĩ trong Văn </a:t>
            </a:r>
            <a:r>
              <a:rPr lang="vi-VN" sz="2000" dirty="0" smtClean="0">
                <a:latin typeface="+mj-lt"/>
              </a:rPr>
              <a:t>Miếu </a:t>
            </a:r>
            <a:r>
              <a:rPr lang="vi-VN" sz="2000" dirty="0">
                <a:latin typeface="+mj-lt"/>
              </a:rPr>
              <a:t>- Quốc Tử </a:t>
            </a:r>
            <a:r>
              <a:rPr lang="vi-VN" sz="2000" dirty="0" smtClean="0">
                <a:latin typeface="+mj-lt"/>
              </a:rPr>
              <a:t>Giám là </a:t>
            </a:r>
            <a:r>
              <a:rPr lang="vi-VN" sz="2000" dirty="0">
                <a:latin typeface="+mj-lt"/>
              </a:rPr>
              <a:t>biểu tượng lưu dầu quá trình hình thành và phát triển của tầng lớp trí thức Nho </a:t>
            </a:r>
            <a:r>
              <a:rPr lang="vi-VN" sz="2000" dirty="0" smtClean="0">
                <a:latin typeface="+mj-lt"/>
              </a:rPr>
              <a:t>học Việt </a:t>
            </a:r>
            <a:r>
              <a:rPr lang="vi-VN" sz="2000" dirty="0">
                <a:latin typeface="+mj-lt"/>
              </a:rPr>
              <a:t>Nam, những người đã tiếp thu và phát huy xuất sắc </a:t>
            </a:r>
            <a:r>
              <a:rPr lang="vi-VN" sz="2000" dirty="0" smtClean="0">
                <a:latin typeface="+mj-lt"/>
              </a:rPr>
              <a:t>tinh </a:t>
            </a:r>
            <a:r>
              <a:rPr lang="vi-VN" sz="2000" dirty="0">
                <a:latin typeface="+mj-lt"/>
              </a:rPr>
              <a:t>hoa của các nền văn </a:t>
            </a:r>
            <a:r>
              <a:rPr lang="vi-VN" sz="2000" dirty="0" smtClean="0">
                <a:latin typeface="+mj-lt"/>
              </a:rPr>
              <a:t>minh phương </a:t>
            </a:r>
            <a:r>
              <a:rPr lang="vi-VN" sz="2000" dirty="0">
                <a:latin typeface="+mj-lt"/>
              </a:rPr>
              <a:t>Đông </a:t>
            </a:r>
            <a:r>
              <a:rPr lang="vi-VN" sz="2000" dirty="0" smtClean="0">
                <a:latin typeface="+mj-lt"/>
              </a:rPr>
              <a:t>để </a:t>
            </a:r>
            <a:r>
              <a:rPr lang="vi-VN" sz="2000" dirty="0">
                <a:latin typeface="+mj-lt"/>
              </a:rPr>
              <a:t>sáng tạo ra cả kho </a:t>
            </a:r>
            <a:r>
              <a:rPr lang="vi-VN" sz="2000" dirty="0" smtClean="0">
                <a:latin typeface="+mj-lt"/>
              </a:rPr>
              <a:t>tàng </a:t>
            </a:r>
            <a:r>
              <a:rPr lang="vi-VN" sz="2000" dirty="0">
                <a:latin typeface="+mj-lt"/>
              </a:rPr>
              <a:t>văn </a:t>
            </a:r>
            <a:r>
              <a:rPr lang="vi-VN" sz="2000" dirty="0" smtClean="0">
                <a:latin typeface="+mj-lt"/>
              </a:rPr>
              <a:t>hiến </a:t>
            </a:r>
            <a:r>
              <a:rPr lang="vi-VN" sz="2000" dirty="0">
                <a:latin typeface="+mj-lt"/>
              </a:rPr>
              <a:t>Hán Nôm giàu </a:t>
            </a:r>
            <a:r>
              <a:rPr lang="vi-VN" sz="2000" dirty="0" smtClean="0">
                <a:latin typeface="+mj-lt"/>
              </a:rPr>
              <a:t>tinh </a:t>
            </a:r>
            <a:r>
              <a:rPr lang="vi-VN" sz="2000" dirty="0">
                <a:latin typeface="+mj-lt"/>
              </a:rPr>
              <a:t>thần yêu nước </a:t>
            </a:r>
            <a:r>
              <a:rPr lang="vi-VN" sz="2000" dirty="0" smtClean="0">
                <a:latin typeface="+mj-lt"/>
              </a:rPr>
              <a:t>và bản </a:t>
            </a:r>
            <a:r>
              <a:rPr lang="vi-VN" sz="2000" dirty="0">
                <a:latin typeface="+mj-lt"/>
              </a:rPr>
              <a:t>sắc dân tộc. Bia </a:t>
            </a:r>
            <a:r>
              <a:rPr lang="vi-VN" sz="2000" dirty="0" smtClean="0">
                <a:latin typeface="+mj-lt"/>
              </a:rPr>
              <a:t>tiến </a:t>
            </a:r>
            <a:r>
              <a:rPr lang="vi-VN" sz="2000" dirty="0">
                <a:latin typeface="+mj-lt"/>
              </a:rPr>
              <a:t>sĩ Văn </a:t>
            </a:r>
            <a:r>
              <a:rPr lang="vi-VN" sz="2000" dirty="0" smtClean="0">
                <a:latin typeface="+mj-lt"/>
              </a:rPr>
              <a:t>Miếu </a:t>
            </a:r>
            <a:r>
              <a:rPr lang="vi-VN" sz="2000" dirty="0">
                <a:latin typeface="+mj-lt"/>
              </a:rPr>
              <a:t>còn là bức tranh sinh động về việc tuyển dụng </a:t>
            </a:r>
            <a:r>
              <a:rPr lang="vi-VN" sz="2000" dirty="0" smtClean="0">
                <a:latin typeface="+mj-lt"/>
              </a:rPr>
              <a:t>và đào </a:t>
            </a:r>
            <a:r>
              <a:rPr lang="vi-VN" sz="2000" dirty="0">
                <a:latin typeface="+mj-lt"/>
              </a:rPr>
              <a:t>tạo nhân tài, thể hiện ở tư tưởng coi “hiền tài là nguyên khí quốc gia”, là nguồn </a:t>
            </a:r>
            <a:r>
              <a:rPr lang="vi-VN" sz="2000" dirty="0" smtClean="0">
                <a:latin typeface="+mj-lt"/>
              </a:rPr>
              <a:t>gốc sự </a:t>
            </a:r>
            <a:r>
              <a:rPr lang="vi-VN" sz="2000" dirty="0">
                <a:latin typeface="+mj-lt"/>
              </a:rPr>
              <a:t>hưng thịnh của đắt nước. Ngày nay, Văn </a:t>
            </a:r>
            <a:r>
              <a:rPr lang="vi-VN" sz="2000" dirty="0" smtClean="0">
                <a:latin typeface="+mj-lt"/>
              </a:rPr>
              <a:t>Miều -  </a:t>
            </a:r>
            <a:r>
              <a:rPr lang="vi-VN" sz="2000" dirty="0">
                <a:latin typeface="+mj-lt"/>
              </a:rPr>
              <a:t>Quốc Tử Giám là nơi Nhà nước </a:t>
            </a:r>
            <a:r>
              <a:rPr lang="vi-VN" sz="2000" dirty="0" smtClean="0">
                <a:latin typeface="+mj-lt"/>
              </a:rPr>
              <a:t>tổ chức </a:t>
            </a:r>
            <a:r>
              <a:rPr lang="vi-VN" sz="2000" dirty="0">
                <a:latin typeface="+mj-lt"/>
              </a:rPr>
              <a:t>trao học hàm, học vị cho những trí thức tiêu biểu, khen tặng cho học sinh, </a:t>
            </a:r>
            <a:r>
              <a:rPr lang="vi-VN" sz="2000" dirty="0" smtClean="0">
                <a:latin typeface="+mj-lt"/>
              </a:rPr>
              <a:t>sinh viên </a:t>
            </a:r>
            <a:r>
              <a:rPr lang="vi-VN" sz="2000" dirty="0">
                <a:latin typeface="+mj-lt"/>
              </a:rPr>
              <a:t>xuất sắc và tổ chức hội thơ hằng năm vào Rằm tháng Giêng.</a:t>
            </a:r>
          </a:p>
          <a:p>
            <a:endParaRPr lang="vi-VN" sz="2000" dirty="0" smtClean="0">
              <a:latin typeface="+mj-lt"/>
            </a:endParaRPr>
          </a:p>
          <a:p>
            <a:r>
              <a:rPr lang="vi-VN" sz="2000" i="1" dirty="0" smtClean="0">
                <a:latin typeface="+mj-lt"/>
              </a:rPr>
              <a:t>(</a:t>
            </a:r>
            <a:r>
              <a:rPr lang="vi-VN" sz="2000" i="1" dirty="0">
                <a:latin typeface="+mj-lt"/>
              </a:rPr>
              <a:t>Lược theo Đoàn Thị Thanh Thuý, 7ï sản văn hoá Văn Miều - Quốc Tứ </a:t>
            </a:r>
            <a:r>
              <a:rPr lang="vi-VN" sz="2000" i="1" dirty="0" smtClean="0">
                <a:latin typeface="+mj-lt"/>
              </a:rPr>
              <a:t>Giám: với </a:t>
            </a:r>
            <a:r>
              <a:rPr lang="vi-VN" sz="2000" i="1" dirty="0">
                <a:latin typeface="+mj-lt"/>
              </a:rPr>
              <a:t>giá trị lịch sử, Tạp chí Văn hoá nghệ thuật số 409, tháng 7/2018, tr 25-28)</a:t>
            </a:r>
          </a:p>
        </p:txBody>
      </p:sp>
      <p:sp>
        <p:nvSpPr>
          <p:cNvPr id="5" name="Rectangle 4"/>
          <p:cNvSpPr/>
          <p:nvPr/>
        </p:nvSpPr>
        <p:spPr>
          <a:xfrm>
            <a:off x="-1" y="5551054"/>
            <a:ext cx="267855" cy="1306945"/>
          </a:xfrm>
          <a:prstGeom prst="rect">
            <a:avLst/>
          </a:prstGeom>
          <a:solidFill>
            <a:srgbClr val="E9E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534822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5551054"/>
            <a:ext cx="267855" cy="1306945"/>
          </a:xfrm>
          <a:prstGeom prst="rect">
            <a:avLst/>
          </a:prstGeom>
          <a:solidFill>
            <a:srgbClr val="E9E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ounded Rectangle 2"/>
          <p:cNvSpPr/>
          <p:nvPr/>
        </p:nvSpPr>
        <p:spPr>
          <a:xfrm>
            <a:off x="0" y="0"/>
            <a:ext cx="12192000" cy="6858000"/>
          </a:xfrm>
          <a:prstGeom prst="roundRect">
            <a:avLst>
              <a:gd name="adj" fmla="val 0"/>
            </a:avLst>
          </a:prstGeom>
          <a:noFill/>
          <a:ln w="2540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tx1"/>
              </a:solidFill>
            </a:endParaRPr>
          </a:p>
        </p:txBody>
      </p:sp>
      <p:sp>
        <p:nvSpPr>
          <p:cNvPr id="4" name="TextBox 3"/>
          <p:cNvSpPr txBox="1"/>
          <p:nvPr/>
        </p:nvSpPr>
        <p:spPr>
          <a:xfrm>
            <a:off x="775854" y="877456"/>
            <a:ext cx="1949573" cy="400110"/>
          </a:xfrm>
          <a:prstGeom prst="rect">
            <a:avLst/>
          </a:prstGeom>
          <a:noFill/>
        </p:spPr>
        <p:txBody>
          <a:bodyPr wrap="none" rtlCol="0">
            <a:spAutoFit/>
          </a:bodyPr>
          <a:lstStyle/>
          <a:p>
            <a:r>
              <a:rPr lang="vi-VN" sz="2000" b="1" dirty="0" smtClean="0">
                <a:latin typeface="+mj-lt"/>
              </a:rPr>
              <a:t>Trả lời câu hỏi: </a:t>
            </a:r>
            <a:endParaRPr lang="vi-VN" sz="2000" b="1" dirty="0">
              <a:latin typeface="+mj-lt"/>
            </a:endParaRPr>
          </a:p>
        </p:txBody>
      </p:sp>
      <p:sp>
        <p:nvSpPr>
          <p:cNvPr id="5" name="TextBox 4"/>
          <p:cNvSpPr txBox="1"/>
          <p:nvPr/>
        </p:nvSpPr>
        <p:spPr>
          <a:xfrm>
            <a:off x="1302326" y="1524000"/>
            <a:ext cx="10021455" cy="4093428"/>
          </a:xfrm>
          <a:prstGeom prst="rect">
            <a:avLst/>
          </a:prstGeom>
          <a:noFill/>
        </p:spPr>
        <p:txBody>
          <a:bodyPr wrap="square" rtlCol="0">
            <a:spAutoFit/>
          </a:bodyPr>
          <a:lstStyle/>
          <a:p>
            <a:pPr marL="342900" indent="-342900">
              <a:buAutoNum type="alphaLcPeriod"/>
            </a:pPr>
            <a:r>
              <a:rPr lang="vi-VN" sz="2000" dirty="0" smtClean="0">
                <a:latin typeface="+mj-lt"/>
              </a:rPr>
              <a:t>+ Thông tin 1: Phản ánh truyền thống đoàn kết của dân tộc                                                            + Thông tin 2: Phản ảnh truyền thống hiếu học của dân tộc</a:t>
            </a:r>
          </a:p>
          <a:p>
            <a:r>
              <a:rPr lang="vi-VN" sz="2000" dirty="0" smtClean="0">
                <a:latin typeface="+mj-lt"/>
              </a:rPr>
              <a:t>b. Những </a:t>
            </a:r>
            <a:r>
              <a:rPr lang="vi-VN" sz="2000" dirty="0">
                <a:latin typeface="+mj-lt"/>
              </a:rPr>
              <a:t>truyền thống khác của dân tộc Việt Nam:</a:t>
            </a:r>
          </a:p>
          <a:p>
            <a:r>
              <a:rPr lang="vi-VN" sz="2000" dirty="0" smtClean="0">
                <a:latin typeface="+mj-lt"/>
              </a:rPr>
              <a:t>       + </a:t>
            </a:r>
            <a:r>
              <a:rPr lang="vi-VN" sz="2000" dirty="0">
                <a:latin typeface="+mj-lt"/>
              </a:rPr>
              <a:t>Yêu nước, kiên cường, bất khuất chống ngoại xâm.</a:t>
            </a:r>
          </a:p>
          <a:p>
            <a:r>
              <a:rPr lang="vi-VN" sz="2000" dirty="0" smtClean="0">
                <a:latin typeface="+mj-lt"/>
              </a:rPr>
              <a:t>       + </a:t>
            </a:r>
            <a:r>
              <a:rPr lang="vi-VN" sz="2000" dirty="0">
                <a:latin typeface="+mj-lt"/>
              </a:rPr>
              <a:t>Nhân nghĩa, yêu chuộng hòa bình;</a:t>
            </a:r>
          </a:p>
          <a:p>
            <a:r>
              <a:rPr lang="vi-VN" sz="2000" dirty="0" smtClean="0">
                <a:latin typeface="+mj-lt"/>
              </a:rPr>
              <a:t>       + </a:t>
            </a:r>
            <a:r>
              <a:rPr lang="vi-VN" sz="2000" dirty="0">
                <a:latin typeface="+mj-lt"/>
              </a:rPr>
              <a:t>Cần cù, sáng tạo, vượt khó vươn lên;</a:t>
            </a:r>
          </a:p>
          <a:p>
            <a:r>
              <a:rPr lang="vi-VN" sz="2000" dirty="0" smtClean="0">
                <a:latin typeface="+mj-lt"/>
              </a:rPr>
              <a:t>       + </a:t>
            </a:r>
            <a:r>
              <a:rPr lang="vi-VN" sz="2000" dirty="0">
                <a:latin typeface="+mj-lt"/>
              </a:rPr>
              <a:t>Tôn sư trọng đạo, hiếu học,…</a:t>
            </a:r>
          </a:p>
          <a:p>
            <a:r>
              <a:rPr lang="vi-VN" sz="2000" dirty="0" smtClean="0">
                <a:latin typeface="+mj-lt"/>
              </a:rPr>
              <a:t>       + </a:t>
            </a:r>
            <a:r>
              <a:rPr lang="vi-VN" sz="2000" dirty="0">
                <a:latin typeface="+mj-lt"/>
              </a:rPr>
              <a:t>Nhân ái, yêu thương con người</a:t>
            </a:r>
            <a:r>
              <a:rPr lang="vi-VN" sz="2000" dirty="0" smtClean="0">
                <a:latin typeface="+mj-lt"/>
              </a:rPr>
              <a:t>,…</a:t>
            </a:r>
          </a:p>
          <a:p>
            <a:r>
              <a:rPr lang="vi-VN" sz="2000" dirty="0" smtClean="0">
                <a:latin typeface="+mj-lt"/>
              </a:rPr>
              <a:t>c. Truyền </a:t>
            </a:r>
            <a:r>
              <a:rPr lang="vi-VN" sz="2000" dirty="0">
                <a:latin typeface="+mj-lt"/>
              </a:rPr>
              <a:t>thống của dân tộc Việt Nam có nhiều giá trị quan trọng, như:</a:t>
            </a:r>
          </a:p>
          <a:p>
            <a:r>
              <a:rPr lang="vi-VN" sz="2000" dirty="0" smtClean="0">
                <a:latin typeface="+mj-lt"/>
              </a:rPr>
              <a:t>       + </a:t>
            </a:r>
            <a:r>
              <a:rPr lang="vi-VN" sz="2000" dirty="0">
                <a:latin typeface="+mj-lt"/>
              </a:rPr>
              <a:t>Là nền tảng tạo nên bản sắc văn </a:t>
            </a:r>
            <a:r>
              <a:rPr lang="vi-VN" sz="2000" dirty="0" smtClean="0">
                <a:latin typeface="+mj-lt"/>
              </a:rPr>
              <a:t>hóa của </a:t>
            </a:r>
            <a:r>
              <a:rPr lang="vi-VN" sz="2000" dirty="0">
                <a:latin typeface="+mj-lt"/>
              </a:rPr>
              <a:t>dân tộc;</a:t>
            </a:r>
          </a:p>
          <a:p>
            <a:r>
              <a:rPr lang="vi-VN" sz="2000" dirty="0" smtClean="0">
                <a:latin typeface="+mj-lt"/>
              </a:rPr>
              <a:t>       + </a:t>
            </a:r>
            <a:r>
              <a:rPr lang="vi-VN" sz="2000" dirty="0">
                <a:latin typeface="+mj-lt"/>
              </a:rPr>
              <a:t>Là nguồn sức mạnh để dân tộc Việt Nam vượt qua mọi khó khăn, thử thách trong công cuộc xây dựng và bảo vệ Tổ quốc;</a:t>
            </a:r>
          </a:p>
          <a:p>
            <a:r>
              <a:rPr lang="vi-VN" sz="2000" dirty="0" smtClean="0">
                <a:latin typeface="+mj-lt"/>
              </a:rPr>
              <a:t>       + </a:t>
            </a:r>
            <a:r>
              <a:rPr lang="vi-VN" sz="2000" dirty="0">
                <a:latin typeface="+mj-lt"/>
              </a:rPr>
              <a:t>Là tiền đề quan trọng để mỗi cá nhân sống tốt, có ích hơn cho cộng đồng, xã hội</a:t>
            </a:r>
            <a:r>
              <a:rPr lang="vi-VN" sz="2000" dirty="0" smtClean="0">
                <a:latin typeface="+mj-lt"/>
              </a:rPr>
              <a:t>.</a:t>
            </a:r>
            <a:endParaRPr lang="vi-VN" sz="2000" dirty="0">
              <a:latin typeface="+mj-lt"/>
            </a:endParaRPr>
          </a:p>
        </p:txBody>
      </p:sp>
    </p:spTree>
    <p:extLst>
      <p:ext uri="{BB962C8B-B14F-4D97-AF65-F5344CB8AC3E}">
        <p14:creationId xmlns:p14="http://schemas.microsoft.com/office/powerpoint/2010/main" val="27681715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76217" y="1588656"/>
            <a:ext cx="9356437" cy="3408217"/>
          </a:xfrm>
          <a:prstGeom prst="round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vi-VN" sz="2200" dirty="0" smtClean="0">
                <a:solidFill>
                  <a:schemeClr val="tx1"/>
                </a:solidFill>
                <a:latin typeface="Quicksand" pitchFamily="2" charset="0"/>
              </a:rPr>
              <a:t>Dân tộc </a:t>
            </a:r>
            <a:r>
              <a:rPr lang="vi-VN" sz="2200" dirty="0">
                <a:solidFill>
                  <a:schemeClr val="tx1"/>
                </a:solidFill>
                <a:latin typeface="Quicksand" pitchFamily="2" charset="0"/>
              </a:rPr>
              <a:t>Việt Nam có rất nhiều truyền thống tốt đẹp như: </a:t>
            </a:r>
            <a:r>
              <a:rPr lang="vi-VN" sz="2200" dirty="0" smtClean="0">
                <a:solidFill>
                  <a:schemeClr val="tx1"/>
                </a:solidFill>
                <a:latin typeface="Quicksand" pitchFamily="2" charset="0"/>
              </a:rPr>
              <a:t>yêu nước</a:t>
            </a:r>
            <a:r>
              <a:rPr lang="vi-VN" sz="2200" dirty="0">
                <a:solidFill>
                  <a:schemeClr val="tx1"/>
                </a:solidFill>
                <a:latin typeface="Quicksand" pitchFamily="2" charset="0"/>
              </a:rPr>
              <a:t>, </a:t>
            </a:r>
            <a:r>
              <a:rPr lang="vi-VN" sz="2200" dirty="0" smtClean="0">
                <a:solidFill>
                  <a:schemeClr val="tx1"/>
                </a:solidFill>
                <a:latin typeface="Quicksand" pitchFamily="2" charset="0"/>
              </a:rPr>
              <a:t>kiên </a:t>
            </a:r>
            <a:r>
              <a:rPr lang="vi-VN" sz="2200" dirty="0">
                <a:solidFill>
                  <a:schemeClr val="tx1"/>
                </a:solidFill>
                <a:latin typeface="Quicksand" pitchFamily="2" charset="0"/>
              </a:rPr>
              <a:t>cường; đoàn kết, </a:t>
            </a:r>
            <a:r>
              <a:rPr lang="vi-VN" sz="2200" dirty="0" smtClean="0">
                <a:solidFill>
                  <a:schemeClr val="tx1"/>
                </a:solidFill>
                <a:latin typeface="Quicksand" pitchFamily="2" charset="0"/>
              </a:rPr>
              <a:t>nhân </a:t>
            </a:r>
            <a:r>
              <a:rPr lang="vi-VN" sz="2200" dirty="0">
                <a:solidFill>
                  <a:schemeClr val="tx1"/>
                </a:solidFill>
                <a:latin typeface="Quicksand" pitchFamily="2" charset="0"/>
              </a:rPr>
              <a:t>nghĩa, yêu chuộng hoà bình; </a:t>
            </a:r>
            <a:r>
              <a:rPr lang="vi-VN" sz="2200" dirty="0" smtClean="0">
                <a:solidFill>
                  <a:schemeClr val="tx1"/>
                </a:solidFill>
                <a:latin typeface="Quicksand" pitchFamily="2" charset="0"/>
              </a:rPr>
              <a:t>cần cù</a:t>
            </a:r>
            <a:r>
              <a:rPr lang="vi-VN" sz="2200" dirty="0">
                <a:solidFill>
                  <a:schemeClr val="tx1"/>
                </a:solidFill>
                <a:latin typeface="Quicksand" pitchFamily="2" charset="0"/>
              </a:rPr>
              <a:t>, sáng tạo, vượt khó vươn lên; tôn sư trọng đạo, hiếu học</a:t>
            </a:r>
            <a:r>
              <a:rPr lang="vi-VN" sz="2200" dirty="0" smtClean="0">
                <a:solidFill>
                  <a:schemeClr val="tx1"/>
                </a:solidFill>
                <a:latin typeface="Quicksand" pitchFamily="2" charset="0"/>
              </a:rPr>
              <a:t>....</a:t>
            </a:r>
          </a:p>
          <a:p>
            <a:pPr marL="285750" indent="-285750" algn="just">
              <a:buFont typeface="Arial" panose="020B0604020202020204" pitchFamily="34" charset="0"/>
              <a:buChar char="•"/>
            </a:pPr>
            <a:r>
              <a:rPr lang="vi-VN" sz="2200" dirty="0" smtClean="0">
                <a:solidFill>
                  <a:schemeClr val="tx1"/>
                </a:solidFill>
                <a:latin typeface="Quicksand" pitchFamily="2" charset="0"/>
              </a:rPr>
              <a:t>Truyền </a:t>
            </a:r>
            <a:r>
              <a:rPr lang="vi-VN" sz="2200" dirty="0">
                <a:solidFill>
                  <a:schemeClr val="tx1"/>
                </a:solidFill>
                <a:latin typeface="Quicksand" pitchFamily="2" charset="0"/>
              </a:rPr>
              <a:t>thống của dân tộc Việt Nam là nền tảng tạo nên bản </a:t>
            </a:r>
            <a:r>
              <a:rPr lang="vi-VN" sz="2200" dirty="0" smtClean="0">
                <a:solidFill>
                  <a:schemeClr val="tx1"/>
                </a:solidFill>
                <a:latin typeface="Quicksand" pitchFamily="2" charset="0"/>
              </a:rPr>
              <a:t>sắc văn </a:t>
            </a:r>
            <a:r>
              <a:rPr lang="vi-VN" sz="2200" dirty="0">
                <a:solidFill>
                  <a:schemeClr val="tx1"/>
                </a:solidFill>
                <a:latin typeface="Quicksand" pitchFamily="2" charset="0"/>
              </a:rPr>
              <a:t>hoá của dân tộc; là nguồn sức mạnh để dân tộc Việt Nam </a:t>
            </a:r>
            <a:r>
              <a:rPr lang="vi-VN" sz="2200" dirty="0" smtClean="0">
                <a:solidFill>
                  <a:schemeClr val="tx1"/>
                </a:solidFill>
                <a:latin typeface="Quicksand" pitchFamily="2" charset="0"/>
              </a:rPr>
              <a:t>vượt qua </a:t>
            </a:r>
            <a:r>
              <a:rPr lang="vi-VN" sz="2200" dirty="0">
                <a:solidFill>
                  <a:schemeClr val="tx1"/>
                </a:solidFill>
                <a:latin typeface="Quicksand" pitchFamily="2" charset="0"/>
              </a:rPr>
              <a:t>mọi khó khăn, thử thách trong công cuộc xây dựng và bảo vệ </a:t>
            </a:r>
            <a:r>
              <a:rPr lang="vi-VN" sz="2200" dirty="0" smtClean="0">
                <a:solidFill>
                  <a:schemeClr val="tx1"/>
                </a:solidFill>
                <a:latin typeface="Quicksand" pitchFamily="2" charset="0"/>
              </a:rPr>
              <a:t>Tổ quốc</a:t>
            </a:r>
            <a:r>
              <a:rPr lang="vi-VN" sz="2200" dirty="0">
                <a:solidFill>
                  <a:schemeClr val="tx1"/>
                </a:solidFill>
                <a:latin typeface="Quicksand" pitchFamily="2" charset="0"/>
              </a:rPr>
              <a:t>; là tiền đề quan trọng để mỗi cá nhân sống tốt, có ích hơn </a:t>
            </a:r>
            <a:r>
              <a:rPr lang="vi-VN" sz="2200" dirty="0" smtClean="0">
                <a:solidFill>
                  <a:schemeClr val="tx1"/>
                </a:solidFill>
                <a:latin typeface="Quicksand" pitchFamily="2" charset="0"/>
              </a:rPr>
              <a:t>cho cộng </a:t>
            </a:r>
            <a:r>
              <a:rPr lang="vi-VN" sz="2200" dirty="0">
                <a:solidFill>
                  <a:schemeClr val="tx1"/>
                </a:solidFill>
                <a:latin typeface="Quicksand" pitchFamily="2" charset="0"/>
              </a:rPr>
              <a:t>đồng, xã hội</a:t>
            </a:r>
            <a:r>
              <a:rPr lang="vi-VN" sz="2200" dirty="0" smtClean="0">
                <a:solidFill>
                  <a:schemeClr val="tx1"/>
                </a:solidFill>
                <a:latin typeface="Quicksand" pitchFamily="2" charset="0"/>
              </a:rPr>
              <a:t>.</a:t>
            </a:r>
            <a:endParaRPr lang="vi-VN" sz="2200" dirty="0">
              <a:solidFill>
                <a:schemeClr val="tx1"/>
              </a:solidFill>
              <a:latin typeface="Quicksand" pitchFamily="2" charset="0"/>
            </a:endParaRPr>
          </a:p>
        </p:txBody>
      </p:sp>
      <p:sp>
        <p:nvSpPr>
          <p:cNvPr id="3" name="Rectangle 2"/>
          <p:cNvSpPr/>
          <p:nvPr/>
        </p:nvSpPr>
        <p:spPr>
          <a:xfrm>
            <a:off x="-1" y="5551054"/>
            <a:ext cx="267855" cy="1306945"/>
          </a:xfrm>
          <a:prstGeom prst="rect">
            <a:avLst/>
          </a:prstGeom>
          <a:solidFill>
            <a:srgbClr val="E9E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606839783"/>
      </p:ext>
    </p:extLst>
  </p:cSld>
  <p:clrMapOvr>
    <a:masterClrMapping/>
  </p:clrMapOvr>
  <p:transition spd="med">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378034" y="101599"/>
            <a:ext cx="2791149" cy="707886"/>
          </a:xfrm>
          <a:prstGeom prst="rect">
            <a:avLst/>
          </a:prstGeom>
          <a:noFill/>
        </p:spPr>
        <p:txBody>
          <a:bodyPr wrap="none" rtlCol="0">
            <a:spAutoFit/>
          </a:bodyPr>
          <a:lstStyle/>
          <a:p>
            <a:pPr algn="ctr"/>
            <a:r>
              <a:rPr lang="vi-VN" sz="4000" smtClean="0">
                <a:solidFill>
                  <a:schemeClr val="accent5">
                    <a:lumMod val="50000"/>
                  </a:schemeClr>
                </a:solidFill>
                <a:latin typeface="Quicksand SemiBold" pitchFamily="2" charset="0"/>
              </a:rPr>
              <a:t>KHÁM PHÁ</a:t>
            </a:r>
            <a:endParaRPr lang="vi-VN" sz="4000" dirty="0">
              <a:solidFill>
                <a:schemeClr val="accent5">
                  <a:lumMod val="50000"/>
                </a:schemeClr>
              </a:solidFill>
              <a:latin typeface="Quicksand SemiBold" pitchFamily="2" charset="0"/>
            </a:endParaRPr>
          </a:p>
        </p:txBody>
      </p:sp>
      <p:sp>
        <p:nvSpPr>
          <p:cNvPr id="14" name="TextBox 13"/>
          <p:cNvSpPr txBox="1"/>
          <p:nvPr/>
        </p:nvSpPr>
        <p:spPr>
          <a:xfrm>
            <a:off x="378691" y="1016066"/>
            <a:ext cx="8486619" cy="430887"/>
          </a:xfrm>
          <a:prstGeom prst="rect">
            <a:avLst/>
          </a:prstGeom>
          <a:noFill/>
        </p:spPr>
        <p:txBody>
          <a:bodyPr wrap="none" rtlCol="0">
            <a:spAutoFit/>
          </a:bodyPr>
          <a:lstStyle/>
          <a:p>
            <a:r>
              <a:rPr lang="vi-VN" sz="2200" dirty="0" smtClean="0">
                <a:solidFill>
                  <a:schemeClr val="accent6">
                    <a:lumMod val="75000"/>
                  </a:schemeClr>
                </a:solidFill>
                <a:latin typeface="Questrial" pitchFamily="2" charset="0"/>
              </a:rPr>
              <a:t>2. </a:t>
            </a:r>
            <a:r>
              <a:rPr lang="vi-VN" sz="2200" dirty="0">
                <a:solidFill>
                  <a:schemeClr val="accent6">
                    <a:lumMod val="75000"/>
                  </a:schemeClr>
                </a:solidFill>
                <a:latin typeface="Questrial" pitchFamily="2" charset="0"/>
              </a:rPr>
              <a:t>Biểu biện của lòng tự </a:t>
            </a:r>
            <a:r>
              <a:rPr lang="vi-VN" sz="2200" dirty="0" smtClean="0">
                <a:solidFill>
                  <a:schemeClr val="accent6">
                    <a:lumMod val="75000"/>
                  </a:schemeClr>
                </a:solidFill>
                <a:latin typeface="Questrial" pitchFamily="2" charset="0"/>
              </a:rPr>
              <a:t>hào </a:t>
            </a:r>
            <a:r>
              <a:rPr lang="vi-VN" sz="2200" dirty="0">
                <a:solidFill>
                  <a:schemeClr val="accent6">
                    <a:lumMod val="75000"/>
                  </a:schemeClr>
                </a:solidFill>
                <a:latin typeface="Questrial" pitchFamily="2" charset="0"/>
              </a:rPr>
              <a:t>về truyền thống của dân tộc Việt Nam.</a:t>
            </a:r>
          </a:p>
        </p:txBody>
      </p:sp>
      <p:sp>
        <p:nvSpPr>
          <p:cNvPr id="15" name="Rectangle 14"/>
          <p:cNvSpPr/>
          <p:nvPr/>
        </p:nvSpPr>
        <p:spPr>
          <a:xfrm>
            <a:off x="3358957" y="1653534"/>
            <a:ext cx="5078634" cy="400110"/>
          </a:xfrm>
          <a:prstGeom prst="rect">
            <a:avLst/>
          </a:prstGeom>
        </p:spPr>
        <p:txBody>
          <a:bodyPr wrap="none">
            <a:spAutoFit/>
          </a:bodyPr>
          <a:lstStyle/>
          <a:p>
            <a:r>
              <a:rPr lang="vi-VN" sz="2000" b="1" i="1" dirty="0">
                <a:latin typeface="+mj-lt"/>
              </a:rPr>
              <a:t>Em hãy </a:t>
            </a:r>
            <a:r>
              <a:rPr lang="vi-VN" sz="2000" b="1" i="1" dirty="0" smtClean="0">
                <a:latin typeface="+mj-lt"/>
              </a:rPr>
              <a:t>đọc các trường hợp và </a:t>
            </a:r>
            <a:r>
              <a:rPr lang="vi-VN" sz="2000" b="1" i="1" dirty="0">
                <a:latin typeface="+mj-lt"/>
              </a:rPr>
              <a:t>trả lời câu </a:t>
            </a:r>
            <a:r>
              <a:rPr lang="vi-VN" sz="2000" b="1" i="1" dirty="0" smtClean="0">
                <a:latin typeface="+mj-lt"/>
              </a:rPr>
              <a:t>hỏi:</a:t>
            </a:r>
            <a:endParaRPr lang="vi-VN" sz="2000" b="1" i="1" dirty="0">
              <a:latin typeface="+mj-lt"/>
            </a:endParaRPr>
          </a:p>
        </p:txBody>
      </p:sp>
      <p:sp>
        <p:nvSpPr>
          <p:cNvPr id="18" name="Google Shape;551;p36"/>
          <p:cNvSpPr/>
          <p:nvPr/>
        </p:nvSpPr>
        <p:spPr>
          <a:xfrm>
            <a:off x="3859124" y="219902"/>
            <a:ext cx="518910" cy="495693"/>
          </a:xfrm>
          <a:custGeom>
            <a:avLst/>
            <a:gdLst/>
            <a:ahLst/>
            <a:cxnLst/>
            <a:rect l="l" t="t" r="r" b="b"/>
            <a:pathLst>
              <a:path w="10600" h="10510" extrusionOk="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1" name="Group 10"/>
          <p:cNvGrpSpPr/>
          <p:nvPr/>
        </p:nvGrpSpPr>
        <p:grpSpPr>
          <a:xfrm>
            <a:off x="954415" y="2577715"/>
            <a:ext cx="9689185" cy="1884218"/>
            <a:chOff x="1423940" y="2197485"/>
            <a:chExt cx="9689185" cy="1884218"/>
          </a:xfrm>
        </p:grpSpPr>
        <p:sp>
          <p:nvSpPr>
            <p:cNvPr id="12" name="Rounded Rectangle 11"/>
            <p:cNvSpPr/>
            <p:nvPr/>
          </p:nvSpPr>
          <p:spPr>
            <a:xfrm>
              <a:off x="2645141" y="2197485"/>
              <a:ext cx="8467984" cy="1884218"/>
            </a:xfrm>
            <a:prstGeom prst="roundRect">
              <a:avLst>
                <a:gd name="adj" fmla="val 6522"/>
              </a:avLst>
            </a:prstGeom>
            <a:solidFill>
              <a:srgbClr val="AA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rgbClr val="FFFFFF"/>
                  </a:solidFill>
                  <a:latin typeface="+mj-lt"/>
                </a:rPr>
                <a:t>a) H</a:t>
              </a:r>
              <a:r>
                <a:rPr lang="vi-VN" sz="2000" dirty="0" smtClean="0">
                  <a:solidFill>
                    <a:srgbClr val="FFFFFF"/>
                  </a:solidFill>
                  <a:latin typeface="+mj-lt"/>
                </a:rPr>
                <a:t>ãy </a:t>
              </a:r>
              <a:r>
                <a:rPr lang="vi-VN" sz="2000" dirty="0">
                  <a:solidFill>
                    <a:srgbClr val="FFFFFF"/>
                  </a:solidFill>
                  <a:latin typeface="+mj-lt"/>
                </a:rPr>
                <a:t>mô tả những hành động, việc làm của các nhân </a:t>
              </a:r>
              <a:r>
                <a:rPr lang="vi-VN" sz="2000" dirty="0" smtClean="0">
                  <a:solidFill>
                    <a:srgbClr val="FFFFFF"/>
                  </a:solidFill>
                  <a:latin typeface="+mj-lt"/>
                </a:rPr>
                <a:t>vật </a:t>
              </a:r>
              <a:r>
                <a:rPr lang="vi-VN" sz="2000" dirty="0">
                  <a:solidFill>
                    <a:srgbClr val="FFFFFF"/>
                  </a:solidFill>
                  <a:latin typeface="+mj-lt"/>
                </a:rPr>
                <a:t>trong </a:t>
              </a:r>
              <a:r>
                <a:rPr lang="vi-VN" sz="2000" dirty="0" smtClean="0">
                  <a:solidFill>
                    <a:srgbClr val="FFFFFF"/>
                  </a:solidFill>
                  <a:latin typeface="+mj-lt"/>
                </a:rPr>
                <a:t>mỗi hình </a:t>
              </a:r>
              <a:r>
                <a:rPr lang="vi-VN" sz="2000" dirty="0">
                  <a:solidFill>
                    <a:srgbClr val="FFFFFF"/>
                  </a:solidFill>
                  <a:latin typeface="+mj-lt"/>
                </a:rPr>
                <a:t>ảnh trên. Những hành động, việc làm đó đã thể hiện lòng tự hào </a:t>
              </a:r>
              <a:r>
                <a:rPr lang="vi-VN" sz="2000" dirty="0" smtClean="0">
                  <a:solidFill>
                    <a:srgbClr val="FFFFFF"/>
                  </a:solidFill>
                  <a:latin typeface="+mj-lt"/>
                </a:rPr>
                <a:t>về truyền </a:t>
              </a:r>
              <a:r>
                <a:rPr lang="vi-VN" sz="2000" dirty="0">
                  <a:solidFill>
                    <a:srgbClr val="FFFFFF"/>
                  </a:solidFill>
                  <a:latin typeface="+mj-lt"/>
                </a:rPr>
                <a:t>thống dân tộc Việt Nam như thế nào</a:t>
              </a:r>
              <a:r>
                <a:rPr lang="vi-VN" sz="2000" dirty="0" smtClean="0">
                  <a:solidFill>
                    <a:srgbClr val="FFFFFF"/>
                  </a:solidFill>
                  <a:latin typeface="+mj-lt"/>
                </a:rPr>
                <a:t>?</a:t>
              </a:r>
              <a:endParaRPr lang="vi-VN" sz="2000" dirty="0">
                <a:solidFill>
                  <a:srgbClr val="FFFFFF"/>
                </a:solidFill>
                <a:latin typeface="+mj-lt"/>
              </a:endParaRPr>
            </a:p>
            <a:p>
              <a:r>
                <a:rPr lang="vi-VN" sz="2000" dirty="0">
                  <a:solidFill>
                    <a:srgbClr val="FFFFFF"/>
                  </a:solidFill>
                  <a:latin typeface="+mj-lt"/>
                </a:rPr>
                <a:t>b) Hãy kể thêm những biểu hiện khác của lòng tự hào về truyền thống </a:t>
              </a:r>
              <a:r>
                <a:rPr lang="vi-VN" sz="2000" dirty="0" smtClean="0">
                  <a:solidFill>
                    <a:srgbClr val="FFFFFF"/>
                  </a:solidFill>
                  <a:latin typeface="+mj-lt"/>
                </a:rPr>
                <a:t>dân tộc </a:t>
              </a:r>
              <a:r>
                <a:rPr lang="vi-VN" sz="2000" dirty="0">
                  <a:solidFill>
                    <a:srgbClr val="FFFFFF"/>
                  </a:solidFill>
                  <a:latin typeface="+mj-lt"/>
                </a:rPr>
                <a:t>Việt Nam mà em biết</a:t>
              </a:r>
              <a:r>
                <a:rPr lang="vi-VN" sz="2000" dirty="0" smtClean="0">
                  <a:solidFill>
                    <a:srgbClr val="FFFFFF"/>
                  </a:solidFill>
                  <a:latin typeface="+mj-lt"/>
                </a:rPr>
                <a:t>.</a:t>
              </a:r>
              <a:endParaRPr lang="vi-VN" sz="2000" dirty="0">
                <a:solidFill>
                  <a:srgbClr val="FFFFFF"/>
                </a:solidFill>
                <a:latin typeface="+mj-lt"/>
              </a:endParaRPr>
            </a:p>
          </p:txBody>
        </p:sp>
        <p:sp>
          <p:nvSpPr>
            <p:cNvPr id="16" name="Oval 15"/>
            <p:cNvSpPr/>
            <p:nvPr/>
          </p:nvSpPr>
          <p:spPr>
            <a:xfrm>
              <a:off x="1423940" y="2622357"/>
              <a:ext cx="1025236" cy="1034473"/>
            </a:xfrm>
            <a:prstGeom prst="ellipse">
              <a:avLst/>
            </a:prstGeom>
            <a:solidFill>
              <a:srgbClr val="AAC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rgbClr val="FFFFFF"/>
                  </a:solidFill>
                  <a:latin typeface="+mj-lt"/>
                </a:rPr>
                <a:t>?</a:t>
              </a:r>
            </a:p>
          </p:txBody>
        </p:sp>
      </p:grpSp>
      <p:sp>
        <p:nvSpPr>
          <p:cNvPr id="9" name="Rectangle 8"/>
          <p:cNvSpPr/>
          <p:nvPr/>
        </p:nvSpPr>
        <p:spPr>
          <a:xfrm>
            <a:off x="-1" y="5551054"/>
            <a:ext cx="267855" cy="1306945"/>
          </a:xfrm>
          <a:prstGeom prst="rect">
            <a:avLst/>
          </a:prstGeom>
          <a:solidFill>
            <a:srgbClr val="E9E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5014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510" t="5345" r="2368" b="2396"/>
          <a:stretch/>
        </p:blipFill>
        <p:spPr>
          <a:xfrm>
            <a:off x="1388534" y="321733"/>
            <a:ext cx="3344334" cy="2023533"/>
          </a:xfrm>
          <a:prstGeom prst="rect">
            <a:avLst/>
          </a:prstGeom>
        </p:spPr>
      </p:pic>
      <p:pic>
        <p:nvPicPr>
          <p:cNvPr id="4" name="Picture 3"/>
          <p:cNvPicPr>
            <a:picLocks noChangeAspect="1"/>
          </p:cNvPicPr>
          <p:nvPr/>
        </p:nvPicPr>
        <p:blipFill rotWithShape="1">
          <a:blip r:embed="rId3"/>
          <a:srcRect l="5498" t="10386" r="10145" b="6715"/>
          <a:stretch/>
        </p:blipFill>
        <p:spPr>
          <a:xfrm>
            <a:off x="7408333" y="321733"/>
            <a:ext cx="3344334" cy="2036233"/>
          </a:xfrm>
          <a:prstGeom prst="rect">
            <a:avLst/>
          </a:prstGeom>
        </p:spPr>
      </p:pic>
      <p:pic>
        <p:nvPicPr>
          <p:cNvPr id="5" name="Picture 4"/>
          <p:cNvPicPr>
            <a:picLocks noChangeAspect="1"/>
          </p:cNvPicPr>
          <p:nvPr/>
        </p:nvPicPr>
        <p:blipFill rotWithShape="1">
          <a:blip r:embed="rId4"/>
          <a:srcRect l="9956" t="5902" r="3681" b="7320"/>
          <a:stretch/>
        </p:blipFill>
        <p:spPr>
          <a:xfrm>
            <a:off x="1388534" y="3505199"/>
            <a:ext cx="3344334" cy="2036233"/>
          </a:xfrm>
          <a:prstGeom prst="rect">
            <a:avLst/>
          </a:prstGeom>
        </p:spPr>
      </p:pic>
      <p:pic>
        <p:nvPicPr>
          <p:cNvPr id="6" name="Picture 5"/>
          <p:cNvPicPr>
            <a:picLocks noChangeAspect="1"/>
          </p:cNvPicPr>
          <p:nvPr/>
        </p:nvPicPr>
        <p:blipFill rotWithShape="1">
          <a:blip r:embed="rId5"/>
          <a:srcRect l="3922" t="4985" r="3709" b="4985"/>
          <a:stretch/>
        </p:blipFill>
        <p:spPr>
          <a:xfrm>
            <a:off x="7408333" y="3505198"/>
            <a:ext cx="3365227" cy="2036233"/>
          </a:xfrm>
          <a:prstGeom prst="rect">
            <a:avLst/>
          </a:prstGeom>
        </p:spPr>
      </p:pic>
      <p:sp>
        <p:nvSpPr>
          <p:cNvPr id="7" name="Rectangle 6"/>
          <p:cNvSpPr/>
          <p:nvPr/>
        </p:nvSpPr>
        <p:spPr>
          <a:xfrm>
            <a:off x="1388534" y="2427013"/>
            <a:ext cx="3420535" cy="923330"/>
          </a:xfrm>
          <a:prstGeom prst="rect">
            <a:avLst/>
          </a:prstGeom>
        </p:spPr>
        <p:txBody>
          <a:bodyPr wrap="square">
            <a:spAutoFit/>
          </a:bodyPr>
          <a:lstStyle/>
          <a:p>
            <a:pPr algn="just"/>
            <a:r>
              <a:rPr lang="vi-VN" sz="1800" dirty="0" smtClean="0">
                <a:latin typeface="Questrial" pitchFamily="2" charset="0"/>
              </a:rPr>
              <a:t>Các học </a:t>
            </a:r>
            <a:r>
              <a:rPr lang="vi-VN" sz="1800" dirty="0">
                <a:latin typeface="Questrial" pitchFamily="2" charset="0"/>
              </a:rPr>
              <a:t>sinh tham gia biểu diễn văn nghệ trong lễ kỉ niệm ngày Giỗ tổ Hùng vương</a:t>
            </a:r>
            <a:r>
              <a:rPr lang="vi-VN" sz="1800" dirty="0" smtClean="0">
                <a:latin typeface="Questrial" pitchFamily="2" charset="0"/>
              </a:rPr>
              <a:t>.</a:t>
            </a:r>
            <a:endParaRPr lang="vi-VN" sz="1800" dirty="0">
              <a:latin typeface="Questrial" pitchFamily="2" charset="0"/>
            </a:endParaRPr>
          </a:p>
        </p:txBody>
      </p:sp>
      <p:sp>
        <p:nvSpPr>
          <p:cNvPr id="8" name="Rectangle 7"/>
          <p:cNvSpPr/>
          <p:nvPr/>
        </p:nvSpPr>
        <p:spPr>
          <a:xfrm>
            <a:off x="7408333" y="2469917"/>
            <a:ext cx="3365227" cy="923330"/>
          </a:xfrm>
          <a:prstGeom prst="rect">
            <a:avLst/>
          </a:prstGeom>
        </p:spPr>
        <p:txBody>
          <a:bodyPr wrap="square">
            <a:spAutoFit/>
          </a:bodyPr>
          <a:lstStyle/>
          <a:p>
            <a:r>
              <a:rPr lang="vi-VN" sz="1800" dirty="0" smtClean="0">
                <a:latin typeface="Questrial" pitchFamily="2" charset="0"/>
              </a:rPr>
              <a:t>Các </a:t>
            </a:r>
            <a:r>
              <a:rPr lang="vi-VN" sz="1800" dirty="0">
                <a:latin typeface="Questrial" pitchFamily="2" charset="0"/>
              </a:rPr>
              <a:t>thanh niên hăng hái lên đường nhập ngũ, thực hiện nghĩa vụ quân sự.</a:t>
            </a:r>
          </a:p>
        </p:txBody>
      </p:sp>
      <p:sp>
        <p:nvSpPr>
          <p:cNvPr id="9" name="Rectangle 8"/>
          <p:cNvSpPr/>
          <p:nvPr/>
        </p:nvSpPr>
        <p:spPr>
          <a:xfrm>
            <a:off x="1384301" y="5653382"/>
            <a:ext cx="3424768" cy="1200329"/>
          </a:xfrm>
          <a:prstGeom prst="rect">
            <a:avLst/>
          </a:prstGeom>
        </p:spPr>
        <p:txBody>
          <a:bodyPr wrap="square">
            <a:spAutoFit/>
          </a:bodyPr>
          <a:lstStyle/>
          <a:p>
            <a:r>
              <a:rPr lang="vi-VN" sz="1800" dirty="0" smtClean="0">
                <a:latin typeface="Questrial" pitchFamily="2" charset="0"/>
              </a:rPr>
              <a:t>Người </a:t>
            </a:r>
            <a:r>
              <a:rPr lang="vi-VN" sz="1800" dirty="0">
                <a:latin typeface="Questrial" pitchFamily="2" charset="0"/>
              </a:rPr>
              <a:t>dân và các cơ quan nhà nước đang thực hiện công tác cứu hộ, hỗ trợ các nạn nhân bị ảnh hưởng bởi mưa lũ.</a:t>
            </a:r>
          </a:p>
        </p:txBody>
      </p:sp>
      <p:sp>
        <p:nvSpPr>
          <p:cNvPr id="10" name="Rectangle 9"/>
          <p:cNvSpPr/>
          <p:nvPr/>
        </p:nvSpPr>
        <p:spPr>
          <a:xfrm>
            <a:off x="7408333" y="5653382"/>
            <a:ext cx="3365227" cy="1200329"/>
          </a:xfrm>
          <a:prstGeom prst="rect">
            <a:avLst/>
          </a:prstGeom>
        </p:spPr>
        <p:txBody>
          <a:bodyPr wrap="square">
            <a:spAutoFit/>
          </a:bodyPr>
          <a:lstStyle/>
          <a:p>
            <a:r>
              <a:rPr lang="vi-VN" sz="1800" dirty="0" smtClean="0">
                <a:latin typeface="Questrial" pitchFamily="2" charset="0"/>
              </a:rPr>
              <a:t>Đoàn </a:t>
            </a:r>
            <a:r>
              <a:rPr lang="vi-VN" sz="1800" dirty="0">
                <a:latin typeface="Questrial" pitchFamily="2" charset="0"/>
              </a:rPr>
              <a:t>thanh niên tình nguyện đang băng rừng, vượt suối để tới hỗ trợ các bà con trong một bản làng nghèo.</a:t>
            </a:r>
          </a:p>
        </p:txBody>
      </p:sp>
      <p:sp>
        <p:nvSpPr>
          <p:cNvPr id="11" name="Oval 10"/>
          <p:cNvSpPr/>
          <p:nvPr/>
        </p:nvSpPr>
        <p:spPr>
          <a:xfrm>
            <a:off x="347133" y="961622"/>
            <a:ext cx="778934" cy="756454"/>
          </a:xfrm>
          <a:prstGeom prst="ellipse">
            <a:avLst/>
          </a:prstGeom>
          <a:solidFill>
            <a:srgbClr val="FF00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latin typeface="+mj-lt"/>
              </a:rPr>
              <a:t>1</a:t>
            </a:r>
            <a:endParaRPr lang="vi-VN" b="1" dirty="0">
              <a:latin typeface="+mj-lt"/>
            </a:endParaRPr>
          </a:p>
        </p:txBody>
      </p:sp>
      <p:sp>
        <p:nvSpPr>
          <p:cNvPr id="12" name="Oval 11"/>
          <p:cNvSpPr/>
          <p:nvPr/>
        </p:nvSpPr>
        <p:spPr>
          <a:xfrm>
            <a:off x="6273800" y="961622"/>
            <a:ext cx="778934" cy="756454"/>
          </a:xfrm>
          <a:prstGeom prst="ellipse">
            <a:avLst/>
          </a:prstGeom>
          <a:solidFill>
            <a:srgbClr val="FF00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mj-lt"/>
              </a:rPr>
              <a:t>2</a:t>
            </a:r>
            <a:endParaRPr lang="vi-VN" b="1" dirty="0">
              <a:latin typeface="+mj-lt"/>
            </a:endParaRPr>
          </a:p>
        </p:txBody>
      </p:sp>
      <p:sp>
        <p:nvSpPr>
          <p:cNvPr id="13" name="Oval 12"/>
          <p:cNvSpPr/>
          <p:nvPr/>
        </p:nvSpPr>
        <p:spPr>
          <a:xfrm>
            <a:off x="347133" y="4145087"/>
            <a:ext cx="778934" cy="756454"/>
          </a:xfrm>
          <a:prstGeom prst="ellipse">
            <a:avLst/>
          </a:prstGeom>
          <a:solidFill>
            <a:srgbClr val="FF00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latin typeface="+mj-lt"/>
              </a:rPr>
              <a:t>3</a:t>
            </a:r>
            <a:endParaRPr lang="vi-VN" b="1" dirty="0">
              <a:latin typeface="+mj-lt"/>
            </a:endParaRPr>
          </a:p>
        </p:txBody>
      </p:sp>
      <p:sp>
        <p:nvSpPr>
          <p:cNvPr id="14" name="Oval 13"/>
          <p:cNvSpPr/>
          <p:nvPr/>
        </p:nvSpPr>
        <p:spPr>
          <a:xfrm>
            <a:off x="6273800" y="4145087"/>
            <a:ext cx="778934" cy="756454"/>
          </a:xfrm>
          <a:prstGeom prst="ellipse">
            <a:avLst/>
          </a:prstGeom>
          <a:solidFill>
            <a:srgbClr val="FF00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mj-lt"/>
              </a:rPr>
              <a:t>4</a:t>
            </a:r>
            <a:endParaRPr lang="vi-VN" b="1" dirty="0">
              <a:latin typeface="+mj-lt"/>
            </a:endParaRPr>
          </a:p>
        </p:txBody>
      </p:sp>
      <p:sp>
        <p:nvSpPr>
          <p:cNvPr id="15" name="Rectangle 14"/>
          <p:cNvSpPr/>
          <p:nvPr/>
        </p:nvSpPr>
        <p:spPr>
          <a:xfrm>
            <a:off x="-1" y="5551054"/>
            <a:ext cx="267855" cy="1306945"/>
          </a:xfrm>
          <a:prstGeom prst="rect">
            <a:avLst/>
          </a:prstGeom>
          <a:solidFill>
            <a:srgbClr val="E9E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6825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4"/>
                    </p:tgtEl>
                  </p:cond>
                </p:stCondLst>
                <p:endSync evt="end" delay="0">
                  <p:rtn val="all"/>
                </p:endSync>
                <p:childTnLst>
                  <p:par>
                    <p:cTn id="23" fill="hold">
                      <p:stCondLst>
                        <p:cond delay="0"/>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1000"/>
                                        <p:tgtEl>
                                          <p:spTgt spid="10">
                                            <p:txEl>
                                              <p:pRg st="0" end="0"/>
                                            </p:txEl>
                                          </p:spTgt>
                                        </p:tgtEl>
                                      </p:cBhvr>
                                    </p:animEffect>
                                    <p:anim calcmode="lin" valueType="num">
                                      <p:cBhvr>
                                        <p:cTn id="2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76217" y="1588656"/>
            <a:ext cx="9356437" cy="3408217"/>
          </a:xfrm>
          <a:prstGeom prst="round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dirty="0">
                <a:solidFill>
                  <a:schemeClr val="tx1"/>
                </a:solidFill>
                <a:latin typeface="Quicksand" pitchFamily="2" charset="0"/>
              </a:rPr>
              <a:t>Người Việt Nam luôn tự hào về những truyền thống tốt đẹp </a:t>
            </a:r>
            <a:r>
              <a:rPr lang="vi-VN" sz="2200" dirty="0" smtClean="0">
                <a:solidFill>
                  <a:schemeClr val="tx1"/>
                </a:solidFill>
                <a:latin typeface="Quicksand" pitchFamily="2" charset="0"/>
              </a:rPr>
              <a:t>của dân </a:t>
            </a:r>
            <a:r>
              <a:rPr lang="vi-VN" sz="2200" dirty="0">
                <a:solidFill>
                  <a:schemeClr val="tx1"/>
                </a:solidFill>
                <a:latin typeface="Quicksand" pitchFamily="2" charset="0"/>
              </a:rPr>
              <a:t>tộc. Lòng tự hào về các truyền thống đó được thể hiện </a:t>
            </a:r>
            <a:r>
              <a:rPr lang="vi-VN" sz="2200" dirty="0" smtClean="0">
                <a:solidFill>
                  <a:schemeClr val="tx1"/>
                </a:solidFill>
                <a:latin typeface="Quicksand" pitchFamily="2" charset="0"/>
              </a:rPr>
              <a:t>thông qua </a:t>
            </a:r>
            <a:r>
              <a:rPr lang="vi-VN" sz="2200" dirty="0">
                <a:solidFill>
                  <a:schemeClr val="tx1"/>
                </a:solidFill>
                <a:latin typeface="Quicksand" pitchFamily="2" charset="0"/>
              </a:rPr>
              <a:t>lời nói, hành động, thái độ, cảm xúc,... và được biếu hiện trên </a:t>
            </a:r>
            <a:r>
              <a:rPr lang="vi-VN" sz="2200" dirty="0" smtClean="0">
                <a:solidFill>
                  <a:schemeClr val="tx1"/>
                </a:solidFill>
                <a:latin typeface="Quicksand" pitchFamily="2" charset="0"/>
              </a:rPr>
              <a:t>các lĩnh </a:t>
            </a:r>
            <a:r>
              <a:rPr lang="vi-VN" sz="2200" dirty="0">
                <a:solidFill>
                  <a:schemeClr val="tx1"/>
                </a:solidFill>
                <a:latin typeface="Quicksand" pitchFamily="2" charset="0"/>
              </a:rPr>
              <a:t>vực chính trị, kinh tế, văn hoá, xã hội như: sẵn sàng thực </a:t>
            </a:r>
            <a:r>
              <a:rPr lang="vi-VN" sz="2200" dirty="0" smtClean="0">
                <a:solidFill>
                  <a:schemeClr val="tx1"/>
                </a:solidFill>
                <a:latin typeface="Quicksand" pitchFamily="2" charset="0"/>
              </a:rPr>
              <a:t>hiện nghĩa </a:t>
            </a:r>
            <a:r>
              <a:rPr lang="vi-VN" sz="2200" dirty="0">
                <a:solidFill>
                  <a:schemeClr val="tx1"/>
                </a:solidFill>
                <a:latin typeface="Quicksand" pitchFamily="2" charset="0"/>
              </a:rPr>
              <a:t>vụ bảo vệ Tổ quốc; tích cực, sáng tạo trong học tập, lao </a:t>
            </a:r>
            <a:r>
              <a:rPr lang="vi-VN" sz="2200" dirty="0" smtClean="0">
                <a:solidFill>
                  <a:schemeClr val="tx1"/>
                </a:solidFill>
                <a:latin typeface="Quicksand" pitchFamily="2" charset="0"/>
              </a:rPr>
              <a:t>động và </a:t>
            </a:r>
            <a:r>
              <a:rPr lang="vi-VN" sz="2200" dirty="0">
                <a:solidFill>
                  <a:schemeClr val="tx1"/>
                </a:solidFill>
                <a:latin typeface="Quicksand" pitchFamily="2" charset="0"/>
              </a:rPr>
              <a:t>sản xuất; chủ động tham gia các hoạt động cộng đồng; yêu </a:t>
            </a:r>
            <a:r>
              <a:rPr lang="vi-VN" sz="2200" dirty="0" smtClean="0">
                <a:solidFill>
                  <a:schemeClr val="tx1"/>
                </a:solidFill>
                <a:latin typeface="Quicksand" pitchFamily="2" charset="0"/>
              </a:rPr>
              <a:t>quý, trân </a:t>
            </a:r>
            <a:r>
              <a:rPr lang="vi-VN" sz="2200" dirty="0">
                <a:solidFill>
                  <a:schemeClr val="tx1"/>
                </a:solidFill>
                <a:latin typeface="Quicksand" pitchFamily="2" charset="0"/>
              </a:rPr>
              <a:t>trọng, bảo vệ các di sản, các giá trị văn hoá của dân tộc; hợp </a:t>
            </a:r>
            <a:r>
              <a:rPr lang="vi-VN" sz="2200" dirty="0" smtClean="0">
                <a:solidFill>
                  <a:schemeClr val="tx1"/>
                </a:solidFill>
                <a:latin typeface="Quicksand" pitchFamily="2" charset="0"/>
              </a:rPr>
              <a:t>tác, đoàn </a:t>
            </a:r>
            <a:r>
              <a:rPr lang="vi-VN" sz="2200" dirty="0">
                <a:solidFill>
                  <a:schemeClr val="tx1"/>
                </a:solidFill>
                <a:latin typeface="Quicksand" pitchFamily="2" charset="0"/>
              </a:rPr>
              <a:t>kết, giúp đỡ nhau trong cuộc sống</a:t>
            </a:r>
            <a:r>
              <a:rPr lang="vi-VN" sz="2200" dirty="0" smtClean="0">
                <a:solidFill>
                  <a:schemeClr val="tx1"/>
                </a:solidFill>
                <a:latin typeface="Quicksand" pitchFamily="2" charset="0"/>
              </a:rPr>
              <a:t>...</a:t>
            </a:r>
            <a:endParaRPr lang="vi-VN" sz="2200" dirty="0">
              <a:solidFill>
                <a:schemeClr val="tx1"/>
              </a:solidFill>
              <a:latin typeface="Quicksand" pitchFamily="2" charset="0"/>
            </a:endParaRPr>
          </a:p>
        </p:txBody>
      </p:sp>
      <p:sp>
        <p:nvSpPr>
          <p:cNvPr id="3" name="Rectangle 2"/>
          <p:cNvSpPr/>
          <p:nvPr/>
        </p:nvSpPr>
        <p:spPr>
          <a:xfrm>
            <a:off x="-1" y="5551054"/>
            <a:ext cx="267855" cy="1306945"/>
          </a:xfrm>
          <a:prstGeom prst="rect">
            <a:avLst/>
          </a:prstGeom>
          <a:solidFill>
            <a:srgbClr val="E9E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29304408"/>
      </p:ext>
    </p:extLst>
  </p:cSld>
  <p:clrMapOvr>
    <a:masterClrMapping/>
  </p:clrMapOvr>
  <p:transition spd="med">
    <p:pull dir="d"/>
  </p:transition>
  <p:timing>
    <p:tnLst>
      <p:par>
        <p:cTn id="1" dur="indefinite" restart="never" nodeType="tmRoot"/>
      </p:par>
    </p:tnLst>
  </p:timing>
</p:sld>
</file>

<file path=ppt/theme/theme1.xml><?xml version="1.0" encoding="utf-8"?>
<a:theme xmlns:a="http://schemas.openxmlformats.org/drawingml/2006/main" name="SlidesMania">
  <a:themeElements>
    <a:clrScheme name="Simple Light">
      <a:dk1>
        <a:srgbClr val="000000"/>
      </a:dk1>
      <a:lt1>
        <a:srgbClr val="E9E3DB"/>
      </a:lt1>
      <a:dk2>
        <a:srgbClr val="000000"/>
      </a:dk2>
      <a:lt2>
        <a:srgbClr val="DAD0C4"/>
      </a:lt2>
      <a:accent1>
        <a:srgbClr val="000000"/>
      </a:accent1>
      <a:accent2>
        <a:srgbClr val="7B95A5"/>
      </a:accent2>
      <a:accent3>
        <a:srgbClr val="25566E"/>
      </a:accent3>
      <a:accent4>
        <a:srgbClr val="587C8E"/>
      </a:accent4>
      <a:accent5>
        <a:srgbClr val="DBA274"/>
      </a:accent5>
      <a:accent6>
        <a:srgbClr val="C26A5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2866</Words>
  <Application>Microsoft Office PowerPoint</Application>
  <PresentationFormat>Widescreen</PresentationFormat>
  <Paragraphs>125</Paragraphs>
  <Slides>16</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Wingdings</vt:lpstr>
      <vt:lpstr>Abril Fatface</vt:lpstr>
      <vt:lpstr>Andika</vt:lpstr>
      <vt:lpstr>Berkshire Swash</vt:lpstr>
      <vt:lpstr>Aldrich</vt:lpstr>
      <vt:lpstr>LNTH-Typewriter_Condensed</vt:lpstr>
      <vt:lpstr>Quicksand SemiBold</vt:lpstr>
      <vt:lpstr>Arial</vt:lpstr>
      <vt:lpstr>Quicksand</vt:lpstr>
      <vt:lpstr>Questrial</vt:lpstr>
      <vt:lpstr>Calibri</vt:lpstr>
      <vt:lpstr>Times New Roman</vt:lpstr>
      <vt:lpstr>Open Sans</vt:lpstr>
      <vt:lpstr>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 you know?</dc:title>
  <cp:lastModifiedBy>Microsoft account</cp:lastModifiedBy>
  <cp:revision>133</cp:revision>
  <dcterms:modified xsi:type="dcterms:W3CDTF">2023-10-01T08:36:34Z</dcterms:modified>
</cp:coreProperties>
</file>