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5"/>
  </p:notesMasterIdLst>
  <p:sldIdLst>
    <p:sldId id="287" r:id="rId2"/>
    <p:sldId id="319" r:id="rId3"/>
    <p:sldId id="378" r:id="rId4"/>
    <p:sldId id="409" r:id="rId5"/>
    <p:sldId id="350" r:id="rId6"/>
    <p:sldId id="377" r:id="rId7"/>
    <p:sldId id="413" r:id="rId8"/>
    <p:sldId id="351" r:id="rId9"/>
    <p:sldId id="395" r:id="rId10"/>
    <p:sldId id="384" r:id="rId11"/>
    <p:sldId id="370" r:id="rId12"/>
    <p:sldId id="385" r:id="rId13"/>
    <p:sldId id="386" r:id="rId14"/>
    <p:sldId id="397" r:id="rId15"/>
    <p:sldId id="396" r:id="rId16"/>
    <p:sldId id="383" r:id="rId17"/>
    <p:sldId id="414" r:id="rId18"/>
    <p:sldId id="387" r:id="rId19"/>
    <p:sldId id="388" r:id="rId20"/>
    <p:sldId id="389" r:id="rId21"/>
    <p:sldId id="372" r:id="rId22"/>
    <p:sldId id="390" r:id="rId23"/>
    <p:sldId id="369" r:id="rId24"/>
    <p:sldId id="407" r:id="rId25"/>
    <p:sldId id="408" r:id="rId26"/>
    <p:sldId id="412" r:id="rId27"/>
    <p:sldId id="411" r:id="rId28"/>
    <p:sldId id="332" r:id="rId29"/>
    <p:sldId id="327" r:id="rId30"/>
    <p:sldId id="328" r:id="rId31"/>
    <p:sldId id="329" r:id="rId32"/>
    <p:sldId id="258" r:id="rId33"/>
    <p:sldId id="341" r:id="rId34"/>
  </p:sldIdLst>
  <p:sldSz cx="9144000" cy="5145088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8FFB1"/>
    <a:srgbClr val="EFEFEF"/>
    <a:srgbClr val="0000FF"/>
    <a:srgbClr val="DDEAD6"/>
    <a:srgbClr val="000066"/>
    <a:srgbClr val="96BE80"/>
    <a:srgbClr val="C6DCBA"/>
    <a:srgbClr val="123E61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782" y="8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6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4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9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6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5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22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081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8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1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64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0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6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0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6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60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1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67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9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6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63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39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4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3555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02096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64052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65639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9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699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0190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2" r:id="rId11"/>
    <p:sldLayoutId id="2147483816" r:id="rId12"/>
    <p:sldLayoutId id="2147483815" r:id="rId13"/>
    <p:sldLayoutId id="2147483814" r:id="rId14"/>
    <p:sldLayoutId id="2147483809" r:id="rId15"/>
    <p:sldLayoutId id="214748380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827" r:id="rId22"/>
    <p:sldLayoutId id="2147483826" r:id="rId23"/>
    <p:sldLayoutId id="2147483825" r:id="rId24"/>
    <p:sldLayoutId id="2147483824" r:id="rId25"/>
    <p:sldLayoutId id="2147483823" r:id="rId26"/>
    <p:sldLayoutId id="2147483821" r:id="rId27"/>
    <p:sldLayoutId id="2147483820" r:id="rId28"/>
    <p:sldLayoutId id="2147483819" r:id="rId29"/>
    <p:sldLayoutId id="2147483818" r:id="rId30"/>
    <p:sldLayoutId id="2147483817" r:id="rId31"/>
    <p:sldLayoutId id="2147483811" r:id="rId32"/>
    <p:sldLayoutId id="2147483808" r:id="rId33"/>
    <p:sldLayoutId id="2147483804" r:id="rId34"/>
    <p:sldLayoutId id="2147483798" r:id="rId35"/>
    <p:sldLayoutId id="2147483790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828" r:id="rId42"/>
    <p:sldLayoutId id="2147483813" r:id="rId43"/>
    <p:sldLayoutId id="2147483810" r:id="rId44"/>
    <p:sldLayoutId id="2147483807" r:id="rId45"/>
    <p:sldLayoutId id="2147483803" r:id="rId46"/>
    <p:sldLayoutId id="2147483802" r:id="rId47"/>
    <p:sldLayoutId id="2147483801" r:id="rId48"/>
    <p:sldLayoutId id="2147483799" r:id="rId49"/>
    <p:sldLayoutId id="2147483797" r:id="rId50"/>
    <p:sldLayoutId id="2147483796" r:id="rId51"/>
    <p:sldLayoutId id="2147483795" r:id="rId52"/>
    <p:sldLayoutId id="2147483794" r:id="rId53"/>
    <p:sldLayoutId id="2147483793" r:id="rId54"/>
    <p:sldLayoutId id="2147483789" r:id="rId55"/>
    <p:sldLayoutId id="2147483788" r:id="rId56"/>
    <p:sldLayoutId id="2147483787" r:id="rId57"/>
    <p:sldLayoutId id="2147483708" r:id="rId58"/>
    <p:sldLayoutId id="2147483662" r:id="rId59"/>
    <p:sldLayoutId id="2147483663" r:id="rId60"/>
    <p:sldLayoutId id="2147483664" r:id="rId61"/>
    <p:sldLayoutId id="2147483665" r:id="rId62"/>
    <p:sldLayoutId id="2147483791" r:id="rId63"/>
    <p:sldLayoutId id="2147483812" r:id="rId64"/>
    <p:sldLayoutId id="2147483805" r:id="rId65"/>
    <p:sldLayoutId id="2147483800" r:id="rId66"/>
    <p:sldLayoutId id="2147483792" r:id="rId6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1.png"/><Relationship Id="rId7" Type="http://schemas.openxmlformats.org/officeDocument/2006/relationships/slide" Target="slide2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5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24.pn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5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5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24.png"/><Relationship Id="rId4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5.xm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19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103617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7663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91277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3850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752457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1821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6" y="4865280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363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7" y="479745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8113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8613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3728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50420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6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5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5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702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6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3" y="253437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195269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093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78" y="1121823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1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681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3" y="3652459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927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681" y="2545300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5968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1" y="-16331"/>
            <a:ext cx="3526917" cy="654832"/>
          </a:xfrm>
        </p:spPr>
        <p:txBody>
          <a:bodyPr>
            <a:norm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Địa chỉ tương đối</a:t>
            </a:r>
            <a:endParaRPr lang="en-US" sz="27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3946" y="851111"/>
            <a:ext cx="184667" cy="523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438">
              <a:defRPr/>
            </a:pPr>
            <a:endParaRPr lang="en-US" sz="2799" i="1" dirty="0">
              <a:solidFill>
                <a:srgbClr val="FF0000"/>
              </a:solidFill>
              <a:latin typeface="Times New Roman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AAF39598-4024-4B51-9CC5-BA3ED20E8F92}"/>
              </a:ext>
            </a:extLst>
          </p:cNvPr>
          <p:cNvGrpSpPr/>
          <p:nvPr/>
        </p:nvGrpSpPr>
        <p:grpSpPr>
          <a:xfrm>
            <a:off x="431540" y="727610"/>
            <a:ext cx="1417780" cy="1478481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1">
              <a:extLst>
                <a:ext uri="{FF2B5EF4-FFF2-40B4-BE49-F238E27FC236}">
                  <a16:creationId xmlns:a16="http://schemas.microsoft.com/office/drawing/2014/main" id="{6B105E22-3FFE-4349-A41A-52BAC7D199DA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2">
              <a:extLst>
                <a:ext uri="{FF2B5EF4-FFF2-40B4-BE49-F238E27FC236}">
                  <a16:creationId xmlns:a16="http://schemas.microsoft.com/office/drawing/2014/main" id="{B8C133EE-4262-4A69-8B83-C21159A00A8A}"/>
                </a:ext>
              </a:extLst>
            </p:cNvPr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09813033-3EAA-4544-B115-9F8646BC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" y="232284"/>
            <a:ext cx="1993898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722A7-6FEC-4B6B-97BA-B9075138C8CB}"/>
              </a:ext>
            </a:extLst>
          </p:cNvPr>
          <p:cNvSpPr txBox="1"/>
          <p:nvPr/>
        </p:nvSpPr>
        <p:spPr>
          <a:xfrm>
            <a:off x="8317" y="2467432"/>
            <a:ext cx="8953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ô?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0FFEA-3C3E-4408-BA04-B194D169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82" y="107589"/>
            <a:ext cx="5865406" cy="23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r="3436" b="4314"/>
          <a:stretch/>
        </p:blipFill>
        <p:spPr bwMode="auto">
          <a:xfrm>
            <a:off x="2493285" y="700336"/>
            <a:ext cx="6634610" cy="44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0"/>
          <p:cNvGrpSpPr/>
          <p:nvPr/>
        </p:nvGrpSpPr>
        <p:grpSpPr>
          <a:xfrm>
            <a:off x="323528" y="1607956"/>
            <a:ext cx="2033428" cy="2044708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97403" y="1337647"/>
            <a:ext cx="6083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. Địa chỉ tương đối</a:t>
            </a:r>
            <a:endParaRPr lang="en-US" sz="2800" dirty="0"/>
          </a:p>
        </p:txBody>
      </p: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6" y="988368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r="3436" b="4314"/>
          <a:stretch/>
        </p:blipFill>
        <p:spPr bwMode="auto">
          <a:xfrm>
            <a:off x="1882855" y="988367"/>
            <a:ext cx="7220191" cy="35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0"/>
          <p:cNvGrpSpPr/>
          <p:nvPr/>
        </p:nvGrpSpPr>
        <p:grpSpPr>
          <a:xfrm>
            <a:off x="323528" y="1607956"/>
            <a:ext cx="1764196" cy="1864688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352413" y="1212022"/>
            <a:ext cx="6612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 thu cho các phần mềm còn lại ta tiến hành sao chép công 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khi sao chép công thức cho các ô còn lại thì địa chỉ ô trong công thức tự động thay đổi.</a:t>
            </a: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. Địa chỉ tương đối</a:t>
            </a:r>
            <a:endParaRPr lang="en-US" sz="2800" dirty="0"/>
          </a:p>
        </p:txBody>
      </p: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" y="886078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2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" y="664332"/>
            <a:ext cx="9100740" cy="4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50E0F-031F-4C3F-9FE6-520DEA8E8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4225" r="3986" b="7273"/>
          <a:stretch/>
        </p:blipFill>
        <p:spPr bwMode="auto">
          <a:xfrm>
            <a:off x="423122" y="1004454"/>
            <a:ext cx="8289338" cy="375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827584" y="156443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sao chép công thức cho các ô còn lại thì địa chỉ ô trong công thức tự động thay đổi</a:t>
            </a: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. Địa chỉ tương đối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56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" y="664332"/>
            <a:ext cx="9100740" cy="4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50E0F-031F-4C3F-9FE6-520DEA8E8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4225" r="3986" b="7273"/>
          <a:stretch/>
        </p:blipFill>
        <p:spPr bwMode="auto">
          <a:xfrm>
            <a:off x="423122" y="1004454"/>
            <a:ext cx="8289338" cy="375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895383" y="160043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tương đối là địa chỉ ô khi nhập cho một công thức bằng thao tác nháy chuột hoặc sao chép.</a:t>
            </a: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. Địa chỉ tương đối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" y="664332"/>
            <a:ext cx="9100740" cy="4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50E0F-031F-4C3F-9FE6-520DEA8E8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4225" r="3986" b="7273"/>
          <a:stretch/>
        </p:blipFill>
        <p:spPr bwMode="auto">
          <a:xfrm>
            <a:off x="423122" y="1004454"/>
            <a:ext cx="8289338" cy="375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895383" y="1672444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tương đối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. Địa chỉ tương đối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892"/>
            <a:ext cx="3526917" cy="654832"/>
          </a:xfrm>
        </p:spPr>
        <p:txBody>
          <a:bodyPr>
            <a:norm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Địa chỉ tuyệt đối</a:t>
            </a:r>
            <a:endParaRPr lang="en-US" sz="27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3946" y="851111"/>
            <a:ext cx="184667" cy="523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438">
              <a:defRPr/>
            </a:pPr>
            <a:endParaRPr lang="en-US" sz="2799" i="1" dirty="0">
              <a:solidFill>
                <a:srgbClr val="FF0000"/>
              </a:solidFill>
              <a:latin typeface="Times New Roman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AAF39598-4024-4B51-9CC5-BA3ED20E8F92}"/>
              </a:ext>
            </a:extLst>
          </p:cNvPr>
          <p:cNvGrpSpPr/>
          <p:nvPr/>
        </p:nvGrpSpPr>
        <p:grpSpPr>
          <a:xfrm>
            <a:off x="323528" y="1051646"/>
            <a:ext cx="1417780" cy="1478481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1">
              <a:extLst>
                <a:ext uri="{FF2B5EF4-FFF2-40B4-BE49-F238E27FC236}">
                  <a16:creationId xmlns:a16="http://schemas.microsoft.com/office/drawing/2014/main" id="{6B105E22-3FFE-4349-A41A-52BAC7D199DA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2">
              <a:extLst>
                <a:ext uri="{FF2B5EF4-FFF2-40B4-BE49-F238E27FC236}">
                  <a16:creationId xmlns:a16="http://schemas.microsoft.com/office/drawing/2014/main" id="{B8C133EE-4262-4A69-8B83-C21159A00A8A}"/>
                </a:ext>
              </a:extLst>
            </p:cNvPr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09813033-3EAA-4544-B115-9F8646BC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1" y="556320"/>
            <a:ext cx="1993898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D1895D-09F8-4DEE-93FB-D42F285E7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17" y="793307"/>
            <a:ext cx="6991796" cy="2211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8F02D-C5FC-4226-95D1-CD3E545ABB5C}"/>
              </a:ext>
            </a:extLst>
          </p:cNvPr>
          <p:cNvSpPr txBox="1"/>
          <p:nvPr/>
        </p:nvSpPr>
        <p:spPr>
          <a:xfrm>
            <a:off x="103531" y="3064474"/>
            <a:ext cx="917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Em hãy nhập công thức để tính Doanh thu của công ti cho phần mềm Quản lý thời gian và Trò chơi sáng tạo vào ô F4 và F5, biết rằng: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Doanh thu của công ty = Doanh thu x Tỉ lệ ( được lưu tại ô F2)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Nếu sao chép công thức từ ô F4 vào ô F5 thì công thức nhận được tại ô F5 có đúng yêu cầu không? Vì sao?</a:t>
            </a:r>
          </a:p>
        </p:txBody>
      </p:sp>
    </p:spTree>
    <p:extLst>
      <p:ext uri="{BB962C8B-B14F-4D97-AF65-F5344CB8AC3E}">
        <p14:creationId xmlns:p14="http://schemas.microsoft.com/office/powerpoint/2010/main" val="22247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46A9-1010-BD50-F4EF-27BBD84E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8AAA6-E6A7-6ADD-AC80-23CF9347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E2791-5841-CED4-835C-55EA1AB8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9"/>
            <a:ext cx="9144000" cy="51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r="3436" b="4314"/>
          <a:stretch/>
        </p:blipFill>
        <p:spPr bwMode="auto">
          <a:xfrm>
            <a:off x="2493285" y="700336"/>
            <a:ext cx="6634610" cy="44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0"/>
          <p:cNvGrpSpPr/>
          <p:nvPr/>
        </p:nvGrpSpPr>
        <p:grpSpPr>
          <a:xfrm>
            <a:off x="323528" y="1607956"/>
            <a:ext cx="2033428" cy="2044708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97403" y="1337647"/>
            <a:ext cx="6083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F4=E4*F2</a:t>
            </a: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F5=E5*F2</a:t>
            </a: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068469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Địa chỉ tuyệt đối</a:t>
            </a:r>
            <a:endParaRPr lang="en-US" sz="2800" dirty="0"/>
          </a:p>
        </p:txBody>
      </p: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6" y="988368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r="3436" b="4314"/>
          <a:stretch/>
        </p:blipFill>
        <p:spPr bwMode="auto">
          <a:xfrm>
            <a:off x="2493285" y="700336"/>
            <a:ext cx="6634610" cy="44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0"/>
          <p:cNvGrpSpPr/>
          <p:nvPr/>
        </p:nvGrpSpPr>
        <p:grpSpPr>
          <a:xfrm>
            <a:off x="323528" y="1607956"/>
            <a:ext cx="2033428" cy="2044708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964032" y="886078"/>
            <a:ext cx="6083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chép công thức từ ô F4 sang ô F5 thì công thức nhận được ở ô F5 đúng yêu cầu. Vì địa chỉ tuyệt đối không thay đổi khi sao chép.</a:t>
            </a: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068469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Địa chỉ tuyệt đối</a:t>
            </a:r>
            <a:endParaRPr lang="en-US" sz="2800" dirty="0"/>
          </a:p>
        </p:txBody>
      </p: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6" y="988368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6" y="5226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8" y="2356520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" y="664332"/>
            <a:ext cx="9100740" cy="4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6CD8F-C3A7-41D8-B409-0170760CB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4225" r="3986" b="7273"/>
          <a:stretch/>
        </p:blipFill>
        <p:spPr bwMode="auto">
          <a:xfrm>
            <a:off x="423122" y="985303"/>
            <a:ext cx="8289338" cy="375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791580" y="1636440"/>
            <a:ext cx="7596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tuyệt đối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thay đổi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sao chép công thức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tuyệt đối có dấu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trước tên cột và tên hàng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6271" y="65535"/>
            <a:ext cx="3068469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Địa chỉ tuyệt đối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6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" y="0"/>
            <a:ext cx="910074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字以内。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pic>
        <p:nvPicPr>
          <p:cNvPr id="5122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90" y="196280"/>
            <a:ext cx="6386072" cy="47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DAD31D8B-2717-414D-B980-396248D9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449" y="1276900"/>
            <a:ext cx="2090145" cy="221701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D836C9-1464-4E30-8C7E-3E3E61C994A3}"/>
              </a:ext>
            </a:extLst>
          </p:cNvPr>
          <p:cNvSpPr txBox="1"/>
          <p:nvPr/>
        </p:nvSpPr>
        <p:spPr>
          <a:xfrm>
            <a:off x="11045" y="2123798"/>
            <a:ext cx="173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34FAF-80A3-42C9-A146-1D2C5F59F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320" y="139287"/>
            <a:ext cx="7299871" cy="3331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374B4-6210-4FFC-894D-23615F4791BF}"/>
              </a:ext>
            </a:extLst>
          </p:cNvPr>
          <p:cNvSpPr txBox="1"/>
          <p:nvPr/>
        </p:nvSpPr>
        <p:spPr>
          <a:xfrm>
            <a:off x="467544" y="3677423"/>
            <a:ext cx="856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highlight>
                  <a:srgbClr val="F8FFB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Nếu sao chép công thức từ ô E4 đến các ô E6, E7, E8 (Hình 5,2) thì công thức trong các ô E6, E7, E8, E9 là gì?</a:t>
            </a:r>
          </a:p>
        </p:txBody>
      </p:sp>
    </p:spTree>
    <p:extLst>
      <p:ext uri="{BB962C8B-B14F-4D97-AF65-F5344CB8AC3E}">
        <p14:creationId xmlns:p14="http://schemas.microsoft.com/office/powerpoint/2010/main" val="37942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0"/>
            <a:ext cx="910074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字以内。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pic>
        <p:nvPicPr>
          <p:cNvPr id="5122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11" y="449588"/>
            <a:ext cx="6007901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DAD31D8B-2717-414D-B980-396248D9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" y="650047"/>
            <a:ext cx="2849362" cy="284985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D836C9-1464-4E30-8C7E-3E3E61C994A3}"/>
              </a:ext>
            </a:extLst>
          </p:cNvPr>
          <p:cNvSpPr txBox="1"/>
          <p:nvPr/>
        </p:nvSpPr>
        <p:spPr>
          <a:xfrm>
            <a:off x="346411" y="1775928"/>
            <a:ext cx="225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A38DC-0DA1-4422-8FF0-FDB86609DAF5}"/>
              </a:ext>
            </a:extLst>
          </p:cNvPr>
          <p:cNvSpPr txBox="1"/>
          <p:nvPr/>
        </p:nvSpPr>
        <p:spPr>
          <a:xfrm>
            <a:off x="3455876" y="987494"/>
            <a:ext cx="47111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 án: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E6=C6*D6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E7= C7*D7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E8= C8*D8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E9= C9*D9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7240"/>
            <a:ext cx="9277702" cy="5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903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3924616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185505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454728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264849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573456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062820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67844" y="3545671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364632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385811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23911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139612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454727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271419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5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872C91E6-FD08-8EF9-35A8-283DEDBD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0" y="-56080"/>
            <a:ext cx="2861173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C664CC0-C910-532A-44BA-E085BCAC860E}"/>
              </a:ext>
            </a:extLst>
          </p:cNvPr>
          <p:cNvSpPr txBox="1"/>
          <p:nvPr/>
        </p:nvSpPr>
        <p:spPr>
          <a:xfrm>
            <a:off x="769831" y="954360"/>
            <a:ext cx="1770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Wave 52">
            <a:extLst>
              <a:ext uri="{FF2B5EF4-FFF2-40B4-BE49-F238E27FC236}">
                <a16:creationId xmlns:a16="http://schemas.microsoft.com/office/drawing/2014/main" id="{FD351929-F17E-316C-5061-B6D479F789D9}"/>
              </a:ext>
            </a:extLst>
          </p:cNvPr>
          <p:cNvSpPr/>
          <p:nvPr/>
        </p:nvSpPr>
        <p:spPr>
          <a:xfrm>
            <a:off x="2905714" y="247796"/>
            <a:ext cx="5950762" cy="32907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</p:spTree>
    <p:extLst>
      <p:ext uri="{BB962C8B-B14F-4D97-AF65-F5344CB8AC3E}">
        <p14:creationId xmlns:p14="http://schemas.microsoft.com/office/powerpoint/2010/main" val="17566532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20/10 nhiều màu 3">
            <a:extLst>
              <a:ext uri="{FF2B5EF4-FFF2-40B4-BE49-F238E27FC236}">
                <a16:creationId xmlns:a16="http://schemas.microsoft.com/office/drawing/2014/main" id="{68B01EE0-3BEF-C4A8-F2B0-163785EF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-163760"/>
            <a:ext cx="7718425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275" y="4479565"/>
            <a:ext cx="1715084" cy="6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070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50" y="122975"/>
            <a:ext cx="400050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93" y="902851"/>
            <a:ext cx="8336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3BC45-9A4E-419F-81BC-E143F9F5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93" y="3902760"/>
            <a:ext cx="8336018" cy="124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C48DC-7C14-4C90-8937-DF447AE65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8" y="54549"/>
            <a:ext cx="831876" cy="788270"/>
          </a:xfrm>
          <a:prstGeom prst="rect">
            <a:avLst/>
          </a:prstGeom>
        </p:spPr>
      </p:pic>
      <p:sp>
        <p:nvSpPr>
          <p:cNvPr id="26" name="Decagon 25">
            <a:hlinkClick r:id="rId4" action="ppaction://hlinksldjump"/>
            <a:extLst>
              <a:ext uri="{FF2B5EF4-FFF2-40B4-BE49-F238E27FC236}">
                <a16:creationId xmlns:a16="http://schemas.microsoft.com/office/drawing/2014/main" id="{FABA31EA-6E19-4556-9E6B-4A8B1BFB55EF}"/>
              </a:ext>
            </a:extLst>
          </p:cNvPr>
          <p:cNvSpPr/>
          <p:nvPr/>
        </p:nvSpPr>
        <p:spPr>
          <a:xfrm>
            <a:off x="1107751" y="3070731"/>
            <a:ext cx="756084" cy="720080"/>
          </a:xfrm>
          <a:prstGeom prst="decagon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Decagon 26">
            <a:hlinkClick r:id="rId5" action="ppaction://hlinksldjump"/>
            <a:extLst>
              <a:ext uri="{FF2B5EF4-FFF2-40B4-BE49-F238E27FC236}">
                <a16:creationId xmlns:a16="http://schemas.microsoft.com/office/drawing/2014/main" id="{8F21E3E3-18C9-4DF1-8505-6C79331D3BCA}"/>
              </a:ext>
            </a:extLst>
          </p:cNvPr>
          <p:cNvSpPr/>
          <p:nvPr/>
        </p:nvSpPr>
        <p:spPr>
          <a:xfrm>
            <a:off x="2220586" y="3098127"/>
            <a:ext cx="756084" cy="720080"/>
          </a:xfrm>
          <a:prstGeom prst="decagon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Decagon 27">
            <a:hlinkClick r:id="rId6" action="ppaction://hlinksldjump"/>
            <a:extLst>
              <a:ext uri="{FF2B5EF4-FFF2-40B4-BE49-F238E27FC236}">
                <a16:creationId xmlns:a16="http://schemas.microsoft.com/office/drawing/2014/main" id="{7661E0AF-BA6D-443B-A26F-8023A36FA972}"/>
              </a:ext>
            </a:extLst>
          </p:cNvPr>
          <p:cNvSpPr/>
          <p:nvPr/>
        </p:nvSpPr>
        <p:spPr>
          <a:xfrm>
            <a:off x="3400569" y="3098127"/>
            <a:ext cx="756084" cy="720080"/>
          </a:xfrm>
          <a:prstGeom prst="decagon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Decagon 28">
            <a:hlinkClick r:id="rId7" action="ppaction://hlinksldjump"/>
            <a:extLst>
              <a:ext uri="{FF2B5EF4-FFF2-40B4-BE49-F238E27FC236}">
                <a16:creationId xmlns:a16="http://schemas.microsoft.com/office/drawing/2014/main" id="{DFC806D1-811C-4F49-BFFF-E73F1FD79234}"/>
              </a:ext>
            </a:extLst>
          </p:cNvPr>
          <p:cNvSpPr/>
          <p:nvPr/>
        </p:nvSpPr>
        <p:spPr>
          <a:xfrm>
            <a:off x="4640862" y="3070731"/>
            <a:ext cx="756084" cy="720080"/>
          </a:xfrm>
          <a:prstGeom prst="decagon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Decagon 29">
            <a:hlinkClick r:id="rId8" action="ppaction://hlinksldjump"/>
            <a:extLst>
              <a:ext uri="{FF2B5EF4-FFF2-40B4-BE49-F238E27FC236}">
                <a16:creationId xmlns:a16="http://schemas.microsoft.com/office/drawing/2014/main" id="{6938D4EB-E956-43D0-8331-E33B6716CF0D}"/>
              </a:ext>
            </a:extLst>
          </p:cNvPr>
          <p:cNvSpPr/>
          <p:nvPr/>
        </p:nvSpPr>
        <p:spPr>
          <a:xfrm>
            <a:off x="5881155" y="3098127"/>
            <a:ext cx="756084" cy="720080"/>
          </a:xfrm>
          <a:prstGeom prst="decagon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Decagon 30">
            <a:hlinkClick r:id="rId9" action="ppaction://hlinksldjump"/>
            <a:extLst>
              <a:ext uri="{FF2B5EF4-FFF2-40B4-BE49-F238E27FC236}">
                <a16:creationId xmlns:a16="http://schemas.microsoft.com/office/drawing/2014/main" id="{48D28821-8B46-4B95-837B-90ED87A642B2}"/>
              </a:ext>
            </a:extLst>
          </p:cNvPr>
          <p:cNvSpPr/>
          <p:nvPr/>
        </p:nvSpPr>
        <p:spPr>
          <a:xfrm>
            <a:off x="7280165" y="3098127"/>
            <a:ext cx="756084" cy="720080"/>
          </a:xfrm>
          <a:prstGeom prst="decagon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1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7" y="429419"/>
            <a:ext cx="7359878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3303" y="3706079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vị trí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4471" y="1091966"/>
            <a:ext cx="727506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75693"/>
            <a:ext cx="9144000" cy="3471189"/>
            <a:chOff x="703190" y="450458"/>
            <a:chExt cx="10770112" cy="3890642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1631" y="450458"/>
              <a:ext cx="9700092" cy="3001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Địa chỉ tương đối tự động thay đổi khi sao chép công thức nhưng vẫn giữ nguyên … tương đối giữa các ô chứa công thức và ô có địa chỉ trong công thức.</a:t>
              </a:r>
            </a:p>
            <a:p>
              <a:r>
                <a:rPr lang="en-US" sz="2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A. địa chỉ			          B. vị trí</a:t>
              </a:r>
            </a:p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C. kết quả</a:t>
              </a:r>
              <a:r>
                <a:rPr lang="en-US" sz="2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		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D. công thức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5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" name="Rectangle: Rounded Corners 155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4" name="Rectangle: Rounded Corners 156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" name="Rectangle: Rounded Corners 157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9" name="Rectangle: Rounded Corners 158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0" name="Rectangle: Rounded Corners 159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" name="Rectangle: Rounded Corners 160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" name="Rectangle: Rounded Corners 161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3" name="Rectangle: Rounded Corners 162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" name="Rectangle: Rounded Corners 16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" name="Rectangle: Rounded Corners 16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" name="Rectangle: Rounded Corners 165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7" name="Rectangle: Rounded Corners 166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" name="Rectangle: Rounded Corners 167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9" name="Rectangle: Rounded Corners 168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" name="Rectangle: Rounded Corners 169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" name="Rectangle: Rounded Corners 170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2" name="Rectangle: Rounded Corners 171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" name="Rectangle: Rounded Corners 172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4" name="Rectangle: Rounded Corners 17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" name="Rectangle: Rounded Corners 17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6" name="Rectangle: Rounded Corners 175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" name="Rectangle: Rounded Corners 176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8" name="Rectangle: Rounded Corners 177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9" name="Rectangle: Rounded Corners 178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0" name="Rectangle: Rounded Corners 179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1" name="Rectangle: Rounded Corners 180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2" name="Rectangle: Rounded Corners 181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3" name="Rectangle: Rounded Corners 182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4" name="Rectangle: Rounded Corners 18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5" name="Rectangle: Rounded Corners 18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6" name="Rectangle: Rounded Corners 186"/>
          <p:cNvSpPr/>
          <p:nvPr/>
        </p:nvSpPr>
        <p:spPr>
          <a:xfrm>
            <a:off x="3410220" y="364844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1" y="340296"/>
            <a:ext cx="8136149" cy="437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055" y="3220616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 (Headings)"/>
              </a:rPr>
              <a:t>Dấu</a:t>
            </a:r>
            <a:r>
              <a:rPr lang="en-US" sz="2100" b="1" dirty="0">
                <a:solidFill>
                  <a:srgbClr val="FF0000"/>
                </a:solidFill>
                <a:latin typeface="Times New Roman (Headings)"/>
              </a:rPr>
              <a:t> “=”</a:t>
            </a:r>
            <a:endParaRPr lang="en-US" sz="2100" b="1" dirty="0">
              <a:solidFill>
                <a:srgbClr val="FF0000"/>
              </a:solidFill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9571" y="1103643"/>
            <a:ext cx="60856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" y="75693"/>
            <a:ext cx="7993280" cy="2791197"/>
            <a:chOff x="1153326" y="185649"/>
            <a:chExt cx="9735127" cy="2226936"/>
          </a:xfrm>
        </p:grpSpPr>
        <p:pic>
          <p:nvPicPr>
            <p:cNvPr id="11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68"/>
            <a:stretch/>
          </p:blipFill>
          <p:spPr bwMode="auto">
            <a:xfrm>
              <a:off x="1153326" y="185649"/>
              <a:ext cx="9735127" cy="222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27826" y="963294"/>
              <a:ext cx="8862459" cy="1231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điện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thiết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lập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bắt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 </a:t>
              </a:r>
            </a:p>
          </p:txBody>
        </p:sp>
      </p:grpSp>
      <p:sp>
        <p:nvSpPr>
          <p:cNvPr id="10" name="Rectangle: Rounded Corners 3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54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" name="Rectangle: Rounded Corners 155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4" name="Rectangle: Rounded Corners 156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" name="Rectangle: Rounded Corners 157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9" name="Rectangle: Rounded Corners 158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0" name="Rectangle: Rounded Corners 159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" name="Rectangle: Rounded Corners 160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" name="Rectangle: Rounded Corners 161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3" name="Rectangle: Rounded Corners 162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" name="Rectangle: Rounded Corners 163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" name="Rectangle: Rounded Corners 164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" name="Rectangle: Rounded Corners 165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7" name="Rectangle: Rounded Corners 166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" name="Rectangle: Rounded Corners 167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9" name="Rectangle: Rounded Corners 168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" name="Rectangle: Rounded Corners 169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" name="Rectangle: Rounded Corners 170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2" name="Rectangle: Rounded Corners 171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" name="Rectangle: Rounded Corners 172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4" name="Rectangle: Rounded Corners 173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" name="Rectangle: Rounded Corners 174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6" name="Rectangle: Rounded Corners 175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" name="Rectangle: Rounded Corners 176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8" name="Rectangle: Rounded Corners 177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9" name="Rectangle: Rounded Corners 178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0" name="Rectangle: Rounded Corners 179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1" name="Rectangle: Rounded Corners 180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2" name="Rectangle: Rounded Corners 181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3" name="Rectangle: Rounded Corners 182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4" name="Rectangle: Rounded Corners 183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5" name="Rectangle: Rounded Corners 184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6" name="Rectangle: Rounded Corners 186"/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8492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429419"/>
            <a:ext cx="7789809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3546" y="3284711"/>
            <a:ext cx="7116707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Văn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 (Headings)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 (Headings)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263" y="676245"/>
            <a:ext cx="796275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4041" y="103222"/>
            <a:ext cx="8153199" cy="3046164"/>
            <a:chOff x="535964" y="123412"/>
            <a:chExt cx="10870932" cy="4061552"/>
          </a:xfrm>
        </p:grpSpPr>
        <p:pic>
          <p:nvPicPr>
            <p:cNvPr id="8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64" y="123412"/>
              <a:ext cx="10870932" cy="406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42133" y="1140337"/>
              <a:ext cx="880413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3: 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điện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kiểu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dữ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liệu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 </a:t>
              </a:r>
            </a:p>
          </p:txBody>
        </p:sp>
      </p:grpSp>
      <p:sp>
        <p:nvSpPr>
          <p:cNvPr id="10" name="Rectangle: Rounded Corners 3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54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2" name="Rectangle: Rounded Corners 155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" name="Rectangle: Rounded Corners 156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4" name="Rectangle: Rounded Corners 157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" name="Rectangle: Rounded Corners 158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9" name="Rectangle: Rounded Corners 159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0" name="Rectangle: Rounded Corners 160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1" name="Rectangle: Rounded Corners 161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2" name="Rectangle: Rounded Corners 162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3" name="Rectangle: Rounded Corners 163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4" name="Rectangle: Rounded Corners 164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" name="Rectangle: Rounded Corners 165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6" name="Rectangle: Rounded Corners 166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7" name="Rectangle: Rounded Corners 167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" name="Rectangle: Rounded Corners 168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9" name="Rectangle: Rounded Corners 169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0" name="Rectangle: Rounded Corners 170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1" name="Rectangle: Rounded Corners 171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2" name="Rectangle: Rounded Corners 172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" name="Rectangle: Rounded Corners 173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4" name="Rectangle: Rounded Corners 174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5" name="Rectangle: Rounded Corners 175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6" name="Rectangle: Rounded Corners 176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/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49" y="783145"/>
            <a:ext cx="7169727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5" y="4579642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905" y="3628494"/>
            <a:ext cx="6202420" cy="8227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Thực hiện được theo cả 2 cách A và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579" y="539925"/>
            <a:ext cx="732375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3465" y="-66436"/>
            <a:ext cx="9579858" cy="3539433"/>
            <a:chOff x="8191824" y="184018"/>
            <a:chExt cx="11567516" cy="4719240"/>
          </a:xfrm>
        </p:grpSpPr>
        <p:pic>
          <p:nvPicPr>
            <p:cNvPr id="11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52" b="30778"/>
            <a:stretch/>
          </p:blipFill>
          <p:spPr bwMode="auto">
            <a:xfrm>
              <a:off x="8191824" y="392248"/>
              <a:ext cx="11041225" cy="450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871383" y="184018"/>
              <a:ext cx="10887957" cy="471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nhập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ký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$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địa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chỉ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tuyệt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pPr marL="514350" indent="-514350">
                <a:buAutoNum type="alphaUcPeriod"/>
                <a:defRPr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$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defRPr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Sau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F4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defRPr/>
              </a:pP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F2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>
                <a:defRPr/>
              </a:pP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cả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2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A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B.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: Rounded Corners 3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6" name="Rectangle: Rounded Corners 154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7" name="Rectangle: Rounded Corners 155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8" name="Rectangle: Rounded Corners 156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9" name="Rectangle: Rounded Corners 157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0" name="Rectangle: Rounded Corners 158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1" name="Rectangle: Rounded Corners 159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2" name="Rectangle: Rounded Corners 160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" name="Rectangle: Rounded Corners 161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4" name="Rectangle: Rounded Corners 162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5" name="Rectangle: Rounded Corners 163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6" name="Rectangle: Rounded Corners 164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7" name="Rectangle: Rounded Corners 165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8" name="Rectangle: Rounded Corners 166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9" name="Rectangle: Rounded Corners 167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60" name="Rectangle: Rounded Corners 168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61" name="Rectangle: Rounded Corners 169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2" name="Rectangle: Rounded Corners 170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3" name="Rectangle: Rounded Corners 171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64" name="Rectangle: Rounded Corners 172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65" name="Rectangle: Rounded Corners 173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6" name="Rectangle: Rounded Corners 174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7" name="Rectangle: Rounded Corners 175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8" name="Rectangle: Rounded Corners 176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9" name="Rectangle: Rounded Corners 177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70" name="Rectangle: Rounded Corners 178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71" name="Rectangle: Rounded Corners 179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72" name="Rectangle: Rounded Corners 180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73" name="Rectangle: Rounded Corners 181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74" name="Rectangle: Rounded Corners 182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75" name="Rectangle: Rounded Corners 183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6" name="Rectangle: Rounded Corners 184"/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7" name="Rectangle: Rounded Corners 186"/>
          <p:cNvSpPr/>
          <p:nvPr/>
        </p:nvSpPr>
        <p:spPr>
          <a:xfrm>
            <a:off x="3419872" y="347639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1029178" cy="99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74" y="0"/>
            <a:ext cx="9277702" cy="5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24465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3924616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185505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454728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264849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573456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062820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67844" y="3545671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155281" y="344708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385811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23911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139612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454727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271419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1267" y="552387"/>
            <a:ext cx="1763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320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32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1" name="Cloud Callout 70"/>
          <p:cNvSpPr/>
          <p:nvPr/>
        </p:nvSpPr>
        <p:spPr>
          <a:xfrm>
            <a:off x="1985287" y="2745698"/>
            <a:ext cx="4082326" cy="1520150"/>
          </a:xfrm>
          <a:prstGeom prst="cloudCallout">
            <a:avLst>
              <a:gd name="adj1" fmla="val -65805"/>
              <a:gd name="adj2" fmla="val 19873"/>
            </a:avLst>
          </a:prstGeom>
          <a:solidFill>
            <a:srgbClr val="99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giá của một số phần mềm 0 đồng được hiểu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BBA754-DA17-478B-B7EE-674F7377E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949" y="210483"/>
            <a:ext cx="6528519" cy="2510750"/>
          </a:xfrm>
          <a:prstGeom prst="rect">
            <a:avLst/>
          </a:prstGeom>
        </p:spPr>
      </p:pic>
      <p:sp>
        <p:nvSpPr>
          <p:cNvPr id="15" name="Cloud Callout 9"/>
          <p:cNvSpPr/>
          <p:nvPr/>
        </p:nvSpPr>
        <p:spPr>
          <a:xfrm>
            <a:off x="21624" y="2051203"/>
            <a:ext cx="2354637" cy="120041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3"/>
          <p:cNvGrpSpPr/>
          <p:nvPr/>
        </p:nvGrpSpPr>
        <p:grpSpPr>
          <a:xfrm>
            <a:off x="217028" y="3668333"/>
            <a:ext cx="1524098" cy="1241060"/>
            <a:chOff x="2087879" y="1825123"/>
            <a:chExt cx="2076790" cy="2522541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4"/>
            <p:cNvSpPr/>
            <p:nvPr/>
          </p:nvSpPr>
          <p:spPr>
            <a:xfrm rot="2700000">
              <a:off x="1962295" y="2145289"/>
              <a:ext cx="2425484" cy="1979265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438">
                <a:defRPr/>
              </a:pPr>
              <a:endParaRPr lang="zh-CN" altLang="en-US" sz="27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圆角矩形 15"/>
            <p:cNvSpPr/>
            <p:nvPr/>
          </p:nvSpPr>
          <p:spPr>
            <a:xfrm rot="2700000">
              <a:off x="1893450" y="2019552"/>
              <a:ext cx="2310973" cy="1922115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438">
                <a:defRPr/>
              </a:pPr>
              <a:r>
                <a:rPr lang="en-US" altLang="zh-CN" sz="2799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7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2" y="3400608"/>
            <a:ext cx="1333544" cy="1333544"/>
          </a:xfrm>
          <a:prstGeom prst="rect">
            <a:avLst/>
          </a:prstGeom>
        </p:spPr>
      </p:pic>
      <p:sp>
        <p:nvSpPr>
          <p:cNvPr id="73" name="Cloud Callout 72"/>
          <p:cNvSpPr/>
          <p:nvPr/>
        </p:nvSpPr>
        <p:spPr>
          <a:xfrm>
            <a:off x="5024948" y="3152831"/>
            <a:ext cx="3876341" cy="1775588"/>
          </a:xfrm>
          <a:prstGeom prst="cloudCallout">
            <a:avLst>
              <a:gd name="adj1" fmla="val -66173"/>
              <a:gd name="adj2" fmla="val 11542"/>
            </a:avLst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7" y="208613"/>
            <a:ext cx="7968769" cy="4507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6046" y="3757863"/>
            <a:ext cx="6361988" cy="10794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C5=2*C4*C3</a:t>
            </a: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662" y="490797"/>
            <a:ext cx="796275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0835" y="13053"/>
            <a:ext cx="8077584" cy="3706879"/>
            <a:chOff x="475236" y="863749"/>
            <a:chExt cx="10770111" cy="2830840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44" b="35341"/>
            <a:stretch/>
          </p:blipFill>
          <p:spPr bwMode="auto">
            <a:xfrm>
              <a:off x="475236" y="863749"/>
              <a:ext cx="10770111" cy="283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24036" y="886036"/>
              <a:ext cx="10383332" cy="243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5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chu vi  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ô C5?</a:t>
              </a:r>
            </a:p>
            <a:p>
              <a:pPr algn="just"/>
              <a:r>
                <a:rPr 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	</a:t>
              </a:r>
              <a:r>
                <a:rPr lang="en-US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US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CV=2.Pi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en-US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R)</a:t>
              </a:r>
            </a:p>
            <a:p>
              <a:pPr marL="514350" indent="-514350" algn="just">
                <a:buAutoNum type="alphaUcPeriod"/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C5=2+C4.C3.</a:t>
              </a:r>
            </a:p>
            <a:p>
              <a:pPr marL="514350" indent="-514350" algn="just">
                <a:buAutoNum type="alphaUcPeriod"/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C5=2.C4*C3. </a:t>
              </a:r>
            </a:p>
            <a:p>
              <a:pPr algn="just"/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C. C5=2*C4*C3.</a:t>
              </a:r>
            </a:p>
            <a:p>
              <a:pPr algn="just"/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D. C5=2+C4*C3.</a:t>
              </a:r>
            </a:p>
          </p:txBody>
        </p:sp>
      </p:grpSp>
      <p:sp>
        <p:nvSpPr>
          <p:cNvPr id="47" name="Rectangle: Rounded Corners 3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8" name="Rectangle: Rounded Corners 154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9" name="Rectangle: Rounded Corners 155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0" name="Rectangle: Rounded Corners 156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1" name="Rectangle: Rounded Corners 157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2" name="Rectangle: Rounded Corners 158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" name="Rectangle: Rounded Corners 159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4" name="Rectangle: Rounded Corners 160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5" name="Rectangle: Rounded Corners 161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6" name="Rectangle: Rounded Corners 162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7" name="Rectangle: Rounded Corners 163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8" name="Rectangle: Rounded Corners 164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9" name="Rectangle: Rounded Corners 165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60" name="Rectangle: Rounded Corners 166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61" name="Rectangle: Rounded Corners 167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62" name="Rectangle: Rounded Corners 168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63" name="Rectangle: Rounded Corners 169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4" name="Rectangle: Rounded Corners 170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5" name="Rectangle: Rounded Corners 171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66" name="Rectangle: Rounded Corners 172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67" name="Rectangle: Rounded Corners 173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8" name="Rectangle: Rounded Corners 174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9" name="Rectangle: Rounded Corners 175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70" name="Rectangle: Rounded Corners 176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71" name="Rectangle: Rounded Corners 177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72" name="Rectangle: Rounded Corners 178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73" name="Rectangle: Rounded Corners 179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74" name="Rectangle: Rounded Corners 180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75" name="Rectangle: Rounded Corners 181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76" name="Rectangle: Rounded Corners 182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77" name="Rectangle: Rounded Corners 183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8" name="Rectangle: Rounded Corners 184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9" name="Rectangle: Rounded Corners 186"/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6C72714-A262-D7BD-3DE8-F6E09364F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092" y="572886"/>
            <a:ext cx="2844316" cy="122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7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7" y="429419"/>
            <a:ext cx="7359878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9692" y="3644411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=E6*$F$2</a:t>
            </a:r>
          </a:p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4471" y="1091966"/>
            <a:ext cx="727506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85675"/>
            <a:ext cx="9144000" cy="3461206"/>
            <a:chOff x="703190" y="461646"/>
            <a:chExt cx="10770112" cy="3879454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48" b="35685"/>
            <a:stretch/>
          </p:blipFill>
          <p:spPr bwMode="auto">
            <a:xfrm>
              <a:off x="703190" y="495972"/>
              <a:ext cx="10770112" cy="384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29812" y="461646"/>
              <a:ext cx="10271444" cy="334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6: Trong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5.3,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ô 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F5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just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	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=E5*$F$2</a:t>
              </a:r>
              <a:endPara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/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Sao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chép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này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đến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ô 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F6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kết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quả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sao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chép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/>
              <a:r>
                <a:rPr lang="en-US" sz="2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A. =E6*F3		            </a:t>
              </a:r>
            </a:p>
            <a:p>
              <a:pPr algn="just"/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B. =E6*$F$2</a:t>
              </a:r>
            </a:p>
            <a:p>
              <a:pPr algn="just"/>
              <a:r>
                <a:rPr lang="en-US" sz="2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C. =$E$6*F3 </a:t>
              </a:r>
            </a:p>
            <a:p>
              <a:pPr algn="just"/>
              <a:r>
                <a:rPr lang="en-US" sz="2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D. </a:t>
              </a:r>
              <a:r>
                <a:rPr lang="en-US" sz="2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=$E$6*$F$3</a:t>
              </a:r>
              <a:endParaRPr lang="en-US" sz="2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5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" name="Rectangle: Rounded Corners 155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4" name="Rectangle: Rounded Corners 156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" name="Rectangle: Rounded Corners 157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9" name="Rectangle: Rounded Corners 158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0" name="Rectangle: Rounded Corners 159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" name="Rectangle: Rounded Corners 160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" name="Rectangle: Rounded Corners 161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3" name="Rectangle: Rounded Corners 162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" name="Rectangle: Rounded Corners 16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" name="Rectangle: Rounded Corners 16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" name="Rectangle: Rounded Corners 165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7" name="Rectangle: Rounded Corners 166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" name="Rectangle: Rounded Corners 167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9" name="Rectangle: Rounded Corners 168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" name="Rectangle: Rounded Corners 169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" name="Rectangle: Rounded Corners 170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2" name="Rectangle: Rounded Corners 171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" name="Rectangle: Rounded Corners 172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4" name="Rectangle: Rounded Corners 17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" name="Rectangle: Rounded Corners 17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6" name="Rectangle: Rounded Corners 175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" name="Rectangle: Rounded Corners 176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8" name="Rectangle: Rounded Corners 177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9" name="Rectangle: Rounded Corners 178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0" name="Rectangle: Rounded Corners 179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1" name="Rectangle: Rounded Corners 180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2" name="Rectangle: Rounded Corners 181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3" name="Rectangle: Rounded Corners 182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4" name="Rectangle: Rounded Corners 183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5" name="Rectangle: Rounded Corners 184"/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6" name="Rectangle: Rounded Corners 186"/>
          <p:cNvSpPr/>
          <p:nvPr/>
        </p:nvSpPr>
        <p:spPr>
          <a:xfrm>
            <a:off x="3410220" y="364844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0D38ADB-B8AE-44DB-9A38-889DF90C6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589" y="1414791"/>
            <a:ext cx="6545378" cy="207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C4325-9AA4-4E2E-9D07-50C4CAEB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5" y="1000075"/>
            <a:ext cx="3479203" cy="2120006"/>
          </a:xfrm>
          <a:prstGeom prst="rect">
            <a:avLst/>
          </a:prstGeom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34AABB53-7407-41B2-AEE1-67F831E0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07" y="3281782"/>
            <a:ext cx="3351730" cy="13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D5081CCD-BD6B-4A1A-9005-65E3FA5B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70" y="1803316"/>
            <a:ext cx="3674867" cy="16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74ABAB28-39CC-4CF6-B7C3-4B65BE22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33" y="2316839"/>
            <a:ext cx="2663995" cy="16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1D606C9-6316-42CB-A723-12204115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62" y="869921"/>
            <a:ext cx="1720029" cy="16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6AF185F-7DED-484D-A7AC-489E457E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25" y="1679102"/>
            <a:ext cx="2510149" cy="15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5AAC3-BA7D-469A-B79B-CB3D8F3FEE16}"/>
              </a:ext>
            </a:extLst>
          </p:cNvPr>
          <p:cNvSpPr txBox="1"/>
          <p:nvPr/>
        </p:nvSpPr>
        <p:spPr>
          <a:xfrm>
            <a:off x="2137780" y="237584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KẾT BÀI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5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AFB5C-DEA5-4864-999B-096937C2F9B2}"/>
              </a:ext>
            </a:extLst>
          </p:cNvPr>
          <p:cNvSpPr/>
          <p:nvPr/>
        </p:nvSpPr>
        <p:spPr>
          <a:xfrm>
            <a:off x="1136371" y="1815413"/>
            <a:ext cx="702078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1,2.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SBT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/22,23,24.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3,4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13633"/>
            <a:ext cx="9100740" cy="5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r="3436" b="4314"/>
          <a:stretch/>
        </p:blipFill>
        <p:spPr bwMode="auto">
          <a:xfrm>
            <a:off x="1964762" y="232284"/>
            <a:ext cx="69164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9481" y="952364"/>
            <a:ext cx="6083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giá của một số phần mềm 0 đồng được hiểu là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DD5FD5B5-6FE2-4FCE-8835-5B45A7F3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24465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9262EC-B5FA-4B88-A62C-9F44F99B66FB}"/>
              </a:ext>
            </a:extLst>
          </p:cNvPr>
          <p:cNvSpPr txBox="1"/>
          <p:nvPr/>
        </p:nvSpPr>
        <p:spPr>
          <a:xfrm>
            <a:off x="51267" y="552387"/>
            <a:ext cx="1763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320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32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0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1560" y="167997"/>
            <a:ext cx="7776864" cy="11084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bảng tính giải quyết bài toán thực tế (Tiết 1)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F7BB8ED-5083-4D8F-A095-431B8A647333}"/>
              </a:ext>
            </a:extLst>
          </p:cNvPr>
          <p:cNvSpPr/>
          <p:nvPr/>
        </p:nvSpPr>
        <p:spPr>
          <a:xfrm>
            <a:off x="3387150" y="2200136"/>
            <a:ext cx="2374677" cy="169218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bảng tính giải quyết bài toán thực tế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A1FC45-E555-4BDC-9CF8-A0E07A964852}"/>
              </a:ext>
            </a:extLst>
          </p:cNvPr>
          <p:cNvGrpSpPr/>
          <p:nvPr/>
        </p:nvGrpSpPr>
        <p:grpSpPr>
          <a:xfrm>
            <a:off x="602330" y="1401534"/>
            <a:ext cx="3152756" cy="1111375"/>
            <a:chOff x="232699" y="1821213"/>
            <a:chExt cx="3152756" cy="1111375"/>
          </a:xfrm>
        </p:grpSpPr>
        <p:cxnSp>
          <p:nvCxnSpPr>
            <p:cNvPr id="6" name="Curved Connector 8">
              <a:extLst>
                <a:ext uri="{FF2B5EF4-FFF2-40B4-BE49-F238E27FC236}">
                  <a16:creationId xmlns:a16="http://schemas.microsoft.com/office/drawing/2014/main" id="{0D0FDEEB-6C7C-4028-8091-6E0B4746BC7B}"/>
                </a:ext>
              </a:extLst>
            </p:cNvPr>
            <p:cNvCxnSpPr/>
            <p:nvPr/>
          </p:nvCxnSpPr>
          <p:spPr>
            <a:xfrm rot="10800000">
              <a:off x="2233327" y="2752568"/>
              <a:ext cx="1152128" cy="180019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15">
              <a:extLst>
                <a:ext uri="{FF2B5EF4-FFF2-40B4-BE49-F238E27FC236}">
                  <a16:creationId xmlns:a16="http://schemas.microsoft.com/office/drawing/2014/main" id="{329C8B73-97ED-4AEE-B2F2-082D486A5D61}"/>
                </a:ext>
              </a:extLst>
            </p:cNvPr>
            <p:cNvSpPr/>
            <p:nvPr/>
          </p:nvSpPr>
          <p:spPr>
            <a:xfrm>
              <a:off x="232699" y="1821213"/>
              <a:ext cx="2000627" cy="11113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1. Địa chỉ tương đối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504BD-8DB7-493D-AE07-5FAAC1DCDC5A}"/>
              </a:ext>
            </a:extLst>
          </p:cNvPr>
          <p:cNvGrpSpPr/>
          <p:nvPr/>
        </p:nvGrpSpPr>
        <p:grpSpPr>
          <a:xfrm>
            <a:off x="629860" y="3579550"/>
            <a:ext cx="3607629" cy="1111375"/>
            <a:chOff x="827585" y="3743554"/>
            <a:chExt cx="3607629" cy="1111375"/>
          </a:xfrm>
        </p:grpSpPr>
        <p:cxnSp>
          <p:nvCxnSpPr>
            <p:cNvPr id="9" name="Curved Connector 11">
              <a:extLst>
                <a:ext uri="{FF2B5EF4-FFF2-40B4-BE49-F238E27FC236}">
                  <a16:creationId xmlns:a16="http://schemas.microsoft.com/office/drawing/2014/main" id="{1F6CF843-EBF3-4646-9D29-A7E780DB8403}"/>
                </a:ext>
              </a:extLst>
            </p:cNvPr>
            <p:cNvCxnSpPr/>
            <p:nvPr/>
          </p:nvCxnSpPr>
          <p:spPr>
            <a:xfrm rot="10800000" flipV="1">
              <a:off x="3601480" y="3796680"/>
              <a:ext cx="833734" cy="57606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996E5F0E-81AB-4B75-89B5-DBE9A3A43C3B}"/>
                </a:ext>
              </a:extLst>
            </p:cNvPr>
            <p:cNvSpPr/>
            <p:nvPr/>
          </p:nvSpPr>
          <p:spPr>
            <a:xfrm>
              <a:off x="827585" y="3743554"/>
              <a:ext cx="2784098" cy="11113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 Thực hành: Sử dụng bảng tính giải quyết bài toán thực tế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40BFCB-0FBF-4638-9E65-5791030FD754}"/>
              </a:ext>
            </a:extLst>
          </p:cNvPr>
          <p:cNvGrpSpPr/>
          <p:nvPr/>
        </p:nvGrpSpPr>
        <p:grpSpPr>
          <a:xfrm>
            <a:off x="5364088" y="1657067"/>
            <a:ext cx="2808317" cy="1044115"/>
            <a:chOff x="5329672" y="1654445"/>
            <a:chExt cx="2808317" cy="1044115"/>
          </a:xfrm>
        </p:grpSpPr>
        <p:cxnSp>
          <p:nvCxnSpPr>
            <p:cNvPr id="12" name="Curved Connector 5">
              <a:extLst>
                <a:ext uri="{FF2B5EF4-FFF2-40B4-BE49-F238E27FC236}">
                  <a16:creationId xmlns:a16="http://schemas.microsoft.com/office/drawing/2014/main" id="{8211B2B5-DD7D-40E3-94A1-41E4F87F9A92}"/>
                </a:ext>
              </a:extLst>
            </p:cNvPr>
            <p:cNvCxnSpPr/>
            <p:nvPr/>
          </p:nvCxnSpPr>
          <p:spPr>
            <a:xfrm flipV="1">
              <a:off x="5329672" y="2284517"/>
              <a:ext cx="648072" cy="360040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20">
              <a:extLst>
                <a:ext uri="{FF2B5EF4-FFF2-40B4-BE49-F238E27FC236}">
                  <a16:creationId xmlns:a16="http://schemas.microsoft.com/office/drawing/2014/main" id="{29D1F397-EEC6-4853-846E-975F96D3D1DC}"/>
                </a:ext>
              </a:extLst>
            </p:cNvPr>
            <p:cNvSpPr/>
            <p:nvPr/>
          </p:nvSpPr>
          <p:spPr>
            <a:xfrm>
              <a:off x="5994348" y="1654445"/>
              <a:ext cx="2143641" cy="1044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 Địa chỉ tuyệt đối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B70C80-F4A7-4074-A21B-D50E8FB19E27}"/>
              </a:ext>
            </a:extLst>
          </p:cNvPr>
          <p:cNvGrpSpPr/>
          <p:nvPr/>
        </p:nvGrpSpPr>
        <p:grpSpPr>
          <a:xfrm>
            <a:off x="5256076" y="3220616"/>
            <a:ext cx="3132348" cy="1614046"/>
            <a:chOff x="5529092" y="1439249"/>
            <a:chExt cx="3132348" cy="1614046"/>
          </a:xfrm>
        </p:grpSpPr>
        <p:cxnSp>
          <p:nvCxnSpPr>
            <p:cNvPr id="15" name="Curved Connector 5">
              <a:extLst>
                <a:ext uri="{FF2B5EF4-FFF2-40B4-BE49-F238E27FC236}">
                  <a16:creationId xmlns:a16="http://schemas.microsoft.com/office/drawing/2014/main" id="{F1F8811F-ED2F-4D4C-93FC-C92FA262F09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30784" y="1637557"/>
              <a:ext cx="845268" cy="448652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E11EDEA0-59A2-432D-9A68-B251E60E6DAB}"/>
                </a:ext>
              </a:extLst>
            </p:cNvPr>
            <p:cNvSpPr/>
            <p:nvPr/>
          </p:nvSpPr>
          <p:spPr>
            <a:xfrm>
              <a:off x="5977744" y="1847161"/>
              <a:ext cx="2683696" cy="1206134"/>
            </a:xfrm>
            <a:prstGeom prst="roundRect">
              <a:avLst>
                <a:gd name="adj" fmla="val 19139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 Thực hành: Sao chép dữ liệu từ các tệp văn bản, trang trình chiếu sang trang tính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" y="26908"/>
            <a:ext cx="9159873" cy="51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" y="1796332"/>
            <a:ext cx="2555398" cy="2555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11" y="1718408"/>
            <a:ext cx="2617878" cy="261833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7836" y="246786"/>
            <a:ext cx="14396601" cy="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00" y="3120203"/>
            <a:ext cx="184667" cy="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8" tIns="45704" rIns="91408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783" y="2597365"/>
            <a:ext cx="2271244" cy="95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68F68C-ADA1-4974-8A47-A7C15F54E507}"/>
              </a:ext>
            </a:extLst>
          </p:cNvPr>
          <p:cNvGrpSpPr/>
          <p:nvPr/>
        </p:nvGrpSpPr>
        <p:grpSpPr>
          <a:xfrm>
            <a:off x="2210086" y="2008713"/>
            <a:ext cx="5433500" cy="886038"/>
            <a:chOff x="2210086" y="1315215"/>
            <a:chExt cx="5433500" cy="886038"/>
          </a:xfrm>
        </p:grpSpPr>
        <p:sp>
          <p:nvSpPr>
            <p:cNvPr id="52" name="Round Same Side Corner Rectangle 51"/>
            <p:cNvSpPr/>
            <p:nvPr/>
          </p:nvSpPr>
          <p:spPr>
            <a:xfrm rot="5400000">
              <a:off x="4985323" y="-647314"/>
              <a:ext cx="615337" cy="4701188"/>
            </a:xfrm>
            <a:prstGeom prst="round2SameRect">
              <a:avLst>
                <a:gd name="adj1" fmla="val 4499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8" tIns="60939" rIns="121878" bIns="609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9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77785" y="1247516"/>
              <a:ext cx="886038" cy="102143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97243" y="1494716"/>
              <a:ext cx="875528" cy="49244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2869265" y="1468402"/>
              <a:ext cx="3763723" cy="52303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99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Địa chỉ tương đối</a:t>
              </a:r>
              <a:endPara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9C5AFF-9104-4275-8AAF-3AB645D4418A}"/>
              </a:ext>
            </a:extLst>
          </p:cNvPr>
          <p:cNvGrpSpPr/>
          <p:nvPr/>
        </p:nvGrpSpPr>
        <p:grpSpPr>
          <a:xfrm>
            <a:off x="2238494" y="3138857"/>
            <a:ext cx="5405092" cy="953777"/>
            <a:chOff x="2238494" y="2445359"/>
            <a:chExt cx="5405092" cy="953777"/>
          </a:xfrm>
        </p:grpSpPr>
        <p:sp>
          <p:nvSpPr>
            <p:cNvPr id="59" name="Round Same Side Corner Rectangle 58"/>
            <p:cNvSpPr/>
            <p:nvPr/>
          </p:nvSpPr>
          <p:spPr>
            <a:xfrm rot="5400000">
              <a:off x="4985324" y="589309"/>
              <a:ext cx="615338" cy="47011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8" tIns="60939" rIns="121878" bIns="609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39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58119" y="2425734"/>
              <a:ext cx="953777" cy="99302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37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28093" y="2691045"/>
              <a:ext cx="749658" cy="49227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3199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194266" y="2660225"/>
              <a:ext cx="3107965" cy="5230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99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799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799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2799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BC5228D-C1CF-4DD7-A605-ED756AA4468C}"/>
              </a:ext>
            </a:extLst>
          </p:cNvPr>
          <p:cNvSpPr/>
          <p:nvPr/>
        </p:nvSpPr>
        <p:spPr>
          <a:xfrm>
            <a:off x="611560" y="167997"/>
            <a:ext cx="7776864" cy="11084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bảng tính giải quyết bài toán thực tế (Tiết 1)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7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6B82B-DC49-5975-C74F-0941C75D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4"/>
            <a:ext cx="9144000" cy="51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00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53946" y="851111"/>
            <a:ext cx="184667" cy="523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438">
              <a:defRPr/>
            </a:pPr>
            <a:endParaRPr lang="en-US" sz="2799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70AC7-141C-42B6-A588-1774D6468839}"/>
              </a:ext>
            </a:extLst>
          </p:cNvPr>
          <p:cNvSpPr txBox="1"/>
          <p:nvPr/>
        </p:nvSpPr>
        <p:spPr>
          <a:xfrm>
            <a:off x="2570038" y="745007"/>
            <a:ext cx="628643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ô được quy định như thế nào?</a:t>
            </a:r>
            <a:endParaRPr lang="en-US" sz="27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E2F5C-4C40-4331-8D9E-F9DC29FB5B8C}"/>
              </a:ext>
            </a:extLst>
          </p:cNvPr>
          <p:cNvSpPr txBox="1"/>
          <p:nvPr/>
        </p:nvSpPr>
        <p:spPr>
          <a:xfrm>
            <a:off x="2102331" y="1731665"/>
            <a:ext cx="6957695" cy="830740"/>
          </a:xfrm>
          <a:prstGeom prst="rect">
            <a:avLst/>
          </a:prstGeom>
          <a:solidFill>
            <a:srgbClr val="F8FFB1"/>
          </a:solidFill>
        </p:spPr>
        <p:txBody>
          <a:bodyPr wrap="square" rtlCol="0">
            <a:spAutoFit/>
          </a:bodyPr>
          <a:lstStyle/>
          <a:p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3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ô&gt; = &lt;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D8615338-7FA7-4A66-B167-3993C965DAB9}"/>
              </a:ext>
            </a:extLst>
          </p:cNvPr>
          <p:cNvGrpSpPr/>
          <p:nvPr/>
        </p:nvGrpSpPr>
        <p:grpSpPr>
          <a:xfrm>
            <a:off x="257406" y="2726033"/>
            <a:ext cx="1780147" cy="1784870"/>
            <a:chOff x="1928135" y="1810432"/>
            <a:chExt cx="2628019" cy="2344555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1">
              <a:extLst>
                <a:ext uri="{FF2B5EF4-FFF2-40B4-BE49-F238E27FC236}">
                  <a16:creationId xmlns:a16="http://schemas.microsoft.com/office/drawing/2014/main" id="{D21183EC-806D-4F86-89DE-396E0FB8A8EE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12">
              <a:extLst>
                <a:ext uri="{FF2B5EF4-FFF2-40B4-BE49-F238E27FC236}">
                  <a16:creationId xmlns:a16="http://schemas.microsoft.com/office/drawing/2014/main" id="{99649525-7870-4AFF-BDA8-FB742F1692AC}"/>
                </a:ext>
              </a:extLst>
            </p:cNvPr>
            <p:cNvSpPr/>
            <p:nvPr/>
          </p:nvSpPr>
          <p:spPr>
            <a:xfrm rot="2700000">
              <a:off x="2009666" y="1780198"/>
              <a:ext cx="2293258" cy="2456319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Cloud Callout 29">
            <a:extLst>
              <a:ext uri="{FF2B5EF4-FFF2-40B4-BE49-F238E27FC236}">
                <a16:creationId xmlns:a16="http://schemas.microsoft.com/office/drawing/2014/main" id="{D67FB66C-DB90-4054-9B4F-85C81862EEFD}"/>
              </a:ext>
            </a:extLst>
          </p:cNvPr>
          <p:cNvSpPr/>
          <p:nvPr/>
        </p:nvSpPr>
        <p:spPr>
          <a:xfrm>
            <a:off x="135166" y="745007"/>
            <a:ext cx="1880550" cy="1609388"/>
          </a:xfrm>
          <a:prstGeom prst="cloudCallout">
            <a:avLst>
              <a:gd name="adj1" fmla="val -24360"/>
              <a:gd name="adj2" fmla="val 117243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 descr="Trẻ Em, Mầm Non, Đọc Sách, Học Tập, Cô Bé, Tải hình PNG 342 -  Free.Vector6.com">
            <a:extLst>
              <a:ext uri="{FF2B5EF4-FFF2-40B4-BE49-F238E27FC236}">
                <a16:creationId xmlns:a16="http://schemas.microsoft.com/office/drawing/2014/main" id="{E2184FD5-27AF-4D43-93EF-88890697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9" y="2896580"/>
            <a:ext cx="1502712" cy="15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2C67EA3-21F1-444C-B86A-0AF9496E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7" y="77433"/>
            <a:ext cx="3418905" cy="667574"/>
          </a:xfrm>
        </p:spPr>
        <p:txBody>
          <a:bodyPr>
            <a:norm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địa chỉ ô?</a:t>
            </a:r>
          </a:p>
        </p:txBody>
      </p:sp>
    </p:spTree>
    <p:extLst>
      <p:ext uri="{BB962C8B-B14F-4D97-AF65-F5344CB8AC3E}">
        <p14:creationId xmlns:p14="http://schemas.microsoft.com/office/powerpoint/2010/main" val="40276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7" y="77433"/>
            <a:ext cx="3418905" cy="667574"/>
          </a:xfrm>
        </p:spPr>
        <p:txBody>
          <a:bodyPr>
            <a:normAutofit/>
          </a:bodyPr>
          <a:lstStyle/>
          <a:p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Địa chỉ tương đối</a:t>
            </a:r>
            <a:endParaRPr lang="en-US" sz="27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3946" y="851111"/>
            <a:ext cx="184667" cy="523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438">
              <a:defRPr/>
            </a:pPr>
            <a:endParaRPr lang="en-US" sz="2799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70AC7-141C-42B6-A588-1774D6468839}"/>
              </a:ext>
            </a:extLst>
          </p:cNvPr>
          <p:cNvSpPr txBox="1"/>
          <p:nvPr/>
        </p:nvSpPr>
        <p:spPr>
          <a:xfrm>
            <a:off x="2640986" y="1058753"/>
            <a:ext cx="6280001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7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E2F5C-4C40-4331-8D9E-F9DC29FB5B8C}"/>
              </a:ext>
            </a:extLst>
          </p:cNvPr>
          <p:cNvSpPr txBox="1"/>
          <p:nvPr/>
        </p:nvSpPr>
        <p:spPr>
          <a:xfrm>
            <a:off x="2646971" y="2135710"/>
            <a:ext cx="6280001" cy="830740"/>
          </a:xfrm>
          <a:prstGeom prst="rect">
            <a:avLst/>
          </a:prstGeom>
          <a:solidFill>
            <a:srgbClr val="F8FFB1"/>
          </a:solidFill>
        </p:spPr>
        <p:txBody>
          <a:bodyPr wrap="square" rtlCol="0">
            <a:spAutoFit/>
          </a:bodyPr>
          <a:lstStyle/>
          <a:p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3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D8615338-7FA7-4A66-B167-3993C965DAB9}"/>
              </a:ext>
            </a:extLst>
          </p:cNvPr>
          <p:cNvGrpSpPr/>
          <p:nvPr/>
        </p:nvGrpSpPr>
        <p:grpSpPr>
          <a:xfrm>
            <a:off x="257406" y="2726033"/>
            <a:ext cx="1780147" cy="1784870"/>
            <a:chOff x="1928135" y="1810432"/>
            <a:chExt cx="2628019" cy="2344555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1">
              <a:extLst>
                <a:ext uri="{FF2B5EF4-FFF2-40B4-BE49-F238E27FC236}">
                  <a16:creationId xmlns:a16="http://schemas.microsoft.com/office/drawing/2014/main" id="{D21183EC-806D-4F86-89DE-396E0FB8A8EE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12">
              <a:extLst>
                <a:ext uri="{FF2B5EF4-FFF2-40B4-BE49-F238E27FC236}">
                  <a16:creationId xmlns:a16="http://schemas.microsoft.com/office/drawing/2014/main" id="{99649525-7870-4AFF-BDA8-FB742F1692AC}"/>
                </a:ext>
              </a:extLst>
            </p:cNvPr>
            <p:cNvSpPr/>
            <p:nvPr/>
          </p:nvSpPr>
          <p:spPr>
            <a:xfrm rot="2700000">
              <a:off x="2009666" y="1780198"/>
              <a:ext cx="2293258" cy="2456319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EF656F56-2A69-498E-BB2C-0862F9FD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8" y="2261143"/>
            <a:ext cx="2239986" cy="19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loud Callout 29">
            <a:extLst>
              <a:ext uri="{FF2B5EF4-FFF2-40B4-BE49-F238E27FC236}">
                <a16:creationId xmlns:a16="http://schemas.microsoft.com/office/drawing/2014/main" id="{D67FB66C-DB90-4054-9B4F-85C81862EEFD}"/>
              </a:ext>
            </a:extLst>
          </p:cNvPr>
          <p:cNvSpPr/>
          <p:nvPr/>
        </p:nvSpPr>
        <p:spPr>
          <a:xfrm>
            <a:off x="135166" y="745007"/>
            <a:ext cx="1880550" cy="1609388"/>
          </a:xfrm>
          <a:prstGeom prst="cloudCallout">
            <a:avLst>
              <a:gd name="adj1" fmla="val -24360"/>
              <a:gd name="adj2" fmla="val 117243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3152982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2129</Words>
  <Application>Microsoft Office PowerPoint</Application>
  <PresentationFormat>Custom</PresentationFormat>
  <Paragraphs>415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微软雅黑</vt:lpstr>
      <vt:lpstr>微软雅黑</vt:lpstr>
      <vt:lpstr>Arial</vt:lpstr>
      <vt:lpstr>Calibri</vt:lpstr>
      <vt:lpstr>Calibri Light</vt:lpstr>
      <vt:lpstr>Times New Roman</vt:lpstr>
      <vt:lpstr>Times New Roman (Headings)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Nhắc lại địa chỉ ô?</vt:lpstr>
      <vt:lpstr>1. Địa chỉ tương đối</vt:lpstr>
      <vt:lpstr>1. Địa chỉ tương đối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Địa chỉ tuyệt đối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van thanh truc</dc:creator>
  <cp:lastModifiedBy>Truc Van</cp:lastModifiedBy>
  <cp:revision>466</cp:revision>
  <dcterms:created xsi:type="dcterms:W3CDTF">2017-04-06T01:11:23Z</dcterms:created>
  <dcterms:modified xsi:type="dcterms:W3CDTF">2024-10-25T08:17:58Z</dcterms:modified>
</cp:coreProperties>
</file>