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8" r:id="rId2"/>
    <p:sldId id="256" r:id="rId3"/>
    <p:sldId id="272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81" r:id="rId12"/>
    <p:sldId id="282" r:id="rId13"/>
    <p:sldId id="283" r:id="rId14"/>
    <p:sldId id="284" r:id="rId15"/>
    <p:sldId id="316" r:id="rId16"/>
    <p:sldId id="317" r:id="rId17"/>
    <p:sldId id="318" r:id="rId18"/>
    <p:sldId id="287" r:id="rId19"/>
    <p:sldId id="288" r:id="rId20"/>
    <p:sldId id="314" r:id="rId21"/>
    <p:sldId id="302" r:id="rId22"/>
    <p:sldId id="292" r:id="rId23"/>
    <p:sldId id="290" r:id="rId24"/>
    <p:sldId id="291" r:id="rId25"/>
    <p:sldId id="311" r:id="rId26"/>
    <p:sldId id="293" r:id="rId27"/>
    <p:sldId id="320" r:id="rId28"/>
    <p:sldId id="294" r:id="rId29"/>
    <p:sldId id="295" r:id="rId30"/>
    <p:sldId id="312" r:id="rId31"/>
    <p:sldId id="296" r:id="rId32"/>
    <p:sldId id="297" r:id="rId33"/>
    <p:sldId id="306" r:id="rId34"/>
    <p:sldId id="298" r:id="rId35"/>
    <p:sldId id="307" r:id="rId36"/>
    <p:sldId id="321" r:id="rId37"/>
    <p:sldId id="324" r:id="rId38"/>
    <p:sldId id="323" r:id="rId39"/>
    <p:sldId id="322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5B5D4-68A9-4BDB-A962-6462A2244E5F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DA152-C07A-49BD-A0F1-3027C8E95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7188-841A-42BB-8B0A-7347951778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6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2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9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7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4040-07FB-44E0-BBE5-BC24CD7DF2D7}" type="datetimeFigureOut">
              <a:rPr lang="en-US" smtClean="0"/>
              <a:t>09/20/2024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6578-AF72-4E02-9D81-FA2C7414B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0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543800" cy="2362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</a:rPr>
              <a:t>CHỦ ĐỀ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</a:rPr>
              <a:t>NGUYÊN TỬ - NGUYÊN TỐ HOÁ HỌC – </a:t>
            </a:r>
            <a:r>
              <a:rPr lang="en-US" sz="3600" dirty="0">
                <a:solidFill>
                  <a:srgbClr val="0000FF"/>
                </a:solidFill>
              </a:rPr>
              <a:t/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vi-VN" sz="3600" b="1" dirty="0">
                <a:solidFill>
                  <a:srgbClr val="0000FF"/>
                </a:solidFill>
              </a:rPr>
              <a:t>SƠ LƯỢC VỀ BẢNG TUẦN HOÀN </a:t>
            </a:r>
            <a:r>
              <a:rPr lang="en-US" sz="3600" b="1" dirty="0">
                <a:solidFill>
                  <a:srgbClr val="0000FF"/>
                </a:solidFill>
              </a:rPr>
              <a:t/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vi-VN" sz="3600" b="1" dirty="0">
                <a:solidFill>
                  <a:srgbClr val="0000FF"/>
                </a:solidFill>
              </a:rPr>
              <a:t>CÁC NGUYỀN TỐ HOÁ HỌC</a:t>
            </a:r>
            <a:endParaRPr lang="en-US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4" descr="j043259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990600" y="2470150"/>
            <a:ext cx="609600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>
              <a:defRPr/>
            </a:pPr>
            <a:endParaRPr lang="en-US" sz="15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5867400" y="5256213"/>
            <a:ext cx="609600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>
              <a:defRPr/>
            </a:pPr>
            <a:endParaRPr lang="en-US" sz="15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162800" y="2301875"/>
            <a:ext cx="609600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>
              <a:defRPr/>
            </a:pPr>
            <a:endParaRPr lang="en-US" sz="15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8359775" y="609600"/>
            <a:ext cx="609600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>
              <a:defRPr/>
            </a:pPr>
            <a:endParaRPr lang="en-US" sz="15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25450" y="5791200"/>
            <a:ext cx="609600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>
              <a:defRPr/>
            </a:pPr>
            <a:endParaRPr lang="en-US" sz="15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209800" y="784225"/>
            <a:ext cx="609600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>
              <a:defRPr/>
            </a:pPr>
            <a:endParaRPr lang="en-US" sz="15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2514600" y="5102225"/>
            <a:ext cx="609600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>
              <a:defRPr/>
            </a:pPr>
            <a:endParaRPr lang="en-US" sz="15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9LwW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6934200" cy="4953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47625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Rutherford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54102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2.4.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Rutherford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10200" y="2133600"/>
            <a:ext cx="36576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Rutherford - Bohr,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5800" y="26670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Rutherford – Bohr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77" y="18288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53340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2.4.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Rutherford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endCxn id="14" idx="0"/>
          </p:cNvCxnSpPr>
          <p:nvPr/>
        </p:nvCxnSpPr>
        <p:spPr>
          <a:xfrm>
            <a:off x="4191000" y="3352800"/>
            <a:ext cx="22860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124200" y="1752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15000" y="464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nhân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828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Electron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2400" y="2133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latin typeface="Times New Roman" pitchFamily="18" charset="0"/>
              </a:rPr>
              <a:t>- Nguyên tử gồm</a:t>
            </a:r>
            <a:r>
              <a:rPr lang="en-US" sz="3200" dirty="0">
                <a:latin typeface="Times New Roman" pitchFamily="18" charset="0"/>
              </a:rPr>
              <a:t> : 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5181600"/>
            <a:ext cx="2209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+ </a:t>
            </a:r>
            <a:r>
              <a:rPr lang="vi-VN" sz="3200" dirty="0">
                <a:latin typeface="Times New Roman" pitchFamily="18" charset="0"/>
              </a:rPr>
              <a:t>Hạt nhân</a:t>
            </a:r>
            <a:r>
              <a:rPr lang="en-US" sz="3200" dirty="0">
                <a:latin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0" y="3352800"/>
            <a:ext cx="1219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+ </a:t>
            </a:r>
            <a:r>
              <a:rPr lang="vi-VN" sz="3200" dirty="0">
                <a:latin typeface="Times New Roman" pitchFamily="18" charset="0"/>
              </a:rPr>
              <a:t>Vỏ</a:t>
            </a:r>
            <a:r>
              <a:rPr lang="en-US" sz="3200" dirty="0">
                <a:latin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95400" y="32766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latin typeface="Times New Roman" pitchFamily="18" charset="0"/>
              </a:rPr>
              <a:t>tạo bởi một hay nhiều electron</a:t>
            </a:r>
            <a:r>
              <a:rPr lang="en-US" sz="3200" dirty="0">
                <a:latin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</a:rPr>
              <a:t> -1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6000" y="5105400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</a:rPr>
              <a:t> proton (</a:t>
            </a:r>
            <a:r>
              <a:rPr lang="en-US" sz="3200" dirty="0" err="1">
                <a:latin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p) </a:t>
            </a:r>
            <a:r>
              <a:rPr lang="en-US" sz="3200" dirty="0" err="1">
                <a:latin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</a:rPr>
              <a:t> p </a:t>
            </a:r>
            <a:r>
              <a:rPr lang="en-US" sz="3200" dirty="0" err="1">
                <a:latin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</a:rPr>
              <a:t> +1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00"/>
            <a:ext cx="2895600" cy="246662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324600" y="1905000"/>
            <a:ext cx="12192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029200" y="609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43800" y="2636223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nhân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05200" y="350223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Electron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40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9" grpId="0" animBg="1"/>
      <p:bldP spid="30730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91440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   =   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533400"/>
            <a:ext cx="762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-</a:t>
            </a:r>
            <a:r>
              <a:rPr lang="en-US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533400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3429000"/>
            <a:ext cx="8839200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hạt nhân nguyên tử, điện tích hạt 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tổng điện tích của các hạt proton trong nguyên 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4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876800"/>
            <a:ext cx="3657600" cy="11430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38600" y="48768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z3577065197077_47d4978841bc445395535d3edb04b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09600"/>
            <a:ext cx="3733800" cy="38100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581400" y="37338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7p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62000" y="6172200"/>
            <a:ext cx="106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019800" y="61722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066800" y="54864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00800" y="5410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133600" y="44196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3400" y="44196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1447800" cy="685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886200"/>
          <a:ext cx="8382000" cy="2549081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nitrogen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potassium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nguyên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tử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83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Lớp electron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86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Electron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trên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mỗi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Screenshot 2022-07-19 1020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1000"/>
            <a:ext cx="70104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762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2.5,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potassium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0" y="2895600"/>
            <a:ext cx="1447800" cy="6858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8265" y="4572000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6398" y="53340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5867400"/>
            <a:ext cx="897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4658380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03398" y="54203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0998" y="5953780"/>
            <a:ext cx="1202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2/8/8/1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66800"/>
            <a:ext cx="87820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1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Rutherford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Niels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Bohr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nh-he-mat-troi-1799-158203683-3830-4680-1638620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odium GIF by xponentialdesign">
            <a:extLst>
              <a:ext uri="{FF2B5EF4-FFF2-40B4-BE49-F238E27FC236}">
                <a16:creationId xmlns:a16="http://schemas.microsoft.com/office/drawing/2014/main" id="{8D58B3B5-2A97-4321-8BB3-D3DBAC517D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77000" cy="566472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Left Arrow 10"/>
          <p:cNvSpPr/>
          <p:nvPr/>
        </p:nvSpPr>
        <p:spPr>
          <a:xfrm rot="19509758">
            <a:off x="5362241" y="1911088"/>
            <a:ext cx="705422" cy="479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9509758">
            <a:off x="6132269" y="2074800"/>
            <a:ext cx="12954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362200" y="3352800"/>
            <a:ext cx="2286000" cy="1828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953000"/>
            <a:ext cx="22860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neutron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5638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01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9469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 NGUYÊN TỬ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84838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Rutherford – Bohr: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921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DE5AF4-2998-9504-D94C-F7E80118717B}"/>
              </a:ext>
            </a:extLst>
          </p:cNvPr>
          <p:cNvSpPr txBox="1"/>
          <p:nvPr/>
        </p:nvSpPr>
        <p:spPr>
          <a:xfrm>
            <a:off x="381000" y="838200"/>
            <a:ext cx="8534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guyên tử có sự trung hòa về điện là vì: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được cấu tạo bởi vỏ (các electron) mang điện tích âm và hạt nhân (các proton) mang điện tích dương và nơtron không mang điện tích.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Ngoài ra, điện tích của các hạt electron và các hạt nơtron có cùng trị số.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9469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  NGUYÊN TỬ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1978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Rutherford – Bohr: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143000" cy="9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752600"/>
            <a:ext cx="90678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Rutherford – Bohr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22098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electron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xếp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quỹ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quay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36576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hòa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proton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electron.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33CA-BA66-56CF-D5FC-96644B38D1AE}"/>
              </a:ext>
            </a:extLst>
          </p:cNvPr>
          <p:cNvSpPr/>
          <p:nvPr/>
        </p:nvSpPr>
        <p:spPr>
          <a:xfrm>
            <a:off x="157162" y="1153180"/>
            <a:ext cx="8834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73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578668724618_9fa6fd92dfaab48e9f1c50371c496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8382000" cy="5105400"/>
          </a:xfrm>
        </p:spPr>
      </p:pic>
    </p:spTree>
    <p:extLst>
      <p:ext uri="{BB962C8B-B14F-4D97-AF65-F5344CB8AC3E}">
        <p14:creationId xmlns:p14="http://schemas.microsoft.com/office/powerpoint/2010/main" val="1842439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6858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z3578522780462_4ee9a206c969a2dc871e2ea8a2809a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03564"/>
            <a:ext cx="5410200" cy="50544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98963" y="2555146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electron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6800" y="37338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19050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neutron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52600" y="5849573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proton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76600" y="1828800"/>
            <a:ext cx="22098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electron</a:t>
            </a:r>
          </a:p>
        </p:txBody>
      </p:sp>
    </p:spTree>
    <p:extLst>
      <p:ext uri="{BB962C8B-B14F-4D97-AF65-F5344CB8AC3E}">
        <p14:creationId xmlns:p14="http://schemas.microsoft.com/office/powerpoint/2010/main" val="10213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5344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2.6,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09b784fd60b8a2e6fba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609600"/>
            <a:ext cx="5638800" cy="35052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114800"/>
          <a:ext cx="9067800" cy="1393823"/>
        </p:xfrm>
        <a:graphic>
          <a:graphicData uri="http://schemas.openxmlformats.org/drawingml/2006/table">
            <a:tbl>
              <a:tblPr/>
              <a:tblGrid>
                <a:gridCol w="226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proton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Số electron trong nguyên tử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electron ở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ngoài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cùng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?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912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oxygen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đủ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bao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electron?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3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054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15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33800" y="6182380"/>
            <a:ext cx="3962400" cy="52322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electron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9469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  NGUYÊN TỬ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1978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Rutherford – Bohr: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143000" cy="9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752600"/>
            <a:ext cx="90678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Rutherford – Bohr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22098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electron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xếp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quỹ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quay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36576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hòa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proton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electron.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33CA-BA66-56CF-D5FC-96644B38D1AE}"/>
              </a:ext>
            </a:extLst>
          </p:cNvPr>
          <p:cNvSpPr/>
          <p:nvPr/>
        </p:nvSpPr>
        <p:spPr>
          <a:xfrm>
            <a:off x="157162" y="1153180"/>
            <a:ext cx="8834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2571C-6A62-9FBD-1DA3-CCFE0ADB870D}"/>
              </a:ext>
            </a:extLst>
          </p:cNvPr>
          <p:cNvSpPr/>
          <p:nvPr/>
        </p:nvSpPr>
        <p:spPr>
          <a:xfrm>
            <a:off x="228600" y="46482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101168"/>
            <a:ext cx="6189198" cy="95410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50 x 10</a:t>
            </a:r>
            <a:r>
              <a:rPr lang="en-US" sz="1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95600" y="22098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2133600"/>
            <a:ext cx="5181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 = 1,9926 x 10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8255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NGUYÊN TỬ:</a:t>
            </a:r>
            <a:endParaRPr lang="en-US" sz="36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z3578693774578_5add6192f7142dd697e6c3e5d6a90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25146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8194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1g Carbon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ECA0F-D94C-887C-3CD0-CE9E7E4B0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8" y="4765754"/>
            <a:ext cx="8077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m(p) + m(e) + m(n)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nfused sticker by WeTransfer">
            <a:extLst>
              <a:ext uri="{FF2B5EF4-FFF2-40B4-BE49-F238E27FC236}">
                <a16:creationId xmlns:a16="http://schemas.microsoft.com/office/drawing/2014/main" id="{22704B32-0E96-E561-A818-62D50F9F43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1283"/>
            <a:ext cx="2023672" cy="1408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6419F08-1E3A-FE9E-5F97-92D1C1440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840" y="685800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amu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CD9365A-9C2E-BCA8-ECE2-14DD257F2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82" y="2514600"/>
            <a:ext cx="9084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amu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1464EE3-3692-3521-CE22-56AADD46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amu = ?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15E623F-737B-AE10-52E4-07FA42416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958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1,6605 x 10</a:t>
            </a:r>
            <a:r>
              <a:rPr kumimoji="0" lang="en-US" sz="3200" b="0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645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(p) = m(n) = 1amu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(e) = 0,00055 amu(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724400" y="0"/>
            <a:ext cx="5334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57800" y="76200"/>
            <a:ext cx="3886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ải xuống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5355771" cy="2438400"/>
          </a:xfrm>
          <a:prstGeom prst="rect">
            <a:avLst/>
          </a:prstGeom>
        </p:spPr>
      </p:pic>
      <p:pic>
        <p:nvPicPr>
          <p:cNvPr id="6" name="Picture 5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4572000" cy="31242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34000" y="1981200"/>
            <a:ext cx="378822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1p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1amu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00600" y="4870102"/>
            <a:ext cx="42672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6p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amu + 6 amu = 12 amu</a:t>
            </a:r>
          </a:p>
        </p:txBody>
      </p:sp>
    </p:spTree>
    <p:extLst>
      <p:ext uri="{BB962C8B-B14F-4D97-AF65-F5344CB8AC3E}">
        <p14:creationId xmlns:p14="http://schemas.microsoft.com/office/powerpoint/2010/main" val="41725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5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magnesium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12).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Shape 172"/>
          <p:cNvPicPr/>
          <p:nvPr/>
        </p:nvPicPr>
        <p:blipFill>
          <a:blip r:embed="rId2"/>
          <a:stretch/>
        </p:blipFill>
        <p:spPr>
          <a:xfrm>
            <a:off x="6019800" y="1600200"/>
            <a:ext cx="2755447" cy="2329543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096000" y="40386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magnesium (Mg)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04800" y="2498467"/>
            <a:ext cx="533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12,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= 12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+ 12amu = 24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990600" y="1600200"/>
            <a:ext cx="3429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75979"/>
            <a:ext cx="2514600" cy="2193587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81000" y="4112367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267200" cy="19812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953000" y="19812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bụi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826491"/>
            <a:ext cx="3962400" cy="17526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48200" y="4562482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</a:t>
            </a:r>
            <a:r>
              <a:rPr lang="vi-VN" sz="2400" dirty="0"/>
              <a:t>i khuẩn 10</a:t>
            </a:r>
            <a:r>
              <a:rPr lang="en-US" sz="2400" dirty="0"/>
              <a:t> </a:t>
            </a:r>
            <a:r>
              <a:rPr lang="en-US" sz="2400" baseline="30000" dirty="0"/>
              <a:t>-</a:t>
            </a:r>
            <a:r>
              <a:rPr lang="vi-VN" sz="2400" baseline="30000" dirty="0"/>
              <a:t>6</a:t>
            </a:r>
            <a:r>
              <a:rPr lang="vi-VN" sz="2400" dirty="0"/>
              <a:t> có độ phóng đại x 30 000 lần</a:t>
            </a:r>
            <a:endParaRPr lang="en-US" sz="24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6200" y="5486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2.1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0" y="236220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0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9469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  NGUYÊN TỬ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1978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Rutherford – Bohr: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143000" cy="9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752600"/>
            <a:ext cx="90678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Rutherford – Bohr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22098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electron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xếp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quỹ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quay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35052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hòa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proton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electron.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33CA-BA66-56CF-D5FC-96644B38D1AE}"/>
              </a:ext>
            </a:extLst>
          </p:cNvPr>
          <p:cNvSpPr/>
          <p:nvPr/>
        </p:nvSpPr>
        <p:spPr>
          <a:xfrm>
            <a:off x="157162" y="1153180"/>
            <a:ext cx="8834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2571C-6A62-9FBD-1DA3-CCFE0ADB870D}"/>
              </a:ext>
            </a:extLst>
          </p:cNvPr>
          <p:cNvSpPr/>
          <p:nvPr/>
        </p:nvSpPr>
        <p:spPr>
          <a:xfrm>
            <a:off x="228600" y="435358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13153AC-2374-2258-01EA-105F10655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760893"/>
            <a:ext cx="8834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amu.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2B8CDCD-64CF-38FD-931B-C3282BE01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57278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amu = 1,6605 x 10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-24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7631DD-19CB-B82F-60DA-5060D9E2C132}"/>
              </a:ext>
            </a:extLst>
          </p:cNvPr>
          <p:cNvSpPr txBox="1">
            <a:spLocks/>
          </p:cNvSpPr>
          <p:nvPr/>
        </p:nvSpPr>
        <p:spPr>
          <a:xfrm>
            <a:off x="76200" y="5943600"/>
            <a:ext cx="8839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C = 1,9926 x 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-23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gam= 12 amu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10A359-75E8-D63F-4FF7-676EF35AB5FA}"/>
              </a:ext>
            </a:extLst>
          </p:cNvPr>
          <p:cNvSpPr/>
          <p:nvPr/>
        </p:nvSpPr>
        <p:spPr>
          <a:xfrm>
            <a:off x="228600" y="633478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/>
      <p:bldP spid="2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1/17.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38623"/>
              </p:ext>
            </p:extLst>
          </p:nvPr>
        </p:nvGraphicFramePr>
        <p:xfrm>
          <a:off x="0" y="1295400"/>
          <a:ext cx="9144001" cy="1962912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4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chuyển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electron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hạt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dương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hòa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điện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nguyên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âm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vô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cùng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sắp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xếp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3381613"/>
            <a:ext cx="8763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….(1)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…(2)….. Theo Rutherford - Bohr,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…..(3)…..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…(4)….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…(5)…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bởi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…(6)…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…(7)…).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electron …(8) ….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..(9)…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0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3429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electron;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94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  NGUYÊN TỬ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85776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Rutherford - Bohr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143000" cy="9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" y="9144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12954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2438400"/>
            <a:ext cx="3429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83898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1/17 SGK</a:t>
            </a:r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8288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2/17 SGK</a:t>
            </a:r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429000" y="2100590"/>
            <a:ext cx="0" cy="4528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29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057401"/>
            <a:ext cx="8610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0,00055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neutron.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3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9469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  NGUYÊN TỬ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85776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Rutherford - Bohr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143000" cy="9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" y="9144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12954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2438400"/>
            <a:ext cx="3429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electron;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 algn="l">
              <a:buFont typeface="Arial" pitchFamily="34" charset="0"/>
              <a:buAutoNum type="arabicParenBoth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83898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1/17 SGK</a:t>
            </a:r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8288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2/17 SGK</a:t>
            </a:r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429000" y="2100590"/>
            <a:ext cx="0" cy="4528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467100" y="2362200"/>
            <a:ext cx="53721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0,00055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neutron.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2E97F-BA4E-4A83-B7D2-E47E152588D2}"/>
              </a:ext>
            </a:extLst>
          </p:cNvPr>
          <p:cNvSpPr txBox="1"/>
          <p:nvPr/>
        </p:nvSpPr>
        <p:spPr>
          <a:xfrm>
            <a:off x="3048000" y="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675639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SỐ HẠT CƠ BẢN TRONG NGUYÊN TỬ</a:t>
            </a:r>
            <a:endParaRPr lang="en-US" sz="24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1430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Kiến thức cần nhớ</a:t>
            </a:r>
            <a:r>
              <a:rPr lang="vi-VN" sz="2800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i="1" dirty="0" smtClean="0">
              <a:solidFill>
                <a:srgbClr val="0000FF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vi-VN" sz="2800" i="1" dirty="0">
                <a:latin typeface="+mj-lt"/>
              </a:rPr>
              <a:t>Điện tích: </a:t>
            </a:r>
            <a:endParaRPr lang="en-US" sz="2800" dirty="0">
              <a:latin typeface="+mj-lt"/>
            </a:endParaRPr>
          </a:p>
          <a:p>
            <a:r>
              <a:rPr lang="vi-VN" sz="2800" i="1" dirty="0">
                <a:latin typeface="+mj-lt"/>
              </a:rPr>
              <a:t>p: +</a:t>
            </a:r>
            <a:endParaRPr lang="en-US" sz="2800" dirty="0">
              <a:latin typeface="+mj-lt"/>
            </a:endParaRPr>
          </a:p>
          <a:p>
            <a:r>
              <a:rPr lang="vi-VN" sz="2800" i="1" dirty="0">
                <a:latin typeface="+mj-lt"/>
              </a:rPr>
              <a:t>e: -</a:t>
            </a:r>
            <a:endParaRPr lang="en-US" sz="2800" dirty="0">
              <a:latin typeface="+mj-lt"/>
            </a:endParaRPr>
          </a:p>
          <a:p>
            <a:r>
              <a:rPr lang="vi-VN" sz="2800" i="1" dirty="0">
                <a:latin typeface="+mj-lt"/>
              </a:rPr>
              <a:t>n: không mang điện</a:t>
            </a:r>
            <a:endParaRPr lang="en-US" sz="2800" dirty="0">
              <a:latin typeface="+mj-lt"/>
            </a:endParaRPr>
          </a:p>
          <a:p>
            <a:r>
              <a:rPr lang="vi-VN" sz="2800" i="1" dirty="0">
                <a:latin typeface="+mj-lt"/>
              </a:rPr>
              <a:t>Trong 1 nguyên tử, số p = số e</a:t>
            </a:r>
            <a:endParaRPr lang="en-US" sz="2800" i="1" dirty="0">
              <a:latin typeface="+mj-lt"/>
              <a:ea typeface="Times New Roman" panose="02020603050405020304" pitchFamily="18" charset="0"/>
            </a:endParaRPr>
          </a:p>
          <a:p>
            <a:r>
              <a:rPr lang="vi-VN" sz="2800" i="1" dirty="0">
                <a:latin typeface="+mj-lt"/>
              </a:rPr>
              <a:t>Số hạt mang điện: p + e ( bằng 2p)</a:t>
            </a:r>
            <a:endParaRPr lang="en-US" sz="2800" dirty="0">
              <a:latin typeface="+mj-lt"/>
            </a:endParaRPr>
          </a:p>
          <a:p>
            <a:r>
              <a:rPr lang="vi-VN" sz="2800" i="1" dirty="0">
                <a:latin typeface="+mj-lt"/>
              </a:rPr>
              <a:t>Số hạt không mang điện: n</a:t>
            </a:r>
            <a:endParaRPr lang="en-US" sz="2800" dirty="0">
              <a:latin typeface="+mj-lt"/>
            </a:endParaRPr>
          </a:p>
          <a:p>
            <a:r>
              <a:rPr lang="vi-VN" sz="2800" i="1" dirty="0">
                <a:latin typeface="+mj-lt"/>
              </a:rPr>
              <a:t>Số khối A = p + n</a:t>
            </a:r>
            <a:endParaRPr lang="en-US" sz="2800" dirty="0">
              <a:latin typeface="+mj-lt"/>
            </a:endParaRPr>
          </a:p>
          <a:p>
            <a:r>
              <a:rPr lang="vi-VN" sz="2800" i="1" dirty="0">
                <a:latin typeface="+mj-lt"/>
              </a:rPr>
              <a:t>Tổng số hạt trong nguyên tử = p + e + n = 2p + </a:t>
            </a:r>
            <a:r>
              <a:rPr lang="vi-VN" sz="2800" i="1" dirty="0" smtClean="0">
                <a:latin typeface="+mj-lt"/>
              </a:rPr>
              <a:t>n</a:t>
            </a:r>
            <a:endParaRPr lang="en-US" sz="2800" dirty="0">
              <a:latin typeface="+mj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1" y="-1"/>
            <a:ext cx="7620001" cy="9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848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p, n, e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34.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40.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36.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52.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1,06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84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52,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16.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35,7%.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n , e.</a:t>
            </a: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8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6">
            <a:extLst>
              <a:ext uri="{FF2B5EF4-FFF2-40B4-BE49-F238E27FC236}">
                <a16:creationId xmlns:a16="http://schemas.microsoft.com/office/drawing/2014/main" id="{683CB202-3A57-48E3-A62A-7051194B12BA}"/>
              </a:ext>
            </a:extLst>
          </p:cNvPr>
          <p:cNvGrpSpPr/>
          <p:nvPr/>
        </p:nvGrpSpPr>
        <p:grpSpPr>
          <a:xfrm flipH="1">
            <a:off x="3581400" y="2514600"/>
            <a:ext cx="1654360" cy="1981198"/>
            <a:chOff x="3586822" y="2526224"/>
            <a:chExt cx="3369042" cy="2895594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3586822" y="3120640"/>
              <a:ext cx="1396795" cy="2064006"/>
              <a:chOff x="3586817" y="3120643"/>
              <a:chExt cx="1396793" cy="2064008"/>
            </a:xfrm>
          </p:grpSpPr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75630516-EB33-4328-A11B-56C0125C9F12}"/>
                  </a:ext>
                </a:extLst>
              </p:cNvPr>
              <p:cNvSpPr/>
              <p:nvPr/>
            </p:nvSpPr>
            <p:spPr>
              <a:xfrm>
                <a:off x="4262863" y="4644220"/>
                <a:ext cx="529861" cy="540431"/>
              </a:xfrm>
              <a:custGeom>
                <a:avLst/>
                <a:gdLst>
                  <a:gd name="connsiteX0" fmla="*/ 461278 w 529861"/>
                  <a:gd name="connsiteY0" fmla="*/ 364 h 540431"/>
                  <a:gd name="connsiteX1" fmla="*/ 24081 w 529861"/>
                  <a:gd name="connsiteY1" fmla="*/ 117522 h 540431"/>
                  <a:gd name="connsiteX2" fmla="*/ 2173 w 529861"/>
                  <a:gd name="connsiteY2" fmla="*/ 137524 h 540431"/>
                  <a:gd name="connsiteX3" fmla="*/ 50751 w 529861"/>
                  <a:gd name="connsiteY3" fmla="*/ 248014 h 540431"/>
                  <a:gd name="connsiteX4" fmla="*/ 163146 w 529861"/>
                  <a:gd name="connsiteY4" fmla="*/ 508999 h 540431"/>
                  <a:gd name="connsiteX5" fmla="*/ 186958 w 529861"/>
                  <a:gd name="connsiteY5" fmla="*/ 538527 h 540431"/>
                  <a:gd name="connsiteX6" fmla="*/ 213628 w 529861"/>
                  <a:gd name="connsiteY6" fmla="*/ 539479 h 540431"/>
                  <a:gd name="connsiteX7" fmla="*/ 529858 w 529861"/>
                  <a:gd name="connsiteY7" fmla="*/ 460422 h 540431"/>
                  <a:gd name="connsiteX8" fmla="*/ 503188 w 529861"/>
                  <a:gd name="connsiteY8" fmla="*/ 31797 h 540431"/>
                  <a:gd name="connsiteX9" fmla="*/ 461278 w 529861"/>
                  <a:gd name="connsiteY9" fmla="*/ 364 h 540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61" h="540431">
                    <a:moveTo>
                      <a:pt x="461278" y="364"/>
                    </a:moveTo>
                    <a:cubicBezTo>
                      <a:pt x="313641" y="23224"/>
                      <a:pt x="155526" y="51799"/>
                      <a:pt x="24081" y="117522"/>
                    </a:cubicBezTo>
                    <a:cubicBezTo>
                      <a:pt x="15508" y="122284"/>
                      <a:pt x="6936" y="128952"/>
                      <a:pt x="2173" y="137524"/>
                    </a:cubicBezTo>
                    <a:cubicBezTo>
                      <a:pt x="-10209" y="160384"/>
                      <a:pt x="33606" y="212772"/>
                      <a:pt x="50751" y="248014"/>
                    </a:cubicBezTo>
                    <a:cubicBezTo>
                      <a:pt x="103138" y="353742"/>
                      <a:pt x="117426" y="399462"/>
                      <a:pt x="163146" y="508999"/>
                    </a:cubicBezTo>
                    <a:cubicBezTo>
                      <a:pt x="167908" y="521382"/>
                      <a:pt x="174576" y="533764"/>
                      <a:pt x="186958" y="538527"/>
                    </a:cubicBezTo>
                    <a:cubicBezTo>
                      <a:pt x="195531" y="541384"/>
                      <a:pt x="204103" y="540432"/>
                      <a:pt x="213628" y="539479"/>
                    </a:cubicBezTo>
                    <a:cubicBezTo>
                      <a:pt x="286971" y="528049"/>
                      <a:pt x="530811" y="496617"/>
                      <a:pt x="529858" y="460422"/>
                    </a:cubicBezTo>
                    <a:cubicBezTo>
                      <a:pt x="527001" y="347074"/>
                      <a:pt x="490806" y="202294"/>
                      <a:pt x="503188" y="31797"/>
                    </a:cubicBezTo>
                    <a:cubicBezTo>
                      <a:pt x="504141" y="11794"/>
                      <a:pt x="481281" y="-2493"/>
                      <a:pt x="461278" y="364"/>
                    </a:cubicBez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id="{C55DCCD4-81D1-4360-9719-0315A7868646}"/>
                  </a:ext>
                </a:extLst>
              </p:cNvPr>
              <p:cNvSpPr/>
              <p:nvPr/>
            </p:nvSpPr>
            <p:spPr>
              <a:xfrm>
                <a:off x="3586817" y="3120643"/>
                <a:ext cx="1396793" cy="1689454"/>
              </a:xfrm>
              <a:custGeom>
                <a:avLst/>
                <a:gdLst>
                  <a:gd name="connsiteX0" fmla="*/ 150535 w 1396793"/>
                  <a:gd name="connsiteY0" fmla="*/ 263783 h 1689454"/>
                  <a:gd name="connsiteX1" fmla="*/ 1945 w 1396793"/>
                  <a:gd name="connsiteY1" fmla="*/ 651451 h 1689454"/>
                  <a:gd name="connsiteX2" fmla="*/ 242927 w 1396793"/>
                  <a:gd name="connsiteY2" fmla="*/ 1167706 h 1689454"/>
                  <a:gd name="connsiteX3" fmla="*/ 622975 w 1396793"/>
                  <a:gd name="connsiteY3" fmla="*/ 1486793 h 1689454"/>
                  <a:gd name="connsiteX4" fmla="*/ 724892 w 1396793"/>
                  <a:gd name="connsiteY4" fmla="*/ 1679198 h 1689454"/>
                  <a:gd name="connsiteX5" fmla="*/ 1134467 w 1396793"/>
                  <a:gd name="connsiteY5" fmla="*/ 1559183 h 1689454"/>
                  <a:gd name="connsiteX6" fmla="*/ 1126847 w 1396793"/>
                  <a:gd name="connsiteY6" fmla="*/ 1364873 h 1689454"/>
                  <a:gd name="connsiteX7" fmla="*/ 1272580 w 1396793"/>
                  <a:gd name="connsiteY7" fmla="*/ 899101 h 1689454"/>
                  <a:gd name="connsiteX8" fmla="*/ 1392595 w 1396793"/>
                  <a:gd name="connsiteY8" fmla="*/ 459998 h 1689454"/>
                  <a:gd name="connsiteX9" fmla="*/ 686792 w 1396793"/>
                  <a:gd name="connsiteY9" fmla="*/ 893 h 1689454"/>
                  <a:gd name="connsiteX10" fmla="*/ 150535 w 1396793"/>
                  <a:gd name="connsiteY10" fmla="*/ 263783 h 16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6793" h="1689454">
                    <a:moveTo>
                      <a:pt x="150535" y="263783"/>
                    </a:moveTo>
                    <a:cubicBezTo>
                      <a:pt x="62905" y="368558"/>
                      <a:pt x="-2818" y="520006"/>
                      <a:pt x="1945" y="651451"/>
                    </a:cubicBezTo>
                    <a:cubicBezTo>
                      <a:pt x="-12343" y="861953"/>
                      <a:pt x="50522" y="1062931"/>
                      <a:pt x="242927" y="1167706"/>
                    </a:cubicBezTo>
                    <a:cubicBezTo>
                      <a:pt x="354370" y="1229618"/>
                      <a:pt x="545822" y="1368683"/>
                      <a:pt x="622975" y="1486793"/>
                    </a:cubicBezTo>
                    <a:cubicBezTo>
                      <a:pt x="669647" y="1559183"/>
                      <a:pt x="724892" y="1679198"/>
                      <a:pt x="724892" y="1679198"/>
                    </a:cubicBezTo>
                    <a:cubicBezTo>
                      <a:pt x="820142" y="1717298"/>
                      <a:pt x="1070650" y="1643003"/>
                      <a:pt x="1134467" y="1559183"/>
                    </a:cubicBezTo>
                    <a:cubicBezTo>
                      <a:pt x="1134467" y="1559183"/>
                      <a:pt x="1113512" y="1445836"/>
                      <a:pt x="1126847" y="1364873"/>
                    </a:cubicBezTo>
                    <a:cubicBezTo>
                      <a:pt x="1155422" y="1188661"/>
                      <a:pt x="1177330" y="1041976"/>
                      <a:pt x="1272580" y="899101"/>
                    </a:cubicBezTo>
                    <a:cubicBezTo>
                      <a:pt x="1359257" y="767656"/>
                      <a:pt x="1412597" y="624781"/>
                      <a:pt x="1392595" y="459998"/>
                    </a:cubicBezTo>
                    <a:cubicBezTo>
                      <a:pt x="1364020" y="216158"/>
                      <a:pt x="1140182" y="-16252"/>
                      <a:pt x="686792" y="893"/>
                    </a:cubicBezTo>
                    <a:cubicBezTo>
                      <a:pt x="482005" y="8513"/>
                      <a:pt x="287695" y="100906"/>
                      <a:pt x="150535" y="263783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3">
                <a:extLst>
                  <a:ext uri="{FF2B5EF4-FFF2-40B4-BE49-F238E27FC236}">
                    <a16:creationId xmlns:a16="http://schemas.microsoft.com/office/drawing/2014/main" id="{B2462AED-A172-496C-BD33-A9E37CD49A83}"/>
                  </a:ext>
                </a:extLst>
              </p:cNvPr>
              <p:cNvSpPr/>
              <p:nvPr/>
            </p:nvSpPr>
            <p:spPr>
              <a:xfrm>
                <a:off x="3923096" y="3253467"/>
                <a:ext cx="921056" cy="659079"/>
              </a:xfrm>
              <a:custGeom>
                <a:avLst/>
                <a:gdLst>
                  <a:gd name="connsiteX0" fmla="*/ 918203 w 921056"/>
                  <a:gd name="connsiteY0" fmla="*/ 351940 h 659079"/>
                  <a:gd name="connsiteX1" fmla="*/ 537203 w 921056"/>
                  <a:gd name="connsiteY1" fmla="*/ 17612 h 659079"/>
                  <a:gd name="connsiteX2" fmla="*/ 67620 w 921056"/>
                  <a:gd name="connsiteY2" fmla="*/ 108100 h 659079"/>
                  <a:gd name="connsiteX3" fmla="*/ 13328 w 921056"/>
                  <a:gd name="connsiteY3" fmla="*/ 309077 h 659079"/>
                  <a:gd name="connsiteX4" fmla="*/ 202875 w 921056"/>
                  <a:gd name="connsiteY4" fmla="*/ 430045 h 659079"/>
                  <a:gd name="connsiteX5" fmla="*/ 562920 w 921056"/>
                  <a:gd name="connsiteY5" fmla="*/ 384325 h 659079"/>
                  <a:gd name="connsiteX6" fmla="*/ 816285 w 921056"/>
                  <a:gd name="connsiteY6" fmla="*/ 657692 h 659079"/>
                  <a:gd name="connsiteX7" fmla="*/ 918203 w 921056"/>
                  <a:gd name="connsiteY7" fmla="*/ 351940 h 65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1056" h="659079">
                    <a:moveTo>
                      <a:pt x="918203" y="351940"/>
                    </a:moveTo>
                    <a:cubicBezTo>
                      <a:pt x="882960" y="165250"/>
                      <a:pt x="711510" y="54760"/>
                      <a:pt x="537203" y="17612"/>
                    </a:cubicBezTo>
                    <a:cubicBezTo>
                      <a:pt x="381945" y="-15725"/>
                      <a:pt x="187635" y="-10010"/>
                      <a:pt x="67620" y="108100"/>
                    </a:cubicBezTo>
                    <a:cubicBezTo>
                      <a:pt x="13328" y="161440"/>
                      <a:pt x="-20010" y="235735"/>
                      <a:pt x="13328" y="309077"/>
                    </a:cubicBezTo>
                    <a:cubicBezTo>
                      <a:pt x="47618" y="382420"/>
                      <a:pt x="125723" y="423377"/>
                      <a:pt x="202875" y="430045"/>
                    </a:cubicBezTo>
                    <a:cubicBezTo>
                      <a:pt x="324795" y="441475"/>
                      <a:pt x="441953" y="368132"/>
                      <a:pt x="562920" y="384325"/>
                    </a:cubicBezTo>
                    <a:cubicBezTo>
                      <a:pt x="774375" y="413852"/>
                      <a:pt x="730560" y="680552"/>
                      <a:pt x="816285" y="657692"/>
                    </a:cubicBezTo>
                    <a:cubicBezTo>
                      <a:pt x="879150" y="641500"/>
                      <a:pt x="934395" y="438617"/>
                      <a:pt x="918203" y="351940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4">
                <a:extLst>
                  <a:ext uri="{FF2B5EF4-FFF2-40B4-BE49-F238E27FC236}">
                    <a16:creationId xmlns:a16="http://schemas.microsoft.com/office/drawing/2014/main" id="{19ACB346-8F23-43A1-B55D-480E9F8AC9CF}"/>
                  </a:ext>
                </a:extLst>
              </p:cNvPr>
              <p:cNvSpPr/>
              <p:nvPr/>
            </p:nvSpPr>
            <p:spPr>
              <a:xfrm>
                <a:off x="4038777" y="3884426"/>
                <a:ext cx="615442" cy="887328"/>
              </a:xfrm>
              <a:custGeom>
                <a:avLst/>
                <a:gdLst>
                  <a:gd name="connsiteX0" fmla="*/ 596782 w 615442"/>
                  <a:gd name="connsiteY0" fmla="*/ 362013 h 887328"/>
                  <a:gd name="connsiteX1" fmla="*/ 502484 w 615442"/>
                  <a:gd name="connsiteY1" fmla="*/ 95313 h 887328"/>
                  <a:gd name="connsiteX2" fmla="*/ 298649 w 615442"/>
                  <a:gd name="connsiteY2" fmla="*/ 2921 h 887328"/>
                  <a:gd name="connsiteX3" fmla="*/ 297697 w 615442"/>
                  <a:gd name="connsiteY3" fmla="*/ 2921 h 887328"/>
                  <a:gd name="connsiteX4" fmla="*/ 11947 w 615442"/>
                  <a:gd name="connsiteY4" fmla="*/ 201993 h 887328"/>
                  <a:gd name="connsiteX5" fmla="*/ 44332 w 615442"/>
                  <a:gd name="connsiteY5" fmla="*/ 425831 h 887328"/>
                  <a:gd name="connsiteX6" fmla="*/ 195779 w 615442"/>
                  <a:gd name="connsiteY6" fmla="*/ 656336 h 887328"/>
                  <a:gd name="connsiteX7" fmla="*/ 273884 w 615442"/>
                  <a:gd name="connsiteY7" fmla="*/ 774446 h 887328"/>
                  <a:gd name="connsiteX8" fmla="*/ 354847 w 615442"/>
                  <a:gd name="connsiteY8" fmla="*/ 868743 h 887328"/>
                  <a:gd name="connsiteX9" fmla="*/ 532012 w 615442"/>
                  <a:gd name="connsiteY9" fmla="*/ 844931 h 887328"/>
                  <a:gd name="connsiteX10" fmla="*/ 613927 w 615442"/>
                  <a:gd name="connsiteY10" fmla="*/ 628713 h 887328"/>
                  <a:gd name="connsiteX11" fmla="*/ 596782 w 615442"/>
                  <a:gd name="connsiteY11" fmla="*/ 362013 h 88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442" h="887328">
                    <a:moveTo>
                      <a:pt x="596782" y="362013"/>
                    </a:moveTo>
                    <a:cubicBezTo>
                      <a:pt x="580589" y="271526"/>
                      <a:pt x="556777" y="170561"/>
                      <a:pt x="502484" y="95313"/>
                    </a:cubicBezTo>
                    <a:cubicBezTo>
                      <a:pt x="452954" y="25781"/>
                      <a:pt x="381517" y="-1842"/>
                      <a:pt x="298649" y="2921"/>
                    </a:cubicBezTo>
                    <a:cubicBezTo>
                      <a:pt x="298649" y="2921"/>
                      <a:pt x="297697" y="2921"/>
                      <a:pt x="297697" y="2921"/>
                    </a:cubicBezTo>
                    <a:cubicBezTo>
                      <a:pt x="171014" y="-18987"/>
                      <a:pt x="50047" y="85788"/>
                      <a:pt x="11947" y="201993"/>
                    </a:cubicBezTo>
                    <a:cubicBezTo>
                      <a:pt x="-13771" y="280098"/>
                      <a:pt x="4327" y="356298"/>
                      <a:pt x="44332" y="425831"/>
                    </a:cubicBezTo>
                    <a:cubicBezTo>
                      <a:pt x="90052" y="504888"/>
                      <a:pt x="145297" y="580136"/>
                      <a:pt x="195779" y="656336"/>
                    </a:cubicBezTo>
                    <a:cubicBezTo>
                      <a:pt x="221497" y="695388"/>
                      <a:pt x="248167" y="735393"/>
                      <a:pt x="273884" y="774446"/>
                    </a:cubicBezTo>
                    <a:cubicBezTo>
                      <a:pt x="296744" y="808736"/>
                      <a:pt x="318652" y="847788"/>
                      <a:pt x="354847" y="868743"/>
                    </a:cubicBezTo>
                    <a:cubicBezTo>
                      <a:pt x="411997" y="903033"/>
                      <a:pt x="483434" y="886841"/>
                      <a:pt x="532012" y="844931"/>
                    </a:cubicBezTo>
                    <a:cubicBezTo>
                      <a:pt x="593924" y="791591"/>
                      <a:pt x="609164" y="705866"/>
                      <a:pt x="613927" y="628713"/>
                    </a:cubicBezTo>
                    <a:cubicBezTo>
                      <a:pt x="618689" y="539178"/>
                      <a:pt x="612022" y="449643"/>
                      <a:pt x="596782" y="362013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5">
                <a:extLst>
                  <a:ext uri="{FF2B5EF4-FFF2-40B4-BE49-F238E27FC236}">
                    <a16:creationId xmlns:a16="http://schemas.microsoft.com/office/drawing/2014/main" id="{7B496F72-122D-4A0E-9CAD-52B48406C762}"/>
                  </a:ext>
                </a:extLst>
              </p:cNvPr>
              <p:cNvSpPr/>
              <p:nvPr/>
            </p:nvSpPr>
            <p:spPr>
              <a:xfrm>
                <a:off x="4245391" y="4126278"/>
                <a:ext cx="416266" cy="866920"/>
              </a:xfrm>
              <a:custGeom>
                <a:avLst/>
                <a:gdLst>
                  <a:gd name="connsiteX0" fmla="*/ 386358 w 416266"/>
                  <a:gd name="connsiteY0" fmla="*/ 831678 h 866920"/>
                  <a:gd name="connsiteX1" fmla="*/ 365403 w 416266"/>
                  <a:gd name="connsiteY1" fmla="*/ 542118 h 866920"/>
                  <a:gd name="connsiteX2" fmla="*/ 355878 w 416266"/>
                  <a:gd name="connsiteY2" fmla="*/ 442106 h 866920"/>
                  <a:gd name="connsiteX3" fmla="*/ 391121 w 416266"/>
                  <a:gd name="connsiteY3" fmla="*/ 422103 h 866920"/>
                  <a:gd name="connsiteX4" fmla="*/ 393026 w 416266"/>
                  <a:gd name="connsiteY4" fmla="*/ 412578 h 866920"/>
                  <a:gd name="connsiteX5" fmla="*/ 383501 w 416266"/>
                  <a:gd name="connsiteY5" fmla="*/ 409721 h 866920"/>
                  <a:gd name="connsiteX6" fmla="*/ 353973 w 416266"/>
                  <a:gd name="connsiteY6" fmla="*/ 423056 h 866920"/>
                  <a:gd name="connsiteX7" fmla="*/ 353973 w 416266"/>
                  <a:gd name="connsiteY7" fmla="*/ 419246 h 866920"/>
                  <a:gd name="connsiteX8" fmla="*/ 344448 w 416266"/>
                  <a:gd name="connsiteY8" fmla="*/ 299231 h 866920"/>
                  <a:gd name="connsiteX9" fmla="*/ 413981 w 416266"/>
                  <a:gd name="connsiteY9" fmla="*/ 229698 h 866920"/>
                  <a:gd name="connsiteX10" fmla="*/ 411123 w 416266"/>
                  <a:gd name="connsiteY10" fmla="*/ 197313 h 866920"/>
                  <a:gd name="connsiteX11" fmla="*/ 334923 w 416266"/>
                  <a:gd name="connsiteY11" fmla="*/ 173501 h 866920"/>
                  <a:gd name="connsiteX12" fmla="*/ 325398 w 416266"/>
                  <a:gd name="connsiteY12" fmla="*/ 75393 h 866920"/>
                  <a:gd name="connsiteX13" fmla="*/ 339686 w 416266"/>
                  <a:gd name="connsiteY13" fmla="*/ 75393 h 866920"/>
                  <a:gd name="connsiteX14" fmla="*/ 347306 w 416266"/>
                  <a:gd name="connsiteY14" fmla="*/ 67773 h 866920"/>
                  <a:gd name="connsiteX15" fmla="*/ 339686 w 416266"/>
                  <a:gd name="connsiteY15" fmla="*/ 60153 h 866920"/>
                  <a:gd name="connsiteX16" fmla="*/ 323493 w 416266"/>
                  <a:gd name="connsiteY16" fmla="*/ 60153 h 866920"/>
                  <a:gd name="connsiteX17" fmla="*/ 316826 w 416266"/>
                  <a:gd name="connsiteY17" fmla="*/ 8718 h 866920"/>
                  <a:gd name="connsiteX18" fmla="*/ 306348 w 416266"/>
                  <a:gd name="connsiteY18" fmla="*/ 146 h 866920"/>
                  <a:gd name="connsiteX19" fmla="*/ 296823 w 416266"/>
                  <a:gd name="connsiteY19" fmla="*/ 11576 h 866920"/>
                  <a:gd name="connsiteX20" fmla="*/ 298728 w 416266"/>
                  <a:gd name="connsiteY20" fmla="*/ 61106 h 866920"/>
                  <a:gd name="connsiteX21" fmla="*/ 82511 w 416266"/>
                  <a:gd name="connsiteY21" fmla="*/ 116351 h 866920"/>
                  <a:gd name="connsiteX22" fmla="*/ 62508 w 416266"/>
                  <a:gd name="connsiteY22" fmla="*/ 63011 h 866920"/>
                  <a:gd name="connsiteX23" fmla="*/ 51078 w 416266"/>
                  <a:gd name="connsiteY23" fmla="*/ 57296 h 866920"/>
                  <a:gd name="connsiteX24" fmla="*/ 44411 w 416266"/>
                  <a:gd name="connsiteY24" fmla="*/ 69678 h 866920"/>
                  <a:gd name="connsiteX25" fmla="*/ 60603 w 416266"/>
                  <a:gd name="connsiteY25" fmla="*/ 121113 h 866920"/>
                  <a:gd name="connsiteX26" fmla="*/ 63461 w 416266"/>
                  <a:gd name="connsiteY26" fmla="*/ 130638 h 866920"/>
                  <a:gd name="connsiteX27" fmla="*/ 4406 w 416266"/>
                  <a:gd name="connsiteY27" fmla="*/ 225888 h 866920"/>
                  <a:gd name="connsiteX28" fmla="*/ 52983 w 416266"/>
                  <a:gd name="connsiteY28" fmla="*/ 336378 h 866920"/>
                  <a:gd name="connsiteX29" fmla="*/ 38696 w 416266"/>
                  <a:gd name="connsiteY29" fmla="*/ 396386 h 866920"/>
                  <a:gd name="connsiteX30" fmla="*/ 64413 w 416266"/>
                  <a:gd name="connsiteY30" fmla="*/ 460203 h 866920"/>
                  <a:gd name="connsiteX31" fmla="*/ 173951 w 416266"/>
                  <a:gd name="connsiteY31" fmla="*/ 489731 h 866920"/>
                  <a:gd name="connsiteX32" fmla="*/ 218718 w 416266"/>
                  <a:gd name="connsiteY32" fmla="*/ 658323 h 866920"/>
                  <a:gd name="connsiteX33" fmla="*/ 273011 w 416266"/>
                  <a:gd name="connsiteY33" fmla="*/ 859301 h 866920"/>
                  <a:gd name="connsiteX34" fmla="*/ 281583 w 416266"/>
                  <a:gd name="connsiteY34" fmla="*/ 866921 h 866920"/>
                  <a:gd name="connsiteX35" fmla="*/ 286346 w 416266"/>
                  <a:gd name="connsiteY35" fmla="*/ 866921 h 866920"/>
                  <a:gd name="connsiteX36" fmla="*/ 294918 w 416266"/>
                  <a:gd name="connsiteY36" fmla="*/ 854539 h 866920"/>
                  <a:gd name="connsiteX37" fmla="*/ 206336 w 416266"/>
                  <a:gd name="connsiteY37" fmla="*/ 510686 h 866920"/>
                  <a:gd name="connsiteX38" fmla="*/ 199668 w 416266"/>
                  <a:gd name="connsiteY38" fmla="*/ 487826 h 866920"/>
                  <a:gd name="connsiteX39" fmla="*/ 331113 w 416266"/>
                  <a:gd name="connsiteY39" fmla="*/ 455441 h 866920"/>
                  <a:gd name="connsiteX40" fmla="*/ 337781 w 416266"/>
                  <a:gd name="connsiteY40" fmla="*/ 547833 h 866920"/>
                  <a:gd name="connsiteX41" fmla="*/ 363498 w 416266"/>
                  <a:gd name="connsiteY41" fmla="*/ 836441 h 866920"/>
                  <a:gd name="connsiteX42" fmla="*/ 376833 w 416266"/>
                  <a:gd name="connsiteY42" fmla="*/ 846918 h 866920"/>
                  <a:gd name="connsiteX43" fmla="*/ 386358 w 416266"/>
                  <a:gd name="connsiteY43" fmla="*/ 831678 h 866920"/>
                  <a:gd name="connsiteX44" fmla="*/ 205383 w 416266"/>
                  <a:gd name="connsiteY44" fmla="*/ 326853 h 866920"/>
                  <a:gd name="connsiteX45" fmla="*/ 152043 w 416266"/>
                  <a:gd name="connsiteY45" fmla="*/ 331616 h 866920"/>
                  <a:gd name="connsiteX46" fmla="*/ 134898 w 416266"/>
                  <a:gd name="connsiteY46" fmla="*/ 275418 h 866920"/>
                  <a:gd name="connsiteX47" fmla="*/ 215861 w 416266"/>
                  <a:gd name="connsiteY47" fmla="*/ 227793 h 866920"/>
                  <a:gd name="connsiteX48" fmla="*/ 307301 w 416266"/>
                  <a:gd name="connsiteY48" fmla="*/ 196361 h 866920"/>
                  <a:gd name="connsiteX49" fmla="*/ 315873 w 416266"/>
                  <a:gd name="connsiteY49" fmla="*/ 292563 h 866920"/>
                  <a:gd name="connsiteX50" fmla="*/ 205383 w 416266"/>
                  <a:gd name="connsiteY50" fmla="*/ 326853 h 866920"/>
                  <a:gd name="connsiteX51" fmla="*/ 87273 w 416266"/>
                  <a:gd name="connsiteY51" fmla="*/ 324948 h 866920"/>
                  <a:gd name="connsiteX52" fmla="*/ 113943 w 416266"/>
                  <a:gd name="connsiteY52" fmla="*/ 293516 h 866920"/>
                  <a:gd name="connsiteX53" fmla="*/ 125373 w 416266"/>
                  <a:gd name="connsiteY53" fmla="*/ 330663 h 866920"/>
                  <a:gd name="connsiteX54" fmla="*/ 87273 w 416266"/>
                  <a:gd name="connsiteY54" fmla="*/ 324948 h 866920"/>
                  <a:gd name="connsiteX55" fmla="*/ 75843 w 416266"/>
                  <a:gd name="connsiteY55" fmla="*/ 343998 h 866920"/>
                  <a:gd name="connsiteX56" fmla="*/ 132041 w 416266"/>
                  <a:gd name="connsiteY56" fmla="*/ 351618 h 866920"/>
                  <a:gd name="connsiteX57" fmla="*/ 165378 w 416266"/>
                  <a:gd name="connsiteY57" fmla="*/ 462108 h 866920"/>
                  <a:gd name="connsiteX58" fmla="*/ 166331 w 416266"/>
                  <a:gd name="connsiteY58" fmla="*/ 464013 h 866920"/>
                  <a:gd name="connsiteX59" fmla="*/ 69176 w 416266"/>
                  <a:gd name="connsiteY59" fmla="*/ 419246 h 866920"/>
                  <a:gd name="connsiteX60" fmla="*/ 75843 w 416266"/>
                  <a:gd name="connsiteY60" fmla="*/ 343998 h 866920"/>
                  <a:gd name="connsiteX61" fmla="*/ 127278 w 416266"/>
                  <a:gd name="connsiteY61" fmla="*/ 250653 h 866920"/>
                  <a:gd name="connsiteX62" fmla="*/ 88226 w 416266"/>
                  <a:gd name="connsiteY62" fmla="*/ 134448 h 866920"/>
                  <a:gd name="connsiteX63" fmla="*/ 298728 w 416266"/>
                  <a:gd name="connsiteY63" fmla="*/ 77298 h 866920"/>
                  <a:gd name="connsiteX64" fmla="*/ 305396 w 416266"/>
                  <a:gd name="connsiteY64" fmla="*/ 176358 h 866920"/>
                  <a:gd name="connsiteX65" fmla="*/ 127278 w 416266"/>
                  <a:gd name="connsiteY65" fmla="*/ 250653 h 866920"/>
                  <a:gd name="connsiteX66" fmla="*/ 62508 w 416266"/>
                  <a:gd name="connsiteY66" fmla="*/ 317328 h 866920"/>
                  <a:gd name="connsiteX67" fmla="*/ 21551 w 416266"/>
                  <a:gd name="connsiteY67" fmla="*/ 243986 h 866920"/>
                  <a:gd name="connsiteX68" fmla="*/ 69176 w 416266"/>
                  <a:gd name="connsiteY68" fmla="*/ 149688 h 866920"/>
                  <a:gd name="connsiteX69" fmla="*/ 106323 w 416266"/>
                  <a:gd name="connsiteY69" fmla="*/ 267798 h 866920"/>
                  <a:gd name="connsiteX70" fmla="*/ 62508 w 416266"/>
                  <a:gd name="connsiteY70" fmla="*/ 317328 h 866920"/>
                  <a:gd name="connsiteX71" fmla="*/ 191096 w 416266"/>
                  <a:gd name="connsiteY71" fmla="*/ 464966 h 866920"/>
                  <a:gd name="connsiteX72" fmla="*/ 190143 w 416266"/>
                  <a:gd name="connsiteY72" fmla="*/ 463061 h 866920"/>
                  <a:gd name="connsiteX73" fmla="*/ 157758 w 416266"/>
                  <a:gd name="connsiteY73" fmla="*/ 351618 h 866920"/>
                  <a:gd name="connsiteX74" fmla="*/ 262533 w 416266"/>
                  <a:gd name="connsiteY74" fmla="*/ 334473 h 866920"/>
                  <a:gd name="connsiteX75" fmla="*/ 317778 w 416266"/>
                  <a:gd name="connsiteY75" fmla="*/ 313518 h 866920"/>
                  <a:gd name="connsiteX76" fmla="*/ 327303 w 416266"/>
                  <a:gd name="connsiteY76" fmla="*/ 423056 h 866920"/>
                  <a:gd name="connsiteX77" fmla="*/ 328256 w 416266"/>
                  <a:gd name="connsiteY77" fmla="*/ 434486 h 866920"/>
                  <a:gd name="connsiteX78" fmla="*/ 212051 w 416266"/>
                  <a:gd name="connsiteY78" fmla="*/ 464013 h 866920"/>
                  <a:gd name="connsiteX79" fmla="*/ 191096 w 416266"/>
                  <a:gd name="connsiteY79" fmla="*/ 464966 h 866920"/>
                  <a:gd name="connsiteX80" fmla="*/ 388263 w 416266"/>
                  <a:gd name="connsiteY80" fmla="*/ 222078 h 866920"/>
                  <a:gd name="connsiteX81" fmla="*/ 372071 w 416266"/>
                  <a:gd name="connsiteY81" fmla="*/ 255416 h 866920"/>
                  <a:gd name="connsiteX82" fmla="*/ 371118 w 416266"/>
                  <a:gd name="connsiteY82" fmla="*/ 256368 h 866920"/>
                  <a:gd name="connsiteX83" fmla="*/ 342543 w 416266"/>
                  <a:gd name="connsiteY83" fmla="*/ 277323 h 866920"/>
                  <a:gd name="connsiteX84" fmla="*/ 335876 w 416266"/>
                  <a:gd name="connsiteY84" fmla="*/ 194456 h 866920"/>
                  <a:gd name="connsiteX85" fmla="*/ 363498 w 416266"/>
                  <a:gd name="connsiteY85" fmla="*/ 197313 h 866920"/>
                  <a:gd name="connsiteX86" fmla="*/ 364451 w 416266"/>
                  <a:gd name="connsiteY86" fmla="*/ 197313 h 866920"/>
                  <a:gd name="connsiteX87" fmla="*/ 365403 w 416266"/>
                  <a:gd name="connsiteY87" fmla="*/ 197313 h 866920"/>
                  <a:gd name="connsiteX88" fmla="*/ 388263 w 416266"/>
                  <a:gd name="connsiteY88" fmla="*/ 203028 h 866920"/>
                  <a:gd name="connsiteX89" fmla="*/ 388263 w 416266"/>
                  <a:gd name="connsiteY89" fmla="*/ 220173 h 866920"/>
                  <a:gd name="connsiteX90" fmla="*/ 388263 w 416266"/>
                  <a:gd name="connsiteY90" fmla="*/ 221126 h 866920"/>
                  <a:gd name="connsiteX91" fmla="*/ 388263 w 416266"/>
                  <a:gd name="connsiteY91" fmla="*/ 222078 h 86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6266" h="866920">
                    <a:moveTo>
                      <a:pt x="386358" y="831678"/>
                    </a:moveTo>
                    <a:cubicBezTo>
                      <a:pt x="383501" y="735476"/>
                      <a:pt x="373976" y="637368"/>
                      <a:pt x="365403" y="542118"/>
                    </a:cubicBezTo>
                    <a:cubicBezTo>
                      <a:pt x="362546" y="508781"/>
                      <a:pt x="358736" y="475443"/>
                      <a:pt x="355878" y="442106"/>
                    </a:cubicBezTo>
                    <a:cubicBezTo>
                      <a:pt x="370166" y="435438"/>
                      <a:pt x="382548" y="428771"/>
                      <a:pt x="391121" y="422103"/>
                    </a:cubicBezTo>
                    <a:cubicBezTo>
                      <a:pt x="393978" y="420198"/>
                      <a:pt x="394931" y="415436"/>
                      <a:pt x="393026" y="412578"/>
                    </a:cubicBezTo>
                    <a:cubicBezTo>
                      <a:pt x="391121" y="409721"/>
                      <a:pt x="387311" y="407816"/>
                      <a:pt x="383501" y="409721"/>
                    </a:cubicBezTo>
                    <a:cubicBezTo>
                      <a:pt x="373976" y="414483"/>
                      <a:pt x="363498" y="419246"/>
                      <a:pt x="353973" y="423056"/>
                    </a:cubicBezTo>
                    <a:lnTo>
                      <a:pt x="353973" y="419246"/>
                    </a:lnTo>
                    <a:cubicBezTo>
                      <a:pt x="351116" y="379241"/>
                      <a:pt x="347306" y="339236"/>
                      <a:pt x="344448" y="299231"/>
                    </a:cubicBezTo>
                    <a:cubicBezTo>
                      <a:pt x="382548" y="278276"/>
                      <a:pt x="405408" y="255416"/>
                      <a:pt x="413981" y="229698"/>
                    </a:cubicBezTo>
                    <a:cubicBezTo>
                      <a:pt x="417791" y="217316"/>
                      <a:pt x="416838" y="205886"/>
                      <a:pt x="411123" y="197313"/>
                    </a:cubicBezTo>
                    <a:cubicBezTo>
                      <a:pt x="397788" y="178263"/>
                      <a:pt x="362546" y="174453"/>
                      <a:pt x="334923" y="173501"/>
                    </a:cubicBezTo>
                    <a:cubicBezTo>
                      <a:pt x="332066" y="138258"/>
                      <a:pt x="329208" y="105873"/>
                      <a:pt x="325398" y="75393"/>
                    </a:cubicBezTo>
                    <a:cubicBezTo>
                      <a:pt x="330161" y="75393"/>
                      <a:pt x="334923" y="75393"/>
                      <a:pt x="339686" y="75393"/>
                    </a:cubicBezTo>
                    <a:cubicBezTo>
                      <a:pt x="343496" y="75393"/>
                      <a:pt x="347306" y="71583"/>
                      <a:pt x="347306" y="67773"/>
                    </a:cubicBezTo>
                    <a:cubicBezTo>
                      <a:pt x="347306" y="63011"/>
                      <a:pt x="344448" y="60153"/>
                      <a:pt x="339686" y="60153"/>
                    </a:cubicBezTo>
                    <a:cubicBezTo>
                      <a:pt x="334923" y="60153"/>
                      <a:pt x="329208" y="60153"/>
                      <a:pt x="323493" y="60153"/>
                    </a:cubicBezTo>
                    <a:cubicBezTo>
                      <a:pt x="321588" y="43008"/>
                      <a:pt x="319683" y="25863"/>
                      <a:pt x="316826" y="8718"/>
                    </a:cubicBezTo>
                    <a:cubicBezTo>
                      <a:pt x="315873" y="3003"/>
                      <a:pt x="311111" y="-807"/>
                      <a:pt x="306348" y="146"/>
                    </a:cubicBezTo>
                    <a:cubicBezTo>
                      <a:pt x="300633" y="146"/>
                      <a:pt x="295871" y="4908"/>
                      <a:pt x="296823" y="11576"/>
                    </a:cubicBezTo>
                    <a:cubicBezTo>
                      <a:pt x="296823" y="27768"/>
                      <a:pt x="297776" y="44913"/>
                      <a:pt x="298728" y="61106"/>
                    </a:cubicBezTo>
                    <a:cubicBezTo>
                      <a:pt x="205383" y="63963"/>
                      <a:pt x="132041" y="83013"/>
                      <a:pt x="82511" y="116351"/>
                    </a:cubicBezTo>
                    <a:cubicBezTo>
                      <a:pt x="74891" y="96348"/>
                      <a:pt x="69176" y="79203"/>
                      <a:pt x="62508" y="63011"/>
                    </a:cubicBezTo>
                    <a:cubicBezTo>
                      <a:pt x="60603" y="58248"/>
                      <a:pt x="55841" y="56343"/>
                      <a:pt x="51078" y="57296"/>
                    </a:cubicBezTo>
                    <a:cubicBezTo>
                      <a:pt x="46316" y="59201"/>
                      <a:pt x="43458" y="63963"/>
                      <a:pt x="44411" y="69678"/>
                    </a:cubicBezTo>
                    <a:cubicBezTo>
                      <a:pt x="49173" y="86823"/>
                      <a:pt x="54888" y="103968"/>
                      <a:pt x="60603" y="121113"/>
                    </a:cubicBezTo>
                    <a:lnTo>
                      <a:pt x="63461" y="130638"/>
                    </a:lnTo>
                    <a:cubicBezTo>
                      <a:pt x="33933" y="155403"/>
                      <a:pt x="13931" y="187788"/>
                      <a:pt x="4406" y="225888"/>
                    </a:cubicBezTo>
                    <a:cubicBezTo>
                      <a:pt x="-8929" y="278276"/>
                      <a:pt x="8216" y="316376"/>
                      <a:pt x="52983" y="336378"/>
                    </a:cubicBezTo>
                    <a:cubicBezTo>
                      <a:pt x="43458" y="356381"/>
                      <a:pt x="38696" y="376383"/>
                      <a:pt x="38696" y="396386"/>
                    </a:cubicBezTo>
                    <a:cubicBezTo>
                      <a:pt x="38696" y="423056"/>
                      <a:pt x="47268" y="444963"/>
                      <a:pt x="64413" y="460203"/>
                    </a:cubicBezTo>
                    <a:cubicBezTo>
                      <a:pt x="87273" y="481158"/>
                      <a:pt x="123468" y="491636"/>
                      <a:pt x="173951" y="489731"/>
                    </a:cubicBezTo>
                    <a:cubicBezTo>
                      <a:pt x="190143" y="545928"/>
                      <a:pt x="204431" y="603078"/>
                      <a:pt x="218718" y="658323"/>
                    </a:cubicBezTo>
                    <a:cubicBezTo>
                      <a:pt x="235863" y="724998"/>
                      <a:pt x="253008" y="792626"/>
                      <a:pt x="273011" y="859301"/>
                    </a:cubicBezTo>
                    <a:cubicBezTo>
                      <a:pt x="273963" y="863111"/>
                      <a:pt x="277773" y="865968"/>
                      <a:pt x="281583" y="866921"/>
                    </a:cubicBezTo>
                    <a:cubicBezTo>
                      <a:pt x="283488" y="866921"/>
                      <a:pt x="284441" y="866921"/>
                      <a:pt x="286346" y="866921"/>
                    </a:cubicBezTo>
                    <a:cubicBezTo>
                      <a:pt x="292061" y="865016"/>
                      <a:pt x="295871" y="860253"/>
                      <a:pt x="294918" y="854539"/>
                    </a:cubicBezTo>
                    <a:cubicBezTo>
                      <a:pt x="272058" y="738333"/>
                      <a:pt x="238721" y="623081"/>
                      <a:pt x="206336" y="510686"/>
                    </a:cubicBezTo>
                    <a:lnTo>
                      <a:pt x="199668" y="487826"/>
                    </a:lnTo>
                    <a:cubicBezTo>
                      <a:pt x="241578" y="483063"/>
                      <a:pt x="289203" y="471633"/>
                      <a:pt x="331113" y="455441"/>
                    </a:cubicBezTo>
                    <a:cubicBezTo>
                      <a:pt x="333018" y="485921"/>
                      <a:pt x="334923" y="516401"/>
                      <a:pt x="337781" y="547833"/>
                    </a:cubicBezTo>
                    <a:cubicBezTo>
                      <a:pt x="344448" y="643083"/>
                      <a:pt x="350163" y="741191"/>
                      <a:pt x="363498" y="836441"/>
                    </a:cubicBezTo>
                    <a:cubicBezTo>
                      <a:pt x="364451" y="843108"/>
                      <a:pt x="370166" y="847871"/>
                      <a:pt x="376833" y="846918"/>
                    </a:cubicBezTo>
                    <a:cubicBezTo>
                      <a:pt x="379691" y="845014"/>
                      <a:pt x="386358" y="840251"/>
                      <a:pt x="386358" y="831678"/>
                    </a:cubicBezTo>
                    <a:close/>
                    <a:moveTo>
                      <a:pt x="205383" y="326853"/>
                    </a:moveTo>
                    <a:cubicBezTo>
                      <a:pt x="189191" y="329711"/>
                      <a:pt x="170141" y="331616"/>
                      <a:pt x="152043" y="331616"/>
                    </a:cubicBezTo>
                    <a:cubicBezTo>
                      <a:pt x="146328" y="312566"/>
                      <a:pt x="140613" y="294468"/>
                      <a:pt x="134898" y="275418"/>
                    </a:cubicBezTo>
                    <a:cubicBezTo>
                      <a:pt x="156806" y="258273"/>
                      <a:pt x="182523" y="243033"/>
                      <a:pt x="215861" y="227793"/>
                    </a:cubicBezTo>
                    <a:cubicBezTo>
                      <a:pt x="242531" y="215411"/>
                      <a:pt x="273963" y="202076"/>
                      <a:pt x="307301" y="196361"/>
                    </a:cubicBezTo>
                    <a:cubicBezTo>
                      <a:pt x="310158" y="228746"/>
                      <a:pt x="313016" y="260178"/>
                      <a:pt x="315873" y="292563"/>
                    </a:cubicBezTo>
                    <a:cubicBezTo>
                      <a:pt x="283488" y="308756"/>
                      <a:pt x="244436" y="320186"/>
                      <a:pt x="205383" y="326853"/>
                    </a:cubicBezTo>
                    <a:close/>
                    <a:moveTo>
                      <a:pt x="87273" y="324948"/>
                    </a:moveTo>
                    <a:cubicBezTo>
                      <a:pt x="94893" y="313518"/>
                      <a:pt x="103466" y="303041"/>
                      <a:pt x="113943" y="293516"/>
                    </a:cubicBezTo>
                    <a:cubicBezTo>
                      <a:pt x="117753" y="305898"/>
                      <a:pt x="121563" y="318281"/>
                      <a:pt x="125373" y="330663"/>
                    </a:cubicBezTo>
                    <a:cubicBezTo>
                      <a:pt x="112038" y="329711"/>
                      <a:pt x="98703" y="327806"/>
                      <a:pt x="87273" y="324948"/>
                    </a:cubicBezTo>
                    <a:close/>
                    <a:moveTo>
                      <a:pt x="75843" y="343998"/>
                    </a:moveTo>
                    <a:cubicBezTo>
                      <a:pt x="92036" y="348761"/>
                      <a:pt x="111086" y="350666"/>
                      <a:pt x="132041" y="351618"/>
                    </a:cubicBezTo>
                    <a:cubicBezTo>
                      <a:pt x="145376" y="396386"/>
                      <a:pt x="155853" y="430676"/>
                      <a:pt x="165378" y="462108"/>
                    </a:cubicBezTo>
                    <a:lnTo>
                      <a:pt x="166331" y="464013"/>
                    </a:lnTo>
                    <a:cubicBezTo>
                      <a:pt x="117753" y="459251"/>
                      <a:pt x="82511" y="443058"/>
                      <a:pt x="69176" y="419246"/>
                    </a:cubicBezTo>
                    <a:cubicBezTo>
                      <a:pt x="57746" y="399243"/>
                      <a:pt x="60603" y="373526"/>
                      <a:pt x="75843" y="343998"/>
                    </a:cubicBezTo>
                    <a:close/>
                    <a:moveTo>
                      <a:pt x="127278" y="250653"/>
                    </a:moveTo>
                    <a:cubicBezTo>
                      <a:pt x="114896" y="210648"/>
                      <a:pt x="101561" y="171596"/>
                      <a:pt x="88226" y="134448"/>
                    </a:cubicBezTo>
                    <a:cubicBezTo>
                      <a:pt x="134898" y="101111"/>
                      <a:pt x="206336" y="81108"/>
                      <a:pt x="298728" y="77298"/>
                    </a:cubicBezTo>
                    <a:cubicBezTo>
                      <a:pt x="300633" y="107778"/>
                      <a:pt x="302538" y="140163"/>
                      <a:pt x="305396" y="176358"/>
                    </a:cubicBezTo>
                    <a:cubicBezTo>
                      <a:pt x="247293" y="183978"/>
                      <a:pt x="178713" y="212553"/>
                      <a:pt x="127278" y="250653"/>
                    </a:cubicBezTo>
                    <a:close/>
                    <a:moveTo>
                      <a:pt x="62508" y="317328"/>
                    </a:moveTo>
                    <a:cubicBezTo>
                      <a:pt x="30123" y="303041"/>
                      <a:pt x="16788" y="278276"/>
                      <a:pt x="21551" y="243986"/>
                    </a:cubicBezTo>
                    <a:cubicBezTo>
                      <a:pt x="27266" y="206838"/>
                      <a:pt x="42506" y="175406"/>
                      <a:pt x="69176" y="149688"/>
                    </a:cubicBezTo>
                    <a:cubicBezTo>
                      <a:pt x="81558" y="188741"/>
                      <a:pt x="93941" y="228746"/>
                      <a:pt x="106323" y="267798"/>
                    </a:cubicBezTo>
                    <a:cubicBezTo>
                      <a:pt x="88226" y="283991"/>
                      <a:pt x="73938" y="300183"/>
                      <a:pt x="62508" y="317328"/>
                    </a:cubicBezTo>
                    <a:close/>
                    <a:moveTo>
                      <a:pt x="191096" y="464966"/>
                    </a:moveTo>
                    <a:lnTo>
                      <a:pt x="190143" y="463061"/>
                    </a:lnTo>
                    <a:cubicBezTo>
                      <a:pt x="179666" y="425913"/>
                      <a:pt x="168236" y="388766"/>
                      <a:pt x="157758" y="351618"/>
                    </a:cubicBezTo>
                    <a:cubicBezTo>
                      <a:pt x="193953" y="350666"/>
                      <a:pt x="232053" y="343998"/>
                      <a:pt x="262533" y="334473"/>
                    </a:cubicBezTo>
                    <a:cubicBezTo>
                      <a:pt x="283488" y="327806"/>
                      <a:pt x="301586" y="321138"/>
                      <a:pt x="317778" y="313518"/>
                    </a:cubicBezTo>
                    <a:cubicBezTo>
                      <a:pt x="321588" y="352571"/>
                      <a:pt x="324446" y="387813"/>
                      <a:pt x="327303" y="423056"/>
                    </a:cubicBezTo>
                    <a:lnTo>
                      <a:pt x="328256" y="434486"/>
                    </a:lnTo>
                    <a:cubicBezTo>
                      <a:pt x="285393" y="451631"/>
                      <a:pt x="249198" y="461156"/>
                      <a:pt x="212051" y="464013"/>
                    </a:cubicBezTo>
                    <a:cubicBezTo>
                      <a:pt x="205383" y="464966"/>
                      <a:pt x="197763" y="464966"/>
                      <a:pt x="191096" y="464966"/>
                    </a:cubicBezTo>
                    <a:close/>
                    <a:moveTo>
                      <a:pt x="388263" y="222078"/>
                    </a:moveTo>
                    <a:cubicBezTo>
                      <a:pt x="391121" y="236366"/>
                      <a:pt x="386358" y="247796"/>
                      <a:pt x="372071" y="255416"/>
                    </a:cubicBezTo>
                    <a:lnTo>
                      <a:pt x="371118" y="256368"/>
                    </a:lnTo>
                    <a:cubicBezTo>
                      <a:pt x="362546" y="263988"/>
                      <a:pt x="353021" y="270656"/>
                      <a:pt x="342543" y="277323"/>
                    </a:cubicBezTo>
                    <a:cubicBezTo>
                      <a:pt x="340638" y="249701"/>
                      <a:pt x="338733" y="222078"/>
                      <a:pt x="335876" y="194456"/>
                    </a:cubicBezTo>
                    <a:cubicBezTo>
                      <a:pt x="346353" y="194456"/>
                      <a:pt x="354926" y="195408"/>
                      <a:pt x="363498" y="197313"/>
                    </a:cubicBezTo>
                    <a:lnTo>
                      <a:pt x="364451" y="197313"/>
                    </a:lnTo>
                    <a:lnTo>
                      <a:pt x="365403" y="197313"/>
                    </a:lnTo>
                    <a:cubicBezTo>
                      <a:pt x="376833" y="196361"/>
                      <a:pt x="385406" y="198266"/>
                      <a:pt x="388263" y="203028"/>
                    </a:cubicBezTo>
                    <a:cubicBezTo>
                      <a:pt x="391121" y="206838"/>
                      <a:pt x="391121" y="212553"/>
                      <a:pt x="388263" y="220173"/>
                    </a:cubicBezTo>
                    <a:lnTo>
                      <a:pt x="388263" y="221126"/>
                    </a:lnTo>
                    <a:lnTo>
                      <a:pt x="388263" y="222078"/>
                    </a:ln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36">
              <a:extLst>
                <a:ext uri="{FF2B5EF4-FFF2-40B4-BE49-F238E27FC236}">
                  <a16:creationId xmlns:a16="http://schemas.microsoft.com/office/drawing/2014/main" id="{7DB16FF9-1310-4F4E-91FE-F39E68A6FBF7}"/>
                </a:ext>
              </a:extLst>
            </p:cNvPr>
            <p:cNvSpPr/>
            <p:nvPr/>
          </p:nvSpPr>
          <p:spPr>
            <a:xfrm>
              <a:off x="4223850" y="2613633"/>
              <a:ext cx="204131" cy="498923"/>
            </a:xfrm>
            <a:custGeom>
              <a:avLst/>
              <a:gdLst>
                <a:gd name="connsiteX0" fmla="*/ 1186 w 204130"/>
                <a:gd name="connsiteY0" fmla="*/ 47843 h 498924"/>
                <a:gd name="connsiteX1" fmla="*/ 109771 w 204130"/>
                <a:gd name="connsiteY1" fmla="*/ 464085 h 498924"/>
                <a:gd name="connsiteX2" fmla="*/ 203116 w 204130"/>
                <a:gd name="connsiteY2" fmla="*/ 438368 h 498924"/>
                <a:gd name="connsiteX3" fmla="*/ 69766 w 204130"/>
                <a:gd name="connsiteY3" fmla="*/ 19268 h 498924"/>
                <a:gd name="connsiteX4" fmla="*/ 1186 w 204130"/>
                <a:gd name="connsiteY4" fmla="*/ 47843 h 498924"/>
                <a:gd name="connsiteX5" fmla="*/ 1186 w 204130"/>
                <a:gd name="connsiteY5" fmla="*/ 47843 h 4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30" h="498924">
                  <a:moveTo>
                    <a:pt x="1186" y="47843"/>
                  </a:moveTo>
                  <a:cubicBezTo>
                    <a:pt x="37381" y="185955"/>
                    <a:pt x="71671" y="325973"/>
                    <a:pt x="109771" y="464085"/>
                  </a:cubicBezTo>
                  <a:cubicBezTo>
                    <a:pt x="125964" y="525045"/>
                    <a:pt x="214546" y="499328"/>
                    <a:pt x="203116" y="438368"/>
                  </a:cubicBezTo>
                  <a:cubicBezTo>
                    <a:pt x="175494" y="293588"/>
                    <a:pt x="128821" y="154523"/>
                    <a:pt x="69766" y="19268"/>
                  </a:cubicBezTo>
                  <a:cubicBezTo>
                    <a:pt x="52621" y="-20737"/>
                    <a:pt x="-9291" y="7838"/>
                    <a:pt x="1186" y="47843"/>
                  </a:cubicBezTo>
                  <a:lnTo>
                    <a:pt x="1186" y="47843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F4980F07-19A2-4870-A39D-B0CBA1D061A1}"/>
                </a:ext>
              </a:extLst>
            </p:cNvPr>
            <p:cNvSpPr/>
            <p:nvPr/>
          </p:nvSpPr>
          <p:spPr>
            <a:xfrm>
              <a:off x="4560361" y="2567656"/>
              <a:ext cx="90443" cy="469704"/>
            </a:xfrm>
            <a:custGeom>
              <a:avLst/>
              <a:gdLst>
                <a:gd name="connsiteX0" fmla="*/ 13291 w 90443"/>
                <a:gd name="connsiteY0" fmla="*/ 36671 h 469705"/>
                <a:gd name="connsiteX1" fmla="*/ 4719 w 90443"/>
                <a:gd name="connsiteY1" fmla="*/ 266224 h 469705"/>
                <a:gd name="connsiteX2" fmla="*/ 909 w 90443"/>
                <a:gd name="connsiteY2" fmla="*/ 376714 h 469705"/>
                <a:gd name="connsiteX3" fmla="*/ 22816 w 90443"/>
                <a:gd name="connsiteY3" fmla="*/ 461486 h 469705"/>
                <a:gd name="connsiteX4" fmla="*/ 62821 w 90443"/>
                <a:gd name="connsiteY4" fmla="*/ 461486 h 469705"/>
                <a:gd name="connsiteX5" fmla="*/ 87586 w 90443"/>
                <a:gd name="connsiteY5" fmla="*/ 386239 h 469705"/>
                <a:gd name="connsiteX6" fmla="*/ 88539 w 90443"/>
                <a:gd name="connsiteY6" fmla="*/ 267176 h 469705"/>
                <a:gd name="connsiteX7" fmla="*/ 90444 w 90443"/>
                <a:gd name="connsiteY7" fmla="*/ 37624 h 469705"/>
                <a:gd name="connsiteX8" fmla="*/ 13291 w 90443"/>
                <a:gd name="connsiteY8" fmla="*/ 36671 h 469705"/>
                <a:gd name="connsiteX9" fmla="*/ 13291 w 90443"/>
                <a:gd name="connsiteY9" fmla="*/ 36671 h 46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43" h="469705">
                  <a:moveTo>
                    <a:pt x="13291" y="36671"/>
                  </a:moveTo>
                  <a:cubicBezTo>
                    <a:pt x="10434" y="112871"/>
                    <a:pt x="7576" y="190024"/>
                    <a:pt x="4719" y="266224"/>
                  </a:cubicBezTo>
                  <a:cubicBezTo>
                    <a:pt x="3766" y="303371"/>
                    <a:pt x="1861" y="339566"/>
                    <a:pt x="909" y="376714"/>
                  </a:cubicBezTo>
                  <a:cubicBezTo>
                    <a:pt x="-44" y="411004"/>
                    <a:pt x="-4806" y="436721"/>
                    <a:pt x="22816" y="461486"/>
                  </a:cubicBezTo>
                  <a:cubicBezTo>
                    <a:pt x="35199" y="472916"/>
                    <a:pt x="50439" y="471964"/>
                    <a:pt x="62821" y="461486"/>
                  </a:cubicBezTo>
                  <a:cubicBezTo>
                    <a:pt x="88539" y="440531"/>
                    <a:pt x="86634" y="417671"/>
                    <a:pt x="87586" y="386239"/>
                  </a:cubicBezTo>
                  <a:cubicBezTo>
                    <a:pt x="88539" y="346234"/>
                    <a:pt x="88539" y="306229"/>
                    <a:pt x="88539" y="267176"/>
                  </a:cubicBezTo>
                  <a:cubicBezTo>
                    <a:pt x="89491" y="190976"/>
                    <a:pt x="89491" y="113824"/>
                    <a:pt x="90444" y="37624"/>
                  </a:cubicBezTo>
                  <a:cubicBezTo>
                    <a:pt x="90444" y="-12859"/>
                    <a:pt x="15196" y="-11906"/>
                    <a:pt x="13291" y="36671"/>
                  </a:cubicBezTo>
                  <a:lnTo>
                    <a:pt x="13291" y="36671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8">
              <a:extLst>
                <a:ext uri="{FF2B5EF4-FFF2-40B4-BE49-F238E27FC236}">
                  <a16:creationId xmlns:a16="http://schemas.microsoft.com/office/drawing/2014/main" id="{698C857A-D4E2-4255-BE69-B3B1AAE540B6}"/>
                </a:ext>
              </a:extLst>
            </p:cNvPr>
            <p:cNvSpPr/>
            <p:nvPr/>
          </p:nvSpPr>
          <p:spPr>
            <a:xfrm>
              <a:off x="4748640" y="2823401"/>
              <a:ext cx="234745" cy="246403"/>
            </a:xfrm>
            <a:custGeom>
              <a:avLst/>
              <a:gdLst>
                <a:gd name="connsiteX0" fmla="*/ 87906 w 234744"/>
                <a:gd name="connsiteY0" fmla="*/ 226695 h 246403"/>
                <a:gd name="connsiteX1" fmla="*/ 172679 w 234744"/>
                <a:gd name="connsiteY1" fmla="*/ 128588 h 246403"/>
                <a:gd name="connsiteX2" fmla="*/ 234591 w 234744"/>
                <a:gd name="connsiteY2" fmla="*/ 29527 h 246403"/>
                <a:gd name="connsiteX3" fmla="*/ 205063 w 234744"/>
                <a:gd name="connsiteY3" fmla="*/ 0 h 246403"/>
                <a:gd name="connsiteX4" fmla="*/ 97431 w 234744"/>
                <a:gd name="connsiteY4" fmla="*/ 70485 h 246403"/>
                <a:gd name="connsiteX5" fmla="*/ 8848 w 234744"/>
                <a:gd name="connsiteY5" fmla="*/ 180975 h 246403"/>
                <a:gd name="connsiteX6" fmla="*/ 87906 w 234744"/>
                <a:gd name="connsiteY6" fmla="*/ 226695 h 246403"/>
                <a:gd name="connsiteX7" fmla="*/ 87906 w 234744"/>
                <a:gd name="connsiteY7" fmla="*/ 226695 h 2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744" h="246403">
                  <a:moveTo>
                    <a:pt x="87906" y="226695"/>
                  </a:moveTo>
                  <a:cubicBezTo>
                    <a:pt x="114576" y="192405"/>
                    <a:pt x="143151" y="160020"/>
                    <a:pt x="172679" y="128588"/>
                  </a:cubicBezTo>
                  <a:cubicBezTo>
                    <a:pt x="200301" y="99060"/>
                    <a:pt x="229829" y="71438"/>
                    <a:pt x="234591" y="29527"/>
                  </a:cubicBezTo>
                  <a:cubicBezTo>
                    <a:pt x="236496" y="14288"/>
                    <a:pt x="220304" y="0"/>
                    <a:pt x="205063" y="0"/>
                  </a:cubicBezTo>
                  <a:cubicBezTo>
                    <a:pt x="160296" y="952"/>
                    <a:pt x="126006" y="39052"/>
                    <a:pt x="97431" y="70485"/>
                  </a:cubicBezTo>
                  <a:cubicBezTo>
                    <a:pt x="65998" y="105727"/>
                    <a:pt x="36471" y="142875"/>
                    <a:pt x="8848" y="180975"/>
                  </a:cubicBezTo>
                  <a:cubicBezTo>
                    <a:pt x="-26394" y="228600"/>
                    <a:pt x="52663" y="273368"/>
                    <a:pt x="87906" y="226695"/>
                  </a:cubicBezTo>
                  <a:lnTo>
                    <a:pt x="87906" y="226695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9">
              <a:extLst>
                <a:ext uri="{FF2B5EF4-FFF2-40B4-BE49-F238E27FC236}">
                  <a16:creationId xmlns:a16="http://schemas.microsoft.com/office/drawing/2014/main" id="{6BDE963B-CC5E-489E-AC32-BCA5395C2565}"/>
                </a:ext>
              </a:extLst>
            </p:cNvPr>
            <p:cNvSpPr/>
            <p:nvPr/>
          </p:nvSpPr>
          <p:spPr>
            <a:xfrm>
              <a:off x="6778698" y="3071050"/>
              <a:ext cx="177166" cy="177163"/>
            </a:xfrm>
            <a:custGeom>
              <a:avLst/>
              <a:gdLst>
                <a:gd name="connsiteX0" fmla="*/ 177165 w 177165"/>
                <a:gd name="connsiteY0" fmla="*/ 88583 h 177164"/>
                <a:gd name="connsiteX1" fmla="*/ 88583 w 177165"/>
                <a:gd name="connsiteY1" fmla="*/ 177165 h 177164"/>
                <a:gd name="connsiteX2" fmla="*/ 0 w 177165"/>
                <a:gd name="connsiteY2" fmla="*/ 88583 h 177164"/>
                <a:gd name="connsiteX3" fmla="*/ 88583 w 177165"/>
                <a:gd name="connsiteY3" fmla="*/ 0 h 177164"/>
                <a:gd name="connsiteX4" fmla="*/ 177165 w 177165"/>
                <a:gd name="connsiteY4" fmla="*/ 88583 h 17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" h="177164">
                  <a:moveTo>
                    <a:pt x="177165" y="88583"/>
                  </a:moveTo>
                  <a:cubicBezTo>
                    <a:pt x="177165" y="137505"/>
                    <a:pt x="137505" y="177165"/>
                    <a:pt x="88583" y="177165"/>
                  </a:cubicBezTo>
                  <a:cubicBezTo>
                    <a:pt x="39660" y="177165"/>
                    <a:pt x="0" y="137505"/>
                    <a:pt x="0" y="88583"/>
                  </a:cubicBezTo>
                  <a:cubicBezTo>
                    <a:pt x="0" y="39660"/>
                    <a:pt x="39660" y="0"/>
                    <a:pt x="88583" y="0"/>
                  </a:cubicBezTo>
                  <a:cubicBezTo>
                    <a:pt x="137506" y="0"/>
                    <a:pt x="177165" y="39660"/>
                    <a:pt x="177165" y="88583"/>
                  </a:cubicBezTo>
                  <a:close/>
                </a:path>
              </a:pathLst>
            </a:custGeom>
            <a:noFill/>
            <a:ln w="47625" cap="flat">
              <a:solidFill>
                <a:srgbClr val="00BDC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0">
              <a:extLst>
                <a:ext uri="{FF2B5EF4-FFF2-40B4-BE49-F238E27FC236}">
                  <a16:creationId xmlns:a16="http://schemas.microsoft.com/office/drawing/2014/main" id="{FA3563B8-D205-40E9-A537-A4FBF6B28A4F}"/>
                </a:ext>
              </a:extLst>
            </p:cNvPr>
            <p:cNvSpPr/>
            <p:nvPr/>
          </p:nvSpPr>
          <p:spPr>
            <a:xfrm>
              <a:off x="5711897" y="3321559"/>
              <a:ext cx="224789" cy="224789"/>
            </a:xfrm>
            <a:custGeom>
              <a:avLst/>
              <a:gdLst>
                <a:gd name="connsiteX0" fmla="*/ 112395 w 224789"/>
                <a:gd name="connsiteY0" fmla="*/ 224790 h 224789"/>
                <a:gd name="connsiteX1" fmla="*/ 0 w 224789"/>
                <a:gd name="connsiteY1" fmla="*/ 112395 h 224789"/>
                <a:gd name="connsiteX2" fmla="*/ 112395 w 224789"/>
                <a:gd name="connsiteY2" fmla="*/ 0 h 224789"/>
                <a:gd name="connsiteX3" fmla="*/ 224790 w 224789"/>
                <a:gd name="connsiteY3" fmla="*/ 112395 h 224789"/>
                <a:gd name="connsiteX4" fmla="*/ 112395 w 224789"/>
                <a:gd name="connsiteY4" fmla="*/ 224790 h 224789"/>
                <a:gd name="connsiteX5" fmla="*/ 112395 w 224789"/>
                <a:gd name="connsiteY5" fmla="*/ 47625 h 224789"/>
                <a:gd name="connsiteX6" fmla="*/ 47625 w 224789"/>
                <a:gd name="connsiteY6" fmla="*/ 112395 h 224789"/>
                <a:gd name="connsiteX7" fmla="*/ 112395 w 224789"/>
                <a:gd name="connsiteY7" fmla="*/ 177165 h 224789"/>
                <a:gd name="connsiteX8" fmla="*/ 177165 w 224789"/>
                <a:gd name="connsiteY8" fmla="*/ 112395 h 224789"/>
                <a:gd name="connsiteX9" fmla="*/ 112395 w 224789"/>
                <a:gd name="connsiteY9" fmla="*/ 47625 h 2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89" h="224789">
                  <a:moveTo>
                    <a:pt x="112395" y="224790"/>
                  </a:moveTo>
                  <a:cubicBezTo>
                    <a:pt x="50482" y="224790"/>
                    <a:pt x="0" y="174308"/>
                    <a:pt x="0" y="112395"/>
                  </a:cubicBezTo>
                  <a:cubicBezTo>
                    <a:pt x="0" y="50483"/>
                    <a:pt x="50482" y="0"/>
                    <a:pt x="112395" y="0"/>
                  </a:cubicBezTo>
                  <a:cubicBezTo>
                    <a:pt x="174307" y="0"/>
                    <a:pt x="224790" y="50483"/>
                    <a:pt x="224790" y="112395"/>
                  </a:cubicBezTo>
                  <a:cubicBezTo>
                    <a:pt x="224790" y="174308"/>
                    <a:pt x="175260" y="224790"/>
                    <a:pt x="112395" y="224790"/>
                  </a:cubicBezTo>
                  <a:close/>
                  <a:moveTo>
                    <a:pt x="112395" y="47625"/>
                  </a:moveTo>
                  <a:cubicBezTo>
                    <a:pt x="77152" y="47625"/>
                    <a:pt x="47625" y="76200"/>
                    <a:pt x="47625" y="112395"/>
                  </a:cubicBezTo>
                  <a:cubicBezTo>
                    <a:pt x="47625" y="148590"/>
                    <a:pt x="76200" y="177165"/>
                    <a:pt x="112395" y="177165"/>
                  </a:cubicBezTo>
                  <a:cubicBezTo>
                    <a:pt x="148590" y="177165"/>
                    <a:pt x="177165" y="148590"/>
                    <a:pt x="177165" y="112395"/>
                  </a:cubicBezTo>
                  <a:cubicBezTo>
                    <a:pt x="177165" y="76200"/>
                    <a:pt x="148590" y="47625"/>
                    <a:pt x="112395" y="476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6">
              <a:extLst>
                <a:ext uri="{FF2B5EF4-FFF2-40B4-BE49-F238E27FC236}">
                  <a16:creationId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6238630" y="3107245"/>
              <a:ext cx="204787" cy="204786"/>
              <a:chOff x="6238616" y="3107249"/>
              <a:chExt cx="204787" cy="204787"/>
            </a:xfrm>
            <a:solidFill>
              <a:srgbClr val="FFFFFF"/>
            </a:solidFill>
          </p:grpSpPr>
          <p:sp>
            <p:nvSpPr>
              <p:cNvPr id="24" name="Freeform: Shape 42">
                <a:extLst>
                  <a:ext uri="{FF2B5EF4-FFF2-40B4-BE49-F238E27FC236}">
                    <a16:creationId xmlns:a16="http://schemas.microsoft.com/office/drawing/2014/main" id="{73EE629C-4417-4D32-A1F4-8013B732B1C3}"/>
                  </a:ext>
                </a:extLst>
              </p:cNvPr>
              <p:cNvSpPr/>
              <p:nvPr/>
            </p:nvSpPr>
            <p:spPr>
              <a:xfrm>
                <a:off x="6238616" y="3185354"/>
                <a:ext cx="204787" cy="47625"/>
              </a:xfrm>
              <a:custGeom>
                <a:avLst/>
                <a:gdLst>
                  <a:gd name="connsiteX0" fmla="*/ 180975 w 204787"/>
                  <a:gd name="connsiteY0" fmla="*/ 47625 h 47625"/>
                  <a:gd name="connsiteX1" fmla="*/ 23813 w 204787"/>
                  <a:gd name="connsiteY1" fmla="*/ 47625 h 47625"/>
                  <a:gd name="connsiteX2" fmla="*/ 0 w 204787"/>
                  <a:gd name="connsiteY2" fmla="*/ 23813 h 47625"/>
                  <a:gd name="connsiteX3" fmla="*/ 23813 w 204787"/>
                  <a:gd name="connsiteY3" fmla="*/ 0 h 47625"/>
                  <a:gd name="connsiteX4" fmla="*/ 180975 w 204787"/>
                  <a:gd name="connsiteY4" fmla="*/ 0 h 47625"/>
                  <a:gd name="connsiteX5" fmla="*/ 204788 w 204787"/>
                  <a:gd name="connsiteY5" fmla="*/ 23813 h 47625"/>
                  <a:gd name="connsiteX6" fmla="*/ 180975 w 204787"/>
                  <a:gd name="connsiteY6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87" h="47625">
                    <a:moveTo>
                      <a:pt x="180975" y="47625"/>
                    </a:moveTo>
                    <a:lnTo>
                      <a:pt x="23813" y="47625"/>
                    </a:lnTo>
                    <a:cubicBezTo>
                      <a:pt x="10478" y="47625"/>
                      <a:pt x="0" y="37148"/>
                      <a:pt x="0" y="23813"/>
                    </a:cubicBezTo>
                    <a:cubicBezTo>
                      <a:pt x="0" y="10478"/>
                      <a:pt x="10478" y="0"/>
                      <a:pt x="23813" y="0"/>
                    </a:cubicBezTo>
                    <a:lnTo>
                      <a:pt x="180975" y="0"/>
                    </a:lnTo>
                    <a:cubicBezTo>
                      <a:pt x="194310" y="0"/>
                      <a:pt x="204788" y="10478"/>
                      <a:pt x="204788" y="23813"/>
                    </a:cubicBezTo>
                    <a:cubicBezTo>
                      <a:pt x="204788" y="37148"/>
                      <a:pt x="194310" y="47625"/>
                      <a:pt x="180975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3">
                <a:extLst>
                  <a:ext uri="{FF2B5EF4-FFF2-40B4-BE49-F238E27FC236}">
                    <a16:creationId xmlns:a16="http://schemas.microsoft.com/office/drawing/2014/main" id="{F2E40504-C1A9-42A9-A807-97B2BE4A0AC7}"/>
                  </a:ext>
                </a:extLst>
              </p:cNvPr>
              <p:cNvSpPr/>
              <p:nvPr/>
            </p:nvSpPr>
            <p:spPr>
              <a:xfrm>
                <a:off x="6316722" y="3107249"/>
                <a:ext cx="47625" cy="204787"/>
              </a:xfrm>
              <a:custGeom>
                <a:avLst/>
                <a:gdLst>
                  <a:gd name="connsiteX0" fmla="*/ 23813 w 47625"/>
                  <a:gd name="connsiteY0" fmla="*/ 204788 h 204787"/>
                  <a:gd name="connsiteX1" fmla="*/ 0 w 47625"/>
                  <a:gd name="connsiteY1" fmla="*/ 180975 h 204787"/>
                  <a:gd name="connsiteX2" fmla="*/ 0 w 47625"/>
                  <a:gd name="connsiteY2" fmla="*/ 23813 h 204787"/>
                  <a:gd name="connsiteX3" fmla="*/ 23813 w 47625"/>
                  <a:gd name="connsiteY3" fmla="*/ 0 h 204787"/>
                  <a:gd name="connsiteX4" fmla="*/ 47625 w 47625"/>
                  <a:gd name="connsiteY4" fmla="*/ 23813 h 204787"/>
                  <a:gd name="connsiteX5" fmla="*/ 47625 w 47625"/>
                  <a:gd name="connsiteY5" fmla="*/ 180975 h 204787"/>
                  <a:gd name="connsiteX6" fmla="*/ 23813 w 47625"/>
                  <a:gd name="connsiteY6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04787">
                    <a:moveTo>
                      <a:pt x="23813" y="204788"/>
                    </a:moveTo>
                    <a:cubicBezTo>
                      <a:pt x="10478" y="204788"/>
                      <a:pt x="0" y="194310"/>
                      <a:pt x="0" y="180975"/>
                    </a:cubicBezTo>
                    <a:lnTo>
                      <a:pt x="0" y="23813"/>
                    </a:lnTo>
                    <a:cubicBezTo>
                      <a:pt x="0" y="10477"/>
                      <a:pt x="10478" y="0"/>
                      <a:pt x="23813" y="0"/>
                    </a:cubicBezTo>
                    <a:cubicBezTo>
                      <a:pt x="37147" y="0"/>
                      <a:pt x="47625" y="10477"/>
                      <a:pt x="47625" y="23813"/>
                    </a:cubicBezTo>
                    <a:lnTo>
                      <a:pt x="47625" y="180975"/>
                    </a:lnTo>
                    <a:cubicBezTo>
                      <a:pt x="47625" y="194310"/>
                      <a:pt x="37147" y="204788"/>
                      <a:pt x="23813" y="204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6637728" y="5264656"/>
              <a:ext cx="157162" cy="157162"/>
              <a:chOff x="6637714" y="5264662"/>
              <a:chExt cx="157162" cy="157162"/>
            </a:xfrm>
          </p:grpSpPr>
          <p:sp>
            <p:nvSpPr>
              <p:cNvPr id="22" name="Freeform: Shape 45">
                <a:extLst>
                  <a:ext uri="{FF2B5EF4-FFF2-40B4-BE49-F238E27FC236}">
                    <a16:creationId xmlns:a16="http://schemas.microsoft.com/office/drawing/2014/main" id="{6395AE76-12A7-4E21-9A38-605D1F3B4A99}"/>
                  </a:ext>
                </a:extLst>
              </p:cNvPr>
              <p:cNvSpPr/>
              <p:nvPr/>
            </p:nvSpPr>
            <p:spPr>
              <a:xfrm>
                <a:off x="6637714" y="5342767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46">
                <a:extLst>
                  <a:ext uri="{FF2B5EF4-FFF2-40B4-BE49-F238E27FC236}">
                    <a16:creationId xmlns:a16="http://schemas.microsoft.com/office/drawing/2014/main" id="{121A2092-372A-419B-A73F-834D123300D5}"/>
                  </a:ext>
                </a:extLst>
              </p:cNvPr>
              <p:cNvSpPr/>
              <p:nvPr/>
            </p:nvSpPr>
            <p:spPr>
              <a:xfrm>
                <a:off x="6715819" y="5264662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6">
              <a:extLst>
                <a:ext uri="{FF2B5EF4-FFF2-40B4-BE49-F238E27FC236}">
                  <a16:creationId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5667117" y="2526224"/>
              <a:ext cx="157162" cy="157162"/>
              <a:chOff x="5667117" y="2526224"/>
              <a:chExt cx="157162" cy="157162"/>
            </a:xfrm>
          </p:grpSpPr>
          <p:sp>
            <p:nvSpPr>
              <p:cNvPr id="20" name="Freeform: Shape 48">
                <a:extLst>
                  <a:ext uri="{FF2B5EF4-FFF2-40B4-BE49-F238E27FC236}">
                    <a16:creationId xmlns:a16="http://schemas.microsoft.com/office/drawing/2014/main" id="{9022F0C6-F2B8-46E8-BF7C-F72D625B70C0}"/>
                  </a:ext>
                </a:extLst>
              </p:cNvPr>
              <p:cNvSpPr/>
              <p:nvPr/>
            </p:nvSpPr>
            <p:spPr>
              <a:xfrm>
                <a:off x="5667117" y="2604329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9">
                <a:extLst>
                  <a:ext uri="{FF2B5EF4-FFF2-40B4-BE49-F238E27FC236}">
                    <a16:creationId xmlns:a16="http://schemas.microsoft.com/office/drawing/2014/main" id="{50308ED4-3B93-428E-BE5E-E1B03AE420C2}"/>
                  </a:ext>
                </a:extLst>
              </p:cNvPr>
              <p:cNvSpPr/>
              <p:nvPr/>
            </p:nvSpPr>
            <p:spPr>
              <a:xfrm>
                <a:off x="5746174" y="2526224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kien-trong-phong-n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2819400"/>
          </a:xfrm>
          <a:prstGeom prst="rect">
            <a:avLst/>
          </a:prstGeom>
        </p:spPr>
      </p:pic>
      <p:pic>
        <p:nvPicPr>
          <p:cNvPr id="34" name="Picture 33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3581400" cy="3048000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962400" y="387517"/>
            <a:ext cx="5029200" cy="1870809"/>
          </a:xfrm>
        </p:spPr>
        <p:txBody>
          <a:bodyPr>
            <a:noAutofit/>
          </a:bodyPr>
          <a:lstStyle/>
          <a:p>
            <a:pPr algn="l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886200" y="4263586"/>
            <a:ext cx="4953000" cy="2061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hiển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mắt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nhìn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2E97F-BA4E-4A83-B7D2-E47E152588D2}"/>
              </a:ext>
            </a:extLst>
          </p:cNvPr>
          <p:cNvSpPr txBox="1"/>
          <p:nvPr/>
        </p:nvSpPr>
        <p:spPr>
          <a:xfrm>
            <a:off x="2209801" y="533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77F225-D350-403F-A887-5727FD3858D9}"/>
              </a:ext>
            </a:extLst>
          </p:cNvPr>
          <p:cNvSpPr/>
          <p:nvPr/>
        </p:nvSpPr>
        <p:spPr>
          <a:xfrm>
            <a:off x="1" y="1749787"/>
            <a:ext cx="8845826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9066" algn="just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F1FD4-B1E5-2A83-94CF-1C4E6988AAA6}"/>
              </a:ext>
            </a:extLst>
          </p:cNvPr>
          <p:cNvSpPr/>
          <p:nvPr/>
        </p:nvSpPr>
        <p:spPr>
          <a:xfrm>
            <a:off x="1" y="2513378"/>
            <a:ext cx="8845826" cy="137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9066" algn="just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SBT.</a:t>
            </a:r>
          </a:p>
          <a:p>
            <a:pPr indent="149066" algn="just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SGK Tr18.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410200" y="30480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bụi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038600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6400" y="60270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</a:t>
            </a:r>
            <a:r>
              <a:rPr lang="vi-VN" sz="2400" dirty="0"/>
              <a:t>i khuẩn 10</a:t>
            </a:r>
            <a:r>
              <a:rPr lang="en-US" sz="2400" dirty="0"/>
              <a:t> </a:t>
            </a:r>
            <a:r>
              <a:rPr lang="en-US" sz="2400" baseline="30000" dirty="0"/>
              <a:t>-</a:t>
            </a:r>
            <a:r>
              <a:rPr lang="vi-VN" sz="2400" baseline="30000" dirty="0"/>
              <a:t>6</a:t>
            </a:r>
            <a:r>
              <a:rPr lang="vi-VN" sz="2400" dirty="0"/>
              <a:t> có độ phóng đại x 30 000 lần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0"/>
            <a:ext cx="254319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Mắt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thường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0"/>
            <a:ext cx="18678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Kính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lúp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38862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Kính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hiển</a:t>
            </a:r>
            <a:r>
              <a:rPr lang="en-US" sz="3600" b="1" dirty="0">
                <a:solidFill>
                  <a:schemeClr val="bg1"/>
                </a:solidFill>
              </a:rPr>
              <a:t> vi: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5000" y="45720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Kính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hiển</a:t>
            </a:r>
            <a:r>
              <a:rPr lang="en-US" sz="3600" b="1" dirty="0">
                <a:solidFill>
                  <a:schemeClr val="bg1"/>
                </a:solidFill>
              </a:rPr>
              <a:t> vi: </a:t>
            </a:r>
          </a:p>
        </p:txBody>
      </p:sp>
    </p:spTree>
    <p:extLst>
      <p:ext uri="{BB962C8B-B14F-4D97-AF65-F5344CB8AC3E}">
        <p14:creationId xmlns:p14="http://schemas.microsoft.com/office/powerpoint/2010/main" val="29979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c-16562213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36576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5438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8915400" cy="1295400"/>
          </a:xfrm>
          <a:noFill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cau-long-b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6248400"/>
            <a:ext cx="3581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24b267d970e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6200"/>
            <a:ext cx="4572000" cy="52578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430560"/>
            <a:ext cx="472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triết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cổ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Lạp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Democritos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(460-370 TCN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304800"/>
            <a:ext cx="4191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9469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  NGUYÊN TỬ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334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Rutherford – Bohr:</a:t>
            </a:r>
            <a:endParaRPr lang="vi-VN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162" y="980182"/>
            <a:ext cx="8834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143000" cy="9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1885</Words>
  <Application>Microsoft Office PowerPoint</Application>
  <PresentationFormat>On-screen Show (4:3)</PresentationFormat>
  <Paragraphs>234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.VnTime</vt:lpstr>
      <vt:lpstr>Arial</vt:lpstr>
      <vt:lpstr>Calibri</vt:lpstr>
      <vt:lpstr>Segoe UI</vt:lpstr>
      <vt:lpstr>Symbol</vt:lpstr>
      <vt:lpstr>Times New Roman</vt:lpstr>
      <vt:lpstr>Wingdings</vt:lpstr>
      <vt:lpstr>Office Theme</vt:lpstr>
      <vt:lpstr>Microsoft Equation 3.0</vt:lpstr>
      <vt:lpstr>CHỦ ĐỀ 1. NGUYÊN TỬ - NGUYÊN TỐ HOÁ HỌC –  SƠ LƯỢC VỀ BẢNG TUẦN HOÀN  CÁC NGUYỀN TỐ HOÁ HỌC</vt:lpstr>
      <vt:lpstr>PowerPoint Presentation</vt:lpstr>
      <vt:lpstr>PowerPoint Presentation</vt:lpstr>
      <vt:lpstr>Kính lúp: quan sát đối tượng mắt thường có thể thấy nhưng rất khó quan sát.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Khái quát về mô hình nguyên tử</vt:lpstr>
      <vt:lpstr>Mô hình Rutherford</vt:lpstr>
      <vt:lpstr>Mô hình Rutherford – Bohr</vt:lpstr>
      <vt:lpstr>PowerPoint Presentation</vt:lpstr>
      <vt:lpstr>Có trị số bằng nhau nhưng trái dấu</vt:lpstr>
      <vt:lpstr>Ví dụ</vt:lpstr>
      <vt:lpstr>Giải </vt:lpstr>
      <vt:lpstr>PowerPoint Presentation</vt:lpstr>
      <vt:lpstr>Dựa trên mô hình Rutherford theo Niels Bohr</vt:lpstr>
      <vt:lpstr>Hạt neutron</vt:lpstr>
      <vt:lpstr>PowerPoint Presentation</vt:lpstr>
      <vt:lpstr>PowerPoint Presentation</vt:lpstr>
      <vt:lpstr>PowerPoint Presentation</vt:lpstr>
      <vt:lpstr>LUYỆN TẬP </vt:lpstr>
      <vt:lpstr>Quan sát Hình 2.6, hãy hoàn thành bảng sau:</vt:lpstr>
      <vt:lpstr>PowerPoint Presentation</vt:lpstr>
      <vt:lpstr>2. KHỐI LƯỢNG NGUYÊN TỬ: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TDG</cp:lastModifiedBy>
  <cp:revision>77</cp:revision>
  <dcterms:created xsi:type="dcterms:W3CDTF">2022-08-03T02:55:17Z</dcterms:created>
  <dcterms:modified xsi:type="dcterms:W3CDTF">2024-09-20T08:39:01Z</dcterms:modified>
</cp:coreProperties>
</file>