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Josefin Sans Regular Bold" panose="020B0604020202020204" charset="0"/>
      <p:regular r:id="rId23"/>
    </p:embeddedFont>
    <p:embeddedFont>
      <p:font typeface="ไอติม" panose="020B0604020202020204" charset="-34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17.png"/><Relationship Id="rId38" Type="http://schemas.openxmlformats.org/officeDocument/2006/relationships/image" Target="../media/image21.gif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36" Type="http://schemas.openxmlformats.org/officeDocument/2006/relationships/image" Target="../media/image19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0" Type="http://schemas.openxmlformats.org/officeDocument/2006/relationships/image" Target="../media/image15.png"/><Relationship Id="rId35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svg"/><Relationship Id="rId11" Type="http://schemas.openxmlformats.org/officeDocument/2006/relationships/image" Target="../media/image53.gif"/><Relationship Id="rId5" Type="http://schemas.openxmlformats.org/officeDocument/2006/relationships/image" Target="../media/image36.png"/><Relationship Id="rId10" Type="http://schemas.openxmlformats.org/officeDocument/2006/relationships/image" Target="../media/image77.svg"/><Relationship Id="rId4" Type="http://schemas.openxmlformats.org/officeDocument/2006/relationships/image" Target="../media/image35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82.svg"/><Relationship Id="rId5" Type="http://schemas.openxmlformats.org/officeDocument/2006/relationships/image" Target="../media/image37.png"/><Relationship Id="rId10" Type="http://schemas.openxmlformats.org/officeDocument/2006/relationships/image" Target="../media/image56.png"/><Relationship Id="rId4" Type="http://schemas.openxmlformats.org/officeDocument/2006/relationships/image" Target="../media/image57.svg"/><Relationship Id="rId9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10" Type="http://schemas.openxmlformats.org/officeDocument/2006/relationships/image" Target="../media/image58.png"/><Relationship Id="rId4" Type="http://schemas.openxmlformats.org/officeDocument/2006/relationships/image" Target="../media/image57.svg"/><Relationship Id="rId9" Type="http://schemas.openxmlformats.org/officeDocument/2006/relationships/image" Target="../media/image8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6.png"/><Relationship Id="rId7" Type="http://schemas.openxmlformats.org/officeDocument/2006/relationships/image" Target="../media/image5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6.png"/><Relationship Id="rId7" Type="http://schemas.openxmlformats.org/officeDocument/2006/relationships/image" Target="../media/image6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6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7.svg"/><Relationship Id="rId11" Type="http://schemas.openxmlformats.org/officeDocument/2006/relationships/image" Target="../media/image53.gif"/><Relationship Id="rId5" Type="http://schemas.openxmlformats.org/officeDocument/2006/relationships/image" Target="../media/image36.png"/><Relationship Id="rId10" Type="http://schemas.openxmlformats.org/officeDocument/2006/relationships/image" Target="../media/image77.svg"/><Relationship Id="rId4" Type="http://schemas.openxmlformats.org/officeDocument/2006/relationships/image" Target="../media/image35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6.png"/><Relationship Id="rId7" Type="http://schemas.openxmlformats.org/officeDocument/2006/relationships/image" Target="../media/image6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53.svg"/><Relationship Id="rId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image" Target="../media/image57.svg"/><Relationship Id="rId9" Type="http://schemas.openxmlformats.org/officeDocument/2006/relationships/image" Target="../media/image8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6.png"/><Relationship Id="rId7" Type="http://schemas.openxmlformats.org/officeDocument/2006/relationships/image" Target="../media/image6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10" Type="http://schemas.openxmlformats.org/officeDocument/2006/relationships/image" Target="../media/image95.svg"/><Relationship Id="rId4" Type="http://schemas.openxmlformats.org/officeDocument/2006/relationships/image" Target="../media/image57.sv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8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9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image" Target="../media/image26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46.sv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57.sv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57.sv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image" Target="../media/image57.sv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12" Type="http://schemas.openxmlformats.org/officeDocument/2006/relationships/image" Target="../media/image49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48.png"/><Relationship Id="rId5" Type="http://schemas.openxmlformats.org/officeDocument/2006/relationships/image" Target="../media/image37.png"/><Relationship Id="rId10" Type="http://schemas.openxmlformats.org/officeDocument/2006/relationships/image" Target="../media/image47.png"/><Relationship Id="rId4" Type="http://schemas.openxmlformats.org/officeDocument/2006/relationships/image" Target="../media/image57.svg"/><Relationship Id="rId9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711664">
            <a:off x="-2029230" y="7116323"/>
            <a:ext cx="5387298" cy="3075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4195" y="5588988"/>
            <a:ext cx="2700535" cy="40994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702144">
            <a:off x="15545321" y="7886133"/>
            <a:ext cx="4134082" cy="20520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445426">
            <a:off x="15389446" y="-1390877"/>
            <a:ext cx="5023980" cy="4603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405818" y="911019"/>
            <a:ext cx="3762641" cy="19518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543273">
            <a:off x="15451524" y="8382181"/>
            <a:ext cx="3901747" cy="17522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794993" y="6734549"/>
            <a:ext cx="1473832" cy="30078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4662230" y="8487274"/>
            <a:ext cx="651930" cy="355011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289155" y="2358264"/>
            <a:ext cx="11709689" cy="7452912"/>
            <a:chOff x="0" y="-9525"/>
            <a:chExt cx="15612919" cy="993721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361404"/>
              <a:ext cx="15612919" cy="5628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74"/>
                </a:lnSpc>
              </a:pPr>
              <a:r>
                <a:rPr lang="en-US" sz="9312" spc="-195" dirty="0">
                  <a:solidFill>
                    <a:srgbClr val="FFFFFF"/>
                  </a:solidFill>
                  <a:latin typeface="ไอติม Bold"/>
                </a:rPr>
                <a:t>BÀI 6-P1</a:t>
              </a:r>
            </a:p>
            <a:p>
              <a:pPr algn="ctr">
                <a:lnSpc>
                  <a:spcPts val="11174"/>
                </a:lnSpc>
              </a:pPr>
              <a:r>
                <a:rPr lang="en-US" sz="4000" spc="-195" dirty="0" smtClean="0">
                  <a:solidFill>
                    <a:srgbClr val="FF0000"/>
                  </a:solidFill>
                  <a:latin typeface="ไอติม Bold"/>
                </a:rPr>
                <a:t>(</a:t>
              </a:r>
              <a:r>
                <a:rPr lang="en-US" sz="9312" spc="-195" dirty="0" smtClean="0">
                  <a:solidFill>
                    <a:srgbClr val="FFFFFF"/>
                  </a:solidFill>
                  <a:latin typeface="ไอติม Bold"/>
                </a:rPr>
                <a:t>GIỚI </a:t>
              </a:r>
              <a:r>
                <a:rPr lang="en-US" sz="9312" spc="-195" dirty="0">
                  <a:solidFill>
                    <a:srgbClr val="FFFFFF"/>
                  </a:solidFill>
                  <a:latin typeface="ไอติม Bold"/>
                </a:rPr>
                <a:t>THIỆU VỀ LIÊN KẾT HOÁ HỌC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703265" y="-9525"/>
              <a:ext cx="6206389" cy="466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703265" y="9232367"/>
              <a:ext cx="6206389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79"/>
                </a:lnSpc>
              </a:pPr>
              <a:endParaRPr lang="en-US" sz="3399" dirty="0">
                <a:solidFill>
                  <a:srgbClr val="FFFFFF"/>
                </a:solidFill>
                <a:latin typeface="Josefin Sans Regular Bold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-1566613" y="-1437403"/>
            <a:ext cx="4206008" cy="42213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1498288" y="-1427878"/>
            <a:ext cx="3924730" cy="40499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3129873" y="-2027187"/>
            <a:ext cx="1077795" cy="372822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4547705" y="8487274"/>
            <a:ext cx="880980" cy="82972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6156667" y="3650557"/>
            <a:ext cx="405308" cy="4413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4213502" y="6839994"/>
            <a:ext cx="210719" cy="22943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4108142" y="7413498"/>
            <a:ext cx="210719" cy="22943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4117455" y="930474"/>
            <a:ext cx="180427" cy="1964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05947" y="5573779"/>
            <a:ext cx="981159" cy="103378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5627209" y="3540230"/>
            <a:ext cx="202654" cy="22065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4592036" y="837664"/>
            <a:ext cx="265666" cy="28926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6636763" y="221130"/>
            <a:ext cx="4578457" cy="295981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1028700" y="316017"/>
            <a:ext cx="3775846" cy="3775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980509" y="2235890"/>
            <a:ext cx="11592614" cy="76366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3989" y="3076723"/>
            <a:ext cx="3473574" cy="206677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62054" y="252534"/>
            <a:ext cx="63638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47357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1317" y="5133975"/>
            <a:ext cx="3978918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Cùng xem video hình thành liên kết ion trong phân tử NaCl</a:t>
            </a:r>
          </a:p>
        </p:txBody>
      </p:sp>
      <p:pic>
        <p:nvPicPr>
          <p:cNvPr id="12" name="video hinh thanh lien ket ion NaCl">
            <a:hlinkClick r:id="" action="ppaction://media"/>
            <a:extLst>
              <a:ext uri="{FF2B5EF4-FFF2-40B4-BE49-F238E27FC236}">
                <a16:creationId xmlns:a16="http://schemas.microsoft.com/office/drawing/2014/main" xmlns="" id="{ED8AA165-38DD-9F3D-11FE-98D836D17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0551" y="2652365"/>
            <a:ext cx="10780650" cy="6064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6302" y="-386724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6593" y="2567426"/>
            <a:ext cx="11400496" cy="51998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118418" y="3019672"/>
            <a:ext cx="5766651" cy="34383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64867" y="5798669"/>
            <a:ext cx="2831729" cy="448833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980509" y="314325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3947" y="122417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6593" y="1807265"/>
            <a:ext cx="350445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91011" y="3122144"/>
            <a:ext cx="5727113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Liên kết ion là gì?</a:t>
            </a:r>
          </a:p>
          <a:p>
            <a:pPr marL="755651" lvl="1" indent="-377825" algn="ctr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e lớp ngoài cùng của các nguyên tử trong liên kết ion giống nguyên tử nguyên tố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6593" y="2388290"/>
            <a:ext cx="7428061" cy="33569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613805" y="6172200"/>
            <a:ext cx="2911221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52670" y="5945227"/>
            <a:ext cx="11461135" cy="29729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980509" y="314325"/>
            <a:ext cx="632698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6593" y="1807265"/>
            <a:ext cx="338092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8402" y="3188390"/>
            <a:ext cx="11406608" cy="31593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469418" y="2162422"/>
            <a:ext cx="4391767" cy="59621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899545" y="135555"/>
            <a:ext cx="6488909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0445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53198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56256" y="2969315"/>
            <a:ext cx="12575487" cy="701718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80509" y="314325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6593" y="1807265"/>
            <a:ext cx="347357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8402" y="2388290"/>
            <a:ext cx="356622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885854" y="21555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6593" y="1807265"/>
            <a:ext cx="356622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8402" y="2388290"/>
            <a:ext cx="353198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97399" y="3188390"/>
            <a:ext cx="3545144" cy="5027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50059" y="2969315"/>
            <a:ext cx="1639823" cy="109253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608221" y="4415578"/>
            <a:ext cx="212350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1 vẽ sơ đồ  hình thành phân tử nitrogen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545619" y="3188390"/>
            <a:ext cx="3545144" cy="5027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98280" y="2969315"/>
            <a:ext cx="1639823" cy="10925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195538" y="3188390"/>
            <a:ext cx="3545144" cy="50270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48199" y="2969315"/>
            <a:ext cx="1639823" cy="109253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845457" y="3188390"/>
            <a:ext cx="3545144" cy="5027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798118" y="2969315"/>
            <a:ext cx="1639823" cy="109253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256441" y="4415578"/>
            <a:ext cx="212350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2 vẽ sơ đồ  hình thành phân tử nước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68586" y="4415578"/>
            <a:ext cx="2399048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3 vẽ sơ đồ  hình thành phân tử cacbondioxide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428714" y="4286250"/>
            <a:ext cx="212350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1 vẽ sơ đồ  hình thành phân tử amonia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CF5F20D-4894-2AE6-F9DA-2BB8C614BDD0}"/>
              </a:ext>
            </a:extLst>
          </p:cNvPr>
          <p:cNvSpPr txBox="1"/>
          <p:nvPr/>
        </p:nvSpPr>
        <p:spPr>
          <a:xfrm>
            <a:off x="6777192" y="8569135"/>
            <a:ext cx="5629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Thời gian: 3 phút cho mỗi nhóm</a:t>
            </a:r>
            <a:endParaRPr lang="vi-VN" sz="3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6155" y="3769415"/>
            <a:ext cx="11446074" cy="37567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621515" y="2558485"/>
            <a:ext cx="4354357" cy="617866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80509" y="314325"/>
            <a:ext cx="651629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0445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923954" y="149002"/>
            <a:ext cx="64400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3948" y="1224170"/>
            <a:ext cx="372465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6593" y="1807265"/>
            <a:ext cx="338092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8402" y="2388290"/>
            <a:ext cx="372465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980509" y="2235890"/>
            <a:ext cx="11592614" cy="763663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48402" y="5574850"/>
            <a:ext cx="3978918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Cùng xem video hình thành liên kết cộng hoá trị trong phân tử Chlonium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28700" y="3242052"/>
            <a:ext cx="3473574" cy="2066777"/>
          </a:xfrm>
          <a:prstGeom prst="rect">
            <a:avLst/>
          </a:prstGeom>
        </p:spPr>
      </p:pic>
      <p:pic>
        <p:nvPicPr>
          <p:cNvPr id="13" name="Sự hình thành liên kết cộng hoá trị của Cl2">
            <a:hlinkClick r:id="" action="ppaction://media"/>
            <a:extLst>
              <a:ext uri="{FF2B5EF4-FFF2-40B4-BE49-F238E27FC236}">
                <a16:creationId xmlns:a16="http://schemas.microsoft.com/office/drawing/2014/main" xmlns="" id="{EA4E2562-F37A-5151-C4B2-C5C2E348B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27438" y="2719098"/>
            <a:ext cx="10717562" cy="6286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8402" y="3416990"/>
            <a:ext cx="11301259" cy="40543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212676" y="5581326"/>
            <a:ext cx="2831729" cy="448833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885854" y="21555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3198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69499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307491" y="2816915"/>
            <a:ext cx="5766651" cy="343836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307491" y="2904801"/>
            <a:ext cx="5727113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Liên kết cộng hoá trị là gì?</a:t>
            </a:r>
          </a:p>
          <a:p>
            <a:pPr marL="755651" lvl="1" indent="-377825" algn="ctr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e lớp ngoài cùng của các nguyên tử trong liên kết cộng hoá trị giống nguyên tử nguyên tố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24431" y="1652795"/>
            <a:ext cx="11301259" cy="40543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329030" y="6135746"/>
            <a:ext cx="11473137" cy="320336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63783" y="252534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3198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53198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40589" y="6172200"/>
            <a:ext cx="3945064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82432" y="1028700"/>
            <a:ext cx="9525" cy="8229600"/>
          </a:xfrm>
          <a:prstGeom prst="rect">
            <a:avLst/>
          </a:prstGeom>
          <a:solidFill>
            <a:srgbClr val="3D3D3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562295"/>
            <a:ext cx="5465681" cy="53192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4551" y="6182902"/>
            <a:ext cx="7784950" cy="9645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26402" y="716659"/>
            <a:ext cx="9193957" cy="34961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99450" y="4212809"/>
            <a:ext cx="5454926" cy="5454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4733" y="1892081"/>
            <a:ext cx="5610567" cy="42079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63783" y="239087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712" y="4266443"/>
            <a:ext cx="12149756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13"/>
              </a:lnSpc>
              <a:spcBef>
                <a:spcPct val="0"/>
              </a:spcBef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+ Nhóm 1, 2: Vẽ sơ đồ và mô tả  quá trình tạo thành liên  kết ion trong phân tử hợp chất magnesium oxide.</a:t>
            </a:r>
          </a:p>
          <a:p>
            <a:pPr>
              <a:lnSpc>
                <a:spcPts val="5813"/>
              </a:lnSpc>
              <a:spcBef>
                <a:spcPct val="0"/>
              </a:spcBef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+ Nhóm 3, 4: Vẽ sơ đồ hình thành liên kết cộng hoá trị trong các phân tử sau chlorine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683792" y="1028700"/>
            <a:ext cx="6529584" cy="649693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80509" y="314325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712" y="4266443"/>
            <a:ext cx="12149756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13"/>
              </a:lnSpc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 lựa chọn 1 trong 2 chất: Calcium chloride hoặc Khí methane  trên để tìm hiểu vai trò và vẽ sơ đồ hình thành liên kết, loại liên kết</a:t>
            </a:r>
          </a:p>
          <a:p>
            <a:pPr>
              <a:lnSpc>
                <a:spcPts val="5813"/>
              </a:lnSpc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Hoàn thành nộp qua zalo lớp</a:t>
            </a:r>
          </a:p>
          <a:p>
            <a:pPr>
              <a:lnSpc>
                <a:spcPts val="5813"/>
              </a:lnSpc>
              <a:spcBef>
                <a:spcPct val="0"/>
              </a:spcBef>
            </a:pPr>
            <a:endParaRPr lang="en-US" sz="4844" spc="-101">
              <a:solidFill>
                <a:srgbClr val="000000"/>
              </a:solidFill>
              <a:latin typeface="ไอติม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8230053"/>
            <a:ext cx="1371136" cy="21608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33" b="84121"/>
          <a:stretch>
            <a:fillRect/>
          </a:stretch>
        </p:blipFill>
        <p:spPr>
          <a:xfrm>
            <a:off x="11091507" y="9746219"/>
            <a:ext cx="7775914" cy="630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30812" b="3179"/>
          <a:stretch>
            <a:fillRect/>
          </a:stretch>
        </p:blipFill>
        <p:spPr>
          <a:xfrm>
            <a:off x="12384092" y="9102025"/>
            <a:ext cx="1920637" cy="6441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903829" y="3732930"/>
            <a:ext cx="892097" cy="7201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487301" y="5916309"/>
            <a:ext cx="2771999" cy="41999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6983233" y="6713887"/>
            <a:ext cx="2635372" cy="30323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4453096"/>
            <a:ext cx="14762948" cy="39226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1091507" y="923553"/>
            <a:ext cx="6901132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564572" y="248478"/>
            <a:ext cx="4579428" cy="401427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700" y="425906"/>
            <a:ext cx="2526694" cy="995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9"/>
              </a:lnSpc>
              <a:spcBef>
                <a:spcPct val="0"/>
              </a:spcBef>
            </a:pPr>
            <a:r>
              <a:rPr lang="en-US" sz="6574" spc="-138">
                <a:solidFill>
                  <a:srgbClr val="000000"/>
                </a:solidFill>
                <a:latin typeface="ไอติม"/>
              </a:rPr>
              <a:t>Mở đầu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15791" y="1523628"/>
            <a:ext cx="6480184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Quan sát e lớp ngoài cùng, dự đoán nguyên nhân vì sao:</a:t>
            </a:r>
          </a:p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+ Neon, Argon không liên kết với các chất khác được?</a:t>
            </a:r>
          </a:p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+ oxygen tự liên kết với nhau để tạo ra phân tử khí?</a:t>
            </a:r>
          </a:p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+ Trong khi đó sodium liên kết với chlorine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8899218"/>
            <a:ext cx="1256573" cy="138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61087" y="1820427"/>
            <a:ext cx="15043039" cy="45686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268167" y="6608128"/>
            <a:ext cx="8642185" cy="31784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56573" y="6760528"/>
            <a:ext cx="5522125" cy="322124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885854" y="21555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3948" y="1224170"/>
            <a:ext cx="410565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33614" y="7285298"/>
            <a:ext cx="4342384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Noto Sans Javanese Bold"/>
              </a:rPr>
              <a:t>Ghi lại số e ngoài cùng của các nguyên tử khí hiếm ở hình 6.1 vào bảng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8899218"/>
            <a:ext cx="1256573" cy="138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3948" y="2168296"/>
            <a:ext cx="10584024" cy="3214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107434" y="1652795"/>
            <a:ext cx="6807394" cy="51350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750183" y="5897054"/>
            <a:ext cx="470935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61718" y="7107124"/>
            <a:ext cx="9887008" cy="300412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885854" y="175747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70940" y="6335204"/>
            <a:ext cx="3909570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Vỏ nguyên tử khí hiếm đều có 8 e ở lớp ngoài cùng, riêng helium ở lớp ngoài cùng có 2 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8899218"/>
            <a:ext cx="1256573" cy="138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937339" y="1671845"/>
            <a:ext cx="13599258" cy="41301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37339" y="5949473"/>
            <a:ext cx="13599258" cy="413208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847754" y="135555"/>
            <a:ext cx="65924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D572AE6-AB56-5269-337A-D3CAF3BF38D5}"/>
              </a:ext>
            </a:extLst>
          </p:cNvPr>
          <p:cNvSpPr/>
          <p:nvPr/>
        </p:nvSpPr>
        <p:spPr>
          <a:xfrm>
            <a:off x="13152783" y="6743700"/>
            <a:ext cx="4575500" cy="838200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59717" y="3188390"/>
            <a:ext cx="4847740" cy="68740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92673" y="2536135"/>
            <a:ext cx="2381828" cy="15868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98901" y="6647153"/>
            <a:ext cx="3569371" cy="30346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587163" y="3191055"/>
            <a:ext cx="4847740" cy="68740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13491" y="2632278"/>
            <a:ext cx="2795084" cy="1862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946917" y="6320406"/>
            <a:ext cx="4162849" cy="27875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161460" y="3188390"/>
            <a:ext cx="2330146" cy="229519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886548" y="221850"/>
            <a:ext cx="6454394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3947" y="1278483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6593" y="1807265"/>
            <a:ext cx="338092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2838" y="4484978"/>
            <a:ext cx="4141498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Nhóm 1, 2: Quan sát hình 6.2 mô tả sự hình thành liên kết ion dương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23846" y="4504028"/>
            <a:ext cx="4141498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Nhóm 3,4: Quan sát hình 6.3 mô tả sự hình thành liên kết ion âm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76952" y="5474059"/>
            <a:ext cx="188862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3 phút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B4F32BA-30A2-2183-32E8-A1C1201D97E7}"/>
              </a:ext>
            </a:extLst>
          </p:cNvPr>
          <p:cNvSpPr/>
          <p:nvPr/>
        </p:nvSpPr>
        <p:spPr>
          <a:xfrm>
            <a:off x="13152783" y="6743700"/>
            <a:ext cx="4575500" cy="83820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8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0135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35907" y="2235890"/>
            <a:ext cx="8823393" cy="75014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85592" y="2435914"/>
            <a:ext cx="7670459" cy="598418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80509" y="31432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6622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71206" y="2388290"/>
            <a:ext cx="10549832" cy="70643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6593" y="2388290"/>
            <a:ext cx="6947192" cy="706434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80509" y="291443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47960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748</Words>
  <Application>Microsoft Office PowerPoint</Application>
  <PresentationFormat>Tùy chỉnh</PresentationFormat>
  <Paragraphs>81</Paragraphs>
  <Slides>21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8" baseType="lpstr">
      <vt:lpstr>ไอติม Bold</vt:lpstr>
      <vt:lpstr>Arial</vt:lpstr>
      <vt:lpstr>Josefin Sans Regular Bold</vt:lpstr>
      <vt:lpstr>ไอติม</vt:lpstr>
      <vt:lpstr>Calibri</vt:lpstr>
      <vt:lpstr>Noto Sans Javanese Bold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KHTN 7 - CTST</dc:title>
  <cp:lastModifiedBy>BANG</cp:lastModifiedBy>
  <cp:revision>4</cp:revision>
  <dcterms:created xsi:type="dcterms:W3CDTF">2006-08-16T00:00:00Z</dcterms:created>
  <dcterms:modified xsi:type="dcterms:W3CDTF">2023-08-23T15:33:09Z</dcterms:modified>
  <dc:identifier>DAFGfBMlgGk</dc:identifier>
</cp:coreProperties>
</file>