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256" r:id="rId2"/>
    <p:sldId id="259" r:id="rId3"/>
    <p:sldId id="257" r:id="rId4"/>
    <p:sldId id="275" r:id="rId5"/>
    <p:sldId id="273" r:id="rId6"/>
    <p:sldId id="278" r:id="rId7"/>
    <p:sldId id="277" r:id="rId8"/>
    <p:sldId id="281" r:id="rId9"/>
    <p:sldId id="258" r:id="rId10"/>
    <p:sldId id="260" r:id="rId11"/>
    <p:sldId id="282" r:id="rId12"/>
    <p:sldId id="272" r:id="rId13"/>
    <p:sldId id="269" r:id="rId14"/>
    <p:sldId id="283" r:id="rId15"/>
    <p:sldId id="276" r:id="rId16"/>
    <p:sldId id="284" r:id="rId17"/>
    <p:sldId id="270" r:id="rId18"/>
    <p:sldId id="285" r:id="rId19"/>
    <p:sldId id="263" r:id="rId20"/>
    <p:sldId id="286" r:id="rId21"/>
    <p:sldId id="287" r:id="rId22"/>
    <p:sldId id="293" r:id="rId23"/>
    <p:sldId id="294" r:id="rId24"/>
    <p:sldId id="290" r:id="rId25"/>
    <p:sldId id="291" r:id="rId26"/>
    <p:sldId id="298" r:id="rId27"/>
    <p:sldId id="289" r:id="rId28"/>
    <p:sldId id="297" r:id="rId29"/>
    <p:sldId id="296" r:id="rId30"/>
    <p:sldId id="295" r:id="rId31"/>
    <p:sldId id="292" r:id="rId32"/>
    <p:sldId id="299" r:id="rId33"/>
    <p:sldId id="266" r:id="rId34"/>
    <p:sldId id="300" r:id="rId35"/>
    <p:sldId id="268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265" r:id="rId45"/>
    <p:sldId id="271" r:id="rId46"/>
    <p:sldId id="274" r:id="rId47"/>
  </p:sldIdLst>
  <p:sldSz cx="18288000" cy="10287000"/>
  <p:notesSz cx="6858000" cy="9144000"/>
  <p:embeddedFontLst>
    <p:embeddedFont>
      <p:font typeface="Calibri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FB796-EF22-4ECC-9015-2941FDC78BD5}" type="datetimeFigureOut">
              <a:rPr lang="vi-VN" smtClean="0"/>
              <a:t>14/09/2024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AB3C5-23DD-410D-A7E3-DDE9B245A0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2063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AB3C5-23DD-410D-A7E3-DDE9B245A0E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997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9E57D-B4C8-46D4-BBEF-A95C82E714A3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5268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AB3C5-23DD-410D-A7E3-DDE9B245A0E4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052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1.svg"/><Relationship Id="rId4" Type="http://schemas.openxmlformats.org/officeDocument/2006/relationships/image" Target="../media/image14.png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44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sv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9063" y="0"/>
                  </a:moveTo>
                  <a:lnTo>
                    <a:pt x="4265663" y="0"/>
                  </a:lnTo>
                  <a:cubicBezTo>
                    <a:pt x="4268067" y="0"/>
                    <a:pt x="4270372" y="955"/>
                    <a:pt x="4272071" y="2654"/>
                  </a:cubicBezTo>
                  <a:cubicBezTo>
                    <a:pt x="4273771" y="4354"/>
                    <a:pt x="4274726" y="6659"/>
                    <a:pt x="4274726" y="9063"/>
                  </a:cubicBezTo>
                  <a:lnTo>
                    <a:pt x="4274726" y="2158404"/>
                  </a:lnTo>
                  <a:cubicBezTo>
                    <a:pt x="4274726" y="2160807"/>
                    <a:pt x="4273771" y="2163113"/>
                    <a:pt x="4272071" y="2164812"/>
                  </a:cubicBezTo>
                  <a:cubicBezTo>
                    <a:pt x="4270372" y="2166512"/>
                    <a:pt x="4268067" y="2167467"/>
                    <a:pt x="4265663" y="2167467"/>
                  </a:cubicBezTo>
                  <a:lnTo>
                    <a:pt x="9063" y="2167467"/>
                  </a:lnTo>
                  <a:cubicBezTo>
                    <a:pt x="6659" y="2167467"/>
                    <a:pt x="4354" y="2166512"/>
                    <a:pt x="2654" y="2164812"/>
                  </a:cubicBezTo>
                  <a:cubicBezTo>
                    <a:pt x="955" y="2163113"/>
                    <a:pt x="0" y="2160807"/>
                    <a:pt x="0" y="2158404"/>
                  </a:cubicBezTo>
                  <a:lnTo>
                    <a:pt x="0" y="9063"/>
                  </a:lnTo>
                  <a:cubicBezTo>
                    <a:pt x="0" y="6659"/>
                    <a:pt x="955" y="4354"/>
                    <a:pt x="2654" y="2654"/>
                  </a:cubicBezTo>
                  <a:cubicBezTo>
                    <a:pt x="4354" y="955"/>
                    <a:pt x="6659" y="0"/>
                    <a:pt x="90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84C6E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059408" y="1225269"/>
            <a:ext cx="614087" cy="594839"/>
          </a:xfrm>
          <a:custGeom>
            <a:avLst/>
            <a:gdLst/>
            <a:ahLst/>
            <a:cxnLst/>
            <a:rect l="l" t="t" r="r" b="b"/>
            <a:pathLst>
              <a:path w="614087" h="594839">
                <a:moveTo>
                  <a:pt x="0" y="0"/>
                </a:moveTo>
                <a:lnTo>
                  <a:pt x="614087" y="0"/>
                </a:lnTo>
                <a:lnTo>
                  <a:pt x="614087" y="594838"/>
                </a:lnTo>
                <a:lnTo>
                  <a:pt x="0" y="594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4753329" y="1379968"/>
            <a:ext cx="1240428" cy="294111"/>
            <a:chOff x="0" y="0"/>
            <a:chExt cx="1653904" cy="392148"/>
          </a:xfrm>
        </p:grpSpPr>
        <p:grpSp>
          <p:nvGrpSpPr>
            <p:cNvPr id="10" name="Group 10"/>
            <p:cNvGrpSpPr/>
            <p:nvPr/>
          </p:nvGrpSpPr>
          <p:grpSpPr>
            <a:xfrm>
              <a:off x="1261756" y="0"/>
              <a:ext cx="392148" cy="392148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633448" y="0"/>
              <a:ext cx="392148" cy="392148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392148" cy="392148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0"/>
                  </a:lnSpc>
                </a:pPr>
                <a:endParaRPr/>
              </a:p>
            </p:txBody>
          </p:sp>
        </p:grpSp>
      </p:grpSp>
      <p:sp>
        <p:nvSpPr>
          <p:cNvPr id="19" name="AutoShape 19"/>
          <p:cNvSpPr/>
          <p:nvPr/>
        </p:nvSpPr>
        <p:spPr>
          <a:xfrm>
            <a:off x="1247028" y="1965559"/>
            <a:ext cx="15822467" cy="0"/>
          </a:xfrm>
          <a:prstGeom prst="line">
            <a:avLst/>
          </a:prstGeom>
          <a:ln w="28575" cap="flat">
            <a:solidFill>
              <a:srgbClr val="084C6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Freeform 20"/>
          <p:cNvSpPr/>
          <p:nvPr/>
        </p:nvSpPr>
        <p:spPr>
          <a:xfrm>
            <a:off x="16349806" y="1225269"/>
            <a:ext cx="603509" cy="603509"/>
          </a:xfrm>
          <a:custGeom>
            <a:avLst/>
            <a:gdLst/>
            <a:ahLst/>
            <a:cxnLst/>
            <a:rect l="l" t="t" r="r" b="b"/>
            <a:pathLst>
              <a:path w="603509" h="603509">
                <a:moveTo>
                  <a:pt x="0" y="0"/>
                </a:moveTo>
                <a:lnTo>
                  <a:pt x="603510" y="0"/>
                </a:lnTo>
                <a:lnTo>
                  <a:pt x="603510" y="603509"/>
                </a:lnTo>
                <a:lnTo>
                  <a:pt x="0" y="603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255632" y="1225269"/>
            <a:ext cx="603509" cy="603509"/>
          </a:xfrm>
          <a:custGeom>
            <a:avLst/>
            <a:gdLst/>
            <a:ahLst/>
            <a:cxnLst/>
            <a:rect l="l" t="t" r="r" b="b"/>
            <a:pathLst>
              <a:path w="603509" h="603509">
                <a:moveTo>
                  <a:pt x="603509" y="0"/>
                </a:moveTo>
                <a:lnTo>
                  <a:pt x="0" y="0"/>
                </a:lnTo>
                <a:lnTo>
                  <a:pt x="0" y="603509"/>
                </a:lnTo>
                <a:lnTo>
                  <a:pt x="603509" y="603509"/>
                </a:lnTo>
                <a:lnTo>
                  <a:pt x="6035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xmlns="" id="{7A8E2F0D-2971-4ECE-8145-45F2B27C9B22}"/>
              </a:ext>
            </a:extLst>
          </p:cNvPr>
          <p:cNvSpPr txBox="1"/>
          <p:nvPr/>
        </p:nvSpPr>
        <p:spPr>
          <a:xfrm>
            <a:off x="1860573" y="3584163"/>
            <a:ext cx="14595375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VUI MỪNG CHÀO ĐÓN CÁC EM ĐẾN VỚI BUỔI HỌC HÔM NAY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C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84BFDD">
                <a:alpha val="100000"/>
              </a:srgbClr>
            </a:gs>
          </a:gsLst>
          <a:lin ang="2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937083" y="1968878"/>
            <a:ext cx="7608892" cy="323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khăn khi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không?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bớt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quán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sai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ra) khi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không?</a:t>
            </a:r>
            <a:endParaRPr lang="en-US" sz="3600" u="none" strike="noStrike" dirty="0">
              <a:solidFill>
                <a:srgbClr val="084C6E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507290" y="4003262"/>
            <a:ext cx="3045233" cy="3047551"/>
          </a:xfrm>
          <a:custGeom>
            <a:avLst/>
            <a:gdLst/>
            <a:ahLst/>
            <a:cxnLst/>
            <a:rect l="l" t="t" r="r" b="b"/>
            <a:pathLst>
              <a:path w="3050218" h="2323250">
                <a:moveTo>
                  <a:pt x="0" y="0"/>
                </a:moveTo>
                <a:lnTo>
                  <a:pt x="3050218" y="0"/>
                </a:lnTo>
                <a:lnTo>
                  <a:pt x="3050218" y="2323249"/>
                </a:lnTo>
                <a:lnTo>
                  <a:pt x="0" y="232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755029" y="6438417"/>
            <a:ext cx="1889129" cy="188912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1B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83306" y="673122"/>
            <a:ext cx="1347090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b) CSDL </a:t>
            </a:r>
            <a:r>
              <a:rPr lang="vi-VN" sz="40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40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40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40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vi-VN" sz="40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40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vi-VN" sz="40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dư </a:t>
            </a:r>
            <a:r>
              <a:rPr lang="vi-VN" sz="40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vi-VN" sz="40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40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endParaRPr lang="vi-VN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94192" y="3816273"/>
            <a:ext cx="3364441" cy="323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uan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SGK trang 58, quan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câu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endParaRPr lang="en-US" sz="3600" spc="-56" dirty="0">
              <a:solidFill>
                <a:srgbClr val="084C6E"/>
              </a:solidFill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729629" y="2795502"/>
            <a:ext cx="1889129" cy="188912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4C6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246248" y="3259967"/>
            <a:ext cx="875580" cy="1024615"/>
          </a:xfrm>
          <a:custGeom>
            <a:avLst/>
            <a:gdLst/>
            <a:ahLst/>
            <a:cxnLst/>
            <a:rect l="l" t="t" r="r" b="b"/>
            <a:pathLst>
              <a:path w="875580" h="1024615">
                <a:moveTo>
                  <a:pt x="0" y="0"/>
                </a:moveTo>
                <a:lnTo>
                  <a:pt x="875580" y="0"/>
                </a:lnTo>
                <a:lnTo>
                  <a:pt x="875580" y="1024615"/>
                </a:lnTo>
                <a:lnTo>
                  <a:pt x="0" y="1024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180792" y="6914006"/>
            <a:ext cx="1037604" cy="1037604"/>
          </a:xfrm>
          <a:custGeom>
            <a:avLst/>
            <a:gdLst/>
            <a:ahLst/>
            <a:cxnLst/>
            <a:rect l="l" t="t" r="r" b="b"/>
            <a:pathLst>
              <a:path w="1037604" h="1037604">
                <a:moveTo>
                  <a:pt x="0" y="0"/>
                </a:moveTo>
                <a:lnTo>
                  <a:pt x="1037604" y="0"/>
                </a:lnTo>
                <a:lnTo>
                  <a:pt x="1037604" y="1037603"/>
                </a:lnTo>
                <a:lnTo>
                  <a:pt x="0" y="103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892815" y="6438417"/>
            <a:ext cx="7817517" cy="2403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just">
              <a:lnSpc>
                <a:spcPct val="150000"/>
              </a:lnSpc>
              <a:spcBef>
                <a:spcPct val="0"/>
              </a:spcBef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lưu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thông tin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phương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 lưu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không?</a:t>
            </a:r>
            <a:endParaRPr lang="en-US" sz="3600" u="none" strike="noStrike" dirty="0">
              <a:solidFill>
                <a:srgbClr val="084C6E"/>
              </a:solidFill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6942034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772820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6942034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772820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9AEE839-BA7A-4B92-86B4-9B98E460C1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1" t="42592" r="4066" b="7779"/>
          <a:stretch/>
        </p:blipFill>
        <p:spPr>
          <a:xfrm>
            <a:off x="1398886" y="446850"/>
            <a:ext cx="15702231" cy="939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3453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926133"/>
            <a:ext cx="8877219" cy="7228508"/>
            <a:chOff x="0" y="0"/>
            <a:chExt cx="2468774" cy="20102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8774" cy="2010264"/>
            </a:xfrm>
            <a:custGeom>
              <a:avLst/>
              <a:gdLst/>
              <a:ahLst/>
              <a:cxnLst/>
              <a:rect l="l" t="t" r="r" b="b"/>
              <a:pathLst>
                <a:path w="2468774" h="2010264">
                  <a:moveTo>
                    <a:pt x="0" y="0"/>
                  </a:moveTo>
                  <a:lnTo>
                    <a:pt x="2468774" y="0"/>
                  </a:lnTo>
                  <a:lnTo>
                    <a:pt x="2468774" y="2010264"/>
                  </a:lnTo>
                  <a:lnTo>
                    <a:pt x="0" y="2010264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68774" cy="2048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6302375"/>
            <a:ext cx="8877219" cy="3984625"/>
            <a:chOff x="0" y="0"/>
            <a:chExt cx="2468774" cy="11081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68774" cy="1108133"/>
            </a:xfrm>
            <a:custGeom>
              <a:avLst/>
              <a:gdLst/>
              <a:ahLst/>
              <a:cxnLst/>
              <a:rect l="l" t="t" r="r" b="b"/>
              <a:pathLst>
                <a:path w="2468774" h="1108133">
                  <a:moveTo>
                    <a:pt x="0" y="0"/>
                  </a:moveTo>
                  <a:lnTo>
                    <a:pt x="2468774" y="0"/>
                  </a:lnTo>
                  <a:lnTo>
                    <a:pt x="2468774" y="1108133"/>
                  </a:lnTo>
                  <a:lnTo>
                    <a:pt x="0" y="1108133"/>
                  </a:lnTo>
                  <a:close/>
                </a:path>
              </a:pathLst>
            </a:custGeom>
            <a:solidFill>
              <a:srgbClr val="2695D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68774" cy="1146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60961" y="6302375"/>
            <a:ext cx="8355297" cy="814641"/>
          </a:xfrm>
          <a:custGeom>
            <a:avLst/>
            <a:gdLst/>
            <a:ahLst/>
            <a:cxnLst/>
            <a:rect l="l" t="t" r="r" b="b"/>
            <a:pathLst>
              <a:path w="8355297" h="814641">
                <a:moveTo>
                  <a:pt x="0" y="0"/>
                </a:moveTo>
                <a:lnTo>
                  <a:pt x="8355297" y="0"/>
                </a:lnTo>
                <a:lnTo>
                  <a:pt x="8355297" y="814641"/>
                </a:lnTo>
                <a:lnTo>
                  <a:pt x="0" y="8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1000"/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208912" y="3862067"/>
            <a:ext cx="8609039" cy="3221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Dư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gây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tốn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lưu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quán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mâu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thuẫn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khi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35917" y="2524893"/>
            <a:ext cx="7412473" cy="3030299"/>
            <a:chOff x="0" y="0"/>
            <a:chExt cx="9883297" cy="4040398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/>
            <a:srcRect t="19377" b="19377"/>
            <a:stretch>
              <a:fillRect/>
            </a:stretch>
          </p:blipFill>
          <p:spPr>
            <a:xfrm>
              <a:off x="0" y="0"/>
              <a:ext cx="9883297" cy="4040398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1028700" y="6673850"/>
            <a:ext cx="7412473" cy="3030299"/>
            <a:chOff x="0" y="0"/>
            <a:chExt cx="9883297" cy="4040398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5"/>
            <a:srcRect t="19339" b="19339"/>
            <a:stretch>
              <a:fillRect/>
            </a:stretch>
          </p:blipFill>
          <p:spPr>
            <a:xfrm>
              <a:off x="0" y="0"/>
              <a:ext cx="9883297" cy="404039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id="3" name="Freeform 3"/>
          <p:cNvSpPr/>
          <p:nvPr/>
        </p:nvSpPr>
        <p:spPr>
          <a:xfrm flipH="1">
            <a:off x="6305562" y="-995510"/>
            <a:ext cx="12278020" cy="12278020"/>
          </a:xfrm>
          <a:custGeom>
            <a:avLst/>
            <a:gdLst/>
            <a:ahLst/>
            <a:cxnLst/>
            <a:rect l="l" t="t" r="r" b="b"/>
            <a:pathLst>
              <a:path w="12278020" h="12278020">
                <a:moveTo>
                  <a:pt x="12278019" y="0"/>
                </a:moveTo>
                <a:lnTo>
                  <a:pt x="0" y="0"/>
                </a:lnTo>
                <a:lnTo>
                  <a:pt x="0" y="12278020"/>
                </a:lnTo>
                <a:lnTo>
                  <a:pt x="12278019" y="12278020"/>
                </a:lnTo>
                <a:lnTo>
                  <a:pt x="12278019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1028700" y="3703457"/>
            <a:ext cx="16230600" cy="5554843"/>
          </a:xfrm>
          <a:prstGeom prst="rect">
            <a:avLst/>
          </a:prstGeom>
          <a:solidFill>
            <a:srgbClr val="213559"/>
          </a:soli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639230" y="-203728"/>
            <a:ext cx="8944351" cy="10694456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l="-28801" r="-50549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191018" y="2230409"/>
            <a:ext cx="5935366" cy="995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71"/>
              </a:lnSpc>
            </a:pPr>
            <a:r>
              <a:rPr lang="vi-VN" sz="6600" b="1" dirty="0" err="1"/>
              <a:t>Giải</a:t>
            </a:r>
            <a:r>
              <a:rPr lang="vi-VN" sz="6600" b="1" dirty="0"/>
              <a:t> </a:t>
            </a:r>
            <a:r>
              <a:rPr lang="vi-VN" sz="6600" b="1" dirty="0" err="1"/>
              <a:t>pháp</a:t>
            </a:r>
            <a:endParaRPr lang="en-US" sz="6600" b="1" dirty="0"/>
          </a:p>
        </p:txBody>
      </p:sp>
      <p:sp>
        <p:nvSpPr>
          <p:cNvPr id="8" name="TextBox 8"/>
          <p:cNvSpPr txBox="1"/>
          <p:nvPr/>
        </p:nvSpPr>
        <p:spPr>
          <a:xfrm>
            <a:off x="1191018" y="4003975"/>
            <a:ext cx="8562582" cy="4896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4" lvl="1" algn="just">
              <a:lnSpc>
                <a:spcPct val="150000"/>
              </a:lnSpc>
            </a:pP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CSDL quan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riêng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liên quan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spc="49" dirty="0">
              <a:solidFill>
                <a:schemeClr val="bg1"/>
              </a:solidFill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476242" y="8956802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892"/>
            <a:ext cx="18288000" cy="10285108"/>
          </a:xfrm>
          <a:custGeom>
            <a:avLst/>
            <a:gdLst/>
            <a:ahLst/>
            <a:cxnLst/>
            <a:rect l="l" t="t" r="r" b="b"/>
            <a:pathLst>
              <a:path w="18288000" h="10285108">
                <a:moveTo>
                  <a:pt x="0" y="0"/>
                </a:moveTo>
                <a:lnTo>
                  <a:pt x="18288000" y="0"/>
                </a:lnTo>
                <a:lnTo>
                  <a:pt x="18288000" y="10285108"/>
                </a:lnTo>
                <a:lnTo>
                  <a:pt x="0" y="10285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22" r="-6522"/>
            </a:stretch>
          </a:blipFill>
        </p:spPr>
        <p:txBody>
          <a:bodyPr/>
          <a:lstStyle/>
          <a:p>
            <a:endParaRPr lang="vi-VN" dirty="0"/>
          </a:p>
        </p:txBody>
      </p:sp>
      <p:grpSp>
        <p:nvGrpSpPr>
          <p:cNvPr id="6" name="Group 6"/>
          <p:cNvGrpSpPr/>
          <p:nvPr/>
        </p:nvGrpSpPr>
        <p:grpSpPr>
          <a:xfrm rot="-1095557">
            <a:off x="15703109" y="8113786"/>
            <a:ext cx="6117988" cy="4346428"/>
            <a:chOff x="0" y="0"/>
            <a:chExt cx="1611322" cy="11447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1322" cy="1144738"/>
            </a:xfrm>
            <a:custGeom>
              <a:avLst/>
              <a:gdLst/>
              <a:ahLst/>
              <a:cxnLst/>
              <a:rect l="l" t="t" r="r" b="b"/>
              <a:pathLst>
                <a:path w="1611322" h="1144738">
                  <a:moveTo>
                    <a:pt x="126544" y="0"/>
                  </a:moveTo>
                  <a:lnTo>
                    <a:pt x="1484779" y="0"/>
                  </a:lnTo>
                  <a:cubicBezTo>
                    <a:pt x="1554667" y="0"/>
                    <a:pt x="1611322" y="56655"/>
                    <a:pt x="1611322" y="126544"/>
                  </a:cubicBezTo>
                  <a:lnTo>
                    <a:pt x="1611322" y="1018195"/>
                  </a:lnTo>
                  <a:cubicBezTo>
                    <a:pt x="1611322" y="1051756"/>
                    <a:pt x="1597990" y="1083943"/>
                    <a:pt x="1574258" y="1107675"/>
                  </a:cubicBezTo>
                  <a:cubicBezTo>
                    <a:pt x="1550527" y="1131406"/>
                    <a:pt x="1518340" y="1144738"/>
                    <a:pt x="1484779" y="1144738"/>
                  </a:cubicBezTo>
                  <a:lnTo>
                    <a:pt x="126544" y="1144738"/>
                  </a:lnTo>
                  <a:cubicBezTo>
                    <a:pt x="56655" y="1144738"/>
                    <a:pt x="0" y="1088083"/>
                    <a:pt x="0" y="1018195"/>
                  </a:cubicBezTo>
                  <a:lnTo>
                    <a:pt x="0" y="126544"/>
                  </a:lnTo>
                  <a:cubicBezTo>
                    <a:pt x="0" y="56655"/>
                    <a:pt x="56655" y="0"/>
                    <a:pt x="126544" y="0"/>
                  </a:cubicBezTo>
                  <a:close/>
                </a:path>
              </a:pathLst>
            </a:custGeom>
            <a:solidFill>
              <a:srgbClr val="9EA788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611322" cy="11828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551117" y="9258300"/>
            <a:ext cx="2882434" cy="288243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5400000">
            <a:off x="6769293" y="8214288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7" y="0"/>
                </a:lnTo>
                <a:lnTo>
                  <a:pt x="2105667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67">
            <a:extLst>
              <a:ext uri="{FF2B5EF4-FFF2-40B4-BE49-F238E27FC236}">
                <a16:creationId xmlns:a16="http://schemas.microsoft.com/office/drawing/2014/main" xmlns="" id="{B77481E3-6D4B-4F1E-AF67-EFA4BF05465D}"/>
              </a:ext>
            </a:extLst>
          </p:cNvPr>
          <p:cNvSpPr txBox="1"/>
          <p:nvPr/>
        </p:nvSpPr>
        <p:spPr>
          <a:xfrm>
            <a:off x="611045" y="2513282"/>
            <a:ext cx="12420600" cy="478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 II:</a:t>
            </a:r>
          </a:p>
          <a:p>
            <a:pPr algn="ctr">
              <a:lnSpc>
                <a:spcPct val="150000"/>
              </a:lnSpc>
            </a:pPr>
            <a:r>
              <a:rPr lang="vi-VN" sz="7200" b="1" spc="87" dirty="0">
                <a:latin typeface="Arial" panose="020B0604020202020204" pitchFamily="34" charset="0"/>
                <a:cs typeface="Arial" panose="020B0604020202020204" pitchFamily="34" charset="0"/>
              </a:rPr>
              <a:t>LIÊN KẾT GIỮA CÁC BẢNG VÀ KHÓA NGOÀI</a:t>
            </a:r>
            <a:endParaRPr lang="en-US" sz="7200" b="1" spc="8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15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5444" r="-154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06310" y="1028700"/>
            <a:ext cx="13939271" cy="8229600"/>
            <a:chOff x="0" y="0"/>
            <a:chExt cx="3671248" cy="2167467"/>
          </a:xfrm>
          <a:solidFill>
            <a:schemeClr val="accent1">
              <a:lumMod val="5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671248" cy="2167467"/>
            </a:xfrm>
            <a:custGeom>
              <a:avLst/>
              <a:gdLst/>
              <a:ahLst/>
              <a:cxnLst/>
              <a:rect l="l" t="t" r="r" b="b"/>
              <a:pathLst>
                <a:path w="3671248" h="2167467">
                  <a:moveTo>
                    <a:pt x="33324" y="0"/>
                  </a:moveTo>
                  <a:lnTo>
                    <a:pt x="3637924" y="0"/>
                  </a:lnTo>
                  <a:cubicBezTo>
                    <a:pt x="3656329" y="0"/>
                    <a:pt x="3671248" y="14920"/>
                    <a:pt x="3671248" y="33324"/>
                  </a:cubicBezTo>
                  <a:lnTo>
                    <a:pt x="3671248" y="2134143"/>
                  </a:lnTo>
                  <a:cubicBezTo>
                    <a:pt x="3671248" y="2142981"/>
                    <a:pt x="3667737" y="2151457"/>
                    <a:pt x="3661488" y="2157706"/>
                  </a:cubicBezTo>
                  <a:cubicBezTo>
                    <a:pt x="3655239" y="2163956"/>
                    <a:pt x="3646762" y="2167467"/>
                    <a:pt x="3637924" y="2167467"/>
                  </a:cubicBezTo>
                  <a:lnTo>
                    <a:pt x="33324" y="2167467"/>
                  </a:lnTo>
                  <a:cubicBezTo>
                    <a:pt x="24486" y="2167467"/>
                    <a:pt x="16010" y="2163956"/>
                    <a:pt x="9760" y="2157706"/>
                  </a:cubicBezTo>
                  <a:cubicBezTo>
                    <a:pt x="3511" y="2151457"/>
                    <a:pt x="0" y="2142981"/>
                    <a:pt x="0" y="2134143"/>
                  </a:cubicBezTo>
                  <a:lnTo>
                    <a:pt x="0" y="33324"/>
                  </a:lnTo>
                  <a:cubicBezTo>
                    <a:pt x="0" y="24486"/>
                    <a:pt x="3511" y="16010"/>
                    <a:pt x="9760" y="9760"/>
                  </a:cubicBezTo>
                  <a:cubicBezTo>
                    <a:pt x="16010" y="3511"/>
                    <a:pt x="24486" y="0"/>
                    <a:pt x="33324" y="0"/>
                  </a:cubicBezTo>
                  <a:close/>
                </a:path>
              </a:pathLst>
            </a:custGeom>
            <a:grpFill/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71248" cy="220556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853734" y="2290687"/>
            <a:ext cx="14243376" cy="1543050"/>
            <a:chOff x="0" y="0"/>
            <a:chExt cx="3751342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51342" cy="406400"/>
            </a:xfrm>
            <a:custGeom>
              <a:avLst/>
              <a:gdLst/>
              <a:ahLst/>
              <a:cxnLst/>
              <a:rect l="l" t="t" r="r" b="b"/>
              <a:pathLst>
                <a:path w="3751342" h="406400">
                  <a:moveTo>
                    <a:pt x="32613" y="0"/>
                  </a:moveTo>
                  <a:lnTo>
                    <a:pt x="3718729" y="0"/>
                  </a:lnTo>
                  <a:cubicBezTo>
                    <a:pt x="3736741" y="0"/>
                    <a:pt x="3751342" y="14601"/>
                    <a:pt x="3751342" y="32613"/>
                  </a:cubicBezTo>
                  <a:lnTo>
                    <a:pt x="3751342" y="373787"/>
                  </a:lnTo>
                  <a:cubicBezTo>
                    <a:pt x="3751342" y="382437"/>
                    <a:pt x="3747906" y="390732"/>
                    <a:pt x="3741790" y="396848"/>
                  </a:cubicBezTo>
                  <a:cubicBezTo>
                    <a:pt x="3735674" y="402964"/>
                    <a:pt x="3727379" y="406400"/>
                    <a:pt x="3718729" y="406400"/>
                  </a:cubicBezTo>
                  <a:lnTo>
                    <a:pt x="32613" y="406400"/>
                  </a:lnTo>
                  <a:cubicBezTo>
                    <a:pt x="23963" y="406400"/>
                    <a:pt x="15668" y="402964"/>
                    <a:pt x="9552" y="396848"/>
                  </a:cubicBezTo>
                  <a:cubicBezTo>
                    <a:pt x="3436" y="390732"/>
                    <a:pt x="0" y="382437"/>
                    <a:pt x="0" y="373787"/>
                  </a:cubicBezTo>
                  <a:lnTo>
                    <a:pt x="0" y="32613"/>
                  </a:lnTo>
                  <a:cubicBezTo>
                    <a:pt x="0" y="23963"/>
                    <a:pt x="3436" y="15668"/>
                    <a:pt x="9552" y="9552"/>
                  </a:cubicBezTo>
                  <a:cubicBezTo>
                    <a:pt x="15668" y="3436"/>
                    <a:pt x="23963" y="0"/>
                    <a:pt x="3261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5134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577404" y="2874308"/>
            <a:ext cx="6181247" cy="6383992"/>
            <a:chOff x="0" y="0"/>
            <a:chExt cx="6350000" cy="6558280"/>
          </a:xfrm>
        </p:grpSpPr>
        <p:sp>
          <p:nvSpPr>
            <p:cNvPr id="10" name="Freeform 10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"/>
              <a:stretch>
                <a:fillRect t="-22607" b="-2260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26953"/>
            </a:solidFill>
          </p:spPr>
        </p:sp>
      </p:grpSp>
      <p:sp>
        <p:nvSpPr>
          <p:cNvPr id="12" name="Freeform 12"/>
          <p:cNvSpPr/>
          <p:nvPr/>
        </p:nvSpPr>
        <p:spPr>
          <a:xfrm rot="-5400000">
            <a:off x="9183972" y="6723877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3"/>
                </a:lnTo>
                <a:lnTo>
                  <a:pt x="0" y="1152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53634" y="10287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86941" y="2412773"/>
            <a:ext cx="7362026" cy="1068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04900" y="4317510"/>
            <a:ext cx="8039100" cy="267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vi-VN" sz="4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4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vi-VN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vi-VN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(hay </a:t>
            </a:r>
            <a:r>
              <a:rPr lang="vi-VN" sz="4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vi-VN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vi-VN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vi-VN" sz="4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vi-VN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vi-VN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vi-VN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vi-VN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vi-VN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6942034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772820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9AEE839-BA7A-4B92-86B4-9B98E460C1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1" t="42592" r="4066" b="7779"/>
          <a:stretch/>
        </p:blipFill>
        <p:spPr>
          <a:xfrm>
            <a:off x="2362200" y="2379133"/>
            <a:ext cx="13183736" cy="788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37FBBF-6159-4FE2-AB78-4A2224D7FADE}"/>
              </a:ext>
            </a:extLst>
          </p:cNvPr>
          <p:cNvSpPr txBox="1"/>
          <p:nvPr/>
        </p:nvSpPr>
        <p:spPr>
          <a:xfrm>
            <a:off x="4885841" y="1298511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vi-VN" sz="40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lang="vi-VN" sz="4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4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vi-VN" sz="4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4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4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4000" b="1" dirty="0"/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189A15AD-4E33-4B84-B468-296BA3C19D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58159" y="194219"/>
            <a:ext cx="1660617" cy="166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55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3850" y="1752600"/>
            <a:ext cx="19278600" cy="8534400"/>
            <a:chOff x="0" y="0"/>
            <a:chExt cx="5077491" cy="22477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7491" cy="2247743"/>
            </a:xfrm>
            <a:custGeom>
              <a:avLst/>
              <a:gdLst/>
              <a:ahLst/>
              <a:cxnLst/>
              <a:rect l="l" t="t" r="r" b="b"/>
              <a:pathLst>
                <a:path w="5077491" h="2247743">
                  <a:moveTo>
                    <a:pt x="0" y="0"/>
                  </a:moveTo>
                  <a:lnTo>
                    <a:pt x="5077491" y="0"/>
                  </a:lnTo>
                  <a:lnTo>
                    <a:pt x="5077491" y="2247743"/>
                  </a:lnTo>
                  <a:lnTo>
                    <a:pt x="0" y="224774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77491" cy="2285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6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477375" y="1756833"/>
            <a:ext cx="8972550" cy="8534400"/>
          </a:xfrm>
          <a:custGeom>
            <a:avLst/>
            <a:gdLst/>
            <a:ahLst/>
            <a:cxnLst/>
            <a:rect l="l" t="t" r="r" b="b"/>
            <a:pathLst>
              <a:path w="8972550" h="8534400">
                <a:moveTo>
                  <a:pt x="0" y="0"/>
                </a:moveTo>
                <a:lnTo>
                  <a:pt x="8972550" y="0"/>
                </a:lnTo>
                <a:lnTo>
                  <a:pt x="8972550" y="8534400"/>
                </a:lnTo>
                <a:lnTo>
                  <a:pt x="0" y="8534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609" t="-9644" r="-6777"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60BD079-FCFB-448E-8FA7-9F6B3B61ED01}"/>
              </a:ext>
            </a:extLst>
          </p:cNvPr>
          <p:cNvSpPr txBox="1"/>
          <p:nvPr/>
        </p:nvSpPr>
        <p:spPr>
          <a:xfrm>
            <a:off x="376767" y="5817328"/>
            <a:ext cx="8972550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vi-VN" sz="3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3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SGK trang 58-59 quan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nêu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Liên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46">
            <a:extLst>
              <a:ext uri="{FF2B5EF4-FFF2-40B4-BE49-F238E27FC236}">
                <a16:creationId xmlns:a16="http://schemas.microsoft.com/office/drawing/2014/main" xmlns="" id="{5EE84CFE-6204-46F8-9F73-2009B4DD17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00942" y="2298177"/>
            <a:ext cx="3124200" cy="3531123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42034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72820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25948" y="1867235"/>
            <a:ext cx="11977744" cy="6206347"/>
            <a:chOff x="0" y="0"/>
            <a:chExt cx="3154632" cy="17752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54632" cy="1775272"/>
            </a:xfrm>
            <a:custGeom>
              <a:avLst/>
              <a:gdLst/>
              <a:ahLst/>
              <a:cxnLst/>
              <a:rect l="l" t="t" r="r" b="b"/>
              <a:pathLst>
                <a:path w="3154632" h="1775272">
                  <a:moveTo>
                    <a:pt x="21330" y="0"/>
                  </a:moveTo>
                  <a:lnTo>
                    <a:pt x="3133302" y="0"/>
                  </a:lnTo>
                  <a:cubicBezTo>
                    <a:pt x="3145083" y="0"/>
                    <a:pt x="3154632" y="9550"/>
                    <a:pt x="3154632" y="21330"/>
                  </a:cubicBezTo>
                  <a:lnTo>
                    <a:pt x="3154632" y="1753942"/>
                  </a:lnTo>
                  <a:cubicBezTo>
                    <a:pt x="3154632" y="1759599"/>
                    <a:pt x="3152385" y="1765025"/>
                    <a:pt x="3148385" y="1769025"/>
                  </a:cubicBezTo>
                  <a:cubicBezTo>
                    <a:pt x="3144385" y="1773025"/>
                    <a:pt x="3138959" y="1775272"/>
                    <a:pt x="3133302" y="1775272"/>
                  </a:cubicBezTo>
                  <a:lnTo>
                    <a:pt x="21330" y="1775272"/>
                  </a:lnTo>
                  <a:cubicBezTo>
                    <a:pt x="15673" y="1775272"/>
                    <a:pt x="10247" y="1773025"/>
                    <a:pt x="6247" y="1769025"/>
                  </a:cubicBezTo>
                  <a:cubicBezTo>
                    <a:pt x="2247" y="1765025"/>
                    <a:pt x="0" y="1759599"/>
                    <a:pt x="0" y="1753942"/>
                  </a:cubicBezTo>
                  <a:lnTo>
                    <a:pt x="0" y="21330"/>
                  </a:lnTo>
                  <a:cubicBezTo>
                    <a:pt x="0" y="15673"/>
                    <a:pt x="2247" y="10247"/>
                    <a:pt x="6247" y="6247"/>
                  </a:cubicBezTo>
                  <a:cubicBezTo>
                    <a:pt x="10247" y="2247"/>
                    <a:pt x="15673" y="0"/>
                    <a:pt x="2133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9050" cap="rnd">
              <a:solidFill>
                <a:srgbClr val="084C6E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154632" cy="180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439561" y="2196185"/>
            <a:ext cx="1240428" cy="294111"/>
            <a:chOff x="0" y="0"/>
            <a:chExt cx="1653904" cy="392148"/>
          </a:xfrm>
        </p:grpSpPr>
        <p:grpSp>
          <p:nvGrpSpPr>
            <p:cNvPr id="20" name="Group 20"/>
            <p:cNvGrpSpPr/>
            <p:nvPr/>
          </p:nvGrpSpPr>
          <p:grpSpPr>
            <a:xfrm>
              <a:off x="1261756" y="0"/>
              <a:ext cx="392148" cy="392148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0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633448" y="0"/>
              <a:ext cx="392148" cy="392148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0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0"/>
              <a:ext cx="392148" cy="392148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0"/>
                  </a:lnSpc>
                </a:pPr>
                <a:endParaRPr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7AC2C8B-4CFE-46F6-A9F9-50563164B667}"/>
              </a:ext>
            </a:extLst>
          </p:cNvPr>
          <p:cNvGrpSpPr/>
          <p:nvPr/>
        </p:nvGrpSpPr>
        <p:grpSpPr>
          <a:xfrm>
            <a:off x="4826855" y="1345967"/>
            <a:ext cx="8375932" cy="1407585"/>
            <a:chOff x="4826855" y="1345967"/>
            <a:chExt cx="8375932" cy="1407585"/>
          </a:xfrm>
        </p:grpSpPr>
        <p:grpSp>
          <p:nvGrpSpPr>
            <p:cNvPr id="29" name="Group 29"/>
            <p:cNvGrpSpPr/>
            <p:nvPr/>
          </p:nvGrpSpPr>
          <p:grpSpPr>
            <a:xfrm>
              <a:off x="4826856" y="1345967"/>
              <a:ext cx="8375931" cy="1407585"/>
              <a:chOff x="0" y="0"/>
              <a:chExt cx="1426292" cy="370722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426292" cy="370722"/>
              </a:xfrm>
              <a:custGeom>
                <a:avLst/>
                <a:gdLst/>
                <a:ahLst/>
                <a:cxnLst/>
                <a:rect l="l" t="t" r="r" b="b"/>
                <a:pathLst>
                  <a:path w="1426292" h="370722">
                    <a:moveTo>
                      <a:pt x="37170" y="0"/>
                    </a:moveTo>
                    <a:lnTo>
                      <a:pt x="1389123" y="0"/>
                    </a:lnTo>
                    <a:cubicBezTo>
                      <a:pt x="1398980" y="0"/>
                      <a:pt x="1408435" y="3916"/>
                      <a:pt x="1415405" y="10887"/>
                    </a:cubicBezTo>
                    <a:cubicBezTo>
                      <a:pt x="1422376" y="17857"/>
                      <a:pt x="1426292" y="27312"/>
                      <a:pt x="1426292" y="37170"/>
                    </a:cubicBezTo>
                    <a:lnTo>
                      <a:pt x="1426292" y="333552"/>
                    </a:lnTo>
                    <a:cubicBezTo>
                      <a:pt x="1426292" y="354080"/>
                      <a:pt x="1409651" y="370722"/>
                      <a:pt x="1389123" y="370722"/>
                    </a:cubicBezTo>
                    <a:lnTo>
                      <a:pt x="37170" y="370722"/>
                    </a:lnTo>
                    <a:cubicBezTo>
                      <a:pt x="27312" y="370722"/>
                      <a:pt x="17857" y="366806"/>
                      <a:pt x="10887" y="359835"/>
                    </a:cubicBezTo>
                    <a:cubicBezTo>
                      <a:pt x="3916" y="352865"/>
                      <a:pt x="0" y="343410"/>
                      <a:pt x="0" y="333552"/>
                    </a:cubicBezTo>
                    <a:lnTo>
                      <a:pt x="0" y="37170"/>
                    </a:lnTo>
                    <a:cubicBezTo>
                      <a:pt x="0" y="16641"/>
                      <a:pt x="16641" y="0"/>
                      <a:pt x="3717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9050" cap="rnd">
                <a:solidFill>
                  <a:srgbClr val="084C6E"/>
                </a:solidFill>
                <a:prstDash val="solid"/>
                <a:round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28575"/>
                <a:ext cx="1426292" cy="3992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9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4826855" y="1555589"/>
              <a:ext cx="8375931" cy="7611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661"/>
                </a:lnSpc>
                <a:spcBef>
                  <a:spcPct val="0"/>
                </a:spcBef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Liên </a:t>
              </a:r>
              <a:r>
                <a:rPr lang="vi-VN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khóa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6D51712-06CB-44BE-86B9-6A714B3E03BD}"/>
              </a:ext>
            </a:extLst>
          </p:cNvPr>
          <p:cNvSpPr txBox="1"/>
          <p:nvPr/>
        </p:nvSpPr>
        <p:spPr>
          <a:xfrm>
            <a:off x="3673064" y="3875500"/>
            <a:ext cx="10941872" cy="261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B.</a:t>
            </a:r>
            <a:endParaRPr lang="vi-VN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563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42034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72820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855004" y="1156975"/>
            <a:ext cx="14577991" cy="8640233"/>
            <a:chOff x="0" y="0"/>
            <a:chExt cx="3154632" cy="17752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54632" cy="1775272"/>
            </a:xfrm>
            <a:custGeom>
              <a:avLst/>
              <a:gdLst/>
              <a:ahLst/>
              <a:cxnLst/>
              <a:rect l="l" t="t" r="r" b="b"/>
              <a:pathLst>
                <a:path w="3154632" h="1775272">
                  <a:moveTo>
                    <a:pt x="21330" y="0"/>
                  </a:moveTo>
                  <a:lnTo>
                    <a:pt x="3133302" y="0"/>
                  </a:lnTo>
                  <a:cubicBezTo>
                    <a:pt x="3145083" y="0"/>
                    <a:pt x="3154632" y="9550"/>
                    <a:pt x="3154632" y="21330"/>
                  </a:cubicBezTo>
                  <a:lnTo>
                    <a:pt x="3154632" y="1753942"/>
                  </a:lnTo>
                  <a:cubicBezTo>
                    <a:pt x="3154632" y="1759599"/>
                    <a:pt x="3152385" y="1765025"/>
                    <a:pt x="3148385" y="1769025"/>
                  </a:cubicBezTo>
                  <a:cubicBezTo>
                    <a:pt x="3144385" y="1773025"/>
                    <a:pt x="3138959" y="1775272"/>
                    <a:pt x="3133302" y="1775272"/>
                  </a:cubicBezTo>
                  <a:lnTo>
                    <a:pt x="21330" y="1775272"/>
                  </a:lnTo>
                  <a:cubicBezTo>
                    <a:pt x="15673" y="1775272"/>
                    <a:pt x="10247" y="1773025"/>
                    <a:pt x="6247" y="1769025"/>
                  </a:cubicBezTo>
                  <a:cubicBezTo>
                    <a:pt x="2247" y="1765025"/>
                    <a:pt x="0" y="1759599"/>
                    <a:pt x="0" y="1753942"/>
                  </a:cubicBezTo>
                  <a:lnTo>
                    <a:pt x="0" y="21330"/>
                  </a:lnTo>
                  <a:cubicBezTo>
                    <a:pt x="0" y="15673"/>
                    <a:pt x="2247" y="10247"/>
                    <a:pt x="6247" y="6247"/>
                  </a:cubicBezTo>
                  <a:cubicBezTo>
                    <a:pt x="10247" y="2247"/>
                    <a:pt x="15673" y="0"/>
                    <a:pt x="2133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9050" cap="rnd">
              <a:solidFill>
                <a:srgbClr val="084C6E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154632" cy="180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554200" y="1449116"/>
            <a:ext cx="1240428" cy="294111"/>
            <a:chOff x="0" y="0"/>
            <a:chExt cx="1653904" cy="392148"/>
          </a:xfrm>
        </p:grpSpPr>
        <p:grpSp>
          <p:nvGrpSpPr>
            <p:cNvPr id="20" name="Group 20"/>
            <p:cNvGrpSpPr/>
            <p:nvPr/>
          </p:nvGrpSpPr>
          <p:grpSpPr>
            <a:xfrm>
              <a:off x="1261756" y="0"/>
              <a:ext cx="392148" cy="392148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0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633448" y="0"/>
              <a:ext cx="392148" cy="392148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0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0"/>
              <a:ext cx="392148" cy="392148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0"/>
                  </a:lnSpc>
                </a:pPr>
                <a:endParaRPr/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F87E8FB-C678-41A8-821E-86EB7E627077}"/>
              </a:ext>
            </a:extLst>
          </p:cNvPr>
          <p:cNvSpPr txBox="1"/>
          <p:nvPr/>
        </p:nvSpPr>
        <p:spPr>
          <a:xfrm>
            <a:off x="2677448" y="1595234"/>
            <a:ext cx="1311718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 </a:t>
            </a:r>
            <a:r>
              <a:rPr lang="vi-VN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vi-VN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thông qua </a:t>
            </a:r>
            <a:r>
              <a:rPr lang="vi-VN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C194703-8205-4DD8-B711-EDB44503C201}"/>
              </a:ext>
            </a:extLst>
          </p:cNvPr>
          <p:cNvSpPr txBox="1"/>
          <p:nvPr/>
        </p:nvSpPr>
        <p:spPr>
          <a:xfrm>
            <a:off x="2846973" y="2854167"/>
            <a:ext cx="12476424" cy="663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-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B.</a:t>
            </a:r>
            <a:endParaRPr lang="vi-VN" sz="3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(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16942034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772820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xmlns="" id="{9DD5DBB8-7502-4FA2-88E8-B001BA6397F0}"/>
              </a:ext>
            </a:extLst>
          </p:cNvPr>
          <p:cNvSpPr txBox="1"/>
          <p:nvPr/>
        </p:nvSpPr>
        <p:spPr>
          <a:xfrm>
            <a:off x="6054321" y="124482"/>
            <a:ext cx="6179356" cy="1456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A716B47-2C61-4406-B842-614A9121176F}"/>
              </a:ext>
            </a:extLst>
          </p:cNvPr>
          <p:cNvSpPr txBox="1"/>
          <p:nvPr/>
        </p:nvSpPr>
        <p:spPr>
          <a:xfrm>
            <a:off x="1870622" y="1581163"/>
            <a:ext cx="14546753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sách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người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đọc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việc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mượn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/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trả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sách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thư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(TV)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trường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học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bạn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Anh Thư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dự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chỉ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dùng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như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mẫu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ở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Hình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1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 Theo em, trong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trường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hợp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cụ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này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việc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đưa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tắt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cả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cần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trong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như Anh Thư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ưu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điểm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nhược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điểm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gì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?</a:t>
            </a:r>
            <a:endParaRPr lang="vi-VN" sz="36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2A91C1B-1DA7-4C70-A425-0746E1FBC6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4" t="36064" r="12200" b="31269"/>
          <a:stretch/>
        </p:blipFill>
        <p:spPr>
          <a:xfrm>
            <a:off x="967113" y="6057900"/>
            <a:ext cx="16353769" cy="3733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t="-20903" r="-7530" b="-729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848600" y="2570140"/>
            <a:ext cx="9085350" cy="5146719"/>
            <a:chOff x="0" y="0"/>
            <a:chExt cx="3002092" cy="17006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2092" cy="1700642"/>
            </a:xfrm>
            <a:custGeom>
              <a:avLst/>
              <a:gdLst/>
              <a:ahLst/>
              <a:cxnLst/>
              <a:rect l="l" t="t" r="r" b="b"/>
              <a:pathLst>
                <a:path w="3002092" h="1700642">
                  <a:moveTo>
                    <a:pt x="0" y="0"/>
                  </a:moveTo>
                  <a:lnTo>
                    <a:pt x="3002092" y="0"/>
                  </a:lnTo>
                  <a:lnTo>
                    <a:pt x="3002092" y="1700642"/>
                  </a:lnTo>
                  <a:lnTo>
                    <a:pt x="0" y="1700642"/>
                  </a:lnTo>
                  <a:close/>
                </a:path>
              </a:pathLst>
            </a:custGeom>
            <a:solidFill>
              <a:srgbClr val="1D3055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8977884" y="9092975"/>
            <a:ext cx="330649" cy="330649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116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9451409" y="9092975"/>
            <a:ext cx="330649" cy="330649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D3055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8505942" y="9092975"/>
            <a:ext cx="330649" cy="330649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D3055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FB0ABC-F7F3-4074-BFF3-1286D87F6902}"/>
              </a:ext>
            </a:extLst>
          </p:cNvPr>
          <p:cNvSpPr txBox="1"/>
          <p:nvPr/>
        </p:nvSpPr>
        <p:spPr>
          <a:xfrm>
            <a:off x="8415867" y="3992109"/>
            <a:ext cx="80772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BF732CD0-2114-4970-8DFE-4AC5EBC6F8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93457" y="966098"/>
            <a:ext cx="2120051" cy="314081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892"/>
            <a:ext cx="18288000" cy="10285108"/>
          </a:xfrm>
          <a:custGeom>
            <a:avLst/>
            <a:gdLst/>
            <a:ahLst/>
            <a:cxnLst/>
            <a:rect l="l" t="t" r="r" b="b"/>
            <a:pathLst>
              <a:path w="18288000" h="10285108">
                <a:moveTo>
                  <a:pt x="0" y="0"/>
                </a:moveTo>
                <a:lnTo>
                  <a:pt x="18288000" y="0"/>
                </a:lnTo>
                <a:lnTo>
                  <a:pt x="18288000" y="10285108"/>
                </a:lnTo>
                <a:lnTo>
                  <a:pt x="0" y="10285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22" r="-6522"/>
            </a:stretch>
          </a:blipFill>
        </p:spPr>
        <p:txBody>
          <a:bodyPr/>
          <a:lstStyle/>
          <a:p>
            <a:endParaRPr lang="vi-VN" dirty="0"/>
          </a:p>
        </p:txBody>
      </p:sp>
      <p:grpSp>
        <p:nvGrpSpPr>
          <p:cNvPr id="6" name="Group 6"/>
          <p:cNvGrpSpPr/>
          <p:nvPr/>
        </p:nvGrpSpPr>
        <p:grpSpPr>
          <a:xfrm rot="-1095557">
            <a:off x="15703109" y="8113786"/>
            <a:ext cx="6117988" cy="4346428"/>
            <a:chOff x="0" y="0"/>
            <a:chExt cx="1611322" cy="11447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1322" cy="1144738"/>
            </a:xfrm>
            <a:custGeom>
              <a:avLst/>
              <a:gdLst/>
              <a:ahLst/>
              <a:cxnLst/>
              <a:rect l="l" t="t" r="r" b="b"/>
              <a:pathLst>
                <a:path w="1611322" h="1144738">
                  <a:moveTo>
                    <a:pt x="126544" y="0"/>
                  </a:moveTo>
                  <a:lnTo>
                    <a:pt x="1484779" y="0"/>
                  </a:lnTo>
                  <a:cubicBezTo>
                    <a:pt x="1554667" y="0"/>
                    <a:pt x="1611322" y="56655"/>
                    <a:pt x="1611322" y="126544"/>
                  </a:cubicBezTo>
                  <a:lnTo>
                    <a:pt x="1611322" y="1018195"/>
                  </a:lnTo>
                  <a:cubicBezTo>
                    <a:pt x="1611322" y="1051756"/>
                    <a:pt x="1597990" y="1083943"/>
                    <a:pt x="1574258" y="1107675"/>
                  </a:cubicBezTo>
                  <a:cubicBezTo>
                    <a:pt x="1550527" y="1131406"/>
                    <a:pt x="1518340" y="1144738"/>
                    <a:pt x="1484779" y="1144738"/>
                  </a:cubicBezTo>
                  <a:lnTo>
                    <a:pt x="126544" y="1144738"/>
                  </a:lnTo>
                  <a:cubicBezTo>
                    <a:pt x="56655" y="1144738"/>
                    <a:pt x="0" y="1088083"/>
                    <a:pt x="0" y="1018195"/>
                  </a:cubicBezTo>
                  <a:lnTo>
                    <a:pt x="0" y="126544"/>
                  </a:lnTo>
                  <a:cubicBezTo>
                    <a:pt x="0" y="56655"/>
                    <a:pt x="56655" y="0"/>
                    <a:pt x="126544" y="0"/>
                  </a:cubicBezTo>
                  <a:close/>
                </a:path>
              </a:pathLst>
            </a:custGeom>
            <a:solidFill>
              <a:srgbClr val="9EA788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611322" cy="11828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551117" y="9258300"/>
            <a:ext cx="2882434" cy="288243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5400000">
            <a:off x="6769293" y="8214288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7" y="0"/>
                </a:lnTo>
                <a:lnTo>
                  <a:pt x="2105667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67">
            <a:extLst>
              <a:ext uri="{FF2B5EF4-FFF2-40B4-BE49-F238E27FC236}">
                <a16:creationId xmlns:a16="http://schemas.microsoft.com/office/drawing/2014/main" xmlns="" id="{B77481E3-6D4B-4F1E-AF67-EFA4BF05465D}"/>
              </a:ext>
            </a:extLst>
          </p:cNvPr>
          <p:cNvSpPr txBox="1"/>
          <p:nvPr/>
        </p:nvSpPr>
        <p:spPr>
          <a:xfrm>
            <a:off x="774857" y="1522962"/>
            <a:ext cx="13028755" cy="478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7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 III:</a:t>
            </a:r>
          </a:p>
          <a:p>
            <a:pPr>
              <a:lnSpc>
                <a:spcPct val="150000"/>
              </a:lnSpc>
            </a:pPr>
            <a:r>
              <a:rPr lang="vi-VN" sz="7200" b="1" spc="87" dirty="0">
                <a:latin typeface="Arial" panose="020B0604020202020204" pitchFamily="34" charset="0"/>
                <a:cs typeface="Arial" panose="020B0604020202020204" pitchFamily="34" charset="0"/>
              </a:rPr>
              <a:t>HỆ QUẢN TRỊ CSDL </a:t>
            </a:r>
          </a:p>
          <a:p>
            <a:pPr>
              <a:lnSpc>
                <a:spcPct val="150000"/>
              </a:lnSpc>
            </a:pPr>
            <a:r>
              <a:rPr lang="vi-VN" sz="7200" b="1" spc="87" dirty="0">
                <a:latin typeface="Arial" panose="020B0604020202020204" pitchFamily="34" charset="0"/>
                <a:cs typeface="Arial" panose="020B0604020202020204" pitchFamily="34" charset="0"/>
              </a:rPr>
              <a:t>RÀNG BUỘC KHÓA NGOÀI</a:t>
            </a:r>
            <a:endParaRPr lang="en-US" sz="7200" b="1" spc="8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723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32297" y="-349167"/>
            <a:ext cx="7795628" cy="10985335"/>
            <a:chOff x="0" y="0"/>
            <a:chExt cx="10394171" cy="1464711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7393" r="5415"/>
            <a:stretch>
              <a:fillRect/>
            </a:stretch>
          </p:blipFill>
          <p:spPr>
            <a:xfrm>
              <a:off x="0" y="0"/>
              <a:ext cx="10394171" cy="14647113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D30D2A2-CAC2-439B-8180-F4B7B55A33F3}"/>
              </a:ext>
            </a:extLst>
          </p:cNvPr>
          <p:cNvSpPr/>
          <p:nvPr/>
        </p:nvSpPr>
        <p:spPr>
          <a:xfrm>
            <a:off x="1447801" y="2064553"/>
            <a:ext cx="7696200" cy="177192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vi-VN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hắc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2E82F5A-18A6-49E7-B456-7999628BB29D}"/>
              </a:ext>
            </a:extLst>
          </p:cNvPr>
          <p:cNvSpPr/>
          <p:nvPr/>
        </p:nvSpPr>
        <p:spPr>
          <a:xfrm>
            <a:off x="1045667" y="4610100"/>
            <a:ext cx="8610600" cy="41952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 err="1">
                <a:solidFill>
                  <a:schemeClr val="tx1"/>
                </a:solidFill>
              </a:rPr>
              <a:t>Hệ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quả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trị</a:t>
            </a:r>
            <a:r>
              <a:rPr lang="vi-VN" sz="3600" dirty="0">
                <a:solidFill>
                  <a:schemeClr val="tx1"/>
                </a:solidFill>
              </a:rPr>
              <a:t> CSDL </a:t>
            </a:r>
            <a:r>
              <a:rPr lang="vi-VN" sz="3600" dirty="0" err="1">
                <a:solidFill>
                  <a:schemeClr val="tx1"/>
                </a:solidFill>
              </a:rPr>
              <a:t>là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phần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mềm</a:t>
            </a:r>
            <a:r>
              <a:rPr lang="vi-VN" sz="3600" dirty="0">
                <a:solidFill>
                  <a:schemeClr val="tx1"/>
                </a:solidFill>
              </a:rPr>
              <a:t> cung </a:t>
            </a:r>
            <a:r>
              <a:rPr lang="vi-VN" sz="3600" dirty="0" err="1">
                <a:solidFill>
                  <a:schemeClr val="tx1"/>
                </a:solidFill>
              </a:rPr>
              <a:t>cấp</a:t>
            </a:r>
            <a:r>
              <a:rPr lang="vi-VN" sz="3600" dirty="0">
                <a:solidFill>
                  <a:schemeClr val="tx1"/>
                </a:solidFill>
              </a:rPr>
              <a:t> môi </a:t>
            </a:r>
            <a:r>
              <a:rPr lang="vi-VN" sz="3600" dirty="0" err="1">
                <a:solidFill>
                  <a:schemeClr val="tx1"/>
                </a:solidFill>
              </a:rPr>
              <a:t>trường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thuận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lợi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và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hiệu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quả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để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tạo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lập</a:t>
            </a:r>
            <a:r>
              <a:rPr lang="vi-VN" sz="3600" dirty="0">
                <a:solidFill>
                  <a:schemeClr val="tx1"/>
                </a:solidFill>
              </a:rPr>
              <a:t>, lưu </a:t>
            </a:r>
            <a:r>
              <a:rPr lang="vi-VN" sz="3600" dirty="0" err="1">
                <a:solidFill>
                  <a:schemeClr val="tx1"/>
                </a:solidFill>
              </a:rPr>
              <a:t>trữ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và</a:t>
            </a:r>
            <a:r>
              <a:rPr lang="vi-VN" sz="3600" dirty="0">
                <a:solidFill>
                  <a:schemeClr val="tx1"/>
                </a:solidFill>
              </a:rPr>
              <a:t> khai </a:t>
            </a:r>
            <a:r>
              <a:rPr lang="vi-VN" sz="3600" dirty="0" err="1">
                <a:solidFill>
                  <a:schemeClr val="tx1"/>
                </a:solidFill>
              </a:rPr>
              <a:t>thác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CSDL. </a:t>
            </a:r>
            <a:endParaRPr lang="vi-VN" sz="3600" dirty="0"/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xmlns="" id="{345B0561-7DF0-4E14-B667-1570519EAE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9584805" flipH="1">
            <a:off x="7646855" y="3588308"/>
            <a:ext cx="1528731" cy="1409213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xmlns="" id="{FF9E2D77-4FB1-48C0-AFA1-B7361A4A3A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5358" y="1635303"/>
            <a:ext cx="1660617" cy="166896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2587" y="-349167"/>
            <a:ext cx="7795628" cy="10985335"/>
            <a:chOff x="0" y="0"/>
            <a:chExt cx="10394171" cy="1464711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5807" r="35807"/>
            <a:stretch>
              <a:fillRect/>
            </a:stretch>
          </p:blipFill>
          <p:spPr>
            <a:xfrm>
              <a:off x="0" y="0"/>
              <a:ext cx="10394171" cy="14647113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8109588" y="3990975"/>
            <a:ext cx="9409425" cy="2390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vi-VN" sz="3600" dirty="0" err="1"/>
              <a:t>Là</a:t>
            </a:r>
            <a:r>
              <a:rPr lang="vi-VN" sz="3600" dirty="0"/>
              <a:t> yêu </a:t>
            </a:r>
            <a:r>
              <a:rPr lang="vi-VN" sz="3600" dirty="0" err="1"/>
              <a:t>cầu</a:t>
            </a:r>
            <a:r>
              <a:rPr lang="vi-VN" sz="3600" dirty="0"/>
              <a:t> </a:t>
            </a:r>
            <a:r>
              <a:rPr lang="vi-VN" sz="3600" dirty="0" err="1"/>
              <a:t>mọi</a:t>
            </a:r>
            <a:r>
              <a:rPr lang="vi-VN" sz="3600" dirty="0"/>
              <a:t> </a:t>
            </a:r>
            <a:r>
              <a:rPr lang="vi-VN" sz="3600" dirty="0" err="1"/>
              <a:t>giá</a:t>
            </a:r>
            <a:r>
              <a:rPr lang="vi-VN" sz="3600" dirty="0"/>
              <a:t> </a:t>
            </a:r>
            <a:r>
              <a:rPr lang="vi-VN" sz="3600" dirty="0" err="1"/>
              <a:t>trị</a:t>
            </a:r>
            <a:r>
              <a:rPr lang="vi-VN" sz="3600" dirty="0"/>
              <a:t> </a:t>
            </a:r>
            <a:r>
              <a:rPr lang="vi-VN" sz="3600" dirty="0" err="1"/>
              <a:t>của</a:t>
            </a:r>
            <a:r>
              <a:rPr lang="vi-VN" sz="3600" dirty="0"/>
              <a:t> </a:t>
            </a:r>
            <a:r>
              <a:rPr lang="vi-VN" sz="3600" dirty="0" err="1"/>
              <a:t>khóa</a:t>
            </a:r>
            <a:r>
              <a:rPr lang="vi-VN" sz="3600" dirty="0"/>
              <a:t> </a:t>
            </a:r>
            <a:r>
              <a:rPr lang="vi-VN" sz="3600" dirty="0" err="1"/>
              <a:t>ngoài</a:t>
            </a:r>
            <a:r>
              <a:rPr lang="vi-VN" sz="3600" dirty="0"/>
              <a:t> trong </a:t>
            </a:r>
            <a:r>
              <a:rPr lang="vi-VN" sz="3600" dirty="0" err="1"/>
              <a:t>bảng</a:t>
            </a:r>
            <a:r>
              <a:rPr lang="vi-VN" sz="3600" dirty="0"/>
              <a:t> tham </a:t>
            </a:r>
            <a:r>
              <a:rPr lang="vi-VN" sz="3600" dirty="0" err="1"/>
              <a:t>chiếu</a:t>
            </a:r>
            <a:r>
              <a:rPr lang="vi-VN" sz="3600" dirty="0"/>
              <a:t> </a:t>
            </a:r>
            <a:r>
              <a:rPr lang="vi-VN" sz="3600" dirty="0" err="1"/>
              <a:t>phải</a:t>
            </a:r>
            <a:r>
              <a:rPr lang="vi-VN" sz="3600" dirty="0"/>
              <a:t> </a:t>
            </a:r>
            <a:r>
              <a:rPr lang="vi-VN" sz="3600" dirty="0" err="1"/>
              <a:t>xuất</a:t>
            </a:r>
            <a:r>
              <a:rPr lang="vi-VN" sz="3600" dirty="0"/>
              <a:t> </a:t>
            </a:r>
            <a:r>
              <a:rPr lang="vi-VN" sz="3600" dirty="0" err="1"/>
              <a:t>hiện</a:t>
            </a:r>
            <a:r>
              <a:rPr lang="vi-VN" sz="3600" dirty="0"/>
              <a:t> trong </a:t>
            </a:r>
            <a:r>
              <a:rPr lang="vi-VN" sz="3600" dirty="0" err="1"/>
              <a:t>giá</a:t>
            </a:r>
            <a:r>
              <a:rPr lang="vi-VN" sz="3600" dirty="0"/>
              <a:t> </a:t>
            </a:r>
            <a:r>
              <a:rPr lang="vi-VN" sz="3600" dirty="0" err="1"/>
              <a:t>trị</a:t>
            </a:r>
            <a:r>
              <a:rPr lang="vi-VN" sz="3600" dirty="0"/>
              <a:t> </a:t>
            </a:r>
            <a:r>
              <a:rPr lang="vi-VN" sz="3600" dirty="0" err="1"/>
              <a:t>khóa</a:t>
            </a:r>
            <a:r>
              <a:rPr lang="vi-VN" sz="3600" dirty="0"/>
              <a:t> ở </a:t>
            </a:r>
            <a:r>
              <a:rPr lang="vi-VN" sz="3600" dirty="0" err="1"/>
              <a:t>bảng</a:t>
            </a:r>
            <a:r>
              <a:rPr lang="vi-VN" sz="3600" dirty="0"/>
              <a:t> </a:t>
            </a:r>
            <a:r>
              <a:rPr lang="vi-VN" sz="3600" dirty="0" err="1"/>
              <a:t>được</a:t>
            </a:r>
            <a:r>
              <a:rPr lang="vi-VN" sz="3600" dirty="0"/>
              <a:t> tham </a:t>
            </a:r>
            <a:r>
              <a:rPr lang="vi-VN" sz="3600" dirty="0" err="1"/>
              <a:t>chiếu</a:t>
            </a:r>
            <a:r>
              <a:rPr lang="vi-VN" sz="3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C83875A-AD0A-4AD8-B3AF-8ED8C01CAE62}"/>
              </a:ext>
            </a:extLst>
          </p:cNvPr>
          <p:cNvSpPr txBox="1"/>
          <p:nvPr/>
        </p:nvSpPr>
        <p:spPr>
          <a:xfrm>
            <a:off x="8991600" y="2781300"/>
            <a:ext cx="764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a) </a:t>
            </a:r>
            <a:r>
              <a:rPr lang="vi-VN" sz="4000" b="1" dirty="0" err="1"/>
              <a:t>Ràng</a:t>
            </a:r>
            <a:r>
              <a:rPr lang="vi-VN" sz="4000" b="1" dirty="0"/>
              <a:t> </a:t>
            </a:r>
            <a:r>
              <a:rPr lang="vi-VN" sz="4000" b="1" dirty="0" err="1"/>
              <a:t>buộc</a:t>
            </a:r>
            <a:r>
              <a:rPr lang="vi-VN" sz="4000" b="1" dirty="0"/>
              <a:t> </a:t>
            </a:r>
            <a:r>
              <a:rPr lang="vi-VN" sz="4000" b="1" dirty="0" err="1"/>
              <a:t>khóa</a:t>
            </a:r>
            <a:r>
              <a:rPr lang="vi-VN" sz="4000" b="1" dirty="0"/>
              <a:t> </a:t>
            </a:r>
            <a:r>
              <a:rPr lang="vi-VN" sz="4000" b="1" dirty="0" err="1"/>
              <a:t>ngoài</a:t>
            </a:r>
            <a:endParaRPr lang="vi-VN" sz="4000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2587" y="-518660"/>
            <a:ext cx="19013175" cy="5886450"/>
            <a:chOff x="0" y="0"/>
            <a:chExt cx="25350900" cy="7848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8894" b="34637"/>
            <a:stretch>
              <a:fillRect/>
            </a:stretch>
          </p:blipFill>
          <p:spPr>
            <a:xfrm>
              <a:off x="0" y="0"/>
              <a:ext cx="25350900" cy="78486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352800" y="6134100"/>
            <a:ext cx="12058650" cy="267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Khi hai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liên quan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nhau,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khoá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tham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hơn ở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tham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srgbClr val="03223C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6942034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772820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E03463-8CDD-4EE9-B7C5-CA887F81075D}"/>
              </a:ext>
            </a:extLst>
          </p:cNvPr>
          <p:cNvSpPr txBox="1"/>
          <p:nvPr/>
        </p:nvSpPr>
        <p:spPr>
          <a:xfrm>
            <a:off x="5829300" y="514673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/>
              <a:t>VÍ DỤ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CD760A9-F9CF-44F0-93CD-352635017691}"/>
              </a:ext>
            </a:extLst>
          </p:cNvPr>
          <p:cNvSpPr txBox="1"/>
          <p:nvPr/>
        </p:nvSpPr>
        <p:spPr>
          <a:xfrm>
            <a:off x="2173181" y="5676671"/>
            <a:ext cx="10820400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i="1" dirty="0"/>
              <a:t>“HS-001” ở </a:t>
            </a:r>
            <a:r>
              <a:rPr lang="vi-VN" sz="3600" i="1" dirty="0" err="1"/>
              <a:t>bảng</a:t>
            </a:r>
            <a:r>
              <a:rPr lang="vi-VN" sz="3600" i="1" dirty="0"/>
              <a:t> </a:t>
            </a:r>
            <a:r>
              <a:rPr lang="vi-VN" sz="3600" b="1" i="1" dirty="0" err="1"/>
              <a:t>Mượn</a:t>
            </a:r>
            <a:r>
              <a:rPr lang="vi-VN" sz="3600" b="1" i="1" dirty="0"/>
              <a:t> – </a:t>
            </a:r>
            <a:r>
              <a:rPr lang="vi-VN" sz="3600" b="1" i="1" dirty="0" err="1"/>
              <a:t>Trả</a:t>
            </a:r>
            <a:r>
              <a:rPr lang="vi-VN" sz="3600" i="1" dirty="0"/>
              <a:t> </a:t>
            </a:r>
            <a:r>
              <a:rPr lang="vi-VN" sz="3600" i="1" dirty="0" err="1"/>
              <a:t>được</a:t>
            </a:r>
            <a:r>
              <a:rPr lang="vi-VN" sz="3600" i="1" dirty="0"/>
              <a:t> </a:t>
            </a:r>
            <a:r>
              <a:rPr lang="vi-VN" sz="3600" i="1" dirty="0" err="1"/>
              <a:t>giải</a:t>
            </a:r>
            <a:r>
              <a:rPr lang="vi-VN" sz="3600" i="1" dirty="0"/>
              <a:t> </a:t>
            </a:r>
            <a:r>
              <a:rPr lang="vi-VN" sz="3600" i="1" dirty="0" err="1"/>
              <a:t>thích</a:t>
            </a:r>
            <a:r>
              <a:rPr lang="vi-VN" sz="3600" i="1" dirty="0"/>
              <a:t> </a:t>
            </a:r>
            <a:r>
              <a:rPr lang="vi-VN" sz="3600" i="1" dirty="0" err="1"/>
              <a:t>bằng</a:t>
            </a:r>
            <a:r>
              <a:rPr lang="vi-VN" sz="3600" i="1" dirty="0"/>
              <a:t> thông tin ở </a:t>
            </a:r>
            <a:r>
              <a:rPr lang="vi-VN" sz="3600" i="1" dirty="0" err="1"/>
              <a:t>bảng</a:t>
            </a:r>
            <a:r>
              <a:rPr lang="vi-VN" sz="3600" i="1" dirty="0"/>
              <a:t> </a:t>
            </a:r>
            <a:r>
              <a:rPr lang="vi-VN" sz="3600" b="1" i="1" dirty="0" err="1"/>
              <a:t>Người</a:t>
            </a:r>
            <a:r>
              <a:rPr lang="vi-VN" sz="3600" b="1" i="1" dirty="0"/>
              <a:t> </a:t>
            </a:r>
            <a:r>
              <a:rPr lang="vi-VN" sz="3600" b="1" i="1" dirty="0" err="1"/>
              <a:t>đọc</a:t>
            </a:r>
            <a:r>
              <a:rPr lang="vi-VN" sz="3600" i="1" dirty="0"/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/>
              <a:t>Tên </a:t>
            </a:r>
            <a:r>
              <a:rPr lang="vi-VN" sz="3600" dirty="0" err="1"/>
              <a:t>học</a:t>
            </a:r>
            <a:r>
              <a:rPr lang="vi-VN" sz="3600" dirty="0"/>
              <a:t> sinh: </a:t>
            </a:r>
            <a:r>
              <a:rPr lang="vi-VN" sz="3600" dirty="0" err="1"/>
              <a:t>Trần</a:t>
            </a:r>
            <a:r>
              <a:rPr lang="vi-VN" sz="3600" dirty="0"/>
              <a:t> Văn An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err="1"/>
              <a:t>Ngày</a:t>
            </a:r>
            <a:r>
              <a:rPr lang="vi-VN" sz="3600" dirty="0"/>
              <a:t> sinh: 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/9/2006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12A2</a:t>
            </a:r>
            <a:r>
              <a:rPr lang="vi-VN" sz="36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149925-AB7F-42EC-A7D5-D2193EF071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t="43458" r="5289" b="7946"/>
          <a:stretch/>
        </p:blipFill>
        <p:spPr>
          <a:xfrm>
            <a:off x="738953" y="1562100"/>
            <a:ext cx="13688856" cy="4114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65BD515-7838-4BE4-A820-843C5269D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639800" y="1975636"/>
            <a:ext cx="4317767" cy="833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1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98403" y="-147301"/>
            <a:ext cx="7889597" cy="10581602"/>
            <a:chOff x="0" y="0"/>
            <a:chExt cx="10519463" cy="1410880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32886" r="23961"/>
            <a:stretch>
              <a:fillRect/>
            </a:stretch>
          </p:blipFill>
          <p:spPr>
            <a:xfrm>
              <a:off x="0" y="0"/>
              <a:ext cx="10519463" cy="1410880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211D6B-C324-4EB6-8CA7-1EBE370DE1B7}"/>
              </a:ext>
            </a:extLst>
          </p:cNvPr>
          <p:cNvSpPr txBox="1"/>
          <p:nvPr/>
        </p:nvSpPr>
        <p:spPr>
          <a:xfrm>
            <a:off x="1083733" y="4533900"/>
            <a:ext cx="8077200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vi-VN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phạm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phạm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0">
            <a:extLst>
              <a:ext uri="{FF2B5EF4-FFF2-40B4-BE49-F238E27FC236}">
                <a16:creationId xmlns:a16="http://schemas.microsoft.com/office/drawing/2014/main" xmlns="" id="{98B3C6D5-201E-41D7-B789-FC70CFE434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52800" y="1527047"/>
            <a:ext cx="3657600" cy="300685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16942034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772820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A716B47-2C61-4406-B842-614A9121176F}"/>
              </a:ext>
            </a:extLst>
          </p:cNvPr>
          <p:cNvSpPr txBox="1"/>
          <p:nvPr/>
        </p:nvSpPr>
        <p:spPr>
          <a:xfrm>
            <a:off x="3276600" y="202864"/>
            <a:ext cx="117348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/>
              <a:t>Em </a:t>
            </a:r>
            <a:r>
              <a:rPr lang="vi-VN" sz="3600" b="1" dirty="0" err="1"/>
              <a:t>hãy</a:t>
            </a:r>
            <a:r>
              <a:rPr lang="vi-VN" sz="3600" b="1" dirty="0"/>
              <a:t> </a:t>
            </a:r>
            <a:r>
              <a:rPr lang="vi-VN" sz="3600" b="1" dirty="0" err="1"/>
              <a:t>đọc</a:t>
            </a:r>
            <a:r>
              <a:rPr lang="vi-VN" sz="3600" b="1" dirty="0"/>
              <a:t> </a:t>
            </a:r>
            <a:r>
              <a:rPr lang="vi-VN" sz="3600" b="1" dirty="0" err="1"/>
              <a:t>mục</a:t>
            </a:r>
            <a:r>
              <a:rPr lang="vi-VN" sz="3600" b="1" dirty="0"/>
              <a:t> 3 SGK trang 59 </a:t>
            </a:r>
            <a:r>
              <a:rPr lang="vi-VN" sz="3600" b="1" dirty="0" err="1"/>
              <a:t>thảo</a:t>
            </a:r>
            <a:r>
              <a:rPr lang="vi-VN" sz="3600" b="1" dirty="0"/>
              <a:t> </a:t>
            </a:r>
            <a:r>
              <a:rPr lang="vi-VN" sz="3600" b="1" dirty="0" err="1"/>
              <a:t>luận</a:t>
            </a:r>
            <a:r>
              <a:rPr lang="vi-VN" sz="3600" b="1" dirty="0"/>
              <a:t> </a:t>
            </a:r>
            <a:r>
              <a:rPr lang="vi-VN" sz="3600" b="1" dirty="0" err="1"/>
              <a:t>nhóm</a:t>
            </a:r>
            <a:r>
              <a:rPr lang="vi-VN" sz="3600" b="1" dirty="0"/>
              <a:t> </a:t>
            </a:r>
            <a:r>
              <a:rPr lang="vi-VN" sz="3600" b="1" dirty="0" err="1"/>
              <a:t>thực</a:t>
            </a:r>
            <a:r>
              <a:rPr lang="vi-VN" sz="3600" b="1" dirty="0"/>
              <a:t> </a:t>
            </a:r>
            <a:r>
              <a:rPr lang="vi-VN" sz="3600" b="1" dirty="0" err="1"/>
              <a:t>hiện</a:t>
            </a:r>
            <a:r>
              <a:rPr lang="vi-VN" sz="3600" b="1" dirty="0"/>
              <a:t> </a:t>
            </a:r>
            <a:r>
              <a:rPr lang="vi-VN" sz="3600" b="1" dirty="0" err="1"/>
              <a:t>Hoạt</a:t>
            </a:r>
            <a:r>
              <a:rPr lang="vi-VN" sz="3600" b="1" dirty="0"/>
              <a:t> </a:t>
            </a:r>
            <a:r>
              <a:rPr lang="vi-VN" sz="3600" b="1" dirty="0" err="1"/>
              <a:t>động</a:t>
            </a:r>
            <a:r>
              <a:rPr lang="vi-VN" sz="3600" b="1" dirty="0"/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F5BE90-3F05-472E-A3B6-D0C39488B4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6205" r="7931" b="9320"/>
          <a:stretch/>
        </p:blipFill>
        <p:spPr>
          <a:xfrm>
            <a:off x="1407353" y="1341909"/>
            <a:ext cx="14623617" cy="894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22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6942034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772820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CD760A9-F9CF-44F0-93CD-352635017691}"/>
              </a:ext>
            </a:extLst>
          </p:cNvPr>
          <p:cNvSpPr txBox="1"/>
          <p:nvPr/>
        </p:nvSpPr>
        <p:spPr>
          <a:xfrm>
            <a:off x="9647767" y="1714500"/>
            <a:ext cx="8127767" cy="746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/>
              <a:t>“HS-007” không </a:t>
            </a:r>
            <a:r>
              <a:rPr lang="vi-VN" sz="3600" dirty="0" err="1"/>
              <a:t>xuất</a:t>
            </a:r>
            <a:r>
              <a:rPr lang="vi-VN" sz="3600" dirty="0"/>
              <a:t> </a:t>
            </a:r>
            <a:r>
              <a:rPr lang="vi-VN" sz="3600" dirty="0" err="1"/>
              <a:t>hiện</a:t>
            </a:r>
            <a:r>
              <a:rPr lang="vi-VN" sz="3600" dirty="0"/>
              <a:t> trong </a:t>
            </a:r>
            <a:r>
              <a:rPr lang="vi-VN" sz="3600" dirty="0" err="1"/>
              <a:t>Số</a:t>
            </a:r>
            <a:r>
              <a:rPr lang="vi-VN" sz="3600" dirty="0"/>
              <a:t> </a:t>
            </a:r>
            <a:r>
              <a:rPr lang="vi-VN" sz="3600" dirty="0" err="1"/>
              <a:t>thẻ</a:t>
            </a:r>
            <a:r>
              <a:rPr lang="vi-VN" sz="3600" dirty="0"/>
              <a:t> TV </a:t>
            </a:r>
            <a:r>
              <a:rPr lang="vi-VN" sz="3600" dirty="0" err="1"/>
              <a:t>của</a:t>
            </a:r>
            <a:r>
              <a:rPr lang="vi-VN" sz="3600" dirty="0"/>
              <a:t> </a:t>
            </a:r>
            <a:r>
              <a:rPr lang="vi-VN" sz="3600" dirty="0" err="1"/>
              <a:t>bảng</a:t>
            </a:r>
            <a:r>
              <a:rPr lang="vi-VN" sz="3600" dirty="0"/>
              <a:t> NGƯỜI ĐỌC.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err="1"/>
              <a:t>Bổ</a:t>
            </a:r>
            <a:r>
              <a:rPr lang="vi-VN" sz="3600" dirty="0"/>
              <a:t> sung cho </a:t>
            </a:r>
            <a:r>
              <a:rPr lang="vi-VN" sz="3600" dirty="0" err="1"/>
              <a:t>bảng</a:t>
            </a:r>
            <a:r>
              <a:rPr lang="vi-VN" sz="3600" dirty="0"/>
              <a:t> MƯỢN-TRẢ </a:t>
            </a:r>
            <a:r>
              <a:rPr lang="vi-VN" sz="3600" dirty="0" err="1"/>
              <a:t>một</a:t>
            </a:r>
            <a:r>
              <a:rPr lang="vi-VN" sz="3600" dirty="0"/>
              <a:t> </a:t>
            </a:r>
            <a:r>
              <a:rPr lang="vi-VN" sz="3600" dirty="0" err="1"/>
              <a:t>bảng</a:t>
            </a:r>
            <a:r>
              <a:rPr lang="vi-VN" sz="3600" dirty="0"/>
              <a:t> ghi </a:t>
            </a:r>
            <a:r>
              <a:rPr lang="vi-VN" sz="3600" dirty="0" err="1"/>
              <a:t>mới</a:t>
            </a:r>
            <a:r>
              <a:rPr lang="vi-VN" sz="3600" dirty="0"/>
              <a:t> </a:t>
            </a:r>
            <a:r>
              <a:rPr lang="vi-VN" sz="3600" dirty="0" err="1"/>
              <a:t>có</a:t>
            </a:r>
            <a:r>
              <a:rPr lang="vi-VN" sz="3600" dirty="0"/>
              <a:t> </a:t>
            </a:r>
            <a:r>
              <a:rPr lang="vi-VN" sz="3600" dirty="0" err="1"/>
              <a:t>giá</a:t>
            </a:r>
            <a:r>
              <a:rPr lang="vi-VN" sz="3600" dirty="0"/>
              <a:t> </a:t>
            </a:r>
            <a:r>
              <a:rPr lang="vi-VN" sz="3600" dirty="0" err="1"/>
              <a:t>trị</a:t>
            </a:r>
            <a:r>
              <a:rPr lang="vi-VN" sz="3600" dirty="0"/>
              <a:t> </a:t>
            </a:r>
            <a:r>
              <a:rPr lang="vi-VN" sz="3600" dirty="0" err="1"/>
              <a:t>khoá</a:t>
            </a:r>
            <a:r>
              <a:rPr lang="vi-VN" sz="3600" dirty="0"/>
              <a:t> </a:t>
            </a:r>
            <a:r>
              <a:rPr lang="vi-VN" sz="3600" dirty="0" err="1"/>
              <a:t>ngoài</a:t>
            </a:r>
            <a:r>
              <a:rPr lang="vi-VN" sz="3600" dirty="0"/>
              <a:t> </a:t>
            </a:r>
            <a:r>
              <a:rPr lang="vi-VN" sz="3600" dirty="0" err="1"/>
              <a:t>là</a:t>
            </a:r>
            <a:r>
              <a:rPr lang="vi-VN" sz="3600" dirty="0"/>
              <a:t> “HS-007” </a:t>
            </a:r>
            <a:r>
              <a:rPr lang="vi-VN" sz="3600" dirty="0" err="1"/>
              <a:t>sẽ</a:t>
            </a:r>
            <a:r>
              <a:rPr lang="vi-VN" sz="3600" dirty="0"/>
              <a:t> </a:t>
            </a:r>
            <a:r>
              <a:rPr lang="vi-VN" sz="3600" dirty="0" err="1"/>
              <a:t>làm</a:t>
            </a:r>
            <a:r>
              <a:rPr lang="vi-VN" sz="3600" dirty="0"/>
              <a:t> cho </a:t>
            </a:r>
            <a:r>
              <a:rPr lang="vi-VN" sz="3600" dirty="0" err="1"/>
              <a:t>dữ</a:t>
            </a:r>
            <a:r>
              <a:rPr lang="vi-VN" sz="3600" dirty="0"/>
              <a:t> </a:t>
            </a:r>
            <a:r>
              <a:rPr lang="vi-VN" sz="3600" dirty="0" err="1"/>
              <a:t>liệu</a:t>
            </a:r>
            <a:r>
              <a:rPr lang="vi-VN" sz="3600" dirty="0"/>
              <a:t> trong CSDL không </a:t>
            </a:r>
            <a:r>
              <a:rPr lang="vi-VN" sz="3600" dirty="0" err="1"/>
              <a:t>còn</a:t>
            </a:r>
            <a:r>
              <a:rPr lang="vi-VN" sz="3600" dirty="0"/>
              <a:t> </a:t>
            </a:r>
            <a:r>
              <a:rPr lang="vi-VN" sz="3600" dirty="0" err="1"/>
              <a:t>đúng</a:t>
            </a:r>
            <a:r>
              <a:rPr lang="vi-VN" sz="3600" dirty="0"/>
              <a:t> </a:t>
            </a:r>
            <a:r>
              <a:rPr lang="vi-VN" sz="3600" dirty="0" err="1"/>
              <a:t>nữa</a:t>
            </a:r>
            <a:r>
              <a:rPr lang="vi-VN" sz="3600" dirty="0"/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err="1"/>
              <a:t>Muốn</a:t>
            </a:r>
            <a:r>
              <a:rPr lang="vi-VN" sz="3600" dirty="0"/>
              <a:t> </a:t>
            </a:r>
            <a:r>
              <a:rPr lang="vi-VN" sz="3600" dirty="0" err="1"/>
              <a:t>cập</a:t>
            </a:r>
            <a:r>
              <a:rPr lang="vi-VN" sz="3600" dirty="0"/>
              <a:t> </a:t>
            </a:r>
            <a:r>
              <a:rPr lang="vi-VN" sz="3600" dirty="0" err="1"/>
              <a:t>nhập</a:t>
            </a:r>
            <a:r>
              <a:rPr lang="vi-VN" sz="3600" dirty="0"/>
              <a:t> </a:t>
            </a:r>
            <a:r>
              <a:rPr lang="vi-VN" sz="3600" dirty="0" err="1"/>
              <a:t>đó</a:t>
            </a:r>
            <a:r>
              <a:rPr lang="vi-VN" sz="3600" dirty="0"/>
              <a:t> </a:t>
            </a:r>
            <a:r>
              <a:rPr lang="vi-VN" sz="3600" dirty="0" err="1"/>
              <a:t>hợp</a:t>
            </a:r>
            <a:r>
              <a:rPr lang="vi-VN" sz="3600" dirty="0"/>
              <a:t> </a:t>
            </a:r>
            <a:r>
              <a:rPr lang="vi-VN" sz="3600" dirty="0" err="1"/>
              <a:t>lệ</a:t>
            </a:r>
            <a:r>
              <a:rPr lang="vi-VN" sz="3600" dirty="0"/>
              <a:t>, </a:t>
            </a:r>
            <a:r>
              <a:rPr lang="vi-VN" sz="3600" dirty="0" err="1"/>
              <a:t>phải</a:t>
            </a:r>
            <a:r>
              <a:rPr lang="vi-VN" sz="3600" dirty="0"/>
              <a:t> </a:t>
            </a:r>
            <a:r>
              <a:rPr lang="vi-VN" sz="3600" dirty="0" err="1"/>
              <a:t>bổ</a:t>
            </a:r>
            <a:r>
              <a:rPr lang="vi-VN" sz="3600" dirty="0"/>
              <a:t> xung </a:t>
            </a:r>
            <a:r>
              <a:rPr lang="vi-VN" sz="3600" dirty="0" err="1"/>
              <a:t>bản</a:t>
            </a:r>
            <a:r>
              <a:rPr lang="vi-VN" sz="3600" dirty="0"/>
              <a:t> ghi </a:t>
            </a:r>
            <a:r>
              <a:rPr lang="vi-VN" sz="3600" dirty="0" err="1"/>
              <a:t>có</a:t>
            </a:r>
            <a:r>
              <a:rPr lang="vi-VN" sz="3600" dirty="0"/>
              <a:t> </a:t>
            </a:r>
            <a:r>
              <a:rPr lang="vi-VN" sz="3600" dirty="0" err="1"/>
              <a:t>giá</a:t>
            </a:r>
            <a:r>
              <a:rPr lang="vi-VN" sz="3600" dirty="0"/>
              <a:t> </a:t>
            </a:r>
            <a:r>
              <a:rPr lang="vi-VN" sz="3600" dirty="0" err="1"/>
              <a:t>trị</a:t>
            </a:r>
            <a:r>
              <a:rPr lang="vi-VN" sz="3600" dirty="0"/>
              <a:t> </a:t>
            </a:r>
            <a:r>
              <a:rPr lang="vi-VN" sz="3600" dirty="0" err="1"/>
              <a:t>khoá</a:t>
            </a:r>
            <a:r>
              <a:rPr lang="vi-VN" sz="3600" dirty="0"/>
              <a:t> </a:t>
            </a:r>
            <a:r>
              <a:rPr lang="vi-VN" sz="3600" dirty="0" err="1"/>
              <a:t>là</a:t>
            </a:r>
            <a:r>
              <a:rPr lang="vi-VN" sz="3600" dirty="0"/>
              <a:t> “HS-007” </a:t>
            </a:r>
            <a:r>
              <a:rPr lang="vi-VN" sz="3600" dirty="0" err="1"/>
              <a:t>vào</a:t>
            </a:r>
            <a:r>
              <a:rPr lang="vi-VN" sz="3600" dirty="0"/>
              <a:t> </a:t>
            </a:r>
            <a:r>
              <a:rPr lang="vi-VN" sz="3600" dirty="0" err="1"/>
              <a:t>bảng</a:t>
            </a:r>
            <a:r>
              <a:rPr lang="vi-VN" sz="3600" dirty="0"/>
              <a:t> NGƯỜI ĐỌC </a:t>
            </a:r>
            <a:r>
              <a:rPr lang="vi-VN" sz="3600" dirty="0" err="1"/>
              <a:t>trước</a:t>
            </a:r>
            <a:r>
              <a:rPr lang="vi-VN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7F3675-6CB6-4289-BDBF-CA40FA81FD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44393" r="52599" b="7011"/>
          <a:stretch/>
        </p:blipFill>
        <p:spPr>
          <a:xfrm>
            <a:off x="270934" y="2284484"/>
            <a:ext cx="8906933" cy="5718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872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2587" y="4559182"/>
            <a:ext cx="19013175" cy="5886450"/>
            <a:chOff x="0" y="0"/>
            <a:chExt cx="25350900" cy="7848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1146" b="13752"/>
            <a:stretch>
              <a:fillRect/>
            </a:stretch>
          </p:blipFill>
          <p:spPr>
            <a:xfrm>
              <a:off x="0" y="0"/>
              <a:ext cx="25350900" cy="78486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429000" y="1714500"/>
            <a:ext cx="12039600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đắn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phạm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84BFDD">
                <a:alpha val="100000"/>
              </a:srgbClr>
            </a:gs>
            <a:gs pos="100000">
              <a:srgbClr val="84BFD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86347" y="1345966"/>
            <a:ext cx="8430652" cy="7962353"/>
            <a:chOff x="0" y="0"/>
            <a:chExt cx="1883596" cy="19554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83596" cy="1955416"/>
            </a:xfrm>
            <a:custGeom>
              <a:avLst/>
              <a:gdLst/>
              <a:ahLst/>
              <a:cxnLst/>
              <a:rect l="l" t="t" r="r" b="b"/>
              <a:pathLst>
                <a:path w="1883596" h="1955416">
                  <a:moveTo>
                    <a:pt x="22733" y="0"/>
                  </a:moveTo>
                  <a:lnTo>
                    <a:pt x="1860864" y="0"/>
                  </a:lnTo>
                  <a:cubicBezTo>
                    <a:pt x="1866893" y="0"/>
                    <a:pt x="1872675" y="2395"/>
                    <a:pt x="1876938" y="6658"/>
                  </a:cubicBezTo>
                  <a:cubicBezTo>
                    <a:pt x="1881201" y="10922"/>
                    <a:pt x="1883596" y="16704"/>
                    <a:pt x="1883596" y="22733"/>
                  </a:cubicBezTo>
                  <a:lnTo>
                    <a:pt x="1883596" y="1932683"/>
                  </a:lnTo>
                  <a:cubicBezTo>
                    <a:pt x="1883596" y="1945238"/>
                    <a:pt x="1873419" y="1955416"/>
                    <a:pt x="1860864" y="1955416"/>
                  </a:cubicBezTo>
                  <a:lnTo>
                    <a:pt x="22733" y="1955416"/>
                  </a:lnTo>
                  <a:cubicBezTo>
                    <a:pt x="16704" y="1955416"/>
                    <a:pt x="10922" y="1953021"/>
                    <a:pt x="6658" y="1948757"/>
                  </a:cubicBezTo>
                  <a:cubicBezTo>
                    <a:pt x="2395" y="1944494"/>
                    <a:pt x="0" y="1938712"/>
                    <a:pt x="0" y="1932683"/>
                  </a:cubicBezTo>
                  <a:lnTo>
                    <a:pt x="0" y="22733"/>
                  </a:lnTo>
                  <a:cubicBezTo>
                    <a:pt x="0" y="16704"/>
                    <a:pt x="2395" y="10922"/>
                    <a:pt x="6658" y="6658"/>
                  </a:cubicBezTo>
                  <a:cubicBezTo>
                    <a:pt x="10922" y="2395"/>
                    <a:pt x="16704" y="0"/>
                    <a:pt x="2273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9050" cap="rnd">
              <a:solidFill>
                <a:srgbClr val="084C6E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883596" cy="19839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55816" y="1688335"/>
            <a:ext cx="1240428" cy="294111"/>
            <a:chOff x="0" y="0"/>
            <a:chExt cx="1653904" cy="392148"/>
          </a:xfrm>
        </p:grpSpPr>
        <p:grpSp>
          <p:nvGrpSpPr>
            <p:cNvPr id="6" name="Group 6"/>
            <p:cNvGrpSpPr/>
            <p:nvPr/>
          </p:nvGrpSpPr>
          <p:grpSpPr>
            <a:xfrm>
              <a:off x="1261756" y="0"/>
              <a:ext cx="392148" cy="392148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633448" y="0"/>
              <a:ext cx="392148" cy="392148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0"/>
              <a:ext cx="392148" cy="392148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6942034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772820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846277" y="9308319"/>
            <a:ext cx="7151780" cy="572667"/>
          </a:xfrm>
          <a:custGeom>
            <a:avLst/>
            <a:gdLst/>
            <a:ahLst/>
            <a:cxnLst/>
            <a:rect l="l" t="t" r="r" b="b"/>
            <a:pathLst>
              <a:path w="7151780" h="572667">
                <a:moveTo>
                  <a:pt x="0" y="0"/>
                </a:moveTo>
                <a:lnTo>
                  <a:pt x="7151780" y="0"/>
                </a:lnTo>
                <a:lnTo>
                  <a:pt x="7151780" y="572666"/>
                </a:lnTo>
                <a:lnTo>
                  <a:pt x="0" y="5726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6648"/>
            </a:stretch>
          </a:blip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0174884" y="2615978"/>
            <a:ext cx="6371610" cy="4652450"/>
            <a:chOff x="0" y="0"/>
            <a:chExt cx="3241040" cy="3241040"/>
          </a:xfrm>
        </p:grpSpPr>
        <p:sp>
          <p:nvSpPr>
            <p:cNvPr id="19" name="Freeform 19"/>
            <p:cNvSpPr/>
            <p:nvPr/>
          </p:nvSpPr>
          <p:spPr>
            <a:xfrm>
              <a:off x="10160" y="12700"/>
              <a:ext cx="3228340" cy="186690"/>
            </a:xfrm>
            <a:custGeom>
              <a:avLst/>
              <a:gdLst/>
              <a:ahLst/>
              <a:cxnLst/>
              <a:rect l="l" t="t" r="r" b="b"/>
              <a:pathLst>
                <a:path w="3228340" h="186690">
                  <a:moveTo>
                    <a:pt x="0" y="186690"/>
                  </a:moveTo>
                  <a:lnTo>
                    <a:pt x="0" y="127000"/>
                  </a:lnTo>
                  <a:cubicBezTo>
                    <a:pt x="0" y="57150"/>
                    <a:pt x="57150" y="0"/>
                    <a:pt x="127000" y="0"/>
                  </a:cubicBezTo>
                  <a:lnTo>
                    <a:pt x="3101340" y="0"/>
                  </a:lnTo>
                  <a:cubicBezTo>
                    <a:pt x="3171190" y="0"/>
                    <a:pt x="3228340" y="57150"/>
                    <a:pt x="3228340" y="127000"/>
                  </a:cubicBezTo>
                  <a:lnTo>
                    <a:pt x="3228340" y="186690"/>
                  </a:lnTo>
                  <a:cubicBezTo>
                    <a:pt x="3228340" y="186690"/>
                    <a:pt x="0" y="186690"/>
                    <a:pt x="0" y="186690"/>
                  </a:cubicBezTo>
                  <a:close/>
                </a:path>
              </a:pathLst>
            </a:custGeom>
            <a:gradFill rotWithShape="1">
              <a:gsLst>
                <a:gs pos="0">
                  <a:srgbClr val="84BFDD">
                    <a:alpha val="100000"/>
                  </a:srgbClr>
                </a:gs>
                <a:gs pos="33333">
                  <a:srgbClr val="FFFFFF">
                    <a:alpha val="100000"/>
                  </a:srgbClr>
                </a:gs>
                <a:gs pos="66667">
                  <a:srgbClr val="FFFFFF">
                    <a:alpha val="100000"/>
                  </a:srgbClr>
                </a:gs>
                <a:gs pos="100000">
                  <a:srgbClr val="FFF7C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0" name="Freeform 20"/>
            <p:cNvSpPr/>
            <p:nvPr/>
          </p:nvSpPr>
          <p:spPr>
            <a:xfrm>
              <a:off x="6350" y="193040"/>
              <a:ext cx="3228340" cy="3041650"/>
            </a:xfrm>
            <a:custGeom>
              <a:avLst/>
              <a:gdLst/>
              <a:ahLst/>
              <a:cxnLst/>
              <a:rect l="l" t="t" r="r" b="b"/>
              <a:pathLst>
                <a:path w="3228340" h="3041650">
                  <a:moveTo>
                    <a:pt x="3101340" y="3041650"/>
                  </a:moveTo>
                  <a:lnTo>
                    <a:pt x="127000" y="3041650"/>
                  </a:lnTo>
                  <a:cubicBezTo>
                    <a:pt x="57150" y="3041650"/>
                    <a:pt x="0" y="2984500"/>
                    <a:pt x="0" y="2914650"/>
                  </a:cubicBezTo>
                  <a:lnTo>
                    <a:pt x="0" y="0"/>
                  </a:lnTo>
                  <a:lnTo>
                    <a:pt x="3228340" y="0"/>
                  </a:lnTo>
                  <a:lnTo>
                    <a:pt x="3228340" y="2914650"/>
                  </a:lnTo>
                  <a:cubicBezTo>
                    <a:pt x="3228340" y="2985770"/>
                    <a:pt x="3171190" y="3041650"/>
                    <a:pt x="3101340" y="3041650"/>
                  </a:cubicBezTo>
                  <a:close/>
                </a:path>
              </a:pathLst>
            </a:custGeom>
            <a:solidFill>
              <a:srgbClr val="F6F7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241040" cy="3241040"/>
            </a:xfrm>
            <a:custGeom>
              <a:avLst/>
              <a:gdLst/>
              <a:ahLst/>
              <a:cxnLst/>
              <a:rect l="l" t="t" r="r" b="b"/>
              <a:pathLst>
                <a:path w="3241040" h="3241040">
                  <a:moveTo>
                    <a:pt x="3107690" y="0"/>
                  </a:moveTo>
                  <a:lnTo>
                    <a:pt x="133350" y="0"/>
                  </a:lnTo>
                  <a:cubicBezTo>
                    <a:pt x="59690" y="0"/>
                    <a:pt x="0" y="59690"/>
                    <a:pt x="0" y="133350"/>
                  </a:cubicBezTo>
                  <a:lnTo>
                    <a:pt x="0" y="3107690"/>
                  </a:lnTo>
                  <a:cubicBezTo>
                    <a:pt x="0" y="3181350"/>
                    <a:pt x="59690" y="3241040"/>
                    <a:pt x="133350" y="3241040"/>
                  </a:cubicBezTo>
                  <a:lnTo>
                    <a:pt x="3107690" y="3241040"/>
                  </a:lnTo>
                  <a:cubicBezTo>
                    <a:pt x="3181350" y="3241040"/>
                    <a:pt x="3241040" y="3181350"/>
                    <a:pt x="3241040" y="3107690"/>
                  </a:cubicBezTo>
                  <a:lnTo>
                    <a:pt x="3241040" y="133350"/>
                  </a:lnTo>
                  <a:cubicBezTo>
                    <a:pt x="3241040" y="59690"/>
                    <a:pt x="3181350" y="0"/>
                    <a:pt x="3107690" y="0"/>
                  </a:cubicBezTo>
                  <a:close/>
                  <a:moveTo>
                    <a:pt x="133350" y="12700"/>
                  </a:moveTo>
                  <a:lnTo>
                    <a:pt x="3107690" y="12700"/>
                  </a:lnTo>
                  <a:cubicBezTo>
                    <a:pt x="3173730" y="12700"/>
                    <a:pt x="3228340" y="67310"/>
                    <a:pt x="3228340" y="133350"/>
                  </a:cubicBezTo>
                  <a:lnTo>
                    <a:pt x="3228340" y="186690"/>
                  </a:lnTo>
                  <a:lnTo>
                    <a:pt x="12700" y="186690"/>
                  </a:lnTo>
                  <a:lnTo>
                    <a:pt x="12700" y="133350"/>
                  </a:lnTo>
                  <a:cubicBezTo>
                    <a:pt x="12700" y="67310"/>
                    <a:pt x="67310" y="12700"/>
                    <a:pt x="133350" y="12700"/>
                  </a:cubicBezTo>
                  <a:close/>
                  <a:moveTo>
                    <a:pt x="3107690" y="3228340"/>
                  </a:moveTo>
                  <a:lnTo>
                    <a:pt x="133350" y="3228340"/>
                  </a:lnTo>
                  <a:cubicBezTo>
                    <a:pt x="67310" y="3228340"/>
                    <a:pt x="12700" y="3173730"/>
                    <a:pt x="12700" y="3107690"/>
                  </a:cubicBezTo>
                  <a:lnTo>
                    <a:pt x="12700" y="199390"/>
                  </a:lnTo>
                  <a:lnTo>
                    <a:pt x="3228340" y="199390"/>
                  </a:lnTo>
                  <a:lnTo>
                    <a:pt x="3228340" y="3107690"/>
                  </a:lnTo>
                  <a:cubicBezTo>
                    <a:pt x="3228340" y="3175000"/>
                    <a:pt x="3175000" y="3228340"/>
                    <a:pt x="3107690" y="3228340"/>
                  </a:cubicBezTo>
                  <a:close/>
                </a:path>
              </a:pathLst>
            </a:custGeom>
            <a:solidFill>
              <a:srgbClr val="084C6E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149860" y="73660"/>
              <a:ext cx="299720" cy="63500"/>
            </a:xfrm>
            <a:custGeom>
              <a:avLst/>
              <a:gdLst/>
              <a:ahLst/>
              <a:cxnLst/>
              <a:rect l="l" t="t" r="r" b="b"/>
              <a:pathLst>
                <a:path w="299720" h="63500">
                  <a:moveTo>
                    <a:pt x="118110" y="0"/>
                  </a:moveTo>
                  <a:lnTo>
                    <a:pt x="181610" y="0"/>
                  </a:lnTo>
                  <a:lnTo>
                    <a:pt x="181610" y="63500"/>
                  </a:lnTo>
                  <a:lnTo>
                    <a:pt x="118110" y="63500"/>
                  </a:lnTo>
                  <a:lnTo>
                    <a:pt x="118110" y="0"/>
                  </a:lnTo>
                  <a:close/>
                  <a:moveTo>
                    <a:pt x="31750" y="0"/>
                  </a:moveTo>
                  <a:cubicBezTo>
                    <a:pt x="49530" y="0"/>
                    <a:pt x="63500" y="13970"/>
                    <a:pt x="63500" y="31750"/>
                  </a:cubicBezTo>
                  <a:cubicBezTo>
                    <a:pt x="63500" y="49530"/>
                    <a:pt x="49530" y="63500"/>
                    <a:pt x="31750" y="63500"/>
                  </a:cubicBezTo>
                  <a:cubicBezTo>
                    <a:pt x="13970" y="63500"/>
                    <a:pt x="0" y="49530"/>
                    <a:pt x="0" y="31750"/>
                  </a:cubicBezTo>
                  <a:cubicBezTo>
                    <a:pt x="0" y="13970"/>
                    <a:pt x="13970" y="0"/>
                    <a:pt x="31750" y="0"/>
                  </a:cubicBezTo>
                  <a:close/>
                  <a:moveTo>
                    <a:pt x="267970" y="0"/>
                  </a:moveTo>
                  <a:lnTo>
                    <a:pt x="236220" y="63500"/>
                  </a:lnTo>
                  <a:lnTo>
                    <a:pt x="299720" y="63500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084C6E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591820" y="88900"/>
              <a:ext cx="2508250" cy="33020"/>
            </a:xfrm>
            <a:custGeom>
              <a:avLst/>
              <a:gdLst/>
              <a:ahLst/>
              <a:cxnLst/>
              <a:rect l="l" t="t" r="r" b="b"/>
              <a:pathLst>
                <a:path w="2508250" h="33020">
                  <a:moveTo>
                    <a:pt x="2491740" y="33020"/>
                  </a:moveTo>
                  <a:lnTo>
                    <a:pt x="16510" y="33020"/>
                  </a:lnTo>
                  <a:cubicBezTo>
                    <a:pt x="7620" y="33020"/>
                    <a:pt x="0" y="25400"/>
                    <a:pt x="0" y="16510"/>
                  </a:cubicBezTo>
                  <a:lnTo>
                    <a:pt x="0" y="16510"/>
                  </a:lnTo>
                  <a:cubicBezTo>
                    <a:pt x="0" y="7620"/>
                    <a:pt x="7620" y="0"/>
                    <a:pt x="16510" y="0"/>
                  </a:cubicBezTo>
                  <a:lnTo>
                    <a:pt x="2491740" y="0"/>
                  </a:lnTo>
                  <a:cubicBezTo>
                    <a:pt x="2500630" y="0"/>
                    <a:pt x="2508250" y="7620"/>
                    <a:pt x="2508250" y="16510"/>
                  </a:cubicBezTo>
                  <a:lnTo>
                    <a:pt x="2508250" y="16510"/>
                  </a:lnTo>
                  <a:cubicBezTo>
                    <a:pt x="2506980" y="25400"/>
                    <a:pt x="2500630" y="33020"/>
                    <a:pt x="2491740" y="33020"/>
                  </a:cubicBezTo>
                  <a:close/>
                </a:path>
              </a:pathLst>
            </a:custGeom>
            <a:solidFill>
              <a:srgbClr val="084C6E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9483389" y="7081687"/>
            <a:ext cx="5815160" cy="465639"/>
          </a:xfrm>
          <a:custGeom>
            <a:avLst/>
            <a:gdLst/>
            <a:ahLst/>
            <a:cxnLst/>
            <a:rect l="l" t="t" r="r" b="b"/>
            <a:pathLst>
              <a:path w="5815160" h="465639">
                <a:moveTo>
                  <a:pt x="0" y="0"/>
                </a:moveTo>
                <a:lnTo>
                  <a:pt x="5815160" y="0"/>
                </a:lnTo>
                <a:lnTo>
                  <a:pt x="5815160" y="465639"/>
                </a:lnTo>
                <a:lnTo>
                  <a:pt x="0" y="4656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6648"/>
            </a:stretch>
          </a:blipFill>
        </p:spPr>
      </p:sp>
      <p:pic>
        <p:nvPicPr>
          <p:cNvPr id="1026" name="Picture 2" descr="Thư Viện, Sách, Tủ Sách, Giá Sách">
            <a:extLst>
              <a:ext uri="{FF2B5EF4-FFF2-40B4-BE49-F238E27FC236}">
                <a16:creationId xmlns:a16="http://schemas.microsoft.com/office/drawing/2014/main" xmlns="" id="{6BA5CEE0-571D-4163-A9FE-CDA9F3DD9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858" y="2972595"/>
            <a:ext cx="6371611" cy="4246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263A4C7-BC6D-430E-9BBE-354C1464C00A}"/>
              </a:ext>
            </a:extLst>
          </p:cNvPr>
          <p:cNvSpPr txBox="1"/>
          <p:nvPr/>
        </p:nvSpPr>
        <p:spPr>
          <a:xfrm>
            <a:off x="3317751" y="2222284"/>
            <a:ext cx="6760206" cy="5975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arenR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arenR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sung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2587" y="-349167"/>
            <a:ext cx="7795628" cy="10985335"/>
            <a:chOff x="0" y="0"/>
            <a:chExt cx="10394171" cy="1464711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5807" r="35807"/>
            <a:stretch>
              <a:fillRect/>
            </a:stretch>
          </p:blipFill>
          <p:spPr>
            <a:xfrm>
              <a:off x="0" y="0"/>
              <a:ext cx="10394171" cy="14647113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8071488" y="2390775"/>
            <a:ext cx="9409425" cy="6349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4000" dirty="0" err="1"/>
              <a:t>Các</a:t>
            </a:r>
            <a:r>
              <a:rPr lang="vi-VN" sz="4000" dirty="0"/>
              <a:t> </a:t>
            </a:r>
            <a:r>
              <a:rPr lang="vi-VN" sz="4000" dirty="0" err="1"/>
              <a:t>hệ</a:t>
            </a:r>
            <a:r>
              <a:rPr lang="vi-VN" sz="4000" dirty="0"/>
              <a:t> </a:t>
            </a:r>
            <a:r>
              <a:rPr lang="vi-VN" sz="4000" dirty="0" err="1"/>
              <a:t>quản</a:t>
            </a:r>
            <a:r>
              <a:rPr lang="vi-VN" sz="4000" dirty="0"/>
              <a:t> </a:t>
            </a:r>
            <a:r>
              <a:rPr lang="vi-VN" sz="4000" dirty="0" err="1"/>
              <a:t>trị</a:t>
            </a:r>
            <a:r>
              <a:rPr lang="vi-VN" sz="4000" dirty="0"/>
              <a:t> CSDL </a:t>
            </a:r>
            <a:r>
              <a:rPr lang="vi-VN" sz="4000" dirty="0" err="1"/>
              <a:t>đều</a:t>
            </a:r>
            <a:r>
              <a:rPr lang="vi-VN" sz="4000" dirty="0"/>
              <a:t> cho </a:t>
            </a:r>
            <a:r>
              <a:rPr lang="vi-VN" sz="4000" dirty="0" err="1"/>
              <a:t>người</a:t>
            </a:r>
            <a:r>
              <a:rPr lang="vi-VN" sz="4000" dirty="0"/>
              <a:t> </a:t>
            </a:r>
            <a:r>
              <a:rPr lang="vi-VN" sz="4000" dirty="0" err="1"/>
              <a:t>tạo</a:t>
            </a:r>
            <a:r>
              <a:rPr lang="vi-VN" sz="4000" dirty="0"/>
              <a:t> </a:t>
            </a:r>
            <a:r>
              <a:rPr lang="vi-VN" sz="4000" dirty="0" err="1"/>
              <a:t>lập</a:t>
            </a:r>
            <a:r>
              <a:rPr lang="vi-VN" sz="4000" dirty="0"/>
              <a:t> CSDL </a:t>
            </a:r>
            <a:r>
              <a:rPr lang="vi-VN" sz="4000" dirty="0" err="1"/>
              <a:t>được</a:t>
            </a:r>
            <a:r>
              <a:rPr lang="vi-VN" sz="4000" dirty="0"/>
              <a:t> khai </a:t>
            </a:r>
            <a:r>
              <a:rPr lang="vi-VN" sz="4000" dirty="0" err="1"/>
              <a:t>báo</a:t>
            </a:r>
            <a:r>
              <a:rPr lang="vi-VN" sz="4000" dirty="0"/>
              <a:t> liên </a:t>
            </a:r>
            <a:r>
              <a:rPr lang="vi-VN" sz="4000" dirty="0" err="1"/>
              <a:t>kết</a:t>
            </a:r>
            <a:r>
              <a:rPr lang="vi-VN" sz="4000" dirty="0"/>
              <a:t> </a:t>
            </a:r>
            <a:r>
              <a:rPr lang="vi-VN" sz="4000" dirty="0" err="1"/>
              <a:t>giữa</a:t>
            </a:r>
            <a:r>
              <a:rPr lang="vi-VN" sz="4000" dirty="0"/>
              <a:t> </a:t>
            </a:r>
            <a:r>
              <a:rPr lang="vi-VN" sz="4000" dirty="0" err="1"/>
              <a:t>các</a:t>
            </a:r>
            <a:r>
              <a:rPr lang="vi-VN" sz="4000" dirty="0"/>
              <a:t> </a:t>
            </a:r>
            <a:r>
              <a:rPr lang="vi-VN" sz="4000" dirty="0" err="1"/>
              <a:t>bảng</a:t>
            </a:r>
            <a:r>
              <a:rPr lang="vi-VN" sz="4000" dirty="0"/>
              <a:t>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4000" dirty="0" err="1"/>
              <a:t>Phần</a:t>
            </a:r>
            <a:r>
              <a:rPr lang="vi-VN" sz="4000" dirty="0"/>
              <a:t> </a:t>
            </a:r>
            <a:r>
              <a:rPr lang="vi-VN" sz="4000" dirty="0" err="1"/>
              <a:t>mềm</a:t>
            </a:r>
            <a:r>
              <a:rPr lang="vi-VN" sz="4000" dirty="0"/>
              <a:t> </a:t>
            </a:r>
            <a:r>
              <a:rPr lang="vi-VN" sz="4000" dirty="0" err="1"/>
              <a:t>quản</a:t>
            </a:r>
            <a:r>
              <a:rPr lang="vi-VN" sz="4000" dirty="0"/>
              <a:t> </a:t>
            </a:r>
            <a:r>
              <a:rPr lang="vi-VN" sz="4000" dirty="0" err="1"/>
              <a:t>trị</a:t>
            </a:r>
            <a:r>
              <a:rPr lang="vi-VN" sz="4000" dirty="0"/>
              <a:t> CSDL </a:t>
            </a:r>
            <a:r>
              <a:rPr lang="vi-VN" sz="4000" dirty="0" err="1"/>
              <a:t>sẽ</a:t>
            </a:r>
            <a:r>
              <a:rPr lang="vi-VN" sz="4000" dirty="0"/>
              <a:t> căn </a:t>
            </a:r>
            <a:r>
              <a:rPr lang="vi-VN" sz="4000" dirty="0" err="1"/>
              <a:t>cứ</a:t>
            </a:r>
            <a:r>
              <a:rPr lang="vi-VN" sz="4000" dirty="0"/>
              <a:t> </a:t>
            </a:r>
            <a:r>
              <a:rPr lang="vi-VN" sz="4000" dirty="0" err="1"/>
              <a:t>vào</a:t>
            </a:r>
            <a:r>
              <a:rPr lang="vi-VN" sz="4000" dirty="0"/>
              <a:t> </a:t>
            </a:r>
            <a:r>
              <a:rPr lang="vi-VN" sz="4000" dirty="0" err="1"/>
              <a:t>các</a:t>
            </a:r>
            <a:r>
              <a:rPr lang="vi-VN" sz="4000" dirty="0"/>
              <a:t> liên </a:t>
            </a:r>
            <a:r>
              <a:rPr lang="vi-VN" sz="4000" dirty="0" err="1"/>
              <a:t>kết</a:t>
            </a:r>
            <a:r>
              <a:rPr lang="vi-VN" sz="4000" dirty="0"/>
              <a:t> </a:t>
            </a:r>
            <a:r>
              <a:rPr lang="vi-VN" sz="4000" dirty="0" err="1"/>
              <a:t>đó</a:t>
            </a:r>
            <a:r>
              <a:rPr lang="vi-VN" sz="4000" dirty="0"/>
              <a:t> </a:t>
            </a:r>
            <a:r>
              <a:rPr lang="vi-VN" sz="4000" dirty="0" err="1"/>
              <a:t>để</a:t>
            </a:r>
            <a:r>
              <a:rPr lang="vi-VN" sz="4000" dirty="0"/>
              <a:t> </a:t>
            </a:r>
            <a:r>
              <a:rPr lang="vi-VN" sz="4000" dirty="0" err="1"/>
              <a:t>kiểm</a:t>
            </a:r>
            <a:r>
              <a:rPr lang="vi-VN" sz="4000" dirty="0"/>
              <a:t> </a:t>
            </a:r>
            <a:r>
              <a:rPr lang="vi-VN" sz="4000" dirty="0" err="1"/>
              <a:t>soát</a:t>
            </a:r>
            <a:r>
              <a:rPr lang="vi-VN" sz="4000" dirty="0"/>
              <a:t> </a:t>
            </a:r>
            <a:r>
              <a:rPr lang="vi-VN" sz="4000" dirty="0" err="1"/>
              <a:t>tất</a:t>
            </a:r>
            <a:r>
              <a:rPr lang="vi-VN" sz="4000" dirty="0"/>
              <a:t> </a:t>
            </a:r>
            <a:r>
              <a:rPr lang="vi-VN" sz="4000" dirty="0" err="1"/>
              <a:t>cả</a:t>
            </a:r>
            <a:r>
              <a:rPr lang="vi-VN" sz="4000" dirty="0"/>
              <a:t> thao </a:t>
            </a:r>
            <a:r>
              <a:rPr lang="vi-VN" sz="4000" dirty="0" err="1"/>
              <a:t>tác</a:t>
            </a:r>
            <a:r>
              <a:rPr lang="vi-VN" sz="4000" dirty="0"/>
              <a:t> </a:t>
            </a:r>
            <a:r>
              <a:rPr lang="vi-VN" sz="4000" dirty="0" err="1"/>
              <a:t>cập</a:t>
            </a:r>
            <a:r>
              <a:rPr lang="vi-VN" sz="4000" dirty="0"/>
              <a:t> </a:t>
            </a:r>
            <a:r>
              <a:rPr lang="vi-VN" sz="4000" dirty="0" err="1"/>
              <a:t>nhật</a:t>
            </a:r>
            <a:r>
              <a:rPr lang="vi-VN" sz="4000" dirty="0"/>
              <a:t>, không </a:t>
            </a:r>
            <a:r>
              <a:rPr lang="vi-VN" sz="4000" dirty="0" err="1"/>
              <a:t>để</a:t>
            </a:r>
            <a:r>
              <a:rPr lang="vi-VN" sz="4000" dirty="0"/>
              <a:t> </a:t>
            </a:r>
            <a:r>
              <a:rPr lang="vi-VN" sz="4000" dirty="0" err="1"/>
              <a:t>xảy</a:t>
            </a:r>
            <a:r>
              <a:rPr lang="vi-VN" sz="4000" dirty="0"/>
              <a:t> ra </a:t>
            </a:r>
            <a:r>
              <a:rPr lang="vi-VN" sz="4000" dirty="0" err="1"/>
              <a:t>những</a:t>
            </a:r>
            <a:r>
              <a:rPr lang="vi-VN" sz="4000" dirty="0"/>
              <a:t> vi </a:t>
            </a:r>
            <a:r>
              <a:rPr lang="vi-VN" sz="4000" dirty="0" err="1"/>
              <a:t>phạm</a:t>
            </a:r>
            <a:r>
              <a:rPr lang="vi-VN" sz="4000" dirty="0"/>
              <a:t> </a:t>
            </a:r>
            <a:r>
              <a:rPr lang="vi-VN" sz="4000" dirty="0" err="1"/>
              <a:t>ràng</a:t>
            </a:r>
            <a:r>
              <a:rPr lang="vi-VN" sz="4000" dirty="0"/>
              <a:t> </a:t>
            </a:r>
            <a:r>
              <a:rPr lang="vi-VN" sz="4000" dirty="0" err="1"/>
              <a:t>buộc</a:t>
            </a:r>
            <a:r>
              <a:rPr lang="vi-VN" sz="4000" dirty="0"/>
              <a:t> </a:t>
            </a:r>
            <a:r>
              <a:rPr lang="vi-VN" sz="4000" dirty="0" err="1"/>
              <a:t>khoá</a:t>
            </a:r>
            <a:r>
              <a:rPr lang="vi-VN" sz="4000" dirty="0"/>
              <a:t> </a:t>
            </a:r>
            <a:r>
              <a:rPr lang="vi-VN" sz="4000" dirty="0" err="1"/>
              <a:t>ngoài</a:t>
            </a:r>
            <a:r>
              <a:rPr lang="vi-VN" sz="4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C83875A-AD0A-4AD8-B3AF-8ED8C01CAE62}"/>
              </a:ext>
            </a:extLst>
          </p:cNvPr>
          <p:cNvSpPr txBox="1"/>
          <p:nvPr/>
        </p:nvSpPr>
        <p:spPr>
          <a:xfrm>
            <a:off x="8382000" y="1333500"/>
            <a:ext cx="878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b) Khai </a:t>
            </a:r>
            <a:r>
              <a:rPr lang="vi-VN" sz="4000" b="1" dirty="0" err="1"/>
              <a:t>báo</a:t>
            </a:r>
            <a:r>
              <a:rPr lang="vi-VN" sz="4000" b="1" dirty="0"/>
              <a:t> liên </a:t>
            </a:r>
            <a:r>
              <a:rPr lang="vi-VN" sz="4000" b="1" dirty="0" err="1"/>
              <a:t>kết</a:t>
            </a:r>
            <a:r>
              <a:rPr lang="vi-VN" sz="4000" b="1" dirty="0"/>
              <a:t> </a:t>
            </a:r>
            <a:r>
              <a:rPr lang="vi-VN" sz="4000" b="1" dirty="0" err="1"/>
              <a:t>giữa</a:t>
            </a:r>
            <a:r>
              <a:rPr lang="vi-VN" sz="4000" b="1" dirty="0"/>
              <a:t> </a:t>
            </a:r>
            <a:r>
              <a:rPr lang="vi-VN" sz="4000" b="1" dirty="0" err="1"/>
              <a:t>các</a:t>
            </a:r>
            <a:r>
              <a:rPr lang="vi-VN" sz="4000" b="1" dirty="0"/>
              <a:t> </a:t>
            </a:r>
            <a:r>
              <a:rPr lang="vi-VN" sz="4000" b="1" dirty="0" err="1"/>
              <a:t>bảng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1724021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6942034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772820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3E43215-5448-4EB4-8DF5-4F628F920F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4" t="46342" r="8877" b="2441"/>
          <a:stretch/>
        </p:blipFill>
        <p:spPr>
          <a:xfrm>
            <a:off x="411615" y="2933700"/>
            <a:ext cx="17464769" cy="6477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2046539-8224-44CD-A6C4-542040B520C5}"/>
              </a:ext>
            </a:extLst>
          </p:cNvPr>
          <p:cNvSpPr txBox="1"/>
          <p:nvPr/>
        </p:nvSpPr>
        <p:spPr>
          <a:xfrm>
            <a:off x="2659593" y="876300"/>
            <a:ext cx="130302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ệ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D16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8808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892"/>
            <a:ext cx="18288000" cy="10285108"/>
          </a:xfrm>
          <a:custGeom>
            <a:avLst/>
            <a:gdLst/>
            <a:ahLst/>
            <a:cxnLst/>
            <a:rect l="l" t="t" r="r" b="b"/>
            <a:pathLst>
              <a:path w="18288000" h="10285108">
                <a:moveTo>
                  <a:pt x="0" y="0"/>
                </a:moveTo>
                <a:lnTo>
                  <a:pt x="18288000" y="0"/>
                </a:lnTo>
                <a:lnTo>
                  <a:pt x="18288000" y="10285108"/>
                </a:lnTo>
                <a:lnTo>
                  <a:pt x="0" y="10285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22" r="-6522"/>
            </a:stretch>
          </a:blipFill>
        </p:spPr>
        <p:txBody>
          <a:bodyPr/>
          <a:lstStyle/>
          <a:p>
            <a:endParaRPr lang="vi-VN" dirty="0"/>
          </a:p>
        </p:txBody>
      </p:sp>
      <p:grpSp>
        <p:nvGrpSpPr>
          <p:cNvPr id="6" name="Group 6"/>
          <p:cNvGrpSpPr/>
          <p:nvPr/>
        </p:nvGrpSpPr>
        <p:grpSpPr>
          <a:xfrm rot="-1095557">
            <a:off x="15703109" y="8113786"/>
            <a:ext cx="6117988" cy="4346428"/>
            <a:chOff x="0" y="0"/>
            <a:chExt cx="1611322" cy="11447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1322" cy="1144738"/>
            </a:xfrm>
            <a:custGeom>
              <a:avLst/>
              <a:gdLst/>
              <a:ahLst/>
              <a:cxnLst/>
              <a:rect l="l" t="t" r="r" b="b"/>
              <a:pathLst>
                <a:path w="1611322" h="1144738">
                  <a:moveTo>
                    <a:pt x="126544" y="0"/>
                  </a:moveTo>
                  <a:lnTo>
                    <a:pt x="1484779" y="0"/>
                  </a:lnTo>
                  <a:cubicBezTo>
                    <a:pt x="1554667" y="0"/>
                    <a:pt x="1611322" y="56655"/>
                    <a:pt x="1611322" y="126544"/>
                  </a:cubicBezTo>
                  <a:lnTo>
                    <a:pt x="1611322" y="1018195"/>
                  </a:lnTo>
                  <a:cubicBezTo>
                    <a:pt x="1611322" y="1051756"/>
                    <a:pt x="1597990" y="1083943"/>
                    <a:pt x="1574258" y="1107675"/>
                  </a:cubicBezTo>
                  <a:cubicBezTo>
                    <a:pt x="1550527" y="1131406"/>
                    <a:pt x="1518340" y="1144738"/>
                    <a:pt x="1484779" y="1144738"/>
                  </a:cubicBezTo>
                  <a:lnTo>
                    <a:pt x="126544" y="1144738"/>
                  </a:lnTo>
                  <a:cubicBezTo>
                    <a:pt x="56655" y="1144738"/>
                    <a:pt x="0" y="1088083"/>
                    <a:pt x="0" y="1018195"/>
                  </a:cubicBezTo>
                  <a:lnTo>
                    <a:pt x="0" y="126544"/>
                  </a:lnTo>
                  <a:cubicBezTo>
                    <a:pt x="0" y="56655"/>
                    <a:pt x="56655" y="0"/>
                    <a:pt x="126544" y="0"/>
                  </a:cubicBezTo>
                  <a:close/>
                </a:path>
              </a:pathLst>
            </a:custGeom>
            <a:solidFill>
              <a:srgbClr val="9EA788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611322" cy="11828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551117" y="9258300"/>
            <a:ext cx="2882434" cy="288243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5400000">
            <a:off x="6769293" y="8214288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7" y="0"/>
                </a:lnTo>
                <a:lnTo>
                  <a:pt x="2105667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67">
            <a:extLst>
              <a:ext uri="{FF2B5EF4-FFF2-40B4-BE49-F238E27FC236}">
                <a16:creationId xmlns:a16="http://schemas.microsoft.com/office/drawing/2014/main" xmlns="" id="{B77481E3-6D4B-4F1E-AF67-EFA4BF05465D}"/>
              </a:ext>
            </a:extLst>
          </p:cNvPr>
          <p:cNvSpPr txBox="1"/>
          <p:nvPr/>
        </p:nvSpPr>
        <p:spPr>
          <a:xfrm>
            <a:off x="774857" y="1522962"/>
            <a:ext cx="11721943" cy="478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7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 IV:</a:t>
            </a:r>
          </a:p>
          <a:p>
            <a:pPr>
              <a:lnSpc>
                <a:spcPct val="150000"/>
              </a:lnSpc>
            </a:pPr>
            <a:r>
              <a:rPr lang="vi-VN" sz="7200" b="1" spc="87" dirty="0">
                <a:latin typeface="Arial" panose="020B0604020202020204" pitchFamily="34" charset="0"/>
                <a:cs typeface="Arial" panose="020B0604020202020204" pitchFamily="34" charset="0"/>
              </a:rPr>
              <a:t>THỰC HÀNH VỀ BẢNG VỚI KHÓA NGOÀI</a:t>
            </a:r>
            <a:endParaRPr lang="en-US" sz="7200" b="1" spc="8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075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BFDD">
                <a:alpha val="100000"/>
              </a:srgbClr>
            </a:gs>
            <a:gs pos="33333">
              <a:srgbClr val="FFFFFF">
                <a:alpha val="100000"/>
              </a:srgbClr>
            </a:gs>
            <a:gs pos="66667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35424" y="3006816"/>
            <a:ext cx="7875064" cy="4966204"/>
            <a:chOff x="0" y="0"/>
            <a:chExt cx="2074091" cy="130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4091" cy="1307972"/>
            </a:xfrm>
            <a:custGeom>
              <a:avLst/>
              <a:gdLst/>
              <a:ahLst/>
              <a:cxnLst/>
              <a:rect l="l" t="t" r="r" b="b"/>
              <a:pathLst>
                <a:path w="2074091" h="1307972">
                  <a:moveTo>
                    <a:pt x="37358" y="0"/>
                  </a:moveTo>
                  <a:lnTo>
                    <a:pt x="2036733" y="0"/>
                  </a:lnTo>
                  <a:cubicBezTo>
                    <a:pt x="2046641" y="0"/>
                    <a:pt x="2056143" y="3936"/>
                    <a:pt x="2063149" y="10942"/>
                  </a:cubicBezTo>
                  <a:cubicBezTo>
                    <a:pt x="2070155" y="17948"/>
                    <a:pt x="2074091" y="27450"/>
                    <a:pt x="2074091" y="37358"/>
                  </a:cubicBezTo>
                  <a:lnTo>
                    <a:pt x="2074091" y="1270614"/>
                  </a:lnTo>
                  <a:cubicBezTo>
                    <a:pt x="2074091" y="1280522"/>
                    <a:pt x="2070155" y="1290024"/>
                    <a:pt x="2063149" y="1297030"/>
                  </a:cubicBezTo>
                  <a:cubicBezTo>
                    <a:pt x="2056143" y="1304036"/>
                    <a:pt x="2046641" y="1307972"/>
                    <a:pt x="2036733" y="1307972"/>
                  </a:cubicBezTo>
                  <a:lnTo>
                    <a:pt x="37358" y="1307972"/>
                  </a:lnTo>
                  <a:cubicBezTo>
                    <a:pt x="27450" y="1307972"/>
                    <a:pt x="17948" y="1304036"/>
                    <a:pt x="10942" y="1297030"/>
                  </a:cubicBezTo>
                  <a:cubicBezTo>
                    <a:pt x="3936" y="1290024"/>
                    <a:pt x="0" y="1280522"/>
                    <a:pt x="0" y="1270614"/>
                  </a:cubicBezTo>
                  <a:lnTo>
                    <a:pt x="0" y="37358"/>
                  </a:lnTo>
                  <a:cubicBezTo>
                    <a:pt x="0" y="27450"/>
                    <a:pt x="3936" y="17948"/>
                    <a:pt x="10942" y="10942"/>
                  </a:cubicBezTo>
                  <a:cubicBezTo>
                    <a:pt x="17948" y="3936"/>
                    <a:pt x="27450" y="0"/>
                    <a:pt x="3735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4BFDD">
                    <a:alpha val="100000"/>
                  </a:srgbClr>
                </a:gs>
                <a:gs pos="33333">
                  <a:srgbClr val="FFFFFF">
                    <a:alpha val="100000"/>
                  </a:srgbClr>
                </a:gs>
                <a:gs pos="66667">
                  <a:srgbClr val="FFFFFF">
                    <a:alpha val="100000"/>
                  </a:srgbClr>
                </a:gs>
                <a:gs pos="100000">
                  <a:srgbClr val="FFF7C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9050" cap="rnd">
              <a:solidFill>
                <a:srgbClr val="084C6E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04800"/>
              <a:ext cx="2074091" cy="16127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751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flipH="1">
            <a:off x="772820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AutoShape 21"/>
          <p:cNvSpPr/>
          <p:nvPr/>
        </p:nvSpPr>
        <p:spPr>
          <a:xfrm flipV="1">
            <a:off x="2577018" y="4533900"/>
            <a:ext cx="7591875" cy="0"/>
          </a:xfrm>
          <a:prstGeom prst="line">
            <a:avLst/>
          </a:prstGeom>
          <a:ln w="19050" cap="flat">
            <a:solidFill>
              <a:srgbClr val="084C6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4" name="Group 2">
            <a:extLst>
              <a:ext uri="{FF2B5EF4-FFF2-40B4-BE49-F238E27FC236}">
                <a16:creationId xmlns:a16="http://schemas.microsoft.com/office/drawing/2014/main" xmlns="" id="{72F462DD-F697-40FD-BBA6-4442D86F7134}"/>
              </a:ext>
            </a:extLst>
          </p:cNvPr>
          <p:cNvGrpSpPr/>
          <p:nvPr/>
        </p:nvGrpSpPr>
        <p:grpSpPr>
          <a:xfrm>
            <a:off x="11506200" y="-114300"/>
            <a:ext cx="7795628" cy="10985335"/>
            <a:chOff x="898537" y="313156"/>
            <a:chExt cx="10394171" cy="14647113"/>
          </a:xfrm>
        </p:grpSpPr>
        <p:pic>
          <p:nvPicPr>
            <p:cNvPr id="35" name="Picture 3">
              <a:extLst>
                <a:ext uri="{FF2B5EF4-FFF2-40B4-BE49-F238E27FC236}">
                  <a16:creationId xmlns:a16="http://schemas.microsoft.com/office/drawing/2014/main" xmlns="" id="{D57EBE8F-3FBB-43B9-8692-80B1619AA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6315" r="26315"/>
            <a:stretch>
              <a:fillRect/>
            </a:stretch>
          </p:blipFill>
          <p:spPr>
            <a:xfrm>
              <a:off x="898537" y="313156"/>
              <a:ext cx="10394171" cy="14647113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415B154-037B-4D5A-8227-707FECBEF789}"/>
              </a:ext>
            </a:extLst>
          </p:cNvPr>
          <p:cNvSpPr txBox="1"/>
          <p:nvPr/>
        </p:nvSpPr>
        <p:spPr>
          <a:xfrm>
            <a:off x="2614253" y="4893417"/>
            <a:ext cx="7591875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4 SGK trang 60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yêu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5">
            <a:extLst>
              <a:ext uri="{FF2B5EF4-FFF2-40B4-BE49-F238E27FC236}">
                <a16:creationId xmlns:a16="http://schemas.microsoft.com/office/drawing/2014/main" xmlns="" id="{51F3E36B-8FE9-4F63-B285-A81C12B8A7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63137" y="3006816"/>
            <a:ext cx="1619635" cy="145362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Học, Thiết Kế, Máy Vi Tính">
            <a:extLst>
              <a:ext uri="{FF2B5EF4-FFF2-40B4-BE49-F238E27FC236}">
                <a16:creationId xmlns:a16="http://schemas.microsoft.com/office/drawing/2014/main" xmlns="" id="{B8C38773-C7DA-4C70-A827-54A13C22A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72667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49EB25C-28D4-4734-8332-9ED42A4687D5}"/>
              </a:ext>
            </a:extLst>
          </p:cNvPr>
          <p:cNvSpPr/>
          <p:nvPr/>
        </p:nvSpPr>
        <p:spPr>
          <a:xfrm>
            <a:off x="2446867" y="2762250"/>
            <a:ext cx="13487400" cy="47625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Yêu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khai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liên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môi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Access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95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922456" y="4349895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id="3" name="AutoShape 3"/>
          <p:cNvSpPr/>
          <p:nvPr/>
        </p:nvSpPr>
        <p:spPr>
          <a:xfrm rot="10087">
            <a:off x="1028665" y="6130773"/>
            <a:ext cx="16230670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2726348" y="5922707"/>
            <a:ext cx="511382" cy="51138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62665" y="6700137"/>
            <a:ext cx="5609329" cy="3231911"/>
            <a:chOff x="0" y="0"/>
            <a:chExt cx="1500474" cy="10591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171994" y="2691981"/>
            <a:ext cx="6114346" cy="2903329"/>
            <a:chOff x="0" y="0"/>
            <a:chExt cx="1500474" cy="10591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5807329" y="5922707"/>
            <a:ext cx="511382" cy="51138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1969290" y="5922707"/>
            <a:ext cx="511382" cy="51138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8888309" y="5922707"/>
            <a:ext cx="511382" cy="51138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6513666" y="6689557"/>
            <a:ext cx="5455624" cy="3231908"/>
            <a:chOff x="0" y="0"/>
            <a:chExt cx="1500474" cy="105914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5050270" y="5922707"/>
            <a:ext cx="511382" cy="511382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2239635" y="6666233"/>
            <a:ext cx="5485699" cy="3231905"/>
            <a:chOff x="0" y="0"/>
            <a:chExt cx="1500474" cy="105914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sp>
        <p:nvSpPr>
          <p:cNvPr id="24" name="Freeform 24"/>
          <p:cNvSpPr/>
          <p:nvPr/>
        </p:nvSpPr>
        <p:spPr>
          <a:xfrm>
            <a:off x="925484" y="2146609"/>
            <a:ext cx="1971199" cy="2007702"/>
          </a:xfrm>
          <a:custGeom>
            <a:avLst/>
            <a:gdLst/>
            <a:ahLst/>
            <a:cxnLst/>
            <a:rect l="l" t="t" r="r" b="b"/>
            <a:pathLst>
              <a:path w="1971199" h="2007702">
                <a:moveTo>
                  <a:pt x="0" y="0"/>
                </a:moveTo>
                <a:lnTo>
                  <a:pt x="1971199" y="0"/>
                </a:lnTo>
                <a:lnTo>
                  <a:pt x="1971199" y="2007703"/>
                </a:lnTo>
                <a:lnTo>
                  <a:pt x="0" y="2007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561652" y="1510881"/>
            <a:ext cx="1579438" cy="1608687"/>
          </a:xfrm>
          <a:custGeom>
            <a:avLst/>
            <a:gdLst/>
            <a:ahLst/>
            <a:cxnLst/>
            <a:rect l="l" t="t" r="r" b="b"/>
            <a:pathLst>
              <a:path w="1579438" h="1608687">
                <a:moveTo>
                  <a:pt x="0" y="0"/>
                </a:moveTo>
                <a:lnTo>
                  <a:pt x="1579438" y="0"/>
                </a:lnTo>
                <a:lnTo>
                  <a:pt x="1579438" y="1608687"/>
                </a:lnTo>
                <a:lnTo>
                  <a:pt x="0" y="1608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64399" y="4316564"/>
            <a:ext cx="646089" cy="658053"/>
          </a:xfrm>
          <a:custGeom>
            <a:avLst/>
            <a:gdLst/>
            <a:ahLst/>
            <a:cxnLst/>
            <a:rect l="l" t="t" r="r" b="b"/>
            <a:pathLst>
              <a:path w="646089" h="658053">
                <a:moveTo>
                  <a:pt x="0" y="0"/>
                </a:moveTo>
                <a:lnTo>
                  <a:pt x="646088" y="0"/>
                </a:lnTo>
                <a:lnTo>
                  <a:pt x="646088" y="658054"/>
                </a:lnTo>
                <a:lnTo>
                  <a:pt x="0" y="6580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134935" y="410619"/>
            <a:ext cx="14018125" cy="1813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40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vi-VN" sz="4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vi-VN" sz="4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4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endParaRPr lang="vi-VN" sz="4000" b="1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BƯỚC 1</a:t>
            </a:r>
            <a:r>
              <a:rPr lang="vi-VN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36654" y="7120927"/>
            <a:ext cx="5350128" cy="2390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như ở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 cho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NGƯỜI ĐỌC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MƯỢN-TRẢ.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717185" y="2869525"/>
            <a:ext cx="5192487" cy="2390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CSDL Thư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SÁCH (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2).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793709" y="6970947"/>
            <a:ext cx="4801388" cy="2390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lẻ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TV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khoá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NGƯỜI ĐỌC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480672" y="6555448"/>
            <a:ext cx="5079639" cy="3221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khoá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MƯỢN-TRẢ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ba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TV,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mượn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5" grpId="0"/>
      <p:bldP spid="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6942034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772820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2A74A67-5998-4EBC-8EEA-9842C9A49A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1" t="42592" r="4066" b="7779"/>
          <a:stretch/>
        </p:blipFill>
        <p:spPr>
          <a:xfrm>
            <a:off x="1340880" y="457200"/>
            <a:ext cx="15667628" cy="937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341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6942034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772820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DCC6D68-51A9-4024-A0FF-3F3287DF2F52}"/>
              </a:ext>
            </a:extLst>
          </p:cNvPr>
          <p:cNvSpPr/>
          <p:nvPr/>
        </p:nvSpPr>
        <p:spPr>
          <a:xfrm>
            <a:off x="2201490" y="1559476"/>
            <a:ext cx="13991231" cy="1219200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Database Tools,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Relationships.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27">
            <a:extLst>
              <a:ext uri="{FF2B5EF4-FFF2-40B4-BE49-F238E27FC236}">
                <a16:creationId xmlns:a16="http://schemas.microsoft.com/office/drawing/2014/main" xmlns="" id="{DC61A53E-6076-437E-827A-79EF4404728A}"/>
              </a:ext>
            </a:extLst>
          </p:cNvPr>
          <p:cNvSpPr txBox="1"/>
          <p:nvPr/>
        </p:nvSpPr>
        <p:spPr>
          <a:xfrm>
            <a:off x="2179078" y="340659"/>
            <a:ext cx="14018125" cy="74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BƯỚC 2: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17BCFAB-2210-4513-957A-52FF51C38F1B}"/>
              </a:ext>
            </a:extLst>
          </p:cNvPr>
          <p:cNvSpPr/>
          <p:nvPr/>
        </p:nvSpPr>
        <p:spPr>
          <a:xfrm>
            <a:off x="2205972" y="3013299"/>
            <a:ext cx="13991231" cy="1716463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 ở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653B138-1DB8-40BA-BE4D-521AB803F545}"/>
              </a:ext>
            </a:extLst>
          </p:cNvPr>
          <p:cNvSpPr/>
          <p:nvPr/>
        </p:nvSpPr>
        <p:spPr>
          <a:xfrm>
            <a:off x="2179078" y="4964385"/>
            <a:ext cx="13991231" cy="2670575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Edit Relationships.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C4D3111-AFB2-4D29-B7D8-DE8C4C54CF4D}"/>
              </a:ext>
            </a:extLst>
          </p:cNvPr>
          <p:cNvSpPr/>
          <p:nvPr/>
        </p:nvSpPr>
        <p:spPr>
          <a:xfrm>
            <a:off x="2201490" y="8004291"/>
            <a:ext cx="13968819" cy="1446466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Enforce Referential Integrity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Create.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xmlns="" id="{78C5A480-78E2-424B-9092-CBD963A4E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362604">
            <a:off x="1401471" y="2264451"/>
            <a:ext cx="1600039" cy="17671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A4580EE-B734-41E9-BC13-492C4CC82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362604">
            <a:off x="1401472" y="6557443"/>
            <a:ext cx="1600039" cy="1767111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xmlns="" id="{1233D369-52F1-402C-9161-80A558DB4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237396" flipH="1">
            <a:off x="15415112" y="4156400"/>
            <a:ext cx="1600039" cy="176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9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6942034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772820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27">
            <a:extLst>
              <a:ext uri="{FF2B5EF4-FFF2-40B4-BE49-F238E27FC236}">
                <a16:creationId xmlns:a16="http://schemas.microsoft.com/office/drawing/2014/main" xmlns="" id="{DC61A53E-6076-437E-827A-79EF4404728A}"/>
              </a:ext>
            </a:extLst>
          </p:cNvPr>
          <p:cNvSpPr txBox="1"/>
          <p:nvPr/>
        </p:nvSpPr>
        <p:spPr>
          <a:xfrm>
            <a:off x="2575439" y="566298"/>
            <a:ext cx="13137121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CSDL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khoá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87C2732-62E4-46C4-9045-E30FB46959E1}"/>
              </a:ext>
            </a:extLst>
          </p:cNvPr>
          <p:cNvSpPr/>
          <p:nvPr/>
        </p:nvSpPr>
        <p:spPr>
          <a:xfrm>
            <a:off x="1979288" y="3467100"/>
            <a:ext cx="5105400" cy="5755862"/>
          </a:xfrm>
          <a:prstGeom prst="rect">
            <a:avLst/>
          </a:prstGeom>
          <a:solidFill>
            <a:schemeClr val="bg1"/>
          </a:solidFill>
          <a:ln w="5715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3),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F283A05-9A96-41AE-8D57-E1D58BAA78F5}"/>
              </a:ext>
            </a:extLst>
          </p:cNvPr>
          <p:cNvSpPr/>
          <p:nvPr/>
        </p:nvSpPr>
        <p:spPr>
          <a:xfrm>
            <a:off x="10896600" y="3467100"/>
            <a:ext cx="5105400" cy="5755862"/>
          </a:xfrm>
          <a:prstGeom prst="rect">
            <a:avLst/>
          </a:prstGeom>
          <a:solidFill>
            <a:schemeClr val="bg1"/>
          </a:solidFill>
          <a:ln w="5715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NGƯỜI ĐỌC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thẻ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TV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MƯỢN-TRẢ,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C084F115-E157-4E50-862D-D6DFDC0B23C2}"/>
              </a:ext>
            </a:extLst>
          </p:cNvPr>
          <p:cNvSpPr/>
          <p:nvPr/>
        </p:nvSpPr>
        <p:spPr>
          <a:xfrm>
            <a:off x="8305800" y="5829300"/>
            <a:ext cx="1676400" cy="1219200"/>
          </a:xfrm>
          <a:prstGeom prst="rightArrow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847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óng Tần Số, Hình Học, Mẫu, Dữ Liệu">
            <a:extLst>
              <a:ext uri="{FF2B5EF4-FFF2-40B4-BE49-F238E27FC236}">
                <a16:creationId xmlns:a16="http://schemas.microsoft.com/office/drawing/2014/main" xmlns="" id="{77406B9A-91FC-498D-82A4-89D9A2F8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6EF6B05-DA3E-4025-8AB9-52758115EB9E}"/>
              </a:ext>
            </a:extLst>
          </p:cNvPr>
          <p:cNvSpPr/>
          <p:nvPr/>
        </p:nvSpPr>
        <p:spPr>
          <a:xfrm>
            <a:off x="0" y="0"/>
            <a:ext cx="18288000" cy="167869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err="1">
                <a:solidFill>
                  <a:schemeClr val="bg1"/>
                </a:solidFill>
              </a:rPr>
              <a:t>Trả</a:t>
            </a:r>
            <a:r>
              <a:rPr lang="vi-VN" sz="4400" b="1" dirty="0">
                <a:solidFill>
                  <a:schemeClr val="bg1"/>
                </a:solidFill>
              </a:rPr>
              <a:t> </a:t>
            </a:r>
            <a:r>
              <a:rPr lang="vi-VN" sz="4400" b="1" dirty="0" err="1">
                <a:solidFill>
                  <a:schemeClr val="bg1"/>
                </a:solidFill>
              </a:rPr>
              <a:t>lời</a:t>
            </a:r>
            <a:r>
              <a:rPr lang="vi-VN" sz="4400" b="1" dirty="0">
                <a:solidFill>
                  <a:schemeClr val="bg1"/>
                </a:solidFill>
              </a:rPr>
              <a:t> câu </a:t>
            </a:r>
            <a:r>
              <a:rPr lang="vi-VN" sz="4400" b="1" dirty="0" err="1">
                <a:solidFill>
                  <a:schemeClr val="bg1"/>
                </a:solidFill>
              </a:rPr>
              <a:t>hỏi</a:t>
            </a:r>
            <a:r>
              <a:rPr lang="vi-VN" sz="4400" b="1" dirty="0">
                <a:solidFill>
                  <a:schemeClr val="bg1"/>
                </a:solidFill>
              </a:rPr>
              <a:t> </a:t>
            </a:r>
            <a:r>
              <a:rPr lang="vi-VN" sz="4400" b="1" dirty="0" err="1">
                <a:solidFill>
                  <a:schemeClr val="bg1"/>
                </a:solidFill>
              </a:rPr>
              <a:t>trắc</a:t>
            </a:r>
            <a:r>
              <a:rPr lang="vi-VN" sz="4400" b="1" dirty="0">
                <a:solidFill>
                  <a:schemeClr val="bg1"/>
                </a:solidFill>
              </a:rPr>
              <a:t> </a:t>
            </a:r>
            <a:r>
              <a:rPr lang="vi-VN" sz="4400" b="1" dirty="0" err="1">
                <a:solidFill>
                  <a:schemeClr val="bg1"/>
                </a:solidFill>
              </a:rPr>
              <a:t>nghiệm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6" name="Câu hỏi">
            <a:extLst>
              <a:ext uri="{FF2B5EF4-FFF2-40B4-BE49-F238E27FC236}">
                <a16:creationId xmlns:a16="http://schemas.microsoft.com/office/drawing/2014/main" xmlns="" id="{DF58FD54-FE1D-48EA-A3C7-C8A6829ED911}"/>
              </a:ext>
            </a:extLst>
          </p:cNvPr>
          <p:cNvSpPr/>
          <p:nvPr/>
        </p:nvSpPr>
        <p:spPr>
          <a:xfrm>
            <a:off x="1836596" y="2156806"/>
            <a:ext cx="14261200" cy="16606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Câu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b="1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  <a:r>
              <a:rPr lang="vi-VN" sz="3600" dirty="0" err="1">
                <a:solidFill>
                  <a:schemeClr val="tx1"/>
                </a:solidFill>
              </a:rPr>
              <a:t>Ràng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buộc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khóa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ngoài</a:t>
            </a:r>
            <a:r>
              <a:rPr lang="vi-VN" sz="3600" dirty="0">
                <a:solidFill>
                  <a:schemeClr val="tx1"/>
                </a:solidFill>
              </a:rPr>
              <a:t> trong </a:t>
            </a:r>
            <a:r>
              <a:rPr lang="vi-VN" sz="3600" dirty="0" err="1">
                <a:solidFill>
                  <a:schemeClr val="tx1"/>
                </a:solidFill>
              </a:rPr>
              <a:t>hệ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quản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trị</a:t>
            </a:r>
            <a:r>
              <a:rPr lang="vi-VN" sz="3600" dirty="0">
                <a:solidFill>
                  <a:schemeClr val="tx1"/>
                </a:solidFill>
              </a:rPr>
              <a:t> cơ </a:t>
            </a:r>
            <a:r>
              <a:rPr lang="vi-VN" sz="3600" dirty="0" err="1">
                <a:solidFill>
                  <a:schemeClr val="tx1"/>
                </a:solidFill>
              </a:rPr>
              <a:t>sở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là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gì</a:t>
            </a:r>
            <a:r>
              <a:rPr lang="vi-VN" sz="3600" dirty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xmlns="" id="{408B4BED-8260-48A1-86E9-FE951BD0C554}"/>
              </a:ext>
            </a:extLst>
          </p:cNvPr>
          <p:cNvSpPr/>
          <p:nvPr/>
        </p:nvSpPr>
        <p:spPr>
          <a:xfrm>
            <a:off x="809171" y="4365516"/>
            <a:ext cx="8135657" cy="229581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lnSpc>
                <a:spcPct val="150000"/>
              </a:lnSpc>
              <a:buAutoNum type="alphaUcPeriod"/>
            </a:pPr>
            <a:r>
              <a:rPr lang="vi-VN" sz="3600" dirty="0" err="1">
                <a:solidFill>
                  <a:schemeClr val="tx1"/>
                </a:solidFill>
              </a:rPr>
              <a:t>Một</a:t>
            </a:r>
            <a:r>
              <a:rPr lang="vi-VN" sz="3600" dirty="0">
                <a:solidFill>
                  <a:schemeClr val="tx1"/>
                </a:solidFill>
              </a:rPr>
              <a:t> cơ </a:t>
            </a:r>
            <a:r>
              <a:rPr lang="vi-VN" sz="3600" dirty="0" err="1">
                <a:solidFill>
                  <a:schemeClr val="tx1"/>
                </a:solidFill>
              </a:rPr>
              <a:t>chế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để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bảo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vệ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từ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việc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bị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xóa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hoặc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cập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nhật</a:t>
            </a:r>
            <a:r>
              <a:rPr lang="vi-VN" sz="3600" dirty="0">
                <a:solidFill>
                  <a:schemeClr val="tx1"/>
                </a:solidFill>
              </a:rPr>
              <a:t> không </a:t>
            </a:r>
          </a:p>
          <a:p>
            <a:pPr algn="ctr">
              <a:lnSpc>
                <a:spcPct val="150000"/>
              </a:lnSpc>
            </a:pPr>
            <a:r>
              <a:rPr lang="vi-VN" sz="3600" dirty="0" err="1">
                <a:solidFill>
                  <a:schemeClr val="tx1"/>
                </a:solidFill>
              </a:rPr>
              <a:t>nhất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quán</a:t>
            </a:r>
            <a:endParaRPr lang="vi-VN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" name="Đáp án sai 1">
            <a:extLst>
              <a:ext uri="{FF2B5EF4-FFF2-40B4-BE49-F238E27FC236}">
                <a16:creationId xmlns:a16="http://schemas.microsoft.com/office/drawing/2014/main" xmlns="" id="{EFD95791-5C7E-4C76-9AEB-C274FD93E1F6}"/>
              </a:ext>
            </a:extLst>
          </p:cNvPr>
          <p:cNvSpPr/>
          <p:nvPr/>
        </p:nvSpPr>
        <p:spPr>
          <a:xfrm>
            <a:off x="886436" y="6927135"/>
            <a:ext cx="8135658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vi-VN" sz="3600" dirty="0" err="1">
                <a:solidFill>
                  <a:schemeClr val="tx1"/>
                </a:solidFill>
              </a:rPr>
              <a:t>Một</a:t>
            </a:r>
            <a:r>
              <a:rPr lang="vi-VN" sz="3600" dirty="0">
                <a:solidFill>
                  <a:schemeClr val="tx1"/>
                </a:solidFill>
              </a:rPr>
              <a:t> quy </a:t>
            </a:r>
            <a:r>
              <a:rPr lang="vi-VN" sz="3600" dirty="0" err="1">
                <a:solidFill>
                  <a:schemeClr val="tx1"/>
                </a:solidFill>
              </a:rPr>
              <a:t>tắc</a:t>
            </a:r>
            <a:r>
              <a:rPr lang="vi-VN" sz="3600" dirty="0">
                <a:solidFill>
                  <a:schemeClr val="tx1"/>
                </a:solidFill>
              </a:rPr>
              <a:t> cho </a:t>
            </a:r>
            <a:r>
              <a:rPr lang="vi-VN" sz="3600" dirty="0" err="1">
                <a:solidFill>
                  <a:schemeClr val="tx1"/>
                </a:solidFill>
              </a:rPr>
              <a:t>phép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chỉ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được</a:t>
            </a:r>
            <a:r>
              <a:rPr lang="vi-VN" sz="3600" dirty="0">
                <a:solidFill>
                  <a:schemeClr val="tx1"/>
                </a:solidFill>
              </a:rPr>
              <a:t> thêm </a:t>
            </a:r>
            <a:r>
              <a:rPr lang="vi-VN" sz="3600" dirty="0" err="1">
                <a:solidFill>
                  <a:schemeClr val="tx1"/>
                </a:solidFill>
              </a:rPr>
              <a:t>vào</a:t>
            </a:r>
            <a:r>
              <a:rPr lang="vi-VN" sz="3600" dirty="0">
                <a:solidFill>
                  <a:schemeClr val="tx1"/>
                </a:solidFill>
              </a:rPr>
              <a:t> khi </a:t>
            </a:r>
            <a:r>
              <a:rPr lang="vi-VN" sz="3600" dirty="0" err="1">
                <a:solidFill>
                  <a:schemeClr val="tx1"/>
                </a:solidFill>
              </a:rPr>
              <a:t>đáp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ứng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điều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kiện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nhất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định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Đáp án sai 2">
            <a:extLst>
              <a:ext uri="{FF2B5EF4-FFF2-40B4-BE49-F238E27FC236}">
                <a16:creationId xmlns:a16="http://schemas.microsoft.com/office/drawing/2014/main" xmlns="" id="{341E472D-88DA-46A4-AC05-02AD42ED2CCC}"/>
              </a:ext>
            </a:extLst>
          </p:cNvPr>
          <p:cNvSpPr/>
          <p:nvPr/>
        </p:nvSpPr>
        <p:spPr>
          <a:xfrm>
            <a:off x="9128051" y="4295616"/>
            <a:ext cx="8330183" cy="23257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vi-VN" sz="3600" dirty="0" err="1">
                <a:solidFill>
                  <a:schemeClr val="tx1"/>
                </a:solidFill>
              </a:rPr>
              <a:t>Một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tập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hợp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các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khóa</a:t>
            </a:r>
            <a:r>
              <a:rPr lang="vi-VN" sz="3600" dirty="0">
                <a:solidFill>
                  <a:schemeClr val="tx1"/>
                </a:solidFill>
              </a:rPr>
              <a:t> duy </a:t>
            </a:r>
            <a:r>
              <a:rPr lang="vi-VN" sz="3600" dirty="0" err="1">
                <a:solidFill>
                  <a:schemeClr val="tx1"/>
                </a:solidFill>
              </a:rPr>
              <a:t>nhất</a:t>
            </a:r>
            <a:r>
              <a:rPr lang="vi-VN" sz="3600" dirty="0">
                <a:solidFill>
                  <a:schemeClr val="tx1"/>
                </a:solidFill>
              </a:rPr>
              <a:t> cho </a:t>
            </a:r>
            <a:r>
              <a:rPr lang="vi-VN" sz="3600" dirty="0" err="1">
                <a:solidFill>
                  <a:schemeClr val="tx1"/>
                </a:solidFill>
              </a:rPr>
              <a:t>phép</a:t>
            </a:r>
            <a:r>
              <a:rPr lang="vi-VN" sz="3600" dirty="0">
                <a:solidFill>
                  <a:schemeClr val="tx1"/>
                </a:solidFill>
              </a:rPr>
              <a:t> truy </a:t>
            </a:r>
            <a:r>
              <a:rPr lang="vi-VN" sz="3600" dirty="0" err="1">
                <a:solidFill>
                  <a:schemeClr val="tx1"/>
                </a:solidFill>
              </a:rPr>
              <a:t>cập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vào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  <a:endParaRPr lang="vi-VN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0" name="Đáp án sai 3">
            <a:extLst>
              <a:ext uri="{FF2B5EF4-FFF2-40B4-BE49-F238E27FC236}">
                <a16:creationId xmlns:a16="http://schemas.microsoft.com/office/drawing/2014/main" xmlns="" id="{194775FD-338A-40E5-ACAC-5FC8B14BA3A6}"/>
              </a:ext>
            </a:extLst>
          </p:cNvPr>
          <p:cNvSpPr/>
          <p:nvPr/>
        </p:nvSpPr>
        <p:spPr>
          <a:xfrm>
            <a:off x="9202099" y="6896100"/>
            <a:ext cx="8330183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noProof="1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vi-VN" sz="3600" dirty="0" err="1">
                <a:solidFill>
                  <a:schemeClr val="tx1"/>
                </a:solidFill>
              </a:rPr>
              <a:t>Một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loại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dùng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để</a:t>
            </a:r>
            <a:r>
              <a:rPr lang="vi-VN" sz="3600" dirty="0">
                <a:solidFill>
                  <a:schemeClr val="tx1"/>
                </a:solidFill>
              </a:rPr>
              <a:t> lưu </a:t>
            </a:r>
            <a:r>
              <a:rPr lang="vi-VN" sz="3600" dirty="0" err="1">
                <a:solidFill>
                  <a:schemeClr val="tx1"/>
                </a:solidFill>
              </a:rPr>
              <a:t>trữ</a:t>
            </a:r>
            <a:r>
              <a:rPr lang="vi-VN" sz="3600" dirty="0">
                <a:solidFill>
                  <a:schemeClr val="tx1"/>
                </a:solidFill>
              </a:rPr>
              <a:t> thông tin </a:t>
            </a:r>
            <a:r>
              <a:rPr lang="vi-VN" sz="3600" dirty="0" err="1">
                <a:solidFill>
                  <a:schemeClr val="tx1"/>
                </a:solidFill>
              </a:rPr>
              <a:t>về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các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khác</a:t>
            </a:r>
            <a:r>
              <a:rPr lang="vi-VN" sz="3600" dirty="0">
                <a:solidFill>
                  <a:schemeClr val="tx1"/>
                </a:solidFill>
              </a:rPr>
              <a:t> trong cơ </a:t>
            </a:r>
            <a:r>
              <a:rPr lang="vi-VN" sz="3600" dirty="0" err="1">
                <a:solidFill>
                  <a:schemeClr val="tx1"/>
                </a:solidFill>
              </a:rPr>
              <a:t>sở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  <a:endParaRPr lang="vi-VN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C273C89B-9010-4FCF-94AB-15A27BE4A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7910" y="4532433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D830A7-C94A-48E8-A041-E541F552C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0192" y="4629802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1AA0E07-289B-4AF7-A909-CDB1D2FD7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06711" y="7271366"/>
            <a:ext cx="2000740" cy="1782479"/>
          </a:xfrm>
          <a:prstGeom prst="rect">
            <a:avLst/>
          </a:prstGeom>
          <a:ln w="28575">
            <a:noFill/>
          </a:ln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xmlns="" id="{AEAADDDF-91B1-4BA7-A5B0-73AF34441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0857" y="7076567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552480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3782528"/>
          </a:xfrm>
          <a:custGeom>
            <a:avLst/>
            <a:gdLst/>
            <a:ahLst/>
            <a:cxnLst/>
            <a:rect l="l" t="t" r="r" b="b"/>
            <a:pathLst>
              <a:path w="18288000" h="3782528">
                <a:moveTo>
                  <a:pt x="0" y="0"/>
                </a:moveTo>
                <a:lnTo>
                  <a:pt x="18288000" y="0"/>
                </a:lnTo>
                <a:lnTo>
                  <a:pt x="18288000" y="3782528"/>
                </a:lnTo>
                <a:lnTo>
                  <a:pt x="0" y="37825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794" b="-135328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18288000" cy="3782528"/>
            <a:chOff x="0" y="0"/>
            <a:chExt cx="4816593" cy="9962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996221"/>
            </a:xfrm>
            <a:custGeom>
              <a:avLst/>
              <a:gdLst/>
              <a:ahLst/>
              <a:cxnLst/>
              <a:rect l="l" t="t" r="r" b="b"/>
              <a:pathLst>
                <a:path w="4816592" h="996221">
                  <a:moveTo>
                    <a:pt x="0" y="0"/>
                  </a:moveTo>
                  <a:lnTo>
                    <a:pt x="4816592" y="0"/>
                  </a:lnTo>
                  <a:lnTo>
                    <a:pt x="4816592" y="996221"/>
                  </a:lnTo>
                  <a:lnTo>
                    <a:pt x="0" y="996221"/>
                  </a:lnTo>
                  <a:close/>
                </a:path>
              </a:pathLst>
            </a:custGeom>
            <a:solidFill>
              <a:srgbClr val="626953">
                <a:alpha val="37647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1034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304123" y="478981"/>
            <a:ext cx="11237485" cy="1543050"/>
            <a:chOff x="0" y="0"/>
            <a:chExt cx="2959667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59667" cy="406400"/>
            </a:xfrm>
            <a:custGeom>
              <a:avLst/>
              <a:gdLst/>
              <a:ahLst/>
              <a:cxnLst/>
              <a:rect l="l" t="t" r="r" b="b"/>
              <a:pathLst>
                <a:path w="2959667" h="406400">
                  <a:moveTo>
                    <a:pt x="41336" y="0"/>
                  </a:moveTo>
                  <a:lnTo>
                    <a:pt x="2918331" y="0"/>
                  </a:lnTo>
                  <a:cubicBezTo>
                    <a:pt x="2929294" y="0"/>
                    <a:pt x="2939808" y="4355"/>
                    <a:pt x="2947560" y="12107"/>
                  </a:cubicBezTo>
                  <a:cubicBezTo>
                    <a:pt x="2955312" y="19859"/>
                    <a:pt x="2959667" y="30373"/>
                    <a:pt x="2959667" y="41336"/>
                  </a:cubicBezTo>
                  <a:lnTo>
                    <a:pt x="2959667" y="365064"/>
                  </a:lnTo>
                  <a:cubicBezTo>
                    <a:pt x="2959667" y="387893"/>
                    <a:pt x="2941160" y="406400"/>
                    <a:pt x="2918331" y="406400"/>
                  </a:cubicBezTo>
                  <a:lnTo>
                    <a:pt x="41336" y="406400"/>
                  </a:lnTo>
                  <a:cubicBezTo>
                    <a:pt x="18507" y="406400"/>
                    <a:pt x="0" y="387893"/>
                    <a:pt x="0" y="365064"/>
                  </a:cubicBezTo>
                  <a:lnTo>
                    <a:pt x="0" y="41336"/>
                  </a:lnTo>
                  <a:cubicBezTo>
                    <a:pt x="0" y="18507"/>
                    <a:pt x="18507" y="0"/>
                    <a:pt x="41336" y="0"/>
                  </a:cubicBezTo>
                  <a:close/>
                </a:path>
              </a:pathLst>
            </a:custGeom>
            <a:solidFill>
              <a:srgbClr val="9EA788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95966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820700" y="2239478"/>
            <a:ext cx="11237485" cy="1543050"/>
            <a:chOff x="0" y="0"/>
            <a:chExt cx="2959667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959667" cy="406400"/>
            </a:xfrm>
            <a:custGeom>
              <a:avLst/>
              <a:gdLst/>
              <a:ahLst/>
              <a:cxnLst/>
              <a:rect l="l" t="t" r="r" b="b"/>
              <a:pathLst>
                <a:path w="2959667" h="406400">
                  <a:moveTo>
                    <a:pt x="41336" y="0"/>
                  </a:moveTo>
                  <a:lnTo>
                    <a:pt x="2918331" y="0"/>
                  </a:lnTo>
                  <a:cubicBezTo>
                    <a:pt x="2929294" y="0"/>
                    <a:pt x="2939808" y="4355"/>
                    <a:pt x="2947560" y="12107"/>
                  </a:cubicBezTo>
                  <a:cubicBezTo>
                    <a:pt x="2955312" y="19859"/>
                    <a:pt x="2959667" y="30373"/>
                    <a:pt x="2959667" y="41336"/>
                  </a:cubicBezTo>
                  <a:lnTo>
                    <a:pt x="2959667" y="365064"/>
                  </a:lnTo>
                  <a:cubicBezTo>
                    <a:pt x="2959667" y="387893"/>
                    <a:pt x="2941160" y="406400"/>
                    <a:pt x="2918331" y="406400"/>
                  </a:cubicBezTo>
                  <a:lnTo>
                    <a:pt x="41336" y="406400"/>
                  </a:lnTo>
                  <a:cubicBezTo>
                    <a:pt x="18507" y="406400"/>
                    <a:pt x="0" y="387893"/>
                    <a:pt x="0" y="365064"/>
                  </a:cubicBezTo>
                  <a:lnTo>
                    <a:pt x="0" y="41336"/>
                  </a:lnTo>
                  <a:cubicBezTo>
                    <a:pt x="0" y="18507"/>
                    <a:pt x="18507" y="0"/>
                    <a:pt x="41336" y="0"/>
                  </a:cubicBezTo>
                  <a:close/>
                </a:path>
              </a:pathLst>
            </a:custGeom>
            <a:solidFill>
              <a:srgbClr val="CDBE8C"/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95966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3034530" y="3011003"/>
            <a:ext cx="9146143" cy="1543050"/>
            <a:chOff x="0" y="0"/>
            <a:chExt cx="2408861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408861" cy="406400"/>
            </a:xfrm>
            <a:custGeom>
              <a:avLst/>
              <a:gdLst/>
              <a:ahLst/>
              <a:cxnLst/>
              <a:rect l="l" t="t" r="r" b="b"/>
              <a:pathLst>
                <a:path w="2408861" h="406400">
                  <a:moveTo>
                    <a:pt x="50788" y="0"/>
                  </a:moveTo>
                  <a:lnTo>
                    <a:pt x="2358073" y="0"/>
                  </a:lnTo>
                  <a:cubicBezTo>
                    <a:pt x="2371542" y="0"/>
                    <a:pt x="2384461" y="5351"/>
                    <a:pt x="2393985" y="14875"/>
                  </a:cubicBezTo>
                  <a:cubicBezTo>
                    <a:pt x="2403510" y="24400"/>
                    <a:pt x="2408861" y="37318"/>
                    <a:pt x="2408861" y="50788"/>
                  </a:cubicBezTo>
                  <a:lnTo>
                    <a:pt x="2408861" y="355612"/>
                  </a:lnTo>
                  <a:cubicBezTo>
                    <a:pt x="2408861" y="369082"/>
                    <a:pt x="2403510" y="382000"/>
                    <a:pt x="2393985" y="391525"/>
                  </a:cubicBezTo>
                  <a:cubicBezTo>
                    <a:pt x="2384461" y="401049"/>
                    <a:pt x="2371542" y="406400"/>
                    <a:pt x="2358073" y="406400"/>
                  </a:cubicBezTo>
                  <a:lnTo>
                    <a:pt x="50788" y="406400"/>
                  </a:lnTo>
                  <a:cubicBezTo>
                    <a:pt x="37318" y="406400"/>
                    <a:pt x="24400" y="401049"/>
                    <a:pt x="14875" y="391525"/>
                  </a:cubicBezTo>
                  <a:cubicBezTo>
                    <a:pt x="5351" y="382000"/>
                    <a:pt x="0" y="369082"/>
                    <a:pt x="0" y="355612"/>
                  </a:cubicBezTo>
                  <a:lnTo>
                    <a:pt x="0" y="50788"/>
                  </a:lnTo>
                  <a:cubicBezTo>
                    <a:pt x="0" y="37318"/>
                    <a:pt x="5351" y="24400"/>
                    <a:pt x="14875" y="14875"/>
                  </a:cubicBezTo>
                  <a:cubicBezTo>
                    <a:pt x="24400" y="5351"/>
                    <a:pt x="37318" y="0"/>
                    <a:pt x="50788" y="0"/>
                  </a:cubicBezTo>
                  <a:close/>
                </a:path>
              </a:pathLst>
            </a:custGeom>
            <a:solidFill>
              <a:srgbClr val="CDBE8C"/>
            </a:solidFill>
            <a:ln cap="rnd">
              <a:noFill/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2408861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70989" y="2886253"/>
            <a:ext cx="4794747" cy="1647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/>
              <a:t>BÀI 3</a:t>
            </a:r>
            <a:endParaRPr lang="en-US" sz="8000" b="1" dirty="0"/>
          </a:p>
        </p:txBody>
      </p:sp>
      <p:sp>
        <p:nvSpPr>
          <p:cNvPr id="29" name="Freeform 29"/>
          <p:cNvSpPr/>
          <p:nvPr/>
        </p:nvSpPr>
        <p:spPr>
          <a:xfrm rot="5400000">
            <a:off x="15653228" y="1445844"/>
            <a:ext cx="1301788" cy="1152374"/>
          </a:xfrm>
          <a:custGeom>
            <a:avLst/>
            <a:gdLst/>
            <a:ahLst/>
            <a:cxnLst/>
            <a:rect l="l" t="t" r="r" b="b"/>
            <a:pathLst>
              <a:path w="1301788" h="1152374">
                <a:moveTo>
                  <a:pt x="0" y="0"/>
                </a:moveTo>
                <a:lnTo>
                  <a:pt x="1301789" y="0"/>
                </a:lnTo>
                <a:lnTo>
                  <a:pt x="1301789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61751"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-1441217" y="-860402"/>
            <a:ext cx="2882434" cy="2882434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702782" y="-3123713"/>
            <a:ext cx="2882434" cy="2882434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74FB00E7-F890-44E6-AEB5-DC256C6F69F7}"/>
              </a:ext>
            </a:extLst>
          </p:cNvPr>
          <p:cNvSpPr/>
          <p:nvPr/>
        </p:nvSpPr>
        <p:spPr>
          <a:xfrm>
            <a:off x="1716505" y="4674684"/>
            <a:ext cx="15163804" cy="5404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latin typeface="Arial" panose="020B0604020202020204" pitchFamily="34" charset="0"/>
                <a:cs typeface="Arial" panose="020B0604020202020204" pitchFamily="34" charset="0"/>
              </a:rPr>
              <a:t>QUAN HỆ GIỮA CÁC BẢNG VÀ KHÓA NGOÀI TRONG CSDL QUAN HỆ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óng Tần Số, Hình Học, Mẫu, Dữ Liệu">
            <a:extLst>
              <a:ext uri="{FF2B5EF4-FFF2-40B4-BE49-F238E27FC236}">
                <a16:creationId xmlns:a16="http://schemas.microsoft.com/office/drawing/2014/main" xmlns="" id="{77406B9A-91FC-498D-82A4-89D9A2F8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âu hỏi">
            <a:extLst>
              <a:ext uri="{FF2B5EF4-FFF2-40B4-BE49-F238E27FC236}">
                <a16:creationId xmlns:a16="http://schemas.microsoft.com/office/drawing/2014/main" xmlns="" id="{DF58FD54-FE1D-48EA-A3C7-C8A6829ED911}"/>
              </a:ext>
            </a:extLst>
          </p:cNvPr>
          <p:cNvSpPr/>
          <p:nvPr/>
        </p:nvSpPr>
        <p:spPr>
          <a:xfrm>
            <a:off x="2740160" y="703984"/>
            <a:ext cx="12904869" cy="16606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Câu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  <a:r>
              <a:rPr lang="vi-VN" sz="3600" dirty="0" err="1">
                <a:solidFill>
                  <a:schemeClr val="tx1"/>
                </a:solidFill>
              </a:rPr>
              <a:t>Điều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gì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xảy</a:t>
            </a:r>
            <a:r>
              <a:rPr lang="vi-VN" sz="3600" dirty="0">
                <a:solidFill>
                  <a:schemeClr val="tx1"/>
                </a:solidFill>
              </a:rPr>
              <a:t> ra khi </a:t>
            </a:r>
            <a:r>
              <a:rPr lang="vi-VN" sz="3600" dirty="0" err="1">
                <a:solidFill>
                  <a:schemeClr val="tx1"/>
                </a:solidFill>
              </a:rPr>
              <a:t>một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bản</a:t>
            </a:r>
            <a:r>
              <a:rPr lang="vi-VN" sz="3600" dirty="0">
                <a:solidFill>
                  <a:schemeClr val="tx1"/>
                </a:solidFill>
              </a:rPr>
              <a:t> ghi </a:t>
            </a:r>
            <a:r>
              <a:rPr lang="vi-VN" sz="3600" dirty="0" err="1">
                <a:solidFill>
                  <a:schemeClr val="tx1"/>
                </a:solidFill>
              </a:rPr>
              <a:t>chứa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khóa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ngoài</a:t>
            </a:r>
            <a:r>
              <a:rPr lang="vi-VN" sz="3600" dirty="0">
                <a:solidFill>
                  <a:schemeClr val="tx1"/>
                </a:solidFill>
              </a:rPr>
              <a:t> trong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 cha </a:t>
            </a:r>
            <a:r>
              <a:rPr lang="vi-VN" sz="3600" dirty="0" err="1">
                <a:solidFill>
                  <a:schemeClr val="tx1"/>
                </a:solidFill>
              </a:rPr>
              <a:t>được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xóa</a:t>
            </a:r>
            <a:r>
              <a:rPr lang="vi-VN" sz="3600" dirty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xmlns="" id="{408B4BED-8260-48A1-86E9-FE951BD0C554}"/>
              </a:ext>
            </a:extLst>
          </p:cNvPr>
          <p:cNvSpPr/>
          <p:nvPr/>
        </p:nvSpPr>
        <p:spPr>
          <a:xfrm>
            <a:off x="9515732" y="6246798"/>
            <a:ext cx="8135657" cy="32986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vi-VN" sz="3600" dirty="0" err="1">
                <a:solidFill>
                  <a:schemeClr val="tx1"/>
                </a:solidFill>
              </a:rPr>
              <a:t>Tùy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thuộc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vào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thiết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lập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ràng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buộc</a:t>
            </a:r>
            <a:r>
              <a:rPr lang="vi-VN" sz="3600" dirty="0">
                <a:solidFill>
                  <a:schemeClr val="tx1"/>
                </a:solidFill>
              </a:rPr>
              <a:t>, </a:t>
            </a:r>
            <a:r>
              <a:rPr lang="vi-VN" sz="3600" dirty="0" err="1">
                <a:solidFill>
                  <a:schemeClr val="tx1"/>
                </a:solidFill>
              </a:rPr>
              <a:t>việc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xóa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bản</a:t>
            </a:r>
            <a:r>
              <a:rPr lang="vi-VN" sz="3600" dirty="0">
                <a:solidFill>
                  <a:schemeClr val="tx1"/>
                </a:solidFill>
              </a:rPr>
              <a:t> ghi cha </a:t>
            </a:r>
            <a:r>
              <a:rPr lang="vi-VN" sz="3600" dirty="0" err="1">
                <a:solidFill>
                  <a:schemeClr val="tx1"/>
                </a:solidFill>
              </a:rPr>
              <a:t>có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thể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bị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từ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chối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hoặc</a:t>
            </a:r>
            <a:r>
              <a:rPr lang="vi-VN" sz="3600" dirty="0">
                <a:solidFill>
                  <a:schemeClr val="tx1"/>
                </a:solidFill>
              </a:rPr>
              <a:t> gây ra </a:t>
            </a:r>
            <a:r>
              <a:rPr lang="vi-VN" sz="3600" dirty="0" err="1">
                <a:solidFill>
                  <a:schemeClr val="tx1"/>
                </a:solidFill>
              </a:rPr>
              <a:t>hành</a:t>
            </a:r>
            <a:r>
              <a:rPr lang="vi-VN" sz="3600" dirty="0">
                <a:solidFill>
                  <a:schemeClr val="tx1"/>
                </a:solidFill>
              </a:rPr>
              <a:t> vi không </a:t>
            </a:r>
            <a:r>
              <a:rPr lang="vi-VN" sz="3600" dirty="0" err="1">
                <a:solidFill>
                  <a:schemeClr val="tx1"/>
                </a:solidFill>
              </a:rPr>
              <a:t>nhất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quán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Đáp án sai 1">
            <a:extLst>
              <a:ext uri="{FF2B5EF4-FFF2-40B4-BE49-F238E27FC236}">
                <a16:creationId xmlns:a16="http://schemas.microsoft.com/office/drawing/2014/main" xmlns="" id="{EFD95791-5C7E-4C76-9AEB-C274FD93E1F6}"/>
              </a:ext>
            </a:extLst>
          </p:cNvPr>
          <p:cNvSpPr/>
          <p:nvPr/>
        </p:nvSpPr>
        <p:spPr>
          <a:xfrm>
            <a:off x="1056937" y="6241335"/>
            <a:ext cx="8135658" cy="334168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vi-VN" sz="3600" dirty="0">
                <a:solidFill>
                  <a:schemeClr val="tx1"/>
                </a:solidFill>
              </a:rPr>
              <a:t>Cơ </a:t>
            </a:r>
            <a:r>
              <a:rPr lang="vi-VN" sz="3600" dirty="0" err="1">
                <a:solidFill>
                  <a:schemeClr val="tx1"/>
                </a:solidFill>
              </a:rPr>
              <a:t>sở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sẽ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tự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động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cập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nhật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các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khóa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ngoài</a:t>
            </a:r>
            <a:r>
              <a:rPr lang="vi-VN" sz="3600" dirty="0">
                <a:solidFill>
                  <a:schemeClr val="tx1"/>
                </a:solidFill>
              </a:rPr>
              <a:t> trong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 con.</a:t>
            </a:r>
          </a:p>
        </p:txBody>
      </p:sp>
      <p:sp>
        <p:nvSpPr>
          <p:cNvPr id="9" name="Đáp án sai 2">
            <a:extLst>
              <a:ext uri="{FF2B5EF4-FFF2-40B4-BE49-F238E27FC236}">
                <a16:creationId xmlns:a16="http://schemas.microsoft.com/office/drawing/2014/main" xmlns="" id="{341E472D-88DA-46A4-AC05-02AD42ED2CCC}"/>
              </a:ext>
            </a:extLst>
          </p:cNvPr>
          <p:cNvSpPr/>
          <p:nvPr/>
        </p:nvSpPr>
        <p:spPr>
          <a:xfrm>
            <a:off x="9298552" y="2892351"/>
            <a:ext cx="8330183" cy="30432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vi-VN" sz="3600" dirty="0">
                <a:solidFill>
                  <a:schemeClr val="tx1"/>
                </a:solidFill>
              </a:rPr>
              <a:t>Cơ </a:t>
            </a:r>
            <a:r>
              <a:rPr lang="vi-VN" sz="3600" dirty="0" err="1">
                <a:solidFill>
                  <a:schemeClr val="tx1"/>
                </a:solidFill>
              </a:rPr>
              <a:t>sở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sẽ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hiển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thị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một</a:t>
            </a:r>
            <a:r>
              <a:rPr lang="vi-VN" sz="3600" dirty="0">
                <a:solidFill>
                  <a:schemeClr val="tx1"/>
                </a:solidFill>
              </a:rPr>
              <a:t> thông </a:t>
            </a:r>
            <a:r>
              <a:rPr lang="vi-VN" sz="3600" dirty="0" err="1">
                <a:solidFill>
                  <a:schemeClr val="tx1"/>
                </a:solidFill>
              </a:rPr>
              <a:t>báo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lỗi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và</a:t>
            </a:r>
            <a:r>
              <a:rPr lang="vi-VN" sz="3600" dirty="0">
                <a:solidFill>
                  <a:schemeClr val="tx1"/>
                </a:solidFill>
              </a:rPr>
              <a:t> không </a:t>
            </a:r>
            <a:r>
              <a:rPr lang="vi-VN" sz="3600" dirty="0" err="1">
                <a:solidFill>
                  <a:schemeClr val="tx1"/>
                </a:solidFill>
              </a:rPr>
              <a:t>thể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xóa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bản</a:t>
            </a:r>
            <a:r>
              <a:rPr lang="vi-VN" sz="3600" dirty="0">
                <a:solidFill>
                  <a:schemeClr val="tx1"/>
                </a:solidFill>
              </a:rPr>
              <a:t> ghi cha.</a:t>
            </a:r>
            <a:endParaRPr lang="vi-VN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0" name="Đáp án sai 3">
            <a:extLst>
              <a:ext uri="{FF2B5EF4-FFF2-40B4-BE49-F238E27FC236}">
                <a16:creationId xmlns:a16="http://schemas.microsoft.com/office/drawing/2014/main" xmlns="" id="{194775FD-338A-40E5-ACAC-5FC8B14BA3A6}"/>
              </a:ext>
            </a:extLst>
          </p:cNvPr>
          <p:cNvSpPr/>
          <p:nvPr/>
        </p:nvSpPr>
        <p:spPr>
          <a:xfrm>
            <a:off x="1052819" y="2905738"/>
            <a:ext cx="8091182" cy="304325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noProof="1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vi-VN" sz="3600" dirty="0" err="1">
                <a:solidFill>
                  <a:schemeClr val="tx1"/>
                </a:solidFill>
              </a:rPr>
              <a:t>Tất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cả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các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bản</a:t>
            </a:r>
            <a:r>
              <a:rPr lang="vi-VN" sz="3600" dirty="0">
                <a:solidFill>
                  <a:schemeClr val="tx1"/>
                </a:solidFill>
              </a:rPr>
              <a:t> ghi trong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 con </a:t>
            </a:r>
            <a:r>
              <a:rPr lang="vi-VN" sz="3600" dirty="0" err="1">
                <a:solidFill>
                  <a:schemeClr val="tx1"/>
                </a:solidFill>
              </a:rPr>
              <a:t>được</a:t>
            </a:r>
            <a:r>
              <a:rPr lang="vi-VN" sz="3600" dirty="0">
                <a:solidFill>
                  <a:schemeClr val="tx1"/>
                </a:solidFill>
              </a:rPr>
              <a:t> liên </a:t>
            </a:r>
            <a:r>
              <a:rPr lang="vi-VN" sz="3600" dirty="0" err="1">
                <a:solidFill>
                  <a:schemeClr val="tx1"/>
                </a:solidFill>
              </a:rPr>
              <a:t>kết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sẽ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tự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động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xóa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C273C89B-9010-4FCF-94AB-15A27BE4A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11966" y="6774469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D830A7-C94A-48E8-A041-E541F552C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83134" y="3855947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1AA0E07-289B-4AF7-A909-CDB1D2FD7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2524" y="3906507"/>
            <a:ext cx="2000740" cy="1782479"/>
          </a:xfrm>
          <a:prstGeom prst="rect">
            <a:avLst/>
          </a:prstGeom>
          <a:ln w="28575">
            <a:noFill/>
          </a:ln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xmlns="" id="{AEAADDDF-91B1-4BA7-A5B0-73AF34441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30855" y="6754904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485920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óng Tần Số, Hình Học, Mẫu, Dữ Liệu">
            <a:extLst>
              <a:ext uri="{FF2B5EF4-FFF2-40B4-BE49-F238E27FC236}">
                <a16:creationId xmlns:a16="http://schemas.microsoft.com/office/drawing/2014/main" xmlns="" id="{77406B9A-91FC-498D-82A4-89D9A2F8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âu hỏi">
            <a:extLst>
              <a:ext uri="{FF2B5EF4-FFF2-40B4-BE49-F238E27FC236}">
                <a16:creationId xmlns:a16="http://schemas.microsoft.com/office/drawing/2014/main" xmlns="" id="{DF58FD54-FE1D-48EA-A3C7-C8A6829ED911}"/>
              </a:ext>
            </a:extLst>
          </p:cNvPr>
          <p:cNvSpPr/>
          <p:nvPr/>
        </p:nvSpPr>
        <p:spPr>
          <a:xfrm>
            <a:off x="2740160" y="703984"/>
            <a:ext cx="12904869" cy="16606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Câu 3: </a:t>
            </a:r>
            <a:r>
              <a:rPr lang="vi-VN" sz="3600" dirty="0" err="1">
                <a:solidFill>
                  <a:schemeClr val="tx1"/>
                </a:solidFill>
              </a:rPr>
              <a:t>Ràng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buộc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khóa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ngoài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giúp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làm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gì</a:t>
            </a:r>
            <a:r>
              <a:rPr lang="vi-VN" sz="3600" dirty="0">
                <a:solidFill>
                  <a:schemeClr val="tx1"/>
                </a:solidFill>
              </a:rPr>
              <a:t> trong </a:t>
            </a:r>
            <a:r>
              <a:rPr lang="vi-VN" sz="3600" dirty="0" err="1">
                <a:solidFill>
                  <a:schemeClr val="tx1"/>
                </a:solidFill>
              </a:rPr>
              <a:t>hệ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quản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trị</a:t>
            </a:r>
            <a:r>
              <a:rPr lang="vi-VN" sz="3600" dirty="0">
                <a:solidFill>
                  <a:schemeClr val="tx1"/>
                </a:solidFill>
              </a:rPr>
              <a:t> cơ </a:t>
            </a:r>
            <a:r>
              <a:rPr lang="vi-VN" sz="3600" dirty="0" err="1">
                <a:solidFill>
                  <a:schemeClr val="tx1"/>
                </a:solidFill>
              </a:rPr>
              <a:t>sở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xmlns="" id="{408B4BED-8260-48A1-86E9-FE951BD0C554}"/>
              </a:ext>
            </a:extLst>
          </p:cNvPr>
          <p:cNvSpPr/>
          <p:nvPr/>
        </p:nvSpPr>
        <p:spPr>
          <a:xfrm>
            <a:off x="1004224" y="6238246"/>
            <a:ext cx="8135657" cy="32986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vi-VN" sz="3600" dirty="0" err="1">
                <a:solidFill>
                  <a:schemeClr val="tx1"/>
                </a:solidFill>
              </a:rPr>
              <a:t>Bảo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mật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khỏi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việc</a:t>
            </a:r>
            <a:r>
              <a:rPr lang="vi-VN" sz="3600" dirty="0">
                <a:solidFill>
                  <a:schemeClr val="tx1"/>
                </a:solidFill>
              </a:rPr>
              <a:t> truy </a:t>
            </a:r>
            <a:r>
              <a:rPr lang="vi-VN" sz="3600" dirty="0" err="1">
                <a:solidFill>
                  <a:schemeClr val="tx1"/>
                </a:solidFill>
              </a:rPr>
              <a:t>cập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trái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phép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Đáp án sai 1">
            <a:extLst>
              <a:ext uri="{FF2B5EF4-FFF2-40B4-BE49-F238E27FC236}">
                <a16:creationId xmlns:a16="http://schemas.microsoft.com/office/drawing/2014/main" xmlns="" id="{EFD95791-5C7E-4C76-9AEB-C274FD93E1F6}"/>
              </a:ext>
            </a:extLst>
          </p:cNvPr>
          <p:cNvSpPr/>
          <p:nvPr/>
        </p:nvSpPr>
        <p:spPr>
          <a:xfrm>
            <a:off x="9437900" y="6252348"/>
            <a:ext cx="8135658" cy="334168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vi-VN" sz="3600" dirty="0" err="1">
                <a:solidFill>
                  <a:schemeClr val="tx1"/>
                </a:solidFill>
              </a:rPr>
              <a:t>Tối</a:t>
            </a:r>
            <a:r>
              <a:rPr lang="vi-VN" sz="3600" dirty="0">
                <a:solidFill>
                  <a:schemeClr val="tx1"/>
                </a:solidFill>
              </a:rPr>
              <a:t> ưu </a:t>
            </a:r>
            <a:r>
              <a:rPr lang="vi-VN" sz="3600" dirty="0" err="1">
                <a:solidFill>
                  <a:schemeClr val="tx1"/>
                </a:solidFill>
              </a:rPr>
              <a:t>hóa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hiệu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suất</a:t>
            </a:r>
            <a:r>
              <a:rPr lang="vi-VN" sz="3600" dirty="0">
                <a:solidFill>
                  <a:schemeClr val="tx1"/>
                </a:solidFill>
              </a:rPr>
              <a:t> truy </a:t>
            </a:r>
            <a:r>
              <a:rPr lang="vi-VN" sz="3600" dirty="0" err="1">
                <a:solidFill>
                  <a:schemeClr val="tx1"/>
                </a:solidFill>
              </a:rPr>
              <a:t>vấn</a:t>
            </a:r>
            <a:r>
              <a:rPr lang="vi-VN" sz="3600" dirty="0">
                <a:solidFill>
                  <a:schemeClr val="tx1"/>
                </a:solidFill>
              </a:rPr>
              <a:t> cơ </a:t>
            </a:r>
            <a:r>
              <a:rPr lang="vi-VN" sz="3600" dirty="0" err="1">
                <a:solidFill>
                  <a:schemeClr val="tx1"/>
                </a:solidFill>
              </a:rPr>
              <a:t>sở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Đáp án sai 2">
            <a:extLst>
              <a:ext uri="{FF2B5EF4-FFF2-40B4-BE49-F238E27FC236}">
                <a16:creationId xmlns:a16="http://schemas.microsoft.com/office/drawing/2014/main" xmlns="" id="{341E472D-88DA-46A4-AC05-02AD42ED2CCC}"/>
              </a:ext>
            </a:extLst>
          </p:cNvPr>
          <p:cNvSpPr/>
          <p:nvPr/>
        </p:nvSpPr>
        <p:spPr>
          <a:xfrm>
            <a:off x="9298552" y="2892351"/>
            <a:ext cx="8330183" cy="30432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vi-VN" sz="3600" dirty="0" err="1">
                <a:solidFill>
                  <a:schemeClr val="tx1"/>
                </a:solidFill>
              </a:rPr>
              <a:t>Đảm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bảo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rằng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các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trường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chỉ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chứa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giá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trị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hợp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lệ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Đáp án sai 3">
            <a:extLst>
              <a:ext uri="{FF2B5EF4-FFF2-40B4-BE49-F238E27FC236}">
                <a16:creationId xmlns:a16="http://schemas.microsoft.com/office/drawing/2014/main" xmlns="" id="{194775FD-338A-40E5-ACAC-5FC8B14BA3A6}"/>
              </a:ext>
            </a:extLst>
          </p:cNvPr>
          <p:cNvSpPr/>
          <p:nvPr/>
        </p:nvSpPr>
        <p:spPr>
          <a:xfrm>
            <a:off x="1052819" y="2905738"/>
            <a:ext cx="8091182" cy="304325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noProof="1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vi-VN" sz="3600" dirty="0" err="1">
                <a:solidFill>
                  <a:schemeClr val="tx1"/>
                </a:solidFill>
              </a:rPr>
              <a:t>Tạo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mối</a:t>
            </a:r>
            <a:r>
              <a:rPr lang="vi-VN" sz="3600" dirty="0">
                <a:solidFill>
                  <a:schemeClr val="tx1"/>
                </a:solidFill>
              </a:rPr>
              <a:t> quan </a:t>
            </a:r>
            <a:r>
              <a:rPr lang="vi-VN" sz="3600" dirty="0" err="1">
                <a:solidFill>
                  <a:schemeClr val="tx1"/>
                </a:solidFill>
              </a:rPr>
              <a:t>hệ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giữa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các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 trong cơ </a:t>
            </a:r>
            <a:r>
              <a:rPr lang="vi-VN" sz="3600" dirty="0" err="1">
                <a:solidFill>
                  <a:schemeClr val="tx1"/>
                </a:solidFill>
              </a:rPr>
              <a:t>sở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C273C89B-9010-4FCF-94AB-15A27BE4A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458" y="6765917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D830A7-C94A-48E8-A041-E541F552C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83134" y="3855947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1AA0E07-289B-4AF7-A909-CDB1D2FD7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2524" y="3906507"/>
            <a:ext cx="2000740" cy="1782479"/>
          </a:xfrm>
          <a:prstGeom prst="rect">
            <a:avLst/>
          </a:prstGeom>
          <a:ln w="28575">
            <a:noFill/>
          </a:ln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xmlns="" id="{AEAADDDF-91B1-4BA7-A5B0-73AF34441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11818" y="6765917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42197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óng Tần Số, Hình Học, Mẫu, Dữ Liệu">
            <a:extLst>
              <a:ext uri="{FF2B5EF4-FFF2-40B4-BE49-F238E27FC236}">
                <a16:creationId xmlns:a16="http://schemas.microsoft.com/office/drawing/2014/main" xmlns="" id="{77406B9A-91FC-498D-82A4-89D9A2F8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âu hỏi">
            <a:extLst>
              <a:ext uri="{FF2B5EF4-FFF2-40B4-BE49-F238E27FC236}">
                <a16:creationId xmlns:a16="http://schemas.microsoft.com/office/drawing/2014/main" xmlns="" id="{DF58FD54-FE1D-48EA-A3C7-C8A6829ED911}"/>
              </a:ext>
            </a:extLst>
          </p:cNvPr>
          <p:cNvSpPr/>
          <p:nvPr/>
        </p:nvSpPr>
        <p:spPr>
          <a:xfrm>
            <a:off x="2740160" y="703984"/>
            <a:ext cx="12904869" cy="16606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Câu 4: </a:t>
            </a:r>
            <a:r>
              <a:rPr lang="vi-VN" sz="3600" dirty="0" err="1">
                <a:solidFill>
                  <a:schemeClr val="tx1"/>
                </a:solidFill>
              </a:rPr>
              <a:t>Mục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đích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chính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ràng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buộc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khóa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ngoài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là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gì</a:t>
            </a:r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xmlns="" id="{408B4BED-8260-48A1-86E9-FE951BD0C554}"/>
              </a:ext>
            </a:extLst>
          </p:cNvPr>
          <p:cNvSpPr/>
          <p:nvPr/>
        </p:nvSpPr>
        <p:spPr>
          <a:xfrm>
            <a:off x="1004224" y="6238246"/>
            <a:ext cx="8135657" cy="32986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vi-VN" sz="3600" dirty="0" err="1">
                <a:solidFill>
                  <a:schemeClr val="tx1"/>
                </a:solidFill>
              </a:rPr>
              <a:t>Bảo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vệ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tính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nhất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quán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và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mối</a:t>
            </a:r>
            <a:r>
              <a:rPr lang="vi-VN" sz="3600" dirty="0">
                <a:solidFill>
                  <a:schemeClr val="tx1"/>
                </a:solidFill>
              </a:rPr>
              <a:t> liên </a:t>
            </a:r>
            <a:r>
              <a:rPr lang="vi-VN" sz="3600" dirty="0" err="1">
                <a:solidFill>
                  <a:schemeClr val="tx1"/>
                </a:solidFill>
              </a:rPr>
              <a:t>hệ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giữa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các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Đáp án sai 1">
            <a:extLst>
              <a:ext uri="{FF2B5EF4-FFF2-40B4-BE49-F238E27FC236}">
                <a16:creationId xmlns:a16="http://schemas.microsoft.com/office/drawing/2014/main" xmlns="" id="{EFD95791-5C7E-4C76-9AEB-C274FD93E1F6}"/>
              </a:ext>
            </a:extLst>
          </p:cNvPr>
          <p:cNvSpPr/>
          <p:nvPr/>
        </p:nvSpPr>
        <p:spPr>
          <a:xfrm>
            <a:off x="9437900" y="6252348"/>
            <a:ext cx="8135658" cy="334168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vi-VN" sz="3600" dirty="0" err="1">
                <a:solidFill>
                  <a:schemeClr val="tx1"/>
                </a:solidFill>
              </a:rPr>
              <a:t>Kiểm</a:t>
            </a:r>
            <a:r>
              <a:rPr lang="vi-VN" sz="3600" dirty="0">
                <a:solidFill>
                  <a:schemeClr val="tx1"/>
                </a:solidFill>
              </a:rPr>
              <a:t> tra </a:t>
            </a:r>
            <a:r>
              <a:rPr lang="vi-VN" sz="3600" dirty="0" err="1">
                <a:solidFill>
                  <a:schemeClr val="tx1"/>
                </a:solidFill>
              </a:rPr>
              <a:t>tính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hợp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lệ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cú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pháp</a:t>
            </a:r>
            <a:r>
              <a:rPr lang="vi-VN" sz="3600" dirty="0">
                <a:solidFill>
                  <a:schemeClr val="tx1"/>
                </a:solidFill>
              </a:rPr>
              <a:t> trong </a:t>
            </a:r>
            <a:r>
              <a:rPr lang="vi-VN" sz="3600" dirty="0" err="1">
                <a:solidFill>
                  <a:schemeClr val="tx1"/>
                </a:solidFill>
              </a:rPr>
              <a:t>các</a:t>
            </a:r>
            <a:r>
              <a:rPr lang="vi-VN" sz="3600" dirty="0">
                <a:solidFill>
                  <a:schemeClr val="tx1"/>
                </a:solidFill>
              </a:rPr>
              <a:t> truy </a:t>
            </a:r>
            <a:r>
              <a:rPr lang="vi-VN" sz="3600" dirty="0" err="1">
                <a:solidFill>
                  <a:schemeClr val="tx1"/>
                </a:solidFill>
              </a:rPr>
              <a:t>vấn</a:t>
            </a:r>
            <a:r>
              <a:rPr lang="vi-VN" sz="3600" dirty="0">
                <a:solidFill>
                  <a:schemeClr val="tx1"/>
                </a:solidFill>
              </a:rPr>
              <a:t> SQL.</a:t>
            </a:r>
          </a:p>
        </p:txBody>
      </p:sp>
      <p:sp>
        <p:nvSpPr>
          <p:cNvPr id="9" name="Đáp án sai 2">
            <a:extLst>
              <a:ext uri="{FF2B5EF4-FFF2-40B4-BE49-F238E27FC236}">
                <a16:creationId xmlns:a16="http://schemas.microsoft.com/office/drawing/2014/main" xmlns="" id="{341E472D-88DA-46A4-AC05-02AD42ED2CCC}"/>
              </a:ext>
            </a:extLst>
          </p:cNvPr>
          <p:cNvSpPr/>
          <p:nvPr/>
        </p:nvSpPr>
        <p:spPr>
          <a:xfrm>
            <a:off x="9298552" y="2892351"/>
            <a:ext cx="8330183" cy="30432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vi-VN" sz="3600" dirty="0">
                <a:solidFill>
                  <a:schemeClr val="tx1"/>
                </a:solidFill>
              </a:rPr>
              <a:t>Ngăn </a:t>
            </a:r>
            <a:r>
              <a:rPr lang="vi-VN" sz="3600" dirty="0" err="1">
                <a:solidFill>
                  <a:schemeClr val="tx1"/>
                </a:solidFill>
              </a:rPr>
              <a:t>chặn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việc</a:t>
            </a:r>
            <a:r>
              <a:rPr lang="vi-VN" sz="3600" dirty="0">
                <a:solidFill>
                  <a:schemeClr val="tx1"/>
                </a:solidFill>
              </a:rPr>
              <a:t> thay </a:t>
            </a:r>
            <a:r>
              <a:rPr lang="vi-VN" sz="3600" dirty="0" err="1">
                <a:solidFill>
                  <a:schemeClr val="tx1"/>
                </a:solidFill>
              </a:rPr>
              <a:t>đổi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trong cơ </a:t>
            </a:r>
            <a:r>
              <a:rPr lang="vi-VN" sz="3600" dirty="0" err="1">
                <a:solidFill>
                  <a:schemeClr val="tx1"/>
                </a:solidFill>
              </a:rPr>
              <a:t>sở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Đáp án sai 3">
            <a:extLst>
              <a:ext uri="{FF2B5EF4-FFF2-40B4-BE49-F238E27FC236}">
                <a16:creationId xmlns:a16="http://schemas.microsoft.com/office/drawing/2014/main" xmlns="" id="{194775FD-338A-40E5-ACAC-5FC8B14BA3A6}"/>
              </a:ext>
            </a:extLst>
          </p:cNvPr>
          <p:cNvSpPr/>
          <p:nvPr/>
        </p:nvSpPr>
        <p:spPr>
          <a:xfrm>
            <a:off x="1052819" y="2905738"/>
            <a:ext cx="8091182" cy="304325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noProof="1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vi-VN" sz="3600" dirty="0" err="1">
                <a:solidFill>
                  <a:schemeClr val="tx1"/>
                </a:solidFill>
              </a:rPr>
              <a:t>Đảm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bảo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tính</a:t>
            </a:r>
            <a:r>
              <a:rPr lang="vi-VN" sz="3600" dirty="0">
                <a:solidFill>
                  <a:schemeClr val="tx1"/>
                </a:solidFill>
              </a:rPr>
              <a:t> duy </a:t>
            </a:r>
            <a:r>
              <a:rPr lang="vi-VN" sz="3600" dirty="0" err="1">
                <a:solidFill>
                  <a:schemeClr val="tx1"/>
                </a:solidFill>
              </a:rPr>
              <a:t>nhất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các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bản</a:t>
            </a:r>
            <a:r>
              <a:rPr lang="vi-VN" sz="3600" dirty="0">
                <a:solidFill>
                  <a:schemeClr val="tx1"/>
                </a:solidFill>
              </a:rPr>
              <a:t> ghi trong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C273C89B-9010-4FCF-94AB-15A27BE4A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458" y="6765917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D830A7-C94A-48E8-A041-E541F552C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83134" y="3855947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1AA0E07-289B-4AF7-A909-CDB1D2FD7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2524" y="3906507"/>
            <a:ext cx="2000740" cy="1782479"/>
          </a:xfrm>
          <a:prstGeom prst="rect">
            <a:avLst/>
          </a:prstGeom>
          <a:ln w="28575">
            <a:noFill/>
          </a:ln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xmlns="" id="{AEAADDDF-91B1-4BA7-A5B0-73AF34441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11818" y="6765917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525939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óng Tần Số, Hình Học, Mẫu, Dữ Liệu">
            <a:extLst>
              <a:ext uri="{FF2B5EF4-FFF2-40B4-BE49-F238E27FC236}">
                <a16:creationId xmlns:a16="http://schemas.microsoft.com/office/drawing/2014/main" xmlns="" id="{77406B9A-91FC-498D-82A4-89D9A2F8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âu hỏi">
            <a:extLst>
              <a:ext uri="{FF2B5EF4-FFF2-40B4-BE49-F238E27FC236}">
                <a16:creationId xmlns:a16="http://schemas.microsoft.com/office/drawing/2014/main" xmlns="" id="{DF58FD54-FE1D-48EA-A3C7-C8A6829ED911}"/>
              </a:ext>
            </a:extLst>
          </p:cNvPr>
          <p:cNvSpPr/>
          <p:nvPr/>
        </p:nvSpPr>
        <p:spPr>
          <a:xfrm>
            <a:off x="2740160" y="703984"/>
            <a:ext cx="12904869" cy="16606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Câu 5: </a:t>
            </a:r>
            <a:r>
              <a:rPr lang="vi-VN" sz="3600" dirty="0" err="1">
                <a:solidFill>
                  <a:schemeClr val="tx1"/>
                </a:solidFill>
              </a:rPr>
              <a:t>Khóa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ngoài</a:t>
            </a:r>
            <a:r>
              <a:rPr lang="vi-VN" sz="3600" dirty="0">
                <a:solidFill>
                  <a:schemeClr val="tx1"/>
                </a:solidFill>
              </a:rPr>
              <a:t> (</a:t>
            </a:r>
            <a:r>
              <a:rPr lang="vi-VN" sz="3600" dirty="0" err="1">
                <a:solidFill>
                  <a:schemeClr val="tx1"/>
                </a:solidFill>
              </a:rPr>
              <a:t>foreign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key</a:t>
            </a:r>
            <a:r>
              <a:rPr lang="vi-VN" sz="3600" dirty="0">
                <a:solidFill>
                  <a:schemeClr val="tx1"/>
                </a:solidFill>
              </a:rPr>
              <a:t>) trong cơ </a:t>
            </a:r>
            <a:r>
              <a:rPr lang="vi-VN" sz="3600" dirty="0" err="1">
                <a:solidFill>
                  <a:schemeClr val="tx1"/>
                </a:solidFill>
              </a:rPr>
              <a:t>sở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là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gì</a:t>
            </a:r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xmlns="" id="{408B4BED-8260-48A1-86E9-FE951BD0C554}"/>
              </a:ext>
            </a:extLst>
          </p:cNvPr>
          <p:cNvSpPr/>
          <p:nvPr/>
        </p:nvSpPr>
        <p:spPr>
          <a:xfrm>
            <a:off x="9404950" y="6275129"/>
            <a:ext cx="8135657" cy="32986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vi-VN" sz="3600" dirty="0" err="1">
                <a:solidFill>
                  <a:schemeClr val="tx1"/>
                </a:solidFill>
              </a:rPr>
              <a:t>Một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cột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hoặc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nhóm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cột</a:t>
            </a:r>
            <a:r>
              <a:rPr lang="vi-VN" sz="3600" dirty="0">
                <a:solidFill>
                  <a:schemeClr val="tx1"/>
                </a:solidFill>
              </a:rPr>
              <a:t> trong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 tham </a:t>
            </a:r>
            <a:r>
              <a:rPr lang="vi-VN" sz="3600" dirty="0" err="1">
                <a:solidFill>
                  <a:schemeClr val="tx1"/>
                </a:solidFill>
              </a:rPr>
              <a:t>chiếu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đến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khóa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chính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khác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Đáp án sai 1">
            <a:extLst>
              <a:ext uri="{FF2B5EF4-FFF2-40B4-BE49-F238E27FC236}">
                <a16:creationId xmlns:a16="http://schemas.microsoft.com/office/drawing/2014/main" xmlns="" id="{EFD95791-5C7E-4C76-9AEB-C274FD93E1F6}"/>
              </a:ext>
            </a:extLst>
          </p:cNvPr>
          <p:cNvSpPr/>
          <p:nvPr/>
        </p:nvSpPr>
        <p:spPr>
          <a:xfrm>
            <a:off x="1083807" y="6259870"/>
            <a:ext cx="8135658" cy="334168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vi-VN" sz="3600" dirty="0" err="1">
                <a:solidFill>
                  <a:schemeClr val="tx1"/>
                </a:solidFill>
              </a:rPr>
              <a:t>Một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loại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đặc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biệt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dùng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để</a:t>
            </a:r>
            <a:r>
              <a:rPr lang="vi-VN" sz="3600" dirty="0">
                <a:solidFill>
                  <a:schemeClr val="tx1"/>
                </a:solidFill>
              </a:rPr>
              <a:t> lưu </a:t>
            </a:r>
            <a:r>
              <a:rPr lang="vi-VN" sz="3600" dirty="0" err="1">
                <a:solidFill>
                  <a:schemeClr val="tx1"/>
                </a:solidFill>
              </a:rPr>
              <a:t>trữ</a:t>
            </a:r>
            <a:r>
              <a:rPr lang="vi-VN" sz="3600" dirty="0">
                <a:solidFill>
                  <a:schemeClr val="tx1"/>
                </a:solidFill>
              </a:rPr>
              <a:t> thông tin liên quan</a:t>
            </a:r>
          </a:p>
        </p:txBody>
      </p:sp>
      <p:sp>
        <p:nvSpPr>
          <p:cNvPr id="9" name="Đáp án sai 2">
            <a:extLst>
              <a:ext uri="{FF2B5EF4-FFF2-40B4-BE49-F238E27FC236}">
                <a16:creationId xmlns:a16="http://schemas.microsoft.com/office/drawing/2014/main" xmlns="" id="{341E472D-88DA-46A4-AC05-02AD42ED2CCC}"/>
              </a:ext>
            </a:extLst>
          </p:cNvPr>
          <p:cNvSpPr/>
          <p:nvPr/>
        </p:nvSpPr>
        <p:spPr>
          <a:xfrm>
            <a:off x="9298552" y="2892351"/>
            <a:ext cx="8330183" cy="30432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vi-VN" sz="3600" dirty="0" err="1">
                <a:solidFill>
                  <a:schemeClr val="tx1"/>
                </a:solidFill>
              </a:rPr>
              <a:t>Một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trường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duy </a:t>
            </a:r>
            <a:r>
              <a:rPr lang="vi-VN" sz="3600" dirty="0" err="1">
                <a:solidFill>
                  <a:schemeClr val="tx1"/>
                </a:solidFill>
              </a:rPr>
              <a:t>nhất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</a:rPr>
              <a:t>trong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Đáp án sai 3">
            <a:extLst>
              <a:ext uri="{FF2B5EF4-FFF2-40B4-BE49-F238E27FC236}">
                <a16:creationId xmlns:a16="http://schemas.microsoft.com/office/drawing/2014/main" xmlns="" id="{194775FD-338A-40E5-ACAC-5FC8B14BA3A6}"/>
              </a:ext>
            </a:extLst>
          </p:cNvPr>
          <p:cNvSpPr/>
          <p:nvPr/>
        </p:nvSpPr>
        <p:spPr>
          <a:xfrm>
            <a:off x="1052819" y="2905738"/>
            <a:ext cx="8091182" cy="304325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noProof="1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vi-VN" sz="3600" dirty="0" err="1">
                <a:solidFill>
                  <a:schemeClr val="tx1"/>
                </a:solidFill>
              </a:rPr>
              <a:t>Một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khóa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chính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khác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C273C89B-9010-4FCF-94AB-15A27BE4A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01184" y="6802800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D830A7-C94A-48E8-A041-E541F552C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83134" y="3855947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1AA0E07-289B-4AF7-A909-CDB1D2FD7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2524" y="3906507"/>
            <a:ext cx="2000740" cy="1782479"/>
          </a:xfrm>
          <a:prstGeom prst="rect">
            <a:avLst/>
          </a:prstGeom>
          <a:ln w="28575">
            <a:noFill/>
          </a:ln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xmlns="" id="{AEAADDDF-91B1-4BA7-A5B0-73AF34441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7725" y="6773439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489446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81200" y="1855884"/>
            <a:ext cx="14680521" cy="6861189"/>
            <a:chOff x="0" y="0"/>
            <a:chExt cx="3625343" cy="1807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5343" cy="1807062"/>
            </a:xfrm>
            <a:custGeom>
              <a:avLst/>
              <a:gdLst/>
              <a:ahLst/>
              <a:cxnLst/>
              <a:rect l="l" t="t" r="r" b="b"/>
              <a:pathLst>
                <a:path w="3625343" h="1807062">
                  <a:moveTo>
                    <a:pt x="18560" y="0"/>
                  </a:moveTo>
                  <a:lnTo>
                    <a:pt x="3606783" y="0"/>
                  </a:lnTo>
                  <a:cubicBezTo>
                    <a:pt x="3617033" y="0"/>
                    <a:pt x="3625343" y="8310"/>
                    <a:pt x="3625343" y="18560"/>
                  </a:cubicBezTo>
                  <a:lnTo>
                    <a:pt x="3625343" y="1788502"/>
                  </a:lnTo>
                  <a:cubicBezTo>
                    <a:pt x="3625343" y="1798752"/>
                    <a:pt x="3617033" y="1807062"/>
                    <a:pt x="3606783" y="1807062"/>
                  </a:cubicBezTo>
                  <a:lnTo>
                    <a:pt x="18560" y="1807062"/>
                  </a:lnTo>
                  <a:cubicBezTo>
                    <a:pt x="8310" y="1807062"/>
                    <a:pt x="0" y="1798752"/>
                    <a:pt x="0" y="1788502"/>
                  </a:cubicBezTo>
                  <a:lnTo>
                    <a:pt x="0" y="18560"/>
                  </a:lnTo>
                  <a:cubicBezTo>
                    <a:pt x="0" y="8310"/>
                    <a:pt x="8310" y="0"/>
                    <a:pt x="185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9050" cap="rnd">
              <a:solidFill>
                <a:srgbClr val="084C6E"/>
              </a:solidFill>
              <a:prstDash val="solid"/>
              <a:round/>
            </a:ln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25343" cy="18356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942034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772820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5287841" y="2435953"/>
            <a:ext cx="7764679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DDD1261-32DE-4B03-B91B-B984BA6A3571}"/>
              </a:ext>
            </a:extLst>
          </p:cNvPr>
          <p:cNvSpPr txBox="1"/>
          <p:nvPr/>
        </p:nvSpPr>
        <p:spPr>
          <a:xfrm>
            <a:off x="7034888" y="3763152"/>
            <a:ext cx="9220200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CSDL, sau khi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xong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hai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liên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khoá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ta nên khai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liên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hay nên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hai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sao.</a:t>
            </a:r>
          </a:p>
        </p:txBody>
      </p:sp>
      <p:pic>
        <p:nvPicPr>
          <p:cNvPr id="42" name="Picture 24">
            <a:extLst>
              <a:ext uri="{FF2B5EF4-FFF2-40B4-BE49-F238E27FC236}">
                <a16:creationId xmlns:a16="http://schemas.microsoft.com/office/drawing/2014/main" xmlns="" id="{4701C50A-518F-4911-B474-D4C6693BEF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49364" y="4050709"/>
            <a:ext cx="4342074" cy="356954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13163">
            <a:off x="-4261137" y="6573910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8" y="0"/>
                </a:lnTo>
                <a:lnTo>
                  <a:pt x="9085628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67961" y="8412696"/>
            <a:ext cx="4319810" cy="426581"/>
          </a:xfrm>
          <a:custGeom>
            <a:avLst/>
            <a:gdLst/>
            <a:ahLst/>
            <a:cxnLst/>
            <a:rect l="l" t="t" r="r" b="b"/>
            <a:pathLst>
              <a:path w="4319810" h="426581">
                <a:moveTo>
                  <a:pt x="0" y="0"/>
                </a:moveTo>
                <a:lnTo>
                  <a:pt x="4319809" y="0"/>
                </a:lnTo>
                <a:lnTo>
                  <a:pt x="4319809" y="426581"/>
                </a:lnTo>
                <a:lnTo>
                  <a:pt x="0" y="4265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999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84095" y="8412696"/>
            <a:ext cx="4319810" cy="426581"/>
          </a:xfrm>
          <a:custGeom>
            <a:avLst/>
            <a:gdLst/>
            <a:ahLst/>
            <a:cxnLst/>
            <a:rect l="l" t="t" r="r" b="b"/>
            <a:pathLst>
              <a:path w="4319810" h="426581">
                <a:moveTo>
                  <a:pt x="0" y="0"/>
                </a:moveTo>
                <a:lnTo>
                  <a:pt x="4319810" y="0"/>
                </a:lnTo>
                <a:lnTo>
                  <a:pt x="4319810" y="426581"/>
                </a:lnTo>
                <a:lnTo>
                  <a:pt x="0" y="4265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99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03955" y="8412696"/>
            <a:ext cx="4319810" cy="426581"/>
          </a:xfrm>
          <a:custGeom>
            <a:avLst/>
            <a:gdLst/>
            <a:ahLst/>
            <a:cxnLst/>
            <a:rect l="l" t="t" r="r" b="b"/>
            <a:pathLst>
              <a:path w="4319810" h="426581">
                <a:moveTo>
                  <a:pt x="0" y="0"/>
                </a:moveTo>
                <a:lnTo>
                  <a:pt x="4319809" y="0"/>
                </a:lnTo>
                <a:lnTo>
                  <a:pt x="4319809" y="426581"/>
                </a:lnTo>
                <a:lnTo>
                  <a:pt x="0" y="4265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999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90722" y="4206681"/>
            <a:ext cx="4297048" cy="4206015"/>
            <a:chOff x="0" y="0"/>
            <a:chExt cx="1131733" cy="11077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31733" cy="1107757"/>
            </a:xfrm>
            <a:custGeom>
              <a:avLst/>
              <a:gdLst/>
              <a:ahLst/>
              <a:cxnLst/>
              <a:rect l="l" t="t" r="r" b="b"/>
              <a:pathLst>
                <a:path w="1131733" h="1107757">
                  <a:moveTo>
                    <a:pt x="0" y="0"/>
                  </a:moveTo>
                  <a:lnTo>
                    <a:pt x="1131733" y="0"/>
                  </a:lnTo>
                  <a:lnTo>
                    <a:pt x="1131733" y="1107757"/>
                  </a:lnTo>
                  <a:lnTo>
                    <a:pt x="0" y="1107757"/>
                  </a:lnTo>
                  <a:close/>
                </a:path>
              </a:pathLst>
            </a:custGeom>
            <a:solidFill>
              <a:srgbClr val="CFF4FF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31733" cy="1145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993607" y="4206681"/>
            <a:ext cx="4297048" cy="4206015"/>
            <a:chOff x="0" y="0"/>
            <a:chExt cx="1131733" cy="11077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31733" cy="1107757"/>
            </a:xfrm>
            <a:custGeom>
              <a:avLst/>
              <a:gdLst/>
              <a:ahLst/>
              <a:cxnLst/>
              <a:rect l="l" t="t" r="r" b="b"/>
              <a:pathLst>
                <a:path w="1131733" h="1107757">
                  <a:moveTo>
                    <a:pt x="0" y="0"/>
                  </a:moveTo>
                  <a:lnTo>
                    <a:pt x="1131733" y="0"/>
                  </a:lnTo>
                  <a:lnTo>
                    <a:pt x="1131733" y="1107757"/>
                  </a:lnTo>
                  <a:lnTo>
                    <a:pt x="0" y="1107757"/>
                  </a:lnTo>
                  <a:close/>
                </a:path>
              </a:pathLst>
            </a:custGeom>
            <a:solidFill>
              <a:srgbClr val="CFF4FF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31733" cy="1145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700230" y="4206681"/>
            <a:ext cx="4297048" cy="4206015"/>
            <a:chOff x="0" y="0"/>
            <a:chExt cx="1131733" cy="110775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1733" cy="1107757"/>
            </a:xfrm>
            <a:custGeom>
              <a:avLst/>
              <a:gdLst/>
              <a:ahLst/>
              <a:cxnLst/>
              <a:rect l="l" t="t" r="r" b="b"/>
              <a:pathLst>
                <a:path w="1131733" h="1107757">
                  <a:moveTo>
                    <a:pt x="0" y="0"/>
                  </a:moveTo>
                  <a:lnTo>
                    <a:pt x="1131733" y="0"/>
                  </a:lnTo>
                  <a:lnTo>
                    <a:pt x="1131733" y="1107757"/>
                  </a:lnTo>
                  <a:lnTo>
                    <a:pt x="0" y="1107757"/>
                  </a:lnTo>
                  <a:close/>
                </a:path>
              </a:pathLst>
            </a:custGeom>
            <a:solidFill>
              <a:srgbClr val="CFF4FF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31733" cy="1145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1313163">
            <a:off x="14330817" y="-1655690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9" y="0"/>
                </a:lnTo>
                <a:lnTo>
                  <a:pt x="9085629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xmlns="" id="{8687D2D6-2FBC-45F9-876A-FA96A63A0397}"/>
              </a:ext>
            </a:extLst>
          </p:cNvPr>
          <p:cNvSpPr txBox="1"/>
          <p:nvPr/>
        </p:nvSpPr>
        <p:spPr>
          <a:xfrm>
            <a:off x="4319537" y="2069406"/>
            <a:ext cx="9645188" cy="1335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461334C-DCAE-4B92-B78A-2E1C41C96FD0}"/>
              </a:ext>
            </a:extLst>
          </p:cNvPr>
          <p:cNvSpPr txBox="1"/>
          <p:nvPr/>
        </p:nvSpPr>
        <p:spPr>
          <a:xfrm>
            <a:off x="2423740" y="5501533"/>
            <a:ext cx="4031012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C6F2ADA-B5F4-4A7B-9485-3987E5A8E7AC}"/>
              </a:ext>
            </a:extLst>
          </p:cNvPr>
          <p:cNvSpPr txBox="1"/>
          <p:nvPr/>
        </p:nvSpPr>
        <p:spPr>
          <a:xfrm>
            <a:off x="7022438" y="4672451"/>
            <a:ext cx="4031012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dirty="0" err="1"/>
              <a:t>Hoàn</a:t>
            </a:r>
            <a:r>
              <a:rPr lang="vi-VN" sz="3600" dirty="0"/>
              <a:t> </a:t>
            </a:r>
            <a:r>
              <a:rPr lang="vi-VN" sz="3600" dirty="0" err="1"/>
              <a:t>thành</a:t>
            </a:r>
            <a:r>
              <a:rPr lang="vi-VN" sz="3600" dirty="0"/>
              <a:t> </a:t>
            </a:r>
            <a:r>
              <a:rPr lang="vi-VN" sz="3600" dirty="0" err="1"/>
              <a:t>phần</a:t>
            </a:r>
            <a:r>
              <a:rPr lang="vi-VN" sz="3600" dirty="0"/>
              <a:t> Câu </a:t>
            </a:r>
            <a:r>
              <a:rPr lang="vi-VN" sz="3600" dirty="0" err="1"/>
              <a:t>hỏi</a:t>
            </a:r>
            <a:r>
              <a:rPr lang="vi-VN" sz="3600" dirty="0"/>
              <a:t> </a:t>
            </a:r>
            <a:r>
              <a:rPr lang="vi-VN" sz="3600" dirty="0" err="1"/>
              <a:t>và</a:t>
            </a:r>
            <a:r>
              <a:rPr lang="vi-VN" sz="3600" dirty="0"/>
              <a:t> </a:t>
            </a:r>
            <a:r>
              <a:rPr lang="vi-VN" sz="3600" dirty="0" err="1"/>
              <a:t>bài</a:t>
            </a:r>
            <a:r>
              <a:rPr lang="vi-VN" sz="3600" dirty="0"/>
              <a:t> </a:t>
            </a:r>
            <a:r>
              <a:rPr lang="vi-VN" sz="3600" dirty="0" err="1"/>
              <a:t>tập</a:t>
            </a:r>
            <a:r>
              <a:rPr lang="vi-VN" sz="3600" dirty="0"/>
              <a:t> </a:t>
            </a:r>
            <a:r>
              <a:rPr lang="vi-VN" sz="3600" dirty="0" err="1"/>
              <a:t>tự</a:t>
            </a:r>
            <a:r>
              <a:rPr lang="vi-VN" sz="3600" dirty="0"/>
              <a:t> </a:t>
            </a:r>
            <a:r>
              <a:rPr lang="vi-VN" sz="3600" dirty="0" err="1"/>
              <a:t>kiểm</a:t>
            </a:r>
            <a:r>
              <a:rPr lang="vi-VN" sz="3600" dirty="0"/>
              <a:t> tra SGK trang 61.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89E89DE-7899-48BF-8AB8-1B8497CF03AA}"/>
              </a:ext>
            </a:extLst>
          </p:cNvPr>
          <p:cNvSpPr txBox="1"/>
          <p:nvPr/>
        </p:nvSpPr>
        <p:spPr>
          <a:xfrm>
            <a:off x="11916783" y="4177029"/>
            <a:ext cx="3876024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dirty="0" err="1"/>
              <a:t>Đọc</a:t>
            </a:r>
            <a:r>
              <a:rPr lang="vi-VN" sz="3600" dirty="0"/>
              <a:t> </a:t>
            </a:r>
            <a:r>
              <a:rPr lang="vi-VN" sz="3600" dirty="0" err="1"/>
              <a:t>và</a:t>
            </a:r>
            <a:r>
              <a:rPr lang="vi-VN" sz="3600" dirty="0"/>
              <a:t> </a:t>
            </a:r>
            <a:r>
              <a:rPr lang="vi-VN" sz="3600" dirty="0" err="1"/>
              <a:t>tìm</a:t>
            </a:r>
            <a:r>
              <a:rPr lang="vi-VN" sz="3600" dirty="0"/>
              <a:t> </a:t>
            </a:r>
            <a:r>
              <a:rPr lang="vi-VN" sz="3600" dirty="0" err="1"/>
              <a:t>hiểu</a:t>
            </a:r>
            <a:r>
              <a:rPr lang="vi-VN" sz="3600" dirty="0"/>
              <a:t> </a:t>
            </a:r>
            <a:r>
              <a:rPr lang="vi-VN" sz="3600" dirty="0" err="1"/>
              <a:t>trước</a:t>
            </a:r>
            <a:r>
              <a:rPr lang="vi-VN" sz="3600" dirty="0"/>
              <a:t> </a:t>
            </a:r>
            <a:r>
              <a:rPr lang="vi-VN" sz="3600" b="1" dirty="0" err="1"/>
              <a:t>Bài</a:t>
            </a:r>
            <a:r>
              <a:rPr lang="vi-VN" sz="3600" b="1" dirty="0"/>
              <a:t> 4: </a:t>
            </a:r>
            <a:r>
              <a:rPr lang="vi-VN" sz="3600" b="1" dirty="0" err="1"/>
              <a:t>Các</a:t>
            </a:r>
            <a:r>
              <a:rPr lang="vi-VN" sz="3600" b="1" dirty="0"/>
              <a:t> </a:t>
            </a:r>
            <a:r>
              <a:rPr lang="vi-VN" sz="3600" b="1" dirty="0" err="1"/>
              <a:t>biểu</a:t>
            </a:r>
            <a:r>
              <a:rPr lang="vi-VN" sz="3600" b="1" dirty="0"/>
              <a:t> </a:t>
            </a:r>
            <a:r>
              <a:rPr lang="vi-VN" sz="3600" b="1" dirty="0" err="1"/>
              <a:t>mẫu</a:t>
            </a:r>
            <a:r>
              <a:rPr lang="vi-VN" sz="3600" b="1" dirty="0"/>
              <a:t> cho xem </a:t>
            </a:r>
            <a:r>
              <a:rPr lang="vi-VN" sz="3600" b="1" dirty="0" err="1"/>
              <a:t>và</a:t>
            </a:r>
            <a:r>
              <a:rPr lang="vi-VN" sz="3600" b="1" dirty="0"/>
              <a:t> </a:t>
            </a:r>
            <a:r>
              <a:rPr lang="vi-VN" sz="3600" b="1" dirty="0" err="1"/>
              <a:t>cập</a:t>
            </a:r>
            <a:r>
              <a:rPr lang="vi-VN" sz="3600" b="1" dirty="0"/>
              <a:t> </a:t>
            </a:r>
            <a:r>
              <a:rPr lang="vi-VN" sz="3600" b="1" dirty="0" err="1"/>
              <a:t>nhật</a:t>
            </a:r>
            <a:r>
              <a:rPr lang="vi-VN" sz="3600" b="1" dirty="0"/>
              <a:t> </a:t>
            </a:r>
            <a:r>
              <a:rPr lang="vi-VN" sz="3600" b="1" dirty="0" err="1"/>
              <a:t>dữ</a:t>
            </a:r>
            <a:r>
              <a:rPr lang="vi-VN" sz="3600" b="1" dirty="0"/>
              <a:t> </a:t>
            </a:r>
            <a:r>
              <a:rPr lang="vi-VN" sz="3600" b="1" dirty="0" err="1"/>
              <a:t>liệu</a:t>
            </a:r>
            <a:r>
              <a:rPr lang="vi-VN" sz="3600" b="1" dirty="0"/>
              <a:t>.</a:t>
            </a:r>
            <a:endParaRPr lang="vi-VN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33" b="-10333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815167" y="2171700"/>
            <a:ext cx="13030200" cy="6477000"/>
            <a:chOff x="0" y="0"/>
            <a:chExt cx="2742653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42654" cy="812800"/>
            </a:xfrm>
            <a:custGeom>
              <a:avLst/>
              <a:gdLst/>
              <a:ahLst/>
              <a:cxnLst/>
              <a:rect l="l" t="t" r="r" b="b"/>
              <a:pathLst>
                <a:path w="2742654" h="812800">
                  <a:moveTo>
                    <a:pt x="0" y="0"/>
                  </a:moveTo>
                  <a:lnTo>
                    <a:pt x="2742654" y="0"/>
                  </a:lnTo>
                  <a:lnTo>
                    <a:pt x="274265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4A6C2">
                <a:alpha val="8666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4265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9">
            <a:extLst>
              <a:ext uri="{FF2B5EF4-FFF2-40B4-BE49-F238E27FC236}">
                <a16:creationId xmlns:a16="http://schemas.microsoft.com/office/drawing/2014/main" xmlns="" id="{EA769CFA-CC63-4932-AD08-57410E61027B}"/>
              </a:ext>
            </a:extLst>
          </p:cNvPr>
          <p:cNvSpPr txBox="1"/>
          <p:nvPr/>
        </p:nvSpPr>
        <p:spPr>
          <a:xfrm>
            <a:off x="3158067" y="3334632"/>
            <a:ext cx="12344400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NGHE, HẸN GẶP LẠI!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3950" y="1832029"/>
            <a:ext cx="7706695" cy="6622941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D737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rot="5400000">
            <a:off x="4307505" y="5037576"/>
            <a:ext cx="9448801" cy="0"/>
          </a:xfrm>
          <a:prstGeom prst="line">
            <a:avLst/>
          </a:prstGeom>
          <a:ln w="114300" cap="flat">
            <a:solidFill>
              <a:srgbClr val="0D737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8760175" y="1122898"/>
            <a:ext cx="543461" cy="467036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D737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760174" y="3776563"/>
            <a:ext cx="543461" cy="467036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6939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760175" y="6265044"/>
            <a:ext cx="543461" cy="467036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D7377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637400" y="575366"/>
            <a:ext cx="7736199" cy="1562099"/>
            <a:chOff x="0" y="0"/>
            <a:chExt cx="3001693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01693" cy="698500"/>
            </a:xfrm>
            <a:custGeom>
              <a:avLst/>
              <a:gdLst/>
              <a:ahLst/>
              <a:cxnLst/>
              <a:rect l="l" t="t" r="r" b="b"/>
              <a:pathLst>
                <a:path w="3001693" h="698500">
                  <a:moveTo>
                    <a:pt x="3001693" y="349250"/>
                  </a:moveTo>
                  <a:lnTo>
                    <a:pt x="279849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798493" y="0"/>
                  </a:lnTo>
                  <a:lnTo>
                    <a:pt x="3001693" y="349250"/>
                  </a:lnTo>
                  <a:close/>
                </a:path>
              </a:pathLst>
            </a:custGeom>
            <a:solidFill>
              <a:srgbClr val="0D737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14300" y="-38100"/>
              <a:ext cx="2773093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637399" y="3229032"/>
            <a:ext cx="7736199" cy="1562099"/>
            <a:chOff x="0" y="0"/>
            <a:chExt cx="3001693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001693" cy="698500"/>
            </a:xfrm>
            <a:custGeom>
              <a:avLst/>
              <a:gdLst/>
              <a:ahLst/>
              <a:cxnLst/>
              <a:rect l="l" t="t" r="r" b="b"/>
              <a:pathLst>
                <a:path w="3001693" h="698500">
                  <a:moveTo>
                    <a:pt x="3001693" y="349250"/>
                  </a:moveTo>
                  <a:lnTo>
                    <a:pt x="279849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798493" y="0"/>
                  </a:lnTo>
                  <a:lnTo>
                    <a:pt x="3001693" y="349250"/>
                  </a:lnTo>
                  <a:close/>
                </a:path>
              </a:pathLst>
            </a:custGeom>
            <a:solidFill>
              <a:srgbClr val="96939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38100"/>
              <a:ext cx="2773093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731887" y="5717512"/>
            <a:ext cx="7736199" cy="1562099"/>
            <a:chOff x="0" y="0"/>
            <a:chExt cx="3001693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01693" cy="698500"/>
            </a:xfrm>
            <a:custGeom>
              <a:avLst/>
              <a:gdLst/>
              <a:ahLst/>
              <a:cxnLst/>
              <a:rect l="l" t="t" r="r" b="b"/>
              <a:pathLst>
                <a:path w="3001693" h="698500">
                  <a:moveTo>
                    <a:pt x="3001693" y="349250"/>
                  </a:moveTo>
                  <a:lnTo>
                    <a:pt x="279849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798493" y="0"/>
                  </a:lnTo>
                  <a:lnTo>
                    <a:pt x="3001693" y="349250"/>
                  </a:lnTo>
                  <a:close/>
                </a:path>
              </a:pathLst>
            </a:custGeom>
            <a:solidFill>
              <a:srgbClr val="0D7377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38100"/>
              <a:ext cx="2773093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944891" y="839616"/>
            <a:ext cx="1202736" cy="1033601"/>
            <a:chOff x="0" y="0"/>
            <a:chExt cx="812800" cy="6985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944890" y="3493281"/>
            <a:ext cx="1202736" cy="1033601"/>
            <a:chOff x="0" y="0"/>
            <a:chExt cx="812800" cy="6985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44891" y="5981762"/>
            <a:ext cx="1202736" cy="1033601"/>
            <a:chOff x="0" y="0"/>
            <a:chExt cx="812800" cy="6985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-337928" y="2387829"/>
            <a:ext cx="6534491" cy="5511342"/>
            <a:chOff x="0" y="0"/>
            <a:chExt cx="1721018" cy="1451547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721018" cy="1451547"/>
            </a:xfrm>
            <a:custGeom>
              <a:avLst/>
              <a:gdLst/>
              <a:ahLst/>
              <a:cxnLst/>
              <a:rect l="l" t="t" r="r" b="b"/>
              <a:pathLst>
                <a:path w="1721018" h="1451547">
                  <a:moveTo>
                    <a:pt x="0" y="0"/>
                  </a:moveTo>
                  <a:lnTo>
                    <a:pt x="1721018" y="0"/>
                  </a:lnTo>
                  <a:lnTo>
                    <a:pt x="1721018" y="1451547"/>
                  </a:lnTo>
                  <a:lnTo>
                    <a:pt x="0" y="1451547"/>
                  </a:lnTo>
                  <a:close/>
                </a:path>
              </a:pathLst>
            </a:custGeom>
            <a:solidFill>
              <a:srgbClr val="0D737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1721018" cy="1489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-1038153" y="0"/>
            <a:ext cx="4393457" cy="839228"/>
            <a:chOff x="0" y="0"/>
            <a:chExt cx="1157124" cy="22103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D7377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101600" y="-38100"/>
              <a:ext cx="953924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2479025" y="-189472"/>
            <a:ext cx="2664422" cy="1218172"/>
            <a:chOff x="0" y="0"/>
            <a:chExt cx="483446" cy="221031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4089434" y="-189472"/>
            <a:ext cx="2664422" cy="1218172"/>
            <a:chOff x="0" y="0"/>
            <a:chExt cx="483446" cy="221031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D7377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101600" y="-38100"/>
              <a:ext cx="280246" cy="25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622671" y="2220949"/>
            <a:ext cx="6709253" cy="5845101"/>
            <a:chOff x="0" y="0"/>
            <a:chExt cx="6350000" cy="553212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7" name="AutoShape 57"/>
          <p:cNvSpPr/>
          <p:nvPr/>
        </p:nvSpPr>
        <p:spPr>
          <a:xfrm rot="-7193308">
            <a:off x="-497852" y="6516002"/>
            <a:ext cx="3317663" cy="0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8" name="AutoShape 58"/>
          <p:cNvSpPr/>
          <p:nvPr/>
        </p:nvSpPr>
        <p:spPr>
          <a:xfrm rot="-3598859">
            <a:off x="-501078" y="3680979"/>
            <a:ext cx="3317663" cy="0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4" name="TextBox 64"/>
          <p:cNvSpPr txBox="1"/>
          <p:nvPr/>
        </p:nvSpPr>
        <p:spPr>
          <a:xfrm>
            <a:off x="10248452" y="1213123"/>
            <a:ext cx="2465878" cy="51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0105621" y="3878060"/>
            <a:ext cx="874217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1242899" y="861593"/>
            <a:ext cx="5594980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dư </a:t>
            </a: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</a:t>
            </a: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endParaRPr lang="en-US" sz="3600" spc="8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8"/>
          <p:cNvSpPr txBox="1"/>
          <p:nvPr/>
        </p:nvSpPr>
        <p:spPr>
          <a:xfrm>
            <a:off x="11226616" y="3143827"/>
            <a:ext cx="5594980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 </a:t>
            </a: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spc="8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9"/>
          <p:cNvSpPr txBox="1"/>
          <p:nvPr/>
        </p:nvSpPr>
        <p:spPr>
          <a:xfrm>
            <a:off x="11147626" y="5676290"/>
            <a:ext cx="5790773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</a:t>
            </a: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endParaRPr lang="en-US" sz="3600" spc="8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oup 9">
            <a:extLst>
              <a:ext uri="{FF2B5EF4-FFF2-40B4-BE49-F238E27FC236}">
                <a16:creationId xmlns:a16="http://schemas.microsoft.com/office/drawing/2014/main" xmlns="" id="{49B365EE-22C0-44A1-A80F-5595E1FE8314}"/>
              </a:ext>
            </a:extLst>
          </p:cNvPr>
          <p:cNvGrpSpPr/>
          <p:nvPr/>
        </p:nvGrpSpPr>
        <p:grpSpPr>
          <a:xfrm>
            <a:off x="8762495" y="8709041"/>
            <a:ext cx="543461" cy="467036"/>
            <a:chOff x="0" y="0"/>
            <a:chExt cx="812800" cy="698500"/>
          </a:xfrm>
        </p:grpSpPr>
        <p:sp>
          <p:nvSpPr>
            <p:cNvPr id="71" name="Freeform 10">
              <a:extLst>
                <a:ext uri="{FF2B5EF4-FFF2-40B4-BE49-F238E27FC236}">
                  <a16:creationId xmlns:a16="http://schemas.microsoft.com/office/drawing/2014/main" xmlns="" id="{D77EE47D-49F9-4E80-9BBA-87DC2BC2D543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69393"/>
            </a:solidFill>
          </p:spPr>
        </p:sp>
        <p:sp>
          <p:nvSpPr>
            <p:cNvPr id="72" name="TextBox 11">
              <a:extLst>
                <a:ext uri="{FF2B5EF4-FFF2-40B4-BE49-F238E27FC236}">
                  <a16:creationId xmlns:a16="http://schemas.microsoft.com/office/drawing/2014/main" xmlns="" id="{2BCA8ADE-7633-4274-AB54-5A363FC19CDA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3" name="Group 18">
            <a:extLst>
              <a:ext uri="{FF2B5EF4-FFF2-40B4-BE49-F238E27FC236}">
                <a16:creationId xmlns:a16="http://schemas.microsoft.com/office/drawing/2014/main" xmlns="" id="{83422C40-BAF8-44E1-97A6-891AC1F359FC}"/>
              </a:ext>
            </a:extLst>
          </p:cNvPr>
          <p:cNvGrpSpPr/>
          <p:nvPr/>
        </p:nvGrpSpPr>
        <p:grpSpPr>
          <a:xfrm>
            <a:off x="9639720" y="8161510"/>
            <a:ext cx="7736199" cy="1562099"/>
            <a:chOff x="0" y="0"/>
            <a:chExt cx="3001693" cy="698500"/>
          </a:xfrm>
        </p:grpSpPr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xmlns="" id="{87615FA3-A836-481C-998B-48998B09E53F}"/>
                </a:ext>
              </a:extLst>
            </p:cNvPr>
            <p:cNvSpPr/>
            <p:nvPr/>
          </p:nvSpPr>
          <p:spPr>
            <a:xfrm>
              <a:off x="0" y="0"/>
              <a:ext cx="3001693" cy="698500"/>
            </a:xfrm>
            <a:custGeom>
              <a:avLst/>
              <a:gdLst/>
              <a:ahLst/>
              <a:cxnLst/>
              <a:rect l="l" t="t" r="r" b="b"/>
              <a:pathLst>
                <a:path w="3001693" h="698500">
                  <a:moveTo>
                    <a:pt x="3001693" y="349250"/>
                  </a:moveTo>
                  <a:lnTo>
                    <a:pt x="279849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798493" y="0"/>
                  </a:lnTo>
                  <a:lnTo>
                    <a:pt x="3001693" y="349250"/>
                  </a:lnTo>
                  <a:close/>
                </a:path>
              </a:pathLst>
            </a:custGeom>
            <a:solidFill>
              <a:srgbClr val="969393"/>
            </a:solidFill>
          </p:spPr>
        </p:sp>
        <p:sp>
          <p:nvSpPr>
            <p:cNvPr id="75" name="TextBox 20">
              <a:extLst>
                <a:ext uri="{FF2B5EF4-FFF2-40B4-BE49-F238E27FC236}">
                  <a16:creationId xmlns:a16="http://schemas.microsoft.com/office/drawing/2014/main" xmlns="" id="{597B5207-E9B9-48E8-9D50-2480B7AA28A8}"/>
                </a:ext>
              </a:extLst>
            </p:cNvPr>
            <p:cNvSpPr txBox="1"/>
            <p:nvPr/>
          </p:nvSpPr>
          <p:spPr>
            <a:xfrm>
              <a:off x="114300" y="-38100"/>
              <a:ext cx="2773093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6" name="Group 27">
            <a:extLst>
              <a:ext uri="{FF2B5EF4-FFF2-40B4-BE49-F238E27FC236}">
                <a16:creationId xmlns:a16="http://schemas.microsoft.com/office/drawing/2014/main" xmlns="" id="{C976E8F9-797A-4B4A-A4D3-B9DAE6BCA216}"/>
              </a:ext>
            </a:extLst>
          </p:cNvPr>
          <p:cNvGrpSpPr/>
          <p:nvPr/>
        </p:nvGrpSpPr>
        <p:grpSpPr>
          <a:xfrm>
            <a:off x="9947211" y="8425759"/>
            <a:ext cx="1202736" cy="1033601"/>
            <a:chOff x="0" y="0"/>
            <a:chExt cx="812800" cy="698500"/>
          </a:xfrm>
        </p:grpSpPr>
        <p:sp>
          <p:nvSpPr>
            <p:cNvPr id="77" name="Freeform 28">
              <a:extLst>
                <a:ext uri="{FF2B5EF4-FFF2-40B4-BE49-F238E27FC236}">
                  <a16:creationId xmlns:a16="http://schemas.microsoft.com/office/drawing/2014/main" xmlns="" id="{81F03C66-1F50-4F32-8C75-35A4D8A6463A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8" name="TextBox 29">
              <a:extLst>
                <a:ext uri="{FF2B5EF4-FFF2-40B4-BE49-F238E27FC236}">
                  <a16:creationId xmlns:a16="http://schemas.microsoft.com/office/drawing/2014/main" xmlns="" id="{B0C533FD-0536-4B0D-997C-21286CBEBE1C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1" name="TextBox 68">
            <a:extLst>
              <a:ext uri="{FF2B5EF4-FFF2-40B4-BE49-F238E27FC236}">
                <a16:creationId xmlns:a16="http://schemas.microsoft.com/office/drawing/2014/main" xmlns="" id="{DC797680-DF23-457D-A0AA-685CC04745AD}"/>
              </a:ext>
            </a:extLst>
          </p:cNvPr>
          <p:cNvSpPr txBox="1"/>
          <p:nvPr/>
        </p:nvSpPr>
        <p:spPr>
          <a:xfrm>
            <a:off x="11146691" y="8120288"/>
            <a:ext cx="5312509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endParaRPr lang="en-US" sz="3600" spc="8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13">
            <a:extLst>
              <a:ext uri="{FF2B5EF4-FFF2-40B4-BE49-F238E27FC236}">
                <a16:creationId xmlns:a16="http://schemas.microsoft.com/office/drawing/2014/main" xmlns="" id="{BB9EA6DF-32CF-4E6B-9B45-B85932DE5CCB}"/>
              </a:ext>
            </a:extLst>
          </p:cNvPr>
          <p:cNvSpPr txBox="1"/>
          <p:nvPr/>
        </p:nvSpPr>
        <p:spPr>
          <a:xfrm>
            <a:off x="2431653" y="3707874"/>
            <a:ext cx="5222926" cy="3145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FFFFFF"/>
                </a:solidFill>
              </a:rPr>
              <a:t>NỘI DUNG BÀI HỌC</a:t>
            </a:r>
            <a:endParaRPr lang="en-US" sz="7200" b="1" dirty="0">
              <a:solidFill>
                <a:srgbClr val="FFFFFF"/>
              </a:solidFill>
            </a:endParaRPr>
          </a:p>
        </p:txBody>
      </p:sp>
      <p:sp>
        <p:nvSpPr>
          <p:cNvPr id="83" name="TextBox 65">
            <a:extLst>
              <a:ext uri="{FF2B5EF4-FFF2-40B4-BE49-F238E27FC236}">
                <a16:creationId xmlns:a16="http://schemas.microsoft.com/office/drawing/2014/main" xmlns="" id="{4CB15EB5-56C7-479A-8F91-11AE00D93631}"/>
              </a:ext>
            </a:extLst>
          </p:cNvPr>
          <p:cNvSpPr txBox="1"/>
          <p:nvPr/>
        </p:nvSpPr>
        <p:spPr>
          <a:xfrm>
            <a:off x="10104275" y="6364684"/>
            <a:ext cx="874217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84" name="TextBox 65">
            <a:extLst>
              <a:ext uri="{FF2B5EF4-FFF2-40B4-BE49-F238E27FC236}">
                <a16:creationId xmlns:a16="http://schemas.microsoft.com/office/drawing/2014/main" xmlns="" id="{8AD44A28-7035-41A5-AB40-330C9E2834B5}"/>
              </a:ext>
            </a:extLst>
          </p:cNvPr>
          <p:cNvSpPr txBox="1"/>
          <p:nvPr/>
        </p:nvSpPr>
        <p:spPr>
          <a:xfrm>
            <a:off x="10103339" y="8709041"/>
            <a:ext cx="874217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7" grpId="0"/>
      <p:bldP spid="68" grpId="0"/>
      <p:bldP spid="69" grpId="0"/>
      <p:bldP spid="81" grpId="0"/>
      <p:bldP spid="82" grpId="0"/>
      <p:bldP spid="83" grpId="0"/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892"/>
            <a:ext cx="18288000" cy="10285108"/>
          </a:xfrm>
          <a:custGeom>
            <a:avLst/>
            <a:gdLst/>
            <a:ahLst/>
            <a:cxnLst/>
            <a:rect l="l" t="t" r="r" b="b"/>
            <a:pathLst>
              <a:path w="18288000" h="10285108">
                <a:moveTo>
                  <a:pt x="0" y="0"/>
                </a:moveTo>
                <a:lnTo>
                  <a:pt x="18288000" y="0"/>
                </a:lnTo>
                <a:lnTo>
                  <a:pt x="18288000" y="10285108"/>
                </a:lnTo>
                <a:lnTo>
                  <a:pt x="0" y="10285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22" r="-6522"/>
            </a:stretch>
          </a:blipFill>
        </p:spPr>
        <p:txBody>
          <a:bodyPr/>
          <a:lstStyle/>
          <a:p>
            <a:endParaRPr lang="vi-VN" dirty="0"/>
          </a:p>
        </p:txBody>
      </p:sp>
      <p:grpSp>
        <p:nvGrpSpPr>
          <p:cNvPr id="6" name="Group 6"/>
          <p:cNvGrpSpPr/>
          <p:nvPr/>
        </p:nvGrpSpPr>
        <p:grpSpPr>
          <a:xfrm rot="-1095557">
            <a:off x="15703109" y="8113786"/>
            <a:ext cx="6117988" cy="4346428"/>
            <a:chOff x="0" y="0"/>
            <a:chExt cx="1611322" cy="11447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1322" cy="1144738"/>
            </a:xfrm>
            <a:custGeom>
              <a:avLst/>
              <a:gdLst/>
              <a:ahLst/>
              <a:cxnLst/>
              <a:rect l="l" t="t" r="r" b="b"/>
              <a:pathLst>
                <a:path w="1611322" h="1144738">
                  <a:moveTo>
                    <a:pt x="126544" y="0"/>
                  </a:moveTo>
                  <a:lnTo>
                    <a:pt x="1484779" y="0"/>
                  </a:lnTo>
                  <a:cubicBezTo>
                    <a:pt x="1554667" y="0"/>
                    <a:pt x="1611322" y="56655"/>
                    <a:pt x="1611322" y="126544"/>
                  </a:cubicBezTo>
                  <a:lnTo>
                    <a:pt x="1611322" y="1018195"/>
                  </a:lnTo>
                  <a:cubicBezTo>
                    <a:pt x="1611322" y="1051756"/>
                    <a:pt x="1597990" y="1083943"/>
                    <a:pt x="1574258" y="1107675"/>
                  </a:cubicBezTo>
                  <a:cubicBezTo>
                    <a:pt x="1550527" y="1131406"/>
                    <a:pt x="1518340" y="1144738"/>
                    <a:pt x="1484779" y="1144738"/>
                  </a:cubicBezTo>
                  <a:lnTo>
                    <a:pt x="126544" y="1144738"/>
                  </a:lnTo>
                  <a:cubicBezTo>
                    <a:pt x="56655" y="1144738"/>
                    <a:pt x="0" y="1088083"/>
                    <a:pt x="0" y="1018195"/>
                  </a:cubicBezTo>
                  <a:lnTo>
                    <a:pt x="0" y="126544"/>
                  </a:lnTo>
                  <a:cubicBezTo>
                    <a:pt x="0" y="56655"/>
                    <a:pt x="56655" y="0"/>
                    <a:pt x="126544" y="0"/>
                  </a:cubicBezTo>
                  <a:close/>
                </a:path>
              </a:pathLst>
            </a:custGeom>
            <a:solidFill>
              <a:srgbClr val="9EA788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611322" cy="11828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551117" y="9258300"/>
            <a:ext cx="2882434" cy="288243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5400000">
            <a:off x="6769293" y="8214288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7" y="0"/>
                </a:lnTo>
                <a:lnTo>
                  <a:pt x="2105667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67">
            <a:extLst>
              <a:ext uri="{FF2B5EF4-FFF2-40B4-BE49-F238E27FC236}">
                <a16:creationId xmlns:a16="http://schemas.microsoft.com/office/drawing/2014/main" xmlns="" id="{B77481E3-6D4B-4F1E-AF67-EFA4BF05465D}"/>
              </a:ext>
            </a:extLst>
          </p:cNvPr>
          <p:cNvSpPr txBox="1"/>
          <p:nvPr/>
        </p:nvSpPr>
        <p:spPr>
          <a:xfrm>
            <a:off x="762000" y="3104652"/>
            <a:ext cx="10820400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 I:</a:t>
            </a:r>
          </a:p>
          <a:p>
            <a:pPr algn="just">
              <a:lnSpc>
                <a:spcPct val="150000"/>
              </a:lnSpc>
            </a:pPr>
            <a:r>
              <a:rPr lang="vi-VN" sz="7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DƯ THỪA DỮ LIỆU</a:t>
            </a:r>
            <a:endParaRPr lang="en-US" sz="7200" spc="8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5444" r="-154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95478" y="0"/>
            <a:ext cx="5416698" cy="10796660"/>
            <a:chOff x="0" y="0"/>
            <a:chExt cx="1426620" cy="2843565"/>
          </a:xfrm>
          <a:solidFill>
            <a:srgbClr val="009999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426620" cy="2843565"/>
            </a:xfrm>
            <a:custGeom>
              <a:avLst/>
              <a:gdLst/>
              <a:ahLst/>
              <a:cxnLst/>
              <a:rect l="l" t="t" r="r" b="b"/>
              <a:pathLst>
                <a:path w="1426620" h="2843565">
                  <a:moveTo>
                    <a:pt x="85756" y="0"/>
                  </a:moveTo>
                  <a:lnTo>
                    <a:pt x="1340864" y="0"/>
                  </a:lnTo>
                  <a:cubicBezTo>
                    <a:pt x="1363608" y="0"/>
                    <a:pt x="1385420" y="9035"/>
                    <a:pt x="1401503" y="25117"/>
                  </a:cubicBezTo>
                  <a:cubicBezTo>
                    <a:pt x="1417585" y="41200"/>
                    <a:pt x="1426620" y="63012"/>
                    <a:pt x="1426620" y="85756"/>
                  </a:cubicBezTo>
                  <a:lnTo>
                    <a:pt x="1426620" y="2757809"/>
                  </a:lnTo>
                  <a:cubicBezTo>
                    <a:pt x="1426620" y="2780553"/>
                    <a:pt x="1417585" y="2802365"/>
                    <a:pt x="1401503" y="2818447"/>
                  </a:cubicBezTo>
                  <a:cubicBezTo>
                    <a:pt x="1385420" y="2834530"/>
                    <a:pt x="1363608" y="2843565"/>
                    <a:pt x="1340864" y="2843565"/>
                  </a:cubicBezTo>
                  <a:lnTo>
                    <a:pt x="85756" y="2843565"/>
                  </a:lnTo>
                  <a:cubicBezTo>
                    <a:pt x="63012" y="2843565"/>
                    <a:pt x="41200" y="2834530"/>
                    <a:pt x="25117" y="2818447"/>
                  </a:cubicBezTo>
                  <a:cubicBezTo>
                    <a:pt x="9035" y="2802365"/>
                    <a:pt x="0" y="2780553"/>
                    <a:pt x="0" y="2757809"/>
                  </a:cubicBezTo>
                  <a:lnTo>
                    <a:pt x="0" y="85756"/>
                  </a:lnTo>
                  <a:cubicBezTo>
                    <a:pt x="0" y="63012"/>
                    <a:pt x="9035" y="41200"/>
                    <a:pt x="25117" y="25117"/>
                  </a:cubicBezTo>
                  <a:cubicBezTo>
                    <a:pt x="41200" y="9035"/>
                    <a:pt x="63012" y="0"/>
                    <a:pt x="85756" y="0"/>
                  </a:cubicBezTo>
                  <a:close/>
                </a:path>
              </a:pathLst>
            </a:custGeom>
            <a:grpFill/>
            <a:ln cap="rnd">
              <a:solidFill>
                <a:srgbClr val="00999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26620" cy="2881665"/>
            </a:xfrm>
            <a:prstGeom prst="rect">
              <a:avLst/>
            </a:prstGeom>
            <a:grpFill/>
            <a:ln>
              <a:solidFill>
                <a:srgbClr val="009999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931433" y="777195"/>
            <a:ext cx="16297319" cy="1543050"/>
            <a:chOff x="0" y="0"/>
            <a:chExt cx="2567282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67282" cy="406400"/>
            </a:xfrm>
            <a:custGeom>
              <a:avLst/>
              <a:gdLst/>
              <a:ahLst/>
              <a:cxnLst/>
              <a:rect l="l" t="t" r="r" b="b"/>
              <a:pathLst>
                <a:path w="2567282" h="406400">
                  <a:moveTo>
                    <a:pt x="47654" y="0"/>
                  </a:moveTo>
                  <a:lnTo>
                    <a:pt x="2519628" y="0"/>
                  </a:lnTo>
                  <a:cubicBezTo>
                    <a:pt x="2545947" y="0"/>
                    <a:pt x="2567282" y="21335"/>
                    <a:pt x="2567282" y="47654"/>
                  </a:cubicBezTo>
                  <a:lnTo>
                    <a:pt x="2567282" y="358746"/>
                  </a:lnTo>
                  <a:cubicBezTo>
                    <a:pt x="2567282" y="385065"/>
                    <a:pt x="2545947" y="406400"/>
                    <a:pt x="2519628" y="406400"/>
                  </a:cubicBezTo>
                  <a:lnTo>
                    <a:pt x="47654" y="406400"/>
                  </a:lnTo>
                  <a:cubicBezTo>
                    <a:pt x="21335" y="406400"/>
                    <a:pt x="0" y="385065"/>
                    <a:pt x="0" y="358746"/>
                  </a:cubicBezTo>
                  <a:lnTo>
                    <a:pt x="0" y="47654"/>
                  </a:lnTo>
                  <a:cubicBezTo>
                    <a:pt x="0" y="21335"/>
                    <a:pt x="21335" y="0"/>
                    <a:pt x="4765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solidFill>
                <a:schemeClr val="bg1">
                  <a:lumMod val="85000"/>
                </a:schemeClr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567282" cy="44450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613420" y="9258300"/>
            <a:ext cx="3213358" cy="1543050"/>
            <a:chOff x="0" y="0"/>
            <a:chExt cx="846317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6317" cy="406400"/>
            </a:xfrm>
            <a:custGeom>
              <a:avLst/>
              <a:gdLst/>
              <a:ahLst/>
              <a:cxnLst/>
              <a:rect l="l" t="t" r="r" b="b"/>
              <a:pathLst>
                <a:path w="846317" h="406400">
                  <a:moveTo>
                    <a:pt x="144558" y="0"/>
                  </a:moveTo>
                  <a:lnTo>
                    <a:pt x="701759" y="0"/>
                  </a:lnTo>
                  <a:cubicBezTo>
                    <a:pt x="781596" y="0"/>
                    <a:pt x="846317" y="64721"/>
                    <a:pt x="846317" y="144558"/>
                  </a:cubicBezTo>
                  <a:lnTo>
                    <a:pt x="846317" y="261842"/>
                  </a:lnTo>
                  <a:cubicBezTo>
                    <a:pt x="846317" y="341679"/>
                    <a:pt x="781596" y="406400"/>
                    <a:pt x="701759" y="406400"/>
                  </a:cubicBezTo>
                  <a:lnTo>
                    <a:pt x="144558" y="406400"/>
                  </a:lnTo>
                  <a:cubicBezTo>
                    <a:pt x="64721" y="406400"/>
                    <a:pt x="0" y="341679"/>
                    <a:pt x="0" y="261842"/>
                  </a:cubicBezTo>
                  <a:lnTo>
                    <a:pt x="0" y="144558"/>
                  </a:lnTo>
                  <a:cubicBezTo>
                    <a:pt x="0" y="64721"/>
                    <a:pt x="64721" y="0"/>
                    <a:pt x="144558" y="0"/>
                  </a:cubicBezTo>
                  <a:close/>
                </a:path>
              </a:pathLst>
            </a:custGeom>
            <a:solidFill>
              <a:srgbClr val="CDBE8C"/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4631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41628" y="777195"/>
            <a:ext cx="11559756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Dư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không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quán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6269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89445" y="83439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7" y="0"/>
                </a:lnTo>
                <a:lnTo>
                  <a:pt x="2105667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6267859" y="932587"/>
            <a:ext cx="1301788" cy="1152374"/>
          </a:xfrm>
          <a:custGeom>
            <a:avLst/>
            <a:gdLst/>
            <a:ahLst/>
            <a:cxnLst/>
            <a:rect l="l" t="t" r="r" b="b"/>
            <a:pathLst>
              <a:path w="1301788" h="1152374">
                <a:moveTo>
                  <a:pt x="0" y="0"/>
                </a:moveTo>
                <a:lnTo>
                  <a:pt x="1301788" y="0"/>
                </a:lnTo>
                <a:lnTo>
                  <a:pt x="1301788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r="-61751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839146" y="8588608"/>
            <a:ext cx="2882434" cy="288243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846783" y="-406906"/>
            <a:ext cx="2882434" cy="288243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4133314" y="2998860"/>
            <a:ext cx="1425874" cy="142587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9999"/>
          </a:solidFill>
        </p:spPr>
      </p:sp>
      <p:sp>
        <p:nvSpPr>
          <p:cNvPr id="24" name="TextBox 24"/>
          <p:cNvSpPr txBox="1"/>
          <p:nvPr/>
        </p:nvSpPr>
        <p:spPr>
          <a:xfrm>
            <a:off x="4266990" y="3065698"/>
            <a:ext cx="1158523" cy="1225360"/>
          </a:xfrm>
          <a:prstGeom prst="rect">
            <a:avLst/>
          </a:prstGeom>
        </p:spPr>
        <p:txBody>
          <a:bodyPr lIns="46594" tIns="46594" rIns="46594" bIns="46594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8" name="Freeform 28"/>
          <p:cNvSpPr/>
          <p:nvPr/>
        </p:nvSpPr>
        <p:spPr>
          <a:xfrm>
            <a:off x="4133314" y="5390611"/>
            <a:ext cx="1425874" cy="142587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9999"/>
          </a:solidFill>
        </p:spPr>
      </p:sp>
      <p:sp>
        <p:nvSpPr>
          <p:cNvPr id="29" name="TextBox 29"/>
          <p:cNvSpPr txBox="1"/>
          <p:nvPr/>
        </p:nvSpPr>
        <p:spPr>
          <a:xfrm>
            <a:off x="4266990" y="5457449"/>
            <a:ext cx="1158523" cy="1225360"/>
          </a:xfrm>
          <a:prstGeom prst="rect">
            <a:avLst/>
          </a:prstGeom>
        </p:spPr>
        <p:txBody>
          <a:bodyPr lIns="46594" tIns="46594" rIns="46594" bIns="46594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3" name="Freeform 33"/>
          <p:cNvSpPr/>
          <p:nvPr/>
        </p:nvSpPr>
        <p:spPr>
          <a:xfrm>
            <a:off x="4083250" y="7782362"/>
            <a:ext cx="1475938" cy="147593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9999"/>
          </a:solidFill>
        </p:spPr>
      </p:sp>
      <p:sp>
        <p:nvSpPr>
          <p:cNvPr id="34" name="TextBox 34"/>
          <p:cNvSpPr txBox="1"/>
          <p:nvPr/>
        </p:nvSpPr>
        <p:spPr>
          <a:xfrm>
            <a:off x="4221619" y="7851547"/>
            <a:ext cx="1199200" cy="1268384"/>
          </a:xfrm>
          <a:prstGeom prst="rect">
            <a:avLst/>
          </a:prstGeom>
        </p:spPr>
        <p:txBody>
          <a:bodyPr lIns="46594" tIns="46594" rIns="46594" bIns="46594" rtlCol="0" anchor="ctr"/>
          <a:lstStyle/>
          <a:p>
            <a:pPr algn="ctr">
              <a:lnSpc>
                <a:spcPts val="2660"/>
              </a:lnSpc>
            </a:pPr>
            <a:endParaRPr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0E43606-DA5D-42C7-8FCE-759781426B03}"/>
              </a:ext>
            </a:extLst>
          </p:cNvPr>
          <p:cNvSpPr txBox="1"/>
          <p:nvPr/>
        </p:nvSpPr>
        <p:spPr>
          <a:xfrm>
            <a:off x="6118459" y="3706886"/>
            <a:ext cx="11376481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dư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quán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sao cho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dư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thông tin,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6942034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772820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80DCF59A-A22A-424C-AAAB-52C2A92C3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00200" y="1454417"/>
            <a:ext cx="4369034" cy="85211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E03463-8CDD-4EE9-B7C5-CA887F81075D}"/>
              </a:ext>
            </a:extLst>
          </p:cNvPr>
          <p:cNvSpPr txBox="1"/>
          <p:nvPr/>
        </p:nvSpPr>
        <p:spPr>
          <a:xfrm>
            <a:off x="8534400" y="102870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/>
              <a:t>VÍ DỤ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CD760A9-F9CF-44F0-93CD-352635017691}"/>
              </a:ext>
            </a:extLst>
          </p:cNvPr>
          <p:cNvSpPr txBox="1"/>
          <p:nvPr/>
        </p:nvSpPr>
        <p:spPr>
          <a:xfrm>
            <a:off x="8534400" y="2095500"/>
            <a:ext cx="7086600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/>
              <a:t>Tên </a:t>
            </a:r>
            <a:r>
              <a:rPr lang="vi-VN" sz="3600" dirty="0" err="1"/>
              <a:t>học</a:t>
            </a:r>
            <a:r>
              <a:rPr lang="vi-VN" sz="3600" dirty="0"/>
              <a:t> sinh: Lê </a:t>
            </a:r>
            <a:r>
              <a:rPr lang="vi-VN" sz="3600" dirty="0" err="1"/>
              <a:t>Bình</a:t>
            </a:r>
            <a:endParaRPr lang="vi-VN" sz="3600" dirty="0"/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err="1"/>
              <a:t>Ngày</a:t>
            </a:r>
            <a:r>
              <a:rPr lang="vi-VN" sz="3600" dirty="0"/>
              <a:t> sinh: 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02/3/2007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11A1</a:t>
            </a:r>
            <a:r>
              <a:rPr lang="vi-VN" sz="3600" dirty="0"/>
              <a:t>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err="1"/>
              <a:t>Số</a:t>
            </a:r>
            <a:r>
              <a:rPr lang="vi-VN" sz="3600" dirty="0"/>
              <a:t> </a:t>
            </a:r>
            <a:r>
              <a:rPr lang="vi-VN" sz="3600" dirty="0" err="1"/>
              <a:t>thẻ</a:t>
            </a:r>
            <a:r>
              <a:rPr lang="vi-VN" sz="3600" dirty="0"/>
              <a:t> TV: HS-002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err="1"/>
              <a:t>Số</a:t>
            </a:r>
            <a:r>
              <a:rPr lang="vi-VN" sz="3600" dirty="0"/>
              <a:t> </a:t>
            </a:r>
            <a:r>
              <a:rPr lang="vi-VN" sz="3600" dirty="0" err="1"/>
              <a:t>lần</a:t>
            </a:r>
            <a:r>
              <a:rPr lang="vi-VN" sz="3600" dirty="0"/>
              <a:t> </a:t>
            </a:r>
            <a:r>
              <a:rPr lang="vi-VN" sz="3600" dirty="0" err="1"/>
              <a:t>mượn</a:t>
            </a:r>
            <a:r>
              <a:rPr lang="vi-VN" sz="3600" dirty="0"/>
              <a:t> </a:t>
            </a:r>
            <a:r>
              <a:rPr lang="vi-VN" sz="3600" dirty="0" err="1"/>
              <a:t>sách</a:t>
            </a:r>
            <a:r>
              <a:rPr lang="vi-VN" sz="3600" dirty="0"/>
              <a:t>: </a:t>
            </a:r>
            <a:r>
              <a:rPr lang="vi-VN" sz="3600" b="1" dirty="0"/>
              <a:t>68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F4FA87D8-3FD2-432E-B88C-D38DF42DAC46}"/>
              </a:ext>
            </a:extLst>
          </p:cNvPr>
          <p:cNvSpPr/>
          <p:nvPr/>
        </p:nvSpPr>
        <p:spPr>
          <a:xfrm>
            <a:off x="6718417" y="7658099"/>
            <a:ext cx="1066800" cy="609600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64FB7A2-112F-4266-81FC-EE568C85D0B4}"/>
              </a:ext>
            </a:extLst>
          </p:cNvPr>
          <p:cNvSpPr/>
          <p:nvPr/>
        </p:nvSpPr>
        <p:spPr>
          <a:xfrm>
            <a:off x="8077200" y="6613486"/>
            <a:ext cx="9296400" cy="260326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ộ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HS-002”, “Lê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”, “02/3/2007”, “11A1”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68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(trên 68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ghi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105732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94739" y="-4233"/>
            <a:ext cx="7193261" cy="10287000"/>
            <a:chOff x="0" y="0"/>
            <a:chExt cx="959101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6705" r="26705"/>
            <a:stretch>
              <a:fillRect/>
            </a:stretch>
          </p:blipFill>
          <p:spPr>
            <a:xfrm>
              <a:off x="0" y="0"/>
              <a:ext cx="9591014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1060872" y="8877300"/>
            <a:ext cx="7193261" cy="1401234"/>
            <a:chOff x="0" y="0"/>
            <a:chExt cx="983495" cy="2770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83495" cy="277085"/>
            </a:xfrm>
            <a:custGeom>
              <a:avLst/>
              <a:gdLst/>
              <a:ahLst/>
              <a:cxnLst/>
              <a:rect l="l" t="t" r="r" b="b"/>
              <a:pathLst>
                <a:path w="983495" h="277085">
                  <a:moveTo>
                    <a:pt x="0" y="0"/>
                  </a:moveTo>
                  <a:lnTo>
                    <a:pt x="983495" y="0"/>
                  </a:lnTo>
                  <a:lnTo>
                    <a:pt x="983495" y="277085"/>
                  </a:lnTo>
                  <a:lnTo>
                    <a:pt x="0" y="277085"/>
                  </a:lnTo>
                  <a:close/>
                </a:path>
              </a:pathLst>
            </a:custGeom>
            <a:solidFill>
              <a:srgbClr val="084C6E">
                <a:alpha val="77647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983495" cy="3056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942034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772820" y="711434"/>
            <a:ext cx="634533" cy="634533"/>
          </a:xfrm>
          <a:custGeom>
            <a:avLst/>
            <a:gdLst/>
            <a:ahLst/>
            <a:cxnLst/>
            <a:rect l="l" t="t" r="r" b="b"/>
            <a:pathLst>
              <a:path w="634533" h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E851CCA-D702-4027-810E-855829131A29}"/>
              </a:ext>
            </a:extLst>
          </p:cNvPr>
          <p:cNvSpPr/>
          <p:nvPr/>
        </p:nvSpPr>
        <p:spPr>
          <a:xfrm>
            <a:off x="798220" y="1790700"/>
            <a:ext cx="9437980" cy="2743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Đa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hơn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dư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D111084-EDDE-4193-9A89-E1AD84D52F7E}"/>
              </a:ext>
            </a:extLst>
          </p:cNvPr>
          <p:cNvSpPr/>
          <p:nvPr/>
        </p:nvSpPr>
        <p:spPr>
          <a:xfrm>
            <a:off x="849369" y="6045200"/>
            <a:ext cx="9437980" cy="2743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dư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sai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không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quán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xmlns="" id="{477A16E8-FBEC-4A41-B321-E8B67AABC9DE}"/>
              </a:ext>
            </a:extLst>
          </p:cNvPr>
          <p:cNvSpPr/>
          <p:nvPr/>
        </p:nvSpPr>
        <p:spPr>
          <a:xfrm>
            <a:off x="5230813" y="4914900"/>
            <a:ext cx="685800" cy="838201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1989</Words>
  <Application>Microsoft Office PowerPoint</Application>
  <PresentationFormat>Custom</PresentationFormat>
  <Paragraphs>133</Paragraphs>
  <Slides>46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Times New Roman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Minimal Professional Business Project Presentation</dc:title>
  <dc:creator>Admin</dc:creator>
  <cp:lastModifiedBy>Admin</cp:lastModifiedBy>
  <cp:revision>18</cp:revision>
  <dcterms:created xsi:type="dcterms:W3CDTF">2006-08-16T00:00:00Z</dcterms:created>
  <dcterms:modified xsi:type="dcterms:W3CDTF">2024-09-13T17:24:45Z</dcterms:modified>
  <dc:identifier>DAFxlLRNODY</dc:identifier>
</cp:coreProperties>
</file>