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47"/>
  </p:notesMasterIdLst>
  <p:sldIdLst>
    <p:sldId id="256" r:id="rId2"/>
    <p:sldId id="257" r:id="rId3"/>
    <p:sldId id="266" r:id="rId4"/>
    <p:sldId id="258" r:id="rId5"/>
    <p:sldId id="279" r:id="rId6"/>
    <p:sldId id="260" r:id="rId7"/>
    <p:sldId id="259" r:id="rId8"/>
    <p:sldId id="262" r:id="rId9"/>
    <p:sldId id="261" r:id="rId10"/>
    <p:sldId id="263" r:id="rId11"/>
    <p:sldId id="265" r:id="rId12"/>
    <p:sldId id="280" r:id="rId13"/>
    <p:sldId id="264" r:id="rId14"/>
    <p:sldId id="268" r:id="rId15"/>
    <p:sldId id="269" r:id="rId16"/>
    <p:sldId id="272" r:id="rId17"/>
    <p:sldId id="273" r:id="rId18"/>
    <p:sldId id="271" r:id="rId19"/>
    <p:sldId id="274" r:id="rId20"/>
    <p:sldId id="284" r:id="rId21"/>
    <p:sldId id="283" r:id="rId22"/>
    <p:sldId id="285" r:id="rId23"/>
    <p:sldId id="281" r:id="rId24"/>
    <p:sldId id="286" r:id="rId25"/>
    <p:sldId id="290" r:id="rId26"/>
    <p:sldId id="282" r:id="rId27"/>
    <p:sldId id="289" r:id="rId28"/>
    <p:sldId id="292" r:id="rId29"/>
    <p:sldId id="293" r:id="rId30"/>
    <p:sldId id="294" r:id="rId31"/>
    <p:sldId id="295" r:id="rId32"/>
    <p:sldId id="291" r:id="rId33"/>
    <p:sldId id="296" r:id="rId34"/>
    <p:sldId id="297" r:id="rId35"/>
    <p:sldId id="298" r:id="rId36"/>
    <p:sldId id="288" r:id="rId37"/>
    <p:sldId id="299" r:id="rId38"/>
    <p:sldId id="300" r:id="rId39"/>
    <p:sldId id="287" r:id="rId40"/>
    <p:sldId id="305" r:id="rId41"/>
    <p:sldId id="306" r:id="rId42"/>
    <p:sldId id="307" r:id="rId43"/>
    <p:sldId id="278" r:id="rId44"/>
    <p:sldId id="308" r:id="rId45"/>
    <p:sldId id="309" r:id="rId46"/>
  </p:sldIdLst>
  <p:sldSz cx="9144000" cy="5143500" type="screen16x9"/>
  <p:notesSz cx="6858000" cy="9144000"/>
  <p:embeddedFontLst>
    <p:embeddedFont>
      <p:font typeface="Balsamiq Sans" charset="0"/>
      <p:regular r:id="rId48"/>
      <p:bold r:id="rId49"/>
      <p:italic r:id="rId50"/>
      <p:boldItalic r:id="rId51"/>
    </p:embeddedFont>
    <p:embeddedFont>
      <p:font typeface="Fira Sans Extra Condensed" charset="0"/>
      <p:regular r:id="rId52"/>
      <p:bold r:id="rId53"/>
      <p:italic r:id="rId54"/>
      <p:boldItalic r:id="rId55"/>
    </p:embeddedFont>
    <p:embeddedFont>
      <p:font typeface="Alexandria" charset="-78"/>
      <p:regular r:id="rId56"/>
      <p:bold r:id="rId57"/>
    </p:embeddedFont>
    <p:embeddedFont>
      <p:font typeface="Calibri"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A81CF00-EC4C-4E57-89DB-4E505B924064}">
  <a:tblStyle styleId="{FA81CF00-EC4C-4E57-89DB-4E505B9240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236" y="-3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301275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31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35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7eff44d48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27eff44d48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5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59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9998e27b4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9998e27b4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22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7eff44cef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27eff44cef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0820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7eff44cef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27eff44cef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27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17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479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7eff44cef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27eff44cef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181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7eff44d48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27eff44d4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72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718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7eff44d48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27eff44d4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2676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381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7eff44d48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27eff44d4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47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7eff44d48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27eff44d4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136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7eff44d48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27eff44d4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45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7eff44d48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27eff44d4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043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37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7eff44d48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27eff44d4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310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7eff44d48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27eff44d4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564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7eff44d48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27eff44d48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74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7eff44d4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7eff44d48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94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29896d9d514_1_39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29896d9d514_1_39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515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23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340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466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40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790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7eff44cef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7eff44cef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785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314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10" name="Google Shape;10;p2"/>
          <p:cNvSpPr txBox="1">
            <a:spLocks noGrp="1"/>
          </p:cNvSpPr>
          <p:nvPr>
            <p:ph type="ctrTitle"/>
          </p:nvPr>
        </p:nvSpPr>
        <p:spPr>
          <a:xfrm>
            <a:off x="678625" y="1004388"/>
            <a:ext cx="4156800" cy="27411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677350" y="3745513"/>
            <a:ext cx="4159200" cy="393600"/>
          </a:xfrm>
          <a:prstGeom prst="rect">
            <a:avLst/>
          </a:prstGeom>
          <a:ln>
            <a:noFill/>
          </a:ln>
        </p:spPr>
        <p:txBody>
          <a:bodyPr spcFirstLastPara="1" wrap="square" lIns="91425" tIns="91425" rIns="91425" bIns="91425" anchor="t" anchorCtr="0">
            <a:noAutofit/>
          </a:bodyPr>
          <a:lstStyle>
            <a:lvl1pPr lvl="0">
              <a:lnSpc>
                <a:spcPct val="115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363114" y="223588"/>
            <a:ext cx="8569000" cy="4734750"/>
            <a:chOff x="363114" y="223588"/>
            <a:chExt cx="8569000" cy="4734750"/>
          </a:xfrm>
        </p:grpSpPr>
        <p:sp>
          <p:nvSpPr>
            <p:cNvPr id="13" name="Google Shape;13;p2"/>
            <p:cNvSpPr/>
            <p:nvPr/>
          </p:nvSpPr>
          <p:spPr>
            <a:xfrm>
              <a:off x="8484289" y="223588"/>
              <a:ext cx="218649" cy="217912"/>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65023" y="441506"/>
              <a:ext cx="167091" cy="214574"/>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597883" y="4139134"/>
              <a:ext cx="167091" cy="214574"/>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736168" y="4495049"/>
              <a:ext cx="218649" cy="217912"/>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3114" y="439826"/>
              <a:ext cx="218649" cy="217912"/>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8623" y="225256"/>
              <a:ext cx="167091" cy="214574"/>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03200" y="4740437"/>
              <a:ext cx="218649" cy="217901"/>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41448" y="324919"/>
              <a:ext cx="167091" cy="214574"/>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23947" y="4603988"/>
              <a:ext cx="167099" cy="166546"/>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190847" y="4766113"/>
              <a:ext cx="167099" cy="166546"/>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430773" y="1972356"/>
              <a:ext cx="167091" cy="214574"/>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0"/>
        <p:cNvGrpSpPr/>
        <p:nvPr/>
      </p:nvGrpSpPr>
      <p:grpSpPr>
        <a:xfrm>
          <a:off x="0" y="0"/>
          <a:ext cx="0" cy="0"/>
          <a:chOff x="0" y="0"/>
          <a:chExt cx="0" cy="0"/>
        </a:xfrm>
      </p:grpSpPr>
      <p:pic>
        <p:nvPicPr>
          <p:cNvPr id="101" name="Google Shape;101;p13"/>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102" name="Google Shape;102;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3" name="Google Shape;103;p13"/>
          <p:cNvGrpSpPr/>
          <p:nvPr/>
        </p:nvGrpSpPr>
        <p:grpSpPr>
          <a:xfrm>
            <a:off x="230167" y="726357"/>
            <a:ext cx="8717724" cy="4202314"/>
            <a:chOff x="230167" y="726357"/>
            <a:chExt cx="8717724" cy="4202314"/>
          </a:xfrm>
        </p:grpSpPr>
        <p:sp>
          <p:nvSpPr>
            <p:cNvPr id="104" name="Google Shape;104;p13"/>
            <p:cNvSpPr/>
            <p:nvPr/>
          </p:nvSpPr>
          <p:spPr>
            <a:xfrm>
              <a:off x="8459007" y="726357"/>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8423994" y="2369545"/>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312160" y="463278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8779692" y="1141462"/>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230167" y="4279337"/>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09"/>
        <p:cNvGrpSpPr/>
        <p:nvPr/>
      </p:nvGrpSpPr>
      <p:grpSpPr>
        <a:xfrm>
          <a:off x="0" y="0"/>
          <a:ext cx="0" cy="0"/>
          <a:chOff x="0" y="0"/>
          <a:chExt cx="0" cy="0"/>
        </a:xfrm>
      </p:grpSpPr>
      <p:pic>
        <p:nvPicPr>
          <p:cNvPr id="110" name="Google Shape;110;p14"/>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111" name="Google Shape;111;p1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2" name="Google Shape;112;p14"/>
          <p:cNvGrpSpPr/>
          <p:nvPr/>
        </p:nvGrpSpPr>
        <p:grpSpPr>
          <a:xfrm rot="10800000" flipH="1">
            <a:off x="205419" y="149138"/>
            <a:ext cx="8742343" cy="4846060"/>
            <a:chOff x="205419" y="277387"/>
            <a:chExt cx="8742343" cy="4846060"/>
          </a:xfrm>
        </p:grpSpPr>
        <p:sp>
          <p:nvSpPr>
            <p:cNvPr id="113" name="Google Shape;113;p14"/>
            <p:cNvSpPr/>
            <p:nvPr/>
          </p:nvSpPr>
          <p:spPr>
            <a:xfrm>
              <a:off x="8720882" y="4690095"/>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205419" y="445020"/>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8034485" y="482755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8488330" y="4520187"/>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527042" y="277387"/>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18"/>
        <p:cNvGrpSpPr/>
        <p:nvPr/>
      </p:nvGrpSpPr>
      <p:grpSpPr>
        <a:xfrm>
          <a:off x="0" y="0"/>
          <a:ext cx="0" cy="0"/>
          <a:chOff x="0" y="0"/>
          <a:chExt cx="0" cy="0"/>
        </a:xfrm>
      </p:grpSpPr>
      <p:pic>
        <p:nvPicPr>
          <p:cNvPr id="119" name="Google Shape;119;p15"/>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120" name="Google Shape;120;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1" name="Google Shape;121;p15"/>
          <p:cNvGrpSpPr/>
          <p:nvPr/>
        </p:nvGrpSpPr>
        <p:grpSpPr>
          <a:xfrm>
            <a:off x="7996147" y="4280488"/>
            <a:ext cx="961553" cy="749096"/>
            <a:chOff x="7996147" y="4280488"/>
            <a:chExt cx="961553" cy="749096"/>
          </a:xfrm>
        </p:grpSpPr>
        <p:sp>
          <p:nvSpPr>
            <p:cNvPr id="122" name="Google Shape;122;p15"/>
            <p:cNvSpPr/>
            <p:nvPr/>
          </p:nvSpPr>
          <p:spPr>
            <a:xfrm>
              <a:off x="8555447" y="4712938"/>
              <a:ext cx="167099" cy="166546"/>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8790601" y="4280488"/>
              <a:ext cx="167099" cy="214574"/>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7996147" y="4863038"/>
              <a:ext cx="167099" cy="166546"/>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8200951" y="4518613"/>
              <a:ext cx="167099" cy="214574"/>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BLANK_1_1_1_1_2">
    <p:spTree>
      <p:nvGrpSpPr>
        <p:cNvPr id="1" name="Shape 126"/>
        <p:cNvGrpSpPr/>
        <p:nvPr/>
      </p:nvGrpSpPr>
      <p:grpSpPr>
        <a:xfrm>
          <a:off x="0" y="0"/>
          <a:ext cx="0" cy="0"/>
          <a:chOff x="0" y="0"/>
          <a:chExt cx="0" cy="0"/>
        </a:xfrm>
      </p:grpSpPr>
      <p:pic>
        <p:nvPicPr>
          <p:cNvPr id="127" name="Google Shape;127;p16"/>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128" name="Google Shape;128;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 name="Google Shape;129;p16"/>
          <p:cNvSpPr txBox="1">
            <a:spLocks noGrp="1"/>
          </p:cNvSpPr>
          <p:nvPr>
            <p:ph type="title" idx="2" hasCustomPrompt="1"/>
          </p:nvPr>
        </p:nvSpPr>
        <p:spPr>
          <a:xfrm>
            <a:off x="2253343" y="1705763"/>
            <a:ext cx="733500" cy="447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0" name="Google Shape;130;p16"/>
          <p:cNvSpPr txBox="1">
            <a:spLocks noGrp="1"/>
          </p:cNvSpPr>
          <p:nvPr>
            <p:ph type="title" idx="3" hasCustomPrompt="1"/>
          </p:nvPr>
        </p:nvSpPr>
        <p:spPr>
          <a:xfrm>
            <a:off x="2253343" y="3324338"/>
            <a:ext cx="731400" cy="447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1" name="Google Shape;131;p16"/>
          <p:cNvSpPr txBox="1">
            <a:spLocks noGrp="1"/>
          </p:cNvSpPr>
          <p:nvPr>
            <p:ph type="title" idx="4" hasCustomPrompt="1"/>
          </p:nvPr>
        </p:nvSpPr>
        <p:spPr>
          <a:xfrm>
            <a:off x="5199209" y="1706400"/>
            <a:ext cx="731400" cy="446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2" name="Google Shape;132;p16"/>
          <p:cNvSpPr txBox="1">
            <a:spLocks noGrp="1"/>
          </p:cNvSpPr>
          <p:nvPr>
            <p:ph type="title" idx="5" hasCustomPrompt="1"/>
          </p:nvPr>
        </p:nvSpPr>
        <p:spPr>
          <a:xfrm>
            <a:off x="5199209" y="3324339"/>
            <a:ext cx="731400" cy="447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3" name="Google Shape;133;p16"/>
          <p:cNvSpPr txBox="1">
            <a:spLocks noGrp="1"/>
          </p:cNvSpPr>
          <p:nvPr>
            <p:ph type="subTitle" idx="1"/>
          </p:nvPr>
        </p:nvSpPr>
        <p:spPr>
          <a:xfrm>
            <a:off x="2151522" y="2139975"/>
            <a:ext cx="18951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2pPr>
            <a:lvl3pPr lvl="2"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3pPr>
            <a:lvl4pPr lvl="3"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4pPr>
            <a:lvl5pPr lvl="4"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5pPr>
            <a:lvl6pPr lvl="5"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6pPr>
            <a:lvl7pPr lvl="6"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7pPr>
            <a:lvl8pPr lvl="7"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8pPr>
            <a:lvl9pPr lvl="8"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9pPr>
          </a:lstStyle>
          <a:p>
            <a:endParaRPr/>
          </a:p>
        </p:txBody>
      </p:sp>
      <p:sp>
        <p:nvSpPr>
          <p:cNvPr id="134" name="Google Shape;134;p16"/>
          <p:cNvSpPr txBox="1">
            <a:spLocks noGrp="1"/>
          </p:cNvSpPr>
          <p:nvPr>
            <p:ph type="subTitle" idx="6"/>
          </p:nvPr>
        </p:nvSpPr>
        <p:spPr>
          <a:xfrm>
            <a:off x="2151522" y="3759825"/>
            <a:ext cx="18951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2pPr>
            <a:lvl3pPr lvl="2"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3pPr>
            <a:lvl4pPr lvl="3"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4pPr>
            <a:lvl5pPr lvl="4"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5pPr>
            <a:lvl6pPr lvl="5"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6pPr>
            <a:lvl7pPr lvl="6"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7pPr>
            <a:lvl8pPr lvl="7"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8pPr>
            <a:lvl9pPr lvl="8"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9pPr>
          </a:lstStyle>
          <a:p>
            <a:endParaRPr/>
          </a:p>
        </p:txBody>
      </p:sp>
      <p:sp>
        <p:nvSpPr>
          <p:cNvPr id="135" name="Google Shape;135;p16"/>
          <p:cNvSpPr txBox="1">
            <a:spLocks noGrp="1"/>
          </p:cNvSpPr>
          <p:nvPr>
            <p:ph type="subTitle" idx="7"/>
          </p:nvPr>
        </p:nvSpPr>
        <p:spPr>
          <a:xfrm>
            <a:off x="5097378" y="2139975"/>
            <a:ext cx="18951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2pPr>
            <a:lvl3pPr lvl="2"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3pPr>
            <a:lvl4pPr lvl="3"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4pPr>
            <a:lvl5pPr lvl="4"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5pPr>
            <a:lvl6pPr lvl="5"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6pPr>
            <a:lvl7pPr lvl="6"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7pPr>
            <a:lvl8pPr lvl="7"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8pPr>
            <a:lvl9pPr lvl="8"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9pPr>
          </a:lstStyle>
          <a:p>
            <a:endParaRPr/>
          </a:p>
        </p:txBody>
      </p:sp>
      <p:sp>
        <p:nvSpPr>
          <p:cNvPr id="136" name="Google Shape;136;p16"/>
          <p:cNvSpPr txBox="1">
            <a:spLocks noGrp="1"/>
          </p:cNvSpPr>
          <p:nvPr>
            <p:ph type="subTitle" idx="8"/>
          </p:nvPr>
        </p:nvSpPr>
        <p:spPr>
          <a:xfrm>
            <a:off x="5097378" y="3759825"/>
            <a:ext cx="18951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alsamiq Sans"/>
              <a:buNone/>
              <a:defRPr sz="24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2pPr>
            <a:lvl3pPr lvl="2"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3pPr>
            <a:lvl4pPr lvl="3"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4pPr>
            <a:lvl5pPr lvl="4"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5pPr>
            <a:lvl6pPr lvl="5"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6pPr>
            <a:lvl7pPr lvl="6"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7pPr>
            <a:lvl8pPr lvl="7"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8pPr>
            <a:lvl9pPr lvl="8" algn="ctr" rtl="0">
              <a:lnSpc>
                <a:spcPct val="100000"/>
              </a:lnSpc>
              <a:spcBef>
                <a:spcPts val="0"/>
              </a:spcBef>
              <a:spcAft>
                <a:spcPts val="0"/>
              </a:spcAft>
              <a:buClr>
                <a:schemeClr val="dk1"/>
              </a:buClr>
              <a:buSzPts val="2400"/>
              <a:buFont typeface="Balsamiq Sans"/>
              <a:buNone/>
              <a:defRPr sz="2400">
                <a:solidFill>
                  <a:schemeClr val="dk1"/>
                </a:solidFill>
                <a:latin typeface="Balsamiq Sans"/>
                <a:ea typeface="Balsamiq Sans"/>
                <a:cs typeface="Balsamiq Sans"/>
                <a:sym typeface="Balsamiq Sans"/>
              </a:defRPr>
            </a:lvl9pPr>
          </a:lstStyle>
          <a:p>
            <a:endParaRPr/>
          </a:p>
        </p:txBody>
      </p:sp>
      <p:grpSp>
        <p:nvGrpSpPr>
          <p:cNvPr id="137" name="Google Shape;137;p16"/>
          <p:cNvGrpSpPr/>
          <p:nvPr/>
        </p:nvGrpSpPr>
        <p:grpSpPr>
          <a:xfrm>
            <a:off x="226393" y="153664"/>
            <a:ext cx="8708965" cy="4845733"/>
            <a:chOff x="226393" y="153664"/>
            <a:chExt cx="8708965" cy="4845733"/>
          </a:xfrm>
        </p:grpSpPr>
        <p:sp>
          <p:nvSpPr>
            <p:cNvPr id="138" name="Google Shape;138;p16"/>
            <p:cNvSpPr/>
            <p:nvPr/>
          </p:nvSpPr>
          <p:spPr>
            <a:xfrm>
              <a:off x="226393" y="44503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8708478" y="4207414"/>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8282330" y="470350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8191475" y="4436350"/>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523278" y="153664"/>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8"/>
        <p:cNvGrpSpPr/>
        <p:nvPr/>
      </p:nvGrpSpPr>
      <p:grpSpPr>
        <a:xfrm>
          <a:off x="0" y="0"/>
          <a:ext cx="0" cy="0"/>
          <a:chOff x="0" y="0"/>
          <a:chExt cx="0" cy="0"/>
        </a:xfrm>
      </p:grpSpPr>
      <p:pic>
        <p:nvPicPr>
          <p:cNvPr id="159" name="Google Shape;159;p18"/>
          <p:cNvPicPr preferRelativeResize="0"/>
          <p:nvPr/>
        </p:nvPicPr>
        <p:blipFill rotWithShape="1">
          <a:blip r:embed="rId2">
            <a:alphaModFix amt="5000"/>
          </a:blip>
          <a:srcRect/>
          <a:stretch/>
        </p:blipFill>
        <p:spPr>
          <a:xfrm>
            <a:off x="3810" y="0"/>
            <a:ext cx="9136380" cy="5143500"/>
          </a:xfrm>
          <a:prstGeom prst="rect">
            <a:avLst/>
          </a:prstGeom>
          <a:noFill/>
          <a:ln>
            <a:noFill/>
          </a:ln>
        </p:spPr>
      </p:pic>
      <p:grpSp>
        <p:nvGrpSpPr>
          <p:cNvPr id="160" name="Google Shape;160;p18"/>
          <p:cNvGrpSpPr/>
          <p:nvPr/>
        </p:nvGrpSpPr>
        <p:grpSpPr>
          <a:xfrm rot="10800000" flipH="1">
            <a:off x="224475" y="243607"/>
            <a:ext cx="8500308" cy="4711715"/>
            <a:chOff x="224475" y="243607"/>
            <a:chExt cx="8500308" cy="4711715"/>
          </a:xfrm>
        </p:grpSpPr>
        <p:sp>
          <p:nvSpPr>
            <p:cNvPr id="161" name="Google Shape;161;p18"/>
            <p:cNvSpPr/>
            <p:nvPr/>
          </p:nvSpPr>
          <p:spPr>
            <a:xfrm>
              <a:off x="8127118" y="24360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8497903" y="585689"/>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a:off x="392668" y="465943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224475" y="4436350"/>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8"/>
          <p:cNvGrpSpPr/>
          <p:nvPr/>
        </p:nvGrpSpPr>
        <p:grpSpPr>
          <a:xfrm rot="900002">
            <a:off x="7624105" y="75171"/>
            <a:ext cx="1366360" cy="1366360"/>
            <a:chOff x="1953789" y="3481689"/>
            <a:chExt cx="727805" cy="727805"/>
          </a:xfrm>
        </p:grpSpPr>
        <p:sp>
          <p:nvSpPr>
            <p:cNvPr id="166" name="Google Shape;166;p18"/>
            <p:cNvSpPr/>
            <p:nvPr/>
          </p:nvSpPr>
          <p:spPr>
            <a:xfrm>
              <a:off x="2061619" y="3588413"/>
              <a:ext cx="514862" cy="514350"/>
            </a:xfrm>
            <a:custGeom>
              <a:avLst/>
              <a:gdLst/>
              <a:ahLst/>
              <a:cxnLst/>
              <a:rect l="l" t="t" r="r" b="b"/>
              <a:pathLst>
                <a:path w="686482" h="685800" extrusionOk="0">
                  <a:moveTo>
                    <a:pt x="681848" y="290370"/>
                  </a:moveTo>
                  <a:cubicBezTo>
                    <a:pt x="681848" y="290370"/>
                    <a:pt x="681752" y="290370"/>
                    <a:pt x="681657" y="290370"/>
                  </a:cubicBezTo>
                  <a:cubicBezTo>
                    <a:pt x="670894" y="220837"/>
                    <a:pt x="638890" y="153972"/>
                    <a:pt x="585359" y="100441"/>
                  </a:cubicBezTo>
                  <a:cubicBezTo>
                    <a:pt x="451438" y="-33480"/>
                    <a:pt x="234363" y="-33480"/>
                    <a:pt x="100441" y="100441"/>
                  </a:cubicBezTo>
                  <a:cubicBezTo>
                    <a:pt x="-33480" y="234363"/>
                    <a:pt x="-33480" y="451437"/>
                    <a:pt x="100441" y="585359"/>
                  </a:cubicBezTo>
                  <a:cubicBezTo>
                    <a:pt x="234363" y="719281"/>
                    <a:pt x="451438" y="719281"/>
                    <a:pt x="585359" y="585359"/>
                  </a:cubicBezTo>
                  <a:cubicBezTo>
                    <a:pt x="599361" y="571357"/>
                    <a:pt x="611744" y="556403"/>
                    <a:pt x="622888" y="540782"/>
                  </a:cubicBezTo>
                  <a:cubicBezTo>
                    <a:pt x="622888" y="540782"/>
                    <a:pt x="622888" y="540782"/>
                    <a:pt x="622888" y="540782"/>
                  </a:cubicBezTo>
                  <a:cubicBezTo>
                    <a:pt x="622888" y="540687"/>
                    <a:pt x="623078" y="540496"/>
                    <a:pt x="623173" y="540401"/>
                  </a:cubicBezTo>
                  <a:cubicBezTo>
                    <a:pt x="625650" y="536877"/>
                    <a:pt x="628222" y="533257"/>
                    <a:pt x="630508" y="529638"/>
                  </a:cubicBezTo>
                  <a:cubicBezTo>
                    <a:pt x="671275" y="467630"/>
                    <a:pt x="692896" y="391049"/>
                    <a:pt x="684800" y="310277"/>
                  </a:cubicBezTo>
                  <a:cubicBezTo>
                    <a:pt x="683847" y="303610"/>
                    <a:pt x="682895" y="296942"/>
                    <a:pt x="681943" y="290275"/>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chemeClr val="dk1">
                  <a:alpha val="25000"/>
                </a:schemeClr>
              </a:outerShdw>
            </a:effectLst>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67" name="Google Shape;167;p18"/>
            <p:cNvGrpSpPr/>
            <p:nvPr/>
          </p:nvGrpSpPr>
          <p:grpSpPr>
            <a:xfrm>
              <a:off x="1953789" y="3481689"/>
              <a:ext cx="727805" cy="727805"/>
              <a:chOff x="2605052" y="4642252"/>
              <a:chExt cx="970407" cy="970407"/>
            </a:xfrm>
          </p:grpSpPr>
          <p:grpSp>
            <p:nvGrpSpPr>
              <p:cNvPr id="168" name="Google Shape;168;p18"/>
              <p:cNvGrpSpPr/>
              <p:nvPr/>
            </p:nvGrpSpPr>
            <p:grpSpPr>
              <a:xfrm>
                <a:off x="2605052" y="4642252"/>
                <a:ext cx="970407" cy="970407"/>
                <a:chOff x="2605052" y="4642252"/>
                <a:chExt cx="970407" cy="970407"/>
              </a:xfrm>
            </p:grpSpPr>
            <p:sp>
              <p:nvSpPr>
                <p:cNvPr id="169" name="Google Shape;169;p18"/>
                <p:cNvSpPr/>
                <p:nvPr/>
              </p:nvSpPr>
              <p:spPr>
                <a:xfrm rot="-2700000">
                  <a:off x="2747165" y="4784365"/>
                  <a:ext cx="686181" cy="686181"/>
                </a:xfrm>
                <a:custGeom>
                  <a:avLst/>
                  <a:gdLst/>
                  <a:ahLst/>
                  <a:cxnLst/>
                  <a:rect l="l" t="t" r="r" b="b"/>
                  <a:pathLst>
                    <a:path w="685800" h="685800" extrusionOk="0">
                      <a:moveTo>
                        <a:pt x="685800" y="342900"/>
                      </a:moveTo>
                      <a:cubicBezTo>
                        <a:pt x="685800" y="532279"/>
                        <a:pt x="532279" y="685800"/>
                        <a:pt x="342900" y="685800"/>
                      </a:cubicBezTo>
                      <a:cubicBezTo>
                        <a:pt x="153522" y="685800"/>
                        <a:pt x="0" y="532279"/>
                        <a:pt x="0" y="342900"/>
                      </a:cubicBezTo>
                      <a:cubicBezTo>
                        <a:pt x="0" y="153522"/>
                        <a:pt x="153522" y="0"/>
                        <a:pt x="342900" y="0"/>
                      </a:cubicBezTo>
                      <a:cubicBezTo>
                        <a:pt x="532279" y="0"/>
                        <a:pt x="685800" y="153522"/>
                        <a:pt x="685800" y="342900"/>
                      </a:cubicBezTo>
                      <a:close/>
                    </a:path>
                  </a:pathLst>
                </a:custGeom>
                <a:solidFill>
                  <a:srgbClr val="EF1B8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70" name="Google Shape;170;p18"/>
                <p:cNvGrpSpPr/>
                <p:nvPr/>
              </p:nvGrpSpPr>
              <p:grpSpPr>
                <a:xfrm>
                  <a:off x="2955607" y="5003482"/>
                  <a:ext cx="268604" cy="94298"/>
                  <a:chOff x="2955607" y="5003482"/>
                  <a:chExt cx="268604" cy="94298"/>
                </a:xfrm>
              </p:grpSpPr>
              <p:sp>
                <p:nvSpPr>
                  <p:cNvPr id="171" name="Google Shape;171;p18"/>
                  <p:cNvSpPr/>
                  <p:nvPr/>
                </p:nvSpPr>
                <p:spPr>
                  <a:xfrm>
                    <a:off x="2955607" y="5006340"/>
                    <a:ext cx="48577" cy="91440"/>
                  </a:xfrm>
                  <a:custGeom>
                    <a:avLst/>
                    <a:gdLst/>
                    <a:ahLst/>
                    <a:cxnLst/>
                    <a:rect l="l" t="t" r="r" b="b"/>
                    <a:pathLst>
                      <a:path w="48577" h="91440" extrusionOk="0">
                        <a:moveTo>
                          <a:pt x="48578" y="45720"/>
                        </a:moveTo>
                        <a:cubicBezTo>
                          <a:pt x="48578" y="71438"/>
                          <a:pt x="38100" y="91440"/>
                          <a:pt x="24765" y="91440"/>
                        </a:cubicBezTo>
                        <a:cubicBezTo>
                          <a:pt x="11430" y="91440"/>
                          <a:pt x="953" y="71438"/>
                          <a:pt x="0" y="45720"/>
                        </a:cubicBezTo>
                        <a:cubicBezTo>
                          <a:pt x="0" y="20003"/>
                          <a:pt x="10478" y="0"/>
                          <a:pt x="23813" y="0"/>
                        </a:cubicBezTo>
                        <a:cubicBezTo>
                          <a:pt x="37148" y="0"/>
                          <a:pt x="48578" y="20955"/>
                          <a:pt x="48578" y="45720"/>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2" name="Google Shape;172;p18"/>
                  <p:cNvSpPr/>
                  <p:nvPr/>
                </p:nvSpPr>
                <p:spPr>
                  <a:xfrm>
                    <a:off x="3175634" y="5003482"/>
                    <a:ext cx="48577" cy="91440"/>
                  </a:xfrm>
                  <a:custGeom>
                    <a:avLst/>
                    <a:gdLst/>
                    <a:ahLst/>
                    <a:cxnLst/>
                    <a:rect l="l" t="t" r="r" b="b"/>
                    <a:pathLst>
                      <a:path w="48577" h="91440" extrusionOk="0">
                        <a:moveTo>
                          <a:pt x="48578" y="45720"/>
                        </a:moveTo>
                        <a:cubicBezTo>
                          <a:pt x="48578" y="71438"/>
                          <a:pt x="38100" y="91440"/>
                          <a:pt x="24765" y="91440"/>
                        </a:cubicBezTo>
                        <a:cubicBezTo>
                          <a:pt x="11430" y="91440"/>
                          <a:pt x="953" y="71438"/>
                          <a:pt x="0" y="45720"/>
                        </a:cubicBezTo>
                        <a:cubicBezTo>
                          <a:pt x="0" y="20003"/>
                          <a:pt x="10478" y="0"/>
                          <a:pt x="23813" y="0"/>
                        </a:cubicBezTo>
                        <a:cubicBezTo>
                          <a:pt x="38100" y="0"/>
                          <a:pt x="48578" y="20955"/>
                          <a:pt x="48578" y="45720"/>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73" name="Google Shape;173;p18"/>
                <p:cNvSpPr/>
                <p:nvPr/>
              </p:nvSpPr>
              <p:spPr>
                <a:xfrm>
                  <a:off x="3161285" y="4851082"/>
                  <a:ext cx="148652" cy="130980"/>
                </a:xfrm>
                <a:custGeom>
                  <a:avLst/>
                  <a:gdLst/>
                  <a:ahLst/>
                  <a:cxnLst/>
                  <a:rect l="l" t="t" r="r" b="b"/>
                  <a:pathLst>
                    <a:path w="148652" h="130980" extrusionOk="0">
                      <a:moveTo>
                        <a:pt x="57212" y="81915"/>
                      </a:moveTo>
                      <a:cubicBezTo>
                        <a:pt x="85787" y="101918"/>
                        <a:pt x="121982" y="101918"/>
                        <a:pt x="148652" y="93345"/>
                      </a:cubicBezTo>
                      <a:cubicBezTo>
                        <a:pt x="120077" y="131445"/>
                        <a:pt x="68642" y="142875"/>
                        <a:pt x="32447" y="117158"/>
                      </a:cubicBezTo>
                      <a:cubicBezTo>
                        <a:pt x="-3748" y="91440"/>
                        <a:pt x="-10415" y="40005"/>
                        <a:pt x="16255" y="0"/>
                      </a:cubicBezTo>
                      <a:cubicBezTo>
                        <a:pt x="16255" y="26670"/>
                        <a:pt x="28637" y="61913"/>
                        <a:pt x="57212" y="81915"/>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 name="Google Shape;174;p18"/>
                <p:cNvSpPr/>
                <p:nvPr/>
              </p:nvSpPr>
              <p:spPr>
                <a:xfrm>
                  <a:off x="2872740" y="4848225"/>
                  <a:ext cx="147360" cy="133308"/>
                </a:xfrm>
                <a:custGeom>
                  <a:avLst/>
                  <a:gdLst/>
                  <a:ahLst/>
                  <a:cxnLst/>
                  <a:rect l="l" t="t" r="r" b="b"/>
                  <a:pathLst>
                    <a:path w="147360" h="133308" extrusionOk="0">
                      <a:moveTo>
                        <a:pt x="90488" y="83820"/>
                      </a:moveTo>
                      <a:cubicBezTo>
                        <a:pt x="62865" y="104775"/>
                        <a:pt x="25717" y="105728"/>
                        <a:pt x="0" y="98107"/>
                      </a:cubicBezTo>
                      <a:cubicBezTo>
                        <a:pt x="30480" y="135255"/>
                        <a:pt x="81915" y="144780"/>
                        <a:pt x="117157" y="118110"/>
                      </a:cubicBezTo>
                      <a:cubicBezTo>
                        <a:pt x="152400" y="91440"/>
                        <a:pt x="157163" y="39053"/>
                        <a:pt x="129540" y="0"/>
                      </a:cubicBezTo>
                      <a:cubicBezTo>
                        <a:pt x="128588" y="27622"/>
                        <a:pt x="117157" y="62865"/>
                        <a:pt x="90488" y="83820"/>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5" name="Google Shape;175;p18"/>
                <p:cNvSpPr/>
                <p:nvPr/>
              </p:nvSpPr>
              <p:spPr>
                <a:xfrm>
                  <a:off x="2747234" y="5074919"/>
                  <a:ext cx="127171" cy="250507"/>
                </a:xfrm>
                <a:custGeom>
                  <a:avLst/>
                  <a:gdLst/>
                  <a:ahLst/>
                  <a:cxnLst/>
                  <a:rect l="l" t="t" r="r" b="b"/>
                  <a:pathLst>
                    <a:path w="127171" h="250507" extrusionOk="0">
                      <a:moveTo>
                        <a:pt x="4538" y="0"/>
                      </a:moveTo>
                      <a:cubicBezTo>
                        <a:pt x="3585" y="6668"/>
                        <a:pt x="2633" y="13335"/>
                        <a:pt x="1681" y="20003"/>
                      </a:cubicBezTo>
                      <a:cubicBezTo>
                        <a:pt x="-6892" y="105728"/>
                        <a:pt x="17873" y="186690"/>
                        <a:pt x="63593" y="250508"/>
                      </a:cubicBezTo>
                      <a:cubicBezTo>
                        <a:pt x="97883" y="228600"/>
                        <a:pt x="122648" y="191453"/>
                        <a:pt x="126458" y="147638"/>
                      </a:cubicBezTo>
                      <a:cubicBezTo>
                        <a:pt x="134078" y="74295"/>
                        <a:pt x="79785" y="7620"/>
                        <a:pt x="4538" y="0"/>
                      </a:cubicBezTo>
                      <a:close/>
                    </a:path>
                  </a:pathLst>
                </a:custGeom>
                <a:solidFill>
                  <a:srgbClr val="740F8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 name="Google Shape;176;p18"/>
                <p:cNvSpPr/>
                <p:nvPr/>
              </p:nvSpPr>
              <p:spPr>
                <a:xfrm>
                  <a:off x="3306366" y="5074919"/>
                  <a:ext cx="127171" cy="250507"/>
                </a:xfrm>
                <a:custGeom>
                  <a:avLst/>
                  <a:gdLst/>
                  <a:ahLst/>
                  <a:cxnLst/>
                  <a:rect l="l" t="t" r="r" b="b"/>
                  <a:pathLst>
                    <a:path w="127171" h="250507" extrusionOk="0">
                      <a:moveTo>
                        <a:pt x="122633" y="0"/>
                      </a:moveTo>
                      <a:cubicBezTo>
                        <a:pt x="123586" y="6668"/>
                        <a:pt x="124538" y="13335"/>
                        <a:pt x="125491" y="20003"/>
                      </a:cubicBezTo>
                      <a:cubicBezTo>
                        <a:pt x="134063" y="105728"/>
                        <a:pt x="109298" y="186690"/>
                        <a:pt x="63578" y="250508"/>
                      </a:cubicBezTo>
                      <a:cubicBezTo>
                        <a:pt x="29288" y="228600"/>
                        <a:pt x="4523" y="191453"/>
                        <a:pt x="713" y="147638"/>
                      </a:cubicBezTo>
                      <a:cubicBezTo>
                        <a:pt x="-6907" y="74295"/>
                        <a:pt x="47386" y="7620"/>
                        <a:pt x="122633" y="0"/>
                      </a:cubicBezTo>
                      <a:close/>
                    </a:path>
                  </a:pathLst>
                </a:custGeom>
                <a:solidFill>
                  <a:srgbClr val="740F8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77" name="Google Shape;177;p18"/>
              <p:cNvSpPr/>
              <p:nvPr/>
            </p:nvSpPr>
            <p:spPr>
              <a:xfrm>
                <a:off x="3249930" y="4996815"/>
                <a:ext cx="99097" cy="182908"/>
              </a:xfrm>
              <a:custGeom>
                <a:avLst/>
                <a:gdLst/>
                <a:ahLst/>
                <a:cxnLst/>
                <a:rect l="l" t="t" r="r" b="b"/>
                <a:pathLst>
                  <a:path w="99097" h="182908" extrusionOk="0">
                    <a:moveTo>
                      <a:pt x="52388" y="0"/>
                    </a:moveTo>
                    <a:cubicBezTo>
                      <a:pt x="82867" y="37147"/>
                      <a:pt x="100013" y="99060"/>
                      <a:pt x="99060" y="129540"/>
                    </a:cubicBezTo>
                    <a:cubicBezTo>
                      <a:pt x="98107" y="160972"/>
                      <a:pt x="80010" y="183832"/>
                      <a:pt x="48577" y="182880"/>
                    </a:cubicBezTo>
                    <a:cubicBezTo>
                      <a:pt x="17145" y="181928"/>
                      <a:pt x="0" y="158115"/>
                      <a:pt x="0" y="127635"/>
                    </a:cubicBezTo>
                    <a:cubicBezTo>
                      <a:pt x="952" y="96203"/>
                      <a:pt x="20955" y="36195"/>
                      <a:pt x="52388" y="0"/>
                    </a:cubicBezTo>
                    <a:close/>
                  </a:path>
                </a:pathLst>
              </a:custGeom>
              <a:solidFill>
                <a:srgbClr val="2CDCB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 name="Google Shape;178;p18"/>
              <p:cNvSpPr/>
              <p:nvPr/>
            </p:nvSpPr>
            <p:spPr>
              <a:xfrm>
                <a:off x="3004540" y="5127282"/>
                <a:ext cx="189788" cy="81583"/>
              </a:xfrm>
              <a:custGeom>
                <a:avLst/>
                <a:gdLst/>
                <a:ahLst/>
                <a:cxnLst/>
                <a:rect l="l" t="t" r="r" b="b"/>
                <a:pathLst>
                  <a:path w="189788" h="81583" extrusionOk="0">
                    <a:moveTo>
                      <a:pt x="95847" y="25"/>
                    </a:moveTo>
                    <a:cubicBezTo>
                      <a:pt x="139662" y="977"/>
                      <a:pt x="175857" y="28600"/>
                      <a:pt x="189192" y="69557"/>
                    </a:cubicBezTo>
                    <a:cubicBezTo>
                      <a:pt x="191097" y="74320"/>
                      <a:pt x="188239" y="79082"/>
                      <a:pt x="183477" y="80987"/>
                    </a:cubicBezTo>
                    <a:cubicBezTo>
                      <a:pt x="178714" y="82892"/>
                      <a:pt x="173952" y="80035"/>
                      <a:pt x="172047" y="75272"/>
                    </a:cubicBezTo>
                    <a:cubicBezTo>
                      <a:pt x="161569" y="40982"/>
                      <a:pt x="132042" y="19075"/>
                      <a:pt x="95847" y="18122"/>
                    </a:cubicBezTo>
                    <a:cubicBezTo>
                      <a:pt x="60604" y="17170"/>
                      <a:pt x="29172" y="39077"/>
                      <a:pt x="17742" y="72415"/>
                    </a:cubicBezTo>
                    <a:cubicBezTo>
                      <a:pt x="15837" y="77177"/>
                      <a:pt x="11074" y="80035"/>
                      <a:pt x="6312" y="78130"/>
                    </a:cubicBezTo>
                    <a:cubicBezTo>
                      <a:pt x="1549" y="76225"/>
                      <a:pt x="-1308" y="71462"/>
                      <a:pt x="597" y="66700"/>
                    </a:cubicBezTo>
                    <a:cubicBezTo>
                      <a:pt x="14884" y="25742"/>
                      <a:pt x="52032" y="-928"/>
                      <a:pt x="95847" y="25"/>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9"/>
        <p:cNvGrpSpPr/>
        <p:nvPr/>
      </p:nvGrpSpPr>
      <p:grpSpPr>
        <a:xfrm>
          <a:off x="0" y="0"/>
          <a:ext cx="0" cy="0"/>
          <a:chOff x="0" y="0"/>
          <a:chExt cx="0" cy="0"/>
        </a:xfrm>
      </p:grpSpPr>
      <p:pic>
        <p:nvPicPr>
          <p:cNvPr id="180" name="Google Shape;180;p19"/>
          <p:cNvPicPr preferRelativeResize="0"/>
          <p:nvPr/>
        </p:nvPicPr>
        <p:blipFill rotWithShape="1">
          <a:blip r:embed="rId2">
            <a:alphaModFix amt="5000"/>
          </a:blip>
          <a:srcRect/>
          <a:stretch/>
        </p:blipFill>
        <p:spPr>
          <a:xfrm>
            <a:off x="3810" y="0"/>
            <a:ext cx="9136380" cy="5143500"/>
          </a:xfrm>
          <a:prstGeom prst="rect">
            <a:avLst/>
          </a:prstGeom>
          <a:noFill/>
          <a:ln>
            <a:noFill/>
          </a:ln>
        </p:spPr>
      </p:pic>
      <p:grpSp>
        <p:nvGrpSpPr>
          <p:cNvPr id="181" name="Google Shape;181;p19"/>
          <p:cNvGrpSpPr/>
          <p:nvPr/>
        </p:nvGrpSpPr>
        <p:grpSpPr>
          <a:xfrm>
            <a:off x="140853" y="143439"/>
            <a:ext cx="8722270" cy="4852408"/>
            <a:chOff x="140853" y="143439"/>
            <a:chExt cx="8722270" cy="4852408"/>
          </a:xfrm>
        </p:grpSpPr>
        <p:sp>
          <p:nvSpPr>
            <p:cNvPr id="182" name="Google Shape;182;p19"/>
            <p:cNvSpPr/>
            <p:nvPr/>
          </p:nvSpPr>
          <p:spPr>
            <a:xfrm>
              <a:off x="8430768" y="469995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140853" y="143439"/>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224468" y="70200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a:off x="451250" y="371850"/>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a:off x="8694925" y="4454000"/>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19"/>
          <p:cNvGrpSpPr/>
          <p:nvPr/>
        </p:nvGrpSpPr>
        <p:grpSpPr>
          <a:xfrm rot="-835499" flipH="1">
            <a:off x="314642" y="3923169"/>
            <a:ext cx="985356" cy="982955"/>
            <a:chOff x="1148929" y="4227743"/>
            <a:chExt cx="515606" cy="514350"/>
          </a:xfrm>
        </p:grpSpPr>
        <p:sp>
          <p:nvSpPr>
            <p:cNvPr id="188" name="Google Shape;188;p19"/>
            <p:cNvSpPr/>
            <p:nvPr/>
          </p:nvSpPr>
          <p:spPr>
            <a:xfrm>
              <a:off x="1150185" y="4227743"/>
              <a:ext cx="514350" cy="514350"/>
            </a:xfrm>
            <a:custGeom>
              <a:avLst/>
              <a:gdLst/>
              <a:ahLst/>
              <a:cxnLst/>
              <a:rect l="l" t="t" r="r" b="b"/>
              <a:pathLst>
                <a:path w="685800" h="685800" extrusionOk="0">
                  <a:moveTo>
                    <a:pt x="685800" y="342900"/>
                  </a:moveTo>
                  <a:cubicBezTo>
                    <a:pt x="685800" y="532279"/>
                    <a:pt x="532278" y="685800"/>
                    <a:pt x="342900" y="685800"/>
                  </a:cubicBezTo>
                  <a:cubicBezTo>
                    <a:pt x="153521" y="685800"/>
                    <a:pt x="0" y="532279"/>
                    <a:pt x="0" y="342900"/>
                  </a:cubicBezTo>
                  <a:cubicBezTo>
                    <a:pt x="0" y="153521"/>
                    <a:pt x="153521" y="0"/>
                    <a:pt x="342900" y="0"/>
                  </a:cubicBezTo>
                  <a:cubicBezTo>
                    <a:pt x="532278" y="0"/>
                    <a:pt x="685800" y="153521"/>
                    <a:pt x="685800" y="34290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chemeClr val="dk1">
                  <a:alpha val="25000"/>
                </a:schemeClr>
              </a:outerShdw>
            </a:effectLst>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89" name="Google Shape;189;p19"/>
            <p:cNvGrpSpPr/>
            <p:nvPr/>
          </p:nvGrpSpPr>
          <p:grpSpPr>
            <a:xfrm>
              <a:off x="1148929" y="4227743"/>
              <a:ext cx="514350" cy="514350"/>
              <a:chOff x="1531905" y="5636990"/>
              <a:chExt cx="685800" cy="685800"/>
            </a:xfrm>
          </p:grpSpPr>
          <p:sp>
            <p:nvSpPr>
              <p:cNvPr id="190" name="Google Shape;190;p19"/>
              <p:cNvSpPr/>
              <p:nvPr/>
            </p:nvSpPr>
            <p:spPr>
              <a:xfrm>
                <a:off x="1531905" y="5636990"/>
                <a:ext cx="685800" cy="685800"/>
              </a:xfrm>
              <a:custGeom>
                <a:avLst/>
                <a:gdLst/>
                <a:ahLst/>
                <a:cxnLst/>
                <a:rect l="l" t="t" r="r" b="b"/>
                <a:pathLst>
                  <a:path w="685800" h="685800" extrusionOk="0">
                    <a:moveTo>
                      <a:pt x="685800" y="342900"/>
                    </a:moveTo>
                    <a:cubicBezTo>
                      <a:pt x="685800" y="532279"/>
                      <a:pt x="532278" y="685800"/>
                      <a:pt x="342900" y="685800"/>
                    </a:cubicBezTo>
                    <a:cubicBezTo>
                      <a:pt x="153522" y="685800"/>
                      <a:pt x="0" y="532279"/>
                      <a:pt x="0" y="342900"/>
                    </a:cubicBezTo>
                    <a:cubicBezTo>
                      <a:pt x="0" y="153521"/>
                      <a:pt x="153522" y="0"/>
                      <a:pt x="342900" y="0"/>
                    </a:cubicBezTo>
                    <a:cubicBezTo>
                      <a:pt x="532278" y="0"/>
                      <a:pt x="685800" y="153521"/>
                      <a:pt x="685800" y="342900"/>
                    </a:cubicBezTo>
                    <a:close/>
                  </a:path>
                </a:pathLst>
              </a:custGeom>
              <a:solidFill>
                <a:srgbClr val="2CDCB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91" name="Google Shape;191;p19"/>
              <p:cNvGrpSpPr/>
              <p:nvPr/>
            </p:nvGrpSpPr>
            <p:grpSpPr>
              <a:xfrm>
                <a:off x="1693545" y="5955030"/>
                <a:ext cx="361950" cy="195262"/>
                <a:chOff x="1693545" y="5955030"/>
                <a:chExt cx="361950" cy="195262"/>
              </a:xfrm>
            </p:grpSpPr>
            <p:sp>
              <p:nvSpPr>
                <p:cNvPr id="192" name="Google Shape;192;p19"/>
                <p:cNvSpPr/>
                <p:nvPr/>
              </p:nvSpPr>
              <p:spPr>
                <a:xfrm>
                  <a:off x="1693545" y="5955982"/>
                  <a:ext cx="361950" cy="194310"/>
                </a:xfrm>
                <a:custGeom>
                  <a:avLst/>
                  <a:gdLst/>
                  <a:ahLst/>
                  <a:cxnLst/>
                  <a:rect l="l" t="t" r="r" b="b"/>
                  <a:pathLst>
                    <a:path w="361950" h="194310" extrusionOk="0">
                      <a:moveTo>
                        <a:pt x="952" y="0"/>
                      </a:moveTo>
                      <a:cubicBezTo>
                        <a:pt x="952" y="4763"/>
                        <a:pt x="0" y="8573"/>
                        <a:pt x="0" y="13335"/>
                      </a:cubicBezTo>
                      <a:cubicBezTo>
                        <a:pt x="0" y="113348"/>
                        <a:pt x="80963" y="194310"/>
                        <a:pt x="180975" y="194310"/>
                      </a:cubicBezTo>
                      <a:cubicBezTo>
                        <a:pt x="280988" y="194310"/>
                        <a:pt x="361950" y="113348"/>
                        <a:pt x="361950" y="13335"/>
                      </a:cubicBezTo>
                      <a:cubicBezTo>
                        <a:pt x="361950" y="8573"/>
                        <a:pt x="361950" y="4763"/>
                        <a:pt x="360997" y="0"/>
                      </a:cubicBezTo>
                      <a:lnTo>
                        <a:pt x="952" y="0"/>
                      </a:ln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3" name="Google Shape;193;p19"/>
                <p:cNvSpPr/>
                <p:nvPr/>
              </p:nvSpPr>
              <p:spPr>
                <a:xfrm>
                  <a:off x="1766887" y="6044564"/>
                  <a:ext cx="217170" cy="105727"/>
                </a:xfrm>
                <a:custGeom>
                  <a:avLst/>
                  <a:gdLst/>
                  <a:ahLst/>
                  <a:cxnLst/>
                  <a:rect l="l" t="t" r="r" b="b"/>
                  <a:pathLst>
                    <a:path w="217170" h="105727" extrusionOk="0">
                      <a:moveTo>
                        <a:pt x="0" y="69533"/>
                      </a:moveTo>
                      <a:cubicBezTo>
                        <a:pt x="30480" y="92393"/>
                        <a:pt x="67628" y="105728"/>
                        <a:pt x="108585" y="105728"/>
                      </a:cubicBezTo>
                      <a:cubicBezTo>
                        <a:pt x="149542" y="105728"/>
                        <a:pt x="186690" y="92393"/>
                        <a:pt x="217170" y="69533"/>
                      </a:cubicBezTo>
                      <a:cubicBezTo>
                        <a:pt x="198120" y="28575"/>
                        <a:pt x="157163" y="0"/>
                        <a:pt x="108585" y="0"/>
                      </a:cubicBezTo>
                      <a:cubicBezTo>
                        <a:pt x="60008" y="0"/>
                        <a:pt x="19050" y="28575"/>
                        <a:pt x="0" y="69533"/>
                      </a:cubicBezTo>
                      <a:close/>
                    </a:path>
                  </a:pathLst>
                </a:custGeom>
                <a:solidFill>
                  <a:srgbClr val="EF1B8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4" name="Google Shape;194;p19"/>
                <p:cNvSpPr/>
                <p:nvPr/>
              </p:nvSpPr>
              <p:spPr>
                <a:xfrm>
                  <a:off x="1722120" y="5955030"/>
                  <a:ext cx="304800" cy="65722"/>
                </a:xfrm>
                <a:custGeom>
                  <a:avLst/>
                  <a:gdLst/>
                  <a:ahLst/>
                  <a:cxnLst/>
                  <a:rect l="l" t="t" r="r" b="b"/>
                  <a:pathLst>
                    <a:path w="304800" h="65722" extrusionOk="0">
                      <a:moveTo>
                        <a:pt x="152400" y="65722"/>
                      </a:moveTo>
                      <a:cubicBezTo>
                        <a:pt x="217170" y="65722"/>
                        <a:pt x="273367" y="40005"/>
                        <a:pt x="304800" y="0"/>
                      </a:cubicBezTo>
                      <a:lnTo>
                        <a:pt x="0" y="0"/>
                      </a:lnTo>
                      <a:cubicBezTo>
                        <a:pt x="31433" y="40005"/>
                        <a:pt x="88583" y="65722"/>
                        <a:pt x="152400" y="65722"/>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95" name="Google Shape;195;p19"/>
              <p:cNvGrpSpPr/>
              <p:nvPr/>
            </p:nvGrpSpPr>
            <p:grpSpPr>
              <a:xfrm>
                <a:off x="1693545" y="5829268"/>
                <a:ext cx="355282" cy="91470"/>
                <a:chOff x="1693545" y="5829268"/>
                <a:chExt cx="355282" cy="91470"/>
              </a:xfrm>
            </p:grpSpPr>
            <p:sp>
              <p:nvSpPr>
                <p:cNvPr id="196" name="Google Shape;196;p19"/>
                <p:cNvSpPr/>
                <p:nvPr/>
              </p:nvSpPr>
              <p:spPr>
                <a:xfrm>
                  <a:off x="1693545" y="5829268"/>
                  <a:ext cx="47625" cy="91470"/>
                </a:xfrm>
                <a:custGeom>
                  <a:avLst/>
                  <a:gdLst/>
                  <a:ahLst/>
                  <a:cxnLst/>
                  <a:rect l="l" t="t" r="r" b="b"/>
                  <a:pathLst>
                    <a:path w="47625" h="91470" extrusionOk="0">
                      <a:moveTo>
                        <a:pt x="47625" y="45751"/>
                      </a:moveTo>
                      <a:cubicBezTo>
                        <a:pt x="47625" y="71469"/>
                        <a:pt x="37147" y="91471"/>
                        <a:pt x="23813" y="91471"/>
                      </a:cubicBezTo>
                      <a:cubicBezTo>
                        <a:pt x="10477" y="91471"/>
                        <a:pt x="0" y="70516"/>
                        <a:pt x="0" y="45751"/>
                      </a:cubicBezTo>
                      <a:cubicBezTo>
                        <a:pt x="0" y="20986"/>
                        <a:pt x="10477" y="31"/>
                        <a:pt x="23813" y="31"/>
                      </a:cubicBezTo>
                      <a:cubicBezTo>
                        <a:pt x="37147" y="-921"/>
                        <a:pt x="47625" y="20033"/>
                        <a:pt x="47625" y="45751"/>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7" name="Google Shape;197;p19"/>
                <p:cNvSpPr/>
                <p:nvPr/>
              </p:nvSpPr>
              <p:spPr>
                <a:xfrm>
                  <a:off x="2001202" y="5829268"/>
                  <a:ext cx="47625" cy="91470"/>
                </a:xfrm>
                <a:custGeom>
                  <a:avLst/>
                  <a:gdLst/>
                  <a:ahLst/>
                  <a:cxnLst/>
                  <a:rect l="l" t="t" r="r" b="b"/>
                  <a:pathLst>
                    <a:path w="47625" h="91470" extrusionOk="0">
                      <a:moveTo>
                        <a:pt x="47625" y="45751"/>
                      </a:moveTo>
                      <a:cubicBezTo>
                        <a:pt x="47625" y="71469"/>
                        <a:pt x="37147" y="91471"/>
                        <a:pt x="23813" y="91471"/>
                      </a:cubicBezTo>
                      <a:cubicBezTo>
                        <a:pt x="10477" y="91471"/>
                        <a:pt x="0" y="70516"/>
                        <a:pt x="0" y="45751"/>
                      </a:cubicBezTo>
                      <a:cubicBezTo>
                        <a:pt x="0" y="20986"/>
                        <a:pt x="10477" y="31"/>
                        <a:pt x="23813" y="31"/>
                      </a:cubicBezTo>
                      <a:cubicBezTo>
                        <a:pt x="37147" y="-921"/>
                        <a:pt x="47625" y="20033"/>
                        <a:pt x="47625" y="45751"/>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26" name="Google Shape;26;p3"/>
          <p:cNvSpPr txBox="1">
            <a:spLocks noGrp="1"/>
          </p:cNvSpPr>
          <p:nvPr>
            <p:ph type="title"/>
          </p:nvPr>
        </p:nvSpPr>
        <p:spPr>
          <a:xfrm>
            <a:off x="1702200" y="3512600"/>
            <a:ext cx="5739600" cy="6933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4064825" y="2627033"/>
            <a:ext cx="979500" cy="8397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1702200" y="4205900"/>
            <a:ext cx="5739600" cy="398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31" name="Google Shape;31;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4"/>
          <p:cNvSpPr txBox="1">
            <a:spLocks noGrp="1"/>
          </p:cNvSpPr>
          <p:nvPr>
            <p:ph type="body" idx="1"/>
          </p:nvPr>
        </p:nvSpPr>
        <p:spPr>
          <a:xfrm>
            <a:off x="720000" y="1152475"/>
            <a:ext cx="7704000" cy="3549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chemeClr val="dk1"/>
              </a:buClr>
              <a:buSzPts val="1400"/>
              <a:buFont typeface="Darker Grotesque SemiBold"/>
              <a:buChar char="●"/>
              <a:defRPr>
                <a:solidFill>
                  <a:schemeClr val="dk1"/>
                </a:solidFill>
              </a:defRPr>
            </a:lvl1pPr>
            <a:lvl2pPr marL="914400" lvl="1" indent="-317500" rtl="0">
              <a:lnSpc>
                <a:spcPct val="115000"/>
              </a:lnSpc>
              <a:spcBef>
                <a:spcPts val="0"/>
              </a:spcBef>
              <a:spcAft>
                <a:spcPts val="0"/>
              </a:spcAft>
              <a:buClr>
                <a:schemeClr val="dk1"/>
              </a:buClr>
              <a:buSzPts val="1400"/>
              <a:buFont typeface="Darker Grotesque SemiBold"/>
              <a:buChar char="○"/>
              <a:defRPr>
                <a:solidFill>
                  <a:schemeClr val="dk1"/>
                </a:solidFill>
              </a:defRPr>
            </a:lvl2pPr>
            <a:lvl3pPr marL="1371600" lvl="2" indent="-317500" rtl="0">
              <a:lnSpc>
                <a:spcPct val="115000"/>
              </a:lnSpc>
              <a:spcBef>
                <a:spcPts val="0"/>
              </a:spcBef>
              <a:spcAft>
                <a:spcPts val="0"/>
              </a:spcAft>
              <a:buClr>
                <a:schemeClr val="dk1"/>
              </a:buClr>
              <a:buSzPts val="1400"/>
              <a:buFont typeface="Darker Grotesque SemiBold"/>
              <a:buChar char="■"/>
              <a:defRPr>
                <a:solidFill>
                  <a:schemeClr val="dk1"/>
                </a:solidFill>
              </a:defRPr>
            </a:lvl3pPr>
            <a:lvl4pPr marL="1828800" lvl="3" indent="-317500" rtl="0">
              <a:lnSpc>
                <a:spcPct val="115000"/>
              </a:lnSpc>
              <a:spcBef>
                <a:spcPts val="0"/>
              </a:spcBef>
              <a:spcAft>
                <a:spcPts val="0"/>
              </a:spcAft>
              <a:buClr>
                <a:schemeClr val="dk1"/>
              </a:buClr>
              <a:buSzPts val="1400"/>
              <a:buFont typeface="Darker Grotesque SemiBold"/>
              <a:buChar char="●"/>
              <a:defRPr>
                <a:solidFill>
                  <a:schemeClr val="dk1"/>
                </a:solidFill>
              </a:defRPr>
            </a:lvl4pPr>
            <a:lvl5pPr marL="2286000" lvl="4" indent="-317500" rtl="0">
              <a:lnSpc>
                <a:spcPct val="115000"/>
              </a:lnSpc>
              <a:spcBef>
                <a:spcPts val="0"/>
              </a:spcBef>
              <a:spcAft>
                <a:spcPts val="0"/>
              </a:spcAft>
              <a:buClr>
                <a:schemeClr val="dk1"/>
              </a:buClr>
              <a:buSzPts val="1400"/>
              <a:buFont typeface="Darker Grotesque SemiBold"/>
              <a:buChar char="○"/>
              <a:defRPr>
                <a:solidFill>
                  <a:schemeClr val="dk1"/>
                </a:solidFill>
              </a:defRPr>
            </a:lvl5pPr>
            <a:lvl6pPr marL="2743200" lvl="5" indent="-317500" rtl="0">
              <a:lnSpc>
                <a:spcPct val="115000"/>
              </a:lnSpc>
              <a:spcBef>
                <a:spcPts val="0"/>
              </a:spcBef>
              <a:spcAft>
                <a:spcPts val="0"/>
              </a:spcAft>
              <a:buClr>
                <a:schemeClr val="dk1"/>
              </a:buClr>
              <a:buSzPts val="1400"/>
              <a:buFont typeface="Darker Grotesque SemiBold"/>
              <a:buChar char="■"/>
              <a:defRPr>
                <a:solidFill>
                  <a:schemeClr val="dk1"/>
                </a:solidFill>
              </a:defRPr>
            </a:lvl6pPr>
            <a:lvl7pPr marL="3200400" lvl="6" indent="-317500" rtl="0">
              <a:lnSpc>
                <a:spcPct val="115000"/>
              </a:lnSpc>
              <a:spcBef>
                <a:spcPts val="0"/>
              </a:spcBef>
              <a:spcAft>
                <a:spcPts val="0"/>
              </a:spcAft>
              <a:buClr>
                <a:schemeClr val="dk1"/>
              </a:buClr>
              <a:buSzPts val="1400"/>
              <a:buFont typeface="Darker Grotesque SemiBold"/>
              <a:buChar char="●"/>
              <a:defRPr>
                <a:solidFill>
                  <a:schemeClr val="dk1"/>
                </a:solidFill>
              </a:defRPr>
            </a:lvl7pPr>
            <a:lvl8pPr marL="3657600" lvl="7" indent="-317500" rtl="0">
              <a:lnSpc>
                <a:spcPct val="115000"/>
              </a:lnSpc>
              <a:spcBef>
                <a:spcPts val="0"/>
              </a:spcBef>
              <a:spcAft>
                <a:spcPts val="0"/>
              </a:spcAft>
              <a:buClr>
                <a:schemeClr val="dk1"/>
              </a:buClr>
              <a:buSzPts val="1400"/>
              <a:buFont typeface="Darker Grotesque SemiBold"/>
              <a:buChar char="○"/>
              <a:defRPr>
                <a:solidFill>
                  <a:schemeClr val="dk1"/>
                </a:solidFill>
              </a:defRPr>
            </a:lvl8pPr>
            <a:lvl9pPr marL="4114800" lvl="8" indent="-317500" rtl="0">
              <a:lnSpc>
                <a:spcPct val="115000"/>
              </a:lnSpc>
              <a:spcBef>
                <a:spcPts val="0"/>
              </a:spcBef>
              <a:spcAft>
                <a:spcPts val="0"/>
              </a:spcAft>
              <a:buClr>
                <a:schemeClr val="dk1"/>
              </a:buClr>
              <a:buSzPts val="1400"/>
              <a:buFont typeface="Darker Grotesque SemiBold"/>
              <a:buChar char="■"/>
              <a:defRPr>
                <a:solidFill>
                  <a:schemeClr val="dk1"/>
                </a:solidFill>
              </a:defRPr>
            </a:lvl9pPr>
          </a:lstStyle>
          <a:p>
            <a:endParaRPr/>
          </a:p>
        </p:txBody>
      </p:sp>
      <p:grpSp>
        <p:nvGrpSpPr>
          <p:cNvPr id="33" name="Google Shape;33;p4"/>
          <p:cNvGrpSpPr/>
          <p:nvPr/>
        </p:nvGrpSpPr>
        <p:grpSpPr>
          <a:xfrm>
            <a:off x="224475" y="243607"/>
            <a:ext cx="8500308" cy="4711715"/>
            <a:chOff x="224475" y="243607"/>
            <a:chExt cx="8500308" cy="4711715"/>
          </a:xfrm>
        </p:grpSpPr>
        <p:sp>
          <p:nvSpPr>
            <p:cNvPr id="34" name="Google Shape;34;p4"/>
            <p:cNvSpPr/>
            <p:nvPr/>
          </p:nvSpPr>
          <p:spPr>
            <a:xfrm>
              <a:off x="8127118" y="24360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497903" y="585689"/>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392668" y="465943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224475" y="4436350"/>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pic>
        <p:nvPicPr>
          <p:cNvPr id="39" name="Google Shape;39;p5"/>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40" name="Google Shape;40;p5"/>
          <p:cNvSpPr txBox="1">
            <a:spLocks noGrp="1"/>
          </p:cNvSpPr>
          <p:nvPr>
            <p:ph type="subTitle" idx="1"/>
          </p:nvPr>
        </p:nvSpPr>
        <p:spPr>
          <a:xfrm>
            <a:off x="1290750" y="2672122"/>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alsamiq Sans"/>
              <a:buNone/>
              <a:defRPr sz="2400" b="1">
                <a:latin typeface="Balsamiq Sans"/>
                <a:ea typeface="Balsamiq Sans"/>
                <a:cs typeface="Balsamiq Sans"/>
                <a:sym typeface="Balsamiq Sans"/>
              </a:defRPr>
            </a:lvl1pPr>
            <a:lvl2pPr lvl="1" algn="ctr">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2pPr>
            <a:lvl3pPr lvl="2" algn="ctr">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3pPr>
            <a:lvl4pPr lvl="3" algn="ctr">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4pPr>
            <a:lvl5pPr lvl="4" algn="ctr">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5pPr>
            <a:lvl6pPr lvl="5" algn="ctr">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6pPr>
            <a:lvl7pPr lvl="6" algn="ctr">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7pPr>
            <a:lvl8pPr lvl="7" algn="ctr">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8pPr>
            <a:lvl9pPr lvl="8" algn="ctr">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9pPr>
          </a:lstStyle>
          <a:p>
            <a:endParaRPr/>
          </a:p>
        </p:txBody>
      </p:sp>
      <p:sp>
        <p:nvSpPr>
          <p:cNvPr id="41" name="Google Shape;41;p5"/>
          <p:cNvSpPr txBox="1">
            <a:spLocks noGrp="1"/>
          </p:cNvSpPr>
          <p:nvPr>
            <p:ph type="subTitle" idx="2"/>
          </p:nvPr>
        </p:nvSpPr>
        <p:spPr>
          <a:xfrm>
            <a:off x="4945625" y="2672122"/>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alsamiq Sans"/>
              <a:buNone/>
              <a:defRPr sz="2400" b="1">
                <a:latin typeface="Balsamiq Sans"/>
                <a:ea typeface="Balsamiq Sans"/>
                <a:cs typeface="Balsamiq Sans"/>
                <a:sym typeface="Balsamiq Sans"/>
              </a:defRPr>
            </a:lvl1pPr>
            <a:lvl2pPr lvl="1" algn="ctr" rtl="0">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2pPr>
            <a:lvl3pPr lvl="2" algn="ctr" rtl="0">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3pPr>
            <a:lvl4pPr lvl="3" algn="ctr" rtl="0">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4pPr>
            <a:lvl5pPr lvl="4" algn="ctr" rtl="0">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5pPr>
            <a:lvl6pPr lvl="5" algn="ctr" rtl="0">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6pPr>
            <a:lvl7pPr lvl="6" algn="ctr" rtl="0">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7pPr>
            <a:lvl8pPr lvl="7" algn="ctr" rtl="0">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8pPr>
            <a:lvl9pPr lvl="8" algn="ctr" rtl="0">
              <a:lnSpc>
                <a:spcPct val="100000"/>
              </a:lnSpc>
              <a:spcBef>
                <a:spcPts val="0"/>
              </a:spcBef>
              <a:spcAft>
                <a:spcPts val="0"/>
              </a:spcAft>
              <a:buSzPts val="2400"/>
              <a:buFont typeface="Balsamiq Sans"/>
              <a:buNone/>
              <a:defRPr sz="2400">
                <a:latin typeface="Balsamiq Sans"/>
                <a:ea typeface="Balsamiq Sans"/>
                <a:cs typeface="Balsamiq Sans"/>
                <a:sym typeface="Balsamiq Sans"/>
              </a:defRPr>
            </a:lvl9pPr>
          </a:lstStyle>
          <a:p>
            <a:endParaRPr/>
          </a:p>
        </p:txBody>
      </p:sp>
      <p:sp>
        <p:nvSpPr>
          <p:cNvPr id="42" name="Google Shape;42;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3" name="Google Shape;43;p5"/>
          <p:cNvGrpSpPr/>
          <p:nvPr/>
        </p:nvGrpSpPr>
        <p:grpSpPr>
          <a:xfrm>
            <a:off x="387905" y="3939400"/>
            <a:ext cx="8336878" cy="1026272"/>
            <a:chOff x="387905" y="3939400"/>
            <a:chExt cx="8336878" cy="1026272"/>
          </a:xfrm>
        </p:grpSpPr>
        <p:sp>
          <p:nvSpPr>
            <p:cNvPr id="44" name="Google Shape;44;p5"/>
            <p:cNvSpPr/>
            <p:nvPr/>
          </p:nvSpPr>
          <p:spPr>
            <a:xfrm>
              <a:off x="387905" y="445605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8497903" y="4374489"/>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8201018" y="466978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452250" y="3939400"/>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pic>
        <p:nvPicPr>
          <p:cNvPr id="49" name="Google Shape;49;p6"/>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50" name="Google Shape;50;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1" name="Google Shape;51;p6"/>
          <p:cNvGrpSpPr/>
          <p:nvPr/>
        </p:nvGrpSpPr>
        <p:grpSpPr>
          <a:xfrm>
            <a:off x="275542" y="108907"/>
            <a:ext cx="8719249" cy="4932333"/>
            <a:chOff x="275542" y="108907"/>
            <a:chExt cx="8719249" cy="4932333"/>
          </a:xfrm>
        </p:grpSpPr>
        <p:sp>
          <p:nvSpPr>
            <p:cNvPr id="52" name="Google Shape;52;p6"/>
            <p:cNvSpPr/>
            <p:nvPr/>
          </p:nvSpPr>
          <p:spPr>
            <a:xfrm>
              <a:off x="8250571" y="4749880"/>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275542" y="494600"/>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8612085" y="465688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8826592" y="4325275"/>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520135" y="10890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pic>
        <p:nvPicPr>
          <p:cNvPr id="58" name="Google Shape;58;p7"/>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59" name="Google Shape;59;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 name="Google Shape;60;p7"/>
          <p:cNvSpPr txBox="1">
            <a:spLocks noGrp="1"/>
          </p:cNvSpPr>
          <p:nvPr>
            <p:ph type="body" idx="1"/>
          </p:nvPr>
        </p:nvSpPr>
        <p:spPr>
          <a:xfrm>
            <a:off x="4342038" y="1557175"/>
            <a:ext cx="4015200" cy="25599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61" name="Google Shape;61;p7"/>
          <p:cNvSpPr>
            <a:spLocks noGrp="1"/>
          </p:cNvSpPr>
          <p:nvPr>
            <p:ph type="pic" idx="2"/>
          </p:nvPr>
        </p:nvSpPr>
        <p:spPr>
          <a:xfrm>
            <a:off x="786762" y="1284300"/>
            <a:ext cx="3231000" cy="3105600"/>
          </a:xfrm>
          <a:prstGeom prst="ellipse">
            <a:avLst/>
          </a:prstGeom>
          <a:noFill/>
          <a:ln>
            <a:noFill/>
          </a:ln>
        </p:spPr>
      </p:sp>
      <p:grpSp>
        <p:nvGrpSpPr>
          <p:cNvPr id="62" name="Google Shape;62;p7"/>
          <p:cNvGrpSpPr/>
          <p:nvPr/>
        </p:nvGrpSpPr>
        <p:grpSpPr>
          <a:xfrm>
            <a:off x="378535" y="117082"/>
            <a:ext cx="8513281" cy="4835290"/>
            <a:chOff x="378535" y="117082"/>
            <a:chExt cx="8513281" cy="4835290"/>
          </a:xfrm>
        </p:grpSpPr>
        <p:sp>
          <p:nvSpPr>
            <p:cNvPr id="63" name="Google Shape;63;p7"/>
            <p:cNvSpPr/>
            <p:nvPr/>
          </p:nvSpPr>
          <p:spPr>
            <a:xfrm>
              <a:off x="2009671" y="4561105"/>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1595085" y="465648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442867" y="3394975"/>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611067" y="1249700"/>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378535" y="151583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8382735" y="11708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8723617" y="494575"/>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
        <p:cNvGrpSpPr/>
        <p:nvPr/>
      </p:nvGrpSpPr>
      <p:grpSpPr>
        <a:xfrm>
          <a:off x="0" y="0"/>
          <a:ext cx="0" cy="0"/>
          <a:chOff x="0" y="0"/>
          <a:chExt cx="0" cy="0"/>
        </a:xfrm>
      </p:grpSpPr>
      <p:pic>
        <p:nvPicPr>
          <p:cNvPr id="71" name="Google Shape;71;p8"/>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72" name="Google Shape;72;p8"/>
          <p:cNvSpPr txBox="1">
            <a:spLocks noGrp="1"/>
          </p:cNvSpPr>
          <p:nvPr>
            <p:ph type="title"/>
          </p:nvPr>
        </p:nvSpPr>
        <p:spPr>
          <a:xfrm>
            <a:off x="2072400" y="677075"/>
            <a:ext cx="4999200" cy="19197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73" name="Google Shape;73;p8"/>
          <p:cNvGrpSpPr/>
          <p:nvPr/>
        </p:nvGrpSpPr>
        <p:grpSpPr>
          <a:xfrm>
            <a:off x="423767" y="436207"/>
            <a:ext cx="8007011" cy="991373"/>
            <a:chOff x="423767" y="436207"/>
            <a:chExt cx="8007011" cy="991373"/>
          </a:xfrm>
        </p:grpSpPr>
        <p:sp>
          <p:nvSpPr>
            <p:cNvPr id="74" name="Google Shape;74;p8"/>
            <p:cNvSpPr/>
            <p:nvPr/>
          </p:nvSpPr>
          <p:spPr>
            <a:xfrm>
              <a:off x="7834682" y="1136220"/>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1100544" y="508320"/>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7642710" y="43620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8262580" y="968587"/>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423767" y="1017787"/>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591980" y="436212"/>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pic>
        <p:nvPicPr>
          <p:cNvPr id="81" name="Google Shape;81;p9"/>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82" name="Google Shape;82;p9"/>
          <p:cNvSpPr txBox="1">
            <a:spLocks noGrp="1"/>
          </p:cNvSpPr>
          <p:nvPr>
            <p:ph type="subTitle" idx="1"/>
          </p:nvPr>
        </p:nvSpPr>
        <p:spPr>
          <a:xfrm>
            <a:off x="720075" y="1550250"/>
            <a:ext cx="3722100" cy="2500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 name="Google Shape;83;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 name="Google Shape;84;p9"/>
          <p:cNvSpPr txBox="1">
            <a:spLocks noGrp="1"/>
          </p:cNvSpPr>
          <p:nvPr>
            <p:ph type="subTitle" idx="2"/>
          </p:nvPr>
        </p:nvSpPr>
        <p:spPr>
          <a:xfrm>
            <a:off x="4708669" y="1550250"/>
            <a:ext cx="3722100" cy="2500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85" name="Google Shape;85;p9"/>
          <p:cNvGrpSpPr/>
          <p:nvPr/>
        </p:nvGrpSpPr>
        <p:grpSpPr>
          <a:xfrm>
            <a:off x="360471" y="149132"/>
            <a:ext cx="8626483" cy="4770315"/>
            <a:chOff x="360471" y="149132"/>
            <a:chExt cx="8626483" cy="4770315"/>
          </a:xfrm>
        </p:grpSpPr>
        <p:sp>
          <p:nvSpPr>
            <p:cNvPr id="86" name="Google Shape;86;p9"/>
            <p:cNvSpPr/>
            <p:nvPr/>
          </p:nvSpPr>
          <p:spPr>
            <a:xfrm>
              <a:off x="651389" y="462355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360471" y="4600375"/>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8760074" y="1368839"/>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493199" y="4244889"/>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7482064" y="14913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a:off x="1231972" y="4663499"/>
              <a:ext cx="168199" cy="216003"/>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pic>
        <p:nvPicPr>
          <p:cNvPr id="96" name="Google Shape;96;p11"/>
          <p:cNvPicPr preferRelativeResize="0"/>
          <p:nvPr/>
        </p:nvPicPr>
        <p:blipFill rotWithShape="1">
          <a:blip r:embed="rId2">
            <a:alphaModFix amt="5000"/>
          </a:blip>
          <a:srcRect/>
          <a:stretch/>
        </p:blipFill>
        <p:spPr>
          <a:xfrm>
            <a:off x="3810" y="0"/>
            <a:ext cx="9136380" cy="5143500"/>
          </a:xfrm>
          <a:prstGeom prst="rect">
            <a:avLst/>
          </a:prstGeom>
          <a:noFill/>
          <a:ln>
            <a:noFill/>
          </a:ln>
        </p:spPr>
      </p:pic>
      <p:sp>
        <p:nvSpPr>
          <p:cNvPr id="97" name="Google Shape;97;p11"/>
          <p:cNvSpPr txBox="1">
            <a:spLocks noGrp="1"/>
          </p:cNvSpPr>
          <p:nvPr>
            <p:ph type="title" hasCustomPrompt="1"/>
          </p:nvPr>
        </p:nvSpPr>
        <p:spPr>
          <a:xfrm>
            <a:off x="1533000" y="2291350"/>
            <a:ext cx="6078000" cy="1075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5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8" name="Google Shape;98;p11"/>
          <p:cNvSpPr txBox="1">
            <a:spLocks noGrp="1"/>
          </p:cNvSpPr>
          <p:nvPr>
            <p:ph type="subTitle" idx="1"/>
          </p:nvPr>
        </p:nvSpPr>
        <p:spPr>
          <a:xfrm>
            <a:off x="1533000" y="3381800"/>
            <a:ext cx="6078000" cy="1222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2pPr>
            <a:lvl3pPr lvl="2"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3pPr>
            <a:lvl4pPr lvl="3"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4pPr>
            <a:lvl5pPr lvl="4"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5pPr>
            <a:lvl6pPr lvl="5"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6pPr>
            <a:lvl7pPr lvl="6"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7pPr>
            <a:lvl8pPr lvl="7"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8pPr>
            <a:lvl9pPr lvl="8" rtl="0">
              <a:spcBef>
                <a:spcPts val="0"/>
              </a:spcBef>
              <a:spcAft>
                <a:spcPts val="0"/>
              </a:spcAft>
              <a:buClr>
                <a:schemeClr val="dk1"/>
              </a:buClr>
              <a:buSzPts val="3500"/>
              <a:buFont typeface="Balsamiq Sans"/>
              <a:buNone/>
              <a:defRPr sz="3500" b="1">
                <a:solidFill>
                  <a:schemeClr val="dk1"/>
                </a:solidFill>
                <a:latin typeface="Balsamiq Sans"/>
                <a:ea typeface="Balsamiq Sans"/>
                <a:cs typeface="Balsamiq Sans"/>
                <a:sym typeface="Balsamiq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exandria"/>
              <a:buChar char="●"/>
              <a:defRPr>
                <a:solidFill>
                  <a:schemeClr val="dk1"/>
                </a:solidFill>
                <a:latin typeface="Alexandria"/>
                <a:ea typeface="Alexandria"/>
                <a:cs typeface="Alexandria"/>
                <a:sym typeface="Alexandria"/>
              </a:defRPr>
            </a:lvl1pPr>
            <a:lvl2pPr marL="914400" lvl="1" indent="-317500">
              <a:lnSpc>
                <a:spcPct val="100000"/>
              </a:lnSpc>
              <a:spcBef>
                <a:spcPts val="0"/>
              </a:spcBef>
              <a:spcAft>
                <a:spcPts val="0"/>
              </a:spcAft>
              <a:buClr>
                <a:schemeClr val="dk1"/>
              </a:buClr>
              <a:buSzPts val="1400"/>
              <a:buFont typeface="Alexandria"/>
              <a:buChar char="○"/>
              <a:defRPr>
                <a:solidFill>
                  <a:schemeClr val="dk1"/>
                </a:solidFill>
                <a:latin typeface="Alexandria"/>
                <a:ea typeface="Alexandria"/>
                <a:cs typeface="Alexandria"/>
                <a:sym typeface="Alexandria"/>
              </a:defRPr>
            </a:lvl2pPr>
            <a:lvl3pPr marL="1371600" lvl="2" indent="-317500">
              <a:lnSpc>
                <a:spcPct val="100000"/>
              </a:lnSpc>
              <a:spcBef>
                <a:spcPts val="0"/>
              </a:spcBef>
              <a:spcAft>
                <a:spcPts val="0"/>
              </a:spcAft>
              <a:buClr>
                <a:schemeClr val="dk1"/>
              </a:buClr>
              <a:buSzPts val="1400"/>
              <a:buFont typeface="Alexandria"/>
              <a:buChar char="■"/>
              <a:defRPr>
                <a:solidFill>
                  <a:schemeClr val="dk1"/>
                </a:solidFill>
                <a:latin typeface="Alexandria"/>
                <a:ea typeface="Alexandria"/>
                <a:cs typeface="Alexandria"/>
                <a:sym typeface="Alexandria"/>
              </a:defRPr>
            </a:lvl3pPr>
            <a:lvl4pPr marL="1828800" lvl="3" indent="-317500">
              <a:lnSpc>
                <a:spcPct val="100000"/>
              </a:lnSpc>
              <a:spcBef>
                <a:spcPts val="0"/>
              </a:spcBef>
              <a:spcAft>
                <a:spcPts val="0"/>
              </a:spcAft>
              <a:buClr>
                <a:schemeClr val="dk1"/>
              </a:buClr>
              <a:buSzPts val="1400"/>
              <a:buFont typeface="Alexandria"/>
              <a:buChar char="●"/>
              <a:defRPr>
                <a:solidFill>
                  <a:schemeClr val="dk1"/>
                </a:solidFill>
                <a:latin typeface="Alexandria"/>
                <a:ea typeface="Alexandria"/>
                <a:cs typeface="Alexandria"/>
                <a:sym typeface="Alexandria"/>
              </a:defRPr>
            </a:lvl4pPr>
            <a:lvl5pPr marL="2286000" lvl="4" indent="-317500">
              <a:lnSpc>
                <a:spcPct val="100000"/>
              </a:lnSpc>
              <a:spcBef>
                <a:spcPts val="0"/>
              </a:spcBef>
              <a:spcAft>
                <a:spcPts val="0"/>
              </a:spcAft>
              <a:buClr>
                <a:schemeClr val="dk1"/>
              </a:buClr>
              <a:buSzPts val="1400"/>
              <a:buFont typeface="Alexandria"/>
              <a:buChar char="○"/>
              <a:defRPr>
                <a:solidFill>
                  <a:schemeClr val="dk1"/>
                </a:solidFill>
                <a:latin typeface="Alexandria"/>
                <a:ea typeface="Alexandria"/>
                <a:cs typeface="Alexandria"/>
                <a:sym typeface="Alexandria"/>
              </a:defRPr>
            </a:lvl5pPr>
            <a:lvl6pPr marL="2743200" lvl="5" indent="-317500">
              <a:lnSpc>
                <a:spcPct val="100000"/>
              </a:lnSpc>
              <a:spcBef>
                <a:spcPts val="0"/>
              </a:spcBef>
              <a:spcAft>
                <a:spcPts val="0"/>
              </a:spcAft>
              <a:buClr>
                <a:schemeClr val="dk1"/>
              </a:buClr>
              <a:buSzPts val="1400"/>
              <a:buFont typeface="Alexandria"/>
              <a:buChar char="■"/>
              <a:defRPr>
                <a:solidFill>
                  <a:schemeClr val="dk1"/>
                </a:solidFill>
                <a:latin typeface="Alexandria"/>
                <a:ea typeface="Alexandria"/>
                <a:cs typeface="Alexandria"/>
                <a:sym typeface="Alexandria"/>
              </a:defRPr>
            </a:lvl6pPr>
            <a:lvl7pPr marL="3200400" lvl="6" indent="-317500">
              <a:lnSpc>
                <a:spcPct val="100000"/>
              </a:lnSpc>
              <a:spcBef>
                <a:spcPts val="0"/>
              </a:spcBef>
              <a:spcAft>
                <a:spcPts val="0"/>
              </a:spcAft>
              <a:buClr>
                <a:schemeClr val="dk1"/>
              </a:buClr>
              <a:buSzPts val="1400"/>
              <a:buFont typeface="Alexandria"/>
              <a:buChar char="●"/>
              <a:defRPr>
                <a:solidFill>
                  <a:schemeClr val="dk1"/>
                </a:solidFill>
                <a:latin typeface="Alexandria"/>
                <a:ea typeface="Alexandria"/>
                <a:cs typeface="Alexandria"/>
                <a:sym typeface="Alexandria"/>
              </a:defRPr>
            </a:lvl7pPr>
            <a:lvl8pPr marL="3657600" lvl="7" indent="-317500">
              <a:lnSpc>
                <a:spcPct val="100000"/>
              </a:lnSpc>
              <a:spcBef>
                <a:spcPts val="0"/>
              </a:spcBef>
              <a:spcAft>
                <a:spcPts val="0"/>
              </a:spcAft>
              <a:buClr>
                <a:schemeClr val="dk1"/>
              </a:buClr>
              <a:buSzPts val="1400"/>
              <a:buFont typeface="Alexandria"/>
              <a:buChar char="○"/>
              <a:defRPr>
                <a:solidFill>
                  <a:schemeClr val="dk1"/>
                </a:solidFill>
                <a:latin typeface="Alexandria"/>
                <a:ea typeface="Alexandria"/>
                <a:cs typeface="Alexandria"/>
                <a:sym typeface="Alexandria"/>
              </a:defRPr>
            </a:lvl8pPr>
            <a:lvl9pPr marL="4114800" lvl="8" indent="-317500">
              <a:lnSpc>
                <a:spcPct val="100000"/>
              </a:lnSpc>
              <a:spcBef>
                <a:spcPts val="0"/>
              </a:spcBef>
              <a:spcAft>
                <a:spcPts val="0"/>
              </a:spcAft>
              <a:buClr>
                <a:schemeClr val="dk1"/>
              </a:buClr>
              <a:buSzPts val="1400"/>
              <a:buFont typeface="Alexandria"/>
              <a:buChar char="■"/>
              <a:defRPr>
                <a:solidFill>
                  <a:schemeClr val="dk1"/>
                </a:solidFill>
                <a:latin typeface="Alexandria"/>
                <a:ea typeface="Alexandria"/>
                <a:cs typeface="Alexandria"/>
                <a:sym typeface="Alexandr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9.sv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11.xml"/><Relationship Id="rId10" Type="http://schemas.openxmlformats.org/officeDocument/2006/relationships/image" Target="../media/image11.svg"/><Relationship Id="rId4" Type="http://schemas.openxmlformats.org/officeDocument/2006/relationships/audio" Target="../media/media2.mp3"/><Relationship Id="rId9" Type="http://schemas.openxmlformats.org/officeDocument/2006/relationships/image" Target="../media/image34.png"/></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9.xml"/><Relationship Id="rId11" Type="http://schemas.openxmlformats.org/officeDocument/2006/relationships/image" Target="../media/image11.svg"/><Relationship Id="rId5" Type="http://schemas.openxmlformats.org/officeDocument/2006/relationships/slideLayout" Target="../slideLayouts/slideLayout5.xml"/><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9.sv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5.xml"/><Relationship Id="rId10" Type="http://schemas.openxmlformats.org/officeDocument/2006/relationships/image" Target="../media/image11.svg"/><Relationship Id="rId4" Type="http://schemas.openxmlformats.org/officeDocument/2006/relationships/audio" Target="../media/media2.mp3"/><Relationship Id="rId9" Type="http://schemas.openxmlformats.org/officeDocument/2006/relationships/image" Target="../media/image34.png"/></Relationships>
</file>

<file path=ppt/slides/_rels/slide41.xml.rels><?xml version="1.0" encoding="UTF-8" standalone="yes"?>
<Relationships xmlns="http://schemas.openxmlformats.org/package/2006/relationships"><Relationship Id="rId8" Type="http://schemas.openxmlformats.org/officeDocument/2006/relationships/image" Target="../media/image9.sv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5.xml"/><Relationship Id="rId10" Type="http://schemas.openxmlformats.org/officeDocument/2006/relationships/image" Target="../media/image11.svg"/><Relationship Id="rId4" Type="http://schemas.openxmlformats.org/officeDocument/2006/relationships/audio" Target="../media/media2.mp3"/><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8" Type="http://schemas.openxmlformats.org/officeDocument/2006/relationships/image" Target="../media/image9.sv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5.xml"/><Relationship Id="rId10" Type="http://schemas.openxmlformats.org/officeDocument/2006/relationships/image" Target="../media/image11.svg"/><Relationship Id="rId4" Type="http://schemas.openxmlformats.org/officeDocument/2006/relationships/audio" Target="../media/media2.mp3"/><Relationship Id="rId9"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type="ctrTitle"/>
          </p:nvPr>
        </p:nvSpPr>
        <p:spPr>
          <a:xfrm>
            <a:off x="462866" y="1160981"/>
            <a:ext cx="8290716" cy="2039978"/>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mtClean="0">
                <a:solidFill>
                  <a:schemeClr val="accent1">
                    <a:lumMod val="75000"/>
                  </a:schemeClr>
                </a:solidFill>
                <a:latin typeface="Arial" panose="020B0604020202020204" pitchFamily="34" charset="0"/>
                <a:cs typeface="Arial" panose="020B0604020202020204" pitchFamily="34" charset="0"/>
                <a:sym typeface="Balsamiq Sans"/>
              </a:rPr>
              <a:t>CHÀO MỪNG CẢ LỚP </a:t>
            </a:r>
            <a:br>
              <a:rPr lang="vi-VN" smtClean="0">
                <a:solidFill>
                  <a:schemeClr val="accent1">
                    <a:lumMod val="75000"/>
                  </a:schemeClr>
                </a:solidFill>
                <a:latin typeface="Arial" panose="020B0604020202020204" pitchFamily="34" charset="0"/>
                <a:cs typeface="Arial" panose="020B0604020202020204" pitchFamily="34" charset="0"/>
                <a:sym typeface="Balsamiq Sans"/>
              </a:rPr>
            </a:br>
            <a:r>
              <a:rPr lang="vi-VN" smtClean="0">
                <a:solidFill>
                  <a:schemeClr val="accent1">
                    <a:lumMod val="75000"/>
                  </a:schemeClr>
                </a:solidFill>
                <a:latin typeface="Arial" panose="020B0604020202020204" pitchFamily="34" charset="0"/>
                <a:cs typeface="Arial" panose="020B0604020202020204" pitchFamily="34" charset="0"/>
                <a:sym typeface="Balsamiq Sans"/>
              </a:rPr>
              <a:t>QUAY TRỞ LẠI VỚI MÔN HỌC!</a:t>
            </a:r>
            <a:endParaRPr>
              <a:solidFill>
                <a:schemeClr val="accent1">
                  <a:lumMod val="75000"/>
                </a:schemeClr>
              </a:solidFill>
              <a:latin typeface="Arial" panose="020B0604020202020204" pitchFamily="34" charset="0"/>
              <a:cs typeface="Arial" panose="020B0604020202020204" pitchFamily="34" charset="0"/>
              <a:sym typeface="Balsamiq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151" y="3118765"/>
            <a:ext cx="2264146" cy="2264146"/>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3" name="Rectangle 2"/>
          <p:cNvSpPr/>
          <p:nvPr/>
        </p:nvSpPr>
        <p:spPr>
          <a:xfrm>
            <a:off x="426378" y="292052"/>
            <a:ext cx="4166171" cy="142032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b="1" smtClean="0">
                <a:solidFill>
                  <a:schemeClr val="accent3">
                    <a:lumMod val="75000"/>
                  </a:schemeClr>
                </a:solidFill>
              </a:rPr>
              <a:t>Detail</a:t>
            </a:r>
            <a:r>
              <a:rPr lang="en-US" sz="2000" b="1">
                <a:solidFill>
                  <a:schemeClr val="accent3">
                    <a:lumMod val="75000"/>
                  </a:schemeClr>
                </a:solidFill>
              </a:rPr>
              <a:t>: </a:t>
            </a:r>
            <a:r>
              <a:rPr lang="en-US" sz="2000"/>
              <a:t>nằm phần đầu trang và chân trang, xác định chi tiết việc hiển thị dữ liệu từ các bản ghi</a:t>
            </a:r>
            <a:r>
              <a:rPr lang="en-US" sz="2000" smtClean="0"/>
              <a:t>.</a:t>
            </a:r>
            <a:endParaRPr lang="en-US" sz="20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425" y="493161"/>
            <a:ext cx="4492575" cy="2969230"/>
          </a:xfrm>
          <a:prstGeom prst="rect">
            <a:avLst/>
          </a:prstGeom>
        </p:spPr>
      </p:pic>
      <p:sp>
        <p:nvSpPr>
          <p:cNvPr id="5" name="Rectangle 4"/>
          <p:cNvSpPr/>
          <p:nvPr/>
        </p:nvSpPr>
        <p:spPr>
          <a:xfrm>
            <a:off x="426377" y="3705623"/>
            <a:ext cx="8111447" cy="1015663"/>
          </a:xfrm>
          <a:prstGeom prst="rect">
            <a:avLst/>
          </a:prstGeom>
        </p:spPr>
        <p:txBody>
          <a:bodyPr wrap="square">
            <a:spAutoFit/>
          </a:bodyPr>
          <a:lstStyle/>
          <a:p>
            <a:pPr marL="342900" lvl="0" indent="-342900" algn="just">
              <a:lnSpc>
                <a:spcPct val="150000"/>
              </a:lnSpc>
              <a:buFont typeface="Wingdings" panose="05000000000000000000" pitchFamily="2" charset="2"/>
              <a:buChar char="Ø"/>
            </a:pPr>
            <a:r>
              <a:rPr lang="en-US" sz="2000" b="1">
                <a:solidFill>
                  <a:srgbClr val="3A54DC">
                    <a:lumMod val="75000"/>
                  </a:srgbClr>
                </a:solidFill>
              </a:rPr>
              <a:t>Report Footer: </a:t>
            </a:r>
            <a:r>
              <a:rPr lang="en-US" sz="2000"/>
              <a:t>xuất hiện trong trang cuối của báo cáo và hiển thị thông tin tóm tắt.</a:t>
            </a:r>
          </a:p>
        </p:txBody>
      </p:sp>
      <p:sp>
        <p:nvSpPr>
          <p:cNvPr id="6" name="Rectangle 5"/>
          <p:cNvSpPr/>
          <p:nvPr/>
        </p:nvSpPr>
        <p:spPr>
          <a:xfrm>
            <a:off x="426377" y="1766631"/>
            <a:ext cx="4166171" cy="1938992"/>
          </a:xfrm>
          <a:prstGeom prst="rect">
            <a:avLst/>
          </a:prstGeom>
        </p:spPr>
        <p:txBody>
          <a:bodyPr wrap="square">
            <a:spAutoFit/>
          </a:bodyPr>
          <a:lstStyle/>
          <a:p>
            <a:pPr marL="342900" lvl="0" indent="-342900" algn="just">
              <a:lnSpc>
                <a:spcPct val="150000"/>
              </a:lnSpc>
              <a:buFont typeface="Wingdings" panose="05000000000000000000" pitchFamily="2" charset="2"/>
              <a:buChar char="Ø"/>
            </a:pPr>
            <a:r>
              <a:rPr lang="en-US" sz="2000" b="1">
                <a:solidFill>
                  <a:srgbClr val="3A54DC">
                    <a:lumMod val="75000"/>
                  </a:srgbClr>
                </a:solidFill>
              </a:rPr>
              <a:t>Page Footer: </a:t>
            </a:r>
            <a:r>
              <a:rPr lang="en-US" sz="2000"/>
              <a:t>xuất hiện ở đáy mọi trang của báo cáo; hiển thị số thứ tự trang trên tổng số trang và ngày tháng.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sz="2800">
                <a:solidFill>
                  <a:schemeClr val="bg2"/>
                </a:solidFill>
                <a:latin typeface="Arial" panose="020B0604020202020204" pitchFamily="34" charset="0"/>
                <a:cs typeface="Arial" panose="020B0604020202020204" pitchFamily="34" charset="0"/>
              </a:rPr>
              <a:t>b) Các phần tử trong thân báo cáo</a:t>
            </a:r>
            <a:endParaRPr sz="2800">
              <a:solidFill>
                <a:schemeClr val="bg2"/>
              </a:solidFill>
              <a:latin typeface="Arial" panose="020B0604020202020204" pitchFamily="34" charset="0"/>
              <a:cs typeface="Arial" panose="020B0604020202020204" pitchFamily="34" charset="0"/>
            </a:endParaRPr>
          </a:p>
        </p:txBody>
      </p:sp>
      <p:sp>
        <p:nvSpPr>
          <p:cNvPr id="2" name="Rectangle 1"/>
          <p:cNvSpPr/>
          <p:nvPr/>
        </p:nvSpPr>
        <p:spPr>
          <a:xfrm>
            <a:off x="642539" y="1227833"/>
            <a:ext cx="7858921" cy="1015663"/>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a:t>Mỗi thành phần gồm nhiều phần tử nhỏ hơn. Mỗi phần tử là một hộp hình chữ nhật, gọi là </a:t>
            </a:r>
            <a:r>
              <a:rPr lang="vi-VN" sz="2000">
                <a:solidFill>
                  <a:schemeClr val="accent3">
                    <a:lumMod val="75000"/>
                  </a:schemeClr>
                </a:solidFill>
              </a:rPr>
              <a:t>điều khiển</a:t>
            </a:r>
            <a:r>
              <a:rPr lang="vi-VN" sz="2000"/>
              <a:t> (control). </a:t>
            </a:r>
            <a:endParaRPr lang="en-US" sz="2000"/>
          </a:p>
        </p:txBody>
      </p:sp>
      <p:sp>
        <p:nvSpPr>
          <p:cNvPr id="3" name="Rectangle 2"/>
          <p:cNvSpPr/>
          <p:nvPr/>
        </p:nvSpPr>
        <p:spPr>
          <a:xfrm>
            <a:off x="642539" y="2352270"/>
            <a:ext cx="8131591" cy="55399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a:t>Có hai loại phần tử nhìn giống nhau nhưng khác nhau về bản </a:t>
            </a:r>
            <a:r>
              <a:rPr lang="vi-VN" sz="2000" smtClean="0"/>
              <a:t>chất:</a:t>
            </a:r>
            <a:endParaRPr lang="en-US" sz="2000"/>
          </a:p>
        </p:txBody>
      </p:sp>
      <p:grpSp>
        <p:nvGrpSpPr>
          <p:cNvPr id="6" name="Group 5"/>
          <p:cNvGrpSpPr/>
          <p:nvPr/>
        </p:nvGrpSpPr>
        <p:grpSpPr>
          <a:xfrm>
            <a:off x="2223642" y="3115044"/>
            <a:ext cx="1684962" cy="1684962"/>
            <a:chOff x="1859622" y="3056271"/>
            <a:chExt cx="1684962" cy="1684962"/>
          </a:xfrm>
        </p:grpSpPr>
        <p:sp>
          <p:nvSpPr>
            <p:cNvPr id="4" name="Oval 3"/>
            <p:cNvSpPr/>
            <p:nvPr/>
          </p:nvSpPr>
          <p:spPr>
            <a:xfrm>
              <a:off x="1859622" y="3056271"/>
              <a:ext cx="1684962" cy="1684962"/>
            </a:xfrm>
            <a:prstGeom prst="ellipse">
              <a:avLst/>
            </a:prstGeom>
            <a:solidFill>
              <a:schemeClr val="accent5">
                <a:lumMod val="25000"/>
                <a:lumOff val="75000"/>
              </a:schemeClr>
            </a:solidFill>
            <a:ln>
              <a:solidFill>
                <a:schemeClr val="accent5">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0719" y="3698697"/>
              <a:ext cx="1602769" cy="400110"/>
            </a:xfrm>
            <a:prstGeom prst="rect">
              <a:avLst/>
            </a:prstGeom>
            <a:noFill/>
          </p:spPr>
          <p:txBody>
            <a:bodyPr wrap="square" rtlCol="0">
              <a:spAutoFit/>
            </a:bodyPr>
            <a:lstStyle/>
            <a:p>
              <a:pPr algn="ctr"/>
              <a:r>
                <a:rPr lang="vi-VN" sz="2000" smtClean="0"/>
                <a:t>Hộp dữ liệu</a:t>
              </a:r>
              <a:endParaRPr lang="en-US" sz="2000"/>
            </a:p>
          </p:txBody>
        </p:sp>
      </p:grpSp>
      <p:grpSp>
        <p:nvGrpSpPr>
          <p:cNvPr id="88" name="Group 87"/>
          <p:cNvGrpSpPr/>
          <p:nvPr/>
        </p:nvGrpSpPr>
        <p:grpSpPr>
          <a:xfrm>
            <a:off x="5417192" y="3115044"/>
            <a:ext cx="1684962" cy="1684962"/>
            <a:chOff x="1859622" y="3056271"/>
            <a:chExt cx="1684962" cy="1684962"/>
          </a:xfrm>
        </p:grpSpPr>
        <p:sp>
          <p:nvSpPr>
            <p:cNvPr id="89" name="Oval 88"/>
            <p:cNvSpPr/>
            <p:nvPr/>
          </p:nvSpPr>
          <p:spPr>
            <a:xfrm>
              <a:off x="1859622" y="3056271"/>
              <a:ext cx="1684962" cy="1684962"/>
            </a:xfrm>
            <a:prstGeom prst="ellipse">
              <a:avLst/>
            </a:prstGeom>
            <a:solidFill>
              <a:schemeClr val="accent5">
                <a:lumMod val="25000"/>
                <a:lumOff val="75000"/>
              </a:schemeClr>
            </a:solidFill>
            <a:ln>
              <a:solidFill>
                <a:schemeClr val="accent5">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1859622" y="3419422"/>
              <a:ext cx="1684962" cy="958660"/>
            </a:xfrm>
            <a:prstGeom prst="rect">
              <a:avLst/>
            </a:prstGeom>
            <a:noFill/>
          </p:spPr>
          <p:txBody>
            <a:bodyPr wrap="square" rtlCol="0">
              <a:spAutoFit/>
            </a:bodyPr>
            <a:lstStyle/>
            <a:p>
              <a:pPr algn="ctr">
                <a:lnSpc>
                  <a:spcPct val="150000"/>
                </a:lnSpc>
              </a:pPr>
              <a:r>
                <a:rPr lang="vi-VN" sz="2000" smtClean="0"/>
                <a:t>Nhãn tên trường</a:t>
              </a:r>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9"/>
                                        </p:tgtEl>
                                        <p:attrNameLst>
                                          <p:attrName>style.visibility</p:attrName>
                                        </p:attrNameLst>
                                      </p:cBhvr>
                                      <p:to>
                                        <p:strVal val="visible"/>
                                      </p:to>
                                    </p:set>
                                    <p:anim calcmode="lin" valueType="num">
                                      <p:cBhvr>
                                        <p:cTn id="7" dur="500" fill="hold"/>
                                        <p:tgtEl>
                                          <p:spTgt spid="519"/>
                                        </p:tgtEl>
                                        <p:attrNameLst>
                                          <p:attrName>ppt_w</p:attrName>
                                        </p:attrNameLst>
                                      </p:cBhvr>
                                      <p:tavLst>
                                        <p:tav tm="0">
                                          <p:val>
                                            <p:fltVal val="0"/>
                                          </p:val>
                                        </p:tav>
                                        <p:tav tm="100000">
                                          <p:val>
                                            <p:strVal val="#ppt_w"/>
                                          </p:val>
                                        </p:tav>
                                      </p:tavLst>
                                    </p:anim>
                                    <p:anim calcmode="lin" valueType="num">
                                      <p:cBhvr>
                                        <p:cTn id="8" dur="500" fill="hold"/>
                                        <p:tgtEl>
                                          <p:spTgt spid="519"/>
                                        </p:tgtEl>
                                        <p:attrNameLst>
                                          <p:attrName>ppt_h</p:attrName>
                                        </p:attrNameLst>
                                      </p:cBhvr>
                                      <p:tavLst>
                                        <p:tav tm="0">
                                          <p:val>
                                            <p:fltVal val="0"/>
                                          </p:val>
                                        </p:tav>
                                        <p:tav tm="100000">
                                          <p:val>
                                            <p:strVal val="#ppt_h"/>
                                          </p:val>
                                        </p:tav>
                                      </p:tavLst>
                                    </p:anim>
                                    <p:animEffect transition="in" filter="fade">
                                      <p:cBhvr>
                                        <p:cTn id="9" dur="500"/>
                                        <p:tgtEl>
                                          <p:spTgt spid="5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p:cTn id="29" dur="500" fill="hold"/>
                                        <p:tgtEl>
                                          <p:spTgt spid="88"/>
                                        </p:tgtEl>
                                        <p:attrNameLst>
                                          <p:attrName>ppt_w</p:attrName>
                                        </p:attrNameLst>
                                      </p:cBhvr>
                                      <p:tavLst>
                                        <p:tav tm="0">
                                          <p:val>
                                            <p:fltVal val="0"/>
                                          </p:val>
                                        </p:tav>
                                        <p:tav tm="100000">
                                          <p:val>
                                            <p:strVal val="#ppt_w"/>
                                          </p:val>
                                        </p:tav>
                                      </p:tavLst>
                                    </p:anim>
                                    <p:anim calcmode="lin" valueType="num">
                                      <p:cBhvr>
                                        <p:cTn id="30" dur="500" fill="hold"/>
                                        <p:tgtEl>
                                          <p:spTgt spid="88"/>
                                        </p:tgtEl>
                                        <p:attrNameLst>
                                          <p:attrName>ppt_h</p:attrName>
                                        </p:attrNameLst>
                                      </p:cBhvr>
                                      <p:tavLst>
                                        <p:tav tm="0">
                                          <p:val>
                                            <p:fltVal val="0"/>
                                          </p:val>
                                        </p:tav>
                                        <p:tav tm="100000">
                                          <p:val>
                                            <p:strVal val="#ppt_h"/>
                                          </p:val>
                                        </p:tav>
                                      </p:tavLst>
                                    </p:anim>
                                    <p:animEffect transition="in" filter="fade">
                                      <p:cBhvr>
                                        <p:cTn id="3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Google Shape;333;p27"/>
          <p:cNvSpPr txBox="1">
            <a:spLocks noGrp="1"/>
          </p:cNvSpPr>
          <p:nvPr>
            <p:ph type="title" idx="2"/>
          </p:nvPr>
        </p:nvSpPr>
        <p:spPr>
          <a:xfrm>
            <a:off x="4064824" y="967107"/>
            <a:ext cx="979500" cy="839700"/>
          </a:xfrm>
          <a:prstGeom prst="rect">
            <a:avLst/>
          </a:prstGeom>
          <a:solidFill>
            <a:schemeClr val="accent4">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rgbClr val="FFFFFF"/>
                </a:solidFill>
                <a:latin typeface="Arial" panose="020B0604020202020204" pitchFamily="34" charset="0"/>
                <a:cs typeface="Arial" panose="020B0604020202020204" pitchFamily="34" charset="0"/>
              </a:rPr>
              <a:t>0</a:t>
            </a:r>
            <a:r>
              <a:rPr lang="vi-VN" smtClean="0">
                <a:solidFill>
                  <a:srgbClr val="FFFFFF"/>
                </a:solidFill>
                <a:latin typeface="Arial" panose="020B0604020202020204" pitchFamily="34" charset="0"/>
                <a:cs typeface="Arial" panose="020B0604020202020204" pitchFamily="34" charset="0"/>
              </a:rPr>
              <a:t>2</a:t>
            </a:r>
            <a:endParaRPr>
              <a:solidFill>
                <a:srgbClr val="FFFFFF"/>
              </a:solidFill>
              <a:latin typeface="Arial" panose="020B0604020202020204" pitchFamily="34" charset="0"/>
              <a:cs typeface="Arial" panose="020B0604020202020204" pitchFamily="34" charset="0"/>
            </a:endParaRPr>
          </a:p>
        </p:txBody>
      </p:sp>
      <p:sp>
        <p:nvSpPr>
          <p:cNvPr id="371" name="Google Shape;371;p27"/>
          <p:cNvSpPr/>
          <p:nvPr/>
        </p:nvSpPr>
        <p:spPr>
          <a:xfrm>
            <a:off x="8204963" y="3711305"/>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2" name="Google Shape;372;p27"/>
          <p:cNvSpPr/>
          <p:nvPr/>
        </p:nvSpPr>
        <p:spPr>
          <a:xfrm>
            <a:off x="8169959" y="195248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3" name="Google Shape;373;p27"/>
          <p:cNvSpPr/>
          <p:nvPr/>
        </p:nvSpPr>
        <p:spPr>
          <a:xfrm>
            <a:off x="6158695" y="967107"/>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4" name="Google Shape;374;p27"/>
          <p:cNvSpPr/>
          <p:nvPr/>
        </p:nvSpPr>
        <p:spPr>
          <a:xfrm>
            <a:off x="8524303" y="34523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5" name="Google Shape;375;p27"/>
          <p:cNvSpPr/>
          <p:nvPr/>
        </p:nvSpPr>
        <p:spPr>
          <a:xfrm>
            <a:off x="3401032" y="493182"/>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6" name="Google Shape;376;p27"/>
          <p:cNvSpPr/>
          <p:nvPr/>
        </p:nvSpPr>
        <p:spPr>
          <a:xfrm>
            <a:off x="525370" y="3563360"/>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 name="Google Shape;377;p27"/>
          <p:cNvSpPr/>
          <p:nvPr/>
        </p:nvSpPr>
        <p:spPr>
          <a:xfrm>
            <a:off x="1053877" y="48865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 name="Google Shape;378;p27"/>
          <p:cNvSpPr/>
          <p:nvPr/>
        </p:nvSpPr>
        <p:spPr>
          <a:xfrm>
            <a:off x="1266667" y="1584375"/>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TextBox 51"/>
          <p:cNvSpPr txBox="1"/>
          <p:nvPr/>
        </p:nvSpPr>
        <p:spPr>
          <a:xfrm>
            <a:off x="1334874" y="1952487"/>
            <a:ext cx="6439399" cy="2862322"/>
          </a:xfrm>
          <a:prstGeom prst="rect">
            <a:avLst/>
          </a:prstGeom>
          <a:noFill/>
        </p:spPr>
        <p:txBody>
          <a:bodyPr wrap="square" rtlCol="0">
            <a:spAutoFit/>
          </a:bodyPr>
          <a:lstStyle/>
          <a:p>
            <a:pPr algn="ctr">
              <a:lnSpc>
                <a:spcPct val="150000"/>
              </a:lnSpc>
            </a:pPr>
            <a:r>
              <a:rPr lang="vi-VN" sz="4000" b="1" smtClean="0">
                <a:solidFill>
                  <a:srgbClr val="2F1437">
                    <a:lumMod val="90000"/>
                    <a:lumOff val="10000"/>
                  </a:srgbClr>
                </a:solidFill>
              </a:rPr>
              <a:t>CÁC THÀNH PHẦN VÀ CÁC PHẦN TỬ TRONG BIỂU MẪU</a:t>
            </a:r>
            <a:endParaRPr lang="en-US" sz="4000" b="1">
              <a:solidFill>
                <a:srgbClr val="2F1437">
                  <a:lumMod val="90000"/>
                  <a:lumOff val="10000"/>
                </a:srgbClr>
              </a:solidFill>
            </a:endParaRPr>
          </a:p>
        </p:txBody>
      </p:sp>
    </p:spTree>
    <p:extLst>
      <p:ext uri="{BB962C8B-B14F-4D97-AF65-F5344CB8AC3E}">
        <p14:creationId xmlns:p14="http://schemas.microsoft.com/office/powerpoint/2010/main" val="4170131982"/>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4" name="Group 3"/>
          <p:cNvGrpSpPr/>
          <p:nvPr/>
        </p:nvGrpSpPr>
        <p:grpSpPr>
          <a:xfrm>
            <a:off x="838505" y="369870"/>
            <a:ext cx="3497190" cy="544529"/>
            <a:chOff x="838505" y="369870"/>
            <a:chExt cx="3497190" cy="544529"/>
          </a:xfrm>
        </p:grpSpPr>
        <p:pic>
          <p:nvPicPr>
            <p:cNvPr id="19" name="Picture 18"/>
            <p:cNvPicPr>
              <a:picLocks noChangeAspect="1"/>
            </p:cNvPicPr>
            <p:nvPr/>
          </p:nvPicPr>
          <p:blipFill>
            <a:blip r:embed="rId3"/>
            <a:stretch>
              <a:fillRect/>
            </a:stretch>
          </p:blipFill>
          <p:spPr>
            <a:xfrm>
              <a:off x="838505" y="369870"/>
              <a:ext cx="637301" cy="544529"/>
            </a:xfrm>
            <a:prstGeom prst="rect">
              <a:avLst/>
            </a:prstGeom>
          </p:spPr>
        </p:pic>
        <p:sp>
          <p:nvSpPr>
            <p:cNvPr id="3" name="TextBox 2"/>
            <p:cNvSpPr txBox="1"/>
            <p:nvPr/>
          </p:nvSpPr>
          <p:spPr>
            <a:xfrm>
              <a:off x="1551398" y="514289"/>
              <a:ext cx="2784297" cy="400110"/>
            </a:xfrm>
            <a:prstGeom prst="rect">
              <a:avLst/>
            </a:prstGeom>
            <a:noFill/>
          </p:spPr>
          <p:txBody>
            <a:bodyPr wrap="square" rtlCol="0">
              <a:spAutoFit/>
            </a:bodyPr>
            <a:lstStyle/>
            <a:p>
              <a:r>
                <a:rPr lang="vi-VN" sz="2000" b="1" smtClean="0">
                  <a:solidFill>
                    <a:schemeClr val="accent1">
                      <a:lumMod val="75000"/>
                    </a:schemeClr>
                  </a:solidFill>
                </a:rPr>
                <a:t>Thảo luận nhóm đôi</a:t>
              </a:r>
              <a:endParaRPr lang="en-US" sz="2000" b="1">
                <a:solidFill>
                  <a:schemeClr val="accent1">
                    <a:lumMod val="75000"/>
                  </a:schemeClr>
                </a:solidFill>
              </a:endParaRPr>
            </a:p>
          </p:txBody>
        </p:sp>
      </p:grpSp>
      <p:sp>
        <p:nvSpPr>
          <p:cNvPr id="5" name="Rectangle 4"/>
          <p:cNvSpPr/>
          <p:nvPr/>
        </p:nvSpPr>
        <p:spPr>
          <a:xfrm>
            <a:off x="838505" y="1046419"/>
            <a:ext cx="7349998" cy="958660"/>
          </a:xfrm>
          <a:prstGeom prst="rect">
            <a:avLst/>
          </a:prstGeom>
        </p:spPr>
        <p:txBody>
          <a:bodyPr wrap="square">
            <a:spAutoFit/>
          </a:bodyPr>
          <a:lstStyle/>
          <a:p>
            <a:pPr algn="just">
              <a:lnSpc>
                <a:spcPct val="150000"/>
              </a:lnSpc>
            </a:pPr>
            <a:r>
              <a:rPr lang="en-US" sz="2000" i="1">
                <a:solidFill>
                  <a:schemeClr val="accent3">
                    <a:lumMod val="50000"/>
                  </a:schemeClr>
                </a:solidFill>
              </a:rPr>
              <a:t>Quan sát Hình 3, trình bày các thành phần và các phần tử trong biểu mẫu.</a:t>
            </a:r>
          </a:p>
        </p:txBody>
      </p:sp>
      <p:pic>
        <p:nvPicPr>
          <p:cNvPr id="7" name="Picture 6"/>
          <p:cNvPicPr>
            <a:picLocks noChangeAspect="1"/>
          </p:cNvPicPr>
          <p:nvPr/>
        </p:nvPicPr>
        <p:blipFill>
          <a:blip r:embed="rId4"/>
          <a:stretch>
            <a:fillRect/>
          </a:stretch>
        </p:blipFill>
        <p:spPr>
          <a:xfrm>
            <a:off x="7626629" y="514289"/>
            <a:ext cx="612113" cy="5995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418" y="2137099"/>
            <a:ext cx="8640566" cy="25217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sz="2800">
                <a:solidFill>
                  <a:schemeClr val="bg2"/>
                </a:solidFill>
                <a:latin typeface="Arial" panose="020B0604020202020204" pitchFamily="34" charset="0"/>
                <a:cs typeface="Arial" panose="020B0604020202020204" pitchFamily="34" charset="0"/>
              </a:rPr>
              <a:t>a) Các thành phần trong biểu mẫu</a:t>
            </a:r>
            <a:endParaRPr sz="2800">
              <a:solidFill>
                <a:schemeClr val="bg2"/>
              </a:solidFill>
              <a:latin typeface="Arial" panose="020B0604020202020204" pitchFamily="34" charset="0"/>
              <a:cs typeface="Arial" panose="020B0604020202020204" pitchFamily="34" charset="0"/>
            </a:endParaRPr>
          </a:p>
        </p:txBody>
      </p:sp>
      <p:sp>
        <p:nvSpPr>
          <p:cNvPr id="2" name="Rectangle 1"/>
          <p:cNvSpPr/>
          <p:nvPr/>
        </p:nvSpPr>
        <p:spPr>
          <a:xfrm>
            <a:off x="472611" y="1141015"/>
            <a:ext cx="8363163" cy="3159263"/>
          </a:xfrm>
          <a:prstGeom prst="rect">
            <a:avLst/>
          </a:prstGeom>
        </p:spPr>
        <p:txBody>
          <a:bodyPr wrap="square">
            <a:spAutoFit/>
          </a:bodyPr>
          <a:lstStyle/>
          <a:p>
            <a:pPr algn="just">
              <a:lnSpc>
                <a:spcPct val="170000"/>
              </a:lnSpc>
            </a:pPr>
            <a:r>
              <a:rPr lang="vi-VN" sz="2000"/>
              <a:t>Dưới khung nhìn thiết kế, biểu mẫu chia thành ba phần:</a:t>
            </a:r>
          </a:p>
          <a:p>
            <a:pPr marL="342900" indent="-342900" algn="just">
              <a:lnSpc>
                <a:spcPct val="170000"/>
              </a:lnSpc>
              <a:buFont typeface="Arial" panose="020B0604020202020204" pitchFamily="34" charset="0"/>
              <a:buChar char="•"/>
            </a:pPr>
            <a:r>
              <a:rPr lang="vi-VN" sz="2000" smtClean="0">
                <a:solidFill>
                  <a:schemeClr val="accent3">
                    <a:lumMod val="75000"/>
                  </a:schemeClr>
                </a:solidFill>
              </a:rPr>
              <a:t>Đầu </a:t>
            </a:r>
            <a:r>
              <a:rPr lang="vi-VN" sz="2000">
                <a:solidFill>
                  <a:schemeClr val="accent3">
                    <a:lumMod val="75000"/>
                  </a:schemeClr>
                </a:solidFill>
              </a:rPr>
              <a:t>biểu mẫu (Form Header): </a:t>
            </a:r>
            <a:r>
              <a:rPr lang="vi-VN" sz="2000"/>
              <a:t>hiển thị tiêu đề của biểu mẫu. Có thể thêm logo của tổ chức, hình trang trí tiêu đề ở đây.</a:t>
            </a:r>
          </a:p>
          <a:p>
            <a:pPr marL="342900" indent="-342900" algn="just">
              <a:lnSpc>
                <a:spcPct val="170000"/>
              </a:lnSpc>
              <a:buFont typeface="Arial" panose="020B0604020202020204" pitchFamily="34" charset="0"/>
              <a:buChar char="•"/>
            </a:pPr>
            <a:r>
              <a:rPr lang="vi-VN" sz="2000" smtClean="0">
                <a:solidFill>
                  <a:schemeClr val="accent3">
                    <a:lumMod val="75000"/>
                  </a:schemeClr>
                </a:solidFill>
              </a:rPr>
              <a:t>Chân </a:t>
            </a:r>
            <a:r>
              <a:rPr lang="vi-VN" sz="2000">
                <a:solidFill>
                  <a:schemeClr val="accent3">
                    <a:lumMod val="75000"/>
                  </a:schemeClr>
                </a:solidFill>
              </a:rPr>
              <a:t>biểu mẫu (Form Footer): </a:t>
            </a:r>
            <a:r>
              <a:rPr lang="vi-VN" sz="2000"/>
              <a:t>phần tùy chọn ở cuối trang biểu mẫu, thường có nội dung để in ra, ví dụ là ngày tháng, người thực hiện,...</a:t>
            </a:r>
          </a:p>
          <a:p>
            <a:pPr marL="342900" indent="-342900" algn="just">
              <a:lnSpc>
                <a:spcPct val="170000"/>
              </a:lnSpc>
              <a:buFont typeface="Arial" panose="020B0604020202020204" pitchFamily="34" charset="0"/>
              <a:buChar char="•"/>
            </a:pPr>
            <a:r>
              <a:rPr lang="vi-VN" sz="2000" smtClean="0">
                <a:solidFill>
                  <a:schemeClr val="accent3">
                    <a:lumMod val="75000"/>
                  </a:schemeClr>
                </a:solidFill>
              </a:rPr>
              <a:t>Phần </a:t>
            </a:r>
            <a:r>
              <a:rPr lang="vi-VN" sz="2000">
                <a:solidFill>
                  <a:schemeClr val="accent3">
                    <a:lumMod val="75000"/>
                  </a:schemeClr>
                </a:solidFill>
              </a:rPr>
              <a:t>chi tiết (Detail</a:t>
            </a:r>
            <a:r>
              <a:rPr lang="vi-VN" sz="2000" smtClean="0">
                <a:solidFill>
                  <a:schemeClr val="accent3">
                    <a:lumMod val="75000"/>
                  </a:schemeClr>
                </a:solidFill>
              </a:rPr>
              <a:t>): </a:t>
            </a:r>
            <a:r>
              <a:rPr lang="vi-VN" sz="2000"/>
              <a:t>là thân biểu mẫu.</a:t>
            </a:r>
          </a:p>
        </p:txBody>
      </p:sp>
      <p:pic>
        <p:nvPicPr>
          <p:cNvPr id="3" name="Picture 2"/>
          <p:cNvPicPr>
            <a:picLocks noChangeAspect="1"/>
          </p:cNvPicPr>
          <p:nvPr/>
        </p:nvPicPr>
        <p:blipFill>
          <a:blip r:embed="rId3"/>
          <a:stretch>
            <a:fillRect/>
          </a:stretch>
        </p:blipFill>
        <p:spPr>
          <a:xfrm>
            <a:off x="6708525" y="3986372"/>
            <a:ext cx="1263411" cy="11571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0"/>
                                        </p:tgtEl>
                                        <p:attrNameLst>
                                          <p:attrName>style.visibility</p:attrName>
                                        </p:attrNameLst>
                                      </p:cBhvr>
                                      <p:to>
                                        <p:strVal val="visible"/>
                                      </p:to>
                                    </p:set>
                                    <p:animEffect transition="in" filter="barn(inVertical)">
                                      <p:cBhvr>
                                        <p:cTn id="7" dur="500"/>
                                        <p:tgtEl>
                                          <p:spTgt spid="6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8" name="Google Shape;718;p36"/>
          <p:cNvPicPr preferRelativeResize="0">
            <a:picLocks noGrp="1"/>
          </p:cNvPicPr>
          <p:nvPr>
            <p:ph type="pic" idx="5"/>
          </p:nvPr>
        </p:nvPicPr>
        <p:blipFill rotWithShape="1">
          <a:blip r:embed="rId3">
            <a:alphaModFix/>
          </a:blip>
          <a:srcRect l="99895" t="62251" r="41800" b="18969"/>
          <a:stretch/>
        </p:blipFill>
        <p:spPr>
          <a:xfrm flipH="1">
            <a:off x="5148955" y="1696857"/>
            <a:ext cx="2530944" cy="759718"/>
          </a:xfrm>
          <a:prstGeom prst="rect">
            <a:avLst/>
          </a:prstGeom>
          <a:noFill/>
          <a:ln>
            <a:noFill/>
          </a:ln>
        </p:spPr>
      </p:pic>
      <p:sp>
        <p:nvSpPr>
          <p:cNvPr id="10" name="Google Shape;650;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US" sz="2800">
                <a:solidFill>
                  <a:schemeClr val="bg2"/>
                </a:solidFill>
                <a:latin typeface="Arial" panose="020B0604020202020204" pitchFamily="34" charset="0"/>
                <a:cs typeface="Arial" panose="020B0604020202020204" pitchFamily="34" charset="0"/>
              </a:rPr>
              <a:t>b) Các phần tử trong thân biểu mẫu </a:t>
            </a:r>
          </a:p>
        </p:txBody>
      </p:sp>
      <p:sp>
        <p:nvSpPr>
          <p:cNvPr id="4" name="Rectangle 3"/>
          <p:cNvSpPr/>
          <p:nvPr/>
        </p:nvSpPr>
        <p:spPr>
          <a:xfrm>
            <a:off x="719999" y="1112437"/>
            <a:ext cx="7704001" cy="383181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800" smtClean="0">
                <a:latin typeface="Arial" panose="020B0604020202020204" pitchFamily="34" charset="0"/>
                <a:ea typeface="Times New Roman" panose="02020603050405020304" pitchFamily="18" charset="0"/>
                <a:cs typeface="Arial" panose="020B0604020202020204" pitchFamily="34" charset="0"/>
              </a:rPr>
              <a:t>Các </a:t>
            </a:r>
            <a:r>
              <a:rPr lang="en-US" sz="1800">
                <a:latin typeface="Arial" panose="020B0604020202020204" pitchFamily="34" charset="0"/>
                <a:ea typeface="Times New Roman" panose="02020603050405020304" pitchFamily="18" charset="0"/>
                <a:cs typeface="Arial" panose="020B0604020202020204" pitchFamily="34" charset="0"/>
              </a:rPr>
              <a:t>phần của biểu mẫu chứa nhiều phần tử nhỏ hơn là các </a:t>
            </a:r>
            <a:r>
              <a:rPr lang="en-US" sz="1800" i="1">
                <a:latin typeface="Arial" panose="020B0604020202020204" pitchFamily="34" charset="0"/>
                <a:ea typeface="Times New Roman" panose="02020603050405020304" pitchFamily="18" charset="0"/>
                <a:cs typeface="Arial" panose="020B0604020202020204" pitchFamily="34" charset="0"/>
              </a:rPr>
              <a:t>điều khiển </a:t>
            </a:r>
            <a:r>
              <a:rPr lang="en-US" sz="1800">
                <a:latin typeface="Arial" panose="020B0604020202020204" pitchFamily="34" charset="0"/>
                <a:ea typeface="Times New Roman" panose="02020603050405020304" pitchFamily="18" charset="0"/>
                <a:cs typeface="Arial" panose="020B0604020202020204" pitchFamily="34" charset="0"/>
              </a:rPr>
              <a:t>(</a:t>
            </a:r>
            <a:r>
              <a:rPr lang="en-US" sz="1800" i="1">
                <a:latin typeface="Arial" panose="020B0604020202020204" pitchFamily="34" charset="0"/>
                <a:ea typeface="Times New Roman" panose="02020603050405020304" pitchFamily="18" charset="0"/>
                <a:cs typeface="Arial" panose="020B0604020202020204" pitchFamily="34" charset="0"/>
              </a:rPr>
              <a:t>control</a:t>
            </a:r>
            <a:r>
              <a:rPr lang="en-US" sz="1800">
                <a:latin typeface="Arial" panose="020B0604020202020204" pitchFamily="34" charset="0"/>
                <a:ea typeface="Times New Roman" panose="02020603050405020304" pitchFamily="18" charset="0"/>
                <a:cs typeface="Arial" panose="020B0604020202020204" pitchFamily="34" charset="0"/>
              </a:rPr>
              <a:t>) và cũng có hai loại là </a:t>
            </a:r>
            <a:r>
              <a:rPr lang="en-US" sz="1800" i="1">
                <a:latin typeface="Arial" panose="020B0604020202020204" pitchFamily="34" charset="0"/>
                <a:ea typeface="Times New Roman" panose="02020603050405020304" pitchFamily="18" charset="0"/>
                <a:cs typeface="Arial" panose="020B0604020202020204" pitchFamily="34" charset="0"/>
              </a:rPr>
              <a:t>hộp dữ liệu </a:t>
            </a:r>
            <a:r>
              <a:rPr lang="en-US" sz="1800">
                <a:latin typeface="Arial" panose="020B0604020202020204" pitchFamily="34" charset="0"/>
                <a:ea typeface="Times New Roman" panose="02020603050405020304" pitchFamily="18" charset="0"/>
                <a:cs typeface="Arial" panose="020B0604020202020204" pitchFamily="34" charset="0"/>
              </a:rPr>
              <a:t>và </a:t>
            </a:r>
            <a:r>
              <a:rPr lang="en-US" sz="1800" i="1">
                <a:latin typeface="Arial" panose="020B0604020202020204" pitchFamily="34" charset="0"/>
                <a:ea typeface="Times New Roman" panose="02020603050405020304" pitchFamily="18" charset="0"/>
                <a:cs typeface="Arial" panose="020B0604020202020204" pitchFamily="34" charset="0"/>
              </a:rPr>
              <a:t>nhãn tên trường</a:t>
            </a:r>
            <a:r>
              <a:rPr lang="en-US" sz="1800">
                <a:latin typeface="Arial" panose="020B0604020202020204" pitchFamily="34" charset="0"/>
                <a:ea typeface="Times New Roman" panose="02020603050405020304" pitchFamily="18" charset="0"/>
                <a:cs typeface="Arial" panose="020B0604020202020204" pitchFamily="34" charset="0"/>
              </a:rPr>
              <a:t>.</a:t>
            </a:r>
            <a:endParaRPr lang="en-US" sz="180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i="1" smtClean="0">
                <a:latin typeface="Arial" panose="020B0604020202020204" pitchFamily="34" charset="0"/>
                <a:ea typeface="Times New Roman" panose="02020603050405020304" pitchFamily="18" charset="0"/>
                <a:cs typeface="Arial" panose="020B0604020202020204" pitchFamily="34" charset="0"/>
              </a:rPr>
              <a:t>Thân </a:t>
            </a:r>
            <a:r>
              <a:rPr lang="en-US" sz="1800" i="1">
                <a:latin typeface="Arial" panose="020B0604020202020204" pitchFamily="34" charset="0"/>
                <a:ea typeface="Times New Roman" panose="02020603050405020304" pitchFamily="18" charset="0"/>
                <a:cs typeface="Arial" panose="020B0604020202020204" pitchFamily="34" charset="0"/>
              </a:rPr>
              <a:t>biểu mẫu </a:t>
            </a:r>
            <a:r>
              <a:rPr lang="en-US" sz="1800">
                <a:latin typeface="Arial" panose="020B0604020202020204" pitchFamily="34" charset="0"/>
                <a:ea typeface="Times New Roman" panose="02020603050405020304" pitchFamily="18" charset="0"/>
                <a:cs typeface="Arial" panose="020B0604020202020204" pitchFamily="34" charset="0"/>
              </a:rPr>
              <a:t>chứa nội dung chính.</a:t>
            </a:r>
            <a:endParaRPr lang="en-US" sz="180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smtClean="0">
                <a:latin typeface="Arial" panose="020B0604020202020204" pitchFamily="34" charset="0"/>
                <a:ea typeface="Times New Roman" panose="02020603050405020304" pitchFamily="18" charset="0"/>
                <a:cs typeface="Arial" panose="020B0604020202020204" pitchFamily="34" charset="0"/>
              </a:rPr>
              <a:t>Một </a:t>
            </a:r>
            <a:r>
              <a:rPr lang="en-US" sz="1800">
                <a:latin typeface="Arial" panose="020B0604020202020204" pitchFamily="34" charset="0"/>
                <a:ea typeface="Times New Roman" panose="02020603050405020304" pitchFamily="18" charset="0"/>
                <a:cs typeface="Arial" panose="020B0604020202020204" pitchFamily="34" charset="0"/>
              </a:rPr>
              <a:t>trường trong bản ghi sẽ ứng với một cặp phần tử, gồm </a:t>
            </a:r>
            <a:r>
              <a:rPr lang="en-US" sz="1800" i="1">
                <a:latin typeface="Arial" panose="020B0604020202020204" pitchFamily="34" charset="0"/>
                <a:ea typeface="Times New Roman" panose="02020603050405020304" pitchFamily="18" charset="0"/>
                <a:cs typeface="Arial" panose="020B0604020202020204" pitchFamily="34" charset="0"/>
              </a:rPr>
              <a:t>nhãn tên trường</a:t>
            </a:r>
            <a:r>
              <a:rPr lang="en-US" sz="1800">
                <a:latin typeface="Arial" panose="020B0604020202020204" pitchFamily="34" charset="0"/>
                <a:ea typeface="Times New Roman" panose="02020603050405020304" pitchFamily="18" charset="0"/>
                <a:cs typeface="Arial" panose="020B0604020202020204" pitchFamily="34" charset="0"/>
              </a:rPr>
              <a:t> và </a:t>
            </a:r>
            <a:r>
              <a:rPr lang="en-US" sz="1800" i="1">
                <a:latin typeface="Arial" panose="020B0604020202020204" pitchFamily="34" charset="0"/>
                <a:ea typeface="Times New Roman" panose="02020603050405020304" pitchFamily="18" charset="0"/>
                <a:cs typeface="Arial" panose="020B0604020202020204" pitchFamily="34" charset="0"/>
              </a:rPr>
              <a:t>hộp dữ liệu</a:t>
            </a:r>
            <a:r>
              <a:rPr lang="en-US" sz="1800">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smtClean="0">
                <a:latin typeface="Arial" panose="020B0604020202020204" pitchFamily="34" charset="0"/>
                <a:ea typeface="Times New Roman" panose="02020603050405020304" pitchFamily="18" charset="0"/>
                <a:cs typeface="Arial" panose="020B0604020202020204" pitchFamily="34" charset="0"/>
              </a:rPr>
              <a:t>Dữ </a:t>
            </a:r>
            <a:r>
              <a:rPr lang="en-US" sz="1800">
                <a:latin typeface="Arial" panose="020B0604020202020204" pitchFamily="34" charset="0"/>
                <a:ea typeface="Times New Roman" panose="02020603050405020304" pitchFamily="18" charset="0"/>
                <a:cs typeface="Arial" panose="020B0604020202020204" pitchFamily="34" charset="0"/>
              </a:rPr>
              <a:t>liệu gõ nhập vào hộp sẽ được cập nhật vào CSDL và hiển thị trở lại khi ta xem dữ liệu.</a:t>
            </a:r>
            <a:endParaRPr lang="en-US" sz="180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smtClean="0">
                <a:latin typeface="Arial" panose="020B0604020202020204" pitchFamily="34" charset="0"/>
                <a:ea typeface="Times New Roman" panose="02020603050405020304" pitchFamily="18" charset="0"/>
                <a:cs typeface="Arial" panose="020B0604020202020204" pitchFamily="34" charset="0"/>
              </a:rPr>
              <a:t>Nhãn </a:t>
            </a:r>
            <a:r>
              <a:rPr lang="en-US" sz="1800">
                <a:latin typeface="Arial" panose="020B0604020202020204" pitchFamily="34" charset="0"/>
                <a:ea typeface="Times New Roman" panose="02020603050405020304" pitchFamily="18" charset="0"/>
                <a:cs typeface="Arial" panose="020B0604020202020204" pitchFamily="34" charset="0"/>
              </a:rPr>
              <a:t>tên trường có thể thay đổi mà không ảnh hưởng đến chức năng của biểu mẫu.</a:t>
            </a:r>
            <a:endParaRPr lang="en-US" sz="1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40" name="Google Shape;940;p39"/>
          <p:cNvSpPr/>
          <p:nvPr/>
        </p:nvSpPr>
        <p:spPr>
          <a:xfrm>
            <a:off x="4495856" y="345130"/>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7610994" y="171030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6028605" y="869080"/>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545681" y="4336831"/>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8175577" y="4191151"/>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1434594" y="1012495"/>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982217" y="1136450"/>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1207732" y="1847032"/>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7907882" y="1418932"/>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7320892" y="797200"/>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3;p27"/>
          <p:cNvSpPr txBox="1">
            <a:spLocks noGrp="1"/>
          </p:cNvSpPr>
          <p:nvPr>
            <p:ph type="title" idx="4294967295"/>
          </p:nvPr>
        </p:nvSpPr>
        <p:spPr>
          <a:xfrm>
            <a:off x="4064823" y="1304100"/>
            <a:ext cx="979500" cy="839700"/>
          </a:xfrm>
          <a:prstGeom prst="rect">
            <a:avLst/>
          </a:prstGeom>
          <a:solidFill>
            <a:schemeClr val="accen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5000" b="1" smtClean="0">
                <a:solidFill>
                  <a:srgbClr val="FFFFFF"/>
                </a:solidFill>
                <a:latin typeface="Arial" panose="020B0604020202020204" pitchFamily="34" charset="0"/>
                <a:cs typeface="Arial" panose="020B0604020202020204" pitchFamily="34" charset="0"/>
              </a:rPr>
              <a:t>0</a:t>
            </a:r>
            <a:r>
              <a:rPr lang="vi-VN" sz="5000" b="1">
                <a:solidFill>
                  <a:srgbClr val="FFFFFF"/>
                </a:solidFill>
                <a:latin typeface="Arial" panose="020B0604020202020204" pitchFamily="34" charset="0"/>
                <a:cs typeface="Arial" panose="020B0604020202020204" pitchFamily="34" charset="0"/>
              </a:rPr>
              <a:t>3</a:t>
            </a:r>
            <a:endParaRPr sz="5000" b="1">
              <a:solidFill>
                <a:srgbClr val="FFFFFF"/>
              </a:solidFill>
              <a:latin typeface="Arial" panose="020B0604020202020204" pitchFamily="34" charset="0"/>
              <a:cs typeface="Arial" panose="020B0604020202020204" pitchFamily="34" charset="0"/>
            </a:endParaRPr>
          </a:p>
        </p:txBody>
      </p:sp>
      <p:sp>
        <p:nvSpPr>
          <p:cNvPr id="54" name="TextBox 53"/>
          <p:cNvSpPr txBox="1"/>
          <p:nvPr/>
        </p:nvSpPr>
        <p:spPr>
          <a:xfrm>
            <a:off x="1334873" y="2811410"/>
            <a:ext cx="6439399" cy="901593"/>
          </a:xfrm>
          <a:prstGeom prst="rect">
            <a:avLst/>
          </a:prstGeom>
          <a:noFill/>
        </p:spPr>
        <p:txBody>
          <a:bodyPr wrap="square" rtlCol="0">
            <a:spAutoFit/>
          </a:bodyPr>
          <a:lstStyle/>
          <a:p>
            <a:pPr algn="ctr">
              <a:lnSpc>
                <a:spcPct val="150000"/>
              </a:lnSpc>
            </a:pPr>
            <a:r>
              <a:rPr lang="vi-VN" sz="4000" b="1" smtClean="0">
                <a:solidFill>
                  <a:srgbClr val="2F1437">
                    <a:lumMod val="90000"/>
                    <a:lumOff val="10000"/>
                  </a:srgbClr>
                </a:solidFill>
              </a:rPr>
              <a:t>CHỈNH SỬA BÀI TRÍ</a:t>
            </a:r>
            <a:endParaRPr lang="en-US" sz="4000" b="1">
              <a:solidFill>
                <a:srgbClr val="2F1437">
                  <a:lumMod val="90000"/>
                  <a:lumOff val="10000"/>
                </a:srgbClr>
              </a:solidFill>
            </a:endParaRPr>
          </a:p>
        </p:txBody>
      </p:sp>
    </p:spTree>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2564" y="2093471"/>
            <a:ext cx="2589136" cy="3050029"/>
          </a:xfrm>
          <a:prstGeom prst="rect">
            <a:avLst/>
          </a:prstGeom>
        </p:spPr>
      </p:pic>
      <p:grpSp>
        <p:nvGrpSpPr>
          <p:cNvPr id="8" name="Group 7"/>
          <p:cNvGrpSpPr/>
          <p:nvPr/>
        </p:nvGrpSpPr>
        <p:grpSpPr>
          <a:xfrm>
            <a:off x="1870808" y="478773"/>
            <a:ext cx="6614733" cy="3139712"/>
            <a:chOff x="1870808" y="478773"/>
            <a:chExt cx="6614733" cy="3139712"/>
          </a:xfrm>
        </p:grpSpPr>
        <p:pic>
          <p:nvPicPr>
            <p:cNvPr id="7" name="Picture 6"/>
            <p:cNvPicPr>
              <a:picLocks noChangeAspect="1"/>
            </p:cNvPicPr>
            <p:nvPr/>
          </p:nvPicPr>
          <p:blipFill>
            <a:blip r:embed="rId4"/>
            <a:stretch>
              <a:fillRect/>
            </a:stretch>
          </p:blipFill>
          <p:spPr>
            <a:xfrm>
              <a:off x="1870808" y="478773"/>
              <a:ext cx="6614733" cy="3139712"/>
            </a:xfrm>
            <a:prstGeom prst="rect">
              <a:avLst/>
            </a:prstGeom>
          </p:spPr>
        </p:pic>
        <p:sp>
          <p:nvSpPr>
            <p:cNvPr id="4" name="Rectangle 3"/>
            <p:cNvSpPr/>
            <p:nvPr/>
          </p:nvSpPr>
          <p:spPr>
            <a:xfrm>
              <a:off x="3133619" y="662310"/>
              <a:ext cx="5121670" cy="2862322"/>
            </a:xfrm>
            <a:prstGeom prst="rect">
              <a:avLst/>
            </a:prstGeom>
          </p:spPr>
          <p:txBody>
            <a:bodyPr wrap="square">
              <a:spAutoFit/>
            </a:bodyPr>
            <a:lstStyle/>
            <a:p>
              <a:pPr algn="just">
                <a:lnSpc>
                  <a:spcPct val="150000"/>
                </a:lnSpc>
              </a:pPr>
              <a:r>
                <a:rPr lang="vi-VN" sz="2000"/>
                <a:t>Biểu mẫu hay báo cáo được tạo tự động theo mặc định hoàn toàn có thể sử dụng ngay để xem thông tin. Tuy nhiên, đây mới là sản phẩm thô, kích cỡ các phần tử có thể chưa hợp lí, cách bài trí tổng thể các thành phần chưa hài hoà, chưa tiện dụng. </a:t>
              </a:r>
              <a:endParaRPr lang="en-US" sz="20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3" name="Rectangle 2"/>
          <p:cNvSpPr/>
          <p:nvPr/>
        </p:nvSpPr>
        <p:spPr>
          <a:xfrm>
            <a:off x="857890" y="240051"/>
            <a:ext cx="7402531" cy="1477328"/>
          </a:xfrm>
          <a:prstGeom prst="rect">
            <a:avLst/>
          </a:prstGeom>
        </p:spPr>
        <p:txBody>
          <a:bodyPr wrap="square">
            <a:spAutoFit/>
          </a:bodyPr>
          <a:lstStyle/>
          <a:p>
            <a:pPr algn="just">
              <a:lnSpc>
                <a:spcPct val="150000"/>
              </a:lnSpc>
            </a:pPr>
            <a:r>
              <a:rPr lang="en-US" sz="2000"/>
              <a:t>Có những hộp văn bản quá rộng, quá cao so với dữ liệu chứa trong nó; có hộp lại quá ngắn hay quá thấp. Ví dụ, trong Hình 4, các hộp dữ liệu </a:t>
            </a:r>
            <a:r>
              <a:rPr lang="en-US" sz="2000" i="1"/>
              <a:t>Mã sách </a:t>
            </a:r>
            <a:r>
              <a:rPr lang="en-US" sz="2000"/>
              <a:t>quá rộng.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054" y="1717379"/>
            <a:ext cx="6678202" cy="332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3" name="Rectangle 2"/>
          <p:cNvSpPr/>
          <p:nvPr/>
        </p:nvSpPr>
        <p:spPr>
          <a:xfrm>
            <a:off x="986588" y="464174"/>
            <a:ext cx="5529078" cy="400110"/>
          </a:xfrm>
          <a:prstGeom prst="rect">
            <a:avLst/>
          </a:prstGeom>
        </p:spPr>
        <p:txBody>
          <a:bodyPr wrap="none">
            <a:spAutoFit/>
          </a:bodyPr>
          <a:lstStyle/>
          <a:p>
            <a:pPr marL="342900" indent="-342900">
              <a:buFont typeface="Wingdings" panose="05000000000000000000" pitchFamily="2" charset="2"/>
              <a:buChar char="§"/>
            </a:pPr>
            <a:r>
              <a:rPr lang="en-US" sz="2000"/>
              <a:t>Có ba nhóm việc chính khi chỉnh sửa bài trí:</a:t>
            </a:r>
          </a:p>
        </p:txBody>
      </p:sp>
      <p:sp>
        <p:nvSpPr>
          <p:cNvPr id="60" name="Google Shape;280;p16"/>
          <p:cNvSpPr/>
          <p:nvPr/>
        </p:nvSpPr>
        <p:spPr>
          <a:xfrm>
            <a:off x="0" y="2860588"/>
            <a:ext cx="3917700" cy="3917700"/>
          </a:xfrm>
          <a:prstGeom prst="arc">
            <a:avLst>
              <a:gd name="adj1" fmla="val 13421816"/>
              <a:gd name="adj2" fmla="val 59737"/>
            </a:avLst>
          </a:prstGeom>
          <a:noFill/>
          <a:ln w="19050" cap="flat" cmpd="sng">
            <a:solidFill>
              <a:srgbClr val="000000"/>
            </a:solidFill>
            <a:prstDash val="solid"/>
            <a:round/>
            <a:headEnd type="none" w="med" len="med"/>
            <a:tailEnd type="arrow" w="med" len="med"/>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61" name="Google Shape;282;p16"/>
          <p:cNvGrpSpPr/>
          <p:nvPr/>
        </p:nvGrpSpPr>
        <p:grpSpPr>
          <a:xfrm flipH="1">
            <a:off x="422950" y="3661894"/>
            <a:ext cx="3071813" cy="1214005"/>
            <a:chOff x="5649238" y="3518056"/>
            <a:chExt cx="3071813" cy="1214005"/>
          </a:xfrm>
        </p:grpSpPr>
        <p:sp>
          <p:nvSpPr>
            <p:cNvPr id="62" name="Google Shape;283;p16"/>
            <p:cNvSpPr/>
            <p:nvPr/>
          </p:nvSpPr>
          <p:spPr>
            <a:xfrm flipH="1">
              <a:off x="6621740" y="3618678"/>
              <a:ext cx="581998" cy="1010651"/>
            </a:xfrm>
            <a:custGeom>
              <a:avLst/>
              <a:gdLst/>
              <a:ahLst/>
              <a:cxnLst/>
              <a:rect l="l" t="t" r="r" b="b"/>
              <a:pathLst>
                <a:path w="9458" h="16422" extrusionOk="0">
                  <a:moveTo>
                    <a:pt x="1663" y="16422"/>
                  </a:moveTo>
                  <a:lnTo>
                    <a:pt x="0" y="15590"/>
                  </a:lnTo>
                  <a:lnTo>
                    <a:pt x="7795" y="1"/>
                  </a:lnTo>
                  <a:lnTo>
                    <a:pt x="9458" y="833"/>
                  </a:lnTo>
                  <a:lnTo>
                    <a:pt x="1663" y="16422"/>
                  </a:lnTo>
                  <a:close/>
                </a:path>
              </a:pathLst>
            </a:custGeom>
            <a:solidFill>
              <a:srgbClr val="79A8B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284;p16"/>
            <p:cNvSpPr/>
            <p:nvPr/>
          </p:nvSpPr>
          <p:spPr>
            <a:xfrm flipH="1">
              <a:off x="6548878" y="3518056"/>
              <a:ext cx="242879" cy="242970"/>
            </a:xfrm>
            <a:custGeom>
              <a:avLst/>
              <a:gdLst/>
              <a:ahLst/>
              <a:cxnLst/>
              <a:rect l="l" t="t" r="r" b="b"/>
              <a:pathLst>
                <a:path w="3947" h="3948" extrusionOk="0">
                  <a:moveTo>
                    <a:pt x="2862" y="198"/>
                  </a:moveTo>
                  <a:lnTo>
                    <a:pt x="2862" y="198"/>
                  </a:lnTo>
                  <a:lnTo>
                    <a:pt x="2678" y="114"/>
                  </a:lnTo>
                  <a:lnTo>
                    <a:pt x="2481" y="57"/>
                  </a:lnTo>
                  <a:lnTo>
                    <a:pt x="2298" y="15"/>
                  </a:lnTo>
                  <a:lnTo>
                    <a:pt x="2101" y="1"/>
                  </a:lnTo>
                  <a:lnTo>
                    <a:pt x="1903" y="1"/>
                  </a:lnTo>
                  <a:lnTo>
                    <a:pt x="1720" y="15"/>
                  </a:lnTo>
                  <a:lnTo>
                    <a:pt x="1537" y="43"/>
                  </a:lnTo>
                  <a:lnTo>
                    <a:pt x="1353" y="100"/>
                  </a:lnTo>
                  <a:lnTo>
                    <a:pt x="1170" y="170"/>
                  </a:lnTo>
                  <a:lnTo>
                    <a:pt x="1001" y="255"/>
                  </a:lnTo>
                  <a:lnTo>
                    <a:pt x="846" y="353"/>
                  </a:lnTo>
                  <a:lnTo>
                    <a:pt x="691" y="466"/>
                  </a:lnTo>
                  <a:lnTo>
                    <a:pt x="550" y="593"/>
                  </a:lnTo>
                  <a:lnTo>
                    <a:pt x="423" y="748"/>
                  </a:lnTo>
                  <a:lnTo>
                    <a:pt x="310" y="903"/>
                  </a:lnTo>
                  <a:lnTo>
                    <a:pt x="212" y="1086"/>
                  </a:lnTo>
                  <a:lnTo>
                    <a:pt x="212" y="1086"/>
                  </a:lnTo>
                  <a:lnTo>
                    <a:pt x="127" y="1270"/>
                  </a:lnTo>
                  <a:lnTo>
                    <a:pt x="71" y="1453"/>
                  </a:lnTo>
                  <a:lnTo>
                    <a:pt x="29" y="1650"/>
                  </a:lnTo>
                  <a:lnTo>
                    <a:pt x="0" y="1847"/>
                  </a:lnTo>
                  <a:lnTo>
                    <a:pt x="0" y="2031"/>
                  </a:lnTo>
                  <a:lnTo>
                    <a:pt x="14" y="2228"/>
                  </a:lnTo>
                  <a:lnTo>
                    <a:pt x="57" y="2411"/>
                  </a:lnTo>
                  <a:lnTo>
                    <a:pt x="99" y="2594"/>
                  </a:lnTo>
                  <a:lnTo>
                    <a:pt x="169" y="2764"/>
                  </a:lnTo>
                  <a:lnTo>
                    <a:pt x="254" y="2933"/>
                  </a:lnTo>
                  <a:lnTo>
                    <a:pt x="353" y="3102"/>
                  </a:lnTo>
                  <a:lnTo>
                    <a:pt x="480" y="3257"/>
                  </a:lnTo>
                  <a:lnTo>
                    <a:pt x="606" y="3398"/>
                  </a:lnTo>
                  <a:lnTo>
                    <a:pt x="747" y="3525"/>
                  </a:lnTo>
                  <a:lnTo>
                    <a:pt x="917" y="3637"/>
                  </a:lnTo>
                  <a:lnTo>
                    <a:pt x="1086" y="3736"/>
                  </a:lnTo>
                  <a:lnTo>
                    <a:pt x="1086" y="3736"/>
                  </a:lnTo>
                  <a:lnTo>
                    <a:pt x="1283" y="3821"/>
                  </a:lnTo>
                  <a:lnTo>
                    <a:pt x="1466" y="3877"/>
                  </a:lnTo>
                  <a:lnTo>
                    <a:pt x="1649" y="3919"/>
                  </a:lnTo>
                  <a:lnTo>
                    <a:pt x="1847" y="3933"/>
                  </a:lnTo>
                  <a:lnTo>
                    <a:pt x="2044" y="3948"/>
                  </a:lnTo>
                  <a:lnTo>
                    <a:pt x="2227" y="3919"/>
                  </a:lnTo>
                  <a:lnTo>
                    <a:pt x="2411" y="3891"/>
                  </a:lnTo>
                  <a:lnTo>
                    <a:pt x="2594" y="3835"/>
                  </a:lnTo>
                  <a:lnTo>
                    <a:pt x="2777" y="3778"/>
                  </a:lnTo>
                  <a:lnTo>
                    <a:pt x="2946" y="3694"/>
                  </a:lnTo>
                  <a:lnTo>
                    <a:pt x="3101" y="3581"/>
                  </a:lnTo>
                  <a:lnTo>
                    <a:pt x="3256" y="3468"/>
                  </a:lnTo>
                  <a:lnTo>
                    <a:pt x="3397" y="3341"/>
                  </a:lnTo>
                  <a:lnTo>
                    <a:pt x="3524" y="3186"/>
                  </a:lnTo>
                  <a:lnTo>
                    <a:pt x="3637" y="3031"/>
                  </a:lnTo>
                  <a:lnTo>
                    <a:pt x="3736" y="2848"/>
                  </a:lnTo>
                  <a:lnTo>
                    <a:pt x="3736" y="2848"/>
                  </a:lnTo>
                  <a:lnTo>
                    <a:pt x="3820" y="2665"/>
                  </a:lnTo>
                  <a:lnTo>
                    <a:pt x="3876" y="2482"/>
                  </a:lnTo>
                  <a:lnTo>
                    <a:pt x="3919" y="2284"/>
                  </a:lnTo>
                  <a:lnTo>
                    <a:pt x="3947" y="2087"/>
                  </a:lnTo>
                  <a:lnTo>
                    <a:pt x="3947" y="1904"/>
                  </a:lnTo>
                  <a:lnTo>
                    <a:pt x="3933" y="1706"/>
                  </a:lnTo>
                  <a:lnTo>
                    <a:pt x="3905" y="1523"/>
                  </a:lnTo>
                  <a:lnTo>
                    <a:pt x="3848" y="1340"/>
                  </a:lnTo>
                  <a:lnTo>
                    <a:pt x="3778" y="1171"/>
                  </a:lnTo>
                  <a:lnTo>
                    <a:pt x="3693" y="1002"/>
                  </a:lnTo>
                  <a:lnTo>
                    <a:pt x="3595" y="833"/>
                  </a:lnTo>
                  <a:lnTo>
                    <a:pt x="3482" y="678"/>
                  </a:lnTo>
                  <a:lnTo>
                    <a:pt x="3341" y="551"/>
                  </a:lnTo>
                  <a:lnTo>
                    <a:pt x="3200" y="410"/>
                  </a:lnTo>
                  <a:lnTo>
                    <a:pt x="3031" y="297"/>
                  </a:lnTo>
                  <a:lnTo>
                    <a:pt x="2862" y="198"/>
                  </a:lnTo>
                  <a:lnTo>
                    <a:pt x="2862" y="198"/>
                  </a:lnTo>
                  <a:close/>
                </a:path>
              </a:pathLst>
            </a:custGeom>
            <a:solidFill>
              <a:srgbClr val="FAC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285;p16"/>
            <p:cNvSpPr/>
            <p:nvPr/>
          </p:nvSpPr>
          <p:spPr>
            <a:xfrm flipH="1">
              <a:off x="6576629" y="3558859"/>
              <a:ext cx="109348" cy="109361"/>
            </a:xfrm>
            <a:custGeom>
              <a:avLst/>
              <a:gdLst/>
              <a:ahLst/>
              <a:cxnLst/>
              <a:rect l="l" t="t" r="r" b="b"/>
              <a:pathLst>
                <a:path w="1777" h="1777" extrusionOk="0">
                  <a:moveTo>
                    <a:pt x="1284" y="85"/>
                  </a:moveTo>
                  <a:lnTo>
                    <a:pt x="1284" y="85"/>
                  </a:lnTo>
                  <a:lnTo>
                    <a:pt x="1213" y="57"/>
                  </a:lnTo>
                  <a:lnTo>
                    <a:pt x="1114" y="29"/>
                  </a:lnTo>
                  <a:lnTo>
                    <a:pt x="1030" y="0"/>
                  </a:lnTo>
                  <a:lnTo>
                    <a:pt x="945" y="0"/>
                  </a:lnTo>
                  <a:lnTo>
                    <a:pt x="776" y="0"/>
                  </a:lnTo>
                  <a:lnTo>
                    <a:pt x="607" y="43"/>
                  </a:lnTo>
                  <a:lnTo>
                    <a:pt x="452" y="113"/>
                  </a:lnTo>
                  <a:lnTo>
                    <a:pt x="311" y="212"/>
                  </a:lnTo>
                  <a:lnTo>
                    <a:pt x="241" y="268"/>
                  </a:lnTo>
                  <a:lnTo>
                    <a:pt x="184" y="339"/>
                  </a:lnTo>
                  <a:lnTo>
                    <a:pt x="128" y="409"/>
                  </a:lnTo>
                  <a:lnTo>
                    <a:pt x="86" y="494"/>
                  </a:lnTo>
                  <a:lnTo>
                    <a:pt x="86" y="494"/>
                  </a:lnTo>
                  <a:lnTo>
                    <a:pt x="57" y="578"/>
                  </a:lnTo>
                  <a:lnTo>
                    <a:pt x="29" y="663"/>
                  </a:lnTo>
                  <a:lnTo>
                    <a:pt x="1" y="747"/>
                  </a:lnTo>
                  <a:lnTo>
                    <a:pt x="1" y="832"/>
                  </a:lnTo>
                  <a:lnTo>
                    <a:pt x="1" y="917"/>
                  </a:lnTo>
                  <a:lnTo>
                    <a:pt x="1" y="1001"/>
                  </a:lnTo>
                  <a:lnTo>
                    <a:pt x="43" y="1170"/>
                  </a:lnTo>
                  <a:lnTo>
                    <a:pt x="114" y="1325"/>
                  </a:lnTo>
                  <a:lnTo>
                    <a:pt x="156" y="1410"/>
                  </a:lnTo>
                  <a:lnTo>
                    <a:pt x="212" y="1466"/>
                  </a:lnTo>
                  <a:lnTo>
                    <a:pt x="269" y="1537"/>
                  </a:lnTo>
                  <a:lnTo>
                    <a:pt x="339" y="1593"/>
                  </a:lnTo>
                  <a:lnTo>
                    <a:pt x="410" y="1650"/>
                  </a:lnTo>
                  <a:lnTo>
                    <a:pt x="494" y="1692"/>
                  </a:lnTo>
                  <a:lnTo>
                    <a:pt x="494" y="1692"/>
                  </a:lnTo>
                  <a:lnTo>
                    <a:pt x="579" y="1720"/>
                  </a:lnTo>
                  <a:lnTo>
                    <a:pt x="663" y="1748"/>
                  </a:lnTo>
                  <a:lnTo>
                    <a:pt x="748" y="1776"/>
                  </a:lnTo>
                  <a:lnTo>
                    <a:pt x="833" y="1776"/>
                  </a:lnTo>
                  <a:lnTo>
                    <a:pt x="1002" y="1776"/>
                  </a:lnTo>
                  <a:lnTo>
                    <a:pt x="1171" y="1734"/>
                  </a:lnTo>
                  <a:lnTo>
                    <a:pt x="1326" y="1664"/>
                  </a:lnTo>
                  <a:lnTo>
                    <a:pt x="1410" y="1621"/>
                  </a:lnTo>
                  <a:lnTo>
                    <a:pt x="1467" y="1565"/>
                  </a:lnTo>
                  <a:lnTo>
                    <a:pt x="1537" y="1509"/>
                  </a:lnTo>
                  <a:lnTo>
                    <a:pt x="1594" y="1438"/>
                  </a:lnTo>
                  <a:lnTo>
                    <a:pt x="1650" y="1368"/>
                  </a:lnTo>
                  <a:lnTo>
                    <a:pt x="1692" y="1283"/>
                  </a:lnTo>
                  <a:lnTo>
                    <a:pt x="1692" y="1283"/>
                  </a:lnTo>
                  <a:lnTo>
                    <a:pt x="1735" y="1213"/>
                  </a:lnTo>
                  <a:lnTo>
                    <a:pt x="1749" y="1114"/>
                  </a:lnTo>
                  <a:lnTo>
                    <a:pt x="1777" y="1029"/>
                  </a:lnTo>
                  <a:lnTo>
                    <a:pt x="1777" y="945"/>
                  </a:lnTo>
                  <a:lnTo>
                    <a:pt x="1777" y="776"/>
                  </a:lnTo>
                  <a:lnTo>
                    <a:pt x="1735" y="607"/>
                  </a:lnTo>
                  <a:lnTo>
                    <a:pt x="1664" y="451"/>
                  </a:lnTo>
                  <a:lnTo>
                    <a:pt x="1566" y="311"/>
                  </a:lnTo>
                  <a:lnTo>
                    <a:pt x="1509" y="240"/>
                  </a:lnTo>
                  <a:lnTo>
                    <a:pt x="1439" y="184"/>
                  </a:lnTo>
                  <a:lnTo>
                    <a:pt x="1368" y="127"/>
                  </a:lnTo>
                  <a:lnTo>
                    <a:pt x="1284" y="85"/>
                  </a:lnTo>
                  <a:lnTo>
                    <a:pt x="1284" y="8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286;p16"/>
            <p:cNvSpPr/>
            <p:nvPr/>
          </p:nvSpPr>
          <p:spPr>
            <a:xfrm flipH="1">
              <a:off x="6852582" y="4356875"/>
              <a:ext cx="665316" cy="272449"/>
            </a:xfrm>
            <a:custGeom>
              <a:avLst/>
              <a:gdLst/>
              <a:ahLst/>
              <a:cxnLst/>
              <a:rect l="l" t="t" r="r" b="b"/>
              <a:pathLst>
                <a:path w="10812" h="4427" extrusionOk="0">
                  <a:moveTo>
                    <a:pt x="5399" y="1"/>
                  </a:moveTo>
                  <a:lnTo>
                    <a:pt x="5399" y="1"/>
                  </a:lnTo>
                  <a:lnTo>
                    <a:pt x="5159" y="15"/>
                  </a:lnTo>
                  <a:lnTo>
                    <a:pt x="4905" y="29"/>
                  </a:lnTo>
                  <a:lnTo>
                    <a:pt x="4666" y="57"/>
                  </a:lnTo>
                  <a:lnTo>
                    <a:pt x="4426" y="85"/>
                  </a:lnTo>
                  <a:lnTo>
                    <a:pt x="4186" y="142"/>
                  </a:lnTo>
                  <a:lnTo>
                    <a:pt x="3961" y="198"/>
                  </a:lnTo>
                  <a:lnTo>
                    <a:pt x="3721" y="269"/>
                  </a:lnTo>
                  <a:lnTo>
                    <a:pt x="3510" y="339"/>
                  </a:lnTo>
                  <a:lnTo>
                    <a:pt x="3284" y="424"/>
                  </a:lnTo>
                  <a:lnTo>
                    <a:pt x="3073" y="522"/>
                  </a:lnTo>
                  <a:lnTo>
                    <a:pt x="2861" y="621"/>
                  </a:lnTo>
                  <a:lnTo>
                    <a:pt x="2650" y="734"/>
                  </a:lnTo>
                  <a:lnTo>
                    <a:pt x="2453" y="861"/>
                  </a:lnTo>
                  <a:lnTo>
                    <a:pt x="2255" y="988"/>
                  </a:lnTo>
                  <a:lnTo>
                    <a:pt x="2072" y="1129"/>
                  </a:lnTo>
                  <a:lnTo>
                    <a:pt x="1889" y="1269"/>
                  </a:lnTo>
                  <a:lnTo>
                    <a:pt x="1720" y="1425"/>
                  </a:lnTo>
                  <a:lnTo>
                    <a:pt x="1551" y="1580"/>
                  </a:lnTo>
                  <a:lnTo>
                    <a:pt x="1381" y="1749"/>
                  </a:lnTo>
                  <a:lnTo>
                    <a:pt x="1226" y="1918"/>
                  </a:lnTo>
                  <a:lnTo>
                    <a:pt x="1085" y="2101"/>
                  </a:lnTo>
                  <a:lnTo>
                    <a:pt x="945" y="2284"/>
                  </a:lnTo>
                  <a:lnTo>
                    <a:pt x="804" y="2468"/>
                  </a:lnTo>
                  <a:lnTo>
                    <a:pt x="677" y="2665"/>
                  </a:lnTo>
                  <a:lnTo>
                    <a:pt x="564" y="2876"/>
                  </a:lnTo>
                  <a:lnTo>
                    <a:pt x="451" y="3088"/>
                  </a:lnTo>
                  <a:lnTo>
                    <a:pt x="353" y="3299"/>
                  </a:lnTo>
                  <a:lnTo>
                    <a:pt x="268" y="3511"/>
                  </a:lnTo>
                  <a:lnTo>
                    <a:pt x="183" y="3736"/>
                  </a:lnTo>
                  <a:lnTo>
                    <a:pt x="113" y="3962"/>
                  </a:lnTo>
                  <a:lnTo>
                    <a:pt x="42" y="4187"/>
                  </a:lnTo>
                  <a:lnTo>
                    <a:pt x="0" y="4427"/>
                  </a:lnTo>
                  <a:lnTo>
                    <a:pt x="10811" y="4427"/>
                  </a:lnTo>
                  <a:lnTo>
                    <a:pt x="10811" y="4427"/>
                  </a:lnTo>
                  <a:lnTo>
                    <a:pt x="10755" y="4187"/>
                  </a:lnTo>
                  <a:lnTo>
                    <a:pt x="10698" y="3962"/>
                  </a:lnTo>
                  <a:lnTo>
                    <a:pt x="10628" y="3736"/>
                  </a:lnTo>
                  <a:lnTo>
                    <a:pt x="10543" y="3511"/>
                  </a:lnTo>
                  <a:lnTo>
                    <a:pt x="10459" y="3299"/>
                  </a:lnTo>
                  <a:lnTo>
                    <a:pt x="10346" y="3088"/>
                  </a:lnTo>
                  <a:lnTo>
                    <a:pt x="10247" y="2876"/>
                  </a:lnTo>
                  <a:lnTo>
                    <a:pt x="10120" y="2665"/>
                  </a:lnTo>
                  <a:lnTo>
                    <a:pt x="10008" y="2468"/>
                  </a:lnTo>
                  <a:lnTo>
                    <a:pt x="9867" y="2284"/>
                  </a:lnTo>
                  <a:lnTo>
                    <a:pt x="9726" y="2101"/>
                  </a:lnTo>
                  <a:lnTo>
                    <a:pt x="9585" y="1918"/>
                  </a:lnTo>
                  <a:lnTo>
                    <a:pt x="9430" y="1749"/>
                  </a:lnTo>
                  <a:lnTo>
                    <a:pt x="9261" y="1580"/>
                  </a:lnTo>
                  <a:lnTo>
                    <a:pt x="9092" y="1425"/>
                  </a:lnTo>
                  <a:lnTo>
                    <a:pt x="8922" y="1269"/>
                  </a:lnTo>
                  <a:lnTo>
                    <a:pt x="8739" y="1129"/>
                  </a:lnTo>
                  <a:lnTo>
                    <a:pt x="8542" y="988"/>
                  </a:lnTo>
                  <a:lnTo>
                    <a:pt x="8359" y="861"/>
                  </a:lnTo>
                  <a:lnTo>
                    <a:pt x="8161" y="734"/>
                  </a:lnTo>
                  <a:lnTo>
                    <a:pt x="7950" y="621"/>
                  </a:lnTo>
                  <a:lnTo>
                    <a:pt x="7738" y="522"/>
                  </a:lnTo>
                  <a:lnTo>
                    <a:pt x="7527" y="424"/>
                  </a:lnTo>
                  <a:lnTo>
                    <a:pt x="7301" y="339"/>
                  </a:lnTo>
                  <a:lnTo>
                    <a:pt x="7076" y="269"/>
                  </a:lnTo>
                  <a:lnTo>
                    <a:pt x="6850" y="198"/>
                  </a:lnTo>
                  <a:lnTo>
                    <a:pt x="6625" y="142"/>
                  </a:lnTo>
                  <a:lnTo>
                    <a:pt x="6385" y="85"/>
                  </a:lnTo>
                  <a:lnTo>
                    <a:pt x="6146" y="57"/>
                  </a:lnTo>
                  <a:lnTo>
                    <a:pt x="5892" y="29"/>
                  </a:lnTo>
                  <a:lnTo>
                    <a:pt x="5652" y="15"/>
                  </a:lnTo>
                  <a:lnTo>
                    <a:pt x="5399" y="1"/>
                  </a:lnTo>
                  <a:lnTo>
                    <a:pt x="5399" y="1"/>
                  </a:lnTo>
                  <a:close/>
                </a:path>
              </a:pathLst>
            </a:custGeom>
            <a:solidFill>
              <a:srgbClr val="79A8B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287;p16"/>
            <p:cNvSpPr/>
            <p:nvPr/>
          </p:nvSpPr>
          <p:spPr>
            <a:xfrm flipH="1">
              <a:off x="5649238" y="4619378"/>
              <a:ext cx="3071813" cy="112683"/>
            </a:xfrm>
            <a:custGeom>
              <a:avLst/>
              <a:gdLst/>
              <a:ahLst/>
              <a:cxnLst/>
              <a:rect l="l" t="t" r="r" b="b"/>
              <a:pathLst>
                <a:path w="285750" h="15110" extrusionOk="0">
                  <a:moveTo>
                    <a:pt x="0" y="15110"/>
                  </a:moveTo>
                  <a:lnTo>
                    <a:pt x="285750" y="15110"/>
                  </a:lnTo>
                  <a:lnTo>
                    <a:pt x="285750" y="0"/>
                  </a:lnTo>
                  <a:lnTo>
                    <a:pt x="0" y="0"/>
                  </a:lnTo>
                  <a:lnTo>
                    <a:pt x="0" y="15110"/>
                  </a:lnTo>
                  <a:close/>
                </a:path>
              </a:pathLst>
            </a:custGeom>
            <a:solidFill>
              <a:srgbClr val="C7D0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10" name="Group 9"/>
          <p:cNvGrpSpPr/>
          <p:nvPr/>
        </p:nvGrpSpPr>
        <p:grpSpPr>
          <a:xfrm>
            <a:off x="1609111" y="1246513"/>
            <a:ext cx="622151" cy="1710616"/>
            <a:chOff x="3631635" y="3697915"/>
            <a:chExt cx="622151" cy="1710616"/>
          </a:xfrm>
        </p:grpSpPr>
        <p:sp>
          <p:nvSpPr>
            <p:cNvPr id="67" name="Google Shape;328;p16"/>
            <p:cNvSpPr/>
            <p:nvPr/>
          </p:nvSpPr>
          <p:spPr>
            <a:xfrm>
              <a:off x="3821210" y="5165531"/>
              <a:ext cx="243000" cy="243000"/>
            </a:xfrm>
            <a:prstGeom prst="ellipse">
              <a:avLst/>
            </a:prstGeom>
            <a:solidFill>
              <a:schemeClr val="accent1">
                <a:lumMod val="60000"/>
                <a:lumOff val="4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smtClean="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68" name="Google Shape;321;p16"/>
            <p:cNvSpPr/>
            <p:nvPr/>
          </p:nvSpPr>
          <p:spPr>
            <a:xfrm>
              <a:off x="3631635" y="3697915"/>
              <a:ext cx="622151" cy="622151"/>
            </a:xfrm>
            <a:prstGeom prst="ellipse">
              <a:avLst/>
            </a:prstGeom>
            <a:solidFill>
              <a:schemeClr val="accent1">
                <a:lumMod val="60000"/>
                <a:lumOff val="4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smtClean="0">
                  <a:ln>
                    <a:noFill/>
                  </a:ln>
                  <a:solidFill>
                    <a:srgbClr val="FFFFFF"/>
                  </a:solidFill>
                  <a:effectLst/>
                  <a:uLnTx/>
                  <a:uFillTx/>
                  <a:latin typeface="Arial" panose="020B0604020202020204" pitchFamily="34" charset="0"/>
                  <a:ea typeface="Fira Sans Extra Condensed"/>
                  <a:cs typeface="Arial" panose="020B0604020202020204" pitchFamily="34" charset="0"/>
                  <a:sym typeface="Fira Sans Extra Condensed"/>
                </a:rPr>
                <a:t>1</a:t>
              </a:r>
              <a:endParaRPr kumimoji="0" sz="2400" b="1" i="0" u="none" strike="noStrike" kern="0" cap="none" spc="0" normalizeH="0" baseline="0" noProof="0" smtClean="0">
                <a:ln>
                  <a:noFill/>
                </a:ln>
                <a:solidFill>
                  <a:srgbClr val="FFFFFF"/>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cxnSp>
          <p:nvCxnSpPr>
            <p:cNvPr id="9" name="Straight Connector 8"/>
            <p:cNvCxnSpPr>
              <a:stCxn id="68" idx="4"/>
              <a:endCxn id="67" idx="0"/>
            </p:cNvCxnSpPr>
            <p:nvPr/>
          </p:nvCxnSpPr>
          <p:spPr>
            <a:xfrm flipH="1">
              <a:off x="3942710" y="4320066"/>
              <a:ext cx="1" cy="845465"/>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2352244" y="1049756"/>
            <a:ext cx="6459945" cy="1015663"/>
          </a:xfrm>
          <a:prstGeom prst="rect">
            <a:avLst/>
          </a:prstGeom>
        </p:spPr>
        <p:txBody>
          <a:bodyPr wrap="square">
            <a:spAutoFit/>
          </a:bodyPr>
          <a:lstStyle/>
          <a:p>
            <a:pPr algn="just">
              <a:lnSpc>
                <a:spcPct val="150000"/>
              </a:lnSpc>
            </a:pPr>
            <a:r>
              <a:rPr lang="en-US" sz="2000"/>
              <a:t>Đổi tên cho các tiêu đề biểu mẫu, báo cáo; sửa lại các nhãn tên cột ở đầu mỗi trang biểu mẫu hay báo cáo.</a:t>
            </a:r>
          </a:p>
        </p:txBody>
      </p:sp>
      <p:sp>
        <p:nvSpPr>
          <p:cNvPr id="21" name="Rectangle 20"/>
          <p:cNvSpPr/>
          <p:nvPr/>
        </p:nvSpPr>
        <p:spPr>
          <a:xfrm>
            <a:off x="4696555" y="2291396"/>
            <a:ext cx="4115634" cy="1015663"/>
          </a:xfrm>
          <a:prstGeom prst="rect">
            <a:avLst/>
          </a:prstGeom>
        </p:spPr>
        <p:txBody>
          <a:bodyPr wrap="square">
            <a:spAutoFit/>
          </a:bodyPr>
          <a:lstStyle/>
          <a:p>
            <a:pPr algn="just">
              <a:lnSpc>
                <a:spcPct val="150000"/>
              </a:lnSpc>
            </a:pPr>
            <a:r>
              <a:rPr lang="vi-VN" sz="2000"/>
              <a:t>Chỉnh sửa kích thước các phần tử cho hợp lí.</a:t>
            </a:r>
            <a:endParaRPr lang="en-US" sz="2000"/>
          </a:p>
        </p:txBody>
      </p:sp>
      <p:grpSp>
        <p:nvGrpSpPr>
          <p:cNvPr id="88" name="Group 87"/>
          <p:cNvGrpSpPr/>
          <p:nvPr/>
        </p:nvGrpSpPr>
        <p:grpSpPr>
          <a:xfrm>
            <a:off x="3664924" y="3812058"/>
            <a:ext cx="1900991" cy="622151"/>
            <a:chOff x="2834527" y="2792704"/>
            <a:chExt cx="1900991" cy="622151"/>
          </a:xfrm>
        </p:grpSpPr>
        <p:sp>
          <p:nvSpPr>
            <p:cNvPr id="89" name="Google Shape;328;p16"/>
            <p:cNvSpPr/>
            <p:nvPr/>
          </p:nvSpPr>
          <p:spPr>
            <a:xfrm>
              <a:off x="2834527" y="2982279"/>
              <a:ext cx="243000" cy="243000"/>
            </a:xfrm>
            <a:prstGeom prst="ellipse">
              <a:avLst/>
            </a:prstGeom>
            <a:solidFill>
              <a:schemeClr val="bg2">
                <a:lumMod val="60000"/>
                <a:lumOff val="4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smtClean="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90" name="Google Shape;321;p16"/>
            <p:cNvSpPr/>
            <p:nvPr/>
          </p:nvSpPr>
          <p:spPr>
            <a:xfrm>
              <a:off x="4113367" y="2792704"/>
              <a:ext cx="622151" cy="622151"/>
            </a:xfrm>
            <a:prstGeom prst="ellipse">
              <a:avLst/>
            </a:prstGeom>
            <a:solidFill>
              <a:schemeClr val="bg2">
                <a:lumMod val="60000"/>
                <a:lumOff val="4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400" b="1" noProof="0" smtClean="0">
                  <a:solidFill>
                    <a:srgbClr val="FFFFFF"/>
                  </a:solidFill>
                  <a:latin typeface="Arial" panose="020B0604020202020204" pitchFamily="34" charset="0"/>
                  <a:ea typeface="Fira Sans Extra Condensed"/>
                  <a:cs typeface="Arial" panose="020B0604020202020204" pitchFamily="34" charset="0"/>
                  <a:sym typeface="Fira Sans Extra Condensed"/>
                </a:rPr>
                <a:t>3</a:t>
              </a:r>
              <a:endParaRPr kumimoji="0" sz="2400" b="1" i="0" u="none" strike="noStrike" kern="0" cap="none" spc="0" normalizeH="0" baseline="0" noProof="0" smtClean="0">
                <a:ln>
                  <a:noFill/>
                </a:ln>
                <a:solidFill>
                  <a:srgbClr val="FFFFFF"/>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cxnSp>
          <p:nvCxnSpPr>
            <p:cNvPr id="91" name="Straight Connector 90"/>
            <p:cNvCxnSpPr>
              <a:stCxn id="89" idx="6"/>
              <a:endCxn id="90" idx="2"/>
            </p:cNvCxnSpPr>
            <p:nvPr/>
          </p:nvCxnSpPr>
          <p:spPr>
            <a:xfrm>
              <a:off x="3077527" y="3103779"/>
              <a:ext cx="1035840" cy="1"/>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721511" y="2488153"/>
            <a:ext cx="1921992" cy="690689"/>
            <a:chOff x="2721511" y="2488153"/>
            <a:chExt cx="1921992" cy="690689"/>
          </a:xfrm>
        </p:grpSpPr>
        <p:sp>
          <p:nvSpPr>
            <p:cNvPr id="78" name="Google Shape;328;p16"/>
            <p:cNvSpPr/>
            <p:nvPr/>
          </p:nvSpPr>
          <p:spPr>
            <a:xfrm>
              <a:off x="2721511" y="2935842"/>
              <a:ext cx="243000" cy="243000"/>
            </a:xfrm>
            <a:prstGeom prst="ellipse">
              <a:avLst/>
            </a:prstGeom>
            <a:solidFill>
              <a:schemeClr val="accent5">
                <a:lumMod val="50000"/>
                <a:lumOff val="5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smtClean="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79" name="Google Shape;321;p16"/>
            <p:cNvSpPr/>
            <p:nvPr/>
          </p:nvSpPr>
          <p:spPr>
            <a:xfrm>
              <a:off x="4021352" y="2488153"/>
              <a:ext cx="622151" cy="622151"/>
            </a:xfrm>
            <a:prstGeom prst="ellipse">
              <a:avLst/>
            </a:prstGeom>
            <a:solidFill>
              <a:schemeClr val="accent5">
                <a:lumMod val="50000"/>
                <a:lumOff val="5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400" b="1">
                  <a:solidFill>
                    <a:srgbClr val="FFFFFF"/>
                  </a:solidFill>
                  <a:latin typeface="Arial" panose="020B0604020202020204" pitchFamily="34" charset="0"/>
                  <a:ea typeface="Fira Sans Extra Condensed"/>
                  <a:cs typeface="Arial" panose="020B0604020202020204" pitchFamily="34" charset="0"/>
                  <a:sym typeface="Fira Sans Extra Condensed"/>
                </a:rPr>
                <a:t>2</a:t>
              </a:r>
              <a:endParaRPr kumimoji="0" sz="2400" b="1" i="0" u="none" strike="noStrike" kern="0" cap="none" spc="0" normalizeH="0" baseline="0" noProof="0" smtClean="0">
                <a:ln>
                  <a:noFill/>
                </a:ln>
                <a:solidFill>
                  <a:srgbClr val="FFFFFF"/>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cxnSp>
          <p:nvCxnSpPr>
            <p:cNvPr id="24" name="Elbow Connector 23"/>
            <p:cNvCxnSpPr>
              <a:stCxn id="78" idx="6"/>
              <a:endCxn id="79" idx="2"/>
            </p:cNvCxnSpPr>
            <p:nvPr/>
          </p:nvCxnSpPr>
          <p:spPr>
            <a:xfrm flipV="1">
              <a:off x="2964511" y="2799229"/>
              <a:ext cx="1056841" cy="258113"/>
            </a:xfrm>
            <a:prstGeom prst="bentConnector3">
              <a:avLst>
                <a:gd name="adj1" fmla="val 50000"/>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691884" y="3456363"/>
            <a:ext cx="3120305" cy="1477328"/>
          </a:xfrm>
          <a:prstGeom prst="rect">
            <a:avLst/>
          </a:prstGeom>
        </p:spPr>
        <p:txBody>
          <a:bodyPr wrap="square">
            <a:spAutoFit/>
          </a:bodyPr>
          <a:lstStyle/>
          <a:p>
            <a:pPr algn="just">
              <a:lnSpc>
                <a:spcPct val="150000"/>
              </a:lnSpc>
            </a:pPr>
            <a:r>
              <a:rPr lang="vi-VN" sz="2000"/>
              <a:t>Di chuyển sắp xếp lại để trông quen thuộc, tiện sử dụng hơn.</a:t>
            </a:r>
            <a:endParaRPr 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par>
                                <p:cTn id="13" presetID="10"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wipe(left)">
                                      <p:cBhvr>
                                        <p:cTn id="38" dur="500"/>
                                        <p:tgtEl>
                                          <p:spTgt spid="88"/>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0" grpId="0" animBg="1"/>
      <p:bldP spid="15" grpId="0"/>
      <p:bldP spid="21"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solidFill>
                  <a:schemeClr val="bg2"/>
                </a:solidFill>
                <a:latin typeface="Arial" panose="020B0604020202020204" pitchFamily="34" charset="0"/>
                <a:cs typeface="Arial" panose="020B0604020202020204" pitchFamily="34" charset="0"/>
              </a:rPr>
              <a:t>KHỞI ĐỘNG</a:t>
            </a:r>
            <a:endParaRPr sz="3200">
              <a:solidFill>
                <a:schemeClr val="bg2"/>
              </a:solidFill>
              <a:latin typeface="Arial" panose="020B0604020202020204" pitchFamily="34" charset="0"/>
              <a:cs typeface="Arial" panose="020B0604020202020204" pitchFamily="34" charset="0"/>
            </a:endParaRPr>
          </a:p>
        </p:txBody>
      </p:sp>
      <p:grpSp>
        <p:nvGrpSpPr>
          <p:cNvPr id="5" name="Group 4"/>
          <p:cNvGrpSpPr/>
          <p:nvPr/>
        </p:nvGrpSpPr>
        <p:grpSpPr>
          <a:xfrm>
            <a:off x="2083281" y="1294667"/>
            <a:ext cx="3784766" cy="1979959"/>
            <a:chOff x="3505085" y="1520576"/>
            <a:chExt cx="3784766" cy="1979959"/>
          </a:xfrm>
        </p:grpSpPr>
        <p:sp>
          <p:nvSpPr>
            <p:cNvPr id="4" name="Oval Callout 3"/>
            <p:cNvSpPr/>
            <p:nvPr/>
          </p:nvSpPr>
          <p:spPr>
            <a:xfrm>
              <a:off x="3505085" y="1520576"/>
              <a:ext cx="3784766" cy="1979959"/>
            </a:xfrm>
            <a:prstGeom prst="wedgeEllipseCallout">
              <a:avLst>
                <a:gd name="adj1" fmla="val -45515"/>
                <a:gd name="adj2" fmla="val 71800"/>
              </a:avLst>
            </a:prstGeom>
            <a:solidFill>
              <a:srgbClr val="FFFFFF"/>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59994" y="1950720"/>
              <a:ext cx="3474947" cy="1107996"/>
            </a:xfrm>
            <a:prstGeom prst="rect">
              <a:avLst/>
            </a:prstGeom>
          </p:spPr>
          <p:txBody>
            <a:bodyPr wrap="square">
              <a:spAutoFit/>
            </a:bodyPr>
            <a:lstStyle/>
            <a:p>
              <a:pPr algn="ctr">
                <a:lnSpc>
                  <a:spcPct val="150000"/>
                </a:lnSpc>
              </a:pPr>
              <a:r>
                <a:rPr lang="en-US" sz="2200"/>
                <a:t>Em hãy cho biết dải lệnh </a:t>
              </a:r>
              <a:r>
                <a:rPr lang="en-US" sz="2200" b="1"/>
                <a:t>Layout</a:t>
              </a:r>
              <a:r>
                <a:rPr lang="en-US" sz="2200"/>
                <a:t> có chức năng gì?</a:t>
              </a:r>
            </a:p>
          </p:txBody>
        </p:sp>
      </p:grpSp>
      <p:pic>
        <p:nvPicPr>
          <p:cNvPr id="6" name="Picture 5"/>
          <p:cNvPicPr>
            <a:picLocks noChangeAspect="1"/>
          </p:cNvPicPr>
          <p:nvPr/>
        </p:nvPicPr>
        <p:blipFill>
          <a:blip r:embed="rId3"/>
          <a:stretch>
            <a:fillRect/>
          </a:stretch>
        </p:blipFill>
        <p:spPr>
          <a:xfrm>
            <a:off x="695352" y="3418342"/>
            <a:ext cx="1542838" cy="12342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5561" flipH="1">
            <a:off x="5763748" y="2995671"/>
            <a:ext cx="783690" cy="532411"/>
          </a:xfrm>
          <a:prstGeom prst="rect">
            <a:avLst/>
          </a:prstGeom>
        </p:spPr>
      </p:pic>
      <p:sp>
        <p:nvSpPr>
          <p:cNvPr id="8" name="Rectangle 7"/>
          <p:cNvSpPr/>
          <p:nvPr/>
        </p:nvSpPr>
        <p:spPr>
          <a:xfrm>
            <a:off x="3702640" y="3625763"/>
            <a:ext cx="5144157" cy="1107996"/>
          </a:xfrm>
          <a:prstGeom prst="rect">
            <a:avLst/>
          </a:prstGeom>
        </p:spPr>
        <p:txBody>
          <a:bodyPr wrap="square">
            <a:spAutoFit/>
          </a:bodyPr>
          <a:lstStyle/>
          <a:p>
            <a:pPr algn="just">
              <a:lnSpc>
                <a:spcPct val="150000"/>
              </a:lnSpc>
            </a:pPr>
            <a:r>
              <a:rPr lang="en-US" sz="2200"/>
              <a:t>Dải lệnh </a:t>
            </a:r>
            <a:r>
              <a:rPr lang="en-US" sz="2200" b="1"/>
              <a:t>Layout </a:t>
            </a:r>
            <a:r>
              <a:rPr lang="en-US" sz="2200"/>
              <a:t>gồm nhiều nút lệnh về cách trình bày ứng dụng trên màn hình.</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 y="452063"/>
            <a:ext cx="5373384" cy="616449"/>
          </a:xfrm>
          <a:prstGeom prst="homePlate">
            <a:avLst/>
          </a:prstGeom>
          <a:solidFill>
            <a:schemeClr val="accent5">
              <a:lumMod val="75000"/>
              <a:lumOff val="25000"/>
            </a:schemeClr>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FFFFFF"/>
                </a:solidFill>
                <a:latin typeface="Arial" panose="020B0604020202020204" pitchFamily="34" charset="0"/>
                <a:cs typeface="Arial" panose="020B0604020202020204" pitchFamily="34" charset="0"/>
              </a:rPr>
              <a:t>Chỉnh sửa kích thước các phần tử</a:t>
            </a:r>
            <a:endParaRPr lang="en-US" sz="2200" b="1">
              <a:solidFill>
                <a:srgbClr val="FFFFFF"/>
              </a:solidFill>
              <a:latin typeface="Arial" panose="020B0604020202020204" pitchFamily="34" charset="0"/>
              <a:cs typeface="Arial" panose="020B0604020202020204" pitchFamily="34" charset="0"/>
            </a:endParaRPr>
          </a:p>
        </p:txBody>
      </p:sp>
      <p:sp>
        <p:nvSpPr>
          <p:cNvPr id="5" name="Oval 4"/>
          <p:cNvSpPr/>
          <p:nvPr/>
        </p:nvSpPr>
        <p:spPr>
          <a:xfrm>
            <a:off x="595900" y="1439769"/>
            <a:ext cx="760288" cy="760288"/>
          </a:xfrm>
          <a:prstGeom prst="ellipse">
            <a:avLst/>
          </a:prstGeom>
          <a:solidFill>
            <a:schemeClr val="accent2"/>
          </a:solidFill>
          <a:ln w="19050">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B1</a:t>
            </a:r>
            <a:endParaRPr lang="en-US" sz="2000" b="1">
              <a:solidFill>
                <a:srgbClr val="FFFFFF"/>
              </a:solidFill>
              <a:latin typeface="Arial" panose="020B0604020202020204" pitchFamily="34" charset="0"/>
              <a:cs typeface="Arial" panose="020B0604020202020204" pitchFamily="34" charset="0"/>
            </a:endParaRPr>
          </a:p>
        </p:txBody>
      </p:sp>
      <p:sp>
        <p:nvSpPr>
          <p:cNvPr id="6" name="Rectangle 5"/>
          <p:cNvSpPr/>
          <p:nvPr/>
        </p:nvSpPr>
        <p:spPr>
          <a:xfrm>
            <a:off x="1500027" y="1279132"/>
            <a:ext cx="7099442" cy="1477328"/>
          </a:xfrm>
          <a:prstGeom prst="rect">
            <a:avLst/>
          </a:prstGeom>
        </p:spPr>
        <p:txBody>
          <a:bodyPr wrap="square">
            <a:spAutoFit/>
          </a:bodyPr>
          <a:lstStyle/>
          <a:p>
            <a:pPr algn="just">
              <a:lnSpc>
                <a:spcPct val="150000"/>
              </a:lnSpc>
            </a:pPr>
            <a:r>
              <a:rPr lang="vi-VN" sz="2000"/>
              <a:t>Chuyển sang khung nhìn bài trí: Chọn </a:t>
            </a:r>
            <a:r>
              <a:rPr lang="vi-VN" sz="2000" b="1"/>
              <a:t>View\Layout View </a:t>
            </a:r>
            <a:r>
              <a:rPr lang="vi-VN" sz="2000"/>
              <a:t>hoặc nháy nút khung nhìn tương ứng ở góc dưới bên phải cửa sổ Access.</a:t>
            </a:r>
            <a:endParaRPr lang="en-US" sz="2000"/>
          </a:p>
        </p:txBody>
      </p:sp>
      <p:sp>
        <p:nvSpPr>
          <p:cNvPr id="7" name="Oval 6"/>
          <p:cNvSpPr/>
          <p:nvPr/>
        </p:nvSpPr>
        <p:spPr>
          <a:xfrm>
            <a:off x="595900" y="2891624"/>
            <a:ext cx="760288" cy="760288"/>
          </a:xfrm>
          <a:prstGeom prst="ellipse">
            <a:avLst/>
          </a:prstGeom>
          <a:solidFill>
            <a:schemeClr val="accent3"/>
          </a:solidFill>
          <a:ln w="19050">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B2</a:t>
            </a:r>
            <a:endParaRPr lang="en-US" sz="2000" b="1">
              <a:solidFill>
                <a:srgbClr val="FFFFFF"/>
              </a:solidFill>
              <a:latin typeface="Arial" panose="020B0604020202020204" pitchFamily="34" charset="0"/>
              <a:cs typeface="Arial" panose="020B0604020202020204" pitchFamily="34" charset="0"/>
            </a:endParaRPr>
          </a:p>
        </p:txBody>
      </p:sp>
      <p:sp>
        <p:nvSpPr>
          <p:cNvPr id="8" name="Rectangle 7"/>
          <p:cNvSpPr/>
          <p:nvPr/>
        </p:nvSpPr>
        <p:spPr>
          <a:xfrm>
            <a:off x="1500027" y="2820440"/>
            <a:ext cx="7099442" cy="958660"/>
          </a:xfrm>
          <a:prstGeom prst="rect">
            <a:avLst/>
          </a:prstGeom>
        </p:spPr>
        <p:txBody>
          <a:bodyPr wrap="square">
            <a:spAutoFit/>
          </a:bodyPr>
          <a:lstStyle/>
          <a:p>
            <a:pPr algn="just">
              <a:lnSpc>
                <a:spcPct val="150000"/>
              </a:lnSpc>
            </a:pPr>
            <a:r>
              <a:rPr lang="vi-VN" sz="2000"/>
              <a:t>Trỏ chuột vào đúng cạnh chiều rộng hay chiều cao, con trỏ chuột sẽ có hình mũi tên hai chiều.</a:t>
            </a:r>
            <a:endParaRPr lang="en-US" sz="2000"/>
          </a:p>
        </p:txBody>
      </p:sp>
      <p:sp>
        <p:nvSpPr>
          <p:cNvPr id="9" name="Oval 8"/>
          <p:cNvSpPr/>
          <p:nvPr/>
        </p:nvSpPr>
        <p:spPr>
          <a:xfrm>
            <a:off x="595900" y="4023169"/>
            <a:ext cx="760288" cy="760288"/>
          </a:xfrm>
          <a:prstGeom prst="ellipse">
            <a:avLst/>
          </a:prstGeom>
          <a:solidFill>
            <a:schemeClr val="bg2"/>
          </a:solidFill>
          <a:ln w="19050">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B3</a:t>
            </a:r>
            <a:endParaRPr lang="en-US" sz="2000" b="1">
              <a:solidFill>
                <a:srgbClr val="FFFFFF"/>
              </a:solidFill>
              <a:latin typeface="Arial" panose="020B0604020202020204" pitchFamily="34" charset="0"/>
              <a:cs typeface="Arial" panose="020B0604020202020204" pitchFamily="34" charset="0"/>
            </a:endParaRPr>
          </a:p>
        </p:txBody>
      </p:sp>
      <p:sp>
        <p:nvSpPr>
          <p:cNvPr id="10" name="Rectangle 9"/>
          <p:cNvSpPr/>
          <p:nvPr/>
        </p:nvSpPr>
        <p:spPr>
          <a:xfrm>
            <a:off x="1500027" y="4203258"/>
            <a:ext cx="5352836" cy="400110"/>
          </a:xfrm>
          <a:prstGeom prst="rect">
            <a:avLst/>
          </a:prstGeom>
        </p:spPr>
        <p:txBody>
          <a:bodyPr wrap="square">
            <a:spAutoFit/>
          </a:bodyPr>
          <a:lstStyle/>
          <a:p>
            <a:pPr algn="just"/>
            <a:r>
              <a:rPr lang="vi-VN" sz="2000"/>
              <a:t>Nhấn giữ và kéo thả để thay đổi kích thước.</a:t>
            </a:r>
            <a:endParaRPr lang="en-US" sz="2000"/>
          </a:p>
        </p:txBody>
      </p:sp>
      <p:pic>
        <p:nvPicPr>
          <p:cNvPr id="11" name="Picture 10"/>
          <p:cNvPicPr>
            <a:picLocks noChangeAspect="1"/>
          </p:cNvPicPr>
          <p:nvPr/>
        </p:nvPicPr>
        <p:blipFill>
          <a:blip r:embed="rId2"/>
          <a:stretch>
            <a:fillRect/>
          </a:stretch>
        </p:blipFill>
        <p:spPr>
          <a:xfrm>
            <a:off x="7543071" y="4093013"/>
            <a:ext cx="1056398" cy="1020709"/>
          </a:xfrm>
          <a:prstGeom prst="rect">
            <a:avLst/>
          </a:prstGeom>
        </p:spPr>
      </p:pic>
    </p:spTree>
    <p:extLst>
      <p:ext uri="{BB962C8B-B14F-4D97-AF65-F5344CB8AC3E}">
        <p14:creationId xmlns:p14="http://schemas.microsoft.com/office/powerpoint/2010/main" val="49072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0" y="452063"/>
            <a:ext cx="5578867" cy="616449"/>
          </a:xfrm>
          <a:prstGeom prst="homePlate">
            <a:avLst/>
          </a:prstGeom>
          <a:solidFill>
            <a:schemeClr val="accent5">
              <a:lumMod val="75000"/>
              <a:lumOff val="25000"/>
            </a:schemeClr>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smtClean="0">
                <a:solidFill>
                  <a:srgbClr val="FFFFFF"/>
                </a:solidFill>
                <a:latin typeface="Arial" panose="020B0604020202020204" pitchFamily="34" charset="0"/>
                <a:cs typeface="Arial" panose="020B0604020202020204" pitchFamily="34" charset="0"/>
              </a:rPr>
              <a:t>Di chuyển các phần tử trong biểu mẫu</a:t>
            </a:r>
            <a:endParaRPr lang="en-US" sz="2200" b="1">
              <a:solidFill>
                <a:srgbClr val="FFFFFF"/>
              </a:solidFill>
              <a:latin typeface="Arial" panose="020B0604020202020204" pitchFamily="34" charset="0"/>
              <a:cs typeface="Arial" panose="020B0604020202020204" pitchFamily="34" charset="0"/>
            </a:endParaRPr>
          </a:p>
        </p:txBody>
      </p:sp>
      <p:sp>
        <p:nvSpPr>
          <p:cNvPr id="5" name="Oval 4"/>
          <p:cNvSpPr/>
          <p:nvPr/>
        </p:nvSpPr>
        <p:spPr>
          <a:xfrm>
            <a:off x="667819" y="1565229"/>
            <a:ext cx="760288" cy="760288"/>
          </a:xfrm>
          <a:prstGeom prst="ellipse">
            <a:avLst/>
          </a:prstGeom>
          <a:solidFill>
            <a:schemeClr val="accent2"/>
          </a:solidFill>
          <a:ln w="19050">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B1</a:t>
            </a:r>
            <a:endParaRPr lang="en-US" sz="2000" b="1">
              <a:solidFill>
                <a:srgbClr val="FFFFFF"/>
              </a:solidFill>
              <a:latin typeface="Arial" panose="020B0604020202020204" pitchFamily="34" charset="0"/>
              <a:cs typeface="Arial" panose="020B0604020202020204" pitchFamily="34" charset="0"/>
            </a:endParaRPr>
          </a:p>
        </p:txBody>
      </p:sp>
      <p:sp>
        <p:nvSpPr>
          <p:cNvPr id="6" name="Rectangle 5"/>
          <p:cNvSpPr/>
          <p:nvPr/>
        </p:nvSpPr>
        <p:spPr>
          <a:xfrm>
            <a:off x="1520575" y="1745318"/>
            <a:ext cx="2619910" cy="400110"/>
          </a:xfrm>
          <a:prstGeom prst="rect">
            <a:avLst/>
          </a:prstGeom>
        </p:spPr>
        <p:txBody>
          <a:bodyPr wrap="square">
            <a:spAutoFit/>
          </a:bodyPr>
          <a:lstStyle/>
          <a:p>
            <a:pPr algn="just"/>
            <a:r>
              <a:rPr lang="vi-VN" sz="2000" smtClean="0"/>
              <a:t>Nháy chuột </a:t>
            </a:r>
            <a:r>
              <a:rPr lang="vi-VN" sz="2000" b="1" smtClean="0"/>
              <a:t>Arrange</a:t>
            </a:r>
            <a:endParaRPr lang="en-US" sz="2000" b="1"/>
          </a:p>
        </p:txBody>
      </p:sp>
      <p:sp>
        <p:nvSpPr>
          <p:cNvPr id="2" name="Rectangle 1"/>
          <p:cNvSpPr/>
          <p:nvPr/>
        </p:nvSpPr>
        <p:spPr>
          <a:xfrm>
            <a:off x="1520575" y="2822234"/>
            <a:ext cx="6688477" cy="1015663"/>
          </a:xfrm>
          <a:prstGeom prst="rect">
            <a:avLst/>
          </a:prstGeom>
        </p:spPr>
        <p:txBody>
          <a:bodyPr wrap="square">
            <a:spAutoFit/>
          </a:bodyPr>
          <a:lstStyle/>
          <a:p>
            <a:pPr algn="just">
              <a:lnSpc>
                <a:spcPct val="150000"/>
              </a:lnSpc>
            </a:pPr>
            <a:r>
              <a:rPr lang="en-US" sz="2000"/>
              <a:t>Tạo khoảng trống làm đích đến để chứa phần tử muốn chuyển tới.</a:t>
            </a:r>
          </a:p>
        </p:txBody>
      </p:sp>
      <p:sp>
        <p:nvSpPr>
          <p:cNvPr id="7" name="Oval 6"/>
          <p:cNvSpPr/>
          <p:nvPr/>
        </p:nvSpPr>
        <p:spPr>
          <a:xfrm>
            <a:off x="667819" y="2949922"/>
            <a:ext cx="760288" cy="760288"/>
          </a:xfrm>
          <a:prstGeom prst="ellipse">
            <a:avLst/>
          </a:prstGeom>
          <a:solidFill>
            <a:schemeClr val="accent3"/>
          </a:solidFill>
          <a:ln w="19050">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B2</a:t>
            </a:r>
            <a:endParaRPr lang="en-US" sz="2000" b="1">
              <a:solidFill>
                <a:srgbClr val="FFFFFF"/>
              </a:solidFill>
              <a:latin typeface="Arial" panose="020B0604020202020204" pitchFamily="34" charset="0"/>
              <a:cs typeface="Arial" panose="020B0604020202020204" pitchFamily="34" charset="0"/>
            </a:endParaRPr>
          </a:p>
        </p:txBody>
      </p:sp>
      <p:sp>
        <p:nvSpPr>
          <p:cNvPr id="8" name="Oval 7"/>
          <p:cNvSpPr/>
          <p:nvPr/>
        </p:nvSpPr>
        <p:spPr>
          <a:xfrm>
            <a:off x="667819" y="4044262"/>
            <a:ext cx="760288" cy="760288"/>
          </a:xfrm>
          <a:prstGeom prst="ellipse">
            <a:avLst/>
          </a:prstGeom>
          <a:solidFill>
            <a:schemeClr val="bg2"/>
          </a:solidFill>
          <a:ln w="19050">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B3</a:t>
            </a:r>
            <a:endParaRPr lang="en-US" sz="2000" b="1">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1520575" y="4234625"/>
            <a:ext cx="4996881" cy="400110"/>
          </a:xfrm>
          <a:prstGeom prst="rect">
            <a:avLst/>
          </a:prstGeom>
        </p:spPr>
        <p:txBody>
          <a:bodyPr wrap="none">
            <a:spAutoFit/>
          </a:bodyPr>
          <a:lstStyle/>
          <a:p>
            <a:r>
              <a:rPr lang="vi-VN" sz="2000"/>
              <a:t>Kéo thả để đưa phần tử đã chọn vào đích.</a:t>
            </a:r>
            <a:endParaRPr lang="en-US" sz="2000"/>
          </a:p>
        </p:txBody>
      </p:sp>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4088" y="1329965"/>
            <a:ext cx="5009912" cy="1394233"/>
          </a:xfrm>
          <a:prstGeom prst="rect">
            <a:avLst/>
          </a:prstGeom>
        </p:spPr>
      </p:pic>
    </p:spTree>
    <p:extLst>
      <p:ext uri="{BB962C8B-B14F-4D97-AF65-F5344CB8AC3E}">
        <p14:creationId xmlns:p14="http://schemas.microsoft.com/office/powerpoint/2010/main" val="130924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anim calcmode="lin" valueType="num">
                                      <p:cBhvr>
                                        <p:cTn id="35" dur="500" fill="hold"/>
                                        <p:tgtEl>
                                          <p:spTgt spid="2"/>
                                        </p:tgtEl>
                                        <p:attrNameLst>
                                          <p:attrName>ppt_x</p:attrName>
                                        </p:attrNameLst>
                                      </p:cBhvr>
                                      <p:tavLst>
                                        <p:tav tm="0">
                                          <p:val>
                                            <p:strVal val="#ppt_x"/>
                                          </p:val>
                                        </p:tav>
                                        <p:tav tm="100000">
                                          <p:val>
                                            <p:strVal val="#ppt_x"/>
                                          </p:val>
                                        </p:tav>
                                      </p:tavLst>
                                    </p:anim>
                                    <p:anim calcmode="lin" valueType="num">
                                      <p:cBhvr>
                                        <p:cTn id="3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anim calcmode="lin" valueType="num">
                                      <p:cBhvr>
                                        <p:cTn id="42" dur="500" fill="hold"/>
                                        <p:tgtEl>
                                          <p:spTgt spid="8"/>
                                        </p:tgtEl>
                                        <p:attrNameLst>
                                          <p:attrName>ppt_x</p:attrName>
                                        </p:attrNameLst>
                                      </p:cBhvr>
                                      <p:tavLst>
                                        <p:tav tm="0">
                                          <p:val>
                                            <p:strVal val="#ppt_x"/>
                                          </p:val>
                                        </p:tav>
                                        <p:tav tm="100000">
                                          <p:val>
                                            <p:strVal val="#ppt_x"/>
                                          </p:val>
                                        </p:tav>
                                      </p:tavLst>
                                    </p:anim>
                                    <p:anim calcmode="lin" valueType="num">
                                      <p:cBhvr>
                                        <p:cTn id="43" dur="5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anim calcmode="lin" valueType="num">
                                      <p:cBhvr>
                                        <p:cTn id="47" dur="500" fill="hold"/>
                                        <p:tgtEl>
                                          <p:spTgt spid="3"/>
                                        </p:tgtEl>
                                        <p:attrNameLst>
                                          <p:attrName>ppt_x</p:attrName>
                                        </p:attrNameLst>
                                      </p:cBhvr>
                                      <p:tavLst>
                                        <p:tav tm="0">
                                          <p:val>
                                            <p:strVal val="#ppt_x"/>
                                          </p:val>
                                        </p:tav>
                                        <p:tav tm="100000">
                                          <p:val>
                                            <p:strVal val="#ppt_x"/>
                                          </p:val>
                                        </p:tav>
                                      </p:tavLst>
                                    </p:anim>
                                    <p:anim calcmode="lin" valueType="num">
                                      <p:cBhvr>
                                        <p:cTn id="48"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 grpId="0"/>
      <p:bldP spid="7" grpId="0" animBg="1"/>
      <p:bldP spid="8"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452063"/>
            <a:ext cx="5578867" cy="616449"/>
          </a:xfrm>
          <a:prstGeom prst="homePlate">
            <a:avLst/>
          </a:prstGeom>
          <a:solidFill>
            <a:schemeClr val="accent5">
              <a:lumMod val="75000"/>
              <a:lumOff val="25000"/>
            </a:schemeClr>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smtClean="0">
                <a:solidFill>
                  <a:srgbClr val="FFFFFF"/>
                </a:solidFill>
                <a:latin typeface="Arial" panose="020B0604020202020204" pitchFamily="34" charset="0"/>
                <a:cs typeface="Arial" panose="020B0604020202020204" pitchFamily="34" charset="0"/>
              </a:rPr>
              <a:t>Di chuyển các phần tử trong báo cáo</a:t>
            </a:r>
            <a:endParaRPr lang="en-US" sz="2200" b="1">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703779" y="1159749"/>
            <a:ext cx="7751852" cy="188199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2000" smtClean="0"/>
              <a:t>Khung </a:t>
            </a:r>
            <a:r>
              <a:rPr lang="en-US" sz="2000"/>
              <a:t>nhìn thiết kế (</a:t>
            </a:r>
            <a:r>
              <a:rPr lang="en-US" sz="2000" b="1"/>
              <a:t>Design View</a:t>
            </a:r>
            <a:r>
              <a:rPr lang="en-US" sz="2000"/>
              <a:t>) cho phép xử lí riêng lẻ từng phần tử.</a:t>
            </a:r>
          </a:p>
          <a:p>
            <a:pPr marL="342900" indent="-342900" algn="just">
              <a:lnSpc>
                <a:spcPct val="150000"/>
              </a:lnSpc>
              <a:buFont typeface="Wingdings" panose="05000000000000000000" pitchFamily="2" charset="2"/>
              <a:buChar char="§"/>
            </a:pPr>
            <a:r>
              <a:rPr lang="en-US" sz="2000" smtClean="0"/>
              <a:t>Nháy </a:t>
            </a:r>
            <a:r>
              <a:rPr lang="en-US" sz="2000"/>
              <a:t>chuột chọn và di chuyển bằng kéo thả chuột hoặc nhấn các phím mũi tên trên bàn phím.</a:t>
            </a:r>
          </a:p>
        </p:txBody>
      </p:sp>
      <p:pic>
        <p:nvPicPr>
          <p:cNvPr id="4" name="Picture 3"/>
          <p:cNvPicPr>
            <a:picLocks noChangeAspect="1"/>
          </p:cNvPicPr>
          <p:nvPr/>
        </p:nvPicPr>
        <p:blipFill>
          <a:blip r:embed="rId2"/>
          <a:stretch>
            <a:fillRect/>
          </a:stretch>
        </p:blipFill>
        <p:spPr>
          <a:xfrm>
            <a:off x="7089169" y="3753927"/>
            <a:ext cx="1444167" cy="1153051"/>
          </a:xfrm>
          <a:prstGeom prst="rect">
            <a:avLst/>
          </a:prstGeom>
        </p:spPr>
      </p:pic>
      <p:sp>
        <p:nvSpPr>
          <p:cNvPr id="5" name="Rounded Rectangular Callout 4"/>
          <p:cNvSpPr/>
          <p:nvPr/>
        </p:nvSpPr>
        <p:spPr>
          <a:xfrm>
            <a:off x="883578" y="3308278"/>
            <a:ext cx="5322013" cy="1232899"/>
          </a:xfrm>
          <a:prstGeom prst="wedgeRoundRectCallout">
            <a:avLst>
              <a:gd name="adj1" fmla="val 65768"/>
              <a:gd name="adj2" fmla="val 38712"/>
              <a:gd name="adj3" fmla="val 16667"/>
            </a:avLst>
          </a:prstGeom>
          <a:solidFill>
            <a:srgbClr val="FFFF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i="1">
                <a:solidFill>
                  <a:schemeClr val="accent3">
                    <a:lumMod val="50000"/>
                  </a:schemeClr>
                </a:solidFill>
                <a:latin typeface="Arial" panose="020B0604020202020204" pitchFamily="34" charset="0"/>
                <a:cs typeface="Arial" panose="020B0604020202020204" pitchFamily="34" charset="0"/>
              </a:rPr>
              <a:t>Vì sao di chuyển vị trí một phần tử trong biểu mẫu, báo cáo là việc phức tạp hơn?</a:t>
            </a:r>
            <a:endParaRPr lang="en-US" sz="2000" i="1">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35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grpSp>
        <p:nvGrpSpPr>
          <p:cNvPr id="6" name="Group 5"/>
          <p:cNvGrpSpPr/>
          <p:nvPr/>
        </p:nvGrpSpPr>
        <p:grpSpPr>
          <a:xfrm>
            <a:off x="626721" y="1304819"/>
            <a:ext cx="2804845" cy="2630184"/>
            <a:chOff x="585625" y="1304819"/>
            <a:chExt cx="2804845" cy="2630184"/>
          </a:xfrm>
        </p:grpSpPr>
        <p:sp>
          <p:nvSpPr>
            <p:cNvPr id="2" name="Rounded Rectangle 1"/>
            <p:cNvSpPr/>
            <p:nvPr/>
          </p:nvSpPr>
          <p:spPr>
            <a:xfrm>
              <a:off x="585625" y="1304819"/>
              <a:ext cx="2804845" cy="2630184"/>
            </a:xfrm>
            <a:prstGeom prst="round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14226" y="1650415"/>
              <a:ext cx="2347645" cy="1938992"/>
            </a:xfrm>
            <a:prstGeom prst="rect">
              <a:avLst/>
            </a:prstGeom>
          </p:spPr>
          <p:txBody>
            <a:bodyPr wrap="square">
              <a:spAutoFit/>
            </a:bodyPr>
            <a:lstStyle/>
            <a:p>
              <a:pPr algn="just">
                <a:lnSpc>
                  <a:spcPct val="150000"/>
                </a:lnSpc>
              </a:pPr>
              <a:r>
                <a:rPr lang="vi-VN" sz="2000"/>
                <a:t>Di chuyển vị trí một phần tử trong biểu mẫu, báo cáo phức tạp hơn vì:</a:t>
              </a:r>
              <a:endParaRPr lang="en-US" sz="2000"/>
            </a:p>
          </p:txBody>
        </p:sp>
      </p:grpSp>
      <p:sp>
        <p:nvSpPr>
          <p:cNvPr id="4" name="Rectangle 3"/>
          <p:cNvSpPr/>
          <p:nvPr/>
        </p:nvSpPr>
        <p:spPr>
          <a:xfrm>
            <a:off x="4191857" y="809009"/>
            <a:ext cx="4525766" cy="1477328"/>
          </a:xfrm>
          <a:prstGeom prst="rect">
            <a:avLst/>
          </a:prstGeom>
        </p:spPr>
        <p:txBody>
          <a:bodyPr wrap="square">
            <a:spAutoFit/>
          </a:bodyPr>
          <a:lstStyle/>
          <a:p>
            <a:pPr algn="just">
              <a:lnSpc>
                <a:spcPct val="150000"/>
              </a:lnSpc>
            </a:pPr>
            <a:r>
              <a:rPr lang="vi-VN" sz="2000"/>
              <a:t>Phải chuẩn bị trước đích đến phù hợp kích thước mong muốn và xử lí chỗ trống bị bỏ lại.</a:t>
            </a:r>
            <a:endParaRPr lang="en-US" sz="2000"/>
          </a:p>
        </p:txBody>
      </p:sp>
      <p:sp>
        <p:nvSpPr>
          <p:cNvPr id="5" name="Rectangle 4"/>
          <p:cNvSpPr/>
          <p:nvPr/>
        </p:nvSpPr>
        <p:spPr>
          <a:xfrm>
            <a:off x="4191857" y="3240533"/>
            <a:ext cx="4525766" cy="958660"/>
          </a:xfrm>
          <a:prstGeom prst="rect">
            <a:avLst/>
          </a:prstGeom>
        </p:spPr>
        <p:txBody>
          <a:bodyPr wrap="square">
            <a:spAutoFit/>
          </a:bodyPr>
          <a:lstStyle/>
          <a:p>
            <a:pPr algn="just">
              <a:lnSpc>
                <a:spcPct val="150000"/>
              </a:lnSpc>
            </a:pPr>
            <a:r>
              <a:rPr lang="en-US" sz="2000"/>
              <a:t>Phải thao tác riêng với phần tử muốn di chuyển.</a:t>
            </a:r>
          </a:p>
        </p:txBody>
      </p:sp>
      <p:cxnSp>
        <p:nvCxnSpPr>
          <p:cNvPr id="8" name="Elbow Connector 7"/>
          <p:cNvCxnSpPr>
            <a:stCxn id="2" idx="3"/>
            <a:endCxn id="4" idx="1"/>
          </p:cNvCxnSpPr>
          <p:nvPr/>
        </p:nvCxnSpPr>
        <p:spPr>
          <a:xfrm flipV="1">
            <a:off x="3431566" y="1547673"/>
            <a:ext cx="760291" cy="1072238"/>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2" idx="3"/>
            <a:endCxn id="5" idx="1"/>
          </p:cNvCxnSpPr>
          <p:nvPr/>
        </p:nvCxnSpPr>
        <p:spPr>
          <a:xfrm>
            <a:off x="3431566" y="2619911"/>
            <a:ext cx="760291" cy="1099952"/>
          </a:xfrm>
          <a:prstGeom prst="bentConnector3">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25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Google Shape;333;p27"/>
          <p:cNvSpPr txBox="1">
            <a:spLocks noGrp="1"/>
          </p:cNvSpPr>
          <p:nvPr>
            <p:ph type="title" idx="2"/>
          </p:nvPr>
        </p:nvSpPr>
        <p:spPr>
          <a:xfrm>
            <a:off x="4064824" y="967107"/>
            <a:ext cx="979500" cy="839700"/>
          </a:xfrm>
          <a:prstGeom prst="rect">
            <a:avLst/>
          </a:prstGeom>
          <a:solidFill>
            <a:schemeClr val="accent3">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rgbClr val="FFFFFF"/>
                </a:solidFill>
                <a:latin typeface="Arial" panose="020B0604020202020204" pitchFamily="34" charset="0"/>
                <a:cs typeface="Arial" panose="020B0604020202020204" pitchFamily="34" charset="0"/>
              </a:rPr>
              <a:t>0</a:t>
            </a:r>
            <a:r>
              <a:rPr lang="vi-VN">
                <a:solidFill>
                  <a:srgbClr val="FFFFFF"/>
                </a:solidFill>
                <a:latin typeface="Arial" panose="020B0604020202020204" pitchFamily="34" charset="0"/>
                <a:cs typeface="Arial" panose="020B0604020202020204" pitchFamily="34" charset="0"/>
              </a:rPr>
              <a:t>4</a:t>
            </a:r>
            <a:endParaRPr>
              <a:solidFill>
                <a:srgbClr val="FFFFFF"/>
              </a:solidFill>
              <a:latin typeface="Arial" panose="020B0604020202020204" pitchFamily="34" charset="0"/>
              <a:cs typeface="Arial" panose="020B0604020202020204" pitchFamily="34" charset="0"/>
            </a:endParaRPr>
          </a:p>
        </p:txBody>
      </p:sp>
      <p:sp>
        <p:nvSpPr>
          <p:cNvPr id="371" name="Google Shape;371;p27"/>
          <p:cNvSpPr/>
          <p:nvPr/>
        </p:nvSpPr>
        <p:spPr>
          <a:xfrm>
            <a:off x="8204963" y="3711305"/>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2" name="Google Shape;372;p27"/>
          <p:cNvSpPr/>
          <p:nvPr/>
        </p:nvSpPr>
        <p:spPr>
          <a:xfrm>
            <a:off x="8169959" y="195248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3" name="Google Shape;373;p27"/>
          <p:cNvSpPr/>
          <p:nvPr/>
        </p:nvSpPr>
        <p:spPr>
          <a:xfrm>
            <a:off x="6158695" y="967107"/>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4" name="Google Shape;374;p27"/>
          <p:cNvSpPr/>
          <p:nvPr/>
        </p:nvSpPr>
        <p:spPr>
          <a:xfrm>
            <a:off x="8524303" y="34523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5" name="Google Shape;375;p27"/>
          <p:cNvSpPr/>
          <p:nvPr/>
        </p:nvSpPr>
        <p:spPr>
          <a:xfrm>
            <a:off x="3401032" y="493182"/>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6" name="Google Shape;376;p27"/>
          <p:cNvSpPr/>
          <p:nvPr/>
        </p:nvSpPr>
        <p:spPr>
          <a:xfrm>
            <a:off x="525370" y="3563360"/>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 name="Google Shape;377;p27"/>
          <p:cNvSpPr/>
          <p:nvPr/>
        </p:nvSpPr>
        <p:spPr>
          <a:xfrm>
            <a:off x="1053877" y="48865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 name="Google Shape;378;p27"/>
          <p:cNvSpPr/>
          <p:nvPr/>
        </p:nvSpPr>
        <p:spPr>
          <a:xfrm>
            <a:off x="1266667" y="1584375"/>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TextBox 51"/>
          <p:cNvSpPr txBox="1"/>
          <p:nvPr/>
        </p:nvSpPr>
        <p:spPr>
          <a:xfrm>
            <a:off x="1143333" y="2248377"/>
            <a:ext cx="6870089" cy="1938992"/>
          </a:xfrm>
          <a:prstGeom prst="rect">
            <a:avLst/>
          </a:prstGeom>
          <a:noFill/>
        </p:spPr>
        <p:txBody>
          <a:bodyPr wrap="square" rtlCol="0">
            <a:spAutoFit/>
          </a:bodyPr>
          <a:lstStyle/>
          <a:p>
            <a:pPr algn="ctr">
              <a:lnSpc>
                <a:spcPct val="150000"/>
              </a:lnSpc>
            </a:pPr>
            <a:r>
              <a:rPr lang="vi-VN" sz="4000" b="1" smtClean="0">
                <a:solidFill>
                  <a:srgbClr val="2F1437">
                    <a:lumMod val="90000"/>
                    <a:lumOff val="10000"/>
                  </a:srgbClr>
                </a:solidFill>
              </a:rPr>
              <a:t>CHỦ ĐỀ, MÀU SẮC VÀ KIỂU DÁNG, PHÔNG CHỮ</a:t>
            </a:r>
          </a:p>
        </p:txBody>
      </p:sp>
    </p:spTree>
    <p:extLst>
      <p:ext uri="{BB962C8B-B14F-4D97-AF65-F5344CB8AC3E}">
        <p14:creationId xmlns:p14="http://schemas.microsoft.com/office/powerpoint/2010/main" val="3594664577"/>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grpSp>
        <p:nvGrpSpPr>
          <p:cNvPr id="2" name="Group 1"/>
          <p:cNvGrpSpPr/>
          <p:nvPr/>
        </p:nvGrpSpPr>
        <p:grpSpPr>
          <a:xfrm>
            <a:off x="733775" y="463622"/>
            <a:ext cx="2716354" cy="600339"/>
            <a:chOff x="735763" y="437350"/>
            <a:chExt cx="2716354" cy="600339"/>
          </a:xfrm>
        </p:grpSpPr>
        <p:sp>
          <p:nvSpPr>
            <p:cNvPr id="3" name="Rounded Rectangle 2"/>
            <p:cNvSpPr/>
            <p:nvPr/>
          </p:nvSpPr>
          <p:spPr>
            <a:xfrm>
              <a:off x="1602770" y="462336"/>
              <a:ext cx="1849347" cy="575353"/>
            </a:xfrm>
            <a:prstGeom prst="roundRect">
              <a:avLst/>
            </a:prstGeom>
            <a:solidFill>
              <a:schemeClr val="accent5">
                <a:lumMod val="75000"/>
                <a:lumOff val="25000"/>
              </a:schemeClr>
            </a:solidFill>
            <a:ln w="19050">
              <a:solidFill>
                <a:srgbClr val="FFFFFF"/>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Hoạt động 2:</a:t>
              </a:r>
              <a:endParaRPr lang="en-US" sz="2000" b="1">
                <a:solidFill>
                  <a:srgbClr val="FFFF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35763" y="437350"/>
              <a:ext cx="702619" cy="600339"/>
            </a:xfrm>
            <a:prstGeom prst="rect">
              <a:avLst/>
            </a:prstGeom>
          </p:spPr>
        </p:pic>
      </p:grpSp>
      <p:sp>
        <p:nvSpPr>
          <p:cNvPr id="5" name="Rectangle 4"/>
          <p:cNvSpPr/>
          <p:nvPr/>
        </p:nvSpPr>
        <p:spPr>
          <a:xfrm>
            <a:off x="733775" y="1251136"/>
            <a:ext cx="7660212" cy="3159263"/>
          </a:xfrm>
          <a:prstGeom prst="rect">
            <a:avLst/>
          </a:prstGeom>
        </p:spPr>
        <p:txBody>
          <a:bodyPr wrap="square">
            <a:spAutoFit/>
          </a:bodyPr>
          <a:lstStyle/>
          <a:p>
            <a:pPr algn="just">
              <a:lnSpc>
                <a:spcPct val="170000"/>
              </a:lnSpc>
            </a:pPr>
            <a:r>
              <a:rPr lang="vi-VN" sz="2000"/>
              <a:t>Em hãy thực hiện các công việc sau</a:t>
            </a:r>
            <a:r>
              <a:rPr lang="vi-VN" sz="2000" smtClean="0"/>
              <a:t>:</a:t>
            </a:r>
          </a:p>
          <a:p>
            <a:pPr marL="457200" indent="-457200" algn="just">
              <a:lnSpc>
                <a:spcPct val="170000"/>
              </a:lnSpc>
              <a:buFont typeface="+mj-lt"/>
              <a:buAutoNum type="arabicParenR"/>
            </a:pPr>
            <a:r>
              <a:rPr lang="vi-VN" sz="2000" smtClean="0"/>
              <a:t>Mở </a:t>
            </a:r>
            <a:r>
              <a:rPr lang="vi-VN" sz="2000"/>
              <a:t>biểu mẫu trong khung nhìn bài trí</a:t>
            </a:r>
            <a:r>
              <a:rPr lang="vi-VN" sz="2000" smtClean="0"/>
              <a:t>.</a:t>
            </a:r>
            <a:endParaRPr lang="vi-VN" sz="2000"/>
          </a:p>
          <a:p>
            <a:pPr marL="457200" indent="-457200" algn="just">
              <a:lnSpc>
                <a:spcPct val="170000"/>
              </a:lnSpc>
              <a:buFont typeface="+mj-lt"/>
              <a:buAutoNum type="arabicParenR"/>
            </a:pPr>
            <a:r>
              <a:rPr lang="vi-VN" sz="2000" smtClean="0"/>
              <a:t>Chọn </a:t>
            </a:r>
            <a:r>
              <a:rPr lang="vi-VN" sz="2000"/>
              <a:t>thẻ </a:t>
            </a:r>
            <a:r>
              <a:rPr lang="vi-VN" sz="2000" b="1"/>
              <a:t>Design</a:t>
            </a:r>
            <a:r>
              <a:rPr lang="vi-VN" sz="2000"/>
              <a:t> (Form Layout Tools) sẽ thấy nhóm lệnh </a:t>
            </a:r>
            <a:r>
              <a:rPr lang="vi-VN" sz="2000" b="1"/>
              <a:t>Themes</a:t>
            </a:r>
            <a:r>
              <a:rPr lang="vi-VN" sz="2000"/>
              <a:t> (các chủ đề). Chủ đề gồm màu sắc (Colors) và phông chữ (Fonts) có thể chọn riêng hoặc mẫu chung đã tích hợp cả hai</a:t>
            </a:r>
            <a:r>
              <a:rPr lang="vi-VN" sz="2000" smtClean="0"/>
              <a:t>.</a:t>
            </a:r>
            <a:endParaRPr lang="vi-VN" sz="2000"/>
          </a:p>
        </p:txBody>
      </p:sp>
      <p:pic>
        <p:nvPicPr>
          <p:cNvPr id="7" name="Picture 6"/>
          <p:cNvPicPr>
            <a:picLocks noChangeAspect="1"/>
          </p:cNvPicPr>
          <p:nvPr/>
        </p:nvPicPr>
        <p:blipFill>
          <a:blip r:embed="rId4"/>
          <a:stretch>
            <a:fillRect/>
          </a:stretch>
        </p:blipFill>
        <p:spPr>
          <a:xfrm rot="16200000">
            <a:off x="8351444" y="165238"/>
            <a:ext cx="533617" cy="1263829"/>
          </a:xfrm>
          <a:prstGeom prst="rect">
            <a:avLst/>
          </a:prstGeom>
        </p:spPr>
      </p:pic>
    </p:spTree>
    <p:extLst>
      <p:ext uri="{BB962C8B-B14F-4D97-AF65-F5344CB8AC3E}">
        <p14:creationId xmlns:p14="http://schemas.microsoft.com/office/powerpoint/2010/main" val="363951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2" name="Rectangle 1"/>
          <p:cNvSpPr/>
          <p:nvPr/>
        </p:nvSpPr>
        <p:spPr>
          <a:xfrm>
            <a:off x="698643" y="637828"/>
            <a:ext cx="7983021" cy="2400657"/>
          </a:xfrm>
          <a:prstGeom prst="rect">
            <a:avLst/>
          </a:prstGeom>
        </p:spPr>
        <p:txBody>
          <a:bodyPr wrap="square">
            <a:spAutoFit/>
          </a:bodyPr>
          <a:lstStyle/>
          <a:p>
            <a:pPr marL="457200" lvl="0" indent="-457200" algn="just">
              <a:lnSpc>
                <a:spcPct val="150000"/>
              </a:lnSpc>
              <a:buFont typeface="+mj-lt"/>
              <a:buAutoNum type="arabicParenR" startAt="3"/>
            </a:pPr>
            <a:r>
              <a:rPr lang="vi-VN" sz="2000"/>
              <a:t>Nháy mũi tên xuống dưới nhóm lệnh </a:t>
            </a:r>
            <a:r>
              <a:rPr lang="vi-VN" sz="2000" b="1"/>
              <a:t>Themes</a:t>
            </a:r>
            <a:r>
              <a:rPr lang="vi-VN" sz="2000"/>
              <a:t> sẽ hiển thị khoang trưng bày nhiều chủ đề được tạo sẵn để dùng thử. Di chuột qua một biểu tượng bất kì, Access cho xem trước kết quả thay đổi màu sắc, kích cỡ chữ và kiểu dáng sẽ được áp dụng. </a:t>
            </a:r>
            <a:endParaRPr lang="vi-VN" sz="2000" smtClean="0"/>
          </a:p>
          <a:p>
            <a:pPr lvl="0" algn="just">
              <a:lnSpc>
                <a:spcPct val="150000"/>
              </a:lnSpc>
            </a:pPr>
            <a:r>
              <a:rPr lang="vi-VN" sz="2000" b="1">
                <a:solidFill>
                  <a:schemeClr val="bg2"/>
                </a:solidFill>
              </a:rPr>
              <a:t>Chú ý: </a:t>
            </a:r>
            <a:r>
              <a:rPr lang="vi-VN" sz="2000"/>
              <a:t>Thông báo nhỏ "In This Database" cho biết phạm vi áp dụng.</a:t>
            </a:r>
          </a:p>
        </p:txBody>
      </p:sp>
      <p:sp>
        <p:nvSpPr>
          <p:cNvPr id="3" name="Rectangle 2"/>
          <p:cNvSpPr/>
          <p:nvPr/>
        </p:nvSpPr>
        <p:spPr>
          <a:xfrm>
            <a:off x="698643" y="3292746"/>
            <a:ext cx="7983021" cy="1015663"/>
          </a:xfrm>
          <a:prstGeom prst="rect">
            <a:avLst/>
          </a:prstGeom>
        </p:spPr>
        <p:txBody>
          <a:bodyPr wrap="square">
            <a:spAutoFit/>
          </a:bodyPr>
          <a:lstStyle/>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4) Nháy mũi tên xuống cạnh lệnh </a:t>
            </a:r>
            <a:r>
              <a:rPr lang="en-US" sz="2000" b="1">
                <a:latin typeface="Arial" panose="020B0604020202020204" pitchFamily="34" charset="0"/>
                <a:ea typeface="Times New Roman" panose="02020603050405020304" pitchFamily="18" charset="0"/>
                <a:cs typeface="Arial" panose="020B0604020202020204" pitchFamily="34" charset="0"/>
              </a:rPr>
              <a:t>Colors</a:t>
            </a:r>
            <a:r>
              <a:rPr lang="en-US" sz="2000">
                <a:latin typeface="Arial" panose="020B0604020202020204" pitchFamily="34" charset="0"/>
                <a:ea typeface="Times New Roman" panose="02020603050405020304" pitchFamily="18" charset="0"/>
                <a:cs typeface="Arial" panose="020B0604020202020204" pitchFamily="34" charset="0"/>
              </a:rPr>
              <a:t> hay lệnh </a:t>
            </a:r>
            <a:r>
              <a:rPr lang="en-US" sz="2000" b="1">
                <a:latin typeface="Arial" panose="020B0604020202020204" pitchFamily="34" charset="0"/>
                <a:ea typeface="Times New Roman" panose="02020603050405020304" pitchFamily="18" charset="0"/>
                <a:cs typeface="Arial" panose="020B0604020202020204" pitchFamily="34" charset="0"/>
              </a:rPr>
              <a:t>Fonts</a:t>
            </a:r>
            <a:r>
              <a:rPr lang="en-US" sz="2000">
                <a:latin typeface="Arial" panose="020B0604020202020204" pitchFamily="34" charset="0"/>
                <a:ea typeface="Times New Roman" panose="02020603050405020304" pitchFamily="18" charset="0"/>
                <a:cs typeface="Arial" panose="020B0604020202020204" pitchFamily="34" charset="0"/>
              </a:rPr>
              <a:t> để thử áp dụng các thiết lập phối màu và phông chữ khác nhau.</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418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grpSp>
        <p:nvGrpSpPr>
          <p:cNvPr id="7" name="Group 6"/>
          <p:cNvGrpSpPr/>
          <p:nvPr/>
        </p:nvGrpSpPr>
        <p:grpSpPr>
          <a:xfrm>
            <a:off x="914399" y="347776"/>
            <a:ext cx="7582329" cy="1015663"/>
            <a:chOff x="904125" y="429970"/>
            <a:chExt cx="7582329" cy="1015663"/>
          </a:xfrm>
        </p:grpSpPr>
        <p:sp>
          <p:nvSpPr>
            <p:cNvPr id="5" name="Rectangle 4"/>
            <p:cNvSpPr/>
            <p:nvPr/>
          </p:nvSpPr>
          <p:spPr>
            <a:xfrm>
              <a:off x="1202076" y="429970"/>
              <a:ext cx="7284378" cy="1015663"/>
            </a:xfrm>
            <a:prstGeom prst="rect">
              <a:avLst/>
            </a:prstGeom>
          </p:spPr>
          <p:txBody>
            <a:bodyPr wrap="square">
              <a:spAutoFit/>
            </a:bodyPr>
            <a:lstStyle/>
            <a:p>
              <a:pPr algn="just">
                <a:lnSpc>
                  <a:spcPct val="150000"/>
                </a:lnSpc>
              </a:pPr>
              <a:r>
                <a:rPr lang="vi-VN" sz="2000" b="1"/>
                <a:t>Themes </a:t>
              </a:r>
              <a:r>
                <a:rPr lang="vi-VN" sz="2000"/>
                <a:t>là tập hợp một số thiết lập cơ bản áp dụng chung cho mọi đối tượng trong CSDL.</a:t>
              </a:r>
              <a:endParaRPr lang="en-US" sz="2000"/>
            </a:p>
          </p:txBody>
        </p:sp>
        <p:sp>
          <p:nvSpPr>
            <p:cNvPr id="6" name="Isosceles Triangle 5"/>
            <p:cNvSpPr/>
            <p:nvPr/>
          </p:nvSpPr>
          <p:spPr>
            <a:xfrm rot="5400000">
              <a:off x="893851" y="626724"/>
              <a:ext cx="246580" cy="2260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p:nvPr/>
        </p:nvPicPr>
        <p:blipFill rotWithShape="1">
          <a:blip r:embed="rId3"/>
          <a:srcRect r="22820"/>
          <a:stretch/>
        </p:blipFill>
        <p:spPr>
          <a:xfrm>
            <a:off x="329397" y="1646926"/>
            <a:ext cx="2650109" cy="3253847"/>
          </a:xfrm>
          <a:prstGeom prst="rect">
            <a:avLst/>
          </a:prstGeom>
          <a:ln>
            <a:solidFill>
              <a:schemeClr val="tx1"/>
            </a:solidFill>
          </a:ln>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r="9010"/>
          <a:stretch/>
        </p:blipFill>
        <p:spPr>
          <a:xfrm>
            <a:off x="3289481" y="1646924"/>
            <a:ext cx="2679805" cy="3253847"/>
          </a:xfrm>
          <a:prstGeom prst="rect">
            <a:avLst/>
          </a:prstGeom>
          <a:ln>
            <a:solidFill>
              <a:schemeClr val="tx1"/>
            </a:solidFill>
          </a:ln>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6279261" y="1646923"/>
            <a:ext cx="2603077" cy="3253847"/>
          </a:xfrm>
          <a:prstGeom prst="rect">
            <a:avLst/>
          </a:prstGeom>
          <a:ln>
            <a:solidFill>
              <a:schemeClr val="tx1"/>
            </a:solidFill>
          </a:ln>
        </p:spPr>
      </p:pic>
    </p:spTree>
    <p:extLst>
      <p:ext uri="{BB962C8B-B14F-4D97-AF65-F5344CB8AC3E}">
        <p14:creationId xmlns:p14="http://schemas.microsoft.com/office/powerpoint/2010/main" val="60026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grpSp>
        <p:nvGrpSpPr>
          <p:cNvPr id="10" name="Group 9"/>
          <p:cNvGrpSpPr/>
          <p:nvPr/>
        </p:nvGrpSpPr>
        <p:grpSpPr>
          <a:xfrm>
            <a:off x="554802" y="900571"/>
            <a:ext cx="8239876" cy="1015663"/>
            <a:chOff x="554802" y="900571"/>
            <a:chExt cx="8239876" cy="1015663"/>
          </a:xfrm>
        </p:grpSpPr>
        <p:sp>
          <p:nvSpPr>
            <p:cNvPr id="3" name="Oval 2"/>
            <p:cNvSpPr/>
            <p:nvPr/>
          </p:nvSpPr>
          <p:spPr>
            <a:xfrm>
              <a:off x="554802" y="1028259"/>
              <a:ext cx="760288" cy="760288"/>
            </a:xfrm>
            <a:prstGeom prst="ellipse">
              <a:avLst/>
            </a:prstGeom>
            <a:solidFill>
              <a:schemeClr val="tx2"/>
            </a:solidFill>
            <a:ln w="19050">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B1</a:t>
              </a:r>
              <a:endParaRPr lang="en-US" sz="2000" b="1">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1505164" y="900571"/>
              <a:ext cx="7289514" cy="1015663"/>
            </a:xfrm>
            <a:prstGeom prst="rect">
              <a:avLst/>
            </a:prstGeom>
          </p:spPr>
          <p:txBody>
            <a:bodyPr wrap="square">
              <a:spAutoFit/>
            </a:bodyPr>
            <a:lstStyle/>
            <a:p>
              <a:pPr algn="just">
                <a:lnSpc>
                  <a:spcPct val="150000"/>
                </a:lnSpc>
              </a:pPr>
              <a:r>
                <a:rPr lang="vi-VN" sz="2000"/>
                <a:t>Nháy thẻ </a:t>
              </a:r>
              <a:r>
                <a:rPr lang="vi-VN" sz="2000" b="1"/>
                <a:t>Format</a:t>
              </a:r>
              <a:r>
                <a:rPr lang="vi-VN" sz="2000"/>
                <a:t>. Dải lệnh </a:t>
              </a:r>
              <a:r>
                <a:rPr lang="vi-VN" sz="2000" b="1"/>
                <a:t>Format</a:t>
              </a:r>
              <a:r>
                <a:rPr lang="vi-VN" sz="2000"/>
                <a:t> có các nút lệnh định dạng quen thuộc như trong Word.</a:t>
              </a:r>
              <a:endParaRPr lang="en-US" sz="2000"/>
            </a:p>
          </p:txBody>
        </p:sp>
      </p:grpSp>
      <p:grpSp>
        <p:nvGrpSpPr>
          <p:cNvPr id="11" name="Group 10"/>
          <p:cNvGrpSpPr/>
          <p:nvPr/>
        </p:nvGrpSpPr>
        <p:grpSpPr>
          <a:xfrm>
            <a:off x="554802" y="2066345"/>
            <a:ext cx="8435086" cy="760288"/>
            <a:chOff x="554802" y="2066345"/>
            <a:chExt cx="8435086" cy="760288"/>
          </a:xfrm>
        </p:grpSpPr>
        <p:sp>
          <p:nvSpPr>
            <p:cNvPr id="4" name="Oval 3"/>
            <p:cNvSpPr/>
            <p:nvPr/>
          </p:nvSpPr>
          <p:spPr>
            <a:xfrm>
              <a:off x="554802" y="2066345"/>
              <a:ext cx="760288" cy="760288"/>
            </a:xfrm>
            <a:prstGeom prst="ellipse">
              <a:avLst/>
            </a:prstGeom>
            <a:solidFill>
              <a:schemeClr val="accent3"/>
            </a:solidFill>
            <a:ln w="19050">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B2</a:t>
              </a:r>
              <a:endParaRPr lang="en-US" sz="2000" b="1">
                <a:solidFill>
                  <a:srgbClr val="FFFFFF"/>
                </a:solidFill>
                <a:latin typeface="Arial" panose="020B0604020202020204" pitchFamily="34" charset="0"/>
                <a:cs typeface="Arial" panose="020B0604020202020204" pitchFamily="34" charset="0"/>
              </a:endParaRPr>
            </a:p>
          </p:txBody>
        </p:sp>
        <p:sp>
          <p:nvSpPr>
            <p:cNvPr id="6" name="Rectangle 5"/>
            <p:cNvSpPr/>
            <p:nvPr/>
          </p:nvSpPr>
          <p:spPr>
            <a:xfrm>
              <a:off x="1505164" y="2246434"/>
              <a:ext cx="7484724" cy="400110"/>
            </a:xfrm>
            <a:prstGeom prst="rect">
              <a:avLst/>
            </a:prstGeom>
          </p:spPr>
          <p:txBody>
            <a:bodyPr wrap="square">
              <a:spAutoFit/>
            </a:bodyPr>
            <a:lstStyle/>
            <a:p>
              <a:r>
                <a:rPr lang="en-US" sz="2000"/>
                <a:t>Nháy chọn phần từ đó, thao tác áp dụng định dạng mong muốn.</a:t>
              </a:r>
            </a:p>
          </p:txBody>
        </p:sp>
      </p:grpSp>
      <p:sp>
        <p:nvSpPr>
          <p:cNvPr id="7" name="Rectangle 6"/>
          <p:cNvSpPr/>
          <p:nvPr/>
        </p:nvSpPr>
        <p:spPr>
          <a:xfrm>
            <a:off x="554802" y="370316"/>
            <a:ext cx="6025793" cy="400110"/>
          </a:xfrm>
          <a:prstGeom prst="rect">
            <a:avLst/>
          </a:prstGeom>
        </p:spPr>
        <p:txBody>
          <a:bodyPr wrap="square">
            <a:spAutoFit/>
          </a:bodyPr>
          <a:lstStyle/>
          <a:p>
            <a:pPr lvl="0" algn="just"/>
            <a:r>
              <a:rPr lang="vi-VN" sz="2000" b="1" i="1" smtClean="0">
                <a:solidFill>
                  <a:schemeClr val="accent2">
                    <a:lumMod val="75000"/>
                  </a:schemeClr>
                </a:solidFill>
                <a:latin typeface="Arial" panose="020B0604020202020204" pitchFamily="34" charset="0"/>
                <a:cs typeface="Arial" panose="020B0604020202020204" pitchFamily="34" charset="0"/>
              </a:rPr>
              <a:t>* Áp </a:t>
            </a:r>
            <a:r>
              <a:rPr lang="vi-VN" sz="2000" b="1" i="1">
                <a:solidFill>
                  <a:schemeClr val="accent2">
                    <a:lumMod val="75000"/>
                  </a:schemeClr>
                </a:solidFill>
                <a:latin typeface="Arial" panose="020B0604020202020204" pitchFamily="34" charset="0"/>
                <a:cs typeface="Arial" panose="020B0604020202020204" pitchFamily="34" charset="0"/>
              </a:rPr>
              <a:t>dụng định dạng riêng cho một phần tử</a:t>
            </a:r>
            <a:endParaRPr lang="en-US" sz="2000" b="1" i="1">
              <a:solidFill>
                <a:schemeClr val="accent2">
                  <a:lumMod val="75000"/>
                </a:schemeClr>
              </a:solidFill>
              <a:latin typeface="Arial" panose="020B0604020202020204" pitchFamily="34" charset="0"/>
              <a:cs typeface="Arial" panose="020B0604020202020204" pitchFamily="34" charset="0"/>
            </a:endParaRPr>
          </a:p>
        </p:txBody>
      </p:sp>
      <p:sp>
        <p:nvSpPr>
          <p:cNvPr id="8" name="Rectangle 7"/>
          <p:cNvSpPr/>
          <p:nvPr/>
        </p:nvSpPr>
        <p:spPr>
          <a:xfrm>
            <a:off x="554802" y="3076401"/>
            <a:ext cx="3760344" cy="400110"/>
          </a:xfrm>
          <a:prstGeom prst="rect">
            <a:avLst/>
          </a:prstGeom>
        </p:spPr>
        <p:txBody>
          <a:bodyPr wrap="square">
            <a:spAutoFit/>
          </a:bodyPr>
          <a:lstStyle/>
          <a:p>
            <a:pPr lvl="0" algn="just"/>
            <a:r>
              <a:rPr lang="vi-VN" sz="2000" b="1" i="1">
                <a:solidFill>
                  <a:schemeClr val="accent2">
                    <a:lumMod val="75000"/>
                  </a:schemeClr>
                </a:solidFill>
                <a:latin typeface="Arial" panose="020B0604020202020204" pitchFamily="34" charset="0"/>
                <a:cs typeface="Arial" panose="020B0604020202020204" pitchFamily="34" charset="0"/>
              </a:rPr>
              <a:t>* Trang trí và bổ sung thêm</a:t>
            </a:r>
            <a:endParaRPr lang="en-US" sz="2000" b="1" i="1">
              <a:solidFill>
                <a:schemeClr val="accent2">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554802" y="3456545"/>
            <a:ext cx="8239876" cy="1420325"/>
          </a:xfrm>
          <a:prstGeom prst="rect">
            <a:avLst/>
          </a:prstGeom>
        </p:spPr>
        <p:txBody>
          <a:bodyPr wrap="square">
            <a:spAutoFit/>
          </a:bodyPr>
          <a:lstStyle/>
          <a:p>
            <a:pPr marL="342900" indent="-342900">
              <a:lnSpc>
                <a:spcPct val="150000"/>
              </a:lnSpc>
              <a:buFont typeface="Wingdings" panose="05000000000000000000" pitchFamily="2" charset="2"/>
              <a:buChar char="§"/>
            </a:pPr>
            <a:r>
              <a:rPr lang="vi-VN" sz="2000" smtClean="0"/>
              <a:t>Thêm </a:t>
            </a:r>
            <a:r>
              <a:rPr lang="vi-VN" sz="2000"/>
              <a:t>logo, hình ảnh trang trí cho biểu mẫu.</a:t>
            </a:r>
          </a:p>
          <a:p>
            <a:pPr marL="342900" indent="-342900">
              <a:lnSpc>
                <a:spcPct val="150000"/>
              </a:lnSpc>
              <a:buFont typeface="Wingdings" panose="05000000000000000000" pitchFamily="2" charset="2"/>
              <a:buChar char="§"/>
            </a:pPr>
            <a:r>
              <a:rPr lang="vi-VN" sz="2000" smtClean="0"/>
              <a:t>Nếu </a:t>
            </a:r>
            <a:r>
              <a:rPr lang="vi-VN" sz="2000"/>
              <a:t>có kĩ năng lập trình, có thể thêm một số nút lệnh để người dùng không thành thạo Access tiện sử </a:t>
            </a:r>
            <a:r>
              <a:rPr lang="vi-VN" sz="2000" smtClean="0"/>
              <a:t>dụng.</a:t>
            </a:r>
            <a:endParaRPr lang="vi-VN" sz="2000"/>
          </a:p>
        </p:txBody>
      </p:sp>
    </p:spTree>
    <p:extLst>
      <p:ext uri="{BB962C8B-B14F-4D97-AF65-F5344CB8AC3E}">
        <p14:creationId xmlns:p14="http://schemas.microsoft.com/office/powerpoint/2010/main" val="261230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Google Shape;333;p27"/>
          <p:cNvSpPr txBox="1">
            <a:spLocks noGrp="1"/>
          </p:cNvSpPr>
          <p:nvPr>
            <p:ph type="title" idx="2"/>
          </p:nvPr>
        </p:nvSpPr>
        <p:spPr>
          <a:xfrm>
            <a:off x="4064824" y="967107"/>
            <a:ext cx="979500" cy="839700"/>
          </a:xfrm>
          <a:prstGeom prst="rect">
            <a:avLst/>
          </a:prstGeom>
          <a:solidFill>
            <a:schemeClr val="bg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rgbClr val="FFFFFF"/>
                </a:solidFill>
                <a:latin typeface="Arial" panose="020B0604020202020204" pitchFamily="34" charset="0"/>
                <a:cs typeface="Arial" panose="020B0604020202020204" pitchFamily="34" charset="0"/>
              </a:rPr>
              <a:t>0</a:t>
            </a:r>
            <a:r>
              <a:rPr lang="vi-VN" smtClean="0">
                <a:solidFill>
                  <a:srgbClr val="FFFFFF"/>
                </a:solidFill>
                <a:latin typeface="Arial" panose="020B0604020202020204" pitchFamily="34" charset="0"/>
                <a:cs typeface="Arial" panose="020B0604020202020204" pitchFamily="34" charset="0"/>
              </a:rPr>
              <a:t>5</a:t>
            </a:r>
            <a:endParaRPr>
              <a:solidFill>
                <a:srgbClr val="FFFFFF"/>
              </a:solidFill>
              <a:latin typeface="Arial" panose="020B0604020202020204" pitchFamily="34" charset="0"/>
              <a:cs typeface="Arial" panose="020B0604020202020204" pitchFamily="34" charset="0"/>
            </a:endParaRPr>
          </a:p>
        </p:txBody>
      </p:sp>
      <p:sp>
        <p:nvSpPr>
          <p:cNvPr id="371" name="Google Shape;371;p27"/>
          <p:cNvSpPr/>
          <p:nvPr/>
        </p:nvSpPr>
        <p:spPr>
          <a:xfrm>
            <a:off x="8204963" y="3711305"/>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2" name="Google Shape;372;p27"/>
          <p:cNvSpPr/>
          <p:nvPr/>
        </p:nvSpPr>
        <p:spPr>
          <a:xfrm>
            <a:off x="8169959" y="195248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3" name="Google Shape;373;p27"/>
          <p:cNvSpPr/>
          <p:nvPr/>
        </p:nvSpPr>
        <p:spPr>
          <a:xfrm>
            <a:off x="6158695" y="967107"/>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4" name="Google Shape;374;p27"/>
          <p:cNvSpPr/>
          <p:nvPr/>
        </p:nvSpPr>
        <p:spPr>
          <a:xfrm>
            <a:off x="8524303" y="34523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5" name="Google Shape;375;p27"/>
          <p:cNvSpPr/>
          <p:nvPr/>
        </p:nvSpPr>
        <p:spPr>
          <a:xfrm>
            <a:off x="3401032" y="493182"/>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6" name="Google Shape;376;p27"/>
          <p:cNvSpPr/>
          <p:nvPr/>
        </p:nvSpPr>
        <p:spPr>
          <a:xfrm>
            <a:off x="525370" y="3563360"/>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 name="Google Shape;377;p27"/>
          <p:cNvSpPr/>
          <p:nvPr/>
        </p:nvSpPr>
        <p:spPr>
          <a:xfrm>
            <a:off x="1053877" y="48865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 name="Google Shape;378;p27"/>
          <p:cNvSpPr/>
          <p:nvPr/>
        </p:nvSpPr>
        <p:spPr>
          <a:xfrm>
            <a:off x="1266667" y="1584375"/>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TextBox 51"/>
          <p:cNvSpPr txBox="1"/>
          <p:nvPr/>
        </p:nvSpPr>
        <p:spPr>
          <a:xfrm>
            <a:off x="1350766" y="2189066"/>
            <a:ext cx="6439399" cy="1840312"/>
          </a:xfrm>
          <a:prstGeom prst="rect">
            <a:avLst/>
          </a:prstGeom>
          <a:noFill/>
        </p:spPr>
        <p:txBody>
          <a:bodyPr wrap="square" rtlCol="0">
            <a:spAutoFit/>
          </a:bodyPr>
          <a:lstStyle/>
          <a:p>
            <a:pPr algn="ctr">
              <a:lnSpc>
                <a:spcPct val="150000"/>
              </a:lnSpc>
            </a:pPr>
            <a:r>
              <a:rPr lang="en-US" sz="4000" b="1" smtClean="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THỰC HÀNH CHỈNH SỬA GIAO DIỆN ỨNG DỤNG</a:t>
            </a:r>
            <a:endParaRPr lang="en-US" sz="320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701567"/>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3" name="Rectangle 2"/>
          <p:cNvSpPr/>
          <p:nvPr/>
        </p:nvSpPr>
        <p:spPr>
          <a:xfrm>
            <a:off x="979085" y="1387579"/>
            <a:ext cx="7096400" cy="1998176"/>
          </a:xfrm>
          <a:prstGeom prst="rect">
            <a:avLst/>
          </a:prstGeom>
        </p:spPr>
        <p:txBody>
          <a:bodyPr wrap="square">
            <a:spAutoFit/>
          </a:bodyPr>
          <a:lstStyle/>
          <a:p>
            <a:pPr algn="ctr">
              <a:lnSpc>
                <a:spcPct val="150000"/>
              </a:lnSpc>
            </a:pPr>
            <a:r>
              <a:rPr lang="en-US" sz="4400" b="1" smtClean="0">
                <a:solidFill>
                  <a:schemeClr val="accent3">
                    <a:lumMod val="50000"/>
                  </a:schemeClr>
                </a:solidFill>
              </a:rPr>
              <a:t>BÀI 7: CHỈNH SỬA CÁC THÀNH PHẦN GIAO DIỆN</a:t>
            </a:r>
            <a:endParaRPr lang="en-US" sz="4400" b="1">
              <a:solidFill>
                <a:schemeClr val="accent3">
                  <a:lumMod val="50000"/>
                </a:schemeClr>
              </a:solidFill>
            </a:endParaRPr>
          </a:p>
        </p:txBody>
      </p:sp>
      <p:pic>
        <p:nvPicPr>
          <p:cNvPr id="4" name="Picture 3"/>
          <p:cNvPicPr>
            <a:picLocks noChangeAspect="1"/>
          </p:cNvPicPr>
          <p:nvPr/>
        </p:nvPicPr>
        <p:blipFill>
          <a:blip r:embed="rId3"/>
          <a:stretch>
            <a:fillRect/>
          </a:stretch>
        </p:blipFill>
        <p:spPr>
          <a:xfrm>
            <a:off x="111288" y="82658"/>
            <a:ext cx="1544750" cy="1479016"/>
          </a:xfrm>
          <a:prstGeom prst="rect">
            <a:avLst/>
          </a:prstGeom>
        </p:spPr>
      </p:pic>
      <p:pic>
        <p:nvPicPr>
          <p:cNvPr id="5" name="Picture 4"/>
          <p:cNvPicPr>
            <a:picLocks noChangeAspect="1"/>
          </p:cNvPicPr>
          <p:nvPr/>
        </p:nvPicPr>
        <p:blipFill>
          <a:blip r:embed="rId4"/>
          <a:stretch>
            <a:fillRect/>
          </a:stretch>
        </p:blipFill>
        <p:spPr>
          <a:xfrm>
            <a:off x="455503" y="4292864"/>
            <a:ext cx="1578780" cy="850636"/>
          </a:xfrm>
          <a:prstGeom prst="rect">
            <a:avLst/>
          </a:prstGeom>
        </p:spPr>
      </p:pic>
      <p:pic>
        <p:nvPicPr>
          <p:cNvPr id="6" name="Picture 5"/>
          <p:cNvPicPr>
            <a:picLocks noChangeAspect="1"/>
          </p:cNvPicPr>
          <p:nvPr/>
        </p:nvPicPr>
        <p:blipFill>
          <a:blip r:embed="rId5"/>
          <a:stretch>
            <a:fillRect/>
          </a:stretch>
        </p:blipFill>
        <p:spPr>
          <a:xfrm rot="492394">
            <a:off x="6397771" y="3735031"/>
            <a:ext cx="557833" cy="557833"/>
          </a:xfrm>
          <a:prstGeom prst="rect">
            <a:avLst/>
          </a:prstGeom>
        </p:spPr>
      </p:pic>
    </p:spTree>
  </p:cSld>
  <p:clrMapOvr>
    <a:masterClrMapping/>
  </p:clrMapOvr>
  <p:transition spd="med">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solidFill>
                  <a:schemeClr val="bg2"/>
                </a:solidFill>
                <a:latin typeface="Arial" panose="020B0604020202020204" pitchFamily="34" charset="0"/>
                <a:cs typeface="Arial" panose="020B0604020202020204" pitchFamily="34" charset="0"/>
              </a:rPr>
              <a:t>Nhiệm vụ 1. </a:t>
            </a:r>
          </a:p>
        </p:txBody>
      </p:sp>
      <p:sp>
        <p:nvSpPr>
          <p:cNvPr id="3" name="Rectangle 2"/>
          <p:cNvSpPr/>
          <p:nvPr/>
        </p:nvSpPr>
        <p:spPr>
          <a:xfrm>
            <a:off x="625913" y="1092809"/>
            <a:ext cx="7726167" cy="1477328"/>
          </a:xfrm>
          <a:prstGeom prst="rect">
            <a:avLst/>
          </a:prstGeom>
        </p:spPr>
        <p:txBody>
          <a:bodyPr wrap="square">
            <a:spAutoFit/>
          </a:bodyPr>
          <a:lstStyle/>
          <a:p>
            <a:pPr algn="just">
              <a:lnSpc>
                <a:spcPct val="150000"/>
              </a:lnSpc>
            </a:pPr>
            <a:r>
              <a:rPr lang="vi-VN" sz="2000"/>
              <a:t>Mở biểu mẫu nhiều bản ghi dùng để nhập dữ liệu cho bảng </a:t>
            </a:r>
            <a:r>
              <a:rPr lang="vi-VN" sz="2000" i="1"/>
              <a:t>Sách </a:t>
            </a:r>
            <a:r>
              <a:rPr lang="vi-VN" sz="2000"/>
              <a:t>trong khung nhìn bài trí và chỉnh sửa kích thước đồng thời nhiều phần tử </a:t>
            </a:r>
            <a:r>
              <a:rPr lang="vi-VN" sz="2000" smtClean="0"/>
              <a:t>cùng </a:t>
            </a:r>
            <a:r>
              <a:rPr lang="vi-VN" sz="2000"/>
              <a:t>cột.</a:t>
            </a:r>
            <a:endParaRPr lang="en-US" sz="2000"/>
          </a:p>
        </p:txBody>
      </p:sp>
      <p:grpSp>
        <p:nvGrpSpPr>
          <p:cNvPr id="6" name="Group 5"/>
          <p:cNvGrpSpPr/>
          <p:nvPr/>
        </p:nvGrpSpPr>
        <p:grpSpPr>
          <a:xfrm>
            <a:off x="720000" y="2732927"/>
            <a:ext cx="1689695" cy="996592"/>
            <a:chOff x="720000" y="2732927"/>
            <a:chExt cx="1689695" cy="99659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1" y="2732927"/>
              <a:ext cx="1689694" cy="996592"/>
            </a:xfrm>
            <a:prstGeom prst="rect">
              <a:avLst/>
            </a:prstGeom>
          </p:spPr>
        </p:pic>
        <p:sp>
          <p:nvSpPr>
            <p:cNvPr id="5" name="TextBox 4"/>
            <p:cNvSpPr txBox="1"/>
            <p:nvPr/>
          </p:nvSpPr>
          <p:spPr>
            <a:xfrm>
              <a:off x="720000" y="2964386"/>
              <a:ext cx="1689695" cy="400110"/>
            </a:xfrm>
            <a:prstGeom prst="rect">
              <a:avLst/>
            </a:prstGeom>
            <a:noFill/>
          </p:spPr>
          <p:txBody>
            <a:bodyPr wrap="square" rtlCol="0">
              <a:spAutoFit/>
            </a:bodyPr>
            <a:lstStyle/>
            <a:p>
              <a:pPr algn="ctr"/>
              <a:r>
                <a:rPr lang="vi-VN" sz="2000" b="1" smtClean="0"/>
                <a:t>Hướng dẫn</a:t>
              </a:r>
              <a:endParaRPr lang="en-US" sz="2000" b="1"/>
            </a:p>
          </p:txBody>
        </p:sp>
      </p:grpSp>
      <p:sp>
        <p:nvSpPr>
          <p:cNvPr id="7" name="Rectangle 6"/>
          <p:cNvSpPr/>
          <p:nvPr/>
        </p:nvSpPr>
        <p:spPr>
          <a:xfrm>
            <a:off x="2522711" y="2760023"/>
            <a:ext cx="6025794" cy="193899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smtClean="0"/>
              <a:t>Thao </a:t>
            </a:r>
            <a:r>
              <a:rPr lang="vi-VN" sz="2000"/>
              <a:t>tác nhấn giữ chuột trái và kéo thả để chỉnh sửa kích thước từng cột sao cho hợp lí.</a:t>
            </a:r>
          </a:p>
          <a:p>
            <a:pPr marL="342900" indent="-342900" algn="just">
              <a:lnSpc>
                <a:spcPct val="150000"/>
              </a:lnSpc>
              <a:buFont typeface="Arial" panose="020B0604020202020204" pitchFamily="34" charset="0"/>
              <a:buChar char="•"/>
            </a:pPr>
            <a:r>
              <a:rPr lang="vi-VN" sz="2000" smtClean="0"/>
              <a:t>Tiếp </a:t>
            </a:r>
            <a:r>
              <a:rPr lang="vi-VN" sz="2000"/>
              <a:t>tục chỉnh sửa kích thước từng hàng sao cho không quá cao, các hàng không quá thưa.</a:t>
            </a:r>
          </a:p>
        </p:txBody>
      </p:sp>
      <p:pic>
        <p:nvPicPr>
          <p:cNvPr id="9" name="Picture 8"/>
          <p:cNvPicPr>
            <a:picLocks noChangeAspect="1"/>
          </p:cNvPicPr>
          <p:nvPr/>
        </p:nvPicPr>
        <p:blipFill>
          <a:blip r:embed="rId3"/>
          <a:stretch>
            <a:fillRect/>
          </a:stretch>
        </p:blipFill>
        <p:spPr>
          <a:xfrm>
            <a:off x="167818" y="3960978"/>
            <a:ext cx="1104363" cy="1067054"/>
          </a:xfrm>
          <a:prstGeom prst="rect">
            <a:avLst/>
          </a:prstGeom>
        </p:spPr>
      </p:pic>
    </p:spTree>
    <p:extLst>
      <p:ext uri="{BB962C8B-B14F-4D97-AF65-F5344CB8AC3E}">
        <p14:creationId xmlns:p14="http://schemas.microsoft.com/office/powerpoint/2010/main" val="206217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solidFill>
                  <a:srgbClr val="D53915"/>
                </a:solidFill>
                <a:latin typeface="Arial" panose="020B0604020202020204" pitchFamily="34" charset="0"/>
                <a:cs typeface="Arial" panose="020B0604020202020204" pitchFamily="34" charset="0"/>
              </a:rPr>
              <a:t>Nhiệm vụ </a:t>
            </a:r>
            <a:r>
              <a:rPr lang="vi-VN" sz="2800" smtClean="0">
                <a:solidFill>
                  <a:srgbClr val="D53915"/>
                </a:solidFill>
                <a:latin typeface="Arial" panose="020B0604020202020204" pitchFamily="34" charset="0"/>
                <a:cs typeface="Arial" panose="020B0604020202020204" pitchFamily="34" charset="0"/>
              </a:rPr>
              <a:t>2</a:t>
            </a:r>
            <a:r>
              <a:rPr lang="en-US" sz="2800" smtClean="0">
                <a:solidFill>
                  <a:srgbClr val="D53915"/>
                </a:solidFill>
                <a:latin typeface="Arial" panose="020B0604020202020204" pitchFamily="34" charset="0"/>
                <a:cs typeface="Arial" panose="020B0604020202020204" pitchFamily="34" charset="0"/>
              </a:rPr>
              <a:t>. </a:t>
            </a:r>
            <a:endParaRPr lang="en-US"/>
          </a:p>
        </p:txBody>
      </p:sp>
      <p:sp>
        <p:nvSpPr>
          <p:cNvPr id="4" name="Rectangle 3"/>
          <p:cNvSpPr/>
          <p:nvPr/>
        </p:nvSpPr>
        <p:spPr>
          <a:xfrm>
            <a:off x="649840" y="1098104"/>
            <a:ext cx="7844319" cy="1477328"/>
          </a:xfrm>
          <a:prstGeom prst="rect">
            <a:avLst/>
          </a:prstGeom>
        </p:spPr>
        <p:txBody>
          <a:bodyPr wrap="square">
            <a:spAutoFit/>
          </a:bodyPr>
          <a:lstStyle/>
          <a:p>
            <a:pPr algn="just">
              <a:lnSpc>
                <a:spcPct val="150000"/>
              </a:lnSpc>
            </a:pPr>
            <a:r>
              <a:rPr lang="vi-VN" sz="2000"/>
              <a:t>Mở biểu mẫu một bản ghi dùng để nhập dữ liệu cho bảng </a:t>
            </a:r>
            <a:r>
              <a:rPr lang="vi-VN" sz="2000" i="1"/>
              <a:t>Bạn Đọc </a:t>
            </a:r>
            <a:r>
              <a:rPr lang="vi-VN" sz="2000"/>
              <a:t>trong khung nhìn thiết kế, bài trí lại hộp dữ liệu của trường </a:t>
            </a:r>
            <a:r>
              <a:rPr lang="vi-VN" sz="2000" i="1"/>
              <a:t>Ảnh</a:t>
            </a:r>
            <a:r>
              <a:rPr lang="vi-VN" sz="2000"/>
              <a:t>: co giãn kích thước, di chuyển lên góc trên bên phải.</a:t>
            </a:r>
            <a:endParaRPr lang="en-US" sz="2000"/>
          </a:p>
        </p:txBody>
      </p:sp>
      <p:grpSp>
        <p:nvGrpSpPr>
          <p:cNvPr id="5" name="Group 4"/>
          <p:cNvGrpSpPr/>
          <p:nvPr/>
        </p:nvGrpSpPr>
        <p:grpSpPr>
          <a:xfrm>
            <a:off x="720000" y="2732927"/>
            <a:ext cx="1689695" cy="996592"/>
            <a:chOff x="720000" y="2732927"/>
            <a:chExt cx="1689695" cy="99659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1" y="2732927"/>
              <a:ext cx="1689694" cy="996592"/>
            </a:xfrm>
            <a:prstGeom prst="rect">
              <a:avLst/>
            </a:prstGeom>
          </p:spPr>
        </p:pic>
        <p:sp>
          <p:nvSpPr>
            <p:cNvPr id="7" name="TextBox 6"/>
            <p:cNvSpPr txBox="1"/>
            <p:nvPr/>
          </p:nvSpPr>
          <p:spPr>
            <a:xfrm>
              <a:off x="720000" y="2964386"/>
              <a:ext cx="1689695" cy="400110"/>
            </a:xfrm>
            <a:prstGeom prst="rect">
              <a:avLst/>
            </a:prstGeom>
            <a:noFill/>
          </p:spPr>
          <p:txBody>
            <a:bodyPr wrap="square" rtlCol="0">
              <a:spAutoFit/>
            </a:bodyPr>
            <a:lstStyle/>
            <a:p>
              <a:pPr algn="ctr"/>
              <a:r>
                <a:rPr lang="vi-VN" sz="2000" b="1" smtClean="0"/>
                <a:t>Hướng dẫn</a:t>
              </a:r>
              <a:endParaRPr lang="en-US" sz="2000" b="1"/>
            </a:p>
          </p:txBody>
        </p:sp>
      </p:grpSp>
      <p:sp>
        <p:nvSpPr>
          <p:cNvPr id="8" name="Rectangle 7"/>
          <p:cNvSpPr/>
          <p:nvPr/>
        </p:nvSpPr>
        <p:spPr>
          <a:xfrm>
            <a:off x="2691829" y="2760023"/>
            <a:ext cx="5802330" cy="1938992"/>
          </a:xfrm>
          <a:prstGeom prst="rect">
            <a:avLst/>
          </a:prstGeom>
        </p:spPr>
        <p:txBody>
          <a:bodyPr wrap="square">
            <a:spAutoFit/>
          </a:bodyPr>
          <a:lstStyle/>
          <a:p>
            <a:pPr algn="just">
              <a:lnSpc>
                <a:spcPct val="150000"/>
              </a:lnSpc>
            </a:pPr>
            <a:r>
              <a:rPr lang="vi-VN" sz="2000"/>
              <a:t>Biểu mẫu khai thông tin cá nhân thường có ảnh ở góc trên bên phải. Để di chuyển ảnh lên góc trên bên phải, trước hết cần tạo một ô đích có kích thước vừa để hiển thị ảnh như mong muốn.</a:t>
            </a:r>
            <a:endParaRPr lang="en-US" sz="2000"/>
          </a:p>
        </p:txBody>
      </p:sp>
    </p:spTree>
    <p:extLst>
      <p:ext uri="{BB962C8B-B14F-4D97-AF65-F5344CB8AC3E}">
        <p14:creationId xmlns:p14="http://schemas.microsoft.com/office/powerpoint/2010/main" val="210755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4" name="Rectangle 3"/>
          <p:cNvSpPr/>
          <p:nvPr/>
        </p:nvSpPr>
        <p:spPr>
          <a:xfrm>
            <a:off x="970909" y="661922"/>
            <a:ext cx="7392256" cy="3690177"/>
          </a:xfrm>
          <a:prstGeom prst="rect">
            <a:avLst/>
          </a:prstGeom>
        </p:spPr>
        <p:txBody>
          <a:bodyPr wrap="square">
            <a:spAutoFit/>
          </a:bodyPr>
          <a:lstStyle/>
          <a:p>
            <a:pPr marL="342900" indent="-342900" algn="just">
              <a:lnSpc>
                <a:spcPct val="200000"/>
              </a:lnSpc>
              <a:buFont typeface="Wingdings" panose="05000000000000000000" pitchFamily="2" charset="2"/>
              <a:buChar char="§"/>
            </a:pPr>
            <a:r>
              <a:rPr lang="vi-VN" sz="2000" smtClean="0"/>
              <a:t>Mở </a:t>
            </a:r>
            <a:r>
              <a:rPr lang="vi-VN" sz="2000"/>
              <a:t>biểu mẫu một bản ghi dùng nhập liệu cho bảng </a:t>
            </a:r>
            <a:r>
              <a:rPr lang="vi-VN" sz="2000" i="1"/>
              <a:t>Bạn Đọc </a:t>
            </a:r>
            <a:r>
              <a:rPr lang="vi-VN" sz="2000"/>
              <a:t>trong khung nhìn thiết kế.</a:t>
            </a:r>
          </a:p>
          <a:p>
            <a:pPr marL="342900" indent="-342900" algn="just">
              <a:lnSpc>
                <a:spcPct val="200000"/>
              </a:lnSpc>
              <a:buFont typeface="Wingdings" panose="05000000000000000000" pitchFamily="2" charset="2"/>
              <a:buChar char="§"/>
            </a:pPr>
            <a:r>
              <a:rPr lang="vi-VN" sz="2000" smtClean="0"/>
              <a:t>Sử </a:t>
            </a:r>
            <a:r>
              <a:rPr lang="vi-VN" sz="2000"/>
              <a:t>dụng các lệnh trong dải lệnh </a:t>
            </a:r>
            <a:r>
              <a:rPr lang="vi-VN" sz="2000" b="1"/>
              <a:t>Arrange </a:t>
            </a:r>
            <a:r>
              <a:rPr lang="vi-VN" sz="2000"/>
              <a:t>tạo một ô đích để chứa ảnh. </a:t>
            </a:r>
          </a:p>
          <a:p>
            <a:pPr marL="342900" indent="-342900" algn="just">
              <a:lnSpc>
                <a:spcPct val="200000"/>
              </a:lnSpc>
              <a:buFont typeface="Wingdings" panose="05000000000000000000" pitchFamily="2" charset="2"/>
              <a:buChar char="§"/>
            </a:pPr>
            <a:r>
              <a:rPr lang="vi-VN" sz="2000" smtClean="0"/>
              <a:t>Kéo </a:t>
            </a:r>
            <a:r>
              <a:rPr lang="vi-VN" sz="2000"/>
              <a:t>thả hộp dữ liệu của trường </a:t>
            </a:r>
            <a:r>
              <a:rPr lang="vi-VN" sz="2000" i="1"/>
              <a:t>Ảnh</a:t>
            </a:r>
            <a:r>
              <a:rPr lang="vi-VN" sz="2000"/>
              <a:t> đưa vào ô đích vừa tạo.</a:t>
            </a:r>
          </a:p>
          <a:p>
            <a:pPr marL="342900" indent="-342900" algn="just">
              <a:lnSpc>
                <a:spcPct val="200000"/>
              </a:lnSpc>
              <a:buFont typeface="Wingdings" panose="05000000000000000000" pitchFamily="2" charset="2"/>
              <a:buChar char="§"/>
            </a:pPr>
            <a:r>
              <a:rPr lang="vi-VN" sz="2000" smtClean="0"/>
              <a:t>Xử </a:t>
            </a:r>
            <a:r>
              <a:rPr lang="vi-VN" sz="2000"/>
              <a:t>lí chỗ trống sau khi kéo thả ảnh sang nơi khác.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483" y="4017195"/>
            <a:ext cx="1115257" cy="10258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37645">
            <a:off x="430839" y="251487"/>
            <a:ext cx="489642" cy="635937"/>
          </a:xfrm>
          <a:prstGeom prst="rect">
            <a:avLst/>
          </a:prstGeom>
        </p:spPr>
      </p:pic>
    </p:spTree>
    <p:extLst>
      <p:ext uri="{BB962C8B-B14F-4D97-AF65-F5344CB8AC3E}">
        <p14:creationId xmlns:p14="http://schemas.microsoft.com/office/powerpoint/2010/main" val="251200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solidFill>
                  <a:srgbClr val="D53915"/>
                </a:solidFill>
                <a:latin typeface="Arial" panose="020B0604020202020204" pitchFamily="34" charset="0"/>
                <a:cs typeface="Arial" panose="020B0604020202020204" pitchFamily="34" charset="0"/>
              </a:rPr>
              <a:t>Nhiệm vụ </a:t>
            </a:r>
            <a:r>
              <a:rPr lang="vi-VN" sz="2800" smtClean="0">
                <a:solidFill>
                  <a:srgbClr val="D53915"/>
                </a:solidFill>
                <a:latin typeface="Arial" panose="020B0604020202020204" pitchFamily="34" charset="0"/>
                <a:cs typeface="Arial" panose="020B0604020202020204" pitchFamily="34" charset="0"/>
              </a:rPr>
              <a:t>3</a:t>
            </a:r>
            <a:r>
              <a:rPr lang="en-US" sz="2800" smtClean="0">
                <a:solidFill>
                  <a:srgbClr val="D53915"/>
                </a:solidFill>
                <a:latin typeface="Arial" panose="020B0604020202020204" pitchFamily="34" charset="0"/>
                <a:cs typeface="Arial" panose="020B0604020202020204" pitchFamily="34" charset="0"/>
              </a:rPr>
              <a:t>. </a:t>
            </a:r>
            <a:endParaRPr lang="en-US"/>
          </a:p>
        </p:txBody>
      </p:sp>
      <p:sp>
        <p:nvSpPr>
          <p:cNvPr id="3" name="Rectangle 2"/>
          <p:cNvSpPr/>
          <p:nvPr/>
        </p:nvSpPr>
        <p:spPr>
          <a:xfrm>
            <a:off x="560346" y="1231354"/>
            <a:ext cx="8023308" cy="430887"/>
          </a:xfrm>
          <a:prstGeom prst="rect">
            <a:avLst/>
          </a:prstGeom>
        </p:spPr>
        <p:txBody>
          <a:bodyPr wrap="square">
            <a:spAutoFit/>
          </a:bodyPr>
          <a:lstStyle/>
          <a:p>
            <a:pPr algn="ctr"/>
            <a:r>
              <a:rPr lang="en-US" sz="2200"/>
              <a:t>Chọn áp dụng </a:t>
            </a:r>
            <a:r>
              <a:rPr lang="en-US" sz="2200" b="1"/>
              <a:t>Themes</a:t>
            </a:r>
            <a:r>
              <a:rPr lang="en-US" sz="2200"/>
              <a:t> và </a:t>
            </a:r>
            <a:r>
              <a:rPr lang="en-US" sz="2200" b="1"/>
              <a:t>Colors</a:t>
            </a:r>
            <a:r>
              <a:rPr lang="en-US" sz="2200"/>
              <a:t> cho toàn bộ giao diện.</a:t>
            </a:r>
          </a:p>
        </p:txBody>
      </p:sp>
      <p:pic>
        <p:nvPicPr>
          <p:cNvPr id="4" name="Picture 3"/>
          <p:cNvPicPr/>
          <p:nvPr/>
        </p:nvPicPr>
        <p:blipFill rotWithShape="1">
          <a:blip r:embed="rId2"/>
          <a:srcRect r="22820"/>
          <a:stretch/>
        </p:blipFill>
        <p:spPr>
          <a:xfrm>
            <a:off x="1367089" y="1875869"/>
            <a:ext cx="2470882" cy="3033789"/>
          </a:xfrm>
          <a:prstGeom prst="rect">
            <a:avLst/>
          </a:prstGeom>
          <a:ln>
            <a:solidFill>
              <a:schemeClr val="tx1"/>
            </a:solidFill>
          </a:ln>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r="9010"/>
          <a:stretch/>
        </p:blipFill>
        <p:spPr>
          <a:xfrm>
            <a:off x="5251846" y="1875869"/>
            <a:ext cx="2498570" cy="3033789"/>
          </a:xfrm>
          <a:prstGeom prst="rect">
            <a:avLst/>
          </a:prstGeom>
          <a:ln>
            <a:solidFill>
              <a:schemeClr val="tx1"/>
            </a:solidFill>
          </a:ln>
        </p:spPr>
      </p:pic>
    </p:spTree>
    <p:extLst>
      <p:ext uri="{BB962C8B-B14F-4D97-AF65-F5344CB8AC3E}">
        <p14:creationId xmlns:p14="http://schemas.microsoft.com/office/powerpoint/2010/main" val="8111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9999" y="352557"/>
            <a:ext cx="7704000" cy="572700"/>
          </a:xfrm>
        </p:spPr>
        <p:txBody>
          <a:bodyPr/>
          <a:lstStyle/>
          <a:p>
            <a:r>
              <a:rPr lang="vi-VN" sz="2800" smtClean="0">
                <a:solidFill>
                  <a:schemeClr val="accent1"/>
                </a:solidFill>
                <a:latin typeface="Arial" panose="020B0604020202020204" pitchFamily="34" charset="0"/>
                <a:cs typeface="Arial" panose="020B0604020202020204" pitchFamily="34" charset="0"/>
              </a:rPr>
              <a:t>TỔNG KẾT</a:t>
            </a:r>
            <a:endParaRPr lang="en-US" sz="2800">
              <a:solidFill>
                <a:schemeClr val="accent1"/>
              </a:solidFill>
              <a:latin typeface="Arial" panose="020B0604020202020204" pitchFamily="34" charset="0"/>
              <a:cs typeface="Arial" panose="020B0604020202020204" pitchFamily="34" charset="0"/>
            </a:endParaRPr>
          </a:p>
        </p:txBody>
      </p:sp>
      <p:sp>
        <p:nvSpPr>
          <p:cNvPr id="6" name="Rectangle 5"/>
          <p:cNvSpPr/>
          <p:nvPr/>
        </p:nvSpPr>
        <p:spPr>
          <a:xfrm>
            <a:off x="860459" y="925257"/>
            <a:ext cx="7810930" cy="378565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a:t>Những nhóm việc chính về chỉnh sửa các phần tử biểu mẫu, báo cáo là:</a:t>
            </a:r>
          </a:p>
          <a:p>
            <a:pPr algn="just">
              <a:lnSpc>
                <a:spcPct val="150000"/>
              </a:lnSpc>
            </a:pPr>
            <a:r>
              <a:rPr lang="vi-VN" sz="2000" smtClean="0"/>
              <a:t>    (</a:t>
            </a:r>
            <a:r>
              <a:rPr lang="vi-VN" sz="2000"/>
              <a:t>1) Đổi lại tên mới cho các tiêu đề, </a:t>
            </a:r>
            <a:r>
              <a:rPr lang="vi-VN" sz="2000" smtClean="0"/>
              <a:t>nhãn </a:t>
            </a:r>
            <a:r>
              <a:rPr lang="vi-VN" sz="2000"/>
              <a:t>tên.</a:t>
            </a:r>
          </a:p>
          <a:p>
            <a:pPr algn="just">
              <a:lnSpc>
                <a:spcPct val="150000"/>
              </a:lnSpc>
            </a:pPr>
            <a:r>
              <a:rPr lang="vi-VN" sz="2000" smtClean="0"/>
              <a:t>    (</a:t>
            </a:r>
            <a:r>
              <a:rPr lang="vi-VN" sz="2000"/>
              <a:t>2) Chỉnh sửa kích thước các phần tử cho hợp lí.</a:t>
            </a:r>
          </a:p>
          <a:p>
            <a:pPr algn="just">
              <a:lnSpc>
                <a:spcPct val="150000"/>
              </a:lnSpc>
            </a:pPr>
            <a:r>
              <a:rPr lang="vi-VN" sz="2000" smtClean="0"/>
              <a:t>    (</a:t>
            </a:r>
            <a:r>
              <a:rPr lang="vi-VN" sz="2000"/>
              <a:t>3) Di chuyển sắp xếp lại.</a:t>
            </a:r>
          </a:p>
          <a:p>
            <a:pPr marL="342900" indent="-342900" algn="just">
              <a:lnSpc>
                <a:spcPct val="150000"/>
              </a:lnSpc>
              <a:buFont typeface="Wingdings" panose="05000000000000000000" pitchFamily="2" charset="2"/>
              <a:buChar char="§"/>
            </a:pPr>
            <a:r>
              <a:rPr lang="vi-VN" sz="2000" smtClean="0"/>
              <a:t>Sử </a:t>
            </a:r>
            <a:r>
              <a:rPr lang="vi-VN" sz="2000"/>
              <a:t>dụng luân phiên ba khung nhìn: Layout View, Design View, Form View để sắp xếp lại cách bài trí và chỉnh sửa kích thước các thành phần biểu mẫu, báo cáo.</a:t>
            </a:r>
          </a:p>
        </p:txBody>
      </p:sp>
    </p:spTree>
    <p:extLst>
      <p:ext uri="{BB962C8B-B14F-4D97-AF65-F5344CB8AC3E}">
        <p14:creationId xmlns:p14="http://schemas.microsoft.com/office/powerpoint/2010/main" val="192206804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800" smtClean="0">
                <a:solidFill>
                  <a:schemeClr val="accent5">
                    <a:lumMod val="75000"/>
                    <a:lumOff val="25000"/>
                  </a:schemeClr>
                </a:solidFill>
                <a:latin typeface="Arial" panose="020B0604020202020204" pitchFamily="34" charset="0"/>
                <a:cs typeface="Arial" panose="020B0604020202020204" pitchFamily="34" charset="0"/>
              </a:rPr>
              <a:t>Câu hỏi tự kiểm tra SGK tr.166</a:t>
            </a:r>
            <a:endParaRPr lang="en-US" sz="2800">
              <a:solidFill>
                <a:schemeClr val="accent5">
                  <a:lumMod val="75000"/>
                  <a:lumOff val="25000"/>
                </a:schemeClr>
              </a:solidFill>
              <a:latin typeface="Arial" panose="020B0604020202020204" pitchFamily="34" charset="0"/>
              <a:cs typeface="Arial" panose="020B0604020202020204" pitchFamily="34" charset="0"/>
            </a:endParaRPr>
          </a:p>
        </p:txBody>
      </p:sp>
      <p:sp>
        <p:nvSpPr>
          <p:cNvPr id="3" name="Rectangle 2"/>
          <p:cNvSpPr/>
          <p:nvPr/>
        </p:nvSpPr>
        <p:spPr>
          <a:xfrm>
            <a:off x="423405" y="1164729"/>
            <a:ext cx="8297190" cy="1015663"/>
          </a:xfrm>
          <a:prstGeom prst="rect">
            <a:avLst/>
          </a:prstGeom>
        </p:spPr>
        <p:txBody>
          <a:bodyPr wrap="square">
            <a:spAutoFit/>
          </a:bodyPr>
          <a:lstStyle/>
          <a:p>
            <a:pPr algn="just">
              <a:lnSpc>
                <a:spcPct val="150000"/>
              </a:lnSpc>
            </a:pPr>
            <a:r>
              <a:rPr lang="vi-VN" sz="2000" b="1">
                <a:solidFill>
                  <a:schemeClr val="bg2"/>
                </a:solidFill>
              </a:rPr>
              <a:t>Câu 1. </a:t>
            </a:r>
            <a:r>
              <a:rPr lang="vi-VN" sz="2000"/>
              <a:t>Mở khung nhìn nào để chỉnh sửa kích thước các thành phần giao diện? Mở khung nhìn nào để di chuyển một thành phần giao diện?</a:t>
            </a:r>
            <a:endParaRPr lang="en-US" sz="2000"/>
          </a:p>
        </p:txBody>
      </p:sp>
      <p:sp>
        <p:nvSpPr>
          <p:cNvPr id="4" name="Rounded Rectangular Callout 3"/>
          <p:cNvSpPr/>
          <p:nvPr/>
        </p:nvSpPr>
        <p:spPr>
          <a:xfrm>
            <a:off x="497792" y="2558266"/>
            <a:ext cx="3357485" cy="1571946"/>
          </a:xfrm>
          <a:prstGeom prst="wedgeRoundRectCallout">
            <a:avLst>
              <a:gd name="adj1" fmla="val 61982"/>
              <a:gd name="adj2" fmla="val 38318"/>
              <a:gd name="adj3" fmla="val 16667"/>
            </a:avLst>
          </a:prstGeom>
          <a:solidFill>
            <a:srgbClr val="FFFF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Để chỉnh sửa kích thước các thành phần giao diện cần mở khung nhìn bài trí. </a:t>
            </a:r>
            <a:endParaRPr lang="en-US" sz="2000">
              <a:solidFill>
                <a:srgbClr val="000000"/>
              </a:solidFill>
              <a:latin typeface="Arial" panose="020B0604020202020204" pitchFamily="34" charset="0"/>
              <a:cs typeface="Arial" panose="020B0604020202020204" pitchFamily="34" charset="0"/>
            </a:endParaRPr>
          </a:p>
        </p:txBody>
      </p:sp>
      <p:sp>
        <p:nvSpPr>
          <p:cNvPr id="5" name="Rounded Rectangular Callout 4"/>
          <p:cNvSpPr/>
          <p:nvPr/>
        </p:nvSpPr>
        <p:spPr>
          <a:xfrm>
            <a:off x="5558320" y="2558266"/>
            <a:ext cx="3060890" cy="1571946"/>
          </a:xfrm>
          <a:prstGeom prst="wedgeRoundRectCallout">
            <a:avLst>
              <a:gd name="adj1" fmla="val -64705"/>
              <a:gd name="adj2" fmla="val 38318"/>
              <a:gd name="adj3" fmla="val 16667"/>
            </a:avLst>
          </a:prstGeom>
          <a:solidFill>
            <a:srgbClr val="FFFF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Để di chuyển một thành phần giao diện cần mở khung nhìn thiết kế.</a:t>
            </a:r>
            <a:endParaRPr lang="en-US" sz="200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929665" y="3667014"/>
            <a:ext cx="1284669" cy="1336382"/>
          </a:xfrm>
          <a:prstGeom prst="rect">
            <a:avLst/>
          </a:prstGeom>
        </p:spPr>
      </p:pic>
    </p:spTree>
    <p:extLst>
      <p:ext uri="{BB962C8B-B14F-4D97-AF65-F5344CB8AC3E}">
        <p14:creationId xmlns:p14="http://schemas.microsoft.com/office/powerpoint/2010/main" val="14470626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2" name="Rectangle 1"/>
          <p:cNvSpPr/>
          <p:nvPr/>
        </p:nvSpPr>
        <p:spPr>
          <a:xfrm>
            <a:off x="539392" y="656002"/>
            <a:ext cx="8193641" cy="400110"/>
          </a:xfrm>
          <a:prstGeom prst="rect">
            <a:avLst/>
          </a:prstGeom>
        </p:spPr>
        <p:txBody>
          <a:bodyPr wrap="square">
            <a:spAutoFit/>
          </a:bodyPr>
          <a:lstStyle/>
          <a:p>
            <a:pPr algn="just"/>
            <a:r>
              <a:rPr lang="en-US" sz="2000" b="1">
                <a:solidFill>
                  <a:schemeClr val="bg2"/>
                </a:solidFill>
              </a:rPr>
              <a:t>Câu 2.</a:t>
            </a:r>
            <a:r>
              <a:rPr lang="en-US" sz="2000"/>
              <a:t> Chủ đề là gì? Mở nhóm lệnh nào để chọn áp dụng một chủ đề?</a:t>
            </a:r>
          </a:p>
        </p:txBody>
      </p:sp>
      <p:sp>
        <p:nvSpPr>
          <p:cNvPr id="3" name="Rectangle 2"/>
          <p:cNvSpPr/>
          <p:nvPr/>
        </p:nvSpPr>
        <p:spPr>
          <a:xfrm>
            <a:off x="2542853" y="1365546"/>
            <a:ext cx="6025794" cy="14773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a:t>Chủ đề (Themes) là tập hợp một số thiết lập màu sắc, kiểu dáng để áp dụng tổng thể chung cho mọi đối tượng trong CSDL</a:t>
            </a:r>
            <a:r>
              <a:rPr lang="vi-VN" sz="2000" smtClean="0"/>
              <a:t>.</a:t>
            </a:r>
            <a:endParaRPr lang="vi-VN" sz="2000"/>
          </a:p>
        </p:txBody>
      </p:sp>
      <p:sp>
        <p:nvSpPr>
          <p:cNvPr id="4" name="Rectangle 3"/>
          <p:cNvSpPr/>
          <p:nvPr/>
        </p:nvSpPr>
        <p:spPr>
          <a:xfrm>
            <a:off x="2542853" y="2992564"/>
            <a:ext cx="6025794" cy="1477328"/>
          </a:xfrm>
          <a:prstGeom prst="rect">
            <a:avLst/>
          </a:prstGeom>
        </p:spPr>
        <p:txBody>
          <a:bodyPr wrap="square">
            <a:spAutoFit/>
          </a:bodyPr>
          <a:lstStyle/>
          <a:p>
            <a:pPr marL="342900" lvl="0" indent="-342900" algn="just">
              <a:lnSpc>
                <a:spcPct val="150000"/>
              </a:lnSpc>
              <a:buFont typeface="Wingdings" panose="05000000000000000000" pitchFamily="2" charset="2"/>
              <a:buChar char="Ø"/>
            </a:pPr>
            <a:r>
              <a:rPr lang="vi-VN" sz="2000"/>
              <a:t>Khi đã ở trong khung nhìn bài trí, để chọn áp dụng một chủ đề: chọn thẻ Design (Form Layout Tools) sẽ thấy nhóm lệnh Themes (các chủ đề).</a:t>
            </a:r>
          </a:p>
        </p:txBody>
      </p:sp>
      <p:pic>
        <p:nvPicPr>
          <p:cNvPr id="5" name="Picture 4"/>
          <p:cNvPicPr>
            <a:picLocks noChangeAspect="1"/>
          </p:cNvPicPr>
          <p:nvPr/>
        </p:nvPicPr>
        <p:blipFill>
          <a:blip r:embed="rId3"/>
          <a:stretch>
            <a:fillRect/>
          </a:stretch>
        </p:blipFill>
        <p:spPr>
          <a:xfrm>
            <a:off x="465085" y="2506894"/>
            <a:ext cx="1899433" cy="2636606"/>
          </a:xfrm>
          <a:prstGeom prst="rect">
            <a:avLst/>
          </a:prstGeom>
        </p:spPr>
      </p:pic>
    </p:spTree>
    <p:extLst>
      <p:ext uri="{BB962C8B-B14F-4D97-AF65-F5344CB8AC3E}">
        <p14:creationId xmlns:p14="http://schemas.microsoft.com/office/powerpoint/2010/main" val="376729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7631" y="563532"/>
            <a:ext cx="5871682" cy="1045223"/>
          </a:xfrm>
          <a:prstGeom prst="rect">
            <a:avLst/>
          </a:prstGeom>
        </p:spPr>
        <p:txBody>
          <a:bodyPr wrap="square">
            <a:spAutoFit/>
          </a:bodyPr>
          <a:lstStyle/>
          <a:p>
            <a:pPr algn="ctr">
              <a:lnSpc>
                <a:spcPct val="150000"/>
              </a:lnSpc>
            </a:pPr>
            <a:r>
              <a:rPr lang="en-US" sz="2200" b="1">
                <a:solidFill>
                  <a:schemeClr val="bg2"/>
                </a:solidFill>
              </a:rPr>
              <a:t>Câu 3. </a:t>
            </a:r>
            <a:r>
              <a:rPr lang="en-US" sz="2200"/>
              <a:t>Để chỉnh sửa định dạng riêng cho chỉ một phần tử cụ thể phải làm gì?</a:t>
            </a:r>
          </a:p>
        </p:txBody>
      </p:sp>
      <p:grpSp>
        <p:nvGrpSpPr>
          <p:cNvPr id="8" name="Group 7"/>
          <p:cNvGrpSpPr/>
          <p:nvPr/>
        </p:nvGrpSpPr>
        <p:grpSpPr>
          <a:xfrm>
            <a:off x="747674" y="2219218"/>
            <a:ext cx="7677135" cy="2429779"/>
            <a:chOff x="747674" y="2219218"/>
            <a:chExt cx="7677135" cy="2429779"/>
          </a:xfrm>
        </p:grpSpPr>
        <p:pic>
          <p:nvPicPr>
            <p:cNvPr id="6" name="Picture 5"/>
            <p:cNvPicPr>
              <a:picLocks noChangeAspect="1"/>
            </p:cNvPicPr>
            <p:nvPr/>
          </p:nvPicPr>
          <p:blipFill>
            <a:blip r:embed="rId2"/>
            <a:stretch>
              <a:fillRect/>
            </a:stretch>
          </p:blipFill>
          <p:spPr>
            <a:xfrm>
              <a:off x="747674" y="3179911"/>
              <a:ext cx="1412238" cy="1469086"/>
            </a:xfrm>
            <a:prstGeom prst="rect">
              <a:avLst/>
            </a:prstGeom>
          </p:spPr>
        </p:pic>
        <p:sp>
          <p:nvSpPr>
            <p:cNvPr id="7" name="Rounded Rectangular Callout 6"/>
            <p:cNvSpPr/>
            <p:nvPr/>
          </p:nvSpPr>
          <p:spPr>
            <a:xfrm>
              <a:off x="3066836" y="2219218"/>
              <a:ext cx="5357973" cy="1767155"/>
            </a:xfrm>
            <a:prstGeom prst="wedgeRoundRectCallout">
              <a:avLst>
                <a:gd name="adj1" fmla="val -64705"/>
                <a:gd name="adj2" fmla="val 38318"/>
                <a:gd name="adj3" fmla="val 16667"/>
              </a:avLst>
            </a:prstGeom>
            <a:solidFill>
              <a:srgbClr val="FFFFFF"/>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a:solidFill>
                    <a:srgbClr val="000000"/>
                  </a:solidFill>
                  <a:latin typeface="Arial" panose="020B0604020202020204" pitchFamily="34" charset="0"/>
                  <a:cs typeface="Arial" panose="020B0604020202020204" pitchFamily="34" charset="0"/>
                </a:rPr>
                <a:t>Để chỉnh sửa định dạng riêng cho chỉ một phần tử cụ thể thì thao tác tương tự như soạn thảo văn bản.</a:t>
              </a:r>
            </a:p>
          </p:txBody>
        </p:sp>
      </p:grpSp>
    </p:spTree>
    <p:extLst>
      <p:ext uri="{BB962C8B-B14F-4D97-AF65-F5344CB8AC3E}">
        <p14:creationId xmlns:p14="http://schemas.microsoft.com/office/powerpoint/2010/main" val="38520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sz="3200" smtClean="0">
                <a:solidFill>
                  <a:schemeClr val="accent1">
                    <a:lumMod val="75000"/>
                  </a:schemeClr>
                </a:solidFill>
                <a:latin typeface="Arial" panose="020B0604020202020204" pitchFamily="34" charset="0"/>
                <a:cs typeface="Arial" panose="020B0604020202020204" pitchFamily="34" charset="0"/>
              </a:rPr>
              <a:t>LUYỆN TẬP</a:t>
            </a:r>
            <a:endParaRPr lang="en-US" sz="3200">
              <a:solidFill>
                <a:schemeClr val="accent1">
                  <a:lumMod val="75000"/>
                </a:schemeClr>
              </a:solidFill>
              <a:latin typeface="Arial" panose="020B0604020202020204" pitchFamily="34" charset="0"/>
              <a:cs typeface="Arial" panose="020B0604020202020204" pitchFamily="34" charset="0"/>
            </a:endParaRPr>
          </a:p>
        </p:txBody>
      </p:sp>
      <p:sp>
        <p:nvSpPr>
          <p:cNvPr id="15" name="Câu hỏi">
            <a:extLst>
              <a:ext uri="{FF2B5EF4-FFF2-40B4-BE49-F238E27FC236}">
                <a16:creationId xmlns="" xmlns:a16="http://schemas.microsoft.com/office/drawing/2014/main" id="{4ADFFF1A-F500-CC57-185E-00F4826D0836}"/>
              </a:ext>
            </a:extLst>
          </p:cNvPr>
          <p:cNvSpPr/>
          <p:nvPr/>
        </p:nvSpPr>
        <p:spPr>
          <a:xfrm>
            <a:off x="902975" y="1229408"/>
            <a:ext cx="7322128" cy="1209389"/>
          </a:xfrm>
          <a:prstGeom prst="plaque">
            <a:avLst/>
          </a:prstGeom>
          <a:solidFill>
            <a:schemeClr val="accent3">
              <a:lumMod val="20000"/>
              <a:lumOff val="80000"/>
            </a:schemeClr>
          </a:solidFill>
          <a:ln w="25400" cap="flat" cmpd="sng" algn="ctr">
            <a:noFill/>
            <a:prstDash val="solid"/>
          </a:ln>
          <a:effectLst/>
        </p:spPr>
        <p:txBody>
          <a:bodyPr rtlCol="0" anchor="ctr"/>
          <a:lstStyle/>
          <a:p>
            <a:pPr lvl="0" algn="ctr" defTabSz="685835">
              <a:lnSpc>
                <a:spcPct val="150000"/>
              </a:lnSpc>
              <a:buClrTx/>
              <a:defRPr/>
            </a:pPr>
            <a:r>
              <a:rPr kumimoji="0" lang="vi-VN" sz="2200" b="1"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a:t>
            </a:r>
            <a:r>
              <a:rPr lang="vi-VN" sz="2200" b="1" kern="1200" noProof="1">
                <a:solidFill>
                  <a:prstClr val="black"/>
                </a:solidFill>
                <a:latin typeface="Arial" panose="020B0604020202020204" pitchFamily="34" charset="0"/>
                <a:cs typeface="Arial" panose="020B0604020202020204" pitchFamily="34" charset="0"/>
              </a:rPr>
              <a:t>1. </a:t>
            </a:r>
            <a:r>
              <a:rPr lang="vi-VN" sz="2200" kern="1200" noProof="1">
                <a:solidFill>
                  <a:prstClr val="black"/>
                </a:solidFill>
                <a:latin typeface="Arial" panose="020B0604020202020204" pitchFamily="34" charset="0"/>
                <a:cs typeface="Arial" panose="020B0604020202020204" pitchFamily="34" charset="0"/>
              </a:rPr>
              <a:t>Khung nhìn thiết kế trong biểu mẫu được chia thành mấy phần? </a:t>
            </a:r>
            <a:endParaRPr kumimoji="0" lang="vi-VN" sz="2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 xmlns:a16="http://schemas.microsoft.com/office/drawing/2014/main" id="{8B66CBE4-2DB9-BCF7-D1C4-281B894BFE17}"/>
              </a:ext>
            </a:extLst>
          </p:cNvPr>
          <p:cNvSpPr/>
          <p:nvPr/>
        </p:nvSpPr>
        <p:spPr>
          <a:xfrm>
            <a:off x="4680613" y="2650479"/>
            <a:ext cx="3546764" cy="1000921"/>
          </a:xfrm>
          <a:prstGeom prst="plaque">
            <a:avLst/>
          </a:prstGeom>
          <a:solidFill>
            <a:schemeClr val="accent3">
              <a:lumMod val="20000"/>
              <a:lumOff val="80000"/>
            </a:schemeClr>
          </a:solidFill>
          <a:ln w="25400" cap="flat" cmpd="sng" algn="ctr">
            <a:noFill/>
            <a:prstDash val="solid"/>
          </a:ln>
          <a:effectLst/>
        </p:spPr>
        <p:txBody>
          <a:bodyPr rtlCol="0" anchor="ctr"/>
          <a:lstStyle/>
          <a:p>
            <a:pPr marL="0" marR="0" lvl="0" indent="0" algn="just" defTabSz="685835"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 </a:t>
            </a:r>
            <a:r>
              <a:rPr kumimoji="0" lang="vi-VN" sz="22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3</a:t>
            </a:r>
            <a:endPar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7" name="Đáp án sai 1">
            <a:extLst>
              <a:ext uri="{FF2B5EF4-FFF2-40B4-BE49-F238E27FC236}">
                <a16:creationId xmlns="" xmlns:a16="http://schemas.microsoft.com/office/drawing/2014/main" id="{3FCD9830-5FD1-BD44-878B-228BD96CE996}"/>
              </a:ext>
            </a:extLst>
          </p:cNvPr>
          <p:cNvSpPr/>
          <p:nvPr/>
        </p:nvSpPr>
        <p:spPr>
          <a:xfrm>
            <a:off x="902975" y="2646153"/>
            <a:ext cx="3546764" cy="1000921"/>
          </a:xfrm>
          <a:prstGeom prst="plaque">
            <a:avLst/>
          </a:prstGeom>
          <a:solidFill>
            <a:schemeClr val="accent3">
              <a:lumMod val="20000"/>
              <a:lumOff val="80000"/>
            </a:schemeClr>
          </a:solidFill>
          <a:ln w="25400" cap="flat" cmpd="sng" algn="ctr">
            <a:noFill/>
            <a:prstDash val="solid"/>
          </a:ln>
          <a:effectLst/>
        </p:spPr>
        <p:txBody>
          <a:bodyPr rtlCol="0" anchor="ctr"/>
          <a:lstStyle/>
          <a:p>
            <a:pPr marL="0" marR="0" lvl="0" indent="0" algn="just" defTabSz="685835"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A. </a:t>
            </a:r>
            <a:r>
              <a:rPr kumimoji="0" lang="vi-VN" sz="22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1</a:t>
            </a:r>
            <a:endPar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8" name="Đáp án sai 2">
            <a:extLst>
              <a:ext uri="{FF2B5EF4-FFF2-40B4-BE49-F238E27FC236}">
                <a16:creationId xmlns="" xmlns:a16="http://schemas.microsoft.com/office/drawing/2014/main" id="{6A919885-0285-0403-1E09-FA94D8BC080B}"/>
              </a:ext>
            </a:extLst>
          </p:cNvPr>
          <p:cNvSpPr/>
          <p:nvPr/>
        </p:nvSpPr>
        <p:spPr>
          <a:xfrm>
            <a:off x="902975" y="3863083"/>
            <a:ext cx="3546764" cy="1000921"/>
          </a:xfrm>
          <a:prstGeom prst="plaque">
            <a:avLst/>
          </a:prstGeom>
          <a:solidFill>
            <a:schemeClr val="accent3">
              <a:lumMod val="20000"/>
              <a:lumOff val="80000"/>
            </a:schemeClr>
          </a:solidFill>
          <a:ln w="25400" cap="flat" cmpd="sng" algn="ctr">
            <a:noFill/>
            <a:prstDash val="solid"/>
          </a:ln>
          <a:effectLst/>
        </p:spPr>
        <p:txBody>
          <a:bodyPr rtlCol="0" anchor="ctr"/>
          <a:lstStyle/>
          <a:p>
            <a:pPr marL="0" marR="0" lvl="0" indent="0" algn="just" defTabSz="685835"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B. </a:t>
            </a:r>
            <a:r>
              <a:rPr kumimoji="0" lang="vi-VN" sz="22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2</a:t>
            </a:r>
            <a:endPar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9" name="Đáp án sai 3">
            <a:extLst>
              <a:ext uri="{FF2B5EF4-FFF2-40B4-BE49-F238E27FC236}">
                <a16:creationId xmlns="" xmlns:a16="http://schemas.microsoft.com/office/drawing/2014/main" id="{2E7D83A4-3758-8699-4DD0-010A80780539}"/>
              </a:ext>
            </a:extLst>
          </p:cNvPr>
          <p:cNvSpPr/>
          <p:nvPr/>
        </p:nvSpPr>
        <p:spPr>
          <a:xfrm>
            <a:off x="4680613" y="3863083"/>
            <a:ext cx="3546764" cy="1000921"/>
          </a:xfrm>
          <a:prstGeom prst="plaque">
            <a:avLst/>
          </a:prstGeom>
          <a:solidFill>
            <a:schemeClr val="accent3">
              <a:lumMod val="20000"/>
              <a:lumOff val="80000"/>
            </a:schemeClr>
          </a:solidFill>
          <a:ln w="25400" cap="flat" cmpd="sng" algn="ctr">
            <a:noFill/>
            <a:prstDash val="solid"/>
          </a:ln>
          <a:effectLst/>
        </p:spPr>
        <p:txBody>
          <a:bodyPr rtlCol="0" anchor="ctr"/>
          <a:lstStyle/>
          <a:p>
            <a:pPr marL="0" marR="0" lvl="0" indent="0" algn="just" defTabSz="685835"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D. </a:t>
            </a:r>
            <a:r>
              <a:rPr kumimoji="0" lang="vi-VN" sz="22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4</a:t>
            </a:r>
            <a:endPar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0"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3" y="-477949"/>
            <a:ext cx="365522" cy="365522"/>
          </a:xfrm>
          <a:prstGeom prst="rect">
            <a:avLst/>
          </a:prstGeom>
        </p:spPr>
      </p:pic>
      <p:pic>
        <p:nvPicPr>
          <p:cNvPr id="21"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81905" y="2817996"/>
            <a:ext cx="639785" cy="556871"/>
          </a:xfrm>
          <a:prstGeom prst="rect">
            <a:avLst/>
          </a:prstGeom>
        </p:spPr>
      </p:pic>
      <p:pic>
        <p:nvPicPr>
          <p:cNvPr id="22" name="Picture 21">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721858" y="3971265"/>
            <a:ext cx="637592" cy="568036"/>
          </a:xfrm>
          <a:prstGeom prst="rect">
            <a:avLst/>
          </a:prstGeom>
        </p:spPr>
      </p:pic>
      <p:pic>
        <p:nvPicPr>
          <p:cNvPr id="23"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89785" y="3971265"/>
            <a:ext cx="637592" cy="568036"/>
          </a:xfrm>
          <a:prstGeom prst="rect">
            <a:avLst/>
          </a:prstGeom>
        </p:spPr>
      </p:pic>
      <p:pic>
        <p:nvPicPr>
          <p:cNvPr id="24"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721858" y="2831025"/>
            <a:ext cx="637592" cy="568036"/>
          </a:xfrm>
          <a:prstGeom prst="rect">
            <a:avLst/>
          </a:prstGeom>
        </p:spPr>
      </p:pic>
      <p:pic>
        <p:nvPicPr>
          <p:cNvPr id="25"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20" y="-477949"/>
            <a:ext cx="365522" cy="365522"/>
          </a:xfrm>
          <a:prstGeom prst="rect">
            <a:avLst/>
          </a:prstGeom>
        </p:spPr>
      </p:pic>
    </p:spTree>
    <p:extLst>
      <p:ext uri="{BB962C8B-B14F-4D97-AF65-F5344CB8AC3E}">
        <p14:creationId xmlns:p14="http://schemas.microsoft.com/office/powerpoint/2010/main" val="367215813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6"/>
                                        </p:tgtEl>
                                        <p:attrNameLst>
                                          <p:attrName>fillcolor</p:attrName>
                                        </p:attrNameLst>
                                      </p:cBhvr>
                                      <p:to>
                                        <a:srgbClr val="92D050"/>
                                      </p:to>
                                    </p:animClr>
                                    <p:set>
                                      <p:cBhvr>
                                        <p:cTn id="29" dur="500" fill="hold"/>
                                        <p:tgtEl>
                                          <p:spTgt spid="16"/>
                                        </p:tgtEl>
                                        <p:attrNameLst>
                                          <p:attrName>fill.type</p:attrName>
                                        </p:attrNameLst>
                                      </p:cBhvr>
                                      <p:to>
                                        <p:strVal val="solid"/>
                                      </p:to>
                                    </p:set>
                                    <p:set>
                                      <p:cBhvr>
                                        <p:cTn id="30" dur="500" fill="hold"/>
                                        <p:tgtEl>
                                          <p:spTgt spid="16"/>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0"/>
                                        </p:tgtEl>
                                      </p:cBhvr>
                                    </p:cmd>
                                  </p:childTnLst>
                                </p:cTn>
                              </p:par>
                              <p:par>
                                <p:cTn id="33" presetID="1" presetClass="entr" presetSubtype="0" fill="hold" nodeType="withEffect">
                                  <p:stCondLst>
                                    <p:cond delay="0"/>
                                  </p:stCondLst>
                                  <p:childTnLst>
                                    <p:set>
                                      <p:cBhvr>
                                        <p:cTn id="34" dur="1" fill="hold">
                                          <p:stCondLst>
                                            <p:cond delay="9"/>
                                          </p:stCondLst>
                                        </p:cTn>
                                        <p:tgtEl>
                                          <p:spTgt spid="21"/>
                                        </p:tgtEl>
                                        <p:attrNameLst>
                                          <p:attrName>style.visibility</p:attrName>
                                        </p:attrNameLst>
                                      </p:cBhvr>
                                      <p:to>
                                        <p:strVal val="visible"/>
                                      </p:to>
                                    </p:set>
                                  </p:childTnLst>
                                </p:cTn>
                              </p:par>
                              <p:par>
                                <p:cTn id="35" presetID="26" presetClass="emph" presetSubtype="0" repeatCount="2000" fill="hold" grpId="1" nodeType="withEffect">
                                  <p:stCondLst>
                                    <p:cond delay="0"/>
                                  </p:stCondLst>
                                  <p:childTnLst>
                                    <p:animEffect transition="out" filter="fade">
                                      <p:cBhvr>
                                        <p:cTn id="36" dur="500" tmFilter="0, 0; .2, .5; .8, .5; 1, 0"/>
                                        <p:tgtEl>
                                          <p:spTgt spid="16"/>
                                        </p:tgtEl>
                                      </p:cBhvr>
                                    </p:animEffect>
                                    <p:animScale>
                                      <p:cBhvr>
                                        <p:cTn id="37"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7"/>
                                        </p:tgtEl>
                                        <p:attrNameLst>
                                          <p:attrName>fillcolor</p:attrName>
                                        </p:attrNameLst>
                                      </p:cBhvr>
                                      <p:to>
                                        <a:srgbClr val="D99694"/>
                                      </p:to>
                                    </p:animClr>
                                    <p:set>
                                      <p:cBhvr>
                                        <p:cTn id="43" dur="500" fill="hold"/>
                                        <p:tgtEl>
                                          <p:spTgt spid="17"/>
                                        </p:tgtEl>
                                        <p:attrNameLst>
                                          <p:attrName>fill.type</p:attrName>
                                        </p:attrNameLst>
                                      </p:cBhvr>
                                      <p:to>
                                        <p:strVal val="solid"/>
                                      </p:to>
                                    </p:set>
                                    <p:set>
                                      <p:cBhvr>
                                        <p:cTn id="44" dur="500" fill="hold"/>
                                        <p:tgtEl>
                                          <p:spTgt spid="17"/>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5"/>
                                        </p:tgtEl>
                                      </p:cBhvr>
                                    </p:cmd>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26" presetClass="emph" presetSubtype="0" repeatCount="2000" fill="hold" grpId="1" nodeType="withEffect">
                                  <p:stCondLst>
                                    <p:cond delay="0"/>
                                  </p:stCondLst>
                                  <p:childTnLst>
                                    <p:animEffect transition="out" filter="fade">
                                      <p:cBhvr>
                                        <p:cTn id="50" dur="500" tmFilter="0, 0; .2, .5; .8, .5; 1, 0"/>
                                        <p:tgtEl>
                                          <p:spTgt spid="17"/>
                                        </p:tgtEl>
                                      </p:cBhvr>
                                    </p:animEffect>
                                    <p:animScale>
                                      <p:cBhvr>
                                        <p:cTn id="51"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52" restart="whenNotActive" fill="hold" evtFilter="cancelBubble" nodeType="interactiveSeq">
                <p:stCondLst>
                  <p:cond evt="onClick" delay="0">
                    <p:tgtEl>
                      <p:spTgt spid="18"/>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8"/>
                                        </p:tgtEl>
                                        <p:attrNameLst>
                                          <p:attrName>fillcolor</p:attrName>
                                        </p:attrNameLst>
                                      </p:cBhvr>
                                      <p:to>
                                        <a:srgbClr val="D99694"/>
                                      </p:to>
                                    </p:animClr>
                                    <p:set>
                                      <p:cBhvr>
                                        <p:cTn id="57" dur="500" fill="hold"/>
                                        <p:tgtEl>
                                          <p:spTgt spid="18"/>
                                        </p:tgtEl>
                                        <p:attrNameLst>
                                          <p:attrName>fill.type</p:attrName>
                                        </p:attrNameLst>
                                      </p:cBhvr>
                                      <p:to>
                                        <p:strVal val="solid"/>
                                      </p:to>
                                    </p:set>
                                    <p:set>
                                      <p:cBhvr>
                                        <p:cTn id="58" dur="500" fill="hold"/>
                                        <p:tgtEl>
                                          <p:spTgt spid="18"/>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5"/>
                                        </p:tgtEl>
                                      </p:cBhvr>
                                    </p:cmd>
                                  </p:childTnLst>
                                </p:cTn>
                              </p:par>
                              <p:par>
                                <p:cTn id="61" presetID="1" presetClass="entr" presetSubtype="0" fill="hold" nodeType="withEffect">
                                  <p:stCondLst>
                                    <p:cond delay="0"/>
                                  </p:stCondLst>
                                  <p:childTnLst>
                                    <p:set>
                                      <p:cBhvr>
                                        <p:cTn id="62" dur="1" fill="hold">
                                          <p:stCondLst>
                                            <p:cond delay="9"/>
                                          </p:stCondLst>
                                        </p:cTn>
                                        <p:tgtEl>
                                          <p:spTgt spid="22"/>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18"/>
                                        </p:tgtEl>
                                      </p:cBhvr>
                                    </p:animEffect>
                                    <p:animScale>
                                      <p:cBhvr>
                                        <p:cTn id="65"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9"/>
                                        </p:tgtEl>
                                        <p:attrNameLst>
                                          <p:attrName>fillcolor</p:attrName>
                                        </p:attrNameLst>
                                      </p:cBhvr>
                                      <p:to>
                                        <a:srgbClr val="D99694"/>
                                      </p:to>
                                    </p:animClr>
                                    <p:set>
                                      <p:cBhvr>
                                        <p:cTn id="71" dur="500" fill="hold"/>
                                        <p:tgtEl>
                                          <p:spTgt spid="19"/>
                                        </p:tgtEl>
                                        <p:attrNameLst>
                                          <p:attrName>fill.type</p:attrName>
                                        </p:attrNameLst>
                                      </p:cBhvr>
                                      <p:to>
                                        <p:strVal val="solid"/>
                                      </p:to>
                                    </p:set>
                                    <p:set>
                                      <p:cBhvr>
                                        <p:cTn id="72" dur="500" fill="hold"/>
                                        <p:tgtEl>
                                          <p:spTgt spid="19"/>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5"/>
                                        </p:tgtEl>
                                      </p:cBhvr>
                                    </p:cmd>
                                  </p:childTnLst>
                                </p:cTn>
                              </p:par>
                              <p:par>
                                <p:cTn id="75" presetID="1" presetClass="entr" presetSubtype="0" fill="hold" nodeType="withEffect">
                                  <p:stCondLst>
                                    <p:cond delay="0"/>
                                  </p:stCondLst>
                                  <p:childTnLst>
                                    <p:set>
                                      <p:cBhvr>
                                        <p:cTn id="76" dur="1" fill="hold">
                                          <p:stCondLst>
                                            <p:cond delay="9"/>
                                          </p:stCondLst>
                                        </p:cTn>
                                        <p:tgtEl>
                                          <p:spTgt spid="23"/>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9"/>
                                        </p:tgtEl>
                                      </p:cBhvr>
                                    </p:animEffect>
                                    <p:animScale>
                                      <p:cBhvr>
                                        <p:cTn id="79" dur="250"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80" fill="hold" display="0">
                  <p:stCondLst>
                    <p:cond delay="indefinite"/>
                  </p:stCondLst>
                  <p:endCondLst>
                    <p:cond evt="onStopAudio" delay="0">
                      <p:tgtEl>
                        <p:sldTgt/>
                      </p:tgtEl>
                    </p:cond>
                  </p:endCondLst>
                </p:cTn>
                <p:tgtEl>
                  <p:spTgt spid="20"/>
                </p:tgtEl>
              </p:cMediaNode>
            </p:audio>
            <p:audio>
              <p:cMediaNode vol="80000">
                <p:cTn id="81" fill="hold" display="0">
                  <p:stCondLst>
                    <p:cond delay="indefinite"/>
                  </p:stCondLst>
                  <p:endCondLst>
                    <p:cond evt="onStopAudio" delay="0">
                      <p:tgtEl>
                        <p:sldTgt/>
                      </p:tgtEl>
                    </p:cond>
                  </p:endCondLst>
                </p:cTn>
                <p:tgtEl>
                  <p:spTgt spid="25"/>
                </p:tgtEl>
              </p:cMediaNode>
            </p:audio>
          </p:childTnLst>
        </p:cTn>
      </p:par>
    </p:tnLst>
    <p:bldLst>
      <p:bldP spid="15" grpId="0"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13" name="Đáp án đúng">
            <a:extLst>
              <a:ext uri="{FF2B5EF4-FFF2-40B4-BE49-F238E27FC236}">
                <a16:creationId xmlns="" xmlns:a16="http://schemas.microsoft.com/office/drawing/2014/main" id="{F6AC022D-301F-3E5E-DAE9-88787A2AC7A6}"/>
              </a:ext>
            </a:extLst>
          </p:cNvPr>
          <p:cNvSpPr/>
          <p:nvPr/>
        </p:nvSpPr>
        <p:spPr>
          <a:xfrm>
            <a:off x="910937" y="2035400"/>
            <a:ext cx="3401291" cy="1234440"/>
          </a:xfrm>
          <a:prstGeom prst="plaque">
            <a:avLst/>
          </a:prstGeom>
          <a:solidFill>
            <a:schemeClr val="accent3">
              <a:lumMod val="20000"/>
              <a:lumOff val="80000"/>
            </a:schemeClr>
          </a:solidFill>
          <a:ln w="12700" cap="flat" cmpd="sng" algn="ctr">
            <a:noFill/>
            <a:prstDash val="solid"/>
            <a:miter lim="800000"/>
          </a:ln>
          <a:effectLst/>
        </p:spPr>
        <p:txBody>
          <a:bodyPr rtlCol="0" anchor="ctr"/>
          <a:lstStyle/>
          <a:p>
            <a:pPr marL="0" marR="0" lvl="0" indent="0" algn="just" defTabSz="685835"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A. </a:t>
            </a:r>
            <a:r>
              <a:rPr kumimoji="0" lang="vi-VN" sz="22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Report Header</a:t>
            </a:r>
            <a:endPar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4" name="Đáp án sai 1">
            <a:extLst>
              <a:ext uri="{FF2B5EF4-FFF2-40B4-BE49-F238E27FC236}">
                <a16:creationId xmlns="" xmlns:a16="http://schemas.microsoft.com/office/drawing/2014/main" id="{35292073-982F-0904-4D1A-D4A558FDAB2D}"/>
              </a:ext>
            </a:extLst>
          </p:cNvPr>
          <p:cNvSpPr/>
          <p:nvPr/>
        </p:nvSpPr>
        <p:spPr>
          <a:xfrm>
            <a:off x="910937" y="3422240"/>
            <a:ext cx="3401291" cy="1234440"/>
          </a:xfrm>
          <a:prstGeom prst="plaque">
            <a:avLst/>
          </a:prstGeom>
          <a:solidFill>
            <a:schemeClr val="accent3">
              <a:lumMod val="20000"/>
              <a:lumOff val="80000"/>
            </a:schemeClr>
          </a:solidFill>
          <a:ln w="12700" cap="flat" cmpd="sng" algn="ctr">
            <a:noFill/>
            <a:prstDash val="solid"/>
            <a:miter lim="800000"/>
          </a:ln>
          <a:effectLst/>
        </p:spPr>
        <p:txBody>
          <a:bodyPr rtlCol="0" anchor="ctr"/>
          <a:lstStyle/>
          <a:p>
            <a:pPr marL="0" marR="0" lvl="0" indent="0" algn="just" defTabSz="685835"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B. </a:t>
            </a:r>
            <a:r>
              <a:rPr kumimoji="0" lang="vi-VN" sz="22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Page Header</a:t>
            </a:r>
            <a:endPar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5" name="Đáp án sai 2">
            <a:extLst>
              <a:ext uri="{FF2B5EF4-FFF2-40B4-BE49-F238E27FC236}">
                <a16:creationId xmlns="" xmlns:a16="http://schemas.microsoft.com/office/drawing/2014/main" id="{3B2D6257-7E60-FBB0-9428-EEEE77A86B6D}"/>
              </a:ext>
            </a:extLst>
          </p:cNvPr>
          <p:cNvSpPr/>
          <p:nvPr/>
        </p:nvSpPr>
        <p:spPr>
          <a:xfrm>
            <a:off x="4831774" y="2035400"/>
            <a:ext cx="3401291" cy="1234440"/>
          </a:xfrm>
          <a:prstGeom prst="plaque">
            <a:avLst/>
          </a:prstGeom>
          <a:solidFill>
            <a:schemeClr val="accent3">
              <a:lumMod val="20000"/>
              <a:lumOff val="80000"/>
            </a:schemeClr>
          </a:solidFill>
          <a:ln w="12700" cap="flat" cmpd="sng" algn="ctr">
            <a:noFill/>
            <a:prstDash val="solid"/>
            <a:miter lim="800000"/>
          </a:ln>
          <a:effectLst/>
        </p:spPr>
        <p:txBody>
          <a:bodyPr rtlCol="0" anchor="ctr"/>
          <a:lstStyle/>
          <a:p>
            <a:pPr marL="0" marR="0" lvl="0" indent="0" algn="just" defTabSz="685835"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 </a:t>
            </a:r>
            <a:r>
              <a:rPr kumimoji="0" lang="vi-VN" sz="22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Detail</a:t>
            </a:r>
            <a:endPar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6" name="Đáp án sai 3">
            <a:extLst>
              <a:ext uri="{FF2B5EF4-FFF2-40B4-BE49-F238E27FC236}">
                <a16:creationId xmlns="" xmlns:a16="http://schemas.microsoft.com/office/drawing/2014/main" id="{2EF83A7A-F150-3A56-37D4-B55E1DB69C90}"/>
              </a:ext>
            </a:extLst>
          </p:cNvPr>
          <p:cNvSpPr/>
          <p:nvPr/>
        </p:nvSpPr>
        <p:spPr>
          <a:xfrm>
            <a:off x="4831773" y="3422240"/>
            <a:ext cx="3401291" cy="1234440"/>
          </a:xfrm>
          <a:prstGeom prst="plaque">
            <a:avLst/>
          </a:prstGeom>
          <a:solidFill>
            <a:schemeClr val="accent3">
              <a:lumMod val="20000"/>
              <a:lumOff val="80000"/>
            </a:schemeClr>
          </a:solidFill>
          <a:ln w="12700" cap="flat" cmpd="sng" algn="ctr">
            <a:noFill/>
            <a:prstDash val="solid"/>
            <a:miter lim="800000"/>
          </a:ln>
          <a:effectLst/>
        </p:spPr>
        <p:txBody>
          <a:bodyPr rtlCol="0" anchor="ctr"/>
          <a:lstStyle/>
          <a:p>
            <a:pPr marL="0" marR="0" lvl="0" indent="0" algn="just" defTabSz="685835"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D. </a:t>
            </a:r>
            <a:r>
              <a:rPr kumimoji="0" lang="vi-VN" sz="22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Page Footer</a:t>
            </a:r>
            <a:endParaRPr kumimoji="0" lang="vi-VN" sz="2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 xmlns:a16="http://schemas.microsoft.com/office/drawing/2014/main" id="{79F9561C-B9DA-3A80-E31C-A2E0F0CC7BC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3" y="-477949"/>
            <a:ext cx="365522" cy="365522"/>
          </a:xfrm>
          <a:prstGeom prst="rect">
            <a:avLst/>
          </a:prstGeom>
        </p:spPr>
      </p:pic>
      <p:pic>
        <p:nvPicPr>
          <p:cNvPr id="18" name="Picture 5">
            <a:extLst>
              <a:ext uri="{FF2B5EF4-FFF2-40B4-BE49-F238E27FC236}">
                <a16:creationId xmlns="" xmlns:a16="http://schemas.microsoft.com/office/drawing/2014/main" id="{BB191DC1-57AD-E37E-1E0A-2A905B3CEB4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12324" y="2458350"/>
            <a:ext cx="639785" cy="556871"/>
          </a:xfrm>
          <a:prstGeom prst="rect">
            <a:avLst/>
          </a:prstGeom>
        </p:spPr>
      </p:pic>
      <p:pic>
        <p:nvPicPr>
          <p:cNvPr id="19" name="Picture 10">
            <a:extLst>
              <a:ext uri="{FF2B5EF4-FFF2-40B4-BE49-F238E27FC236}">
                <a16:creationId xmlns="" xmlns:a16="http://schemas.microsoft.com/office/drawing/2014/main" id="{AD643B4B-171F-BF5B-A8D2-09FBABF4AE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595472" y="2441511"/>
            <a:ext cx="637592" cy="568036"/>
          </a:xfrm>
          <a:prstGeom prst="rect">
            <a:avLst/>
          </a:prstGeom>
        </p:spPr>
      </p:pic>
      <p:pic>
        <p:nvPicPr>
          <p:cNvPr id="20" name="Picture 10">
            <a:extLst>
              <a:ext uri="{FF2B5EF4-FFF2-40B4-BE49-F238E27FC236}">
                <a16:creationId xmlns="" xmlns:a16="http://schemas.microsoft.com/office/drawing/2014/main" id="{4E791A3C-BFE3-4809-1817-E621C06024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595472" y="3839607"/>
            <a:ext cx="637592" cy="568036"/>
          </a:xfrm>
          <a:prstGeom prst="rect">
            <a:avLst/>
          </a:prstGeom>
        </p:spPr>
      </p:pic>
      <p:pic>
        <p:nvPicPr>
          <p:cNvPr id="21" name="Picture 10">
            <a:extLst>
              <a:ext uri="{FF2B5EF4-FFF2-40B4-BE49-F238E27FC236}">
                <a16:creationId xmlns="" xmlns:a16="http://schemas.microsoft.com/office/drawing/2014/main" id="{70A92255-17C3-3610-E79F-86ABB8D93A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614517" y="3839607"/>
            <a:ext cx="637592" cy="568036"/>
          </a:xfrm>
          <a:prstGeom prst="rect">
            <a:avLst/>
          </a:prstGeom>
        </p:spPr>
      </p:pic>
      <p:pic>
        <p:nvPicPr>
          <p:cNvPr id="22" name="Correct sound effect and wrong sound effect (mp3cut.net) (1)">
            <a:hlinkClick r:id="" action="ppaction://media"/>
            <a:extLst>
              <a:ext uri="{FF2B5EF4-FFF2-40B4-BE49-F238E27FC236}">
                <a16:creationId xmlns="" xmlns:a16="http://schemas.microsoft.com/office/drawing/2014/main" id="{DD1618B7-9D13-676A-45B3-77F312E89A4B}"/>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20" y="-477949"/>
            <a:ext cx="365522" cy="365522"/>
          </a:xfrm>
          <a:prstGeom prst="rect">
            <a:avLst/>
          </a:prstGeom>
        </p:spPr>
      </p:pic>
      <p:sp>
        <p:nvSpPr>
          <p:cNvPr id="23" name="Câu hỏi">
            <a:extLst>
              <a:ext uri="{FF2B5EF4-FFF2-40B4-BE49-F238E27FC236}">
                <a16:creationId xmlns="" xmlns:a16="http://schemas.microsoft.com/office/drawing/2014/main" id="{41047306-9EA8-A5F9-1942-A33351130BD7}"/>
              </a:ext>
            </a:extLst>
          </p:cNvPr>
          <p:cNvSpPr/>
          <p:nvPr/>
        </p:nvSpPr>
        <p:spPr>
          <a:xfrm>
            <a:off x="910937" y="415117"/>
            <a:ext cx="7322128" cy="1496291"/>
          </a:xfrm>
          <a:prstGeom prst="plaque">
            <a:avLst/>
          </a:prstGeom>
          <a:solidFill>
            <a:schemeClr val="accent3">
              <a:lumMod val="20000"/>
              <a:lumOff val="80000"/>
            </a:schemeClr>
          </a:solidFill>
          <a:ln w="12700" cap="flat" cmpd="sng" algn="ctr">
            <a:noFill/>
            <a:prstDash val="solid"/>
            <a:miter lim="800000"/>
          </a:ln>
          <a:effectLst/>
        </p:spPr>
        <p:txBody>
          <a:bodyPr rtlCol="0" anchor="ctr"/>
          <a:lstStyle/>
          <a:p>
            <a:pPr lvl="0" algn="ctr" defTabSz="685835">
              <a:lnSpc>
                <a:spcPct val="150000"/>
              </a:lnSpc>
              <a:buClrTx/>
              <a:defRPr/>
            </a:pPr>
            <a:r>
              <a:rPr kumimoji="0" lang="vi-VN" sz="2200" b="1"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rPr>
              <a:t>Câu </a:t>
            </a:r>
            <a:r>
              <a:rPr kumimoji="0" lang="vi-VN" sz="2200" b="1"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2. </a:t>
            </a:r>
            <a:r>
              <a:rPr lang="en-US" sz="2200"/>
              <a:t>Trong khung nhìn thiết kế của báo cáo, </a:t>
            </a:r>
            <a:endParaRPr lang="vi-VN" sz="2200" smtClean="0"/>
          </a:p>
          <a:p>
            <a:pPr lvl="0" algn="ctr" defTabSz="685835">
              <a:lnSpc>
                <a:spcPct val="150000"/>
              </a:lnSpc>
              <a:buClrTx/>
              <a:defRPr/>
            </a:pPr>
            <a:r>
              <a:rPr lang="en-US" sz="2200" smtClean="0"/>
              <a:t>phần </a:t>
            </a:r>
            <a:r>
              <a:rPr lang="en-US" sz="2200"/>
              <a:t>nào chứa nhãn tiêu đề báo cáo?</a:t>
            </a:r>
            <a:r>
              <a:rPr kumimoji="0" lang="vi-VN" sz="2200" b="1"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 </a:t>
            </a:r>
            <a:endParaRPr kumimoji="0" lang="vi-VN" sz="2200" b="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75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3"/>
                                        </p:tgtEl>
                                        <p:attrNameLst>
                                          <p:attrName>fillcolor</p:attrName>
                                        </p:attrNameLst>
                                      </p:cBhvr>
                                      <p:to>
                                        <a:srgbClr val="92D050"/>
                                      </p:to>
                                    </p:animClr>
                                    <p:set>
                                      <p:cBhvr>
                                        <p:cTn id="29" dur="500" fill="hold"/>
                                        <p:tgtEl>
                                          <p:spTgt spid="13"/>
                                        </p:tgtEl>
                                        <p:attrNameLst>
                                          <p:attrName>fill.type</p:attrName>
                                        </p:attrNameLst>
                                      </p:cBhvr>
                                      <p:to>
                                        <p:strVal val="solid"/>
                                      </p:to>
                                    </p:set>
                                    <p:set>
                                      <p:cBhvr>
                                        <p:cTn id="30" dur="500" fill="hold"/>
                                        <p:tgtEl>
                                          <p:spTgt spid="1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7"/>
                                        </p:tgtEl>
                                      </p:cBhvr>
                                    </p:cmd>
                                  </p:childTnLst>
                                </p:cTn>
                              </p:par>
                              <p:par>
                                <p:cTn id="33" presetID="1" presetClass="entr" presetSubtype="0" fill="hold" nodeType="withEffect">
                                  <p:stCondLst>
                                    <p:cond delay="0"/>
                                  </p:stCondLst>
                                  <p:childTnLst>
                                    <p:set>
                                      <p:cBhvr>
                                        <p:cTn id="34" dur="1" fill="hold">
                                          <p:stCondLst>
                                            <p:cond delay="9"/>
                                          </p:stCondLst>
                                        </p:cTn>
                                        <p:tgtEl>
                                          <p:spTgt spid="18"/>
                                        </p:tgtEl>
                                        <p:attrNameLst>
                                          <p:attrName>style.visibility</p:attrName>
                                        </p:attrNameLst>
                                      </p:cBhvr>
                                      <p:to>
                                        <p:strVal val="visible"/>
                                      </p:to>
                                    </p:set>
                                  </p:childTnLst>
                                </p:cTn>
                              </p:par>
                              <p:par>
                                <p:cTn id="35" presetID="26" presetClass="emph" presetSubtype="0" repeatCount="2000" fill="hold" grpId="1" nodeType="withEffect">
                                  <p:stCondLst>
                                    <p:cond delay="0"/>
                                  </p:stCondLst>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4"/>
                                        </p:tgtEl>
                                        <p:attrNameLst>
                                          <p:attrName>fillcolor</p:attrName>
                                        </p:attrNameLst>
                                      </p:cBhvr>
                                      <p:to>
                                        <a:srgbClr val="D99694"/>
                                      </p:to>
                                    </p:animClr>
                                    <p:set>
                                      <p:cBhvr>
                                        <p:cTn id="43" dur="500" fill="hold"/>
                                        <p:tgtEl>
                                          <p:spTgt spid="14"/>
                                        </p:tgtEl>
                                        <p:attrNameLst>
                                          <p:attrName>fill.type</p:attrName>
                                        </p:attrNameLst>
                                      </p:cBhvr>
                                      <p:to>
                                        <p:strVal val="solid"/>
                                      </p:to>
                                    </p:set>
                                    <p:set>
                                      <p:cBhvr>
                                        <p:cTn id="44" dur="500" fill="hold"/>
                                        <p:tgtEl>
                                          <p:spTgt spid="1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2"/>
                                        </p:tgtEl>
                                      </p:cBhvr>
                                    </p:cmd>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26" presetClass="emph" presetSubtype="0" repeatCount="2000" fill="hold" grpId="1" nodeType="withEffect">
                                  <p:stCondLst>
                                    <p:cond delay="0"/>
                                  </p:stCondLst>
                                  <p:childTnLst>
                                    <p:animEffect transition="out" filter="fade">
                                      <p:cBhvr>
                                        <p:cTn id="50" dur="500" tmFilter="0, 0; .2, .5; .8, .5; 1, 0"/>
                                        <p:tgtEl>
                                          <p:spTgt spid="14"/>
                                        </p:tgtEl>
                                      </p:cBhvr>
                                    </p:animEffect>
                                    <p:animScale>
                                      <p:cBhvr>
                                        <p:cTn id="51"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5"/>
                                        </p:tgtEl>
                                        <p:attrNameLst>
                                          <p:attrName>fillcolor</p:attrName>
                                        </p:attrNameLst>
                                      </p:cBhvr>
                                      <p:to>
                                        <a:srgbClr val="D99694"/>
                                      </p:to>
                                    </p:animClr>
                                    <p:set>
                                      <p:cBhvr>
                                        <p:cTn id="57" dur="500" fill="hold"/>
                                        <p:tgtEl>
                                          <p:spTgt spid="15"/>
                                        </p:tgtEl>
                                        <p:attrNameLst>
                                          <p:attrName>fill.type</p:attrName>
                                        </p:attrNameLst>
                                      </p:cBhvr>
                                      <p:to>
                                        <p:strVal val="solid"/>
                                      </p:to>
                                    </p:set>
                                    <p:set>
                                      <p:cBhvr>
                                        <p:cTn id="58" dur="500" fill="hold"/>
                                        <p:tgtEl>
                                          <p:spTgt spid="1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2"/>
                                        </p:tgtEl>
                                      </p:cBhvr>
                                    </p:cmd>
                                  </p:childTnLst>
                                </p:cTn>
                              </p:par>
                              <p:par>
                                <p:cTn id="61" presetID="1" presetClass="entr" presetSubtype="0" fill="hold" nodeType="withEffect">
                                  <p:stCondLst>
                                    <p:cond delay="0"/>
                                  </p:stCondLst>
                                  <p:childTnLst>
                                    <p:set>
                                      <p:cBhvr>
                                        <p:cTn id="62" dur="1" fill="hold">
                                          <p:stCondLst>
                                            <p:cond delay="9"/>
                                          </p:stCondLst>
                                        </p:cTn>
                                        <p:tgtEl>
                                          <p:spTgt spid="19"/>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15"/>
                                        </p:tgtEl>
                                      </p:cBhvr>
                                    </p:animEffect>
                                    <p:animScale>
                                      <p:cBhvr>
                                        <p:cTn id="65"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6"/>
                                        </p:tgtEl>
                                        <p:attrNameLst>
                                          <p:attrName>fillcolor</p:attrName>
                                        </p:attrNameLst>
                                      </p:cBhvr>
                                      <p:to>
                                        <a:srgbClr val="D99694"/>
                                      </p:to>
                                    </p:animClr>
                                    <p:set>
                                      <p:cBhvr>
                                        <p:cTn id="71" dur="500" fill="hold"/>
                                        <p:tgtEl>
                                          <p:spTgt spid="16"/>
                                        </p:tgtEl>
                                        <p:attrNameLst>
                                          <p:attrName>fill.type</p:attrName>
                                        </p:attrNameLst>
                                      </p:cBhvr>
                                      <p:to>
                                        <p:strVal val="solid"/>
                                      </p:to>
                                    </p:set>
                                    <p:set>
                                      <p:cBhvr>
                                        <p:cTn id="72" dur="500" fill="hold"/>
                                        <p:tgtEl>
                                          <p:spTgt spid="16"/>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2"/>
                                        </p:tgtEl>
                                      </p:cBhvr>
                                    </p:cmd>
                                  </p:childTnLst>
                                </p:cTn>
                              </p:par>
                              <p:par>
                                <p:cTn id="75" presetID="1" presetClass="entr" presetSubtype="0" fill="hold" nodeType="withEffect">
                                  <p:stCondLst>
                                    <p:cond delay="0"/>
                                  </p:stCondLst>
                                  <p:childTnLst>
                                    <p:set>
                                      <p:cBhvr>
                                        <p:cTn id="76" dur="1" fill="hold">
                                          <p:stCondLst>
                                            <p:cond delay="9"/>
                                          </p:stCondLst>
                                        </p:cTn>
                                        <p:tgtEl>
                                          <p:spTgt spid="20"/>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6"/>
                                        </p:tgtEl>
                                      </p:cBhvr>
                                    </p:animEffect>
                                    <p:animScale>
                                      <p:cBhvr>
                                        <p:cTn id="79" dur="250" autoRev="1" fill="hold"/>
                                        <p:tgtEl>
                                          <p:spTgt spid="16"/>
                                        </p:tgtEl>
                                      </p:cBhvr>
                                      <p:by x="105000" y="105000"/>
                                    </p:animScale>
                                  </p:childTnLst>
                                </p:cTn>
                              </p:par>
                            </p:childTnLst>
                          </p:cTn>
                        </p:par>
                      </p:childTnLst>
                    </p:cTn>
                  </p:par>
                </p:childTnLst>
              </p:cTn>
              <p:nextCondLst>
                <p:cond evt="onClick" delay="0">
                  <p:tgtEl>
                    <p:spTgt spid="16"/>
                  </p:tgtEl>
                </p:cond>
              </p:nextCondLst>
            </p:seq>
            <p:audio>
              <p:cMediaNode vol="80000">
                <p:cTn id="80" fill="hold" display="0">
                  <p:stCondLst>
                    <p:cond delay="indefinite"/>
                  </p:stCondLst>
                  <p:endCondLst>
                    <p:cond evt="onStopAudio" delay="0">
                      <p:tgtEl>
                        <p:sldTgt/>
                      </p:tgtEl>
                    </p:cond>
                  </p:endCondLst>
                </p:cTn>
                <p:tgtEl>
                  <p:spTgt spid="17"/>
                </p:tgtEl>
              </p:cMediaNode>
            </p:audio>
            <p:audio>
              <p:cMediaNode vol="80000">
                <p:cTn id="81" fill="hold" display="0">
                  <p:stCondLst>
                    <p:cond delay="indefinite"/>
                  </p:stCondLst>
                  <p:endCondLst>
                    <p:cond evt="onStopAudio" delay="0">
                      <p:tgtEl>
                        <p:sldTgt/>
                      </p:tgtEl>
                    </p:cond>
                  </p:endCondLst>
                </p:cTn>
                <p:tgtEl>
                  <p:spTgt spid="22"/>
                </p:tgtEl>
              </p:cMediaNode>
            </p:audio>
          </p:childTnLst>
        </p:cTn>
      </p:par>
    </p:tnLst>
    <p:bldLst>
      <p:bldP spid="13" grpId="0" animBg="1"/>
      <p:bldP spid="13" grpId="1" animBg="1"/>
      <p:bldP spid="14" grpId="0" animBg="1"/>
      <p:bldP spid="14" grpId="1" animBg="1"/>
      <p:bldP spid="15" grpId="0" animBg="1"/>
      <p:bldP spid="15" grpId="1" animBg="1"/>
      <p:bldP spid="16" grpId="0" animBg="1"/>
      <p:bldP spid="16" grpId="1"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cxnSp>
        <p:nvCxnSpPr>
          <p:cNvPr id="12" name="Straight Connector 11"/>
          <p:cNvCxnSpPr/>
          <p:nvPr/>
        </p:nvCxnSpPr>
        <p:spPr>
          <a:xfrm>
            <a:off x="0" y="1926404"/>
            <a:ext cx="9144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77" name="Google Shape;277;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latin typeface="Arial" panose="020B0604020202020204" pitchFamily="34" charset="0"/>
                <a:cs typeface="Arial" panose="020B0604020202020204" pitchFamily="34" charset="0"/>
              </a:rPr>
              <a:t>NỘI DUNG BÀI HỌC</a:t>
            </a:r>
            <a:endParaRPr sz="3200">
              <a:solidFill>
                <a:schemeClr val="dk2"/>
              </a:solidFill>
              <a:latin typeface="Arial" panose="020B0604020202020204" pitchFamily="34" charset="0"/>
              <a:cs typeface="Arial" panose="020B0604020202020204" pitchFamily="34" charset="0"/>
            </a:endParaRPr>
          </a:p>
        </p:txBody>
      </p:sp>
      <p:grpSp>
        <p:nvGrpSpPr>
          <p:cNvPr id="2" name="Group 1"/>
          <p:cNvGrpSpPr/>
          <p:nvPr/>
        </p:nvGrpSpPr>
        <p:grpSpPr>
          <a:xfrm>
            <a:off x="514113" y="1582220"/>
            <a:ext cx="2557456" cy="2786879"/>
            <a:chOff x="514113" y="1582220"/>
            <a:chExt cx="2557456" cy="2786879"/>
          </a:xfrm>
        </p:grpSpPr>
        <p:sp>
          <p:nvSpPr>
            <p:cNvPr id="10" name="Rounded Rectangle 9"/>
            <p:cNvSpPr/>
            <p:nvPr/>
          </p:nvSpPr>
          <p:spPr>
            <a:xfrm>
              <a:off x="1448657" y="1582220"/>
              <a:ext cx="688369" cy="688369"/>
            </a:xfrm>
            <a:prstGeom prst="roundRect">
              <a:avLst/>
            </a:prstGeom>
            <a:ln w="28575">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b="1" smtClean="0">
                  <a:solidFill>
                    <a:srgbClr val="FFFFFF"/>
                  </a:solidFill>
                  <a:latin typeface="Arial" panose="020B0604020202020204" pitchFamily="34" charset="0"/>
                  <a:cs typeface="Arial" panose="020B0604020202020204" pitchFamily="34" charset="0"/>
                </a:rPr>
                <a:t>01</a:t>
              </a:r>
              <a:endParaRPr lang="en-US" sz="2800" b="1">
                <a:solidFill>
                  <a:srgbClr val="FFFFFF"/>
                </a:solidFill>
                <a:latin typeface="Arial" panose="020B0604020202020204" pitchFamily="34" charset="0"/>
                <a:cs typeface="Arial" panose="020B0604020202020204" pitchFamily="34" charset="0"/>
              </a:endParaRPr>
            </a:p>
          </p:txBody>
        </p:sp>
        <p:sp>
          <p:nvSpPr>
            <p:cNvPr id="17" name="TextBox 16"/>
            <p:cNvSpPr txBox="1"/>
            <p:nvPr/>
          </p:nvSpPr>
          <p:spPr>
            <a:xfrm>
              <a:off x="514113" y="2614773"/>
              <a:ext cx="2557456" cy="1754326"/>
            </a:xfrm>
            <a:prstGeom prst="rect">
              <a:avLst/>
            </a:prstGeom>
            <a:noFill/>
          </p:spPr>
          <p:txBody>
            <a:bodyPr wrap="square" rtlCol="0">
              <a:spAutoFit/>
            </a:bodyPr>
            <a:lstStyle/>
            <a:p>
              <a:pPr algn="ctr">
                <a:lnSpc>
                  <a:spcPct val="150000"/>
                </a:lnSpc>
              </a:pPr>
              <a:r>
                <a:rPr lang="vi-VN" sz="2400" smtClean="0"/>
                <a:t>Các thành phần và các phần tử trong báo cáo</a:t>
              </a:r>
              <a:endParaRPr lang="en-US" sz="2400"/>
            </a:p>
          </p:txBody>
        </p:sp>
      </p:grpSp>
      <p:grpSp>
        <p:nvGrpSpPr>
          <p:cNvPr id="3" name="Group 2"/>
          <p:cNvGrpSpPr/>
          <p:nvPr/>
        </p:nvGrpSpPr>
        <p:grpSpPr>
          <a:xfrm>
            <a:off x="3293271" y="1582220"/>
            <a:ext cx="2557456" cy="2786878"/>
            <a:chOff x="3293271" y="1582220"/>
            <a:chExt cx="2557456" cy="2786878"/>
          </a:xfrm>
        </p:grpSpPr>
        <p:sp>
          <p:nvSpPr>
            <p:cNvPr id="70" name="Rounded Rectangle 69"/>
            <p:cNvSpPr/>
            <p:nvPr/>
          </p:nvSpPr>
          <p:spPr>
            <a:xfrm>
              <a:off x="4227815" y="1582220"/>
              <a:ext cx="688369" cy="688369"/>
            </a:xfrm>
            <a:prstGeom prst="roundRect">
              <a:avLst/>
            </a:prstGeom>
            <a:solidFill>
              <a:schemeClr val="accent4">
                <a:lumMod val="75000"/>
              </a:schemeClr>
            </a:solidFill>
            <a:ln w="28575">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b="1" smtClean="0">
                  <a:solidFill>
                    <a:srgbClr val="FFFFFF"/>
                  </a:solidFill>
                  <a:latin typeface="Arial" panose="020B0604020202020204" pitchFamily="34" charset="0"/>
                  <a:cs typeface="Arial" panose="020B0604020202020204" pitchFamily="34" charset="0"/>
                </a:rPr>
                <a:t>02</a:t>
              </a:r>
              <a:endParaRPr lang="en-US" sz="2800" b="1">
                <a:solidFill>
                  <a:srgbClr val="FFFFFF"/>
                </a:solidFill>
                <a:latin typeface="Arial" panose="020B0604020202020204" pitchFamily="34" charset="0"/>
                <a:cs typeface="Arial" panose="020B0604020202020204" pitchFamily="34" charset="0"/>
              </a:endParaRPr>
            </a:p>
          </p:txBody>
        </p:sp>
        <p:sp>
          <p:nvSpPr>
            <p:cNvPr id="72" name="TextBox 71"/>
            <p:cNvSpPr txBox="1"/>
            <p:nvPr/>
          </p:nvSpPr>
          <p:spPr>
            <a:xfrm>
              <a:off x="3293271" y="2614772"/>
              <a:ext cx="2557456" cy="1754326"/>
            </a:xfrm>
            <a:prstGeom prst="rect">
              <a:avLst/>
            </a:prstGeom>
            <a:noFill/>
          </p:spPr>
          <p:txBody>
            <a:bodyPr wrap="square" rtlCol="0">
              <a:spAutoFit/>
            </a:bodyPr>
            <a:lstStyle/>
            <a:p>
              <a:pPr algn="ctr">
                <a:lnSpc>
                  <a:spcPct val="150000"/>
                </a:lnSpc>
              </a:pPr>
              <a:r>
                <a:rPr lang="vi-VN" sz="2400" smtClean="0"/>
                <a:t>Các thành phần và các phần tử trong biểu mẫu</a:t>
              </a:r>
              <a:endParaRPr lang="en-US" sz="2400"/>
            </a:p>
          </p:txBody>
        </p:sp>
      </p:grpSp>
      <p:grpSp>
        <p:nvGrpSpPr>
          <p:cNvPr id="4" name="Group 3"/>
          <p:cNvGrpSpPr/>
          <p:nvPr/>
        </p:nvGrpSpPr>
        <p:grpSpPr>
          <a:xfrm>
            <a:off x="6431821" y="1582219"/>
            <a:ext cx="1838672" cy="2232882"/>
            <a:chOff x="6431821" y="1582219"/>
            <a:chExt cx="1838672" cy="2232882"/>
          </a:xfrm>
        </p:grpSpPr>
        <p:sp>
          <p:nvSpPr>
            <p:cNvPr id="73" name="Rounded Rectangle 72"/>
            <p:cNvSpPr/>
            <p:nvPr/>
          </p:nvSpPr>
          <p:spPr>
            <a:xfrm>
              <a:off x="7006973" y="1582219"/>
              <a:ext cx="688369" cy="688369"/>
            </a:xfrm>
            <a:prstGeom prst="roundRect">
              <a:avLst/>
            </a:prstGeom>
            <a:solidFill>
              <a:schemeClr val="accent2"/>
            </a:solidFill>
            <a:ln w="28575">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b="1" smtClean="0">
                  <a:solidFill>
                    <a:srgbClr val="FFFFFF"/>
                  </a:solidFill>
                  <a:latin typeface="Arial" panose="020B0604020202020204" pitchFamily="34" charset="0"/>
                  <a:cs typeface="Arial" panose="020B0604020202020204" pitchFamily="34" charset="0"/>
                </a:rPr>
                <a:t>03</a:t>
              </a:r>
              <a:endParaRPr lang="en-US" sz="2800" b="1">
                <a:solidFill>
                  <a:srgbClr val="FFFFFF"/>
                </a:solidFill>
                <a:latin typeface="Arial" panose="020B0604020202020204" pitchFamily="34" charset="0"/>
                <a:cs typeface="Arial" panose="020B0604020202020204" pitchFamily="34" charset="0"/>
              </a:endParaRPr>
            </a:p>
          </p:txBody>
        </p:sp>
        <p:sp>
          <p:nvSpPr>
            <p:cNvPr id="74" name="TextBox 73"/>
            <p:cNvSpPr txBox="1"/>
            <p:nvPr/>
          </p:nvSpPr>
          <p:spPr>
            <a:xfrm>
              <a:off x="6431821" y="2614772"/>
              <a:ext cx="1838672" cy="1200329"/>
            </a:xfrm>
            <a:prstGeom prst="rect">
              <a:avLst/>
            </a:prstGeom>
            <a:noFill/>
          </p:spPr>
          <p:txBody>
            <a:bodyPr wrap="square" rtlCol="0">
              <a:spAutoFit/>
            </a:bodyPr>
            <a:lstStyle/>
            <a:p>
              <a:pPr algn="ctr">
                <a:lnSpc>
                  <a:spcPct val="150000"/>
                </a:lnSpc>
              </a:pPr>
              <a:r>
                <a:rPr lang="vi-VN" sz="2400" smtClean="0"/>
                <a:t>Chỉnh sửa bài trí</a:t>
              </a:r>
              <a:endParaRPr lang="en-US" sz="2400"/>
            </a:p>
          </p:txBody>
        </p:sp>
      </p:grpSp>
      <p:pic>
        <p:nvPicPr>
          <p:cNvPr id="18" name="Picture 17"/>
          <p:cNvPicPr>
            <a:picLocks noChangeAspect="1"/>
          </p:cNvPicPr>
          <p:nvPr/>
        </p:nvPicPr>
        <p:blipFill>
          <a:blip r:embed="rId3"/>
          <a:stretch>
            <a:fillRect/>
          </a:stretch>
        </p:blipFill>
        <p:spPr>
          <a:xfrm flipV="1">
            <a:off x="7412599" y="-86436"/>
            <a:ext cx="1715787" cy="117607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 xmlns:a16="http://schemas.microsoft.com/office/drawing/2014/main" id="{4ADFFF1A-F500-CC57-185E-00F4826D0836}"/>
              </a:ext>
            </a:extLst>
          </p:cNvPr>
          <p:cNvSpPr/>
          <p:nvPr/>
        </p:nvSpPr>
        <p:spPr>
          <a:xfrm>
            <a:off x="910937" y="415117"/>
            <a:ext cx="7322128" cy="1496291"/>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lnSpc>
                <a:spcPct val="150000"/>
              </a:lnSpc>
              <a:buClrTx/>
              <a:defRPr/>
            </a:pPr>
            <a:r>
              <a:rPr lang="vi-VN" sz="2200" b="1" kern="1200" noProof="1">
                <a:solidFill>
                  <a:srgbClr val="000000"/>
                </a:solidFill>
                <a:latin typeface="Arial" panose="020B0604020202020204" pitchFamily="34" charset="0"/>
                <a:cs typeface="Arial" panose="020B0604020202020204" pitchFamily="34" charset="0"/>
              </a:rPr>
              <a:t>Câu </a:t>
            </a:r>
            <a:r>
              <a:rPr lang="vi-VN" sz="2200" b="1" kern="1200" noProof="1" smtClean="0">
                <a:solidFill>
                  <a:srgbClr val="000000"/>
                </a:solidFill>
                <a:latin typeface="Arial" panose="020B0604020202020204" pitchFamily="34" charset="0"/>
                <a:cs typeface="Arial" panose="020B0604020202020204" pitchFamily="34" charset="0"/>
              </a:rPr>
              <a:t>3. </a:t>
            </a:r>
            <a:r>
              <a:rPr lang="en-US" sz="2200">
                <a:solidFill>
                  <a:srgbClr val="000000"/>
                </a:solidFill>
                <a:latin typeface="Arial" panose="020B0604020202020204" pitchFamily="34" charset="0"/>
                <a:cs typeface="Arial" panose="020B0604020202020204" pitchFamily="34" charset="0"/>
              </a:rPr>
              <a:t>Chọn câu </a:t>
            </a:r>
            <a:r>
              <a:rPr lang="en-US" sz="2200" b="1">
                <a:solidFill>
                  <a:srgbClr val="000000"/>
                </a:solidFill>
                <a:latin typeface="Arial" panose="020B0604020202020204" pitchFamily="34" charset="0"/>
                <a:cs typeface="Arial" panose="020B0604020202020204" pitchFamily="34" charset="0"/>
              </a:rPr>
              <a:t>sai</a:t>
            </a:r>
            <a:r>
              <a:rPr lang="en-US" sz="2200">
                <a:solidFill>
                  <a:srgbClr val="000000"/>
                </a:solidFill>
                <a:latin typeface="Arial" panose="020B0604020202020204" pitchFamily="34" charset="0"/>
                <a:cs typeface="Arial" panose="020B0604020202020204" pitchFamily="34" charset="0"/>
              </a:rPr>
              <a:t>. Những nhóm việc chính về chỉnh sửa các phần tử biểu mẫu, báo cáo </a:t>
            </a:r>
            <a:r>
              <a:rPr lang="en-US" sz="2200" smtClean="0">
                <a:solidFill>
                  <a:srgbClr val="000000"/>
                </a:solidFill>
                <a:latin typeface="Arial" panose="020B0604020202020204" pitchFamily="34" charset="0"/>
                <a:cs typeface="Arial" panose="020B0604020202020204" pitchFamily="34" charset="0"/>
              </a:rPr>
              <a:t>là</a:t>
            </a:r>
            <a:r>
              <a:rPr lang="vi-VN" sz="2200" b="1" kern="1200" noProof="1" smtClean="0">
                <a:solidFill>
                  <a:srgbClr val="000000"/>
                </a:solidFill>
                <a:latin typeface="Arial" panose="020B0604020202020204" pitchFamily="34" charset="0"/>
                <a:cs typeface="Arial" panose="020B0604020202020204" pitchFamily="34" charset="0"/>
              </a:rPr>
              <a:t> </a:t>
            </a:r>
            <a:endParaRPr lang="vi-VN" sz="2200" kern="1200" noProof="1">
              <a:solidFill>
                <a:srgbClr val="000000"/>
              </a:solidFill>
              <a:latin typeface="Arial" panose="020B0604020202020204" pitchFamily="34" charset="0"/>
              <a:cs typeface="Arial" panose="020B0604020202020204" pitchFamily="34" charset="0"/>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910939" y="3509010"/>
            <a:ext cx="3527497" cy="1234440"/>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35">
              <a:lnSpc>
                <a:spcPct val="130000"/>
              </a:lnSpc>
              <a:buClrTx/>
              <a:defRPr/>
            </a:pPr>
            <a:r>
              <a:rPr lang="en-US" sz="2200" kern="1200" noProof="1">
                <a:solidFill>
                  <a:prstClr val="black"/>
                </a:solidFill>
                <a:latin typeface="Arial" panose="020B0604020202020204" pitchFamily="34" charset="0"/>
                <a:cs typeface="Arial" panose="020B0604020202020204" pitchFamily="34" charset="0"/>
              </a:rPr>
              <a:t>B. </a:t>
            </a:r>
            <a:r>
              <a:rPr lang="pt-BR" sz="2200" kern="1200" noProof="1">
                <a:solidFill>
                  <a:prstClr val="black"/>
                </a:solidFill>
                <a:cs typeface="Arial" panose="020B0604020202020204" pitchFamily="34" charset="0"/>
              </a:rPr>
              <a:t>Thêm logo, hình ảnh trang trí.</a:t>
            </a:r>
            <a:endParaRPr lang="vi-VN" sz="2200" kern="1200" noProof="1">
              <a:solidFill>
                <a:prstClr val="black"/>
              </a:solidFill>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910937" y="2140008"/>
            <a:ext cx="3527497" cy="1234440"/>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35">
              <a:lnSpc>
                <a:spcPct val="130000"/>
              </a:lnSpc>
              <a:buClrTx/>
              <a:defRPr/>
            </a:pPr>
            <a:r>
              <a:rPr lang="en-US" sz="2200" kern="1200" noProof="1">
                <a:solidFill>
                  <a:prstClr val="black"/>
                </a:solidFill>
                <a:latin typeface="Arial" panose="020B0604020202020204" pitchFamily="34" charset="0"/>
                <a:cs typeface="Arial" panose="020B0604020202020204" pitchFamily="34" charset="0"/>
              </a:rPr>
              <a:t>A. </a:t>
            </a:r>
            <a:r>
              <a:rPr lang="vi-VN" sz="2200" kern="1200" noProof="1">
                <a:solidFill>
                  <a:prstClr val="black"/>
                </a:solidFill>
                <a:cs typeface="Arial" panose="020B0604020202020204" pitchFamily="34" charset="0"/>
              </a:rPr>
              <a:t>Đổi lại tên mới cho các tiêu đề, nhãn tên.</a:t>
            </a:r>
          </a:p>
        </p:txBody>
      </p:sp>
      <p:sp>
        <p:nvSpPr>
          <p:cNvPr id="6" name="Đáp án sai 2">
            <a:extLst>
              <a:ext uri="{FF2B5EF4-FFF2-40B4-BE49-F238E27FC236}">
                <a16:creationId xmlns="" xmlns:a16="http://schemas.microsoft.com/office/drawing/2014/main" id="{6A919885-0285-0403-1E09-FA94D8BC080B}"/>
              </a:ext>
            </a:extLst>
          </p:cNvPr>
          <p:cNvSpPr/>
          <p:nvPr/>
        </p:nvSpPr>
        <p:spPr>
          <a:xfrm>
            <a:off x="4633646" y="2140008"/>
            <a:ext cx="3599419" cy="1234440"/>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35">
              <a:lnSpc>
                <a:spcPct val="130000"/>
              </a:lnSpc>
              <a:buClrTx/>
              <a:defRPr/>
            </a:pPr>
            <a:r>
              <a:rPr lang="en-US" sz="2200" kern="1200" noProof="1">
                <a:solidFill>
                  <a:prstClr val="black"/>
                </a:solidFill>
                <a:latin typeface="Arial" panose="020B0604020202020204" pitchFamily="34" charset="0"/>
                <a:cs typeface="Arial" panose="020B0604020202020204" pitchFamily="34" charset="0"/>
              </a:rPr>
              <a:t>C. </a:t>
            </a:r>
            <a:r>
              <a:rPr lang="vi-VN" sz="2200" kern="1200" noProof="1">
                <a:solidFill>
                  <a:prstClr val="black"/>
                </a:solidFill>
                <a:cs typeface="Arial" panose="020B0604020202020204" pitchFamily="34" charset="0"/>
              </a:rPr>
              <a:t>Chỉnh sửa kích thước các phần tử cho hợp lí.</a:t>
            </a:r>
          </a:p>
        </p:txBody>
      </p:sp>
      <p:sp>
        <p:nvSpPr>
          <p:cNvPr id="7" name="Đáp án sai 3">
            <a:extLst>
              <a:ext uri="{FF2B5EF4-FFF2-40B4-BE49-F238E27FC236}">
                <a16:creationId xmlns="" xmlns:a16="http://schemas.microsoft.com/office/drawing/2014/main" id="{2E7D83A4-3758-8699-4DD0-010A80780539}"/>
              </a:ext>
            </a:extLst>
          </p:cNvPr>
          <p:cNvSpPr/>
          <p:nvPr/>
        </p:nvSpPr>
        <p:spPr>
          <a:xfrm>
            <a:off x="4633645" y="3509010"/>
            <a:ext cx="3599419" cy="1234440"/>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35">
              <a:lnSpc>
                <a:spcPct val="130000"/>
              </a:lnSpc>
              <a:buClrTx/>
              <a:defRPr/>
            </a:pPr>
            <a:r>
              <a:rPr lang="en-US" sz="2200" kern="1200" noProof="1">
                <a:solidFill>
                  <a:prstClr val="black"/>
                </a:solidFill>
                <a:latin typeface="Arial" panose="020B0604020202020204" pitchFamily="34" charset="0"/>
                <a:cs typeface="Arial" panose="020B0604020202020204" pitchFamily="34" charset="0"/>
              </a:rPr>
              <a:t>D. </a:t>
            </a:r>
            <a:r>
              <a:rPr lang="it-IT" sz="2200" kern="1200" noProof="1">
                <a:solidFill>
                  <a:prstClr val="black"/>
                </a:solidFill>
                <a:cs typeface="Arial" panose="020B0604020202020204" pitchFamily="34" charset="0"/>
              </a:rPr>
              <a:t>Di chuyển sắp xếp lại.</a:t>
            </a:r>
            <a:endParaRPr lang="vi-VN" sz="2200" kern="1200" noProof="1">
              <a:solidFill>
                <a:prstClr val="black"/>
              </a:solidFill>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3" y="-477949"/>
            <a:ext cx="365522" cy="36552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686437" y="3847794"/>
            <a:ext cx="639785" cy="556871"/>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23552" y="2473210"/>
            <a:ext cx="637592" cy="56803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23552" y="3911129"/>
            <a:ext cx="637592" cy="56803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86437" y="2438952"/>
            <a:ext cx="637592" cy="56803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20" y="-477949"/>
            <a:ext cx="365522" cy="365522"/>
          </a:xfrm>
          <a:prstGeom prst="rect">
            <a:avLst/>
          </a:prstGeom>
        </p:spPr>
      </p:pic>
    </p:spTree>
    <p:extLst>
      <p:ext uri="{BB962C8B-B14F-4D97-AF65-F5344CB8AC3E}">
        <p14:creationId xmlns:p14="http://schemas.microsoft.com/office/powerpoint/2010/main" val="83894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2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2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 xmlns:a16="http://schemas.microsoft.com/office/drawing/2014/main" id="{4ADFFF1A-F500-CC57-185E-00F4826D0836}"/>
              </a:ext>
            </a:extLst>
          </p:cNvPr>
          <p:cNvSpPr/>
          <p:nvPr/>
        </p:nvSpPr>
        <p:spPr>
          <a:xfrm>
            <a:off x="910935" y="303754"/>
            <a:ext cx="7322128" cy="1496291"/>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defRPr/>
            </a:pPr>
            <a:r>
              <a:rPr lang="vi-VN" sz="2200" b="1" kern="1200" noProof="1">
                <a:solidFill>
                  <a:srgbClr val="000000"/>
                </a:solidFill>
                <a:latin typeface="Arial" panose="020B0604020202020204" pitchFamily="34" charset="0"/>
                <a:cs typeface="Arial" panose="020B0604020202020204" pitchFamily="34" charset="0"/>
              </a:rPr>
              <a:t>Câu </a:t>
            </a:r>
            <a:r>
              <a:rPr lang="en-US" sz="2200" b="1" kern="1200" noProof="1">
                <a:solidFill>
                  <a:srgbClr val="000000"/>
                </a:solidFill>
                <a:latin typeface="Arial" panose="020B0604020202020204" pitchFamily="34" charset="0"/>
                <a:cs typeface="Arial" panose="020B0604020202020204" pitchFamily="34" charset="0"/>
              </a:rPr>
              <a:t>4</a:t>
            </a:r>
            <a:r>
              <a:rPr lang="vi-VN" sz="2200" b="1" kern="1200" noProof="1" smtClean="0">
                <a:solidFill>
                  <a:srgbClr val="000000"/>
                </a:solidFill>
                <a:latin typeface="Arial" panose="020B0604020202020204" pitchFamily="34" charset="0"/>
                <a:cs typeface="Arial" panose="020B0604020202020204" pitchFamily="34" charset="0"/>
              </a:rPr>
              <a:t>. </a:t>
            </a:r>
            <a:r>
              <a:rPr lang="en-US" sz="2200">
                <a:solidFill>
                  <a:srgbClr val="000000"/>
                </a:solidFill>
                <a:latin typeface="Arial" panose="020B0604020202020204" pitchFamily="34" charset="0"/>
                <a:cs typeface="Arial" panose="020B0604020202020204" pitchFamily="34" charset="0"/>
              </a:rPr>
              <a:t>Tập hợp một số thiết lập cơ bản áp dụng cho mọi đối tượng trong CSDL Access được gọi </a:t>
            </a:r>
            <a:r>
              <a:rPr lang="en-US" sz="2200" smtClean="0">
                <a:solidFill>
                  <a:srgbClr val="000000"/>
                </a:solidFill>
                <a:latin typeface="Arial" panose="020B0604020202020204" pitchFamily="34" charset="0"/>
                <a:cs typeface="Arial" panose="020B0604020202020204" pitchFamily="34" charset="0"/>
              </a:rPr>
              <a:t>là</a:t>
            </a:r>
            <a:endParaRPr lang="en-US" sz="2200">
              <a:solidFill>
                <a:srgbClr val="000000"/>
              </a:solidFill>
              <a:latin typeface="Arial" panose="020B0604020202020204" pitchFamily="34" charset="0"/>
              <a:cs typeface="Arial" panose="020B0604020202020204" pitchFamily="34" charset="0"/>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831771" y="3442234"/>
            <a:ext cx="3545586" cy="1234440"/>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defRPr/>
            </a:pPr>
            <a:r>
              <a:rPr lang="en-US" sz="2200" kern="1200" noProof="1">
                <a:solidFill>
                  <a:prstClr val="black"/>
                </a:solidFill>
                <a:latin typeface="Arial" panose="020B0604020202020204" pitchFamily="34" charset="0"/>
                <a:cs typeface="Arial" panose="020B0604020202020204" pitchFamily="34" charset="0"/>
              </a:rPr>
              <a:t>D. </a:t>
            </a:r>
            <a:r>
              <a:rPr lang="vi-VN" sz="2200" kern="1200" noProof="1" smtClean="0">
                <a:solidFill>
                  <a:prstClr val="black"/>
                </a:solidFill>
                <a:latin typeface="Arial" panose="020B0604020202020204" pitchFamily="34" charset="0"/>
                <a:cs typeface="Arial" panose="020B0604020202020204" pitchFamily="34" charset="0"/>
              </a:rPr>
              <a:t>Themes</a:t>
            </a:r>
            <a:endParaRPr lang="vi-VN" sz="2200" kern="1200" noProof="1">
              <a:solidFill>
                <a:prstClr val="black"/>
              </a:solidFill>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910935" y="1983182"/>
            <a:ext cx="3545586" cy="1234440"/>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defRPr/>
            </a:pPr>
            <a:r>
              <a:rPr lang="en-US" sz="2200" kern="1200" noProof="1">
                <a:solidFill>
                  <a:prstClr val="black"/>
                </a:solidFill>
                <a:latin typeface="Arial" panose="020B0604020202020204" pitchFamily="34" charset="0"/>
                <a:cs typeface="Arial" panose="020B0604020202020204" pitchFamily="34" charset="0"/>
              </a:rPr>
              <a:t>A. </a:t>
            </a:r>
            <a:r>
              <a:rPr lang="vi-VN" sz="2200" kern="1200" noProof="1" smtClean="0">
                <a:solidFill>
                  <a:prstClr val="black"/>
                </a:solidFill>
                <a:latin typeface="Arial" panose="020B0604020202020204" pitchFamily="34" charset="0"/>
                <a:cs typeface="Arial" panose="020B0604020202020204" pitchFamily="34" charset="0"/>
              </a:rPr>
              <a:t>Colors</a:t>
            </a:r>
            <a:endParaRPr lang="vi-VN" sz="2200" kern="1200" noProof="1">
              <a:solidFill>
                <a:prstClr val="black"/>
              </a:solidFill>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910935" y="3442234"/>
            <a:ext cx="3545586" cy="1234440"/>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defRPr/>
            </a:pPr>
            <a:r>
              <a:rPr lang="en-US" sz="2200" kern="1200" noProof="1">
                <a:solidFill>
                  <a:prstClr val="black"/>
                </a:solidFill>
                <a:latin typeface="Arial" panose="020B0604020202020204" pitchFamily="34" charset="0"/>
                <a:cs typeface="Arial" panose="020B0604020202020204" pitchFamily="34" charset="0"/>
              </a:rPr>
              <a:t>B. </a:t>
            </a:r>
            <a:r>
              <a:rPr lang="vi-VN" sz="2200" kern="1200" noProof="1" smtClean="0">
                <a:solidFill>
                  <a:prstClr val="black"/>
                </a:solidFill>
                <a:latin typeface="Arial" panose="020B0604020202020204" pitchFamily="34" charset="0"/>
                <a:cs typeface="Arial" panose="020B0604020202020204" pitchFamily="34" charset="0"/>
              </a:rPr>
              <a:t>Fonts</a:t>
            </a:r>
            <a:endParaRPr lang="vi-VN" sz="2200" kern="1200" noProof="1">
              <a:solidFill>
                <a:prstClr val="black"/>
              </a:solidFill>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4831771" y="1983181"/>
            <a:ext cx="3545586" cy="1234440"/>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defRPr/>
            </a:pPr>
            <a:r>
              <a:rPr lang="en-US" sz="2200" kern="1200" noProof="1">
                <a:solidFill>
                  <a:prstClr val="black"/>
                </a:solidFill>
                <a:latin typeface="Arial" panose="020B0604020202020204" pitchFamily="34" charset="0"/>
                <a:cs typeface="Arial" panose="020B0604020202020204" pitchFamily="34" charset="0"/>
              </a:rPr>
              <a:t>C. </a:t>
            </a:r>
            <a:r>
              <a:rPr lang="vi-VN" sz="2200" kern="1200" noProof="1" smtClean="0">
                <a:solidFill>
                  <a:prstClr val="black"/>
                </a:solidFill>
                <a:latin typeface="Arial" panose="020B0604020202020204" pitchFamily="34" charset="0"/>
                <a:cs typeface="Arial" panose="020B0604020202020204" pitchFamily="34" charset="0"/>
              </a:rPr>
              <a:t>Shapes</a:t>
            </a:r>
            <a:endParaRPr lang="vi-VN" sz="2200" kern="1200" noProof="1">
              <a:solidFill>
                <a:prstClr val="black"/>
              </a:solidFill>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95471" y="3663819"/>
            <a:ext cx="639785" cy="556871"/>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3652654"/>
            <a:ext cx="637592" cy="56803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2186670"/>
            <a:ext cx="637592" cy="56803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2186670"/>
            <a:ext cx="637592" cy="56803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552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2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2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 xmlns:a16="http://schemas.microsoft.com/office/drawing/2014/main" id="{4ADFFF1A-F500-CC57-185E-00F4826D0836}"/>
              </a:ext>
            </a:extLst>
          </p:cNvPr>
          <p:cNvSpPr/>
          <p:nvPr/>
        </p:nvSpPr>
        <p:spPr>
          <a:xfrm>
            <a:off x="910935" y="238582"/>
            <a:ext cx="7322128" cy="2475688"/>
          </a:xfrm>
          <a:prstGeom prst="plaque">
            <a:avLst>
              <a:gd name="adj" fmla="val 919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b="1" kern="1200" noProof="1">
                <a:solidFill>
                  <a:srgbClr val="000000"/>
                </a:solidFill>
                <a:latin typeface="Arial" panose="020B0604020202020204" pitchFamily="34" charset="0"/>
                <a:cs typeface="Arial" panose="020B0604020202020204" pitchFamily="34" charset="0"/>
              </a:rPr>
              <a:t>Câu </a:t>
            </a:r>
            <a:r>
              <a:rPr lang="vi-VN" sz="2000" b="1" kern="1200" noProof="1" smtClean="0">
                <a:solidFill>
                  <a:srgbClr val="000000"/>
                </a:solidFill>
                <a:latin typeface="Arial" panose="020B0604020202020204" pitchFamily="34" charset="0"/>
                <a:cs typeface="Arial" panose="020B0604020202020204" pitchFamily="34" charset="0"/>
              </a:rPr>
              <a:t>5. </a:t>
            </a:r>
            <a:r>
              <a:rPr lang="en-US" sz="2000">
                <a:solidFill>
                  <a:srgbClr val="000000"/>
                </a:solidFill>
                <a:latin typeface="Arial" panose="020B0604020202020204" pitchFamily="34" charset="0"/>
                <a:cs typeface="Arial" panose="020B0604020202020204" pitchFamily="34" charset="0"/>
              </a:rPr>
              <a:t>Sắp xếp các câu sau đây để hoàn thành thao tác di chuyển các phần tử trong biểu mẫu</a:t>
            </a:r>
          </a:p>
          <a:p>
            <a:pPr algn="just">
              <a:lnSpc>
                <a:spcPct val="130000"/>
              </a:lnSpc>
            </a:pPr>
            <a:r>
              <a:rPr lang="en-US" sz="2000">
                <a:solidFill>
                  <a:srgbClr val="000000"/>
                </a:solidFill>
                <a:latin typeface="Arial" panose="020B0604020202020204" pitchFamily="34" charset="0"/>
                <a:cs typeface="Arial" panose="020B0604020202020204" pitchFamily="34" charset="0"/>
              </a:rPr>
              <a:t>1. Kéo thả để đưa phần tử đã chọn vào đích.</a:t>
            </a:r>
          </a:p>
          <a:p>
            <a:pPr algn="just">
              <a:lnSpc>
                <a:spcPct val="130000"/>
              </a:lnSpc>
            </a:pPr>
            <a:r>
              <a:rPr lang="en-US" sz="2000">
                <a:solidFill>
                  <a:srgbClr val="000000"/>
                </a:solidFill>
                <a:latin typeface="Arial" panose="020B0604020202020204" pitchFamily="34" charset="0"/>
                <a:cs typeface="Arial" panose="020B0604020202020204" pitchFamily="34" charset="0"/>
              </a:rPr>
              <a:t>2. Tạo khoảng trống làm đích đến để chứa phần tử muốn chuyển tới.</a:t>
            </a:r>
          </a:p>
          <a:p>
            <a:pPr algn="just">
              <a:lnSpc>
                <a:spcPct val="130000"/>
              </a:lnSpc>
            </a:pPr>
            <a:r>
              <a:rPr lang="en-US" sz="2000">
                <a:solidFill>
                  <a:srgbClr val="000000"/>
                </a:solidFill>
                <a:latin typeface="Arial" panose="020B0604020202020204" pitchFamily="34" charset="0"/>
                <a:cs typeface="Arial" panose="020B0604020202020204" pitchFamily="34" charset="0"/>
              </a:rPr>
              <a:t>3. Nháy chọn</a:t>
            </a:r>
            <a:r>
              <a:rPr lang="en-US" sz="2000" b="1">
                <a:solidFill>
                  <a:srgbClr val="000000"/>
                </a:solidFill>
                <a:latin typeface="Arial" panose="020B0604020202020204" pitchFamily="34" charset="0"/>
                <a:cs typeface="Arial" panose="020B0604020202020204" pitchFamily="34" charset="0"/>
              </a:rPr>
              <a:t> Arrange</a:t>
            </a:r>
            <a:r>
              <a:rPr lang="en-US" sz="2000" smtClean="0">
                <a:solidFill>
                  <a:srgbClr val="000000"/>
                </a:solidFill>
                <a:latin typeface="Arial" panose="020B0604020202020204" pitchFamily="34" charset="0"/>
                <a:cs typeface="Arial" panose="020B0604020202020204" pitchFamily="34" charset="0"/>
              </a:rPr>
              <a:t>.</a:t>
            </a:r>
            <a:r>
              <a:rPr lang="vi-VN" sz="2000" b="1" kern="1200" noProof="1" smtClean="0">
                <a:solidFill>
                  <a:srgbClr val="000000"/>
                </a:solidFill>
                <a:latin typeface="Arial" panose="020B0604020202020204" pitchFamily="34" charset="0"/>
                <a:cs typeface="Arial" panose="020B0604020202020204" pitchFamily="34" charset="0"/>
              </a:rPr>
              <a:t> </a:t>
            </a:r>
            <a:endParaRPr lang="vi-VN" sz="2000" kern="1200" noProof="1">
              <a:solidFill>
                <a:srgbClr val="000000"/>
              </a:solidFill>
              <a:latin typeface="Arial" panose="020B0604020202020204" pitchFamily="34" charset="0"/>
              <a:cs typeface="Arial" panose="020B0604020202020204" pitchFamily="34" charset="0"/>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686300" y="2883111"/>
            <a:ext cx="3546764" cy="945826"/>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35">
              <a:lnSpc>
                <a:spcPct val="150000"/>
              </a:lnSpc>
              <a:buClrTx/>
              <a:defRPr/>
            </a:pPr>
            <a:r>
              <a:rPr lang="vi-VN" sz="2200" kern="1200" noProof="1">
                <a:solidFill>
                  <a:prstClr val="black"/>
                </a:solidFill>
                <a:latin typeface="Arial" panose="020B0604020202020204" pitchFamily="34" charset="0"/>
                <a:cs typeface="Arial" panose="020B0604020202020204" pitchFamily="34" charset="0"/>
              </a:rPr>
              <a:t>C. </a:t>
            </a:r>
            <a:r>
              <a:rPr lang="vi-VN" sz="2200" kern="1200" noProof="1">
                <a:solidFill>
                  <a:prstClr val="black"/>
                </a:solidFill>
                <a:cs typeface="Arial" panose="020B0604020202020204" pitchFamily="34" charset="0"/>
              </a:rPr>
              <a:t>3 → 2 → 1.</a:t>
            </a:r>
            <a:endParaRPr lang="vi-VN" sz="2200" kern="1200" noProof="1">
              <a:solidFill>
                <a:prstClr val="black"/>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908662" y="2878785"/>
            <a:ext cx="3546764" cy="945826"/>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35">
              <a:lnSpc>
                <a:spcPct val="150000"/>
              </a:lnSpc>
              <a:buClrTx/>
              <a:defRPr/>
            </a:pPr>
            <a:r>
              <a:rPr lang="vi-VN" sz="2200" kern="1200" noProof="1">
                <a:solidFill>
                  <a:prstClr val="black"/>
                </a:solidFill>
                <a:latin typeface="Arial" panose="020B0604020202020204" pitchFamily="34" charset="0"/>
                <a:cs typeface="Arial" panose="020B0604020202020204" pitchFamily="34" charset="0"/>
              </a:rPr>
              <a:t>A. </a:t>
            </a:r>
            <a:r>
              <a:rPr lang="vi-VN" sz="2200" kern="1200" noProof="1">
                <a:solidFill>
                  <a:prstClr val="black"/>
                </a:solidFill>
                <a:cs typeface="Arial" panose="020B0604020202020204" pitchFamily="34" charset="0"/>
              </a:rPr>
              <a:t>1 → 2 → 3.</a:t>
            </a:r>
            <a:endParaRPr lang="vi-VN" sz="2200" kern="1200" noProof="1">
              <a:solidFill>
                <a:prstClr val="black"/>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908662" y="3955917"/>
            <a:ext cx="3546764" cy="945826"/>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35">
              <a:lnSpc>
                <a:spcPct val="150000"/>
              </a:lnSpc>
              <a:buClrTx/>
              <a:defRPr/>
            </a:pPr>
            <a:r>
              <a:rPr lang="vi-VN" sz="2200" kern="1200" noProof="1">
                <a:solidFill>
                  <a:prstClr val="black"/>
                </a:solidFill>
                <a:latin typeface="Arial" panose="020B0604020202020204" pitchFamily="34" charset="0"/>
                <a:cs typeface="Arial" panose="020B0604020202020204" pitchFamily="34" charset="0"/>
              </a:rPr>
              <a:t>B. </a:t>
            </a:r>
            <a:r>
              <a:rPr lang="vi-VN" sz="2200" kern="1200" noProof="1">
                <a:solidFill>
                  <a:prstClr val="black"/>
                </a:solidFill>
                <a:cs typeface="Arial" panose="020B0604020202020204" pitchFamily="34" charset="0"/>
              </a:rPr>
              <a:t>2 → 1 → 3.</a:t>
            </a:r>
            <a:endParaRPr lang="vi-VN" sz="2200" kern="1200" noProof="1">
              <a:solidFill>
                <a:prstClr val="black"/>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4686300" y="3955917"/>
            <a:ext cx="3546764" cy="945826"/>
          </a:xfrm>
          <a:prstGeom prst="plaqu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35">
              <a:lnSpc>
                <a:spcPct val="150000"/>
              </a:lnSpc>
              <a:buClrTx/>
              <a:defRPr/>
            </a:pPr>
            <a:r>
              <a:rPr lang="vi-VN" sz="2200" kern="1200" noProof="1">
                <a:solidFill>
                  <a:prstClr val="black"/>
                </a:solidFill>
                <a:latin typeface="Arial" panose="020B0604020202020204" pitchFamily="34" charset="0"/>
                <a:cs typeface="Arial" panose="020B0604020202020204" pitchFamily="34" charset="0"/>
              </a:rPr>
              <a:t>D. </a:t>
            </a:r>
            <a:r>
              <a:rPr lang="vi-VN" sz="2200" kern="1200" noProof="1">
                <a:solidFill>
                  <a:prstClr val="black"/>
                </a:solidFill>
                <a:cs typeface="Arial" panose="020B0604020202020204" pitchFamily="34" charset="0"/>
              </a:rPr>
              <a:t>2 → 3 → 1.</a:t>
            </a:r>
            <a:endParaRPr lang="vi-VN" sz="2200" kern="1200" noProof="1">
              <a:solidFill>
                <a:prstClr val="black"/>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3" y="-477949"/>
            <a:ext cx="365522" cy="36552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87591" y="3155721"/>
            <a:ext cx="639785" cy="556871"/>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727544" y="4169192"/>
            <a:ext cx="637592" cy="56803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4090382"/>
            <a:ext cx="637592" cy="56803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733799" y="3038974"/>
            <a:ext cx="637592" cy="56803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20" y="-477949"/>
            <a:ext cx="365522" cy="365522"/>
          </a:xfrm>
          <a:prstGeom prst="rect">
            <a:avLst/>
          </a:prstGeom>
        </p:spPr>
      </p:pic>
    </p:spTree>
    <p:extLst>
      <p:ext uri="{BB962C8B-B14F-4D97-AF65-F5344CB8AC3E}">
        <p14:creationId xmlns:p14="http://schemas.microsoft.com/office/powerpoint/2010/main" val="17510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2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2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Google Shape;1681;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solidFill>
                  <a:schemeClr val="bg2"/>
                </a:solidFill>
                <a:latin typeface="Arial" panose="020B0604020202020204" pitchFamily="34" charset="0"/>
                <a:cs typeface="Arial" panose="020B0604020202020204" pitchFamily="34" charset="0"/>
              </a:rPr>
              <a:t>VẬN DỤNG</a:t>
            </a:r>
            <a:endParaRPr sz="3200">
              <a:solidFill>
                <a:schemeClr val="bg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04067" y="3137439"/>
            <a:ext cx="2169955" cy="2006061"/>
          </a:xfrm>
          <a:prstGeom prst="rect">
            <a:avLst/>
          </a:prstGeom>
        </p:spPr>
      </p:pic>
      <p:sp>
        <p:nvSpPr>
          <p:cNvPr id="6" name="Rounded Rectangular Callout 5"/>
          <p:cNvSpPr/>
          <p:nvPr/>
        </p:nvSpPr>
        <p:spPr>
          <a:xfrm>
            <a:off x="3744930" y="1582220"/>
            <a:ext cx="4566863" cy="1767155"/>
          </a:xfrm>
          <a:prstGeom prst="wedgeRoundRectCallout">
            <a:avLst>
              <a:gd name="adj1" fmla="val -67630"/>
              <a:gd name="adj2" fmla="val 39481"/>
              <a:gd name="adj3" fmla="val 16667"/>
            </a:avLst>
          </a:prstGeom>
          <a:solidFill>
            <a:srgbClr val="FFFFFF"/>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200">
                <a:solidFill>
                  <a:srgbClr val="000000"/>
                </a:solidFill>
                <a:latin typeface="Arial" panose="020B0604020202020204" pitchFamily="34" charset="0"/>
                <a:cs typeface="Arial" panose="020B0604020202020204" pitchFamily="34" charset="0"/>
              </a:rPr>
              <a:t>Sửa lại tiêu đề của các biểu mẫu và báo cáo đã tạo ra, bổ sung thêm tên trường của em.</a:t>
            </a:r>
          </a:p>
        </p:txBody>
      </p:sp>
      <p:pic>
        <p:nvPicPr>
          <p:cNvPr id="4" name="Picture 3"/>
          <p:cNvPicPr>
            <a:picLocks noChangeAspect="1"/>
          </p:cNvPicPr>
          <p:nvPr/>
        </p:nvPicPr>
        <p:blipFill>
          <a:blip r:embed="rId4"/>
          <a:stretch>
            <a:fillRect/>
          </a:stretch>
        </p:blipFill>
        <p:spPr>
          <a:xfrm rot="5400000">
            <a:off x="294315" y="48279"/>
            <a:ext cx="619504" cy="1467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sz="3200" smtClean="0">
                <a:solidFill>
                  <a:schemeClr val="bg2"/>
                </a:solidFill>
                <a:latin typeface="Arial" panose="020B0604020202020204" pitchFamily="34" charset="0"/>
                <a:cs typeface="Arial" panose="020B0604020202020204" pitchFamily="34" charset="0"/>
              </a:rPr>
              <a:t>HƯỚNG DẪN VỀ NHÀ</a:t>
            </a:r>
            <a:endParaRPr lang="en-US" sz="3200">
              <a:solidFill>
                <a:schemeClr val="bg2"/>
              </a:solidFill>
              <a:latin typeface="Arial" panose="020B0604020202020204" pitchFamily="34" charset="0"/>
              <a:cs typeface="Arial" panose="020B0604020202020204" pitchFamily="34" charset="0"/>
            </a:endParaRPr>
          </a:p>
        </p:txBody>
      </p:sp>
      <p:sp>
        <p:nvSpPr>
          <p:cNvPr id="4" name="Folded Corner 3"/>
          <p:cNvSpPr/>
          <p:nvPr/>
        </p:nvSpPr>
        <p:spPr>
          <a:xfrm>
            <a:off x="648079" y="1623316"/>
            <a:ext cx="2506087" cy="2712377"/>
          </a:xfrm>
          <a:prstGeom prst="foldedCorner">
            <a:avLst/>
          </a:prstGeom>
          <a:solidFill>
            <a:srgbClr val="FFFF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smtClean="0">
                <a:solidFill>
                  <a:srgbClr val="000000"/>
                </a:solidFill>
                <a:latin typeface="Arial" panose="020B0604020202020204" pitchFamily="34" charset="0"/>
                <a:cs typeface="Arial" panose="020B0604020202020204" pitchFamily="34" charset="0"/>
              </a:rPr>
              <a:t>Ôn lại kiến thức đã học trong bài</a:t>
            </a:r>
            <a:endParaRPr lang="en-US" sz="2200">
              <a:solidFill>
                <a:srgbClr val="000000"/>
              </a:solidFill>
              <a:latin typeface="Arial" panose="020B0604020202020204" pitchFamily="34" charset="0"/>
              <a:cs typeface="Arial" panose="020B0604020202020204" pitchFamily="34" charset="0"/>
            </a:endParaRPr>
          </a:p>
        </p:txBody>
      </p:sp>
      <p:sp>
        <p:nvSpPr>
          <p:cNvPr id="5" name="Folded Corner 4"/>
          <p:cNvSpPr/>
          <p:nvPr/>
        </p:nvSpPr>
        <p:spPr>
          <a:xfrm>
            <a:off x="3318956" y="1623315"/>
            <a:ext cx="2506087" cy="2712377"/>
          </a:xfrm>
          <a:prstGeom prst="foldedCorner">
            <a:avLst/>
          </a:prstGeom>
          <a:solidFill>
            <a:srgbClr val="FFFFFF"/>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smtClean="0">
                <a:solidFill>
                  <a:srgbClr val="000000"/>
                </a:solidFill>
                <a:latin typeface="Arial" panose="020B0604020202020204" pitchFamily="34" charset="0"/>
                <a:cs typeface="Arial" panose="020B0604020202020204" pitchFamily="34" charset="0"/>
              </a:rPr>
              <a:t>Hoàn thành bài tập trong SBT</a:t>
            </a:r>
            <a:endParaRPr lang="en-US" sz="2200">
              <a:solidFill>
                <a:srgbClr val="000000"/>
              </a:solidFill>
              <a:latin typeface="Arial" panose="020B0604020202020204" pitchFamily="34" charset="0"/>
              <a:cs typeface="Arial" panose="020B0604020202020204" pitchFamily="34" charset="0"/>
            </a:endParaRPr>
          </a:p>
        </p:txBody>
      </p:sp>
      <p:sp>
        <p:nvSpPr>
          <p:cNvPr id="6" name="Folded Corner 5"/>
          <p:cNvSpPr/>
          <p:nvPr/>
        </p:nvSpPr>
        <p:spPr>
          <a:xfrm>
            <a:off x="5989833" y="1623315"/>
            <a:ext cx="2506087" cy="2712377"/>
          </a:xfrm>
          <a:prstGeom prst="foldedCorner">
            <a:avLst/>
          </a:prstGeom>
          <a:solidFill>
            <a:srgbClr val="FFFFFF"/>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smtClean="0">
                <a:solidFill>
                  <a:srgbClr val="000000"/>
                </a:solidFill>
                <a:latin typeface="Arial" panose="020B0604020202020204" pitchFamily="34" charset="0"/>
                <a:cs typeface="Arial" panose="020B0604020202020204" pitchFamily="34" charset="0"/>
              </a:rPr>
              <a:t>Chuẩn bị bài sau - </a:t>
            </a:r>
            <a:r>
              <a:rPr lang="vi-VN" sz="2200" b="1" smtClean="0">
                <a:solidFill>
                  <a:srgbClr val="000000"/>
                </a:solidFill>
                <a:latin typeface="Arial" panose="020B0604020202020204" pitchFamily="34" charset="0"/>
                <a:cs typeface="Arial" panose="020B0604020202020204" pitchFamily="34" charset="0"/>
              </a:rPr>
              <a:t>Bài 8: Hoàn tất ứng dụng</a:t>
            </a:r>
            <a:endParaRPr lang="en-US" sz="2200" b="1">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03065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type="ctrTitle"/>
          </p:nvPr>
        </p:nvSpPr>
        <p:spPr>
          <a:xfrm>
            <a:off x="523982" y="1160981"/>
            <a:ext cx="8075488" cy="2039978"/>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mtClean="0">
                <a:solidFill>
                  <a:schemeClr val="accent1">
                    <a:lumMod val="75000"/>
                  </a:schemeClr>
                </a:solidFill>
                <a:latin typeface="Arial" panose="020B0604020202020204" pitchFamily="34" charset="0"/>
                <a:cs typeface="Arial" panose="020B0604020202020204" pitchFamily="34" charset="0"/>
                <a:sym typeface="Balsamiq Sans"/>
              </a:rPr>
              <a:t>CẢM ƠN SỰ CHÚ Ý </a:t>
            </a:r>
            <a:br>
              <a:rPr lang="vi-VN" smtClean="0">
                <a:solidFill>
                  <a:schemeClr val="accent1">
                    <a:lumMod val="75000"/>
                  </a:schemeClr>
                </a:solidFill>
                <a:latin typeface="Arial" panose="020B0604020202020204" pitchFamily="34" charset="0"/>
                <a:cs typeface="Arial" panose="020B0604020202020204" pitchFamily="34" charset="0"/>
                <a:sym typeface="Balsamiq Sans"/>
              </a:rPr>
            </a:br>
            <a:r>
              <a:rPr lang="vi-VN" smtClean="0">
                <a:solidFill>
                  <a:schemeClr val="accent1">
                    <a:lumMod val="75000"/>
                  </a:schemeClr>
                </a:solidFill>
                <a:latin typeface="Arial" panose="020B0604020202020204" pitchFamily="34" charset="0"/>
                <a:cs typeface="Arial" panose="020B0604020202020204" pitchFamily="34" charset="0"/>
                <a:sym typeface="Balsamiq Sans"/>
              </a:rPr>
              <a:t>LẮNG NGHE CỦA CÁC EM!</a:t>
            </a:r>
            <a:endParaRPr>
              <a:solidFill>
                <a:schemeClr val="accent1">
                  <a:lumMod val="75000"/>
                </a:schemeClr>
              </a:solidFill>
              <a:latin typeface="Arial" panose="020B0604020202020204" pitchFamily="34" charset="0"/>
              <a:cs typeface="Arial" panose="020B0604020202020204" pitchFamily="34" charset="0"/>
              <a:sym typeface="Balsamiq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653" y="3118765"/>
            <a:ext cx="2264146" cy="2264146"/>
          </a:xfrm>
          <a:prstGeom prst="rect">
            <a:avLst/>
          </a:prstGeom>
        </p:spPr>
      </p:pic>
    </p:spTree>
    <p:extLst>
      <p:ext uri="{BB962C8B-B14F-4D97-AF65-F5344CB8AC3E}">
        <p14:creationId xmlns:p14="http://schemas.microsoft.com/office/powerpoint/2010/main" val="1673380275"/>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cxnSp>
        <p:nvCxnSpPr>
          <p:cNvPr id="12" name="Straight Connector 11"/>
          <p:cNvCxnSpPr/>
          <p:nvPr/>
        </p:nvCxnSpPr>
        <p:spPr>
          <a:xfrm>
            <a:off x="0" y="1926404"/>
            <a:ext cx="91440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77" name="Google Shape;277;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latin typeface="Arial" panose="020B0604020202020204" pitchFamily="34" charset="0"/>
                <a:cs typeface="Arial" panose="020B0604020202020204" pitchFamily="34" charset="0"/>
              </a:rPr>
              <a:t>NỘI DUNG BÀI HỌC</a:t>
            </a:r>
            <a:endParaRPr sz="3200">
              <a:solidFill>
                <a:schemeClr val="dk2"/>
              </a:solidFill>
              <a:latin typeface="Arial" panose="020B0604020202020204" pitchFamily="34" charset="0"/>
              <a:cs typeface="Arial" panose="020B0604020202020204" pitchFamily="34" charset="0"/>
            </a:endParaRPr>
          </a:p>
        </p:txBody>
      </p:sp>
      <p:grpSp>
        <p:nvGrpSpPr>
          <p:cNvPr id="2" name="Group 1"/>
          <p:cNvGrpSpPr/>
          <p:nvPr/>
        </p:nvGrpSpPr>
        <p:grpSpPr>
          <a:xfrm>
            <a:off x="720000" y="1577082"/>
            <a:ext cx="3390067" cy="2232882"/>
            <a:chOff x="720000" y="1577082"/>
            <a:chExt cx="3390067" cy="2232882"/>
          </a:xfrm>
        </p:grpSpPr>
        <p:sp>
          <p:nvSpPr>
            <p:cNvPr id="10" name="Rounded Rectangle 9"/>
            <p:cNvSpPr/>
            <p:nvPr/>
          </p:nvSpPr>
          <p:spPr>
            <a:xfrm>
              <a:off x="2065106" y="1577082"/>
              <a:ext cx="688369" cy="688369"/>
            </a:xfrm>
            <a:prstGeom prst="roundRect">
              <a:avLst/>
            </a:prstGeom>
            <a:solidFill>
              <a:schemeClr val="accent3"/>
            </a:solidFill>
            <a:ln w="28575">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b="1" smtClean="0">
                  <a:solidFill>
                    <a:srgbClr val="FFFFFF"/>
                  </a:solidFill>
                  <a:latin typeface="Arial" panose="020B0604020202020204" pitchFamily="34" charset="0"/>
                  <a:cs typeface="Arial" panose="020B0604020202020204" pitchFamily="34" charset="0"/>
                </a:rPr>
                <a:t>04</a:t>
              </a:r>
              <a:endParaRPr lang="en-US" sz="2800" b="1">
                <a:solidFill>
                  <a:srgbClr val="FFFFFF"/>
                </a:solidFill>
                <a:latin typeface="Arial" panose="020B0604020202020204" pitchFamily="34" charset="0"/>
                <a:cs typeface="Arial" panose="020B0604020202020204" pitchFamily="34" charset="0"/>
              </a:endParaRPr>
            </a:p>
          </p:txBody>
        </p:sp>
        <p:sp>
          <p:nvSpPr>
            <p:cNvPr id="17" name="TextBox 16"/>
            <p:cNvSpPr txBox="1"/>
            <p:nvPr/>
          </p:nvSpPr>
          <p:spPr>
            <a:xfrm>
              <a:off x="720000" y="2609635"/>
              <a:ext cx="3390067" cy="1200329"/>
            </a:xfrm>
            <a:prstGeom prst="rect">
              <a:avLst/>
            </a:prstGeom>
            <a:noFill/>
          </p:spPr>
          <p:txBody>
            <a:bodyPr wrap="square" rtlCol="0">
              <a:spAutoFit/>
            </a:bodyPr>
            <a:lstStyle/>
            <a:p>
              <a:pPr algn="ctr">
                <a:lnSpc>
                  <a:spcPct val="150000"/>
                </a:lnSpc>
              </a:pPr>
              <a:r>
                <a:rPr lang="vi-VN" sz="2400" smtClean="0"/>
                <a:t>Chủ đề, màu sắc và kiểu dáng, phông chữ</a:t>
              </a:r>
              <a:endParaRPr lang="en-US" sz="2400"/>
            </a:p>
          </p:txBody>
        </p:sp>
      </p:grpSp>
      <p:pic>
        <p:nvPicPr>
          <p:cNvPr id="11" name="Picture 10"/>
          <p:cNvPicPr>
            <a:picLocks noChangeAspect="1"/>
          </p:cNvPicPr>
          <p:nvPr/>
        </p:nvPicPr>
        <p:blipFill>
          <a:blip r:embed="rId3"/>
          <a:stretch>
            <a:fillRect/>
          </a:stretch>
        </p:blipFill>
        <p:spPr>
          <a:xfrm flipV="1">
            <a:off x="7412599" y="-86436"/>
            <a:ext cx="1715787" cy="1176079"/>
          </a:xfrm>
          <a:prstGeom prst="rect">
            <a:avLst/>
          </a:prstGeom>
        </p:spPr>
      </p:pic>
      <p:grpSp>
        <p:nvGrpSpPr>
          <p:cNvPr id="3" name="Group 2"/>
          <p:cNvGrpSpPr/>
          <p:nvPr/>
        </p:nvGrpSpPr>
        <p:grpSpPr>
          <a:xfrm>
            <a:off x="4787555" y="1577083"/>
            <a:ext cx="3390067" cy="2232881"/>
            <a:chOff x="4787555" y="1577083"/>
            <a:chExt cx="3390067" cy="2232881"/>
          </a:xfrm>
        </p:grpSpPr>
        <p:sp>
          <p:nvSpPr>
            <p:cNvPr id="70" name="Rounded Rectangle 69"/>
            <p:cNvSpPr/>
            <p:nvPr/>
          </p:nvSpPr>
          <p:spPr>
            <a:xfrm>
              <a:off x="6138405" y="1577083"/>
              <a:ext cx="688369" cy="688369"/>
            </a:xfrm>
            <a:prstGeom prst="roundRect">
              <a:avLst/>
            </a:prstGeom>
            <a:solidFill>
              <a:schemeClr val="bg2"/>
            </a:solidFill>
            <a:ln w="28575">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b="1" smtClean="0">
                  <a:solidFill>
                    <a:srgbClr val="FFFFFF"/>
                  </a:solidFill>
                  <a:latin typeface="Arial" panose="020B0604020202020204" pitchFamily="34" charset="0"/>
                  <a:cs typeface="Arial" panose="020B0604020202020204" pitchFamily="34" charset="0"/>
                </a:rPr>
                <a:t>05</a:t>
              </a:r>
              <a:endParaRPr lang="en-US" sz="2800" b="1">
                <a:solidFill>
                  <a:srgbClr val="FFFFFF"/>
                </a:solidFill>
                <a:latin typeface="Arial" panose="020B0604020202020204" pitchFamily="34" charset="0"/>
                <a:cs typeface="Arial" panose="020B0604020202020204" pitchFamily="34" charset="0"/>
              </a:endParaRPr>
            </a:p>
          </p:txBody>
        </p:sp>
        <p:sp>
          <p:nvSpPr>
            <p:cNvPr id="13" name="TextBox 12"/>
            <p:cNvSpPr txBox="1"/>
            <p:nvPr/>
          </p:nvSpPr>
          <p:spPr>
            <a:xfrm>
              <a:off x="4787555" y="2609635"/>
              <a:ext cx="3390067" cy="1200329"/>
            </a:xfrm>
            <a:prstGeom prst="rect">
              <a:avLst/>
            </a:prstGeom>
            <a:noFill/>
          </p:spPr>
          <p:txBody>
            <a:bodyPr wrap="square" rtlCol="0">
              <a:spAutoFit/>
            </a:bodyPr>
            <a:lstStyle/>
            <a:p>
              <a:pPr algn="ctr">
                <a:lnSpc>
                  <a:spcPct val="150000"/>
                </a:lnSpc>
              </a:pPr>
              <a:r>
                <a:rPr lang="vi-VN" sz="2400" smtClean="0"/>
                <a:t>Thực hành chỉnh sửa giao diện ứng dụng</a:t>
              </a:r>
              <a:endParaRPr lang="en-US" sz="2400"/>
            </a:p>
          </p:txBody>
        </p:sp>
      </p:grpSp>
    </p:spTree>
    <p:extLst>
      <p:ext uri="{BB962C8B-B14F-4D97-AF65-F5344CB8AC3E}">
        <p14:creationId xmlns:p14="http://schemas.microsoft.com/office/powerpoint/2010/main" val="292636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Google Shape;333;p27"/>
          <p:cNvSpPr txBox="1">
            <a:spLocks noGrp="1"/>
          </p:cNvSpPr>
          <p:nvPr>
            <p:ph type="title" idx="2"/>
          </p:nvPr>
        </p:nvSpPr>
        <p:spPr>
          <a:xfrm>
            <a:off x="4064824" y="967107"/>
            <a:ext cx="979500" cy="839700"/>
          </a:xfrm>
          <a:prstGeom prst="rect">
            <a:avLst/>
          </a:prstGeom>
          <a:solidFill>
            <a:schemeClr val="accen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Arial" panose="020B0604020202020204" pitchFamily="34" charset="0"/>
                <a:cs typeface="Arial" panose="020B0604020202020204" pitchFamily="34" charset="0"/>
              </a:rPr>
              <a:t>01</a:t>
            </a:r>
            <a:endParaRPr>
              <a:solidFill>
                <a:srgbClr val="FFFFFF"/>
              </a:solidFill>
              <a:latin typeface="Arial" panose="020B0604020202020204" pitchFamily="34" charset="0"/>
              <a:cs typeface="Arial" panose="020B0604020202020204" pitchFamily="34" charset="0"/>
            </a:endParaRPr>
          </a:p>
        </p:txBody>
      </p:sp>
      <p:sp>
        <p:nvSpPr>
          <p:cNvPr id="371" name="Google Shape;371;p27"/>
          <p:cNvSpPr/>
          <p:nvPr/>
        </p:nvSpPr>
        <p:spPr>
          <a:xfrm>
            <a:off x="8204963" y="3711305"/>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8169959" y="195248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6158695" y="967107"/>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8524303" y="345237"/>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3401032" y="493182"/>
            <a:ext cx="226880" cy="291360"/>
          </a:xfrm>
          <a:custGeom>
            <a:avLst/>
            <a:gdLst/>
            <a:ahLst/>
            <a:cxnLst/>
            <a:rect l="l" t="t" r="r" b="b"/>
            <a:pathLst>
              <a:path w="1673" h="2148" extrusionOk="0">
                <a:moveTo>
                  <a:pt x="850" y="0"/>
                </a:moveTo>
                <a:lnTo>
                  <a:pt x="616" y="868"/>
                </a:lnTo>
                <a:lnTo>
                  <a:pt x="1" y="1061"/>
                </a:lnTo>
                <a:lnTo>
                  <a:pt x="605" y="1280"/>
                </a:lnTo>
                <a:lnTo>
                  <a:pt x="823" y="2147"/>
                </a:lnTo>
                <a:lnTo>
                  <a:pt x="1061" y="1283"/>
                </a:lnTo>
                <a:lnTo>
                  <a:pt x="1672" y="1083"/>
                </a:lnTo>
                <a:lnTo>
                  <a:pt x="1069" y="872"/>
                </a:lnTo>
                <a:lnTo>
                  <a:pt x="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525370" y="3563360"/>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1053877" y="488652"/>
            <a:ext cx="296889" cy="29589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1266667" y="1584375"/>
            <a:ext cx="168199" cy="167650"/>
          </a:xfrm>
          <a:custGeom>
            <a:avLst/>
            <a:gdLst/>
            <a:ahLst/>
            <a:cxnLst/>
            <a:rect l="l" t="t" r="r" b="b"/>
            <a:pathLst>
              <a:path w="1182" h="1178" extrusionOk="0">
                <a:moveTo>
                  <a:pt x="593" y="0"/>
                </a:moveTo>
                <a:lnTo>
                  <a:pt x="378" y="381"/>
                </a:lnTo>
                <a:lnTo>
                  <a:pt x="1" y="589"/>
                </a:lnTo>
                <a:lnTo>
                  <a:pt x="378" y="800"/>
                </a:lnTo>
                <a:lnTo>
                  <a:pt x="593" y="1178"/>
                </a:lnTo>
                <a:lnTo>
                  <a:pt x="801" y="800"/>
                </a:lnTo>
                <a:lnTo>
                  <a:pt x="1182" y="589"/>
                </a:lnTo>
                <a:lnTo>
                  <a:pt x="801" y="381"/>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TextBox 51"/>
          <p:cNvSpPr txBox="1"/>
          <p:nvPr/>
        </p:nvSpPr>
        <p:spPr>
          <a:xfrm>
            <a:off x="1334874" y="1952487"/>
            <a:ext cx="6439399" cy="2748253"/>
          </a:xfrm>
          <a:prstGeom prst="rect">
            <a:avLst/>
          </a:prstGeom>
          <a:noFill/>
        </p:spPr>
        <p:txBody>
          <a:bodyPr wrap="square" rtlCol="0">
            <a:spAutoFit/>
          </a:bodyPr>
          <a:lstStyle/>
          <a:p>
            <a:pPr algn="ctr">
              <a:lnSpc>
                <a:spcPct val="150000"/>
              </a:lnSpc>
            </a:pPr>
            <a:r>
              <a:rPr lang="vi-VN" sz="4000" b="1" smtClean="0">
                <a:solidFill>
                  <a:schemeClr val="tx1">
                    <a:lumMod val="90000"/>
                    <a:lumOff val="10000"/>
                  </a:schemeClr>
                </a:solidFill>
              </a:rPr>
              <a:t>CÁC THÀNH PHẦN VÀ CÁC PHẦN TỬ TRONG BÁO CÁO</a:t>
            </a:r>
            <a:endParaRPr lang="en-US" sz="4000" b="1">
              <a:solidFill>
                <a:schemeClr val="tx1">
                  <a:lumMod val="90000"/>
                  <a:lumOff val="10000"/>
                </a:schemeClr>
              </a:solidFill>
            </a:endParaRPr>
          </a:p>
        </p:txBody>
      </p:sp>
    </p:spTree>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pSp>
        <p:nvGrpSpPr>
          <p:cNvPr id="7" name="Group 6"/>
          <p:cNvGrpSpPr/>
          <p:nvPr/>
        </p:nvGrpSpPr>
        <p:grpSpPr>
          <a:xfrm>
            <a:off x="735763" y="437350"/>
            <a:ext cx="2716354" cy="600339"/>
            <a:chOff x="735763" y="437350"/>
            <a:chExt cx="2716354" cy="600339"/>
          </a:xfrm>
        </p:grpSpPr>
        <p:sp>
          <p:nvSpPr>
            <p:cNvPr id="5" name="Rounded Rectangle 4"/>
            <p:cNvSpPr/>
            <p:nvPr/>
          </p:nvSpPr>
          <p:spPr>
            <a:xfrm>
              <a:off x="1602770" y="462336"/>
              <a:ext cx="1849347" cy="575353"/>
            </a:xfrm>
            <a:prstGeom prst="roundRect">
              <a:avLst/>
            </a:prstGeom>
            <a:solidFill>
              <a:schemeClr val="accent5">
                <a:lumMod val="75000"/>
                <a:lumOff val="25000"/>
              </a:schemeClr>
            </a:solidFill>
            <a:ln w="19050">
              <a:solidFill>
                <a:srgbClr val="FFFFFF"/>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vi-VN" sz="2000" b="1" smtClean="0">
                  <a:solidFill>
                    <a:srgbClr val="FFFFFF"/>
                  </a:solidFill>
                  <a:latin typeface="Arial" panose="020B0604020202020204" pitchFamily="34" charset="0"/>
                  <a:cs typeface="Arial" panose="020B0604020202020204" pitchFamily="34" charset="0"/>
                </a:rPr>
                <a:t>Hoạt động 1:</a:t>
              </a:r>
              <a:endParaRPr lang="en-US" sz="2000" b="1">
                <a:solidFill>
                  <a:srgbClr val="FFFFFF"/>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35763" y="437350"/>
              <a:ext cx="702619" cy="600339"/>
            </a:xfrm>
            <a:prstGeom prst="rect">
              <a:avLst/>
            </a:prstGeom>
          </p:spPr>
        </p:pic>
      </p:grpSp>
      <p:sp>
        <p:nvSpPr>
          <p:cNvPr id="8" name="Rectangle 7"/>
          <p:cNvSpPr/>
          <p:nvPr/>
        </p:nvSpPr>
        <p:spPr>
          <a:xfrm>
            <a:off x="735763" y="1231353"/>
            <a:ext cx="7750691" cy="1015663"/>
          </a:xfrm>
          <a:prstGeom prst="rect">
            <a:avLst/>
          </a:prstGeom>
        </p:spPr>
        <p:txBody>
          <a:bodyPr wrap="square">
            <a:spAutoFit/>
          </a:bodyPr>
          <a:lstStyle/>
          <a:p>
            <a:pPr algn="just">
              <a:lnSpc>
                <a:spcPct val="150000"/>
              </a:lnSpc>
            </a:pPr>
            <a:r>
              <a:rPr lang="vi-VN" sz="2000"/>
              <a:t>Em hãy cho biết một báo cáo thường có những thành phần nào và nội dung của mỗi phần.</a:t>
            </a:r>
            <a:endParaRPr lang="en-US" sz="2000"/>
          </a:p>
        </p:txBody>
      </p:sp>
      <p:sp>
        <p:nvSpPr>
          <p:cNvPr id="9" name="TextBox 8"/>
          <p:cNvSpPr txBox="1"/>
          <p:nvPr/>
        </p:nvSpPr>
        <p:spPr>
          <a:xfrm>
            <a:off x="735763" y="2440680"/>
            <a:ext cx="1894421" cy="400110"/>
          </a:xfrm>
          <a:prstGeom prst="rect">
            <a:avLst/>
          </a:prstGeom>
          <a:noFill/>
        </p:spPr>
        <p:txBody>
          <a:bodyPr wrap="square" rtlCol="0">
            <a:spAutoFit/>
          </a:bodyPr>
          <a:lstStyle/>
          <a:p>
            <a:r>
              <a:rPr lang="vi-VN" sz="2000" b="1" u="sng" smtClean="0">
                <a:solidFill>
                  <a:srgbClr val="C00000"/>
                </a:solidFill>
              </a:rPr>
              <a:t>Câu hỏi gợi ý</a:t>
            </a:r>
            <a:r>
              <a:rPr lang="vi-VN" sz="2000" b="1" smtClean="0">
                <a:solidFill>
                  <a:srgbClr val="C00000"/>
                </a:solidFill>
              </a:rPr>
              <a:t>:</a:t>
            </a:r>
            <a:endParaRPr lang="en-US" sz="2000" b="1" u="sng">
              <a:solidFill>
                <a:srgbClr val="C00000"/>
              </a:solidFill>
            </a:endParaRPr>
          </a:p>
        </p:txBody>
      </p:sp>
      <p:sp>
        <p:nvSpPr>
          <p:cNvPr id="10" name="Rectangle 9"/>
          <p:cNvSpPr/>
          <p:nvPr/>
        </p:nvSpPr>
        <p:spPr>
          <a:xfrm>
            <a:off x="2630184" y="2247016"/>
            <a:ext cx="6411073" cy="2459071"/>
          </a:xfrm>
          <a:prstGeom prst="rect">
            <a:avLst/>
          </a:prstGeom>
        </p:spPr>
        <p:txBody>
          <a:bodyPr wrap="square">
            <a:spAutoFit/>
          </a:bodyPr>
          <a:lstStyle/>
          <a:p>
            <a:pPr algn="just">
              <a:lnSpc>
                <a:spcPct val="200000"/>
              </a:lnSpc>
            </a:pPr>
            <a:r>
              <a:rPr lang="vi-VN" sz="2000"/>
              <a:t>1. Trong Access, có những khung nhìn báo cáo nào?</a:t>
            </a:r>
          </a:p>
          <a:p>
            <a:pPr algn="just">
              <a:lnSpc>
                <a:spcPct val="200000"/>
              </a:lnSpc>
            </a:pPr>
            <a:r>
              <a:rPr lang="vi-VN" sz="2000"/>
              <a:t>2. Trình bày các thành phần trong khung nhìn thiết kế?</a:t>
            </a:r>
          </a:p>
          <a:p>
            <a:pPr algn="just">
              <a:lnSpc>
                <a:spcPct val="200000"/>
              </a:lnSpc>
            </a:pPr>
            <a:r>
              <a:rPr lang="vi-VN" sz="2000"/>
              <a:t>3. Phân biệt hộp dữ liệu và nhãn tên trường.</a:t>
            </a:r>
          </a:p>
          <a:p>
            <a:pPr algn="just">
              <a:lnSpc>
                <a:spcPct val="200000"/>
              </a:lnSpc>
            </a:pPr>
            <a:r>
              <a:rPr lang="vi-VN" sz="2000"/>
              <a:t>4. Nêu thao tác sửa đổi nhãn tên.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2" name="Title 1"/>
          <p:cNvSpPr>
            <a:spLocks noGrp="1"/>
          </p:cNvSpPr>
          <p:nvPr>
            <p:ph type="title"/>
          </p:nvPr>
        </p:nvSpPr>
        <p:spPr>
          <a:xfrm>
            <a:off x="720000" y="424477"/>
            <a:ext cx="7704000" cy="572700"/>
          </a:xfrm>
        </p:spPr>
        <p:txBody>
          <a:bodyPr/>
          <a:lstStyle/>
          <a:p>
            <a:r>
              <a:rPr lang="en-US" sz="2800">
                <a:solidFill>
                  <a:schemeClr val="bg2"/>
                </a:solidFill>
                <a:latin typeface="Arial" panose="020B0604020202020204" pitchFamily="34" charset="0"/>
                <a:cs typeface="Arial" panose="020B0604020202020204" pitchFamily="34" charset="0"/>
              </a:rPr>
              <a:t>a) Các thành phần trong báo cáo</a:t>
            </a:r>
          </a:p>
        </p:txBody>
      </p:sp>
      <p:sp>
        <p:nvSpPr>
          <p:cNvPr id="3" name="Rectangle 2"/>
          <p:cNvSpPr/>
          <p:nvPr/>
        </p:nvSpPr>
        <p:spPr>
          <a:xfrm>
            <a:off x="506002" y="1190257"/>
            <a:ext cx="5278349" cy="1015663"/>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2000"/>
              <a:t>Có 4 khung nhìn báo cáo: </a:t>
            </a:r>
            <a:r>
              <a:rPr lang="en-US" sz="2000" i="1"/>
              <a:t>Report View</a:t>
            </a:r>
            <a:r>
              <a:rPr lang="en-US" sz="2000"/>
              <a:t>, </a:t>
            </a:r>
            <a:r>
              <a:rPr lang="en-US" sz="2000" i="1"/>
              <a:t>Print Preview</a:t>
            </a:r>
            <a:r>
              <a:rPr lang="en-US" sz="2000"/>
              <a:t>, </a:t>
            </a:r>
            <a:r>
              <a:rPr lang="en-US" sz="2000" i="1"/>
              <a:t>Layout View</a:t>
            </a:r>
            <a:r>
              <a:rPr lang="en-US" sz="2000"/>
              <a:t>, </a:t>
            </a:r>
            <a:r>
              <a:rPr lang="en-US" sz="2000" i="1"/>
              <a:t>Design View</a:t>
            </a:r>
            <a:r>
              <a:rPr lang="en-US" sz="200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898" y="1263720"/>
            <a:ext cx="1968376" cy="3777037"/>
          </a:xfrm>
          <a:prstGeom prst="rect">
            <a:avLst/>
          </a:prstGeom>
        </p:spPr>
      </p:pic>
      <p:pic>
        <p:nvPicPr>
          <p:cNvPr id="5" name="Picture 4"/>
          <p:cNvPicPr>
            <a:picLocks noChangeAspect="1"/>
          </p:cNvPicPr>
          <p:nvPr/>
        </p:nvPicPr>
        <p:blipFill>
          <a:blip r:embed="rId4"/>
          <a:stretch>
            <a:fillRect/>
          </a:stretch>
        </p:blipFill>
        <p:spPr>
          <a:xfrm>
            <a:off x="1417833" y="2794277"/>
            <a:ext cx="3252770" cy="23492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5" name="Rectangle 4"/>
          <p:cNvSpPr/>
          <p:nvPr/>
        </p:nvSpPr>
        <p:spPr>
          <a:xfrm>
            <a:off x="1063373" y="1137405"/>
            <a:ext cx="7279241" cy="193899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b="1" smtClean="0">
                <a:solidFill>
                  <a:schemeClr val="accent3">
                    <a:lumMod val="75000"/>
                  </a:schemeClr>
                </a:solidFill>
              </a:rPr>
              <a:t>Report </a:t>
            </a:r>
            <a:r>
              <a:rPr lang="en-US" sz="2000" b="1">
                <a:solidFill>
                  <a:schemeClr val="accent3">
                    <a:lumMod val="75000"/>
                  </a:schemeClr>
                </a:solidFill>
              </a:rPr>
              <a:t>Header: </a:t>
            </a:r>
            <a:r>
              <a:rPr lang="en-US" sz="2000"/>
              <a:t>Nhãn tiêu đề báo cáo ở phần trên cùng của trang đầu tiên. Khi mới tạo ra, theo mặc định Access lấy tên truy vấn (hay bảng) là nguồn dữ liệu của báo cáo làm tên cho báo cáo.</a:t>
            </a:r>
          </a:p>
        </p:txBody>
      </p:sp>
      <p:sp>
        <p:nvSpPr>
          <p:cNvPr id="6" name="Rectangle 5"/>
          <p:cNvSpPr/>
          <p:nvPr/>
        </p:nvSpPr>
        <p:spPr>
          <a:xfrm>
            <a:off x="1063373" y="3255362"/>
            <a:ext cx="7279241" cy="95866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a:solidFill>
                  <a:schemeClr val="accent3">
                    <a:lumMod val="75000"/>
                  </a:schemeClr>
                </a:solidFill>
              </a:rPr>
              <a:t>Page Header: </a:t>
            </a:r>
            <a:r>
              <a:rPr lang="vi-VN" sz="2000"/>
              <a:t>Nhãn văn bản ở trên đỉnh mọi trang của báo cáo. Đây là các tên trường dữ liệu ở đỉnh mỗi cột.</a:t>
            </a:r>
            <a:endParaRPr lang="en-US" sz="2000"/>
          </a:p>
        </p:txBody>
      </p:sp>
      <p:sp>
        <p:nvSpPr>
          <p:cNvPr id="7" name="Rectangle 6"/>
          <p:cNvSpPr/>
          <p:nvPr/>
        </p:nvSpPr>
        <p:spPr>
          <a:xfrm>
            <a:off x="1063373" y="558330"/>
            <a:ext cx="5370381" cy="400110"/>
          </a:xfrm>
          <a:prstGeom prst="rect">
            <a:avLst/>
          </a:prstGeom>
        </p:spPr>
        <p:txBody>
          <a:bodyPr wrap="none">
            <a:spAutoFit/>
          </a:bodyPr>
          <a:lstStyle/>
          <a:p>
            <a:pPr marL="342900" indent="-342900">
              <a:buFont typeface="Wingdings" panose="05000000000000000000" pitchFamily="2" charset="2"/>
              <a:buChar char="§"/>
            </a:pPr>
            <a:r>
              <a:rPr lang="en-US" sz="2000"/>
              <a:t>Các thành phần trong khung nhìn thiết kế: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Emotional Well-Being and Self-Expression - Health - Pre-K by Slidesgo">
  <a:themeElements>
    <a:clrScheme name="Simple Light">
      <a:dk1>
        <a:srgbClr val="2F1437"/>
      </a:dk1>
      <a:lt1>
        <a:srgbClr val="F1EFE7"/>
      </a:lt1>
      <a:dk2>
        <a:srgbClr val="D53915"/>
      </a:dk2>
      <a:lt2>
        <a:srgbClr val="D80367"/>
      </a:lt2>
      <a:accent1>
        <a:srgbClr val="EF1C85"/>
      </a:accent1>
      <a:accent2>
        <a:srgbClr val="730F83"/>
      </a:accent2>
      <a:accent3>
        <a:srgbClr val="3A54DC"/>
      </a:accent3>
      <a:accent4>
        <a:srgbClr val="2BDDBD"/>
      </a:accent4>
      <a:accent5>
        <a:srgbClr val="1F4140"/>
      </a:accent5>
      <a:accent6>
        <a:srgbClr val="FEC200"/>
      </a:accent6>
      <a:hlink>
        <a:srgbClr val="2F14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2238</Words>
  <Application>Microsoft Office PowerPoint</Application>
  <PresentationFormat>On-screen Show (16:9)</PresentationFormat>
  <Paragraphs>173</Paragraphs>
  <Slides>45</Slides>
  <Notes>31</Notes>
  <HiddenSlides>0</HiddenSlides>
  <MMClips>10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Balsamiq Sans</vt:lpstr>
      <vt:lpstr>Fira Sans Extra Condensed</vt:lpstr>
      <vt:lpstr>Wingdings</vt:lpstr>
      <vt:lpstr>Times New Roman</vt:lpstr>
      <vt:lpstr>Alexandria</vt:lpstr>
      <vt:lpstr>Calibri</vt:lpstr>
      <vt:lpstr>Darker Grotesque SemiBold</vt:lpstr>
      <vt:lpstr>Emotional Well-Being and Self-Expression - Health - Pre-K by Slidesgo</vt:lpstr>
      <vt:lpstr>CHÀO MỪNG CẢ LỚP  QUAY TRỞ LẠI VỚI MÔN HỌC!</vt:lpstr>
      <vt:lpstr>KHỞI ĐỘNG</vt:lpstr>
      <vt:lpstr>PowerPoint Presentation</vt:lpstr>
      <vt:lpstr>NỘI DUNG BÀI HỌC</vt:lpstr>
      <vt:lpstr>NỘI DUNG BÀI HỌC</vt:lpstr>
      <vt:lpstr>01</vt:lpstr>
      <vt:lpstr>PowerPoint Presentation</vt:lpstr>
      <vt:lpstr>a) Các thành phần trong báo cáo</vt:lpstr>
      <vt:lpstr>PowerPoint Presentation</vt:lpstr>
      <vt:lpstr>PowerPoint Presentation</vt:lpstr>
      <vt:lpstr>b) Các phần tử trong thân báo cáo</vt:lpstr>
      <vt:lpstr>02</vt:lpstr>
      <vt:lpstr>PowerPoint Presentation</vt:lpstr>
      <vt:lpstr>a) Các thành phần trong biểu mẫu</vt:lpstr>
      <vt:lpstr>b) Các phần tử trong thân biểu mẫu </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05</vt:lpstr>
      <vt:lpstr>Nhiệm vụ 1. </vt:lpstr>
      <vt:lpstr>Nhiệm vụ 2. </vt:lpstr>
      <vt:lpstr>PowerPoint Presentation</vt:lpstr>
      <vt:lpstr>Nhiệm vụ 3. </vt:lpstr>
      <vt:lpstr>TỔNG KẾT</vt:lpstr>
      <vt:lpstr>Câu hỏi tự kiểm tra SGK tr.166</vt:lpstr>
      <vt:lpstr>PowerPoint Presentation</vt:lpstr>
      <vt:lpstr>PowerPoint Presentation</vt:lpstr>
      <vt:lpstr>LUYỆN TẬP</vt:lpstr>
      <vt:lpstr>PowerPoint Presentation</vt:lpstr>
      <vt:lpstr>PowerPoint Presentation</vt:lpstr>
      <vt:lpstr>PowerPoint Presentation</vt:lpstr>
      <vt:lpstr>PowerPoint Presentation</vt:lpstr>
      <vt:lpstr>VẬN DỤNG</vt:lpstr>
      <vt:lpstr>HƯỚNG DẪN VỀ NHÀ</vt:lpstr>
      <vt:lpstr>CẢM ƠN SỰ CHÚ Ý  LẮNG NGHE CỦA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QUAY TRỞ LẠI VỚI MÔN HỌC!</dc:title>
  <dc:creator>Xinh Đẹp Dịu Hiền Huế Thị</dc:creator>
  <cp:lastModifiedBy>Admin</cp:lastModifiedBy>
  <cp:revision>30</cp:revision>
  <dcterms:modified xsi:type="dcterms:W3CDTF">2024-09-13T17:21:38Z</dcterms:modified>
</cp:coreProperties>
</file>