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7"/>
  </p:notesMasterIdLst>
  <p:sldIdLst>
    <p:sldId id="269" r:id="rId3"/>
    <p:sldId id="259" r:id="rId4"/>
    <p:sldId id="277" r:id="rId5"/>
    <p:sldId id="275" r:id="rId6"/>
    <p:sldId id="270" r:id="rId7"/>
    <p:sldId id="263" r:id="rId8"/>
    <p:sldId id="288" r:id="rId9"/>
    <p:sldId id="289" r:id="rId10"/>
    <p:sldId id="290" r:id="rId11"/>
    <p:sldId id="292" r:id="rId12"/>
    <p:sldId id="296" r:id="rId13"/>
    <p:sldId id="291" r:id="rId14"/>
    <p:sldId id="293" r:id="rId15"/>
    <p:sldId id="297" r:id="rId16"/>
    <p:sldId id="299" r:id="rId17"/>
    <p:sldId id="300" r:id="rId18"/>
    <p:sldId id="301" r:id="rId19"/>
    <p:sldId id="302" r:id="rId20"/>
    <p:sldId id="303" r:id="rId21"/>
    <p:sldId id="273" r:id="rId22"/>
    <p:sldId id="271" r:id="rId23"/>
    <p:sldId id="304" r:id="rId24"/>
    <p:sldId id="278" r:id="rId25"/>
    <p:sldId id="274" r:id="rId26"/>
  </p:sldIdLst>
  <p:sldSz cx="18288000" cy="10287000"/>
  <p:notesSz cx="6858000" cy="9144000"/>
  <p:embeddedFontLst>
    <p:embeddedFont>
      <p:font typeface="Calibri Light" pitchFamily="34" charset="0"/>
      <p:regular r:id="rId28"/>
      <p:italic r:id="rId29"/>
    </p:embeddedFont>
    <p:embeddedFont>
      <p:font typeface="Calibri"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C47A99-54AC-40AE-9385-B24AB548A2AC}" type="datetimeFigureOut">
              <a:rPr lang="en-US" smtClean="0"/>
              <a:t>14/9/2024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186C5-FA2E-4E3A-80FC-B089B5DDB04B}" type="slidenum">
              <a:rPr lang="en-US" smtClean="0"/>
              <a:t>‹#›</a:t>
            </a:fld>
            <a:endParaRPr lang="en-US"/>
          </a:p>
        </p:txBody>
      </p:sp>
    </p:spTree>
    <p:extLst>
      <p:ext uri="{BB962C8B-B14F-4D97-AF65-F5344CB8AC3E}">
        <p14:creationId xmlns:p14="http://schemas.microsoft.com/office/powerpoint/2010/main" val="766363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4186C5-FA2E-4E3A-80FC-B089B5DDB04B}" type="slidenum">
              <a:rPr lang="en-US" smtClean="0"/>
              <a:t>6</a:t>
            </a:fld>
            <a:endParaRPr lang="en-US"/>
          </a:p>
        </p:txBody>
      </p:sp>
    </p:spTree>
    <p:extLst>
      <p:ext uri="{BB962C8B-B14F-4D97-AF65-F5344CB8AC3E}">
        <p14:creationId xmlns:p14="http://schemas.microsoft.com/office/powerpoint/2010/main" val="946657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15</a:t>
            </a:fld>
            <a:endParaRPr lang="en-US" sz="1400" kern="0">
              <a:solidFill>
                <a:prstClr val="black"/>
              </a:solidFill>
              <a:cs typeface="Arial"/>
              <a:sym typeface="Arial"/>
            </a:endParaRPr>
          </a:p>
        </p:txBody>
      </p:sp>
    </p:spTree>
    <p:extLst>
      <p:ext uri="{BB962C8B-B14F-4D97-AF65-F5344CB8AC3E}">
        <p14:creationId xmlns:p14="http://schemas.microsoft.com/office/powerpoint/2010/main" val="858105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16</a:t>
            </a:fld>
            <a:endParaRPr lang="en-US" sz="1400" kern="0">
              <a:solidFill>
                <a:prstClr val="black"/>
              </a:solidFill>
              <a:cs typeface="Arial"/>
              <a:sym typeface="Arial"/>
            </a:endParaRPr>
          </a:p>
        </p:txBody>
      </p:sp>
    </p:spTree>
    <p:extLst>
      <p:ext uri="{BB962C8B-B14F-4D97-AF65-F5344CB8AC3E}">
        <p14:creationId xmlns:p14="http://schemas.microsoft.com/office/powerpoint/2010/main" val="3393656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17</a:t>
            </a:fld>
            <a:endParaRPr lang="en-US" sz="1400" kern="0">
              <a:solidFill>
                <a:prstClr val="black"/>
              </a:solidFill>
              <a:cs typeface="Arial"/>
              <a:sym typeface="Arial"/>
            </a:endParaRPr>
          </a:p>
        </p:txBody>
      </p:sp>
    </p:spTree>
    <p:extLst>
      <p:ext uri="{BB962C8B-B14F-4D97-AF65-F5344CB8AC3E}">
        <p14:creationId xmlns:p14="http://schemas.microsoft.com/office/powerpoint/2010/main" val="1922629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18</a:t>
            </a:fld>
            <a:endParaRPr lang="en-US" sz="1400" kern="0">
              <a:solidFill>
                <a:prstClr val="black"/>
              </a:solidFill>
              <a:cs typeface="Arial"/>
              <a:sym typeface="Arial"/>
            </a:endParaRPr>
          </a:p>
        </p:txBody>
      </p:sp>
    </p:spTree>
    <p:extLst>
      <p:ext uri="{BB962C8B-B14F-4D97-AF65-F5344CB8AC3E}">
        <p14:creationId xmlns:p14="http://schemas.microsoft.com/office/powerpoint/2010/main" val="3744289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19</a:t>
            </a:fld>
            <a:endParaRPr lang="en-US" sz="1400" kern="0">
              <a:solidFill>
                <a:prstClr val="black"/>
              </a:solidFill>
              <a:cs typeface="Arial"/>
              <a:sym typeface="Arial"/>
            </a:endParaRPr>
          </a:p>
        </p:txBody>
      </p:sp>
    </p:spTree>
    <p:extLst>
      <p:ext uri="{BB962C8B-B14F-4D97-AF65-F5344CB8AC3E}">
        <p14:creationId xmlns:p14="http://schemas.microsoft.com/office/powerpoint/2010/main" val="369093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4186C5-FA2E-4E3A-80FC-B089B5DDB04B}" type="slidenum">
              <a:rPr lang="en-US" smtClean="0"/>
              <a:t>7</a:t>
            </a:fld>
            <a:endParaRPr lang="en-US"/>
          </a:p>
        </p:txBody>
      </p:sp>
    </p:spTree>
    <p:extLst>
      <p:ext uri="{BB962C8B-B14F-4D97-AF65-F5344CB8AC3E}">
        <p14:creationId xmlns:p14="http://schemas.microsoft.com/office/powerpoint/2010/main" val="2081231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4186C5-FA2E-4E3A-80FC-B089B5DDB04B}" type="slidenum">
              <a:rPr lang="en-US" smtClean="0"/>
              <a:t>8</a:t>
            </a:fld>
            <a:endParaRPr lang="en-US"/>
          </a:p>
        </p:txBody>
      </p:sp>
    </p:spTree>
    <p:extLst>
      <p:ext uri="{BB962C8B-B14F-4D97-AF65-F5344CB8AC3E}">
        <p14:creationId xmlns:p14="http://schemas.microsoft.com/office/powerpoint/2010/main" val="1892874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4186C5-FA2E-4E3A-80FC-B089B5DDB04B}" type="slidenum">
              <a:rPr lang="en-US" smtClean="0"/>
              <a:t>9</a:t>
            </a:fld>
            <a:endParaRPr lang="en-US"/>
          </a:p>
        </p:txBody>
      </p:sp>
    </p:spTree>
    <p:extLst>
      <p:ext uri="{BB962C8B-B14F-4D97-AF65-F5344CB8AC3E}">
        <p14:creationId xmlns:p14="http://schemas.microsoft.com/office/powerpoint/2010/main" val="857665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4186C5-FA2E-4E3A-80FC-B089B5DDB04B}" type="slidenum">
              <a:rPr lang="en-US" smtClean="0"/>
              <a:t>10</a:t>
            </a:fld>
            <a:endParaRPr lang="en-US"/>
          </a:p>
        </p:txBody>
      </p:sp>
    </p:spTree>
    <p:extLst>
      <p:ext uri="{BB962C8B-B14F-4D97-AF65-F5344CB8AC3E}">
        <p14:creationId xmlns:p14="http://schemas.microsoft.com/office/powerpoint/2010/main" val="3879333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4186C5-FA2E-4E3A-80FC-B089B5DDB04B}" type="slidenum">
              <a:rPr lang="en-US" smtClean="0"/>
              <a:t>11</a:t>
            </a:fld>
            <a:endParaRPr lang="en-US"/>
          </a:p>
        </p:txBody>
      </p:sp>
    </p:spTree>
    <p:extLst>
      <p:ext uri="{BB962C8B-B14F-4D97-AF65-F5344CB8AC3E}">
        <p14:creationId xmlns:p14="http://schemas.microsoft.com/office/powerpoint/2010/main" val="3636237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4186C5-FA2E-4E3A-80FC-B089B5DDB04B}" type="slidenum">
              <a:rPr lang="en-US" smtClean="0"/>
              <a:t>12</a:t>
            </a:fld>
            <a:endParaRPr lang="en-US"/>
          </a:p>
        </p:txBody>
      </p:sp>
    </p:spTree>
    <p:extLst>
      <p:ext uri="{BB962C8B-B14F-4D97-AF65-F5344CB8AC3E}">
        <p14:creationId xmlns:p14="http://schemas.microsoft.com/office/powerpoint/2010/main" val="1992252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4186C5-FA2E-4E3A-80FC-B089B5DDB04B}" type="slidenum">
              <a:rPr lang="en-US" smtClean="0"/>
              <a:t>13</a:t>
            </a:fld>
            <a:endParaRPr lang="en-US"/>
          </a:p>
        </p:txBody>
      </p:sp>
    </p:spTree>
    <p:extLst>
      <p:ext uri="{BB962C8B-B14F-4D97-AF65-F5344CB8AC3E}">
        <p14:creationId xmlns:p14="http://schemas.microsoft.com/office/powerpoint/2010/main" val="2265463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14</a:t>
            </a:fld>
            <a:endParaRPr lang="en-US" sz="1400" kern="0">
              <a:solidFill>
                <a:prstClr val="black"/>
              </a:solidFill>
              <a:cs typeface="Arial"/>
              <a:sym typeface="Arial"/>
            </a:endParaRPr>
          </a:p>
        </p:txBody>
      </p:sp>
    </p:spTree>
    <p:extLst>
      <p:ext uri="{BB962C8B-B14F-4D97-AF65-F5344CB8AC3E}">
        <p14:creationId xmlns:p14="http://schemas.microsoft.com/office/powerpoint/2010/main" val="1893199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726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456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7"/>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3"/>
            <a:ext cx="15773400" cy="2250281"/>
          </a:xfrm>
        </p:spPr>
        <p:txBody>
          <a:bodyPr/>
          <a:lstStyle>
            <a:lvl1pPr marL="0" indent="0">
              <a:buNone/>
              <a:defRPr sz="3600">
                <a:solidFill>
                  <a:schemeClr val="tx1"/>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80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816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5"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268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9881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090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551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6"/>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778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543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5"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540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14/9/2024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3"/>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6784E0F-B49E-4CF9-974F-F2E81701724C}"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33"/>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33"/>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919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566"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em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em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em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7678362"/>
            <a:ext cx="18287996" cy="2608638"/>
          </a:xfrm>
          <a:custGeom>
            <a:avLst/>
            <a:gdLst/>
            <a:ahLst/>
            <a:cxnLst/>
            <a:rect l="l" t="t" r="r" b="b"/>
            <a:pathLst>
              <a:path w="4816592" h="687049">
                <a:moveTo>
                  <a:pt x="0" y="0"/>
                </a:moveTo>
                <a:lnTo>
                  <a:pt x="4816592" y="0"/>
                </a:lnTo>
                <a:lnTo>
                  <a:pt x="4816592" y="687049"/>
                </a:lnTo>
                <a:lnTo>
                  <a:pt x="0" y="687049"/>
                </a:lnTo>
                <a:close/>
              </a:path>
            </a:pathLst>
          </a:custGeom>
          <a:solidFill>
            <a:srgbClr val="6DBDF8"/>
          </a:solidFill>
        </p:spPr>
      </p:sp>
      <p:grpSp>
        <p:nvGrpSpPr>
          <p:cNvPr id="6" name="Group 6"/>
          <p:cNvGrpSpPr/>
          <p:nvPr/>
        </p:nvGrpSpPr>
        <p:grpSpPr>
          <a:xfrm>
            <a:off x="838200" y="1010521"/>
            <a:ext cx="16459200" cy="8121826"/>
            <a:chOff x="0" y="-38100"/>
            <a:chExt cx="3931834" cy="2146926"/>
          </a:xfrm>
        </p:grpSpPr>
        <p:sp>
          <p:nvSpPr>
            <p:cNvPr id="7" name="Freeform 7"/>
            <p:cNvSpPr/>
            <p:nvPr/>
          </p:nvSpPr>
          <p:spPr>
            <a:xfrm>
              <a:off x="0" y="0"/>
              <a:ext cx="3931834" cy="2108826"/>
            </a:xfrm>
            <a:custGeom>
              <a:avLst/>
              <a:gdLst/>
              <a:ahLst/>
              <a:cxnLst/>
              <a:rect l="l" t="t" r="r" b="b"/>
              <a:pathLst>
                <a:path w="2980387" h="2108826">
                  <a:moveTo>
                    <a:pt x="0" y="0"/>
                  </a:moveTo>
                  <a:lnTo>
                    <a:pt x="2980387" y="0"/>
                  </a:lnTo>
                  <a:lnTo>
                    <a:pt x="2980387" y="2108826"/>
                  </a:lnTo>
                  <a:lnTo>
                    <a:pt x="0" y="2108826"/>
                  </a:lnTo>
                  <a:close/>
                </a:path>
              </a:pathLst>
            </a:custGeom>
            <a:solidFill>
              <a:srgbClr val="F6F6F6"/>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310662" y="2978107"/>
            <a:ext cx="15666671" cy="3693319"/>
          </a:xfrm>
          <a:prstGeom prst="rect">
            <a:avLst/>
          </a:prstGeom>
        </p:spPr>
        <p:txBody>
          <a:bodyPr wrap="square" lIns="0" tIns="0" rIns="0" bIns="0" rtlCol="0" anchor="t">
            <a:spAutoFit/>
          </a:bodyPr>
          <a:lstStyle/>
          <a:p>
            <a:pPr algn="ctr">
              <a:lnSpc>
                <a:spcPct val="150000"/>
              </a:lnSpc>
            </a:pPr>
            <a:r>
              <a:rPr lang="vi-VN" sz="8000" b="1" dirty="0" smtClean="0">
                <a:solidFill>
                  <a:schemeClr val="tx2">
                    <a:lumMod val="75000"/>
                  </a:schemeClr>
                </a:solidFill>
                <a:latin typeface="Arial" panose="020B0604020202020204" pitchFamily="34" charset="0"/>
                <a:cs typeface="Arial" panose="020B0604020202020204" pitchFamily="34" charset="0"/>
              </a:rPr>
              <a:t>NHIỆT LIỆT </a:t>
            </a:r>
            <a:r>
              <a:rPr lang="vi-VN" sz="8000" b="1" smtClean="0">
                <a:solidFill>
                  <a:schemeClr val="tx2">
                    <a:lumMod val="75000"/>
                  </a:schemeClr>
                </a:solidFill>
                <a:latin typeface="Arial" panose="020B0604020202020204" pitchFamily="34" charset="0"/>
                <a:cs typeface="Arial" panose="020B0604020202020204" pitchFamily="34" charset="0"/>
              </a:rPr>
              <a:t>CHÀO MỪNG </a:t>
            </a:r>
            <a:endParaRPr lang="vi-VN" sz="8000" b="1" dirty="0" smtClean="0">
              <a:solidFill>
                <a:schemeClr val="tx2">
                  <a:lumMod val="75000"/>
                </a:schemeClr>
              </a:solidFill>
              <a:latin typeface="Arial" panose="020B0604020202020204" pitchFamily="34" charset="0"/>
              <a:cs typeface="Arial" panose="020B0604020202020204" pitchFamily="34" charset="0"/>
            </a:endParaRPr>
          </a:p>
          <a:p>
            <a:pPr algn="ctr">
              <a:lnSpc>
                <a:spcPct val="150000"/>
              </a:lnSpc>
            </a:pPr>
            <a:r>
              <a:rPr lang="vi-VN" sz="8000" b="1" dirty="0" smtClean="0">
                <a:solidFill>
                  <a:schemeClr val="tx2">
                    <a:lumMod val="75000"/>
                  </a:schemeClr>
                </a:solidFill>
                <a:latin typeface="Arial" panose="020B0604020202020204" pitchFamily="34" charset="0"/>
                <a:cs typeface="Arial" panose="020B0604020202020204" pitchFamily="34" charset="0"/>
              </a:rPr>
              <a:t>CẢ LỚP ĐẾN VỚI BÀI HỌC MỚI!</a:t>
            </a:r>
            <a:endParaRPr lang="en-US" sz="8000" b="1" dirty="0">
              <a:solidFill>
                <a:schemeClr val="tx2">
                  <a:lumMod val="75000"/>
                </a:schemeClr>
              </a:solidFill>
              <a:latin typeface="Arial" panose="020B0604020202020204" pitchFamily="34" charset="0"/>
              <a:cs typeface="Arial" panose="020B0604020202020204" pitchFamily="34" charset="0"/>
            </a:endParaRPr>
          </a:p>
        </p:txBody>
      </p:sp>
      <p:grpSp>
        <p:nvGrpSpPr>
          <p:cNvPr id="10" name="Group 10"/>
          <p:cNvGrpSpPr/>
          <p:nvPr/>
        </p:nvGrpSpPr>
        <p:grpSpPr>
          <a:xfrm>
            <a:off x="1310662" y="1749942"/>
            <a:ext cx="549151" cy="549151"/>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BCE5A"/>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2097435" y="1749942"/>
            <a:ext cx="549151" cy="549151"/>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BCE5A"/>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2884710" y="1749942"/>
            <a:ext cx="549151" cy="549151"/>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BCE5A"/>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6581070" y="0"/>
            <a:ext cx="1706930" cy="1154653"/>
            <a:chOff x="0" y="0"/>
            <a:chExt cx="449562" cy="304106"/>
          </a:xfrm>
        </p:grpSpPr>
        <p:sp>
          <p:nvSpPr>
            <p:cNvPr id="21" name="Freeform 21"/>
            <p:cNvSpPr/>
            <p:nvPr/>
          </p:nvSpPr>
          <p:spPr>
            <a:xfrm>
              <a:off x="0" y="0"/>
              <a:ext cx="449562" cy="304106"/>
            </a:xfrm>
            <a:custGeom>
              <a:avLst/>
              <a:gdLst/>
              <a:ahLst/>
              <a:cxnLst/>
              <a:rect l="l" t="t" r="r" b="b"/>
              <a:pathLst>
                <a:path w="449562" h="304106">
                  <a:moveTo>
                    <a:pt x="0" y="0"/>
                  </a:moveTo>
                  <a:lnTo>
                    <a:pt x="449562" y="0"/>
                  </a:lnTo>
                  <a:lnTo>
                    <a:pt x="449562" y="304106"/>
                  </a:lnTo>
                  <a:lnTo>
                    <a:pt x="0" y="304106"/>
                  </a:lnTo>
                  <a:close/>
                </a:path>
              </a:pathLst>
            </a:custGeom>
            <a:solidFill>
              <a:srgbClr val="EBCE5A"/>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0" y="0"/>
            <a:ext cx="1706930" cy="1154653"/>
            <a:chOff x="0" y="0"/>
            <a:chExt cx="449562" cy="304106"/>
          </a:xfrm>
        </p:grpSpPr>
        <p:sp>
          <p:nvSpPr>
            <p:cNvPr id="24" name="Freeform 24"/>
            <p:cNvSpPr/>
            <p:nvPr/>
          </p:nvSpPr>
          <p:spPr>
            <a:xfrm>
              <a:off x="0" y="0"/>
              <a:ext cx="449562" cy="304106"/>
            </a:xfrm>
            <a:custGeom>
              <a:avLst/>
              <a:gdLst/>
              <a:ahLst/>
              <a:cxnLst/>
              <a:rect l="l" t="t" r="r" b="b"/>
              <a:pathLst>
                <a:path w="449562" h="304106">
                  <a:moveTo>
                    <a:pt x="0" y="0"/>
                  </a:moveTo>
                  <a:lnTo>
                    <a:pt x="449562" y="0"/>
                  </a:lnTo>
                  <a:lnTo>
                    <a:pt x="449562" y="304106"/>
                  </a:lnTo>
                  <a:lnTo>
                    <a:pt x="0" y="304106"/>
                  </a:lnTo>
                  <a:close/>
                </a:path>
              </a:pathLst>
            </a:custGeom>
            <a:solidFill>
              <a:srgbClr val="EBCE5A"/>
            </a:solidFill>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
        <p:cNvGrpSpPr/>
        <p:nvPr/>
      </p:nvGrpSpPr>
      <p:grpSpPr>
        <a:xfrm>
          <a:off x="0" y="0"/>
          <a:ext cx="0" cy="0"/>
          <a:chOff x="0" y="0"/>
          <a:chExt cx="0" cy="0"/>
        </a:xfrm>
      </p:grpSpPr>
      <p:sp>
        <p:nvSpPr>
          <p:cNvPr id="2" name="Rectangle 1"/>
          <p:cNvSpPr/>
          <p:nvPr/>
        </p:nvSpPr>
        <p:spPr>
          <a:xfrm>
            <a:off x="767080" y="266700"/>
            <a:ext cx="16611600"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Muốn gán thêm nhãn khác cho email: chọn email cần gán thêm nhãn, chọn </a:t>
            </a:r>
            <a:r>
              <a:rPr lang="en-US" sz="4000">
                <a:solidFill>
                  <a:srgbClr val="0070C0"/>
                </a:solidFill>
                <a:latin typeface="Arial" panose="020B0604020202020204" pitchFamily="34" charset="0"/>
                <a:cs typeface="Arial" panose="020B0604020202020204" pitchFamily="34" charset="0"/>
              </a:rPr>
              <a:t>Labels </a:t>
            </a:r>
            <a:r>
              <a:rPr lang="en-US" sz="4000">
                <a:latin typeface="Arial" panose="020B0604020202020204" pitchFamily="34" charset="0"/>
                <a:cs typeface="Arial" panose="020B0604020202020204" pitchFamily="34" charset="0"/>
              </a:rPr>
              <a:t>(hình 3), chọn nhãn muốn gán thêm</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Nếu muốn di chuyển email sang nhãn khác: chọn email muốn di chuyển, chọn </a:t>
            </a:r>
            <a:r>
              <a:rPr lang="en-US" sz="4000">
                <a:solidFill>
                  <a:srgbClr val="0070C0"/>
                </a:solidFill>
                <a:latin typeface="Arial" panose="020B0604020202020204" pitchFamily="34" charset="0"/>
                <a:cs typeface="Arial" panose="020B0604020202020204" pitchFamily="34" charset="0"/>
              </a:rPr>
              <a:t>Move to </a:t>
            </a:r>
            <a:r>
              <a:rPr lang="en-US" sz="4000">
                <a:latin typeface="Arial" panose="020B0604020202020204" pitchFamily="34" charset="0"/>
                <a:cs typeface="Arial" panose="020B0604020202020204" pitchFamily="34" charset="0"/>
              </a:rPr>
              <a:t>(hình 3), chọn nhãn muốn email di chuyển đến.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79" y="4158724"/>
            <a:ext cx="16689385" cy="4247404"/>
          </a:xfrm>
          <a:prstGeom prst="rect">
            <a:avLst/>
          </a:prstGeom>
          <a:ln>
            <a:solidFill>
              <a:srgbClr val="002060"/>
            </a:solidFill>
          </a:ln>
        </p:spPr>
      </p:pic>
      <p:grpSp>
        <p:nvGrpSpPr>
          <p:cNvPr id="6" name="Group 5"/>
          <p:cNvGrpSpPr/>
          <p:nvPr/>
        </p:nvGrpSpPr>
        <p:grpSpPr>
          <a:xfrm>
            <a:off x="767079" y="8953500"/>
            <a:ext cx="17063721" cy="707886"/>
            <a:chOff x="767079" y="8953500"/>
            <a:chExt cx="17063721" cy="707886"/>
          </a:xfrm>
        </p:grpSpPr>
        <p:sp>
          <p:nvSpPr>
            <p:cNvPr id="4" name="Rectangle 3"/>
            <p:cNvSpPr/>
            <p:nvPr/>
          </p:nvSpPr>
          <p:spPr>
            <a:xfrm>
              <a:off x="767079" y="8953500"/>
              <a:ext cx="17063721" cy="707886"/>
            </a:xfrm>
            <a:prstGeom prst="rect">
              <a:avLst/>
            </a:prstGeom>
          </p:spPr>
          <p:txBody>
            <a:bodyPr wrap="square">
              <a:spAutoFit/>
            </a:bodyPr>
            <a:lstStyle/>
            <a:p>
              <a:pPr marL="571500" indent="-571500">
                <a:buFont typeface="Wingdings" panose="05000000000000000000" pitchFamily="2" charset="2"/>
                <a:buChar char="Ø"/>
              </a:pPr>
              <a:r>
                <a:rPr lang="vi-VN" sz="4000" b="1">
                  <a:solidFill>
                    <a:srgbClr val="C00000"/>
                  </a:solidFill>
                  <a:latin typeface="Arial" panose="020B0604020202020204" pitchFamily="34" charset="0"/>
                  <a:cs typeface="Arial" panose="020B0604020202020204" pitchFamily="34" charset="0"/>
                </a:rPr>
                <a:t>Bước 4. </a:t>
              </a:r>
              <a:r>
                <a:rPr lang="vi-VN" sz="4000">
                  <a:latin typeface="Arial" panose="020B0604020202020204" pitchFamily="34" charset="0"/>
                  <a:cs typeface="Arial" panose="020B0604020202020204" pitchFamily="34" charset="0"/>
                </a:rPr>
                <a:t>Chọn dấu   </a:t>
              </a:r>
              <a:r>
                <a:rPr lang="vi-VN" sz="4000" smtClean="0">
                  <a:latin typeface="Arial" panose="020B0604020202020204" pitchFamily="34" charset="0"/>
                  <a:cs typeface="Arial" panose="020B0604020202020204" pitchFamily="34" charset="0"/>
                </a:rPr>
                <a:t>  ở </a:t>
              </a:r>
              <a:r>
                <a:rPr lang="vi-VN" sz="4000">
                  <a:latin typeface="Arial" panose="020B0604020202020204" pitchFamily="34" charset="0"/>
                  <a:cs typeface="Arial" panose="020B0604020202020204" pitchFamily="34" charset="0"/>
                </a:rPr>
                <a:t>cạnh mail cần đánh dấu (mail do giáo viên gửi).</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5791200" y="9009667"/>
              <a:ext cx="551001" cy="551001"/>
            </a:xfrm>
            <a:prstGeom prst="rect">
              <a:avLst/>
            </a:prstGeom>
          </p:spPr>
        </p:pic>
      </p:grpSp>
    </p:spTree>
    <p:extLst>
      <p:ext uri="{BB962C8B-B14F-4D97-AF65-F5344CB8AC3E}">
        <p14:creationId xmlns:p14="http://schemas.microsoft.com/office/powerpoint/2010/main" val="2596393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
        <p:cNvGrpSpPr/>
        <p:nvPr/>
      </p:nvGrpSpPr>
      <p:grpSpPr>
        <a:xfrm>
          <a:off x="0" y="0"/>
          <a:ext cx="0" cy="0"/>
          <a:chOff x="0" y="0"/>
          <a:chExt cx="0" cy="0"/>
        </a:xfrm>
      </p:grpSpPr>
      <p:grpSp>
        <p:nvGrpSpPr>
          <p:cNvPr id="48" name="Group 47"/>
          <p:cNvGrpSpPr/>
          <p:nvPr/>
        </p:nvGrpSpPr>
        <p:grpSpPr>
          <a:xfrm>
            <a:off x="838200" y="440524"/>
            <a:ext cx="16306800" cy="1962229"/>
            <a:chOff x="838200" y="6079324"/>
            <a:chExt cx="16306800" cy="1962229"/>
          </a:xfrm>
        </p:grpSpPr>
        <p:grpSp>
          <p:nvGrpSpPr>
            <p:cNvPr id="37" name="Group 36"/>
            <p:cNvGrpSpPr/>
            <p:nvPr/>
          </p:nvGrpSpPr>
          <p:grpSpPr>
            <a:xfrm>
              <a:off x="838200" y="6079324"/>
              <a:ext cx="16306800" cy="1502576"/>
              <a:chOff x="685800" y="4050846"/>
              <a:chExt cx="16306800" cy="1502576"/>
            </a:xfrm>
          </p:grpSpPr>
          <p:sp>
            <p:nvSpPr>
              <p:cNvPr id="34" name="Rounded Rectangle 33"/>
              <p:cNvSpPr/>
              <p:nvPr/>
            </p:nvSpPr>
            <p:spPr>
              <a:xfrm>
                <a:off x="685800" y="4076700"/>
                <a:ext cx="16306800" cy="1476722"/>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050846"/>
                <a:ext cx="1502576" cy="1502576"/>
              </a:xfrm>
              <a:prstGeom prst="rect">
                <a:avLst/>
              </a:prstGeom>
            </p:spPr>
          </p:pic>
        </p:grpSp>
        <p:pic>
          <p:nvPicPr>
            <p:cNvPr id="47" name="Picture 46"/>
            <p:cNvPicPr>
              <a:picLocks noChangeAspect="1"/>
            </p:cNvPicPr>
            <p:nvPr/>
          </p:nvPicPr>
          <p:blipFill>
            <a:blip r:embed="rId4"/>
            <a:stretch>
              <a:fillRect/>
            </a:stretch>
          </p:blipFill>
          <p:spPr>
            <a:xfrm>
              <a:off x="16333154" y="7229707"/>
              <a:ext cx="811846" cy="811846"/>
            </a:xfrm>
            <a:prstGeom prst="rect">
              <a:avLst/>
            </a:prstGeom>
          </p:spPr>
        </p:pic>
      </p:grpSp>
      <p:sp>
        <p:nvSpPr>
          <p:cNvPr id="2" name="Rectangle 1"/>
          <p:cNvSpPr/>
          <p:nvPr/>
        </p:nvSpPr>
        <p:spPr>
          <a:xfrm>
            <a:off x="2286000" y="807091"/>
            <a:ext cx="14741536" cy="769441"/>
          </a:xfrm>
          <a:prstGeom prst="rect">
            <a:avLst/>
          </a:prstGeom>
        </p:spPr>
        <p:txBody>
          <a:bodyPr wrap="none">
            <a:spAutoFit/>
          </a:bodyPr>
          <a:lstStyle/>
          <a:p>
            <a:r>
              <a:rPr lang="en-US" sz="4400" b="1" smtClean="0">
                <a:solidFill>
                  <a:srgbClr val="C00000"/>
                </a:solidFill>
                <a:latin typeface="Arial" panose="020B0604020202020204" pitchFamily="34" charset="0"/>
                <a:cs typeface="Arial" panose="020B0604020202020204" pitchFamily="34" charset="0"/>
              </a:rPr>
              <a:t>NHIỆM VỤ </a:t>
            </a:r>
            <a:r>
              <a:rPr lang="vi-VN" sz="4400" b="1" smtClean="0">
                <a:solidFill>
                  <a:srgbClr val="C00000"/>
                </a:solidFill>
                <a:latin typeface="Arial" panose="020B0604020202020204" pitchFamily="34" charset="0"/>
                <a:cs typeface="Arial" panose="020B0604020202020204" pitchFamily="34" charset="0"/>
              </a:rPr>
              <a:t>2</a:t>
            </a:r>
            <a:r>
              <a:rPr lang="en-US" sz="4400" b="1" smtClean="0">
                <a:solidFill>
                  <a:srgbClr val="C00000"/>
                </a:solidFill>
                <a:latin typeface="Arial" panose="020B0604020202020204" pitchFamily="34" charset="0"/>
                <a:cs typeface="Arial" panose="020B0604020202020204" pitchFamily="34" charset="0"/>
              </a:rPr>
              <a:t>: </a:t>
            </a:r>
            <a:r>
              <a:rPr lang="vi-VN" sz="4400" b="1">
                <a:solidFill>
                  <a:schemeClr val="accent3">
                    <a:lumMod val="75000"/>
                  </a:schemeClr>
                </a:solidFill>
              </a:rPr>
              <a:t>Tìm kiếm và tạo bộ lọc email trong Gmail</a:t>
            </a:r>
            <a:endParaRPr lang="en-US" sz="4400" b="1">
              <a:solidFill>
                <a:schemeClr val="accent3">
                  <a:lumMod val="75000"/>
                </a:schemeClr>
              </a:solidFill>
              <a:latin typeface="Arial" panose="020B0604020202020204" pitchFamily="34" charset="0"/>
              <a:cs typeface="Arial" panose="020B0604020202020204" pitchFamily="34" charset="0"/>
            </a:endParaRPr>
          </a:p>
        </p:txBody>
      </p:sp>
      <p:grpSp>
        <p:nvGrpSpPr>
          <p:cNvPr id="19" name="Group 18"/>
          <p:cNvGrpSpPr/>
          <p:nvPr/>
        </p:nvGrpSpPr>
        <p:grpSpPr>
          <a:xfrm>
            <a:off x="1102360" y="2283813"/>
            <a:ext cx="6877216" cy="1165086"/>
            <a:chOff x="1414557" y="2356466"/>
            <a:chExt cx="6877216" cy="1165086"/>
          </a:xfrm>
        </p:grpSpPr>
        <p:pic>
          <p:nvPicPr>
            <p:cNvPr id="20" name="Picture 19"/>
            <p:cNvPicPr>
              <a:picLocks noChangeAspect="1"/>
            </p:cNvPicPr>
            <p:nvPr/>
          </p:nvPicPr>
          <p:blipFill>
            <a:blip r:embed="rId5"/>
            <a:stretch>
              <a:fillRect/>
            </a:stretch>
          </p:blipFill>
          <p:spPr>
            <a:xfrm>
              <a:off x="1414557" y="2356466"/>
              <a:ext cx="1203059" cy="1165086"/>
            </a:xfrm>
            <a:prstGeom prst="rect">
              <a:avLst/>
            </a:prstGeom>
          </p:spPr>
        </p:pic>
        <p:sp>
          <p:nvSpPr>
            <p:cNvPr id="21" name="TextBox 20"/>
            <p:cNvSpPr txBox="1"/>
            <p:nvPr/>
          </p:nvSpPr>
          <p:spPr>
            <a:xfrm>
              <a:off x="2805373" y="2585066"/>
              <a:ext cx="5486400" cy="738664"/>
            </a:xfrm>
            <a:prstGeom prst="rect">
              <a:avLst/>
            </a:prstGeom>
            <a:noFill/>
          </p:spPr>
          <p:txBody>
            <a:bodyPr wrap="square" rtlCol="0">
              <a:spAutoFit/>
            </a:bodyPr>
            <a:lstStyle/>
            <a:p>
              <a:r>
                <a:rPr lang="vi-VN" sz="4200" b="1" dirty="0" smtClean="0">
                  <a:solidFill>
                    <a:schemeClr val="accent6">
                      <a:lumMod val="75000"/>
                    </a:schemeClr>
                  </a:solidFill>
                  <a:latin typeface="Arial" panose="020B0604020202020204" pitchFamily="34" charset="0"/>
                  <a:cs typeface="Arial" panose="020B0604020202020204" pitchFamily="34" charset="0"/>
                </a:rPr>
                <a:t>Làm việc theo nhóm</a:t>
              </a:r>
              <a:endParaRPr lang="en-US" sz="4200" b="1" dirty="0">
                <a:solidFill>
                  <a:schemeClr val="accent6">
                    <a:lumMod val="75000"/>
                  </a:schemeClr>
                </a:solidFill>
                <a:latin typeface="Arial" panose="020B0604020202020204" pitchFamily="34" charset="0"/>
                <a:cs typeface="Arial" panose="020B0604020202020204" pitchFamily="34" charset="0"/>
              </a:endParaRPr>
            </a:p>
          </p:txBody>
        </p:sp>
      </p:grpSp>
      <p:sp>
        <p:nvSpPr>
          <p:cNvPr id="4" name="Rectangle 3"/>
          <p:cNvSpPr/>
          <p:nvPr/>
        </p:nvSpPr>
        <p:spPr>
          <a:xfrm>
            <a:off x="1026160" y="3660007"/>
            <a:ext cx="16088672" cy="2031325"/>
          </a:xfrm>
          <a:prstGeom prst="rect">
            <a:avLst/>
          </a:prstGeom>
        </p:spPr>
        <p:txBody>
          <a:bodyPr wrap="square">
            <a:spAutoFit/>
          </a:bodyPr>
          <a:lstStyle/>
          <a:p>
            <a:pPr algn="just">
              <a:lnSpc>
                <a:spcPct val="150000"/>
              </a:lnSpc>
            </a:pPr>
            <a:r>
              <a:rPr lang="vi-VN" sz="4200" b="1" u="sng" smtClean="0">
                <a:latin typeface="Arial" panose="020B0604020202020204" pitchFamily="34" charset="0"/>
                <a:cs typeface="Arial" panose="020B0604020202020204" pitchFamily="34" charset="0"/>
              </a:rPr>
              <a:t>Yêu cầu</a:t>
            </a:r>
            <a:r>
              <a:rPr lang="vi-VN" sz="4200" b="1" smtClean="0">
                <a:latin typeface="Arial" panose="020B0604020202020204" pitchFamily="34" charset="0"/>
                <a:cs typeface="Arial" panose="020B0604020202020204" pitchFamily="34" charset="0"/>
              </a:rPr>
              <a:t>: </a:t>
            </a:r>
            <a:r>
              <a:rPr lang="vi-VN" sz="4200">
                <a:latin typeface="Arial" panose="020B0604020202020204" pitchFamily="34" charset="0"/>
                <a:cs typeface="Arial" panose="020B0604020202020204" pitchFamily="34" charset="0"/>
              </a:rPr>
              <a:t>T</a:t>
            </a:r>
            <a:r>
              <a:rPr lang="en-US" sz="4200" smtClean="0">
                <a:latin typeface="Arial" panose="020B0604020202020204" pitchFamily="34" charset="0"/>
                <a:cs typeface="Arial" panose="020B0604020202020204" pitchFamily="34" charset="0"/>
              </a:rPr>
              <a:t>ìm </a:t>
            </a:r>
            <a:r>
              <a:rPr lang="en-US" sz="4200">
                <a:latin typeface="Arial" panose="020B0604020202020204" pitchFamily="34" charset="0"/>
                <a:cs typeface="Arial" panose="020B0604020202020204" pitchFamily="34" charset="0"/>
              </a:rPr>
              <a:t>kiếm các email do giáo viên dạy môn Tin học gửi đến và có tệp đính kèm.</a:t>
            </a:r>
          </a:p>
        </p:txBody>
      </p:sp>
      <p:pic>
        <p:nvPicPr>
          <p:cNvPr id="3" name="Picture 2"/>
          <p:cNvPicPr>
            <a:picLocks noChangeAspect="1"/>
          </p:cNvPicPr>
          <p:nvPr/>
        </p:nvPicPr>
        <p:blipFill>
          <a:blip r:embed="rId6"/>
          <a:stretch>
            <a:fillRect/>
          </a:stretch>
        </p:blipFill>
        <p:spPr>
          <a:xfrm>
            <a:off x="5943507" y="6057900"/>
            <a:ext cx="6096185" cy="4067027"/>
          </a:xfrm>
          <a:prstGeom prst="rect">
            <a:avLst/>
          </a:prstGeom>
        </p:spPr>
      </p:pic>
    </p:spTree>
    <p:extLst>
      <p:ext uri="{BB962C8B-B14F-4D97-AF65-F5344CB8AC3E}">
        <p14:creationId xmlns:p14="http://schemas.microsoft.com/office/powerpoint/2010/main" val="69001277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
        <p:cNvGrpSpPr/>
        <p:nvPr/>
      </p:nvGrpSpPr>
      <p:grpSpPr>
        <a:xfrm>
          <a:off x="0" y="0"/>
          <a:ext cx="0" cy="0"/>
          <a:chOff x="0" y="0"/>
          <a:chExt cx="0" cy="0"/>
        </a:xfrm>
      </p:grpSpPr>
      <p:grpSp>
        <p:nvGrpSpPr>
          <p:cNvPr id="2" name="Group 1"/>
          <p:cNvGrpSpPr/>
          <p:nvPr/>
        </p:nvGrpSpPr>
        <p:grpSpPr>
          <a:xfrm>
            <a:off x="990600" y="419100"/>
            <a:ext cx="5486400" cy="1421309"/>
            <a:chOff x="685800" y="419100"/>
            <a:chExt cx="5486400" cy="1421309"/>
          </a:xfrm>
        </p:grpSpPr>
        <p:pic>
          <p:nvPicPr>
            <p:cNvPr id="3" name="Picture 2"/>
            <p:cNvPicPr>
              <a:picLocks noChangeAspect="1"/>
            </p:cNvPicPr>
            <p:nvPr/>
          </p:nvPicPr>
          <p:blipFill>
            <a:blip r:embed="rId3"/>
            <a:stretch>
              <a:fillRect/>
            </a:stretch>
          </p:blipFill>
          <p:spPr>
            <a:xfrm>
              <a:off x="685800" y="419100"/>
              <a:ext cx="1359513" cy="1421309"/>
            </a:xfrm>
            <a:prstGeom prst="rect">
              <a:avLst/>
            </a:prstGeom>
          </p:spPr>
        </p:pic>
        <p:sp>
          <p:nvSpPr>
            <p:cNvPr id="4" name="TextBox 3"/>
            <p:cNvSpPr txBox="1"/>
            <p:nvPr/>
          </p:nvSpPr>
          <p:spPr>
            <a:xfrm>
              <a:off x="2362200" y="745033"/>
              <a:ext cx="3810000" cy="769441"/>
            </a:xfrm>
            <a:prstGeom prst="rect">
              <a:avLst/>
            </a:prstGeom>
            <a:noFill/>
          </p:spPr>
          <p:txBody>
            <a:bodyPr wrap="square" rtlCol="0">
              <a:spAutoFit/>
            </a:bodyPr>
            <a:lstStyle/>
            <a:p>
              <a:r>
                <a:rPr lang="vi-VN" sz="4400" b="1" smtClean="0">
                  <a:solidFill>
                    <a:srgbClr val="0070C0"/>
                  </a:solidFill>
                  <a:latin typeface="Arial" panose="020B0604020202020204" pitchFamily="34" charset="0"/>
                  <a:cs typeface="Arial" panose="020B0604020202020204" pitchFamily="34" charset="0"/>
                </a:rPr>
                <a:t>Hướng dẫn:</a:t>
              </a:r>
              <a:endParaRPr lang="en-US" sz="4400" b="1">
                <a:solidFill>
                  <a:srgbClr val="0070C0"/>
                </a:solidFill>
                <a:latin typeface="Arial" panose="020B0604020202020204" pitchFamily="34" charset="0"/>
                <a:cs typeface="Arial" panose="020B0604020202020204" pitchFamily="34" charset="0"/>
              </a:endParaRPr>
            </a:p>
          </p:txBody>
        </p:sp>
      </p:grpSp>
      <p:grpSp>
        <p:nvGrpSpPr>
          <p:cNvPr id="7" name="Group 6"/>
          <p:cNvGrpSpPr/>
          <p:nvPr/>
        </p:nvGrpSpPr>
        <p:grpSpPr>
          <a:xfrm>
            <a:off x="952500" y="2078852"/>
            <a:ext cx="8305800" cy="4708981"/>
            <a:chOff x="990600" y="2247900"/>
            <a:chExt cx="8305800" cy="4708981"/>
          </a:xfrm>
        </p:grpSpPr>
        <p:sp>
          <p:nvSpPr>
            <p:cNvPr id="5" name="Rectangle 4"/>
            <p:cNvSpPr/>
            <p:nvPr/>
          </p:nvSpPr>
          <p:spPr>
            <a:xfrm>
              <a:off x="990600" y="2247900"/>
              <a:ext cx="8305800"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b="1">
                  <a:solidFill>
                    <a:srgbClr val="C00000"/>
                  </a:solidFill>
                  <a:latin typeface="Arial" panose="020B0604020202020204" pitchFamily="34" charset="0"/>
                  <a:cs typeface="Arial" panose="020B0604020202020204" pitchFamily="34" charset="0"/>
                </a:rPr>
                <a:t>Bước 1. </a:t>
              </a:r>
              <a:r>
                <a:rPr lang="vi-VN" sz="4000">
                  <a:latin typeface="Arial" panose="020B0604020202020204" pitchFamily="34" charset="0"/>
                  <a:cs typeface="Arial" panose="020B0604020202020204" pitchFamily="34" charset="0"/>
                </a:rPr>
                <a:t>Đăng nhập tài khoản Gmail của em.</a:t>
              </a:r>
            </a:p>
            <a:p>
              <a:pPr marL="571500" indent="-571500" algn="just">
                <a:lnSpc>
                  <a:spcPct val="150000"/>
                </a:lnSpc>
                <a:buFont typeface="Wingdings" panose="05000000000000000000" pitchFamily="2" charset="2"/>
                <a:buChar char="§"/>
              </a:pPr>
              <a:r>
                <a:rPr lang="vi-VN" sz="4000" b="1">
                  <a:solidFill>
                    <a:srgbClr val="C00000"/>
                  </a:solidFill>
                  <a:latin typeface="Arial" panose="020B0604020202020204" pitchFamily="34" charset="0"/>
                  <a:cs typeface="Arial" panose="020B0604020202020204" pitchFamily="34" charset="0"/>
                </a:rPr>
                <a:t>Bước 2. </a:t>
              </a:r>
              <a:r>
                <a:rPr lang="vi-VN" sz="4000" smtClean="0">
                  <a:latin typeface="Arial" panose="020B0604020202020204" pitchFamily="34" charset="0"/>
                  <a:cs typeface="Arial" panose="020B0604020202020204" pitchFamily="34" charset="0"/>
                </a:rPr>
                <a:t>Tại </a:t>
              </a:r>
              <a:r>
                <a:rPr lang="vi-VN" sz="4000">
                  <a:latin typeface="Arial" panose="020B0604020202020204" pitchFamily="34" charset="0"/>
                  <a:cs typeface="Arial" panose="020B0604020202020204" pitchFamily="34" charset="0"/>
                </a:rPr>
                <a:t>ô Search in mail chọn  </a:t>
              </a:r>
              <a:r>
                <a:rPr lang="vi-VN" sz="4000" smtClean="0">
                  <a:latin typeface="Arial" panose="020B0604020202020204" pitchFamily="34" charset="0"/>
                  <a:cs typeface="Arial" panose="020B0604020202020204" pitchFamily="34" charset="0"/>
                </a:rPr>
                <a:t>    , </a:t>
              </a:r>
              <a:r>
                <a:rPr lang="vi-VN" sz="4000">
                  <a:latin typeface="Arial" panose="020B0604020202020204" pitchFamily="34" charset="0"/>
                  <a:cs typeface="Arial" panose="020B0604020202020204" pitchFamily="34" charset="0"/>
                </a:rPr>
                <a:t>xuất hiện cửa sổ tìm kiếm như ở Hình 4.</a:t>
              </a:r>
            </a:p>
          </p:txBody>
        </p:sp>
        <p:pic>
          <p:nvPicPr>
            <p:cNvPr id="6" name="Picture 5"/>
            <p:cNvPicPr>
              <a:picLocks noChangeAspect="1"/>
            </p:cNvPicPr>
            <p:nvPr/>
          </p:nvPicPr>
          <p:blipFill>
            <a:blip r:embed="rId4"/>
            <a:stretch>
              <a:fillRect/>
            </a:stretch>
          </p:blipFill>
          <p:spPr>
            <a:xfrm>
              <a:off x="2971800" y="5219700"/>
              <a:ext cx="819924" cy="708117"/>
            </a:xfrm>
            <a:prstGeom prst="rect">
              <a:avLst/>
            </a:prstGeom>
          </p:spPr>
        </p:pic>
      </p:grpSp>
      <p:sp>
        <p:nvSpPr>
          <p:cNvPr id="8" name="Rectangle 7"/>
          <p:cNvSpPr/>
          <p:nvPr/>
        </p:nvSpPr>
        <p:spPr>
          <a:xfrm>
            <a:off x="990600" y="6811949"/>
            <a:ext cx="16535400" cy="274825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b="1">
                <a:solidFill>
                  <a:srgbClr val="C00000"/>
                </a:solidFill>
                <a:latin typeface="Arial" panose="020B0604020202020204" pitchFamily="34" charset="0"/>
                <a:cs typeface="Arial" panose="020B0604020202020204" pitchFamily="34" charset="0"/>
              </a:rPr>
              <a:t>Bước 3. </a:t>
            </a:r>
            <a:r>
              <a:rPr lang="vi-VN" sz="4000">
                <a:latin typeface="Arial" panose="020B0604020202020204" pitchFamily="34" charset="0"/>
                <a:cs typeface="Arial" panose="020B0604020202020204" pitchFamily="34" charset="0"/>
              </a:rPr>
              <a:t>Chọn tiêu chí tìm kiếm: chọn mục </a:t>
            </a:r>
            <a:r>
              <a:rPr lang="vi-VN" sz="4000">
                <a:solidFill>
                  <a:srgbClr val="0070C0"/>
                </a:solidFill>
                <a:latin typeface="Arial" panose="020B0604020202020204" pitchFamily="34" charset="0"/>
                <a:cs typeface="Arial" panose="020B0604020202020204" pitchFamily="34" charset="0"/>
              </a:rPr>
              <a:t>From </a:t>
            </a:r>
            <a:r>
              <a:rPr lang="vi-VN" sz="4000">
                <a:latin typeface="Arial" panose="020B0604020202020204" pitchFamily="34" charset="0"/>
                <a:cs typeface="Arial" panose="020B0604020202020204" pitchFamily="34" charset="0"/>
              </a:rPr>
              <a:t>và nhập địa chỉ email của giáo viên môn Tin học, tích chọn </a:t>
            </a:r>
            <a:r>
              <a:rPr lang="vi-VN" sz="4000">
                <a:solidFill>
                  <a:srgbClr val="0070C0"/>
                </a:solidFill>
                <a:latin typeface="Arial" panose="020B0604020202020204" pitchFamily="34" charset="0"/>
                <a:cs typeface="Arial" panose="020B0604020202020204" pitchFamily="34" charset="0"/>
              </a:rPr>
              <a:t>Has attachment </a:t>
            </a:r>
            <a:r>
              <a:rPr lang="vi-VN" sz="4000">
                <a:latin typeface="Arial" panose="020B0604020202020204" pitchFamily="34" charset="0"/>
                <a:cs typeface="Arial" panose="020B0604020202020204" pitchFamily="34" charset="0"/>
              </a:rPr>
              <a:t>(chứa tệp đính kèm), chọn </a:t>
            </a:r>
            <a:r>
              <a:rPr lang="vi-VN" sz="4000">
                <a:solidFill>
                  <a:srgbClr val="0070C0"/>
                </a:solidFill>
                <a:latin typeface="Arial" panose="020B0604020202020204" pitchFamily="34" charset="0"/>
                <a:cs typeface="Arial" panose="020B0604020202020204" pitchFamily="34" charset="0"/>
              </a:rPr>
              <a:t>Search</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5187" y="880606"/>
            <a:ext cx="8083021" cy="5930087"/>
          </a:xfrm>
          <a:prstGeom prst="rect">
            <a:avLst/>
          </a:prstGeom>
        </p:spPr>
      </p:pic>
    </p:spTree>
    <p:extLst>
      <p:ext uri="{BB962C8B-B14F-4D97-AF65-F5344CB8AC3E}">
        <p14:creationId xmlns:p14="http://schemas.microsoft.com/office/powerpoint/2010/main" val="1353325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
        <p:cNvGrpSpPr/>
        <p:nvPr/>
      </p:nvGrpSpPr>
      <p:grpSpPr>
        <a:xfrm>
          <a:off x="0" y="0"/>
          <a:ext cx="0" cy="0"/>
          <a:chOff x="0" y="0"/>
          <a:chExt cx="0" cy="0"/>
        </a:xfrm>
      </p:grpSpPr>
      <p:sp>
        <p:nvSpPr>
          <p:cNvPr id="2" name="Rectangle 1"/>
          <p:cNvSpPr/>
          <p:nvPr/>
        </p:nvSpPr>
        <p:spPr>
          <a:xfrm>
            <a:off x="1905000" y="819537"/>
            <a:ext cx="10820401"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Khi muốn tìm các email đã được gắn dấu sao, chọn </a:t>
            </a:r>
            <a:r>
              <a:rPr lang="vi-VN" sz="4000">
                <a:solidFill>
                  <a:srgbClr val="0070C0"/>
                </a:solidFill>
                <a:latin typeface="Arial" panose="020B0604020202020204" pitchFamily="34" charset="0"/>
                <a:cs typeface="Arial" panose="020B0604020202020204" pitchFamily="34" charset="0"/>
              </a:rPr>
              <a:t>Starred </a:t>
            </a:r>
            <a:r>
              <a:rPr lang="vi-VN" sz="4000">
                <a:latin typeface="Arial" panose="020B0604020202020204" pitchFamily="34" charset="0"/>
                <a:cs typeface="Arial" panose="020B0604020202020204" pitchFamily="34" charset="0"/>
              </a:rPr>
              <a:t>ở cột bên trái cửa sổ màn hình tài khoản email.</a:t>
            </a:r>
            <a:endParaRPr lang="en-US" sz="4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3616" y="1204881"/>
            <a:ext cx="804716" cy="10451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7325" y="27940"/>
            <a:ext cx="4410437" cy="1025906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73270" y="4413684"/>
            <a:ext cx="804716" cy="1045149"/>
          </a:xfrm>
          <a:prstGeom prst="rect">
            <a:avLst/>
          </a:prstGeom>
        </p:spPr>
      </p:pic>
      <p:grpSp>
        <p:nvGrpSpPr>
          <p:cNvPr id="11" name="Group 10"/>
          <p:cNvGrpSpPr/>
          <p:nvPr/>
        </p:nvGrpSpPr>
        <p:grpSpPr>
          <a:xfrm>
            <a:off x="1905000" y="4152900"/>
            <a:ext cx="11059065" cy="3785652"/>
            <a:chOff x="1666335" y="4152900"/>
            <a:chExt cx="11059065" cy="3785652"/>
          </a:xfrm>
        </p:grpSpPr>
        <p:sp>
          <p:nvSpPr>
            <p:cNvPr id="9" name="Rectangle 8"/>
            <p:cNvSpPr/>
            <p:nvPr/>
          </p:nvSpPr>
          <p:spPr>
            <a:xfrm>
              <a:off x="1666335" y="4152900"/>
              <a:ext cx="11059065" cy="378565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Để thuận lợi cho việc tìm kiếm và quản lí email, có thể tạo bộ lọc email. Muốn tạo bộ lọc email, chọn </a:t>
              </a:r>
              <a:r>
                <a:rPr lang="en-US" sz="4000">
                  <a:solidFill>
                    <a:srgbClr val="0070C0"/>
                  </a:solidFill>
                  <a:latin typeface="Arial" panose="020B0604020202020204" pitchFamily="34" charset="0"/>
                  <a:cs typeface="Arial" panose="020B0604020202020204" pitchFamily="34" charset="0"/>
                </a:rPr>
                <a:t>Create filter   </a:t>
              </a:r>
              <a:r>
                <a:rPr lang="vi-VN" sz="4000" smtClean="0">
                  <a:solidFill>
                    <a:srgbClr val="0070C0"/>
                  </a:solidFill>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chọn các tiêu chí cho bộ lọc, chọn </a:t>
              </a:r>
              <a:r>
                <a:rPr lang="en-US" sz="4000">
                  <a:solidFill>
                    <a:srgbClr val="0070C0"/>
                  </a:solidFill>
                  <a:latin typeface="Arial" panose="020B0604020202020204" pitchFamily="34" charset="0"/>
                  <a:cs typeface="Arial" panose="020B0604020202020204" pitchFamily="34" charset="0"/>
                </a:rPr>
                <a:t>Create filter</a:t>
              </a:r>
              <a:r>
                <a:rPr lang="en-US" sz="4000">
                  <a:latin typeface="Arial" panose="020B0604020202020204" pitchFamily="34" charset="0"/>
                  <a:cs typeface="Arial" panose="020B0604020202020204" pitchFamily="34" charset="0"/>
                </a:rPr>
                <a:t>.</a:t>
              </a:r>
            </a:p>
          </p:txBody>
        </p:sp>
        <p:pic>
          <p:nvPicPr>
            <p:cNvPr id="10" name="Picture 9"/>
            <p:cNvPicPr>
              <a:picLocks noChangeAspect="1"/>
            </p:cNvPicPr>
            <p:nvPr/>
          </p:nvPicPr>
          <p:blipFill>
            <a:blip r:embed="rId5">
              <a:clrChange>
                <a:clrFrom>
                  <a:srgbClr val="FFFFFF"/>
                </a:clrFrom>
                <a:clrTo>
                  <a:srgbClr val="FFFFFF">
                    <a:alpha val="0"/>
                  </a:srgbClr>
                </a:clrTo>
              </a:clrChange>
              <a:biLevel thresh="75000"/>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715001" y="6057900"/>
              <a:ext cx="1045634" cy="990600"/>
            </a:xfrm>
            <a:prstGeom prst="rect">
              <a:avLst/>
            </a:prstGeom>
          </p:spPr>
        </p:pic>
      </p:grpSp>
      <p:pic>
        <p:nvPicPr>
          <p:cNvPr id="12" name="Picture 11"/>
          <p:cNvPicPr>
            <a:picLocks noChangeAspect="1"/>
          </p:cNvPicPr>
          <p:nvPr/>
        </p:nvPicPr>
        <p:blipFill>
          <a:blip r:embed="rId7"/>
          <a:stretch>
            <a:fillRect/>
          </a:stretch>
        </p:blipFill>
        <p:spPr>
          <a:xfrm>
            <a:off x="8991600" y="7810500"/>
            <a:ext cx="3368312" cy="2060229"/>
          </a:xfrm>
          <a:prstGeom prst="rect">
            <a:avLst/>
          </a:prstGeom>
        </p:spPr>
      </p:pic>
    </p:spTree>
    <p:extLst>
      <p:ext uri="{BB962C8B-B14F-4D97-AF65-F5344CB8AC3E}">
        <p14:creationId xmlns:p14="http://schemas.microsoft.com/office/powerpoint/2010/main" val="3990511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p:tgtEl>
                                          <p:spTgt spid="6"/>
                                        </p:tgtEl>
                                        <p:attrNameLst>
                                          <p:attrName>ppt_x</p:attrName>
                                        </p:attrNameLst>
                                      </p:cBhvr>
                                      <p:tavLst>
                                        <p:tav tm="0">
                                          <p:val>
                                            <p:strVal val="#ppt_x-#ppt_w*1.125000"/>
                                          </p:val>
                                        </p:tav>
                                        <p:tav tm="100000">
                                          <p:val>
                                            <p:strVal val="#ppt_x"/>
                                          </p:val>
                                        </p:tav>
                                      </p:tavLst>
                                    </p:anim>
                                    <p:animEffect transition="in" filter="wipe(right)">
                                      <p:cBhvr>
                                        <p:cTn id="21" dur="500"/>
                                        <p:tgtEl>
                                          <p:spTgt spid="6"/>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406204" y="3985154"/>
            <a:ext cx="15351638" cy="4201150"/>
          </a:xfrm>
          <a:prstGeom prst="rect">
            <a:avLst/>
          </a:prstGeom>
          <a:noFill/>
        </p:spPr>
        <p:txBody>
          <a:bodyPr wrap="none" lIns="137160" tIns="68580" rIns="137160" bIns="68580">
            <a:spAutoFit/>
          </a:bodyPr>
          <a:lstStyle/>
          <a:p>
            <a:pPr algn="ctr" defTabSz="1828755"/>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ĐƯỜNG LÊN ĐỈNH</a:t>
            </a:r>
          </a:p>
          <a:p>
            <a:pPr algn="ctr" defTabSz="1828755"/>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OLYMPIA</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5434" y="1"/>
            <a:ext cx="4773179" cy="3586133"/>
          </a:xfrm>
          <a:prstGeom prst="rect">
            <a:avLst/>
          </a:prstGeom>
          <a:noFill/>
        </p:spPr>
      </p:pic>
      <p:pic>
        <p:nvPicPr>
          <p:cNvPr id="3"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6"/>
          <a:stretch>
            <a:fillRect/>
          </a:stretch>
        </p:blipFill>
        <p:spPr>
          <a:xfrm>
            <a:off x="18516600" y="8186304"/>
            <a:ext cx="1219200" cy="1219200"/>
          </a:xfrm>
          <a:prstGeom prst="rect">
            <a:avLst/>
          </a:prstGeom>
        </p:spPr>
      </p:pic>
    </p:spTree>
    <p:extLst>
      <p:ext uri="{BB962C8B-B14F-4D97-AF65-F5344CB8AC3E}">
        <p14:creationId xmlns:p14="http://schemas.microsoft.com/office/powerpoint/2010/main" val="16277452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2" fill="hold"/>
                                        <p:tgtEl>
                                          <p:spTgt spid="3"/>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514123" y="947198"/>
            <a:ext cx="12418260" cy="468691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pPr>
            <a:r>
              <a:rPr lang="vi-VN" sz="4400" smtClean="0">
                <a:solidFill>
                  <a:srgbClr val="FFFF00"/>
                </a:solidFill>
                <a:latin typeface="Arial" panose="020B0604020202020204" pitchFamily="34" charset="0"/>
                <a:cs typeface="Arial" panose="020B0604020202020204" pitchFamily="34" charset="0"/>
              </a:rPr>
              <a:t>Nhãn </a:t>
            </a:r>
            <a:r>
              <a:rPr lang="vi-VN" sz="4400">
                <a:solidFill>
                  <a:srgbClr val="FFFF00"/>
                </a:solidFill>
                <a:latin typeface="Arial" panose="020B0604020202020204" pitchFamily="34" charset="0"/>
                <a:cs typeface="Arial" panose="020B0604020202020204" pitchFamily="34" charset="0"/>
              </a:rPr>
              <a:t>có sẵn nào mang ý nghĩa các tin đã </a:t>
            </a:r>
            <a:r>
              <a:rPr lang="vi-VN" sz="4400" smtClean="0">
                <a:solidFill>
                  <a:srgbClr val="FFFF00"/>
                </a:solidFill>
                <a:latin typeface="Arial" panose="020B0604020202020204" pitchFamily="34" charset="0"/>
                <a:cs typeface="Arial" panose="020B0604020202020204" pitchFamily="34" charset="0"/>
              </a:rPr>
              <a:t>gửi?</a:t>
            </a:r>
            <a:endParaRPr lang="en-US" sz="4400">
              <a:solidFill>
                <a:srgbClr val="FFFF00"/>
              </a:solidFill>
              <a:latin typeface="Arial" panose="020B0604020202020204" pitchFamily="34" charset="0"/>
              <a:cs typeface="Arial" panose="020B0604020202020204" pitchFamily="34" charset="0"/>
            </a:endParaRPr>
          </a:p>
          <a:p>
            <a:pPr lvl="1" algn="just">
              <a:lnSpc>
                <a:spcPct val="200000"/>
              </a:lnSpc>
            </a:pPr>
            <a:r>
              <a:rPr lang="vi-VN" sz="4400" smtClean="0">
                <a:solidFill>
                  <a:srgbClr val="FFFF00"/>
                </a:solidFill>
                <a:latin typeface="Arial" panose="020B0604020202020204" pitchFamily="34" charset="0"/>
                <a:cs typeface="Arial" panose="020B0604020202020204" pitchFamily="34" charset="0"/>
              </a:rPr>
              <a:t>A</a:t>
            </a:r>
            <a:r>
              <a:rPr lang="vi-VN" sz="4400">
                <a:solidFill>
                  <a:srgbClr val="FFFF00"/>
                </a:solidFill>
                <a:latin typeface="Arial" panose="020B0604020202020204" pitchFamily="34" charset="0"/>
                <a:cs typeface="Arial" panose="020B0604020202020204" pitchFamily="34" charset="0"/>
              </a:rPr>
              <a:t>. </a:t>
            </a:r>
            <a:r>
              <a:rPr lang="en-US" sz="4400" smtClean="0">
                <a:solidFill>
                  <a:srgbClr val="FFFF00"/>
                </a:solidFill>
                <a:latin typeface="Arial" panose="020B0604020202020204" pitchFamily="34" charset="0"/>
                <a:cs typeface="Arial" panose="020B0604020202020204" pitchFamily="34" charset="0"/>
              </a:rPr>
              <a:t>Sent</a:t>
            </a:r>
            <a:r>
              <a:rPr lang="vi-VN" sz="4400" smtClean="0">
                <a:solidFill>
                  <a:srgbClr val="FFFF00"/>
                </a:solidFill>
                <a:latin typeface="Arial" panose="020B0604020202020204" pitchFamily="34" charset="0"/>
                <a:cs typeface="Arial" panose="020B0604020202020204" pitchFamily="34" charset="0"/>
              </a:rPr>
              <a:t>                        B</a:t>
            </a:r>
            <a:r>
              <a:rPr lang="vi-VN" sz="4400">
                <a:solidFill>
                  <a:srgbClr val="FFFF00"/>
                </a:solidFill>
                <a:latin typeface="Arial" panose="020B0604020202020204" pitchFamily="34" charset="0"/>
                <a:cs typeface="Arial" panose="020B0604020202020204" pitchFamily="34" charset="0"/>
              </a:rPr>
              <a:t>. </a:t>
            </a:r>
            <a:r>
              <a:rPr lang="en-US" sz="4400">
                <a:solidFill>
                  <a:srgbClr val="FFFF00"/>
                </a:solidFill>
                <a:latin typeface="Arial" panose="020B0604020202020204" pitchFamily="34" charset="0"/>
                <a:cs typeface="Arial" panose="020B0604020202020204" pitchFamily="34" charset="0"/>
              </a:rPr>
              <a:t>Seen</a:t>
            </a:r>
          </a:p>
          <a:p>
            <a:pPr lvl="1" algn="just">
              <a:lnSpc>
                <a:spcPct val="200000"/>
              </a:lnSpc>
            </a:pPr>
            <a:r>
              <a:rPr lang="vi-VN" sz="4400">
                <a:solidFill>
                  <a:srgbClr val="FFFF00"/>
                </a:solidFill>
                <a:latin typeface="Arial" panose="020B0604020202020204" pitchFamily="34" charset="0"/>
                <a:cs typeface="Arial" panose="020B0604020202020204" pitchFamily="34" charset="0"/>
              </a:rPr>
              <a:t>C. </a:t>
            </a:r>
            <a:r>
              <a:rPr lang="en-US" sz="4400" smtClean="0">
                <a:solidFill>
                  <a:srgbClr val="FFFF00"/>
                </a:solidFill>
                <a:latin typeface="Arial" panose="020B0604020202020204" pitchFamily="34" charset="0"/>
                <a:cs typeface="Arial" panose="020B0604020202020204" pitchFamily="34" charset="0"/>
              </a:rPr>
              <a:t>Inbox</a:t>
            </a:r>
            <a:r>
              <a:rPr lang="vi-VN" sz="4400" smtClean="0">
                <a:solidFill>
                  <a:srgbClr val="FFFF00"/>
                </a:solidFill>
                <a:latin typeface="Arial" panose="020B0604020202020204" pitchFamily="34" charset="0"/>
                <a:cs typeface="Arial" panose="020B0604020202020204" pitchFamily="34" charset="0"/>
              </a:rPr>
              <a:t>                      D</a:t>
            </a:r>
            <a:r>
              <a:rPr lang="vi-VN" sz="4400">
                <a:solidFill>
                  <a:srgbClr val="FFFF00"/>
                </a:solidFill>
                <a:latin typeface="Arial" panose="020B0604020202020204" pitchFamily="34" charset="0"/>
                <a:cs typeface="Arial" panose="020B0604020202020204" pitchFamily="34" charset="0"/>
              </a:rPr>
              <a:t>. </a:t>
            </a:r>
            <a:r>
              <a:rPr lang="en-US" sz="4400">
                <a:solidFill>
                  <a:srgbClr val="FFFF00"/>
                </a:solidFill>
                <a:latin typeface="Arial" panose="020B0604020202020204" pitchFamily="34" charset="0"/>
                <a:cs typeface="Arial" panose="020B0604020202020204" pitchFamily="34" charset="0"/>
              </a:rPr>
              <a:t>Drafts</a:t>
            </a: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611127" y="1065373"/>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9900" b="1" smtClean="0">
                  <a:solidFill>
                    <a:prstClr val="white"/>
                  </a:solidFill>
                  <a:latin typeface="Arial" panose="020B0604020202020204" pitchFamily="34" charset="0"/>
                  <a:cs typeface="Arial" panose="020B0604020202020204" pitchFamily="34" charset="0"/>
                  <a:sym typeface="Arial"/>
                </a:rPr>
                <a:t>A</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1</a:t>
              </a: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172061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514123" y="456599"/>
            <a:ext cx="12387055" cy="5337101"/>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smtClean="0">
                <a:solidFill>
                  <a:srgbClr val="FFFF00"/>
                </a:solidFill>
                <a:latin typeface="Arial" panose="020B0604020202020204" pitchFamily="34" charset="0"/>
                <a:cs typeface="Arial" panose="020B0604020202020204" pitchFamily="34" charset="0"/>
              </a:rPr>
              <a:t>Để </a:t>
            </a:r>
            <a:r>
              <a:rPr lang="en-US" sz="4000">
                <a:solidFill>
                  <a:srgbClr val="FFFF00"/>
                </a:solidFill>
                <a:latin typeface="Arial" panose="020B0604020202020204" pitchFamily="34" charset="0"/>
                <a:cs typeface="Arial" panose="020B0604020202020204" pitchFamily="34" charset="0"/>
              </a:rPr>
              <a:t>tạo nhãn gán mới, ta cần sử dụng chức năng nào?</a:t>
            </a:r>
          </a:p>
          <a:p>
            <a:pPr lvl="1" algn="just">
              <a:lnSpc>
                <a:spcPct val="150000"/>
              </a:lnSpc>
            </a:pPr>
            <a:r>
              <a:rPr lang="vi-VN" sz="4000">
                <a:solidFill>
                  <a:srgbClr val="FFFF00"/>
                </a:solidFill>
                <a:latin typeface="Arial" panose="020B0604020202020204" pitchFamily="34" charset="0"/>
                <a:cs typeface="Arial" panose="020B0604020202020204" pitchFamily="34" charset="0"/>
              </a:rPr>
              <a:t>A. </a:t>
            </a:r>
            <a:r>
              <a:rPr lang="en-US" sz="4000">
                <a:solidFill>
                  <a:srgbClr val="FFFF00"/>
                </a:solidFill>
                <a:latin typeface="Arial" panose="020B0604020202020204" pitchFamily="34" charset="0"/>
                <a:cs typeface="Arial" panose="020B0604020202020204" pitchFamily="34" charset="0"/>
              </a:rPr>
              <a:t>Create filter</a:t>
            </a:r>
          </a:p>
          <a:p>
            <a:pPr lvl="1" algn="just">
              <a:lnSpc>
                <a:spcPct val="150000"/>
              </a:lnSpc>
            </a:pPr>
            <a:r>
              <a:rPr lang="vi-VN" sz="4000">
                <a:solidFill>
                  <a:srgbClr val="FFFF00"/>
                </a:solidFill>
                <a:latin typeface="Arial" panose="020B0604020202020204" pitchFamily="34" charset="0"/>
                <a:cs typeface="Arial" panose="020B0604020202020204" pitchFamily="34" charset="0"/>
              </a:rPr>
              <a:t>B. </a:t>
            </a:r>
            <a:r>
              <a:rPr lang="en-US" sz="4000">
                <a:solidFill>
                  <a:srgbClr val="FFFF00"/>
                </a:solidFill>
                <a:latin typeface="Arial" panose="020B0604020202020204" pitchFamily="34" charset="0"/>
                <a:cs typeface="Arial" panose="020B0604020202020204" pitchFamily="34" charset="0"/>
              </a:rPr>
              <a:t>Label, chọn Create new label.</a:t>
            </a:r>
          </a:p>
          <a:p>
            <a:pPr lvl="1" algn="just">
              <a:lnSpc>
                <a:spcPct val="150000"/>
              </a:lnSpc>
            </a:pPr>
            <a:r>
              <a:rPr lang="vi-VN" sz="4000">
                <a:solidFill>
                  <a:srgbClr val="FFFF00"/>
                </a:solidFill>
                <a:latin typeface="Arial" panose="020B0604020202020204" pitchFamily="34" charset="0"/>
                <a:cs typeface="Arial" panose="020B0604020202020204" pitchFamily="34" charset="0"/>
              </a:rPr>
              <a:t>C. </a:t>
            </a:r>
            <a:r>
              <a:rPr lang="en-US" sz="4000">
                <a:solidFill>
                  <a:srgbClr val="FFFF00"/>
                </a:solidFill>
                <a:latin typeface="Arial" panose="020B0604020202020204" pitchFamily="34" charset="0"/>
                <a:cs typeface="Arial" panose="020B0604020202020204" pitchFamily="34" charset="0"/>
              </a:rPr>
              <a:t>Search.</a:t>
            </a:r>
          </a:p>
          <a:p>
            <a:pPr lvl="1" algn="just">
              <a:lnSpc>
                <a:spcPct val="150000"/>
              </a:lnSpc>
            </a:pPr>
            <a:r>
              <a:rPr lang="vi-VN" sz="4000">
                <a:solidFill>
                  <a:srgbClr val="FFFF00"/>
                </a:solidFill>
                <a:latin typeface="Arial" panose="020B0604020202020204" pitchFamily="34" charset="0"/>
                <a:cs typeface="Arial" panose="020B0604020202020204" pitchFamily="34" charset="0"/>
              </a:rPr>
              <a:t>D. </a:t>
            </a:r>
            <a:r>
              <a:rPr lang="en-US" sz="4000">
                <a:solidFill>
                  <a:srgbClr val="FFFF00"/>
                </a:solidFill>
                <a:latin typeface="Arial" panose="020B0604020202020204" pitchFamily="34" charset="0"/>
                <a:cs typeface="Arial" panose="020B0604020202020204" pitchFamily="34" charset="0"/>
              </a:rPr>
              <a:t>Search in mail</a:t>
            </a:r>
          </a:p>
        </p:txBody>
      </p:sp>
      <p:grpSp>
        <p:nvGrpSpPr>
          <p:cNvPr id="61" name="Group 60"/>
          <p:cNvGrpSpPr/>
          <p:nvPr/>
        </p:nvGrpSpPr>
        <p:grpSpPr>
          <a:xfrm>
            <a:off x="4229968" y="456598"/>
            <a:ext cx="581687" cy="5177516"/>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535400" y="456598"/>
            <a:ext cx="396984" cy="529568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9900" b="1">
                  <a:solidFill>
                    <a:prstClr val="white"/>
                  </a:solidFill>
                  <a:latin typeface="Arial" panose="020B0604020202020204" pitchFamily="34" charset="0"/>
                  <a:cs typeface="Arial" panose="020B0604020202020204" pitchFamily="34" charset="0"/>
                  <a:sym typeface="Arial"/>
                </a:rPr>
                <a:t>B</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vi-VN" sz="7500" b="1" dirty="0" smtClean="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2</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18727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514123" y="947198"/>
            <a:ext cx="12418260" cy="468691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70000"/>
              </a:lnSpc>
            </a:pPr>
            <a:r>
              <a:rPr lang="en-US" sz="4400" smtClean="0">
                <a:solidFill>
                  <a:srgbClr val="FFFF00"/>
                </a:solidFill>
                <a:latin typeface="Arial" panose="020B0604020202020204" pitchFamily="34" charset="0"/>
                <a:cs typeface="Arial" panose="020B0604020202020204" pitchFamily="34" charset="0"/>
              </a:rPr>
              <a:t>Có </a:t>
            </a:r>
            <a:r>
              <a:rPr lang="en-US" sz="4400">
                <a:solidFill>
                  <a:srgbClr val="FFFF00"/>
                </a:solidFill>
                <a:latin typeface="Arial" panose="020B0604020202020204" pitchFamily="34" charset="0"/>
                <a:cs typeface="Arial" panose="020B0604020202020204" pitchFamily="34" charset="0"/>
              </a:rPr>
              <a:t>bao nhiêu tiêu chí tìm kiếm mail trong mục </a:t>
            </a:r>
            <a:r>
              <a:rPr lang="en-US" sz="4400" b="1">
                <a:solidFill>
                  <a:srgbClr val="FFFF00"/>
                </a:solidFill>
                <a:latin typeface="Arial" panose="020B0604020202020204" pitchFamily="34" charset="0"/>
                <a:cs typeface="Arial" panose="020B0604020202020204" pitchFamily="34" charset="0"/>
              </a:rPr>
              <a:t>Create </a:t>
            </a:r>
            <a:r>
              <a:rPr lang="en-US" sz="4400" b="1" smtClean="0">
                <a:solidFill>
                  <a:srgbClr val="FFFF00"/>
                </a:solidFill>
                <a:latin typeface="Arial" panose="020B0604020202020204" pitchFamily="34" charset="0"/>
                <a:cs typeface="Arial" panose="020B0604020202020204" pitchFamily="34" charset="0"/>
              </a:rPr>
              <a:t>filter</a:t>
            </a:r>
            <a:r>
              <a:rPr lang="vi-VN" sz="4400" b="1" smtClean="0">
                <a:solidFill>
                  <a:srgbClr val="FFFF00"/>
                </a:solidFill>
                <a:latin typeface="Arial" panose="020B0604020202020204" pitchFamily="34" charset="0"/>
                <a:cs typeface="Arial" panose="020B0604020202020204" pitchFamily="34" charset="0"/>
              </a:rPr>
              <a:t>?</a:t>
            </a:r>
            <a:endParaRPr lang="en-US" sz="4400">
              <a:solidFill>
                <a:srgbClr val="FFFF00"/>
              </a:solidFill>
              <a:latin typeface="Arial" panose="020B0604020202020204" pitchFamily="34" charset="0"/>
              <a:cs typeface="Arial" panose="020B0604020202020204" pitchFamily="34" charset="0"/>
            </a:endParaRPr>
          </a:p>
          <a:p>
            <a:pPr lvl="1" algn="just">
              <a:lnSpc>
                <a:spcPct val="170000"/>
              </a:lnSpc>
            </a:pPr>
            <a:r>
              <a:rPr lang="vi-VN" sz="4400">
                <a:solidFill>
                  <a:srgbClr val="FFFF00"/>
                </a:solidFill>
                <a:latin typeface="Arial" panose="020B0604020202020204" pitchFamily="34" charset="0"/>
                <a:cs typeface="Arial" panose="020B0604020202020204" pitchFamily="34" charset="0"/>
              </a:rPr>
              <a:t>A. </a:t>
            </a:r>
            <a:r>
              <a:rPr lang="en-US" sz="4400" smtClean="0">
                <a:solidFill>
                  <a:srgbClr val="FFFF00"/>
                </a:solidFill>
                <a:latin typeface="Arial" panose="020B0604020202020204" pitchFamily="34" charset="0"/>
                <a:cs typeface="Arial" panose="020B0604020202020204" pitchFamily="34" charset="0"/>
              </a:rPr>
              <a:t>4</a:t>
            </a:r>
            <a:r>
              <a:rPr lang="vi-VN" sz="4400" smtClean="0">
                <a:solidFill>
                  <a:srgbClr val="FFFF00"/>
                </a:solidFill>
                <a:latin typeface="Arial" panose="020B0604020202020204" pitchFamily="34" charset="0"/>
                <a:cs typeface="Arial" panose="020B0604020202020204" pitchFamily="34" charset="0"/>
              </a:rPr>
              <a:t>                                 B</a:t>
            </a:r>
            <a:r>
              <a:rPr lang="vi-VN" sz="4400">
                <a:solidFill>
                  <a:srgbClr val="FFFF00"/>
                </a:solidFill>
                <a:latin typeface="Arial" panose="020B0604020202020204" pitchFamily="34" charset="0"/>
                <a:cs typeface="Arial" panose="020B0604020202020204" pitchFamily="34" charset="0"/>
              </a:rPr>
              <a:t>. </a:t>
            </a:r>
            <a:r>
              <a:rPr lang="en-US" sz="4400">
                <a:solidFill>
                  <a:srgbClr val="FFFF00"/>
                </a:solidFill>
                <a:latin typeface="Arial" panose="020B0604020202020204" pitchFamily="34" charset="0"/>
                <a:cs typeface="Arial" panose="020B0604020202020204" pitchFamily="34" charset="0"/>
              </a:rPr>
              <a:t>8</a:t>
            </a:r>
          </a:p>
          <a:p>
            <a:pPr lvl="1" algn="just">
              <a:lnSpc>
                <a:spcPct val="170000"/>
              </a:lnSpc>
            </a:pPr>
            <a:r>
              <a:rPr lang="vi-VN" sz="4400">
                <a:solidFill>
                  <a:srgbClr val="FFFF00"/>
                </a:solidFill>
                <a:latin typeface="Arial" panose="020B0604020202020204" pitchFamily="34" charset="0"/>
                <a:cs typeface="Arial" panose="020B0604020202020204" pitchFamily="34" charset="0"/>
              </a:rPr>
              <a:t>C. </a:t>
            </a:r>
            <a:r>
              <a:rPr lang="en-US" sz="4400" smtClean="0">
                <a:solidFill>
                  <a:srgbClr val="FFFF00"/>
                </a:solidFill>
                <a:latin typeface="Arial" panose="020B0604020202020204" pitchFamily="34" charset="0"/>
                <a:cs typeface="Arial" panose="020B0604020202020204" pitchFamily="34" charset="0"/>
              </a:rPr>
              <a:t>7</a:t>
            </a:r>
            <a:r>
              <a:rPr lang="vi-VN" sz="4400" smtClean="0">
                <a:solidFill>
                  <a:srgbClr val="FFFF00"/>
                </a:solidFill>
                <a:latin typeface="Arial" panose="020B0604020202020204" pitchFamily="34" charset="0"/>
                <a:cs typeface="Arial" panose="020B0604020202020204" pitchFamily="34" charset="0"/>
              </a:rPr>
              <a:t>                                 D</a:t>
            </a:r>
            <a:r>
              <a:rPr lang="vi-VN" sz="4400">
                <a:solidFill>
                  <a:srgbClr val="FFFF00"/>
                </a:solidFill>
                <a:latin typeface="Arial" panose="020B0604020202020204" pitchFamily="34" charset="0"/>
                <a:cs typeface="Arial" panose="020B0604020202020204" pitchFamily="34" charset="0"/>
              </a:rPr>
              <a:t>. </a:t>
            </a:r>
            <a:r>
              <a:rPr lang="en-US" sz="4400">
                <a:solidFill>
                  <a:srgbClr val="FFFF00"/>
                </a:solidFill>
                <a:latin typeface="Arial" panose="020B0604020202020204" pitchFamily="34" charset="0"/>
                <a:cs typeface="Arial" panose="020B0604020202020204" pitchFamily="34" charset="0"/>
              </a:rPr>
              <a:t>10</a:t>
            </a: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611127" y="1065373"/>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9900" b="1">
                  <a:solidFill>
                    <a:prstClr val="white"/>
                  </a:solidFill>
                  <a:latin typeface="Arial" panose="020B0604020202020204" pitchFamily="34" charset="0"/>
                  <a:cs typeface="Arial" panose="020B0604020202020204" pitchFamily="34" charset="0"/>
                  <a:sym typeface="Arial"/>
                </a:rPr>
                <a:t>D</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vi-VN" sz="7500" b="1" dirty="0" smtClean="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3</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294813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514123" y="947198"/>
            <a:ext cx="12418260" cy="468691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a:solidFill>
                  <a:srgbClr val="FFFF00"/>
                </a:solidFill>
                <a:latin typeface="Arial" panose="020B0604020202020204" pitchFamily="34" charset="0"/>
                <a:cs typeface="Arial" panose="020B0604020202020204" pitchFamily="34" charset="0"/>
              </a:rPr>
              <a:t>Tiêu chí nào sau đây không phải là một trong các tiêu chí tìm kiếm mail trên </a:t>
            </a:r>
            <a:r>
              <a:rPr lang="en-US" sz="4400" smtClean="0">
                <a:solidFill>
                  <a:srgbClr val="FFFF00"/>
                </a:solidFill>
                <a:latin typeface="Arial" panose="020B0604020202020204" pitchFamily="34" charset="0"/>
                <a:cs typeface="Arial" panose="020B0604020202020204" pitchFamily="34" charset="0"/>
              </a:rPr>
              <a:t>Gmail</a:t>
            </a:r>
            <a:r>
              <a:rPr lang="vi-VN" sz="4400" smtClean="0">
                <a:solidFill>
                  <a:srgbClr val="FFFF00"/>
                </a:solidFill>
                <a:latin typeface="Arial" panose="020B0604020202020204" pitchFamily="34" charset="0"/>
                <a:cs typeface="Arial" panose="020B0604020202020204" pitchFamily="34" charset="0"/>
              </a:rPr>
              <a:t>?</a:t>
            </a:r>
            <a:endParaRPr lang="en-US" sz="4400">
              <a:solidFill>
                <a:srgbClr val="FFFF00"/>
              </a:solidFill>
              <a:latin typeface="Arial" panose="020B0604020202020204" pitchFamily="34" charset="0"/>
              <a:cs typeface="Arial" panose="020B0604020202020204" pitchFamily="34" charset="0"/>
            </a:endParaRPr>
          </a:p>
          <a:p>
            <a:pPr lvl="1" algn="just">
              <a:lnSpc>
                <a:spcPct val="150000"/>
              </a:lnSpc>
            </a:pPr>
            <a:r>
              <a:rPr lang="vi-VN" sz="4400">
                <a:solidFill>
                  <a:srgbClr val="FFFF00"/>
                </a:solidFill>
                <a:latin typeface="Arial" panose="020B0604020202020204" pitchFamily="34" charset="0"/>
                <a:cs typeface="Arial" panose="020B0604020202020204" pitchFamily="34" charset="0"/>
              </a:rPr>
              <a:t>A. </a:t>
            </a:r>
            <a:r>
              <a:rPr lang="en-US" sz="4400" smtClean="0">
                <a:solidFill>
                  <a:srgbClr val="FFFF00"/>
                </a:solidFill>
                <a:latin typeface="Arial" panose="020B0604020202020204" pitchFamily="34" charset="0"/>
                <a:cs typeface="Arial" panose="020B0604020202020204" pitchFamily="34" charset="0"/>
              </a:rPr>
              <a:t>Title</a:t>
            </a:r>
            <a:r>
              <a:rPr lang="vi-VN" sz="4400" smtClean="0">
                <a:solidFill>
                  <a:srgbClr val="FFFF00"/>
                </a:solidFill>
                <a:latin typeface="Arial" panose="020B0604020202020204" pitchFamily="34" charset="0"/>
                <a:cs typeface="Arial" panose="020B0604020202020204" pitchFamily="34" charset="0"/>
              </a:rPr>
              <a:t>                          B</a:t>
            </a:r>
            <a:r>
              <a:rPr lang="vi-VN" sz="4400">
                <a:solidFill>
                  <a:srgbClr val="FFFF00"/>
                </a:solidFill>
                <a:latin typeface="Arial" panose="020B0604020202020204" pitchFamily="34" charset="0"/>
                <a:cs typeface="Arial" panose="020B0604020202020204" pitchFamily="34" charset="0"/>
              </a:rPr>
              <a:t>. </a:t>
            </a:r>
            <a:r>
              <a:rPr lang="en-US" sz="4400">
                <a:solidFill>
                  <a:srgbClr val="FFFF00"/>
                </a:solidFill>
                <a:latin typeface="Arial" panose="020B0604020202020204" pitchFamily="34" charset="0"/>
                <a:cs typeface="Arial" panose="020B0604020202020204" pitchFamily="34" charset="0"/>
              </a:rPr>
              <a:t>From</a:t>
            </a:r>
          </a:p>
          <a:p>
            <a:pPr lvl="1" algn="just">
              <a:lnSpc>
                <a:spcPct val="150000"/>
              </a:lnSpc>
            </a:pPr>
            <a:r>
              <a:rPr lang="vi-VN" sz="4400">
                <a:solidFill>
                  <a:srgbClr val="FFFF00"/>
                </a:solidFill>
                <a:latin typeface="Arial" panose="020B0604020202020204" pitchFamily="34" charset="0"/>
                <a:cs typeface="Arial" panose="020B0604020202020204" pitchFamily="34" charset="0"/>
              </a:rPr>
              <a:t>C. </a:t>
            </a:r>
            <a:r>
              <a:rPr lang="en-US" sz="4400" smtClean="0">
                <a:solidFill>
                  <a:srgbClr val="FFFF00"/>
                </a:solidFill>
                <a:latin typeface="Arial" panose="020B0604020202020204" pitchFamily="34" charset="0"/>
                <a:cs typeface="Arial" panose="020B0604020202020204" pitchFamily="34" charset="0"/>
              </a:rPr>
              <a:t>To</a:t>
            </a:r>
            <a:r>
              <a:rPr lang="vi-VN" sz="4400" smtClean="0">
                <a:solidFill>
                  <a:srgbClr val="FFFF00"/>
                </a:solidFill>
                <a:latin typeface="Arial" panose="020B0604020202020204" pitchFamily="34" charset="0"/>
                <a:cs typeface="Arial" panose="020B0604020202020204" pitchFamily="34" charset="0"/>
              </a:rPr>
              <a:t>                             D</a:t>
            </a:r>
            <a:r>
              <a:rPr lang="vi-VN" sz="4400">
                <a:solidFill>
                  <a:srgbClr val="FFFF00"/>
                </a:solidFill>
                <a:latin typeface="Arial" panose="020B0604020202020204" pitchFamily="34" charset="0"/>
                <a:cs typeface="Arial" panose="020B0604020202020204" pitchFamily="34" charset="0"/>
              </a:rPr>
              <a:t>. </a:t>
            </a:r>
            <a:r>
              <a:rPr lang="en-US" sz="4400">
                <a:solidFill>
                  <a:srgbClr val="FFFF00"/>
                </a:solidFill>
                <a:latin typeface="Arial" panose="020B0604020202020204" pitchFamily="34" charset="0"/>
                <a:cs typeface="Arial" panose="020B0604020202020204" pitchFamily="34" charset="0"/>
              </a:rPr>
              <a:t>Label</a:t>
            </a: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611127" y="1065373"/>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9900" b="1">
                  <a:solidFill>
                    <a:prstClr val="white"/>
                  </a:solidFill>
                  <a:latin typeface="Arial" panose="020B0604020202020204" pitchFamily="34" charset="0"/>
                  <a:cs typeface="Arial" panose="020B0604020202020204" pitchFamily="34" charset="0"/>
                  <a:sym typeface="Arial"/>
                </a:rPr>
                <a:t>D</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vi-VN"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4</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950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514123" y="947198"/>
            <a:ext cx="12418260" cy="468691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rgbClr val="FFFF00"/>
                </a:solidFill>
                <a:latin typeface="Arial" panose="020B0604020202020204" pitchFamily="34" charset="0"/>
                <a:cs typeface="Arial" panose="020B0604020202020204" pitchFamily="34" charset="0"/>
              </a:rPr>
              <a:t>Tính năng</a:t>
            </a:r>
            <a:r>
              <a:rPr lang="en-US" sz="4000" b="1">
                <a:solidFill>
                  <a:srgbClr val="FFFF00"/>
                </a:solidFill>
                <a:latin typeface="Arial" panose="020B0604020202020204" pitchFamily="34" charset="0"/>
                <a:cs typeface="Arial" panose="020B0604020202020204" pitchFamily="34" charset="0"/>
              </a:rPr>
              <a:t> has attachment </a:t>
            </a:r>
            <a:r>
              <a:rPr lang="en-US" sz="4000">
                <a:solidFill>
                  <a:srgbClr val="FFFF00"/>
                </a:solidFill>
                <a:latin typeface="Arial" panose="020B0604020202020204" pitchFamily="34" charset="0"/>
                <a:cs typeface="Arial" panose="020B0604020202020204" pitchFamily="34" charset="0"/>
              </a:rPr>
              <a:t>có nghĩa là gì? </a:t>
            </a:r>
          </a:p>
          <a:p>
            <a:pPr lvl="1" algn="just">
              <a:lnSpc>
                <a:spcPct val="150000"/>
              </a:lnSpc>
            </a:pPr>
            <a:r>
              <a:rPr lang="vi-VN" sz="4000">
                <a:solidFill>
                  <a:srgbClr val="FFFF00"/>
                </a:solidFill>
                <a:latin typeface="Arial" panose="020B0604020202020204" pitchFamily="34" charset="0"/>
                <a:cs typeface="Arial" panose="020B0604020202020204" pitchFamily="34" charset="0"/>
              </a:rPr>
              <a:t>A. </a:t>
            </a:r>
            <a:r>
              <a:rPr lang="en-US" sz="4000">
                <a:solidFill>
                  <a:srgbClr val="FFFF00"/>
                </a:solidFill>
                <a:latin typeface="Arial" panose="020B0604020202020204" pitchFamily="34" charset="0"/>
                <a:cs typeface="Arial" panose="020B0604020202020204" pitchFamily="34" charset="0"/>
              </a:rPr>
              <a:t>Không bao gồm cuộc trò chuyện bằng tin nhắn.</a:t>
            </a:r>
          </a:p>
          <a:p>
            <a:pPr lvl="1" algn="just">
              <a:lnSpc>
                <a:spcPct val="150000"/>
              </a:lnSpc>
            </a:pPr>
            <a:r>
              <a:rPr lang="vi-VN" sz="4000">
                <a:solidFill>
                  <a:srgbClr val="FFFF00"/>
                </a:solidFill>
                <a:latin typeface="Arial" panose="020B0604020202020204" pitchFamily="34" charset="0"/>
                <a:cs typeface="Arial" panose="020B0604020202020204" pitchFamily="34" charset="0"/>
              </a:rPr>
              <a:t>B. </a:t>
            </a:r>
            <a:r>
              <a:rPr lang="en-US" sz="4000">
                <a:solidFill>
                  <a:srgbClr val="FFFF00"/>
                </a:solidFill>
                <a:latin typeface="Arial" panose="020B0604020202020204" pitchFamily="34" charset="0"/>
                <a:cs typeface="Arial" panose="020B0604020202020204" pitchFamily="34" charset="0"/>
              </a:rPr>
              <a:t>Bao gồm cuộc trò chuyện bằng tin nhắn.</a:t>
            </a:r>
          </a:p>
          <a:p>
            <a:pPr lvl="1" algn="just">
              <a:lnSpc>
                <a:spcPct val="150000"/>
              </a:lnSpc>
            </a:pPr>
            <a:r>
              <a:rPr lang="vi-VN" sz="4000">
                <a:solidFill>
                  <a:srgbClr val="FFFF00"/>
                </a:solidFill>
                <a:latin typeface="Arial" panose="020B0604020202020204" pitchFamily="34" charset="0"/>
                <a:cs typeface="Arial" panose="020B0604020202020204" pitchFamily="34" charset="0"/>
              </a:rPr>
              <a:t>C. </a:t>
            </a:r>
            <a:r>
              <a:rPr lang="en-US" sz="4000">
                <a:solidFill>
                  <a:srgbClr val="FFFF00"/>
                </a:solidFill>
                <a:latin typeface="Arial" panose="020B0604020202020204" pitchFamily="34" charset="0"/>
                <a:cs typeface="Arial" panose="020B0604020202020204" pitchFamily="34" charset="0"/>
              </a:rPr>
              <a:t>Chứa tệp đính kèm.</a:t>
            </a:r>
          </a:p>
          <a:p>
            <a:pPr lvl="1" algn="just">
              <a:lnSpc>
                <a:spcPct val="150000"/>
              </a:lnSpc>
            </a:pPr>
            <a:r>
              <a:rPr lang="vi-VN" sz="4000">
                <a:solidFill>
                  <a:srgbClr val="FFFF00"/>
                </a:solidFill>
                <a:latin typeface="Arial" panose="020B0604020202020204" pitchFamily="34" charset="0"/>
                <a:cs typeface="Arial" panose="020B0604020202020204" pitchFamily="34" charset="0"/>
              </a:rPr>
              <a:t>D. </a:t>
            </a:r>
            <a:r>
              <a:rPr lang="en-US" sz="4000">
                <a:solidFill>
                  <a:srgbClr val="FFFF00"/>
                </a:solidFill>
                <a:latin typeface="Arial" panose="020B0604020202020204" pitchFamily="34" charset="0"/>
                <a:cs typeface="Arial" panose="020B0604020202020204" pitchFamily="34" charset="0"/>
              </a:rPr>
              <a:t>Không chứa tệp đính </a:t>
            </a:r>
            <a:r>
              <a:rPr lang="en-US" sz="4000" smtClean="0">
                <a:solidFill>
                  <a:srgbClr val="FFFF00"/>
                </a:solidFill>
                <a:latin typeface="Arial" panose="020B0604020202020204" pitchFamily="34" charset="0"/>
                <a:cs typeface="Arial" panose="020B0604020202020204" pitchFamily="34" charset="0"/>
              </a:rPr>
              <a:t>kèm</a:t>
            </a:r>
            <a:r>
              <a:rPr lang="vi-VN" sz="4000" smtClean="0">
                <a:solidFill>
                  <a:srgbClr val="FFFF00"/>
                </a:solidFill>
                <a:latin typeface="Arial" panose="020B0604020202020204" pitchFamily="34" charset="0"/>
                <a:cs typeface="Arial" panose="020B0604020202020204" pitchFamily="34" charset="0"/>
              </a:rPr>
              <a:t>.</a:t>
            </a:r>
            <a:endParaRPr lang="en-US" sz="400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611127" y="1065373"/>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9900" b="1" smtClean="0">
                  <a:solidFill>
                    <a:prstClr val="white"/>
                  </a:solidFill>
                  <a:latin typeface="Arial" panose="020B0604020202020204" pitchFamily="34" charset="0"/>
                  <a:cs typeface="Arial" panose="020B0604020202020204" pitchFamily="34" charset="0"/>
                  <a:sym typeface="Arial"/>
                </a:rPr>
                <a:t>C</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vi-VN" sz="7500" b="1" dirty="0" smtClean="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5</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407369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93" y="-1970"/>
            <a:ext cx="18289585" cy="10290940"/>
          </a:xfrm>
          <a:prstGeom prst="rect">
            <a:avLst/>
          </a:prstGeom>
        </p:spPr>
      </p:pic>
      <p:grpSp>
        <p:nvGrpSpPr>
          <p:cNvPr id="17" name="Group 16"/>
          <p:cNvGrpSpPr/>
          <p:nvPr/>
        </p:nvGrpSpPr>
        <p:grpSpPr>
          <a:xfrm>
            <a:off x="1524000" y="780586"/>
            <a:ext cx="6463447" cy="2175522"/>
            <a:chOff x="1028700" y="1931390"/>
            <a:chExt cx="6463447" cy="2678709"/>
          </a:xfrm>
        </p:grpSpPr>
        <p:grpSp>
          <p:nvGrpSpPr>
            <p:cNvPr id="5" name="Group 5"/>
            <p:cNvGrpSpPr/>
            <p:nvPr/>
          </p:nvGrpSpPr>
          <p:grpSpPr>
            <a:xfrm>
              <a:off x="1028700" y="1931390"/>
              <a:ext cx="6463447" cy="2678709"/>
              <a:chOff x="0" y="-47625"/>
              <a:chExt cx="2865049" cy="1187390"/>
            </a:xfrm>
          </p:grpSpPr>
          <p:sp>
            <p:nvSpPr>
              <p:cNvPr id="6" name="Freeform 6"/>
              <p:cNvSpPr/>
              <p:nvPr/>
            </p:nvSpPr>
            <p:spPr>
              <a:xfrm>
                <a:off x="0" y="0"/>
                <a:ext cx="2865049" cy="1139765"/>
              </a:xfrm>
              <a:custGeom>
                <a:avLst/>
                <a:gdLst/>
                <a:ahLst/>
                <a:cxnLst/>
                <a:rect l="l" t="t" r="r" b="b"/>
                <a:pathLst>
                  <a:path w="2865049" h="1575752">
                    <a:moveTo>
                      <a:pt x="28747" y="0"/>
                    </a:moveTo>
                    <a:lnTo>
                      <a:pt x="2836302" y="0"/>
                    </a:lnTo>
                    <a:cubicBezTo>
                      <a:pt x="2843926" y="0"/>
                      <a:pt x="2851238" y="3029"/>
                      <a:pt x="2856630" y="8420"/>
                    </a:cubicBezTo>
                    <a:cubicBezTo>
                      <a:pt x="2862021" y="13811"/>
                      <a:pt x="2865049" y="21123"/>
                      <a:pt x="2865049" y="28747"/>
                    </a:cubicBezTo>
                    <a:lnTo>
                      <a:pt x="2865049" y="1547005"/>
                    </a:lnTo>
                    <a:cubicBezTo>
                      <a:pt x="2865049" y="1554629"/>
                      <a:pt x="2862021" y="1561941"/>
                      <a:pt x="2856630" y="1567333"/>
                    </a:cubicBezTo>
                    <a:cubicBezTo>
                      <a:pt x="2851238" y="1572724"/>
                      <a:pt x="2843926" y="1575752"/>
                      <a:pt x="2836302" y="1575752"/>
                    </a:cubicBezTo>
                    <a:lnTo>
                      <a:pt x="28747" y="1575752"/>
                    </a:lnTo>
                    <a:cubicBezTo>
                      <a:pt x="21123" y="1575752"/>
                      <a:pt x="13811" y="1572724"/>
                      <a:pt x="8420" y="1567333"/>
                    </a:cubicBezTo>
                    <a:cubicBezTo>
                      <a:pt x="3029" y="1561941"/>
                      <a:pt x="0" y="1554629"/>
                      <a:pt x="0" y="1547005"/>
                    </a:cubicBezTo>
                    <a:lnTo>
                      <a:pt x="0" y="28747"/>
                    </a:lnTo>
                    <a:cubicBezTo>
                      <a:pt x="0" y="21123"/>
                      <a:pt x="3029" y="13811"/>
                      <a:pt x="8420" y="8420"/>
                    </a:cubicBezTo>
                    <a:cubicBezTo>
                      <a:pt x="13811" y="3029"/>
                      <a:pt x="21123" y="0"/>
                      <a:pt x="28747" y="0"/>
                    </a:cubicBezTo>
                    <a:close/>
                  </a:path>
                </a:pathLst>
              </a:custGeom>
              <a:solidFill>
                <a:srgbClr val="FDFDFD"/>
              </a:solidFill>
              <a:ln w="28575">
                <a:solidFill>
                  <a:srgbClr val="000000"/>
                </a:solidFill>
              </a:ln>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1960"/>
                  </a:lnSpc>
                </a:pPr>
                <a:endParaRPr/>
              </a:p>
            </p:txBody>
          </p:sp>
        </p:grpSp>
        <p:sp>
          <p:nvSpPr>
            <p:cNvPr id="15" name="TextBox 15"/>
            <p:cNvSpPr txBox="1"/>
            <p:nvPr/>
          </p:nvSpPr>
          <p:spPr>
            <a:xfrm>
              <a:off x="1426945" y="2627579"/>
              <a:ext cx="5666956" cy="1075807"/>
            </a:xfrm>
            <a:prstGeom prst="rect">
              <a:avLst/>
            </a:prstGeom>
          </p:spPr>
          <p:txBody>
            <a:bodyPr wrap="square" lIns="0" tIns="0" rIns="0" bIns="0" rtlCol="0" anchor="t">
              <a:spAutoFit/>
            </a:bodyPr>
            <a:lstStyle/>
            <a:p>
              <a:pPr algn="ctr">
                <a:lnSpc>
                  <a:spcPts val="9000"/>
                </a:lnSpc>
              </a:pPr>
              <a:r>
                <a:rPr lang="vi-VN" sz="6600" b="1" dirty="0" smtClean="0">
                  <a:solidFill>
                    <a:schemeClr val="accent2">
                      <a:lumMod val="75000"/>
                    </a:schemeClr>
                  </a:solidFill>
                  <a:latin typeface="Arial" panose="020B0604020202020204" pitchFamily="34" charset="0"/>
                  <a:cs typeface="Arial" panose="020B0604020202020204" pitchFamily="34" charset="0"/>
                </a:rPr>
                <a:t>KHỞI ĐỘNG</a:t>
              </a:r>
              <a:endParaRPr lang="en-US" sz="6600" b="1" dirty="0">
                <a:solidFill>
                  <a:schemeClr val="accent2">
                    <a:lumMod val="75000"/>
                  </a:schemeClr>
                </a:solidFill>
                <a:latin typeface="Arial" panose="020B0604020202020204" pitchFamily="34" charset="0"/>
                <a:cs typeface="Arial" panose="020B0604020202020204" pitchFamily="34" charset="0"/>
              </a:endParaRPr>
            </a:p>
          </p:txBody>
        </p:sp>
      </p:grpSp>
      <p:grpSp>
        <p:nvGrpSpPr>
          <p:cNvPr id="18" name="Group 17"/>
          <p:cNvGrpSpPr/>
          <p:nvPr/>
        </p:nvGrpSpPr>
        <p:grpSpPr>
          <a:xfrm>
            <a:off x="1485047" y="3706764"/>
            <a:ext cx="7665352" cy="3324395"/>
            <a:chOff x="2164218" y="6190090"/>
            <a:chExt cx="7665352" cy="3324395"/>
          </a:xfrm>
        </p:grpSpPr>
        <p:grpSp>
          <p:nvGrpSpPr>
            <p:cNvPr id="9" name="Group 9"/>
            <p:cNvGrpSpPr/>
            <p:nvPr/>
          </p:nvGrpSpPr>
          <p:grpSpPr>
            <a:xfrm>
              <a:off x="2164218" y="6190090"/>
              <a:ext cx="7665352" cy="3324395"/>
              <a:chOff x="0" y="0"/>
              <a:chExt cx="1847205" cy="644203"/>
            </a:xfrm>
          </p:grpSpPr>
          <p:sp>
            <p:nvSpPr>
              <p:cNvPr id="10" name="Freeform 10"/>
              <p:cNvSpPr/>
              <p:nvPr/>
            </p:nvSpPr>
            <p:spPr>
              <a:xfrm>
                <a:off x="0" y="0"/>
                <a:ext cx="1847205" cy="644204"/>
              </a:xfrm>
              <a:custGeom>
                <a:avLst/>
                <a:gdLst/>
                <a:ahLst/>
                <a:cxnLst/>
                <a:rect l="l" t="t" r="r" b="b"/>
                <a:pathLst>
                  <a:path w="1847205" h="644204">
                    <a:moveTo>
                      <a:pt x="37370" y="0"/>
                    </a:moveTo>
                    <a:lnTo>
                      <a:pt x="1809835" y="0"/>
                    </a:lnTo>
                    <a:cubicBezTo>
                      <a:pt x="1830474" y="0"/>
                      <a:pt x="1847205" y="16731"/>
                      <a:pt x="1847205" y="37370"/>
                    </a:cubicBezTo>
                    <a:lnTo>
                      <a:pt x="1847205" y="606834"/>
                    </a:lnTo>
                    <a:cubicBezTo>
                      <a:pt x="1847205" y="627473"/>
                      <a:pt x="1830474" y="644204"/>
                      <a:pt x="1809835" y="644204"/>
                    </a:cubicBezTo>
                    <a:lnTo>
                      <a:pt x="37370" y="644204"/>
                    </a:lnTo>
                    <a:cubicBezTo>
                      <a:pt x="16731" y="644204"/>
                      <a:pt x="0" y="627473"/>
                      <a:pt x="0" y="606834"/>
                    </a:cubicBezTo>
                    <a:lnTo>
                      <a:pt x="0" y="37370"/>
                    </a:lnTo>
                    <a:cubicBezTo>
                      <a:pt x="0" y="16731"/>
                      <a:pt x="16731" y="0"/>
                      <a:pt x="37370" y="0"/>
                    </a:cubicBezTo>
                    <a:close/>
                  </a:path>
                </a:pathLst>
              </a:custGeom>
              <a:solidFill>
                <a:srgbClr val="FDFDFD"/>
              </a:solidFill>
              <a:ln w="28575">
                <a:solidFill>
                  <a:srgbClr val="000000"/>
                </a:solidFill>
              </a:ln>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1960"/>
                  </a:lnSpc>
                </a:pPr>
                <a:endParaRPr/>
              </a:p>
            </p:txBody>
          </p:sp>
        </p:grpSp>
        <p:sp>
          <p:nvSpPr>
            <p:cNvPr id="16" name="TextBox 16"/>
            <p:cNvSpPr txBox="1"/>
            <p:nvPr/>
          </p:nvSpPr>
          <p:spPr>
            <a:xfrm>
              <a:off x="2471534" y="6383458"/>
              <a:ext cx="7050720" cy="3046988"/>
            </a:xfrm>
            <a:prstGeom prst="rect">
              <a:avLst/>
            </a:prstGeom>
          </p:spPr>
          <p:txBody>
            <a:bodyPr wrap="square" lIns="0" tIns="0" rIns="0" bIns="0" rtlCol="0" anchor="t">
              <a:spAutoFit/>
            </a:bodyPr>
            <a:lstStyle/>
            <a:p>
              <a:pPr algn="just">
                <a:lnSpc>
                  <a:spcPct val="150000"/>
                </a:lnSpc>
              </a:pPr>
              <a:r>
                <a:rPr lang="vi-VN" sz="4400"/>
                <a:t>Em đã từng sử dụng những dịch vụ gì của </a:t>
              </a:r>
              <a:r>
                <a:rPr lang="vi-VN" sz="4400" smtClean="0"/>
                <a:t>Google</a:t>
              </a:r>
              <a:r>
                <a:rPr lang="vi-VN" sz="4400"/>
                <a:t>? Kể tên một vài ví dụ.</a:t>
              </a:r>
              <a:endParaRPr lang="en-US" sz="4400"/>
            </a:p>
          </p:txBody>
        </p:sp>
      </p:gr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8381" y="7716136"/>
            <a:ext cx="6291236" cy="205274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62000" y="457711"/>
            <a:ext cx="3449353" cy="3492303"/>
          </a:xfrm>
          <a:prstGeom prst="rect">
            <a:avLst/>
          </a:prstGeom>
        </p:spPr>
        <p:txBody>
          <a:bodyPr lIns="50800" tIns="50800" rIns="50800" bIns="50800" rtlCol="0" anchor="ctr"/>
          <a:lstStyle/>
          <a:p>
            <a:pPr algn="ctr">
              <a:lnSpc>
                <a:spcPts val="2659"/>
              </a:lnSpc>
              <a:spcBef>
                <a:spcPct val="0"/>
              </a:spcBef>
            </a:pPr>
            <a:endParaRPr/>
          </a:p>
        </p:txBody>
      </p:sp>
      <p:grpSp>
        <p:nvGrpSpPr>
          <p:cNvPr id="55" name="Group 54"/>
          <p:cNvGrpSpPr/>
          <p:nvPr/>
        </p:nvGrpSpPr>
        <p:grpSpPr>
          <a:xfrm>
            <a:off x="1228134" y="457711"/>
            <a:ext cx="9312170" cy="2037721"/>
            <a:chOff x="232070" y="614083"/>
            <a:chExt cx="9312170" cy="2037721"/>
          </a:xfrm>
        </p:grpSpPr>
        <p:sp>
          <p:nvSpPr>
            <p:cNvPr id="3" name="Freeform 3"/>
            <p:cNvSpPr/>
            <p:nvPr/>
          </p:nvSpPr>
          <p:spPr>
            <a:xfrm>
              <a:off x="762000" y="614083"/>
              <a:ext cx="8252310" cy="2037721"/>
            </a:xfrm>
            <a:custGeom>
              <a:avLst/>
              <a:gdLst/>
              <a:ahLst/>
              <a:cxnLst/>
              <a:rect l="l" t="t" r="r" b="b"/>
              <a:pathLst>
                <a:path w="1944561" h="533623">
                  <a:moveTo>
                    <a:pt x="0" y="0"/>
                  </a:moveTo>
                  <a:lnTo>
                    <a:pt x="1944561" y="0"/>
                  </a:lnTo>
                  <a:lnTo>
                    <a:pt x="1944561" y="533623"/>
                  </a:lnTo>
                  <a:lnTo>
                    <a:pt x="0" y="533623"/>
                  </a:lnTo>
                  <a:close/>
                </a:path>
              </a:pathLst>
            </a:custGeom>
            <a:solidFill>
              <a:srgbClr val="6DBDF8"/>
            </a:solidFill>
          </p:spPr>
        </p:sp>
        <p:sp>
          <p:nvSpPr>
            <p:cNvPr id="5" name="TextBox 5"/>
            <p:cNvSpPr txBox="1"/>
            <p:nvPr/>
          </p:nvSpPr>
          <p:spPr>
            <a:xfrm>
              <a:off x="232070" y="1088531"/>
              <a:ext cx="9312170" cy="1088824"/>
            </a:xfrm>
            <a:prstGeom prst="rect">
              <a:avLst/>
            </a:prstGeom>
          </p:spPr>
          <p:txBody>
            <a:bodyPr lIns="0" tIns="0" rIns="0" bIns="0" rtlCol="0" anchor="t">
              <a:spAutoFit/>
            </a:bodyPr>
            <a:lstStyle/>
            <a:p>
              <a:pPr algn="ctr">
                <a:lnSpc>
                  <a:spcPts val="9323"/>
                </a:lnSpc>
              </a:pPr>
              <a:r>
                <a:rPr lang="vi-VN" sz="6600" b="1" dirty="0" smtClean="0">
                  <a:solidFill>
                    <a:srgbClr val="FFFFFF"/>
                  </a:solidFill>
                  <a:latin typeface="Arial" panose="020B0604020202020204" pitchFamily="34" charset="0"/>
                  <a:cs typeface="Arial" panose="020B0604020202020204" pitchFamily="34" charset="0"/>
                </a:rPr>
                <a:t>VẬN DỤNG</a:t>
              </a:r>
              <a:endParaRPr lang="en-US" sz="6600" b="1" dirty="0">
                <a:solidFill>
                  <a:srgbClr val="FFFFFF"/>
                </a:solidFill>
                <a:latin typeface="Arial" panose="020B0604020202020204" pitchFamily="34" charset="0"/>
                <a:cs typeface="Arial" panose="020B0604020202020204" pitchFamily="34" charset="0"/>
              </a:endParaRPr>
            </a:p>
          </p:txBody>
        </p:sp>
      </p:grpSp>
      <p:grpSp>
        <p:nvGrpSpPr>
          <p:cNvPr id="41" name="Group 41"/>
          <p:cNvGrpSpPr/>
          <p:nvPr/>
        </p:nvGrpSpPr>
        <p:grpSpPr>
          <a:xfrm>
            <a:off x="11837966" y="0"/>
            <a:ext cx="6450034" cy="10261602"/>
            <a:chOff x="0" y="0"/>
            <a:chExt cx="1698774" cy="2702644"/>
          </a:xfrm>
        </p:grpSpPr>
        <p:sp>
          <p:nvSpPr>
            <p:cNvPr id="42" name="Freeform 42"/>
            <p:cNvSpPr/>
            <p:nvPr/>
          </p:nvSpPr>
          <p:spPr>
            <a:xfrm>
              <a:off x="0" y="0"/>
              <a:ext cx="1698774" cy="2702644"/>
            </a:xfrm>
            <a:custGeom>
              <a:avLst/>
              <a:gdLst/>
              <a:ahLst/>
              <a:cxnLst/>
              <a:rect l="l" t="t" r="r" b="b"/>
              <a:pathLst>
                <a:path w="1698774" h="2702644">
                  <a:moveTo>
                    <a:pt x="0" y="0"/>
                  </a:moveTo>
                  <a:lnTo>
                    <a:pt x="1698774" y="0"/>
                  </a:lnTo>
                  <a:lnTo>
                    <a:pt x="1698774" y="2702644"/>
                  </a:lnTo>
                  <a:lnTo>
                    <a:pt x="0" y="2702644"/>
                  </a:lnTo>
                  <a:close/>
                </a:path>
              </a:pathLst>
            </a:custGeom>
            <a:solidFill>
              <a:srgbClr val="6DBDF8"/>
            </a:solidFill>
          </p:spPr>
        </p:sp>
        <p:sp>
          <p:nvSpPr>
            <p:cNvPr id="43" name="TextBox 4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6" name="Rectangle 55"/>
          <p:cNvSpPr/>
          <p:nvPr/>
        </p:nvSpPr>
        <p:spPr>
          <a:xfrm>
            <a:off x="893775" y="2969880"/>
            <a:ext cx="10576865" cy="6555641"/>
          </a:xfrm>
          <a:prstGeom prst="rect">
            <a:avLst/>
          </a:prstGeom>
        </p:spPr>
        <p:txBody>
          <a:bodyPr wrap="square">
            <a:spAutoFit/>
          </a:bodyPr>
          <a:lstStyle/>
          <a:p>
            <a:pPr algn="just">
              <a:lnSpc>
                <a:spcPct val="150000"/>
              </a:lnSpc>
            </a:pPr>
            <a:r>
              <a:rPr lang="vi-VN" sz="4000"/>
              <a:t>Em hãy tạo nhãn dán “Tin học” là nhãn con của nhãn “Học tập” (đã được tạo trong bài thực hành). Nhãn “Tin học” dành cho các email được gửi từ giáo viên môn Tin học và các bạn trong nhóm làm bài tập môn Tin học cùng với em. Sau đó, hãy tìm kiếm và tạo bộ lọc những email mà em cho là quan trọng.</a:t>
            </a:r>
            <a:endParaRPr lang="en-US" sz="4000" dirty="0"/>
          </a:p>
        </p:txBody>
      </p:sp>
      <p:pic>
        <p:nvPicPr>
          <p:cNvPr id="58" name="Picture 57"/>
          <p:cNvPicPr>
            <a:picLocks noChangeAspect="1"/>
          </p:cNvPicPr>
          <p:nvPr/>
        </p:nvPicPr>
        <p:blipFill>
          <a:blip r:embed="rId2"/>
          <a:stretch>
            <a:fillRect/>
          </a:stretch>
        </p:blipFill>
        <p:spPr>
          <a:xfrm>
            <a:off x="12344400" y="6058104"/>
            <a:ext cx="5943600" cy="4203498"/>
          </a:xfrm>
          <a:prstGeom prst="rect">
            <a:avLst/>
          </a:prstGeom>
        </p:spPr>
      </p:pic>
      <p:grpSp>
        <p:nvGrpSpPr>
          <p:cNvPr id="7" name="Group 6"/>
          <p:cNvGrpSpPr/>
          <p:nvPr/>
        </p:nvGrpSpPr>
        <p:grpSpPr>
          <a:xfrm>
            <a:off x="13258800" y="1470719"/>
            <a:ext cx="3276600" cy="2682181"/>
            <a:chOff x="13258800" y="1470719"/>
            <a:chExt cx="3276600" cy="2682181"/>
          </a:xfrm>
        </p:grpSpPr>
        <p:sp>
          <p:nvSpPr>
            <p:cNvPr id="6" name="Rounded Rectangular Callout 5"/>
            <p:cNvSpPr/>
            <p:nvPr/>
          </p:nvSpPr>
          <p:spPr>
            <a:xfrm>
              <a:off x="13258800" y="1470719"/>
              <a:ext cx="3276600" cy="2682181"/>
            </a:xfrm>
            <a:prstGeom prst="wedgeRoundRectCallout">
              <a:avLst>
                <a:gd name="adj1" fmla="val -2228"/>
                <a:gd name="adj2" fmla="val 97349"/>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3857378" y="1984399"/>
              <a:ext cx="2133378" cy="1592521"/>
            </a:xfrm>
            <a:prstGeom prst="rect">
              <a:avLst/>
            </a:prstGeom>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5574707" y="7625781"/>
            <a:ext cx="2713293" cy="2661219"/>
            <a:chOff x="15574707" y="7625781"/>
            <a:chExt cx="2713293" cy="2661219"/>
          </a:xfrm>
        </p:grpSpPr>
        <p:grpSp>
          <p:nvGrpSpPr>
            <p:cNvPr id="8" name="Group 8"/>
            <p:cNvGrpSpPr/>
            <p:nvPr/>
          </p:nvGrpSpPr>
          <p:grpSpPr>
            <a:xfrm rot="5400000">
              <a:off x="16234283" y="8233283"/>
              <a:ext cx="2661219" cy="1446215"/>
              <a:chOff x="0" y="0"/>
              <a:chExt cx="2424761" cy="1317714"/>
            </a:xfrm>
          </p:grpSpPr>
          <p:sp>
            <p:nvSpPr>
              <p:cNvPr id="9" name="Freeform 9"/>
              <p:cNvSpPr/>
              <p:nvPr/>
            </p:nvSpPr>
            <p:spPr>
              <a:xfrm>
                <a:off x="0" y="0"/>
                <a:ext cx="2424761" cy="1317714"/>
              </a:xfrm>
              <a:custGeom>
                <a:avLst/>
                <a:gdLst/>
                <a:ahLst/>
                <a:cxnLst/>
                <a:rect l="l" t="t" r="r" b="b"/>
                <a:pathLst>
                  <a:path w="2424761" h="1317714">
                    <a:moveTo>
                      <a:pt x="0" y="0"/>
                    </a:moveTo>
                    <a:lnTo>
                      <a:pt x="1212380" y="1317714"/>
                    </a:lnTo>
                    <a:lnTo>
                      <a:pt x="2424761" y="0"/>
                    </a:lnTo>
                    <a:close/>
                  </a:path>
                </a:pathLst>
              </a:custGeom>
              <a:solidFill>
                <a:srgbClr val="6DBDF8"/>
              </a:solidFill>
            </p:spPr>
          </p:sp>
        </p:grpSp>
        <p:grpSp>
          <p:nvGrpSpPr>
            <p:cNvPr id="10" name="Group 10"/>
            <p:cNvGrpSpPr/>
            <p:nvPr/>
          </p:nvGrpSpPr>
          <p:grpSpPr>
            <a:xfrm rot="-10800000">
              <a:off x="15574707" y="9125786"/>
              <a:ext cx="2096946" cy="1161214"/>
              <a:chOff x="0" y="0"/>
              <a:chExt cx="2379557" cy="1317714"/>
            </a:xfrm>
          </p:grpSpPr>
          <p:sp>
            <p:nvSpPr>
              <p:cNvPr id="11" name="Freeform 11"/>
              <p:cNvSpPr/>
              <p:nvPr/>
            </p:nvSpPr>
            <p:spPr>
              <a:xfrm>
                <a:off x="0" y="0"/>
                <a:ext cx="2379557" cy="1317714"/>
              </a:xfrm>
              <a:custGeom>
                <a:avLst/>
                <a:gdLst/>
                <a:ahLst/>
                <a:cxnLst/>
                <a:rect l="l" t="t" r="r" b="b"/>
                <a:pathLst>
                  <a:path w="2379557" h="1317714">
                    <a:moveTo>
                      <a:pt x="0" y="0"/>
                    </a:moveTo>
                    <a:lnTo>
                      <a:pt x="1189779" y="1317714"/>
                    </a:lnTo>
                    <a:lnTo>
                      <a:pt x="2379557" y="0"/>
                    </a:lnTo>
                    <a:close/>
                  </a:path>
                </a:pathLst>
              </a:custGeom>
              <a:solidFill>
                <a:srgbClr val="EBCE5A"/>
              </a:solidFill>
            </p:spPr>
          </p:sp>
        </p:grpSp>
      </p:grpSp>
      <p:grpSp>
        <p:nvGrpSpPr>
          <p:cNvPr id="18" name="Group 17"/>
          <p:cNvGrpSpPr/>
          <p:nvPr/>
        </p:nvGrpSpPr>
        <p:grpSpPr>
          <a:xfrm rot="10800000">
            <a:off x="0" y="0"/>
            <a:ext cx="2713293" cy="2661219"/>
            <a:chOff x="15574707" y="7625781"/>
            <a:chExt cx="2713293" cy="2661219"/>
          </a:xfrm>
        </p:grpSpPr>
        <p:grpSp>
          <p:nvGrpSpPr>
            <p:cNvPr id="19" name="Group 8"/>
            <p:cNvGrpSpPr/>
            <p:nvPr/>
          </p:nvGrpSpPr>
          <p:grpSpPr>
            <a:xfrm rot="5400000">
              <a:off x="16234283" y="8233283"/>
              <a:ext cx="2661219" cy="1446215"/>
              <a:chOff x="0" y="0"/>
              <a:chExt cx="2424761" cy="1317714"/>
            </a:xfrm>
          </p:grpSpPr>
          <p:sp>
            <p:nvSpPr>
              <p:cNvPr id="22" name="Freeform 9"/>
              <p:cNvSpPr/>
              <p:nvPr/>
            </p:nvSpPr>
            <p:spPr>
              <a:xfrm>
                <a:off x="0" y="0"/>
                <a:ext cx="2424761" cy="1317714"/>
              </a:xfrm>
              <a:custGeom>
                <a:avLst/>
                <a:gdLst/>
                <a:ahLst/>
                <a:cxnLst/>
                <a:rect l="l" t="t" r="r" b="b"/>
                <a:pathLst>
                  <a:path w="2424761" h="1317714">
                    <a:moveTo>
                      <a:pt x="0" y="0"/>
                    </a:moveTo>
                    <a:lnTo>
                      <a:pt x="1212380" y="1317714"/>
                    </a:lnTo>
                    <a:lnTo>
                      <a:pt x="2424761" y="0"/>
                    </a:lnTo>
                    <a:close/>
                  </a:path>
                </a:pathLst>
              </a:custGeom>
              <a:solidFill>
                <a:srgbClr val="6DBDF8"/>
              </a:solidFill>
            </p:spPr>
          </p:sp>
        </p:grpSp>
        <p:grpSp>
          <p:nvGrpSpPr>
            <p:cNvPr id="20" name="Group 10"/>
            <p:cNvGrpSpPr/>
            <p:nvPr/>
          </p:nvGrpSpPr>
          <p:grpSpPr>
            <a:xfrm rot="-10800000">
              <a:off x="15574707" y="9125786"/>
              <a:ext cx="2096946" cy="1161214"/>
              <a:chOff x="0" y="0"/>
              <a:chExt cx="2379557" cy="1317714"/>
            </a:xfrm>
          </p:grpSpPr>
          <p:sp>
            <p:nvSpPr>
              <p:cNvPr id="21" name="Freeform 11"/>
              <p:cNvSpPr/>
              <p:nvPr/>
            </p:nvSpPr>
            <p:spPr>
              <a:xfrm>
                <a:off x="0" y="0"/>
                <a:ext cx="2379557" cy="1317714"/>
              </a:xfrm>
              <a:custGeom>
                <a:avLst/>
                <a:gdLst/>
                <a:ahLst/>
                <a:cxnLst/>
                <a:rect l="l" t="t" r="r" b="b"/>
                <a:pathLst>
                  <a:path w="2379557" h="1317714">
                    <a:moveTo>
                      <a:pt x="0" y="0"/>
                    </a:moveTo>
                    <a:lnTo>
                      <a:pt x="1189779" y="1317714"/>
                    </a:lnTo>
                    <a:lnTo>
                      <a:pt x="2379557" y="0"/>
                    </a:lnTo>
                    <a:close/>
                  </a:path>
                </a:pathLst>
              </a:custGeom>
              <a:solidFill>
                <a:srgbClr val="EBCE5A"/>
              </a:solidFill>
            </p:spPr>
          </p:sp>
        </p:grpSp>
      </p:grpSp>
      <p:grpSp>
        <p:nvGrpSpPr>
          <p:cNvPr id="4" name="Group 3"/>
          <p:cNvGrpSpPr/>
          <p:nvPr/>
        </p:nvGrpSpPr>
        <p:grpSpPr>
          <a:xfrm>
            <a:off x="1283819" y="1886237"/>
            <a:ext cx="16006833" cy="7417415"/>
            <a:chOff x="1283819" y="1886237"/>
            <a:chExt cx="16006833" cy="7417415"/>
          </a:xfrm>
        </p:grpSpPr>
        <p:sp>
          <p:nvSpPr>
            <p:cNvPr id="2" name="Rectangle 1"/>
            <p:cNvSpPr/>
            <p:nvPr/>
          </p:nvSpPr>
          <p:spPr>
            <a:xfrm>
              <a:off x="1283819" y="1886237"/>
              <a:ext cx="16006833" cy="7417415"/>
            </a:xfrm>
            <a:prstGeom prst="rect">
              <a:avLst/>
            </a:prstGeom>
          </p:spPr>
          <p:txBody>
            <a:bodyPr wrap="square">
              <a:spAutoFit/>
            </a:bodyPr>
            <a:lstStyle/>
            <a:p>
              <a:pPr marL="571500" indent="-571500" algn="just">
                <a:lnSpc>
                  <a:spcPct val="170000"/>
                </a:lnSpc>
                <a:buFont typeface="Wingdings" panose="05000000000000000000" pitchFamily="2" charset="2"/>
                <a:buChar char="§"/>
              </a:pPr>
              <a:r>
                <a:rPr lang="vi-VN" sz="4000" b="1">
                  <a:solidFill>
                    <a:schemeClr val="tx2">
                      <a:lumMod val="75000"/>
                    </a:schemeClr>
                  </a:solidFill>
                  <a:latin typeface="Arial" panose="020B0604020202020204" pitchFamily="34" charset="0"/>
                  <a:cs typeface="Arial" panose="020B0604020202020204" pitchFamily="34" charset="0"/>
                </a:rPr>
                <a:t>Bước </a:t>
              </a:r>
              <a:r>
                <a:rPr lang="vi-VN" sz="4000" b="1" smtClean="0">
                  <a:solidFill>
                    <a:schemeClr val="tx2">
                      <a:lumMod val="75000"/>
                    </a:schemeClr>
                  </a:solidFill>
                  <a:latin typeface="Arial" panose="020B0604020202020204" pitchFamily="34" charset="0"/>
                  <a:cs typeface="Arial" panose="020B0604020202020204" pitchFamily="34" charset="0"/>
                </a:rPr>
                <a:t>1: </a:t>
              </a:r>
              <a:r>
                <a:rPr lang="vi-VN" sz="4000">
                  <a:latin typeface="Arial" panose="020B0604020202020204" pitchFamily="34" charset="0"/>
                  <a:cs typeface="Arial" panose="020B0604020202020204" pitchFamily="34" charset="0"/>
                </a:rPr>
                <a:t>Đăng nhập tài khoản Gmail của em.</a:t>
              </a:r>
            </a:p>
            <a:p>
              <a:pPr marL="571500" indent="-571500" algn="just">
                <a:lnSpc>
                  <a:spcPct val="170000"/>
                </a:lnSpc>
                <a:buFont typeface="Wingdings" panose="05000000000000000000" pitchFamily="2" charset="2"/>
                <a:buChar char="§"/>
              </a:pPr>
              <a:r>
                <a:rPr lang="vi-VN" sz="4000" b="1">
                  <a:solidFill>
                    <a:schemeClr val="tx2">
                      <a:lumMod val="75000"/>
                    </a:schemeClr>
                  </a:solidFill>
                  <a:latin typeface="Arial" panose="020B0604020202020204" pitchFamily="34" charset="0"/>
                  <a:cs typeface="Arial" panose="020B0604020202020204" pitchFamily="34" charset="0"/>
                </a:rPr>
                <a:t>Bước </a:t>
              </a:r>
              <a:r>
                <a:rPr lang="vi-VN" sz="4000" b="1" smtClean="0">
                  <a:solidFill>
                    <a:schemeClr val="tx2">
                      <a:lumMod val="75000"/>
                    </a:schemeClr>
                  </a:solidFill>
                  <a:latin typeface="Arial" panose="020B0604020202020204" pitchFamily="34" charset="0"/>
                  <a:cs typeface="Arial" panose="020B0604020202020204" pitchFamily="34" charset="0"/>
                </a:rPr>
                <a:t>2: </a:t>
              </a:r>
              <a:r>
                <a:rPr lang="vi-VN" sz="4000">
                  <a:latin typeface="Arial" panose="020B0604020202020204" pitchFamily="34" charset="0"/>
                  <a:cs typeface="Arial" panose="020B0604020202020204" pitchFamily="34" charset="0"/>
                </a:rPr>
                <a:t>Chọn   </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setting) ở góc phải trên màn hình, xuất hiện cửa sổ Setting như ở Hình 2, chọn mục Label, chọn Create label.</a:t>
              </a:r>
            </a:p>
            <a:p>
              <a:pPr marL="571500" indent="-571500" algn="just">
                <a:lnSpc>
                  <a:spcPct val="170000"/>
                </a:lnSpc>
                <a:buFont typeface="Wingdings" panose="05000000000000000000" pitchFamily="2" charset="2"/>
                <a:buChar char="§"/>
              </a:pPr>
              <a:r>
                <a:rPr lang="vi-VN" sz="4000" b="1">
                  <a:solidFill>
                    <a:schemeClr val="tx2">
                      <a:lumMod val="75000"/>
                    </a:schemeClr>
                  </a:solidFill>
                  <a:latin typeface="Arial" panose="020B0604020202020204" pitchFamily="34" charset="0"/>
                  <a:cs typeface="Arial" panose="020B0604020202020204" pitchFamily="34" charset="0"/>
                </a:rPr>
                <a:t>Bước </a:t>
              </a:r>
              <a:r>
                <a:rPr lang="vi-VN" sz="4000" b="1" smtClean="0">
                  <a:solidFill>
                    <a:schemeClr val="tx2">
                      <a:lumMod val="75000"/>
                    </a:schemeClr>
                  </a:solidFill>
                  <a:latin typeface="Arial" panose="020B0604020202020204" pitchFamily="34" charset="0"/>
                  <a:cs typeface="Arial" panose="020B0604020202020204" pitchFamily="34" charset="0"/>
                </a:rPr>
                <a:t>3: </a:t>
              </a:r>
            </a:p>
            <a:p>
              <a:pPr marL="1028700" lvl="1" indent="-571500" algn="just">
                <a:lnSpc>
                  <a:spcPct val="17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Tại </a:t>
              </a:r>
              <a:r>
                <a:rPr lang="vi-VN" sz="4000">
                  <a:latin typeface="Arial" panose="020B0604020202020204" pitchFamily="34" charset="0"/>
                  <a:cs typeface="Arial" panose="020B0604020202020204" pitchFamily="34" charset="0"/>
                </a:rPr>
                <a:t>cửa sổ New Label nhập tên nhãn “Học tập” và chọn Create.</a:t>
              </a:r>
            </a:p>
            <a:p>
              <a:pPr marL="1028700" lvl="1" indent="-571500" algn="just">
                <a:lnSpc>
                  <a:spcPct val="170000"/>
                </a:lnSpc>
                <a:buFont typeface="Arial" panose="020B0604020202020204" pitchFamily="34" charset="0"/>
                <a:buChar char="•"/>
              </a:pPr>
              <a:r>
                <a:rPr lang="vi-VN" sz="4000">
                  <a:latin typeface="Arial" panose="020B0604020202020204" pitchFamily="34" charset="0"/>
                  <a:cs typeface="Arial" panose="020B0604020202020204" pitchFamily="34" charset="0"/>
                </a:rPr>
                <a:t>Tạo nhãn con “Tin học” của nhãn “Học tập” bằng cách chọn New label under và chọn tên nhãn cha là “Học tập”.</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3009900"/>
              <a:ext cx="838200" cy="838200"/>
            </a:xfrm>
            <a:prstGeom prst="rect">
              <a:avLst/>
            </a:prstGeom>
          </p:spPr>
        </p:pic>
      </p:grpSp>
      <p:grpSp>
        <p:nvGrpSpPr>
          <p:cNvPr id="16" name="Group 15"/>
          <p:cNvGrpSpPr/>
          <p:nvPr/>
        </p:nvGrpSpPr>
        <p:grpSpPr>
          <a:xfrm>
            <a:off x="6134100" y="475484"/>
            <a:ext cx="5486400" cy="1421309"/>
            <a:chOff x="685800" y="419100"/>
            <a:chExt cx="5486400" cy="1421309"/>
          </a:xfrm>
        </p:grpSpPr>
        <p:pic>
          <p:nvPicPr>
            <p:cNvPr id="25" name="Picture 24"/>
            <p:cNvPicPr>
              <a:picLocks noChangeAspect="1"/>
            </p:cNvPicPr>
            <p:nvPr/>
          </p:nvPicPr>
          <p:blipFill>
            <a:blip r:embed="rId3"/>
            <a:stretch>
              <a:fillRect/>
            </a:stretch>
          </p:blipFill>
          <p:spPr>
            <a:xfrm>
              <a:off x="685800" y="419100"/>
              <a:ext cx="1359513" cy="1421309"/>
            </a:xfrm>
            <a:prstGeom prst="rect">
              <a:avLst/>
            </a:prstGeom>
          </p:spPr>
        </p:pic>
        <p:sp>
          <p:nvSpPr>
            <p:cNvPr id="26" name="TextBox 25"/>
            <p:cNvSpPr txBox="1"/>
            <p:nvPr/>
          </p:nvSpPr>
          <p:spPr>
            <a:xfrm>
              <a:off x="2362200" y="745033"/>
              <a:ext cx="3810000" cy="769441"/>
            </a:xfrm>
            <a:prstGeom prst="rect">
              <a:avLst/>
            </a:prstGeom>
            <a:noFill/>
          </p:spPr>
          <p:txBody>
            <a:bodyPr wrap="square" rtlCol="0">
              <a:spAutoFit/>
            </a:bodyPr>
            <a:lstStyle/>
            <a:p>
              <a:r>
                <a:rPr lang="vi-VN" sz="4400" b="1" smtClean="0">
                  <a:solidFill>
                    <a:srgbClr val="C00000"/>
                  </a:solidFill>
                  <a:latin typeface="Arial" panose="020B0604020202020204" pitchFamily="34" charset="0"/>
                  <a:cs typeface="Arial" panose="020B0604020202020204" pitchFamily="34" charset="0"/>
                </a:rPr>
                <a:t>Hướng dẫn:</a:t>
              </a:r>
              <a:endParaRPr lang="en-US" sz="4400" b="1">
                <a:solidFill>
                  <a:srgbClr val="C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5574707" y="7625781"/>
            <a:ext cx="2713293" cy="2661219"/>
            <a:chOff x="15574707" y="7625781"/>
            <a:chExt cx="2713293" cy="2661219"/>
          </a:xfrm>
        </p:grpSpPr>
        <p:grpSp>
          <p:nvGrpSpPr>
            <p:cNvPr id="8" name="Group 8"/>
            <p:cNvGrpSpPr/>
            <p:nvPr/>
          </p:nvGrpSpPr>
          <p:grpSpPr>
            <a:xfrm rot="5400000">
              <a:off x="16234283" y="8233283"/>
              <a:ext cx="2661219" cy="1446215"/>
              <a:chOff x="0" y="0"/>
              <a:chExt cx="2424761" cy="1317714"/>
            </a:xfrm>
          </p:grpSpPr>
          <p:sp>
            <p:nvSpPr>
              <p:cNvPr id="9" name="Freeform 9"/>
              <p:cNvSpPr/>
              <p:nvPr/>
            </p:nvSpPr>
            <p:spPr>
              <a:xfrm>
                <a:off x="0" y="0"/>
                <a:ext cx="2424761" cy="1317714"/>
              </a:xfrm>
              <a:custGeom>
                <a:avLst/>
                <a:gdLst/>
                <a:ahLst/>
                <a:cxnLst/>
                <a:rect l="l" t="t" r="r" b="b"/>
                <a:pathLst>
                  <a:path w="2424761" h="1317714">
                    <a:moveTo>
                      <a:pt x="0" y="0"/>
                    </a:moveTo>
                    <a:lnTo>
                      <a:pt x="1212380" y="1317714"/>
                    </a:lnTo>
                    <a:lnTo>
                      <a:pt x="2424761" y="0"/>
                    </a:lnTo>
                    <a:close/>
                  </a:path>
                </a:pathLst>
              </a:custGeom>
              <a:solidFill>
                <a:srgbClr val="6DBDF8"/>
              </a:solidFill>
            </p:spPr>
          </p:sp>
        </p:grpSp>
        <p:grpSp>
          <p:nvGrpSpPr>
            <p:cNvPr id="10" name="Group 10"/>
            <p:cNvGrpSpPr/>
            <p:nvPr/>
          </p:nvGrpSpPr>
          <p:grpSpPr>
            <a:xfrm rot="-10800000">
              <a:off x="15574707" y="9125786"/>
              <a:ext cx="2096946" cy="1161214"/>
              <a:chOff x="0" y="0"/>
              <a:chExt cx="2379557" cy="1317714"/>
            </a:xfrm>
          </p:grpSpPr>
          <p:sp>
            <p:nvSpPr>
              <p:cNvPr id="11" name="Freeform 11"/>
              <p:cNvSpPr/>
              <p:nvPr/>
            </p:nvSpPr>
            <p:spPr>
              <a:xfrm>
                <a:off x="0" y="0"/>
                <a:ext cx="2379557" cy="1317714"/>
              </a:xfrm>
              <a:custGeom>
                <a:avLst/>
                <a:gdLst/>
                <a:ahLst/>
                <a:cxnLst/>
                <a:rect l="l" t="t" r="r" b="b"/>
                <a:pathLst>
                  <a:path w="2379557" h="1317714">
                    <a:moveTo>
                      <a:pt x="0" y="0"/>
                    </a:moveTo>
                    <a:lnTo>
                      <a:pt x="1189779" y="1317714"/>
                    </a:lnTo>
                    <a:lnTo>
                      <a:pt x="2379557" y="0"/>
                    </a:lnTo>
                    <a:close/>
                  </a:path>
                </a:pathLst>
              </a:custGeom>
              <a:solidFill>
                <a:srgbClr val="EBCE5A"/>
              </a:solidFill>
            </p:spPr>
          </p:sp>
        </p:grpSp>
      </p:grpSp>
      <p:grpSp>
        <p:nvGrpSpPr>
          <p:cNvPr id="18" name="Group 17"/>
          <p:cNvGrpSpPr/>
          <p:nvPr/>
        </p:nvGrpSpPr>
        <p:grpSpPr>
          <a:xfrm rot="10800000">
            <a:off x="0" y="0"/>
            <a:ext cx="2713293" cy="2661219"/>
            <a:chOff x="15574707" y="7625781"/>
            <a:chExt cx="2713293" cy="2661219"/>
          </a:xfrm>
        </p:grpSpPr>
        <p:grpSp>
          <p:nvGrpSpPr>
            <p:cNvPr id="19" name="Group 8"/>
            <p:cNvGrpSpPr/>
            <p:nvPr/>
          </p:nvGrpSpPr>
          <p:grpSpPr>
            <a:xfrm rot="5400000">
              <a:off x="16234283" y="8233283"/>
              <a:ext cx="2661219" cy="1446215"/>
              <a:chOff x="0" y="0"/>
              <a:chExt cx="2424761" cy="1317714"/>
            </a:xfrm>
          </p:grpSpPr>
          <p:sp>
            <p:nvSpPr>
              <p:cNvPr id="22" name="Freeform 9"/>
              <p:cNvSpPr/>
              <p:nvPr/>
            </p:nvSpPr>
            <p:spPr>
              <a:xfrm>
                <a:off x="0" y="0"/>
                <a:ext cx="2424761" cy="1317714"/>
              </a:xfrm>
              <a:custGeom>
                <a:avLst/>
                <a:gdLst/>
                <a:ahLst/>
                <a:cxnLst/>
                <a:rect l="l" t="t" r="r" b="b"/>
                <a:pathLst>
                  <a:path w="2424761" h="1317714">
                    <a:moveTo>
                      <a:pt x="0" y="0"/>
                    </a:moveTo>
                    <a:lnTo>
                      <a:pt x="1212380" y="1317714"/>
                    </a:lnTo>
                    <a:lnTo>
                      <a:pt x="2424761" y="0"/>
                    </a:lnTo>
                    <a:close/>
                  </a:path>
                </a:pathLst>
              </a:custGeom>
              <a:solidFill>
                <a:srgbClr val="6DBDF8"/>
              </a:solidFill>
            </p:spPr>
          </p:sp>
        </p:grpSp>
        <p:grpSp>
          <p:nvGrpSpPr>
            <p:cNvPr id="20" name="Group 10"/>
            <p:cNvGrpSpPr/>
            <p:nvPr/>
          </p:nvGrpSpPr>
          <p:grpSpPr>
            <a:xfrm rot="-10800000">
              <a:off x="15574707" y="9125786"/>
              <a:ext cx="2096946" cy="1161214"/>
              <a:chOff x="0" y="0"/>
              <a:chExt cx="2379557" cy="1317714"/>
            </a:xfrm>
          </p:grpSpPr>
          <p:sp>
            <p:nvSpPr>
              <p:cNvPr id="21" name="Freeform 11"/>
              <p:cNvSpPr/>
              <p:nvPr/>
            </p:nvSpPr>
            <p:spPr>
              <a:xfrm>
                <a:off x="0" y="0"/>
                <a:ext cx="2379557" cy="1317714"/>
              </a:xfrm>
              <a:custGeom>
                <a:avLst/>
                <a:gdLst/>
                <a:ahLst/>
                <a:cxnLst/>
                <a:rect l="l" t="t" r="r" b="b"/>
                <a:pathLst>
                  <a:path w="2379557" h="1317714">
                    <a:moveTo>
                      <a:pt x="0" y="0"/>
                    </a:moveTo>
                    <a:lnTo>
                      <a:pt x="1189779" y="1317714"/>
                    </a:lnTo>
                    <a:lnTo>
                      <a:pt x="2379557" y="0"/>
                    </a:lnTo>
                    <a:close/>
                  </a:path>
                </a:pathLst>
              </a:custGeom>
              <a:solidFill>
                <a:srgbClr val="EBCE5A"/>
              </a:solidFill>
            </p:spPr>
          </p:sp>
        </p:grpSp>
      </p:grpSp>
      <p:grpSp>
        <p:nvGrpSpPr>
          <p:cNvPr id="16" name="Group 15"/>
          <p:cNvGrpSpPr/>
          <p:nvPr/>
        </p:nvGrpSpPr>
        <p:grpSpPr>
          <a:xfrm>
            <a:off x="6134100" y="475484"/>
            <a:ext cx="5486400" cy="1421309"/>
            <a:chOff x="685800" y="419100"/>
            <a:chExt cx="5486400" cy="1421309"/>
          </a:xfrm>
        </p:grpSpPr>
        <p:pic>
          <p:nvPicPr>
            <p:cNvPr id="25" name="Picture 24"/>
            <p:cNvPicPr>
              <a:picLocks noChangeAspect="1"/>
            </p:cNvPicPr>
            <p:nvPr/>
          </p:nvPicPr>
          <p:blipFill>
            <a:blip r:embed="rId2"/>
            <a:stretch>
              <a:fillRect/>
            </a:stretch>
          </p:blipFill>
          <p:spPr>
            <a:xfrm>
              <a:off x="685800" y="419100"/>
              <a:ext cx="1359513" cy="1421309"/>
            </a:xfrm>
            <a:prstGeom prst="rect">
              <a:avLst/>
            </a:prstGeom>
          </p:spPr>
        </p:pic>
        <p:sp>
          <p:nvSpPr>
            <p:cNvPr id="26" name="TextBox 25"/>
            <p:cNvSpPr txBox="1"/>
            <p:nvPr/>
          </p:nvSpPr>
          <p:spPr>
            <a:xfrm>
              <a:off x="2362200" y="745033"/>
              <a:ext cx="3810000" cy="769441"/>
            </a:xfrm>
            <a:prstGeom prst="rect">
              <a:avLst/>
            </a:prstGeom>
            <a:noFill/>
          </p:spPr>
          <p:txBody>
            <a:bodyPr wrap="square" rtlCol="0">
              <a:spAutoFit/>
            </a:bodyPr>
            <a:lstStyle/>
            <a:p>
              <a:r>
                <a:rPr lang="vi-VN" sz="4400" b="1" smtClean="0">
                  <a:solidFill>
                    <a:srgbClr val="C00000"/>
                  </a:solidFill>
                  <a:latin typeface="Arial" panose="020B0604020202020204" pitchFamily="34" charset="0"/>
                  <a:cs typeface="Arial" panose="020B0604020202020204" pitchFamily="34" charset="0"/>
                </a:rPr>
                <a:t>Hướng dẫn:</a:t>
              </a:r>
              <a:endParaRPr lang="en-US" sz="4400" b="1">
                <a:solidFill>
                  <a:srgbClr val="C00000"/>
                </a:solidFill>
                <a:latin typeface="Arial" panose="020B0604020202020204" pitchFamily="34" charset="0"/>
                <a:cs typeface="Arial" panose="020B0604020202020204" pitchFamily="34" charset="0"/>
              </a:endParaRPr>
            </a:p>
          </p:txBody>
        </p:sp>
      </p:grpSp>
      <p:sp>
        <p:nvSpPr>
          <p:cNvPr id="4" name="Rectangle 3"/>
          <p:cNvSpPr/>
          <p:nvPr/>
        </p:nvSpPr>
        <p:spPr>
          <a:xfrm>
            <a:off x="1446216" y="2579238"/>
            <a:ext cx="14855349" cy="707886"/>
          </a:xfrm>
          <a:prstGeom prst="rect">
            <a:avLst/>
          </a:prstGeom>
        </p:spPr>
        <p:txBody>
          <a:bodyPr wrap="none">
            <a:spAutoFit/>
          </a:bodyPr>
          <a:lstStyle/>
          <a:p>
            <a:r>
              <a:rPr lang="en-US" sz="4000" b="1">
                <a:solidFill>
                  <a:schemeClr val="tx2">
                    <a:lumMod val="50000"/>
                  </a:schemeClr>
                </a:solidFill>
                <a:latin typeface="Arial" panose="020B0604020202020204" pitchFamily="34" charset="0"/>
                <a:cs typeface="Arial" panose="020B0604020202020204" pitchFamily="34" charset="0"/>
              </a:rPr>
              <a:t>Tìm kiếm và tạo bộ lọc những email </a:t>
            </a:r>
            <a:r>
              <a:rPr lang="vi-VN" sz="4000" b="1" smtClean="0">
                <a:solidFill>
                  <a:schemeClr val="tx2">
                    <a:lumMod val="50000"/>
                  </a:schemeClr>
                </a:solidFill>
                <a:latin typeface="Arial" panose="020B0604020202020204" pitchFamily="34" charset="0"/>
                <a:cs typeface="Arial" panose="020B0604020202020204" pitchFamily="34" charset="0"/>
              </a:rPr>
              <a:t>được </a:t>
            </a:r>
            <a:r>
              <a:rPr lang="en-US" sz="4000" b="1" smtClean="0">
                <a:solidFill>
                  <a:schemeClr val="tx2">
                    <a:lumMod val="50000"/>
                  </a:schemeClr>
                </a:solidFill>
                <a:latin typeface="Arial" panose="020B0604020202020204" pitchFamily="34" charset="0"/>
                <a:cs typeface="Arial" panose="020B0604020202020204" pitchFamily="34" charset="0"/>
              </a:rPr>
              <a:t>cho </a:t>
            </a:r>
            <a:r>
              <a:rPr lang="en-US" sz="4000" b="1">
                <a:solidFill>
                  <a:schemeClr val="tx2">
                    <a:lumMod val="50000"/>
                  </a:schemeClr>
                </a:solidFill>
                <a:latin typeface="Arial" panose="020B0604020202020204" pitchFamily="34" charset="0"/>
                <a:cs typeface="Arial" panose="020B0604020202020204" pitchFamily="34" charset="0"/>
              </a:rPr>
              <a:t>là quan trọng:</a:t>
            </a:r>
          </a:p>
        </p:txBody>
      </p:sp>
      <p:grpSp>
        <p:nvGrpSpPr>
          <p:cNvPr id="5" name="Group 4"/>
          <p:cNvGrpSpPr/>
          <p:nvPr/>
        </p:nvGrpSpPr>
        <p:grpSpPr>
          <a:xfrm>
            <a:off x="1295399" y="3420935"/>
            <a:ext cx="15546385" cy="5510516"/>
            <a:chOff x="1295399" y="2865268"/>
            <a:chExt cx="15546385" cy="5510516"/>
          </a:xfrm>
        </p:grpSpPr>
        <p:grpSp>
          <p:nvGrpSpPr>
            <p:cNvPr id="23" name="Group 22"/>
            <p:cNvGrpSpPr/>
            <p:nvPr/>
          </p:nvGrpSpPr>
          <p:grpSpPr>
            <a:xfrm>
              <a:off x="1295399" y="2865268"/>
              <a:ext cx="15546385" cy="2554545"/>
              <a:chOff x="990599" y="2247900"/>
              <a:chExt cx="15546385" cy="2554545"/>
            </a:xfrm>
          </p:grpSpPr>
          <p:sp>
            <p:nvSpPr>
              <p:cNvPr id="24" name="Rectangle 23"/>
              <p:cNvSpPr/>
              <p:nvPr/>
            </p:nvSpPr>
            <p:spPr>
              <a:xfrm>
                <a:off x="990599" y="2247900"/>
                <a:ext cx="15546385" cy="2554545"/>
              </a:xfrm>
              <a:prstGeom prst="rect">
                <a:avLst/>
              </a:prstGeom>
            </p:spPr>
            <p:txBody>
              <a:bodyPr wrap="square">
                <a:spAutoFit/>
              </a:bodyPr>
              <a:lstStyle/>
              <a:p>
                <a:pPr marL="571500" indent="-571500" algn="just">
                  <a:lnSpc>
                    <a:spcPct val="200000"/>
                  </a:lnSpc>
                  <a:buFont typeface="Wingdings" panose="05000000000000000000" pitchFamily="2" charset="2"/>
                  <a:buChar char="§"/>
                </a:pPr>
                <a:r>
                  <a:rPr lang="vi-VN" sz="4000" b="1">
                    <a:solidFill>
                      <a:schemeClr val="accent5">
                        <a:lumMod val="75000"/>
                      </a:schemeClr>
                    </a:solidFill>
                    <a:latin typeface="Arial" panose="020B0604020202020204" pitchFamily="34" charset="0"/>
                    <a:cs typeface="Arial" panose="020B0604020202020204" pitchFamily="34" charset="0"/>
                  </a:rPr>
                  <a:t>Bước </a:t>
                </a:r>
                <a:r>
                  <a:rPr lang="vi-VN" sz="4000" b="1" smtClean="0">
                    <a:solidFill>
                      <a:schemeClr val="accent5">
                        <a:lumMod val="75000"/>
                      </a:schemeClr>
                    </a:solidFill>
                    <a:latin typeface="Arial" panose="020B0604020202020204" pitchFamily="34" charset="0"/>
                    <a:cs typeface="Arial" panose="020B0604020202020204" pitchFamily="34" charset="0"/>
                  </a:rPr>
                  <a:t>1: </a:t>
                </a:r>
                <a:r>
                  <a:rPr lang="vi-VN" sz="4000">
                    <a:latin typeface="Arial" panose="020B0604020202020204" pitchFamily="34" charset="0"/>
                    <a:cs typeface="Arial" panose="020B0604020202020204" pitchFamily="34" charset="0"/>
                  </a:rPr>
                  <a:t>Đăng nhập tài khoản Gmail của em.</a:t>
                </a:r>
              </a:p>
              <a:p>
                <a:pPr marL="571500" indent="-571500" algn="just">
                  <a:lnSpc>
                    <a:spcPct val="200000"/>
                  </a:lnSpc>
                  <a:buFont typeface="Wingdings" panose="05000000000000000000" pitchFamily="2" charset="2"/>
                  <a:buChar char="§"/>
                </a:pPr>
                <a:r>
                  <a:rPr lang="vi-VN" sz="4000" b="1">
                    <a:solidFill>
                      <a:schemeClr val="accent5">
                        <a:lumMod val="75000"/>
                      </a:schemeClr>
                    </a:solidFill>
                    <a:latin typeface="Arial" panose="020B0604020202020204" pitchFamily="34" charset="0"/>
                    <a:cs typeface="Arial" panose="020B0604020202020204" pitchFamily="34" charset="0"/>
                  </a:rPr>
                  <a:t>Bước </a:t>
                </a:r>
                <a:r>
                  <a:rPr lang="vi-VN" sz="4000" b="1" smtClean="0">
                    <a:solidFill>
                      <a:schemeClr val="accent5">
                        <a:lumMod val="75000"/>
                      </a:schemeClr>
                    </a:solidFill>
                    <a:latin typeface="Arial" panose="020B0604020202020204" pitchFamily="34" charset="0"/>
                    <a:cs typeface="Arial" panose="020B0604020202020204" pitchFamily="34" charset="0"/>
                  </a:rPr>
                  <a:t>2: </a:t>
                </a:r>
                <a:r>
                  <a:rPr lang="vi-VN" sz="4000" smtClean="0">
                    <a:latin typeface="Arial" panose="020B0604020202020204" pitchFamily="34" charset="0"/>
                    <a:cs typeface="Arial" panose="020B0604020202020204" pitchFamily="34" charset="0"/>
                  </a:rPr>
                  <a:t>Tại </a:t>
                </a:r>
                <a:r>
                  <a:rPr lang="vi-VN" sz="4000">
                    <a:latin typeface="Arial" panose="020B0604020202020204" pitchFamily="34" charset="0"/>
                    <a:cs typeface="Arial" panose="020B0604020202020204" pitchFamily="34" charset="0"/>
                  </a:rPr>
                  <a:t>ô Search in mail </a:t>
                </a:r>
                <a:r>
                  <a:rPr lang="vi-VN" sz="4000" smtClean="0">
                    <a:latin typeface="Arial" panose="020B0604020202020204" pitchFamily="34" charset="0"/>
                    <a:cs typeface="Arial" panose="020B0604020202020204" pitchFamily="34" charset="0"/>
                  </a:rPr>
                  <a:t>chọn</a:t>
                </a:r>
                <a:endParaRPr lang="vi-VN" sz="4000">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3"/>
              <a:stretch>
                <a:fillRect/>
              </a:stretch>
            </p:blipFill>
            <p:spPr>
              <a:xfrm>
                <a:off x="9753600" y="3827309"/>
                <a:ext cx="819924" cy="708117"/>
              </a:xfrm>
              <a:prstGeom prst="rect">
                <a:avLst/>
              </a:prstGeom>
            </p:spPr>
          </p:pic>
        </p:grpSp>
        <p:sp>
          <p:nvSpPr>
            <p:cNvPr id="28" name="Rectangle 27"/>
            <p:cNvSpPr/>
            <p:nvPr/>
          </p:nvSpPr>
          <p:spPr>
            <a:xfrm>
              <a:off x="1295399" y="5513462"/>
              <a:ext cx="15139912" cy="286232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b="1">
                  <a:solidFill>
                    <a:schemeClr val="accent5">
                      <a:lumMod val="75000"/>
                    </a:schemeClr>
                  </a:solidFill>
                  <a:latin typeface="Arial" panose="020B0604020202020204" pitchFamily="34" charset="0"/>
                  <a:cs typeface="Arial" panose="020B0604020202020204" pitchFamily="34" charset="0"/>
                </a:rPr>
                <a:t>Bước </a:t>
              </a:r>
              <a:r>
                <a:rPr lang="vi-VN" sz="4000" b="1" smtClean="0">
                  <a:solidFill>
                    <a:schemeClr val="accent5">
                      <a:lumMod val="75000"/>
                    </a:schemeClr>
                  </a:solidFill>
                  <a:latin typeface="Arial" panose="020B0604020202020204" pitchFamily="34" charset="0"/>
                  <a:cs typeface="Arial" panose="020B0604020202020204" pitchFamily="34" charset="0"/>
                </a:rPr>
                <a:t>3: </a:t>
              </a:r>
              <a:r>
                <a:rPr lang="vi-VN" sz="4000">
                  <a:latin typeface="Arial" panose="020B0604020202020204" pitchFamily="34" charset="0"/>
                  <a:cs typeface="Arial" panose="020B0604020202020204" pitchFamily="34" charset="0"/>
                </a:rPr>
                <a:t>Chọn tiêu chí tìm kiếm: chọn mục </a:t>
              </a:r>
              <a:r>
                <a:rPr lang="vi-VN" sz="4000">
                  <a:solidFill>
                    <a:srgbClr val="0070C0"/>
                  </a:solidFill>
                  <a:latin typeface="Arial" panose="020B0604020202020204" pitchFamily="34" charset="0"/>
                  <a:cs typeface="Arial" panose="020B0604020202020204" pitchFamily="34" charset="0"/>
                </a:rPr>
                <a:t>From </a:t>
              </a:r>
              <a:r>
                <a:rPr lang="vi-VN" sz="4000">
                  <a:latin typeface="Arial" panose="020B0604020202020204" pitchFamily="34" charset="0"/>
                  <a:cs typeface="Arial" panose="020B0604020202020204" pitchFamily="34" charset="0"/>
                </a:rPr>
                <a:t>và nhập địa chỉ email của giáo viên môn Tin học, tích chọn </a:t>
              </a:r>
              <a:r>
                <a:rPr lang="vi-VN" sz="4000">
                  <a:solidFill>
                    <a:srgbClr val="0070C0"/>
                  </a:solidFill>
                  <a:latin typeface="Arial" panose="020B0604020202020204" pitchFamily="34" charset="0"/>
                  <a:cs typeface="Arial" panose="020B0604020202020204" pitchFamily="34" charset="0"/>
                </a:rPr>
                <a:t>Has attachment </a:t>
              </a:r>
              <a:r>
                <a:rPr lang="vi-VN" sz="4000">
                  <a:latin typeface="Arial" panose="020B0604020202020204" pitchFamily="34" charset="0"/>
                  <a:cs typeface="Arial" panose="020B0604020202020204" pitchFamily="34" charset="0"/>
                </a:rPr>
                <a:t>(chứa tệp đính kèm), chọn </a:t>
              </a:r>
              <a:r>
                <a:rPr lang="vi-VN" sz="4000">
                  <a:solidFill>
                    <a:srgbClr val="0070C0"/>
                  </a:solidFill>
                  <a:latin typeface="Arial" panose="020B0604020202020204" pitchFamily="34" charset="0"/>
                  <a:cs typeface="Arial" panose="020B0604020202020204" pitchFamily="34" charset="0"/>
                </a:rPr>
                <a:t>Search</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48718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4184140" y="655178"/>
            <a:ext cx="9919720" cy="1608785"/>
            <a:chOff x="4184140" y="655178"/>
            <a:chExt cx="9919720" cy="1608785"/>
          </a:xfrm>
        </p:grpSpPr>
        <p:grpSp>
          <p:nvGrpSpPr>
            <p:cNvPr id="20" name="Group 20"/>
            <p:cNvGrpSpPr/>
            <p:nvPr/>
          </p:nvGrpSpPr>
          <p:grpSpPr>
            <a:xfrm>
              <a:off x="4570778" y="655178"/>
              <a:ext cx="9145222" cy="1608785"/>
              <a:chOff x="0" y="0"/>
              <a:chExt cx="2408618" cy="423713"/>
            </a:xfrm>
          </p:grpSpPr>
          <p:sp>
            <p:nvSpPr>
              <p:cNvPr id="21" name="Freeform 21"/>
              <p:cNvSpPr/>
              <p:nvPr/>
            </p:nvSpPr>
            <p:spPr>
              <a:xfrm>
                <a:off x="0" y="0"/>
                <a:ext cx="2408618" cy="423713"/>
              </a:xfrm>
              <a:custGeom>
                <a:avLst/>
                <a:gdLst/>
                <a:ahLst/>
                <a:cxnLst/>
                <a:rect l="l" t="t" r="r" b="b"/>
                <a:pathLst>
                  <a:path w="2408618" h="423713">
                    <a:moveTo>
                      <a:pt x="0" y="0"/>
                    </a:moveTo>
                    <a:lnTo>
                      <a:pt x="2408618" y="0"/>
                    </a:lnTo>
                    <a:lnTo>
                      <a:pt x="2408618" y="423713"/>
                    </a:lnTo>
                    <a:lnTo>
                      <a:pt x="0" y="423713"/>
                    </a:lnTo>
                    <a:close/>
                  </a:path>
                </a:pathLst>
              </a:custGeom>
              <a:solidFill>
                <a:srgbClr val="6DBDF8"/>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23"/>
            <p:cNvSpPr txBox="1"/>
            <p:nvPr/>
          </p:nvSpPr>
          <p:spPr>
            <a:xfrm>
              <a:off x="4184140" y="830049"/>
              <a:ext cx="9919720" cy="1205458"/>
            </a:xfrm>
            <a:prstGeom prst="rect">
              <a:avLst/>
            </a:prstGeom>
          </p:spPr>
          <p:txBody>
            <a:bodyPr lIns="0" tIns="0" rIns="0" bIns="0" rtlCol="0" anchor="t">
              <a:spAutoFit/>
            </a:bodyPr>
            <a:lstStyle/>
            <a:p>
              <a:pPr algn="ctr">
                <a:lnSpc>
                  <a:spcPts val="9353"/>
                </a:lnSpc>
              </a:pPr>
              <a:r>
                <a:rPr lang="vi-VN" sz="6600" b="1" dirty="0" smtClean="0">
                  <a:solidFill>
                    <a:srgbClr val="FFFFFF"/>
                  </a:solidFill>
                  <a:latin typeface="Arial" panose="020B0604020202020204" pitchFamily="34" charset="0"/>
                  <a:cs typeface="Arial" panose="020B0604020202020204" pitchFamily="34" charset="0"/>
                </a:rPr>
                <a:t>HƯỚNG DẪN VỀ NHÀ</a:t>
              </a:r>
              <a:endParaRPr lang="en-US" sz="6600" b="1" dirty="0">
                <a:solidFill>
                  <a:srgbClr val="FFFFFF"/>
                </a:solidFill>
                <a:latin typeface="Arial" panose="020B0604020202020204" pitchFamily="34" charset="0"/>
                <a:cs typeface="Arial" panose="020B0604020202020204" pitchFamily="34" charset="0"/>
              </a:endParaRPr>
            </a:p>
          </p:txBody>
        </p:sp>
      </p:grpSp>
      <p:grpSp>
        <p:nvGrpSpPr>
          <p:cNvPr id="33" name="Group 33"/>
          <p:cNvGrpSpPr/>
          <p:nvPr/>
        </p:nvGrpSpPr>
        <p:grpSpPr>
          <a:xfrm>
            <a:off x="-173622" y="9940704"/>
            <a:ext cx="9228344" cy="311099"/>
            <a:chOff x="0" y="0"/>
            <a:chExt cx="2407653" cy="81165"/>
          </a:xfrm>
        </p:grpSpPr>
        <p:sp>
          <p:nvSpPr>
            <p:cNvPr id="34" name="Freeform 34"/>
            <p:cNvSpPr/>
            <p:nvPr/>
          </p:nvSpPr>
          <p:spPr>
            <a:xfrm>
              <a:off x="0" y="0"/>
              <a:ext cx="2407652" cy="81165"/>
            </a:xfrm>
            <a:custGeom>
              <a:avLst/>
              <a:gdLst/>
              <a:ahLst/>
              <a:cxnLst/>
              <a:rect l="l" t="t" r="r" b="b"/>
              <a:pathLst>
                <a:path w="2407652" h="81165">
                  <a:moveTo>
                    <a:pt x="0" y="0"/>
                  </a:moveTo>
                  <a:lnTo>
                    <a:pt x="2407652" y="0"/>
                  </a:lnTo>
                  <a:lnTo>
                    <a:pt x="2407652" y="81165"/>
                  </a:lnTo>
                  <a:lnTo>
                    <a:pt x="0" y="81165"/>
                  </a:lnTo>
                  <a:close/>
                </a:path>
              </a:pathLst>
            </a:custGeom>
            <a:solidFill>
              <a:srgbClr val="6DBDF8"/>
            </a:solidFill>
          </p:spPr>
        </p:sp>
        <p:sp>
          <p:nvSpPr>
            <p:cNvPr id="35" name="TextBox 3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a:off x="9057189" y="9940704"/>
            <a:ext cx="9230811" cy="311099"/>
            <a:chOff x="0" y="0"/>
            <a:chExt cx="2408296" cy="81165"/>
          </a:xfrm>
        </p:grpSpPr>
        <p:sp>
          <p:nvSpPr>
            <p:cNvPr id="37" name="Freeform 37"/>
            <p:cNvSpPr/>
            <p:nvPr/>
          </p:nvSpPr>
          <p:spPr>
            <a:xfrm>
              <a:off x="0" y="0"/>
              <a:ext cx="2408296" cy="81165"/>
            </a:xfrm>
            <a:custGeom>
              <a:avLst/>
              <a:gdLst/>
              <a:ahLst/>
              <a:cxnLst/>
              <a:rect l="l" t="t" r="r" b="b"/>
              <a:pathLst>
                <a:path w="2408296" h="81165">
                  <a:moveTo>
                    <a:pt x="0" y="0"/>
                  </a:moveTo>
                  <a:lnTo>
                    <a:pt x="2408296" y="0"/>
                  </a:lnTo>
                  <a:lnTo>
                    <a:pt x="2408296" y="81165"/>
                  </a:lnTo>
                  <a:lnTo>
                    <a:pt x="0" y="81165"/>
                  </a:lnTo>
                  <a:close/>
                </a:path>
              </a:pathLst>
            </a:custGeom>
            <a:solidFill>
              <a:srgbClr val="EBCE5A"/>
            </a:solidFill>
          </p:spPr>
        </p:sp>
        <p:sp>
          <p:nvSpPr>
            <p:cNvPr id="38" name="TextBox 3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 name="Group 1"/>
          <p:cNvGrpSpPr/>
          <p:nvPr/>
        </p:nvGrpSpPr>
        <p:grpSpPr>
          <a:xfrm>
            <a:off x="990600" y="2992785"/>
            <a:ext cx="4865730" cy="5997062"/>
            <a:chOff x="941230" y="3261238"/>
            <a:chExt cx="4865730" cy="5997062"/>
          </a:xfrm>
        </p:grpSpPr>
        <p:sp>
          <p:nvSpPr>
            <p:cNvPr id="3" name="Freeform 3"/>
            <p:cNvSpPr/>
            <p:nvPr/>
          </p:nvSpPr>
          <p:spPr>
            <a:xfrm>
              <a:off x="941230" y="4381500"/>
              <a:ext cx="4865730" cy="4876800"/>
            </a:xfrm>
            <a:custGeom>
              <a:avLst/>
              <a:gdLst/>
              <a:ahLst/>
              <a:cxnLst/>
              <a:rect l="l" t="t" r="r" b="b"/>
              <a:pathLst>
                <a:path w="1281509" h="1098598">
                  <a:moveTo>
                    <a:pt x="0" y="0"/>
                  </a:moveTo>
                  <a:lnTo>
                    <a:pt x="1281509" y="0"/>
                  </a:lnTo>
                  <a:lnTo>
                    <a:pt x="1281509" y="1098598"/>
                  </a:lnTo>
                  <a:lnTo>
                    <a:pt x="0" y="1098598"/>
                  </a:lnTo>
                  <a:close/>
                </a:path>
              </a:pathLst>
            </a:custGeom>
            <a:solidFill>
              <a:schemeClr val="accent1">
                <a:lumMod val="20000"/>
                <a:lumOff val="80000"/>
              </a:schemeClr>
            </a:solidFill>
          </p:spPr>
        </p:sp>
        <p:grpSp>
          <p:nvGrpSpPr>
            <p:cNvPr id="5" name="Group 5"/>
            <p:cNvGrpSpPr/>
            <p:nvPr/>
          </p:nvGrpSpPr>
          <p:grpSpPr>
            <a:xfrm>
              <a:off x="2270252" y="3261238"/>
              <a:ext cx="2224060" cy="2375669"/>
              <a:chOff x="76200" y="38100"/>
              <a:chExt cx="665298" cy="710650"/>
            </a:xfrm>
          </p:grpSpPr>
          <p:sp>
            <p:nvSpPr>
              <p:cNvPr id="6" name="Freeform 6"/>
              <p:cNvSpPr/>
              <p:nvPr/>
            </p:nvSpPr>
            <p:spPr>
              <a:xfrm>
                <a:off x="87542" y="91863"/>
                <a:ext cx="653956" cy="65688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BDF8"/>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30"/>
            <p:cNvSpPr txBox="1"/>
            <p:nvPr/>
          </p:nvSpPr>
          <p:spPr>
            <a:xfrm>
              <a:off x="2221643" y="3563776"/>
              <a:ext cx="2351270" cy="1821011"/>
            </a:xfrm>
            <a:prstGeom prst="rect">
              <a:avLst/>
            </a:prstGeom>
          </p:spPr>
          <p:txBody>
            <a:bodyPr lIns="0" tIns="0" rIns="0" bIns="0" rtlCol="0" anchor="t">
              <a:spAutoFit/>
            </a:bodyPr>
            <a:lstStyle/>
            <a:p>
              <a:pPr algn="ctr">
                <a:lnSpc>
                  <a:spcPts val="14246"/>
                </a:lnSpc>
              </a:pPr>
              <a:r>
                <a:rPr lang="en-US" sz="8000" b="1" dirty="0">
                  <a:solidFill>
                    <a:schemeClr val="bg1"/>
                  </a:solidFill>
                  <a:latin typeface="Arial" panose="020B0604020202020204" pitchFamily="34" charset="0"/>
                  <a:cs typeface="Arial" panose="020B0604020202020204" pitchFamily="34" charset="0"/>
                </a:rPr>
                <a:t>01</a:t>
              </a:r>
            </a:p>
          </p:txBody>
        </p:sp>
        <p:sp>
          <p:nvSpPr>
            <p:cNvPr id="40" name="TextBox 39"/>
            <p:cNvSpPr txBox="1"/>
            <p:nvPr/>
          </p:nvSpPr>
          <p:spPr>
            <a:xfrm>
              <a:off x="1111278" y="6132660"/>
              <a:ext cx="4571999" cy="2031325"/>
            </a:xfrm>
            <a:prstGeom prst="rect">
              <a:avLst/>
            </a:prstGeom>
            <a:noFill/>
          </p:spPr>
          <p:txBody>
            <a:bodyPr wrap="square" rtlCol="0">
              <a:spAutoFit/>
            </a:bodyPr>
            <a:lstStyle/>
            <a:p>
              <a:pPr algn="ctr">
                <a:lnSpc>
                  <a:spcPct val="150000"/>
                </a:lnSpc>
              </a:pPr>
              <a:r>
                <a:rPr lang="vi-VN" sz="4200" dirty="0" smtClean="0">
                  <a:latin typeface="Arial" panose="020B0604020202020204" pitchFamily="34" charset="0"/>
                  <a:cs typeface="Arial" panose="020B0604020202020204" pitchFamily="34" charset="0"/>
                </a:rPr>
                <a:t>Ôn </a:t>
              </a:r>
              <a:r>
                <a:rPr lang="vi-VN" sz="4200" smtClean="0">
                  <a:latin typeface="Arial" panose="020B0604020202020204" pitchFamily="34" charset="0"/>
                  <a:cs typeface="Arial" panose="020B0604020202020204" pitchFamily="34" charset="0"/>
                </a:rPr>
                <a:t>lại kiến </a:t>
              </a:r>
              <a:r>
                <a:rPr lang="vi-VN" sz="4200" dirty="0" smtClean="0">
                  <a:latin typeface="Arial" panose="020B0604020202020204" pitchFamily="34" charset="0"/>
                  <a:cs typeface="Arial" panose="020B0604020202020204" pitchFamily="34" charset="0"/>
                </a:rPr>
                <a:t>thức đã học</a:t>
              </a:r>
              <a:endParaRPr lang="en-US" sz="4200" dirty="0">
                <a:latin typeface="Arial" panose="020B0604020202020204" pitchFamily="34" charset="0"/>
                <a:cs typeface="Arial" panose="020B0604020202020204" pitchFamily="34" charset="0"/>
              </a:endParaRPr>
            </a:p>
          </p:txBody>
        </p:sp>
      </p:grpSp>
      <p:grpSp>
        <p:nvGrpSpPr>
          <p:cNvPr id="4" name="Group 3"/>
          <p:cNvGrpSpPr/>
          <p:nvPr/>
        </p:nvGrpSpPr>
        <p:grpSpPr>
          <a:xfrm>
            <a:off x="6671908" y="2992785"/>
            <a:ext cx="4865730" cy="5940622"/>
            <a:chOff x="6622538" y="3261238"/>
            <a:chExt cx="4865730" cy="5940622"/>
          </a:xfrm>
        </p:grpSpPr>
        <p:sp>
          <p:nvSpPr>
            <p:cNvPr id="9" name="Freeform 9"/>
            <p:cNvSpPr/>
            <p:nvPr/>
          </p:nvSpPr>
          <p:spPr>
            <a:xfrm>
              <a:off x="6622538" y="4325060"/>
              <a:ext cx="4865730" cy="4876800"/>
            </a:xfrm>
            <a:custGeom>
              <a:avLst/>
              <a:gdLst/>
              <a:ahLst/>
              <a:cxnLst/>
              <a:rect l="l" t="t" r="r" b="b"/>
              <a:pathLst>
                <a:path w="1281509" h="1098598">
                  <a:moveTo>
                    <a:pt x="0" y="0"/>
                  </a:moveTo>
                  <a:lnTo>
                    <a:pt x="1281509" y="0"/>
                  </a:lnTo>
                  <a:lnTo>
                    <a:pt x="1281509" y="1098598"/>
                  </a:lnTo>
                  <a:lnTo>
                    <a:pt x="0" y="1098598"/>
                  </a:lnTo>
                  <a:close/>
                </a:path>
              </a:pathLst>
            </a:custGeom>
            <a:solidFill>
              <a:schemeClr val="accent1">
                <a:lumMod val="20000"/>
                <a:lumOff val="80000"/>
              </a:schemeClr>
            </a:solidFill>
          </p:spPr>
        </p:sp>
        <p:sp>
          <p:nvSpPr>
            <p:cNvPr id="41" name="TextBox 40"/>
            <p:cNvSpPr txBox="1"/>
            <p:nvPr/>
          </p:nvSpPr>
          <p:spPr>
            <a:xfrm>
              <a:off x="6622538" y="6146071"/>
              <a:ext cx="4865730" cy="2031325"/>
            </a:xfrm>
            <a:prstGeom prst="rect">
              <a:avLst/>
            </a:prstGeom>
            <a:noFill/>
          </p:spPr>
          <p:txBody>
            <a:bodyPr wrap="square" rtlCol="0">
              <a:spAutoFit/>
            </a:bodyPr>
            <a:lstStyle/>
            <a:p>
              <a:pPr algn="ctr">
                <a:lnSpc>
                  <a:spcPct val="150000"/>
                </a:lnSpc>
              </a:pPr>
              <a:r>
                <a:rPr lang="vi-VN" sz="4200" dirty="0" smtClean="0">
                  <a:latin typeface="Arial" panose="020B0604020202020204" pitchFamily="34" charset="0"/>
                  <a:cs typeface="Arial" panose="020B0604020202020204" pitchFamily="34" charset="0"/>
                </a:rPr>
                <a:t>Hoàn thành bài tập phần Vận dụng</a:t>
              </a:r>
              <a:endParaRPr lang="en-US" sz="4200" dirty="0">
                <a:latin typeface="Arial" panose="020B0604020202020204" pitchFamily="34" charset="0"/>
                <a:cs typeface="Arial" panose="020B0604020202020204" pitchFamily="34" charset="0"/>
              </a:endParaRPr>
            </a:p>
          </p:txBody>
        </p:sp>
        <p:grpSp>
          <p:nvGrpSpPr>
            <p:cNvPr id="50" name="Group 5"/>
            <p:cNvGrpSpPr/>
            <p:nvPr/>
          </p:nvGrpSpPr>
          <p:grpSpPr>
            <a:xfrm>
              <a:off x="7921105" y="3261238"/>
              <a:ext cx="2224060" cy="2375669"/>
              <a:chOff x="76200" y="38100"/>
              <a:chExt cx="665298" cy="710650"/>
            </a:xfrm>
          </p:grpSpPr>
          <p:sp>
            <p:nvSpPr>
              <p:cNvPr id="51" name="Freeform 6"/>
              <p:cNvSpPr/>
              <p:nvPr/>
            </p:nvSpPr>
            <p:spPr>
              <a:xfrm>
                <a:off x="87542" y="91863"/>
                <a:ext cx="653956" cy="65688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BDF8"/>
              </a:solidFill>
            </p:spPr>
          </p:sp>
          <p:sp>
            <p:nvSpPr>
              <p:cNvPr id="52"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3" name="TextBox 30"/>
            <p:cNvSpPr txBox="1"/>
            <p:nvPr/>
          </p:nvSpPr>
          <p:spPr>
            <a:xfrm>
              <a:off x="7872496" y="3563776"/>
              <a:ext cx="2351270" cy="1821011"/>
            </a:xfrm>
            <a:prstGeom prst="rect">
              <a:avLst/>
            </a:prstGeom>
          </p:spPr>
          <p:txBody>
            <a:bodyPr lIns="0" tIns="0" rIns="0" bIns="0" rtlCol="0" anchor="t">
              <a:spAutoFit/>
            </a:bodyPr>
            <a:lstStyle/>
            <a:p>
              <a:pPr algn="ctr">
                <a:lnSpc>
                  <a:spcPts val="14246"/>
                </a:lnSpc>
              </a:pPr>
              <a:r>
                <a:rPr lang="en-US" sz="8000" b="1" smtClean="0">
                  <a:solidFill>
                    <a:schemeClr val="bg1"/>
                  </a:solidFill>
                  <a:latin typeface="Arial" panose="020B0604020202020204" pitchFamily="34" charset="0"/>
                  <a:cs typeface="Arial" panose="020B0604020202020204" pitchFamily="34" charset="0"/>
                </a:rPr>
                <a:t>0</a:t>
              </a:r>
              <a:r>
                <a:rPr lang="vi-VN" sz="8000" b="1" smtClean="0">
                  <a:solidFill>
                    <a:schemeClr val="bg1"/>
                  </a:solidFill>
                  <a:latin typeface="Arial" panose="020B0604020202020204" pitchFamily="34" charset="0"/>
                  <a:cs typeface="Arial" panose="020B0604020202020204" pitchFamily="34" charset="0"/>
                </a:rPr>
                <a:t>2</a:t>
              </a:r>
              <a:endParaRPr lang="en-US" sz="8000" b="1" dirty="0">
                <a:solidFill>
                  <a:schemeClr val="bg1"/>
                </a:solidFill>
                <a:latin typeface="Arial" panose="020B0604020202020204" pitchFamily="34" charset="0"/>
                <a:cs typeface="Arial" panose="020B0604020202020204" pitchFamily="34" charset="0"/>
              </a:endParaRPr>
            </a:p>
          </p:txBody>
        </p:sp>
      </p:grpSp>
      <p:grpSp>
        <p:nvGrpSpPr>
          <p:cNvPr id="8" name="Group 7"/>
          <p:cNvGrpSpPr/>
          <p:nvPr/>
        </p:nvGrpSpPr>
        <p:grpSpPr>
          <a:xfrm>
            <a:off x="12356788" y="2952168"/>
            <a:ext cx="4865730" cy="5981239"/>
            <a:chOff x="12307418" y="3220621"/>
            <a:chExt cx="4865730" cy="5981239"/>
          </a:xfrm>
        </p:grpSpPr>
        <p:sp>
          <p:nvSpPr>
            <p:cNvPr id="15" name="Freeform 15"/>
            <p:cNvSpPr/>
            <p:nvPr/>
          </p:nvSpPr>
          <p:spPr>
            <a:xfrm>
              <a:off x="12307418" y="4325060"/>
              <a:ext cx="4865730" cy="4876800"/>
            </a:xfrm>
            <a:custGeom>
              <a:avLst/>
              <a:gdLst/>
              <a:ahLst/>
              <a:cxnLst/>
              <a:rect l="l" t="t" r="r" b="b"/>
              <a:pathLst>
                <a:path w="1281509" h="1098598">
                  <a:moveTo>
                    <a:pt x="0" y="0"/>
                  </a:moveTo>
                  <a:lnTo>
                    <a:pt x="1281509" y="0"/>
                  </a:lnTo>
                  <a:lnTo>
                    <a:pt x="1281509" y="1098598"/>
                  </a:lnTo>
                  <a:lnTo>
                    <a:pt x="0" y="1098598"/>
                  </a:lnTo>
                  <a:close/>
                </a:path>
              </a:pathLst>
            </a:custGeom>
            <a:solidFill>
              <a:schemeClr val="accent1">
                <a:lumMod val="20000"/>
                <a:lumOff val="80000"/>
              </a:schemeClr>
            </a:solidFill>
          </p:spPr>
        </p:sp>
        <p:sp>
          <p:nvSpPr>
            <p:cNvPr id="42" name="TextBox 41"/>
            <p:cNvSpPr txBox="1"/>
            <p:nvPr/>
          </p:nvSpPr>
          <p:spPr>
            <a:xfrm>
              <a:off x="12307418" y="6181071"/>
              <a:ext cx="4865730" cy="2031325"/>
            </a:xfrm>
            <a:prstGeom prst="rect">
              <a:avLst/>
            </a:prstGeom>
            <a:noFill/>
          </p:spPr>
          <p:txBody>
            <a:bodyPr wrap="square" rtlCol="0">
              <a:spAutoFit/>
            </a:bodyPr>
            <a:lstStyle/>
            <a:p>
              <a:pPr algn="ctr">
                <a:lnSpc>
                  <a:spcPct val="150000"/>
                </a:lnSpc>
              </a:pPr>
              <a:r>
                <a:rPr lang="vi-VN" sz="4200" dirty="0" smtClean="0">
                  <a:latin typeface="Arial" panose="020B0604020202020204" pitchFamily="34" charset="0"/>
                  <a:cs typeface="Arial" panose="020B0604020202020204" pitchFamily="34" charset="0"/>
                </a:rPr>
                <a:t>Chuẩn bị bài sau </a:t>
              </a:r>
              <a:r>
                <a:rPr lang="vi-VN" sz="4200" smtClean="0">
                  <a:latin typeface="Arial" panose="020B0604020202020204" pitchFamily="34" charset="0"/>
                  <a:cs typeface="Arial" panose="020B0604020202020204" pitchFamily="34" charset="0"/>
                </a:rPr>
                <a:t>- </a:t>
              </a:r>
              <a:r>
                <a:rPr lang="vi-VN" sz="4200" b="1" smtClean="0">
                  <a:latin typeface="Arial" panose="020B0604020202020204" pitchFamily="34" charset="0"/>
                  <a:cs typeface="Arial" panose="020B0604020202020204" pitchFamily="34" charset="0"/>
                </a:rPr>
                <a:t>Chủ đề D</a:t>
              </a:r>
              <a:endParaRPr lang="en-US" sz="4200" b="1" dirty="0">
                <a:latin typeface="Arial" panose="020B0604020202020204" pitchFamily="34" charset="0"/>
                <a:cs typeface="Arial" panose="020B0604020202020204" pitchFamily="34" charset="0"/>
              </a:endParaRPr>
            </a:p>
          </p:txBody>
        </p:sp>
        <p:grpSp>
          <p:nvGrpSpPr>
            <p:cNvPr id="54" name="Group 5"/>
            <p:cNvGrpSpPr/>
            <p:nvPr/>
          </p:nvGrpSpPr>
          <p:grpSpPr>
            <a:xfrm>
              <a:off x="13675821" y="3220621"/>
              <a:ext cx="2224060" cy="2375669"/>
              <a:chOff x="76200" y="38100"/>
              <a:chExt cx="665298" cy="710650"/>
            </a:xfrm>
          </p:grpSpPr>
          <p:sp>
            <p:nvSpPr>
              <p:cNvPr id="55" name="Freeform 6"/>
              <p:cNvSpPr/>
              <p:nvPr/>
            </p:nvSpPr>
            <p:spPr>
              <a:xfrm>
                <a:off x="87542" y="91863"/>
                <a:ext cx="653956" cy="65688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BDF8"/>
              </a:solidFill>
            </p:spPr>
          </p:sp>
          <p:sp>
            <p:nvSpPr>
              <p:cNvPr id="56"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7" name="TextBox 30"/>
            <p:cNvSpPr txBox="1"/>
            <p:nvPr/>
          </p:nvSpPr>
          <p:spPr>
            <a:xfrm>
              <a:off x="13627212" y="3523159"/>
              <a:ext cx="2351270" cy="1821011"/>
            </a:xfrm>
            <a:prstGeom prst="rect">
              <a:avLst/>
            </a:prstGeom>
          </p:spPr>
          <p:txBody>
            <a:bodyPr lIns="0" tIns="0" rIns="0" bIns="0" rtlCol="0" anchor="t">
              <a:spAutoFit/>
            </a:bodyPr>
            <a:lstStyle/>
            <a:p>
              <a:pPr algn="ctr">
                <a:lnSpc>
                  <a:spcPts val="14246"/>
                </a:lnSpc>
              </a:pPr>
              <a:r>
                <a:rPr lang="en-US" sz="8000" b="1" smtClean="0">
                  <a:solidFill>
                    <a:schemeClr val="bg1"/>
                  </a:solidFill>
                  <a:latin typeface="Arial" panose="020B0604020202020204" pitchFamily="34" charset="0"/>
                  <a:cs typeface="Arial" panose="020B0604020202020204" pitchFamily="34" charset="0"/>
                </a:rPr>
                <a:t>0</a:t>
              </a:r>
              <a:r>
                <a:rPr lang="vi-VN" sz="8000" b="1" smtClean="0">
                  <a:solidFill>
                    <a:schemeClr val="bg1"/>
                  </a:solidFill>
                  <a:latin typeface="Arial" panose="020B0604020202020204" pitchFamily="34" charset="0"/>
                  <a:cs typeface="Arial" panose="020B0604020202020204" pitchFamily="34" charset="0"/>
                </a:rPr>
                <a:t>3</a:t>
              </a:r>
              <a:endParaRPr lang="en-US" sz="8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1395006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678362"/>
            <a:ext cx="18288000" cy="2608638"/>
            <a:chOff x="0" y="0"/>
            <a:chExt cx="4816593" cy="687049"/>
          </a:xfrm>
        </p:grpSpPr>
        <p:sp>
          <p:nvSpPr>
            <p:cNvPr id="3" name="Freeform 3"/>
            <p:cNvSpPr/>
            <p:nvPr/>
          </p:nvSpPr>
          <p:spPr>
            <a:xfrm>
              <a:off x="0" y="0"/>
              <a:ext cx="4816592" cy="687049"/>
            </a:xfrm>
            <a:custGeom>
              <a:avLst/>
              <a:gdLst/>
              <a:ahLst/>
              <a:cxnLst/>
              <a:rect l="l" t="t" r="r" b="b"/>
              <a:pathLst>
                <a:path w="4816592" h="687049">
                  <a:moveTo>
                    <a:pt x="0" y="0"/>
                  </a:moveTo>
                  <a:lnTo>
                    <a:pt x="4816592" y="0"/>
                  </a:lnTo>
                  <a:lnTo>
                    <a:pt x="4816592" y="687049"/>
                  </a:lnTo>
                  <a:lnTo>
                    <a:pt x="0" y="687049"/>
                  </a:lnTo>
                  <a:close/>
                </a:path>
              </a:pathLst>
            </a:custGeom>
            <a:solidFill>
              <a:srgbClr val="6DBDF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706930" y="1154653"/>
            <a:ext cx="14874140" cy="7977694"/>
            <a:chOff x="0" y="0"/>
            <a:chExt cx="2980387" cy="2108826"/>
          </a:xfrm>
        </p:grpSpPr>
        <p:sp>
          <p:nvSpPr>
            <p:cNvPr id="7" name="Freeform 7"/>
            <p:cNvSpPr/>
            <p:nvPr/>
          </p:nvSpPr>
          <p:spPr>
            <a:xfrm>
              <a:off x="0" y="0"/>
              <a:ext cx="2980387" cy="2108826"/>
            </a:xfrm>
            <a:custGeom>
              <a:avLst/>
              <a:gdLst/>
              <a:ahLst/>
              <a:cxnLst/>
              <a:rect l="l" t="t" r="r" b="b"/>
              <a:pathLst>
                <a:path w="2980387" h="2108826">
                  <a:moveTo>
                    <a:pt x="0" y="0"/>
                  </a:moveTo>
                  <a:lnTo>
                    <a:pt x="2980387" y="0"/>
                  </a:lnTo>
                  <a:lnTo>
                    <a:pt x="2980387" y="2108826"/>
                  </a:lnTo>
                  <a:lnTo>
                    <a:pt x="0" y="2108826"/>
                  </a:lnTo>
                  <a:close/>
                </a:path>
              </a:pathLst>
            </a:custGeom>
            <a:solidFill>
              <a:srgbClr val="F6F6F6"/>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3187460" y="8172701"/>
            <a:ext cx="549151" cy="549151"/>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BCE5A"/>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3974232" y="8172701"/>
            <a:ext cx="549151" cy="549151"/>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BCE5A"/>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4761508" y="8172701"/>
            <a:ext cx="549151" cy="5491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BCE5A"/>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2133598" y="2775479"/>
            <a:ext cx="14020800" cy="4062651"/>
          </a:xfrm>
          <a:prstGeom prst="rect">
            <a:avLst/>
          </a:prstGeom>
        </p:spPr>
        <p:txBody>
          <a:bodyPr wrap="square" lIns="0" tIns="0" rIns="0" bIns="0" rtlCol="0" anchor="t">
            <a:spAutoFit/>
          </a:bodyPr>
          <a:lstStyle/>
          <a:p>
            <a:pPr algn="ctr">
              <a:lnSpc>
                <a:spcPct val="150000"/>
              </a:lnSpc>
            </a:pPr>
            <a:r>
              <a:rPr lang="vi-VN" sz="8800" b="1" smtClean="0">
                <a:solidFill>
                  <a:schemeClr val="tx2">
                    <a:lumMod val="75000"/>
                  </a:schemeClr>
                </a:solidFill>
                <a:latin typeface="Arial" panose="020B0604020202020204" pitchFamily="34" charset="0"/>
                <a:cs typeface="Arial" panose="020B0604020202020204" pitchFamily="34" charset="0"/>
              </a:rPr>
              <a:t>CẢM ƠN CÁC EM ĐÃ THEO DÕI BÀI GIẢNG! </a:t>
            </a:r>
            <a:endParaRPr lang="en-US" sz="8800" b="1" dirty="0">
              <a:solidFill>
                <a:schemeClr val="tx2">
                  <a:lumMod val="75000"/>
                </a:schemeClr>
              </a:solidFill>
              <a:latin typeface="Arial" panose="020B0604020202020204" pitchFamily="34" charset="0"/>
              <a:cs typeface="Arial" panose="020B0604020202020204" pitchFamily="34" charset="0"/>
            </a:endParaRPr>
          </a:p>
        </p:txBody>
      </p:sp>
      <p:grpSp>
        <p:nvGrpSpPr>
          <p:cNvPr id="19" name="Group 19"/>
          <p:cNvGrpSpPr/>
          <p:nvPr/>
        </p:nvGrpSpPr>
        <p:grpSpPr>
          <a:xfrm>
            <a:off x="16581070" y="0"/>
            <a:ext cx="1706930" cy="1154653"/>
            <a:chOff x="0" y="0"/>
            <a:chExt cx="449562" cy="304106"/>
          </a:xfrm>
        </p:grpSpPr>
        <p:sp>
          <p:nvSpPr>
            <p:cNvPr id="20" name="Freeform 20"/>
            <p:cNvSpPr/>
            <p:nvPr/>
          </p:nvSpPr>
          <p:spPr>
            <a:xfrm>
              <a:off x="0" y="0"/>
              <a:ext cx="449562" cy="304106"/>
            </a:xfrm>
            <a:custGeom>
              <a:avLst/>
              <a:gdLst/>
              <a:ahLst/>
              <a:cxnLst/>
              <a:rect l="l" t="t" r="r" b="b"/>
              <a:pathLst>
                <a:path w="449562" h="304106">
                  <a:moveTo>
                    <a:pt x="0" y="0"/>
                  </a:moveTo>
                  <a:lnTo>
                    <a:pt x="449562" y="0"/>
                  </a:lnTo>
                  <a:lnTo>
                    <a:pt x="449562" y="304106"/>
                  </a:lnTo>
                  <a:lnTo>
                    <a:pt x="0" y="304106"/>
                  </a:lnTo>
                  <a:close/>
                </a:path>
              </a:pathLst>
            </a:custGeom>
            <a:solidFill>
              <a:srgbClr val="EBCE5A"/>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0" y="0"/>
            <a:ext cx="1706930" cy="1154653"/>
            <a:chOff x="0" y="0"/>
            <a:chExt cx="449562" cy="304106"/>
          </a:xfrm>
        </p:grpSpPr>
        <p:sp>
          <p:nvSpPr>
            <p:cNvPr id="23" name="Freeform 23"/>
            <p:cNvSpPr/>
            <p:nvPr/>
          </p:nvSpPr>
          <p:spPr>
            <a:xfrm>
              <a:off x="0" y="0"/>
              <a:ext cx="449562" cy="304106"/>
            </a:xfrm>
            <a:custGeom>
              <a:avLst/>
              <a:gdLst/>
              <a:ahLst/>
              <a:cxnLst/>
              <a:rect l="l" t="t" r="r" b="b"/>
              <a:pathLst>
                <a:path w="449562" h="304106">
                  <a:moveTo>
                    <a:pt x="0" y="0"/>
                  </a:moveTo>
                  <a:lnTo>
                    <a:pt x="449562" y="0"/>
                  </a:lnTo>
                  <a:lnTo>
                    <a:pt x="449562" y="304106"/>
                  </a:lnTo>
                  <a:lnTo>
                    <a:pt x="0" y="304106"/>
                  </a:lnTo>
                  <a:close/>
                </a:path>
              </a:pathLst>
            </a:custGeom>
            <a:solidFill>
              <a:srgbClr val="EBCE5A"/>
            </a:solidFill>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676400" y="438844"/>
            <a:ext cx="14935200" cy="1560711"/>
            <a:chOff x="1676400" y="438844"/>
            <a:chExt cx="14935200" cy="1560711"/>
          </a:xfrm>
        </p:grpSpPr>
        <p:sp>
          <p:nvSpPr>
            <p:cNvPr id="8" name="Rounded Rectangle 7"/>
            <p:cNvSpPr/>
            <p:nvPr/>
          </p:nvSpPr>
          <p:spPr>
            <a:xfrm>
              <a:off x="1676400" y="571500"/>
              <a:ext cx="14935200" cy="1295400"/>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438844"/>
              <a:ext cx="1560711" cy="1560711"/>
            </a:xfrm>
            <a:prstGeom prst="rect">
              <a:avLst/>
            </a:prstGeom>
          </p:spPr>
        </p:pic>
      </p:grpSp>
      <p:grpSp>
        <p:nvGrpSpPr>
          <p:cNvPr id="2" name="Group 1"/>
          <p:cNvGrpSpPr/>
          <p:nvPr/>
        </p:nvGrpSpPr>
        <p:grpSpPr>
          <a:xfrm>
            <a:off x="4991100" y="827955"/>
            <a:ext cx="8305800" cy="782488"/>
            <a:chOff x="5181600" y="865256"/>
            <a:chExt cx="8305800" cy="782488"/>
          </a:xfrm>
        </p:grpSpPr>
        <p:sp>
          <p:nvSpPr>
            <p:cNvPr id="11" name="TextBox 10"/>
            <p:cNvSpPr txBox="1"/>
            <p:nvPr/>
          </p:nvSpPr>
          <p:spPr>
            <a:xfrm>
              <a:off x="5181600" y="865256"/>
              <a:ext cx="8305800" cy="707886"/>
            </a:xfrm>
            <a:prstGeom prst="rect">
              <a:avLst/>
            </a:prstGeom>
            <a:noFill/>
          </p:spPr>
          <p:txBody>
            <a:bodyPr wrap="square" rtlCol="0">
              <a:spAutoFit/>
            </a:bodyPr>
            <a:lstStyle/>
            <a:p>
              <a:r>
                <a:rPr lang="vi-VN" sz="4000" b="1" dirty="0" smtClean="0">
                  <a:latin typeface="Arial" panose="020B0604020202020204" pitchFamily="34" charset="0"/>
                  <a:cs typeface="Arial" panose="020B0604020202020204" pitchFamily="34" charset="0"/>
                </a:rPr>
                <a:t>Một </a:t>
              </a:r>
              <a:r>
                <a:rPr lang="vi-VN" sz="4000" b="1" smtClean="0">
                  <a:latin typeface="Arial" panose="020B0604020202020204" pitchFamily="34" charset="0"/>
                  <a:cs typeface="Arial" panose="020B0604020202020204" pitchFamily="34" charset="0"/>
                </a:rPr>
                <a:t>số dịch vụ của                   là:</a:t>
              </a:r>
              <a:endParaRPr lang="en-US" sz="4000" b="1"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865256"/>
              <a:ext cx="2313127" cy="782488"/>
            </a:xfrm>
            <a:prstGeom prst="rect">
              <a:avLst/>
            </a:prstGeom>
          </p:spPr>
        </p:pic>
      </p:grpSp>
      <p:pic>
        <p:nvPicPr>
          <p:cNvPr id="3" name="Picture 2"/>
          <p:cNvPicPr>
            <a:picLocks noChangeAspect="1"/>
          </p:cNvPicPr>
          <p:nvPr/>
        </p:nvPicPr>
        <p:blipFill rotWithShape="1">
          <a:blip r:embed="rId4"/>
          <a:srcRect t="17987" b="16926"/>
          <a:stretch/>
        </p:blipFill>
        <p:spPr>
          <a:xfrm>
            <a:off x="1138081" y="2837215"/>
            <a:ext cx="3734623" cy="243078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5548" y="2951515"/>
            <a:ext cx="2464549" cy="22021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2787" y="6279519"/>
            <a:ext cx="4189674" cy="367598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79519"/>
            <a:ext cx="6306182" cy="3547228"/>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2461" y="2219423"/>
            <a:ext cx="6629400" cy="3729037"/>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20878" t="17116" r="14622" b="21840"/>
          <a:stretch/>
        </p:blipFill>
        <p:spPr>
          <a:xfrm>
            <a:off x="13030200" y="5905500"/>
            <a:ext cx="4267200" cy="4038600"/>
          </a:xfrm>
          <a:prstGeom prst="rect">
            <a:avLst/>
          </a:prstGeom>
        </p:spPr>
      </p:pic>
    </p:spTree>
    <p:extLst>
      <p:ext uri="{BB962C8B-B14F-4D97-AF65-F5344CB8AC3E}">
        <p14:creationId xmlns:p14="http://schemas.microsoft.com/office/powerpoint/2010/main" val="4078338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574707" y="0"/>
            <a:ext cx="2661219" cy="1446215"/>
            <a:chOff x="0" y="0"/>
            <a:chExt cx="2424761" cy="1317714"/>
          </a:xfrm>
        </p:grpSpPr>
        <p:sp>
          <p:nvSpPr>
            <p:cNvPr id="3" name="Freeform 3"/>
            <p:cNvSpPr/>
            <p:nvPr/>
          </p:nvSpPr>
          <p:spPr>
            <a:xfrm>
              <a:off x="0" y="0"/>
              <a:ext cx="2424761" cy="1317714"/>
            </a:xfrm>
            <a:custGeom>
              <a:avLst/>
              <a:gdLst/>
              <a:ahLst/>
              <a:cxnLst/>
              <a:rect l="l" t="t" r="r" b="b"/>
              <a:pathLst>
                <a:path w="2424761" h="1317714">
                  <a:moveTo>
                    <a:pt x="0" y="0"/>
                  </a:moveTo>
                  <a:lnTo>
                    <a:pt x="1212380" y="1317714"/>
                  </a:lnTo>
                  <a:lnTo>
                    <a:pt x="2424761" y="0"/>
                  </a:lnTo>
                  <a:close/>
                </a:path>
              </a:pathLst>
            </a:custGeom>
            <a:solidFill>
              <a:srgbClr val="EBCE5A"/>
            </a:solidFill>
          </p:spPr>
        </p:sp>
      </p:grpSp>
      <p:grpSp>
        <p:nvGrpSpPr>
          <p:cNvPr id="4" name="Group 4"/>
          <p:cNvGrpSpPr/>
          <p:nvPr/>
        </p:nvGrpSpPr>
        <p:grpSpPr>
          <a:xfrm rot="5400000">
            <a:off x="16658920" y="1084213"/>
            <a:ext cx="2096946" cy="1161214"/>
            <a:chOff x="0" y="0"/>
            <a:chExt cx="2379557" cy="1317714"/>
          </a:xfrm>
        </p:grpSpPr>
        <p:sp>
          <p:nvSpPr>
            <p:cNvPr id="5" name="Freeform 5"/>
            <p:cNvSpPr/>
            <p:nvPr/>
          </p:nvSpPr>
          <p:spPr>
            <a:xfrm>
              <a:off x="0" y="0"/>
              <a:ext cx="2379557" cy="1317714"/>
            </a:xfrm>
            <a:custGeom>
              <a:avLst/>
              <a:gdLst/>
              <a:ahLst/>
              <a:cxnLst/>
              <a:rect l="l" t="t" r="r" b="b"/>
              <a:pathLst>
                <a:path w="2379557" h="1317714">
                  <a:moveTo>
                    <a:pt x="0" y="0"/>
                  </a:moveTo>
                  <a:lnTo>
                    <a:pt x="1189779" y="1317714"/>
                  </a:lnTo>
                  <a:lnTo>
                    <a:pt x="2379557" y="0"/>
                  </a:lnTo>
                  <a:close/>
                </a:path>
              </a:pathLst>
            </a:custGeom>
            <a:solidFill>
              <a:srgbClr val="6DBDF8"/>
            </a:solidFill>
          </p:spPr>
        </p:sp>
      </p:grpSp>
      <p:grpSp>
        <p:nvGrpSpPr>
          <p:cNvPr id="6" name="Group 6"/>
          <p:cNvGrpSpPr/>
          <p:nvPr/>
        </p:nvGrpSpPr>
        <p:grpSpPr>
          <a:xfrm rot="5400000">
            <a:off x="16234283" y="8233283"/>
            <a:ext cx="2661219" cy="1446215"/>
            <a:chOff x="0" y="0"/>
            <a:chExt cx="2424761" cy="1317714"/>
          </a:xfrm>
        </p:grpSpPr>
        <p:sp>
          <p:nvSpPr>
            <p:cNvPr id="7" name="Freeform 7"/>
            <p:cNvSpPr/>
            <p:nvPr/>
          </p:nvSpPr>
          <p:spPr>
            <a:xfrm>
              <a:off x="0" y="0"/>
              <a:ext cx="2424761" cy="1317714"/>
            </a:xfrm>
            <a:custGeom>
              <a:avLst/>
              <a:gdLst/>
              <a:ahLst/>
              <a:cxnLst/>
              <a:rect l="l" t="t" r="r" b="b"/>
              <a:pathLst>
                <a:path w="2424761" h="1317714">
                  <a:moveTo>
                    <a:pt x="0" y="0"/>
                  </a:moveTo>
                  <a:lnTo>
                    <a:pt x="1212380" y="1317714"/>
                  </a:lnTo>
                  <a:lnTo>
                    <a:pt x="2424761" y="0"/>
                  </a:lnTo>
                  <a:close/>
                </a:path>
              </a:pathLst>
            </a:custGeom>
            <a:solidFill>
              <a:srgbClr val="EBCE5A"/>
            </a:solidFill>
          </p:spPr>
        </p:sp>
      </p:grpSp>
      <p:grpSp>
        <p:nvGrpSpPr>
          <p:cNvPr id="8" name="Group 8"/>
          <p:cNvGrpSpPr/>
          <p:nvPr/>
        </p:nvGrpSpPr>
        <p:grpSpPr>
          <a:xfrm rot="-10800000">
            <a:off x="15574707" y="9125786"/>
            <a:ext cx="2096946" cy="1161214"/>
            <a:chOff x="0" y="0"/>
            <a:chExt cx="2379557" cy="1317714"/>
          </a:xfrm>
        </p:grpSpPr>
        <p:sp>
          <p:nvSpPr>
            <p:cNvPr id="9" name="Freeform 9"/>
            <p:cNvSpPr/>
            <p:nvPr/>
          </p:nvSpPr>
          <p:spPr>
            <a:xfrm>
              <a:off x="0" y="0"/>
              <a:ext cx="2379557" cy="1317714"/>
            </a:xfrm>
            <a:custGeom>
              <a:avLst/>
              <a:gdLst/>
              <a:ahLst/>
              <a:cxnLst/>
              <a:rect l="l" t="t" r="r" b="b"/>
              <a:pathLst>
                <a:path w="2379557" h="1317714">
                  <a:moveTo>
                    <a:pt x="0" y="0"/>
                  </a:moveTo>
                  <a:lnTo>
                    <a:pt x="1189779" y="1317714"/>
                  </a:lnTo>
                  <a:lnTo>
                    <a:pt x="2379557" y="0"/>
                  </a:lnTo>
                  <a:close/>
                </a:path>
              </a:pathLst>
            </a:custGeom>
            <a:solidFill>
              <a:srgbClr val="6DBDF8"/>
            </a:solidFill>
          </p:spPr>
        </p:sp>
      </p:grpSp>
      <p:grpSp>
        <p:nvGrpSpPr>
          <p:cNvPr id="10" name="Group 10"/>
          <p:cNvGrpSpPr/>
          <p:nvPr/>
        </p:nvGrpSpPr>
        <p:grpSpPr>
          <a:xfrm rot="-5400000">
            <a:off x="-607502" y="659576"/>
            <a:ext cx="2661219" cy="1446215"/>
            <a:chOff x="0" y="0"/>
            <a:chExt cx="2424761" cy="1317714"/>
          </a:xfrm>
        </p:grpSpPr>
        <p:sp>
          <p:nvSpPr>
            <p:cNvPr id="11" name="Freeform 11"/>
            <p:cNvSpPr/>
            <p:nvPr/>
          </p:nvSpPr>
          <p:spPr>
            <a:xfrm>
              <a:off x="0" y="0"/>
              <a:ext cx="2424761" cy="1317714"/>
            </a:xfrm>
            <a:custGeom>
              <a:avLst/>
              <a:gdLst/>
              <a:ahLst/>
              <a:cxnLst/>
              <a:rect l="l" t="t" r="r" b="b"/>
              <a:pathLst>
                <a:path w="2424761" h="1317714">
                  <a:moveTo>
                    <a:pt x="0" y="0"/>
                  </a:moveTo>
                  <a:lnTo>
                    <a:pt x="1212380" y="1317714"/>
                  </a:lnTo>
                  <a:lnTo>
                    <a:pt x="2424761" y="0"/>
                  </a:lnTo>
                  <a:close/>
                </a:path>
              </a:pathLst>
            </a:custGeom>
            <a:solidFill>
              <a:srgbClr val="EBCE5A"/>
            </a:solidFill>
          </p:spPr>
        </p:sp>
      </p:grpSp>
      <p:grpSp>
        <p:nvGrpSpPr>
          <p:cNvPr id="12" name="Group 12"/>
          <p:cNvGrpSpPr/>
          <p:nvPr/>
        </p:nvGrpSpPr>
        <p:grpSpPr>
          <a:xfrm>
            <a:off x="616347" y="0"/>
            <a:ext cx="2096946" cy="1161214"/>
            <a:chOff x="0" y="0"/>
            <a:chExt cx="2379557" cy="1317714"/>
          </a:xfrm>
        </p:grpSpPr>
        <p:sp>
          <p:nvSpPr>
            <p:cNvPr id="13" name="Freeform 13"/>
            <p:cNvSpPr/>
            <p:nvPr/>
          </p:nvSpPr>
          <p:spPr>
            <a:xfrm>
              <a:off x="0" y="0"/>
              <a:ext cx="2379557" cy="1317714"/>
            </a:xfrm>
            <a:custGeom>
              <a:avLst/>
              <a:gdLst/>
              <a:ahLst/>
              <a:cxnLst/>
              <a:rect l="l" t="t" r="r" b="b"/>
              <a:pathLst>
                <a:path w="2379557" h="1317714">
                  <a:moveTo>
                    <a:pt x="0" y="0"/>
                  </a:moveTo>
                  <a:lnTo>
                    <a:pt x="1189779" y="1317714"/>
                  </a:lnTo>
                  <a:lnTo>
                    <a:pt x="2379557" y="0"/>
                  </a:lnTo>
                  <a:close/>
                </a:path>
              </a:pathLst>
            </a:custGeom>
            <a:solidFill>
              <a:srgbClr val="6DBDF8"/>
            </a:solidFill>
          </p:spPr>
        </p:sp>
      </p:grpSp>
      <p:grpSp>
        <p:nvGrpSpPr>
          <p:cNvPr id="14" name="Group 14"/>
          <p:cNvGrpSpPr/>
          <p:nvPr/>
        </p:nvGrpSpPr>
        <p:grpSpPr>
          <a:xfrm rot="-10800000">
            <a:off x="52074" y="8840785"/>
            <a:ext cx="2661219" cy="1446215"/>
            <a:chOff x="0" y="0"/>
            <a:chExt cx="2424761" cy="1317714"/>
          </a:xfrm>
        </p:grpSpPr>
        <p:sp>
          <p:nvSpPr>
            <p:cNvPr id="15" name="Freeform 15"/>
            <p:cNvSpPr/>
            <p:nvPr/>
          </p:nvSpPr>
          <p:spPr>
            <a:xfrm>
              <a:off x="0" y="0"/>
              <a:ext cx="2424761" cy="1317714"/>
            </a:xfrm>
            <a:custGeom>
              <a:avLst/>
              <a:gdLst/>
              <a:ahLst/>
              <a:cxnLst/>
              <a:rect l="l" t="t" r="r" b="b"/>
              <a:pathLst>
                <a:path w="2424761" h="1317714">
                  <a:moveTo>
                    <a:pt x="0" y="0"/>
                  </a:moveTo>
                  <a:lnTo>
                    <a:pt x="1212380" y="1317714"/>
                  </a:lnTo>
                  <a:lnTo>
                    <a:pt x="2424761" y="0"/>
                  </a:lnTo>
                  <a:close/>
                </a:path>
              </a:pathLst>
            </a:custGeom>
            <a:solidFill>
              <a:srgbClr val="EBCE5A"/>
            </a:solidFill>
          </p:spPr>
        </p:sp>
      </p:grpSp>
      <p:grpSp>
        <p:nvGrpSpPr>
          <p:cNvPr id="16" name="Group 16"/>
          <p:cNvGrpSpPr/>
          <p:nvPr/>
        </p:nvGrpSpPr>
        <p:grpSpPr>
          <a:xfrm rot="-5400000">
            <a:off x="-467866" y="8077313"/>
            <a:ext cx="2096946" cy="1161214"/>
            <a:chOff x="0" y="0"/>
            <a:chExt cx="2379557" cy="1317714"/>
          </a:xfrm>
        </p:grpSpPr>
        <p:sp>
          <p:nvSpPr>
            <p:cNvPr id="17" name="Freeform 17"/>
            <p:cNvSpPr/>
            <p:nvPr/>
          </p:nvSpPr>
          <p:spPr>
            <a:xfrm>
              <a:off x="0" y="0"/>
              <a:ext cx="2379557" cy="1317714"/>
            </a:xfrm>
            <a:custGeom>
              <a:avLst/>
              <a:gdLst/>
              <a:ahLst/>
              <a:cxnLst/>
              <a:rect l="l" t="t" r="r" b="b"/>
              <a:pathLst>
                <a:path w="2379557" h="1317714">
                  <a:moveTo>
                    <a:pt x="0" y="0"/>
                  </a:moveTo>
                  <a:lnTo>
                    <a:pt x="1189779" y="1317714"/>
                  </a:lnTo>
                  <a:lnTo>
                    <a:pt x="2379557" y="0"/>
                  </a:lnTo>
                  <a:close/>
                </a:path>
              </a:pathLst>
            </a:custGeom>
            <a:solidFill>
              <a:srgbClr val="6DBDF8"/>
            </a:solidFill>
          </p:spPr>
        </p:sp>
      </p:grpSp>
      <p:sp>
        <p:nvSpPr>
          <p:cNvPr id="43" name="Rectangle 42"/>
          <p:cNvSpPr/>
          <p:nvPr/>
        </p:nvSpPr>
        <p:spPr>
          <a:xfrm>
            <a:off x="1183725" y="1545621"/>
            <a:ext cx="15574708" cy="5404172"/>
          </a:xfrm>
          <a:prstGeom prst="rect">
            <a:avLst/>
          </a:prstGeom>
        </p:spPr>
        <p:txBody>
          <a:bodyPr wrap="square">
            <a:spAutoFit/>
          </a:bodyPr>
          <a:lstStyle/>
          <a:p>
            <a:pPr algn="ctr">
              <a:lnSpc>
                <a:spcPct val="150000"/>
              </a:lnSpc>
            </a:pPr>
            <a:r>
              <a:rPr lang="en-US" sz="8000" b="1">
                <a:solidFill>
                  <a:schemeClr val="accent6">
                    <a:lumMod val="75000"/>
                  </a:schemeClr>
                </a:solidFill>
                <a:latin typeface="Arial" panose="020B0604020202020204" pitchFamily="34" charset="0"/>
                <a:cs typeface="Arial" panose="020B0604020202020204" pitchFamily="34" charset="0"/>
              </a:rPr>
              <a:t>BÀI </a:t>
            </a:r>
            <a:r>
              <a:rPr lang="vi-VN" sz="8000" b="1" smtClean="0">
                <a:solidFill>
                  <a:schemeClr val="accent6">
                    <a:lumMod val="75000"/>
                  </a:schemeClr>
                </a:solidFill>
                <a:latin typeface="Arial" panose="020B0604020202020204" pitchFamily="34" charset="0"/>
                <a:cs typeface="Arial" panose="020B0604020202020204" pitchFamily="34" charset="0"/>
              </a:rPr>
              <a:t>4</a:t>
            </a:r>
            <a:r>
              <a:rPr lang="en-US" sz="8000" b="1" smtClean="0">
                <a:solidFill>
                  <a:schemeClr val="accent6">
                    <a:lumMod val="75000"/>
                  </a:schemeClr>
                </a:solidFill>
                <a:latin typeface="Arial" panose="020B0604020202020204" pitchFamily="34" charset="0"/>
                <a:cs typeface="Arial" panose="020B0604020202020204" pitchFamily="34" charset="0"/>
              </a:rPr>
              <a:t>: </a:t>
            </a:r>
            <a:r>
              <a:rPr lang="vi-VN" sz="8000" b="1" smtClean="0">
                <a:solidFill>
                  <a:schemeClr val="accent6">
                    <a:lumMod val="75000"/>
                  </a:schemeClr>
                </a:solidFill>
                <a:latin typeface="Arial" panose="020B0604020202020204" pitchFamily="34" charset="0"/>
                <a:cs typeface="Arial" panose="020B0604020202020204" pitchFamily="34" charset="0"/>
              </a:rPr>
              <a:t>THỰC HÀNH MỘT SỐ TÍNH NĂNG HỮU ÍCH CỦA DỊCH VỤ THƯ ĐIỆN TỬ</a:t>
            </a:r>
            <a:endParaRPr lang="en-US" sz="8000" b="1" dirty="0">
              <a:solidFill>
                <a:schemeClr val="accent6">
                  <a:lumMod val="7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15376836" y="5532532"/>
            <a:ext cx="1749949" cy="1689950"/>
          </a:xfrm>
          <a:prstGeom prst="rect">
            <a:avLst/>
          </a:prstGeom>
          <a:noFill/>
          <a:ln>
            <a:noFill/>
          </a:ln>
        </p:spPr>
      </p:pic>
      <p:pic>
        <p:nvPicPr>
          <p:cNvPr id="19" name="Picture 18"/>
          <p:cNvPicPr>
            <a:picLocks noChangeAspect="1"/>
          </p:cNvPicPr>
          <p:nvPr/>
        </p:nvPicPr>
        <p:blipFill>
          <a:blip r:embed="rId3"/>
          <a:stretch>
            <a:fillRect/>
          </a:stretch>
        </p:blipFill>
        <p:spPr>
          <a:xfrm>
            <a:off x="5867400" y="7609447"/>
            <a:ext cx="6583621" cy="2696101"/>
          </a:xfrm>
          <a:prstGeom prst="rect">
            <a:avLst/>
          </a:prstGeom>
        </p:spPr>
      </p:pic>
    </p:spTree>
  </p:cSld>
  <p:clrMapOvr>
    <a:masterClrMapping/>
  </p:clrMapOvr>
  <p:transition spd="med">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4570778" y="511963"/>
            <a:ext cx="3086100" cy="3198501"/>
          </a:xfrm>
          <a:prstGeom prst="rect">
            <a:avLst/>
          </a:prstGeom>
        </p:spPr>
        <p:txBody>
          <a:bodyPr lIns="50800" tIns="50800" rIns="50800" bIns="50800" rtlCol="0" anchor="ctr"/>
          <a:lstStyle/>
          <a:p>
            <a:pPr algn="ctr">
              <a:lnSpc>
                <a:spcPts val="2659"/>
              </a:lnSpc>
              <a:spcBef>
                <a:spcPct val="0"/>
              </a:spcBef>
            </a:pPr>
            <a:endParaRPr/>
          </a:p>
        </p:txBody>
      </p:sp>
      <p:grpSp>
        <p:nvGrpSpPr>
          <p:cNvPr id="39" name="Group 38"/>
          <p:cNvGrpSpPr/>
          <p:nvPr/>
        </p:nvGrpSpPr>
        <p:grpSpPr>
          <a:xfrm>
            <a:off x="4094858" y="546432"/>
            <a:ext cx="9919720" cy="1592721"/>
            <a:chOff x="4184140" y="655179"/>
            <a:chExt cx="9919720" cy="1592721"/>
          </a:xfrm>
        </p:grpSpPr>
        <p:sp>
          <p:nvSpPr>
            <p:cNvPr id="21" name="Freeform 21"/>
            <p:cNvSpPr/>
            <p:nvPr/>
          </p:nvSpPr>
          <p:spPr>
            <a:xfrm>
              <a:off x="4184140" y="655179"/>
              <a:ext cx="9919720" cy="1592721"/>
            </a:xfrm>
            <a:custGeom>
              <a:avLst/>
              <a:gdLst/>
              <a:ahLst/>
              <a:cxnLst/>
              <a:rect l="l" t="t" r="r" b="b"/>
              <a:pathLst>
                <a:path w="2408618" h="423713">
                  <a:moveTo>
                    <a:pt x="0" y="0"/>
                  </a:moveTo>
                  <a:lnTo>
                    <a:pt x="2408618" y="0"/>
                  </a:lnTo>
                  <a:lnTo>
                    <a:pt x="2408618" y="423713"/>
                  </a:lnTo>
                  <a:lnTo>
                    <a:pt x="0" y="423713"/>
                  </a:lnTo>
                  <a:close/>
                </a:path>
              </a:pathLst>
            </a:custGeom>
            <a:solidFill>
              <a:srgbClr val="6DBDF8"/>
            </a:solidFill>
          </p:spPr>
        </p:sp>
        <p:sp>
          <p:nvSpPr>
            <p:cNvPr id="23" name="TextBox 23"/>
            <p:cNvSpPr txBox="1"/>
            <p:nvPr/>
          </p:nvSpPr>
          <p:spPr>
            <a:xfrm>
              <a:off x="4184140" y="871059"/>
              <a:ext cx="9919720" cy="1099147"/>
            </a:xfrm>
            <a:prstGeom prst="rect">
              <a:avLst/>
            </a:prstGeom>
          </p:spPr>
          <p:txBody>
            <a:bodyPr lIns="0" tIns="0" rIns="0" bIns="0" rtlCol="0" anchor="t">
              <a:spAutoFit/>
            </a:bodyPr>
            <a:lstStyle/>
            <a:p>
              <a:pPr algn="ctr">
                <a:lnSpc>
                  <a:spcPts val="9353"/>
                </a:lnSpc>
              </a:pPr>
              <a:r>
                <a:rPr lang="vi-VN" sz="6600" b="1" smtClean="0">
                  <a:solidFill>
                    <a:srgbClr val="FFFFFF"/>
                  </a:solidFill>
                  <a:latin typeface="Arial" panose="020B0604020202020204" pitchFamily="34" charset="0"/>
                  <a:cs typeface="Arial" panose="020B0604020202020204" pitchFamily="34" charset="0"/>
                </a:rPr>
                <a:t>NỘI DUNG THỰC HÀNH</a:t>
              </a:r>
              <a:endParaRPr lang="en-US" sz="6600" b="1" dirty="0">
                <a:solidFill>
                  <a:srgbClr val="FFFFFF"/>
                </a:solidFill>
                <a:latin typeface="Arial" panose="020B0604020202020204" pitchFamily="34" charset="0"/>
                <a:cs typeface="Arial" panose="020B0604020202020204" pitchFamily="34" charset="0"/>
              </a:endParaRPr>
            </a:p>
          </p:txBody>
        </p:sp>
      </p:grpSp>
      <p:grpSp>
        <p:nvGrpSpPr>
          <p:cNvPr id="33" name="Group 33"/>
          <p:cNvGrpSpPr/>
          <p:nvPr/>
        </p:nvGrpSpPr>
        <p:grpSpPr>
          <a:xfrm>
            <a:off x="-173622" y="9940704"/>
            <a:ext cx="9228344" cy="311099"/>
            <a:chOff x="0" y="0"/>
            <a:chExt cx="2407653" cy="81165"/>
          </a:xfrm>
        </p:grpSpPr>
        <p:sp>
          <p:nvSpPr>
            <p:cNvPr id="34" name="Freeform 34"/>
            <p:cNvSpPr/>
            <p:nvPr/>
          </p:nvSpPr>
          <p:spPr>
            <a:xfrm>
              <a:off x="0" y="0"/>
              <a:ext cx="2407652" cy="81165"/>
            </a:xfrm>
            <a:custGeom>
              <a:avLst/>
              <a:gdLst/>
              <a:ahLst/>
              <a:cxnLst/>
              <a:rect l="l" t="t" r="r" b="b"/>
              <a:pathLst>
                <a:path w="2407652" h="81165">
                  <a:moveTo>
                    <a:pt x="0" y="0"/>
                  </a:moveTo>
                  <a:lnTo>
                    <a:pt x="2407652" y="0"/>
                  </a:lnTo>
                  <a:lnTo>
                    <a:pt x="2407652" y="81165"/>
                  </a:lnTo>
                  <a:lnTo>
                    <a:pt x="0" y="81165"/>
                  </a:lnTo>
                  <a:close/>
                </a:path>
              </a:pathLst>
            </a:custGeom>
            <a:solidFill>
              <a:srgbClr val="6DBDF8"/>
            </a:solidFill>
          </p:spPr>
        </p:sp>
        <p:sp>
          <p:nvSpPr>
            <p:cNvPr id="35" name="TextBox 3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a:off x="9057189" y="9940704"/>
            <a:ext cx="9230811" cy="311099"/>
            <a:chOff x="0" y="0"/>
            <a:chExt cx="2408296" cy="81165"/>
          </a:xfrm>
        </p:grpSpPr>
        <p:sp>
          <p:nvSpPr>
            <p:cNvPr id="37" name="Freeform 37"/>
            <p:cNvSpPr/>
            <p:nvPr/>
          </p:nvSpPr>
          <p:spPr>
            <a:xfrm>
              <a:off x="0" y="0"/>
              <a:ext cx="2408296" cy="81165"/>
            </a:xfrm>
            <a:custGeom>
              <a:avLst/>
              <a:gdLst/>
              <a:ahLst/>
              <a:cxnLst/>
              <a:rect l="l" t="t" r="r" b="b"/>
              <a:pathLst>
                <a:path w="2408296" h="81165">
                  <a:moveTo>
                    <a:pt x="0" y="0"/>
                  </a:moveTo>
                  <a:lnTo>
                    <a:pt x="2408296" y="0"/>
                  </a:lnTo>
                  <a:lnTo>
                    <a:pt x="2408296" y="81165"/>
                  </a:lnTo>
                  <a:lnTo>
                    <a:pt x="0" y="81165"/>
                  </a:lnTo>
                  <a:close/>
                </a:path>
              </a:pathLst>
            </a:custGeom>
            <a:solidFill>
              <a:srgbClr val="EBCE5A"/>
            </a:solidFill>
          </p:spPr>
        </p:sp>
        <p:sp>
          <p:nvSpPr>
            <p:cNvPr id="38" name="TextBox 3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85468" y="242990"/>
            <a:ext cx="2628900" cy="2628900"/>
          </a:xfrm>
          <a:prstGeom prst="rect">
            <a:avLst/>
          </a:prstGeom>
        </p:spPr>
      </p:pic>
      <p:grpSp>
        <p:nvGrpSpPr>
          <p:cNvPr id="18" name="Group 17"/>
          <p:cNvGrpSpPr/>
          <p:nvPr/>
        </p:nvGrpSpPr>
        <p:grpSpPr>
          <a:xfrm>
            <a:off x="870857" y="2384866"/>
            <a:ext cx="9744031" cy="3875397"/>
            <a:chOff x="1377348" y="1028700"/>
            <a:chExt cx="9744031" cy="3875397"/>
          </a:xfrm>
        </p:grpSpPr>
        <p:grpSp>
          <p:nvGrpSpPr>
            <p:cNvPr id="19" name="Group 2"/>
            <p:cNvGrpSpPr/>
            <p:nvPr/>
          </p:nvGrpSpPr>
          <p:grpSpPr>
            <a:xfrm>
              <a:off x="1624412" y="1658461"/>
              <a:ext cx="9496967" cy="3245636"/>
              <a:chOff x="0" y="0"/>
              <a:chExt cx="5890038" cy="2012950"/>
            </a:xfrm>
          </p:grpSpPr>
          <p:sp>
            <p:nvSpPr>
              <p:cNvPr id="29" name="Freeform 3"/>
              <p:cNvSpPr/>
              <p:nvPr/>
            </p:nvSpPr>
            <p:spPr>
              <a:xfrm>
                <a:off x="0" y="0"/>
                <a:ext cx="5890038" cy="2112010"/>
              </a:xfrm>
              <a:custGeom>
                <a:avLst/>
                <a:gdLst/>
                <a:ahLst/>
                <a:cxnLst/>
                <a:rect l="l" t="t" r="r" b="b"/>
                <a:pathLst>
                  <a:path w="5890038" h="2112010">
                    <a:moveTo>
                      <a:pt x="5267738" y="1541780"/>
                    </a:moveTo>
                    <a:cubicBezTo>
                      <a:pt x="5267738" y="1535430"/>
                      <a:pt x="5269008" y="1530350"/>
                      <a:pt x="5269008" y="1522730"/>
                    </a:cubicBezTo>
                    <a:lnTo>
                      <a:pt x="5269008" y="490220"/>
                    </a:lnTo>
                    <a:cubicBezTo>
                      <a:pt x="5269008" y="220980"/>
                      <a:pt x="5059458" y="0"/>
                      <a:pt x="4802918" y="0"/>
                    </a:cubicBezTo>
                    <a:lnTo>
                      <a:pt x="467360" y="0"/>
                    </a:lnTo>
                    <a:cubicBezTo>
                      <a:pt x="210820" y="0"/>
                      <a:pt x="0" y="220980"/>
                      <a:pt x="0" y="490220"/>
                    </a:cubicBezTo>
                    <a:lnTo>
                      <a:pt x="0" y="1522730"/>
                    </a:lnTo>
                    <a:cubicBezTo>
                      <a:pt x="0" y="1791970"/>
                      <a:pt x="209550" y="2012950"/>
                      <a:pt x="466090" y="2012950"/>
                    </a:cubicBezTo>
                    <a:lnTo>
                      <a:pt x="4801648" y="2012950"/>
                    </a:lnTo>
                    <a:cubicBezTo>
                      <a:pt x="4914678" y="2012950"/>
                      <a:pt x="5018818" y="1969770"/>
                      <a:pt x="5098828" y="1899920"/>
                    </a:cubicBezTo>
                    <a:cubicBezTo>
                      <a:pt x="5229638" y="1971040"/>
                      <a:pt x="5542058" y="2112010"/>
                      <a:pt x="5888768" y="1905000"/>
                    </a:cubicBezTo>
                    <a:cubicBezTo>
                      <a:pt x="5890038" y="1905000"/>
                      <a:pt x="5577618" y="1906270"/>
                      <a:pt x="5267738" y="1541780"/>
                    </a:cubicBezTo>
                    <a:lnTo>
                      <a:pt x="5267738" y="1541780"/>
                    </a:lnTo>
                    <a:close/>
                  </a:path>
                </a:pathLst>
              </a:custGeom>
              <a:solidFill>
                <a:schemeClr val="accent6">
                  <a:lumMod val="40000"/>
                  <a:lumOff val="60000"/>
                </a:schemeClr>
              </a:solidFill>
            </p:spPr>
          </p:sp>
        </p:grpSp>
        <p:grpSp>
          <p:nvGrpSpPr>
            <p:cNvPr id="20" name="Group 6"/>
            <p:cNvGrpSpPr/>
            <p:nvPr/>
          </p:nvGrpSpPr>
          <p:grpSpPr>
            <a:xfrm>
              <a:off x="1377348" y="1028700"/>
              <a:ext cx="1259521" cy="1259521"/>
              <a:chOff x="0" y="0"/>
              <a:chExt cx="6350000" cy="6350000"/>
            </a:xfrm>
          </p:grpSpPr>
          <p:sp>
            <p:nvSpPr>
              <p:cNvPr id="28"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777E4"/>
              </a:solidFill>
            </p:spPr>
          </p:sp>
        </p:grpSp>
        <p:pic>
          <p:nvPicPr>
            <p:cNvPr id="24" name="Picture 10"/>
            <p:cNvPicPr>
              <a:picLocks noChangeAspect="1"/>
            </p:cNvPicPr>
            <p:nvPr/>
          </p:nvPicPr>
          <p:blipFill>
            <a:blip r:embed="rId3"/>
            <a:srcRect l="2147" r="2147"/>
            <a:stretch>
              <a:fillRect/>
            </a:stretch>
          </p:blipFill>
          <p:spPr>
            <a:xfrm>
              <a:off x="1885488" y="2247148"/>
              <a:ext cx="1902122" cy="1984992"/>
            </a:xfrm>
            <a:prstGeom prst="rect">
              <a:avLst/>
            </a:prstGeom>
          </p:spPr>
        </p:pic>
        <p:sp>
          <p:nvSpPr>
            <p:cNvPr id="25" name="TextBox 19"/>
            <p:cNvSpPr txBox="1"/>
            <p:nvPr/>
          </p:nvSpPr>
          <p:spPr>
            <a:xfrm>
              <a:off x="1624412" y="1626551"/>
              <a:ext cx="765393" cy="426976"/>
            </a:xfrm>
            <a:prstGeom prst="rect">
              <a:avLst/>
            </a:prstGeom>
          </p:spPr>
          <p:txBody>
            <a:bodyPr lIns="0" tIns="0" rIns="0" bIns="0" rtlCol="0" anchor="t">
              <a:spAutoFit/>
            </a:bodyPr>
            <a:lstStyle/>
            <a:p>
              <a:pPr algn="ctr">
                <a:lnSpc>
                  <a:spcPts val="2790"/>
                </a:lnSpc>
              </a:pPr>
              <a:r>
                <a:rPr lang="en-US" sz="5400" b="1" dirty="0">
                  <a:solidFill>
                    <a:srgbClr val="FFFFFF"/>
                  </a:solidFill>
                  <a:latin typeface="Arial" panose="020B0604020202020204" pitchFamily="34" charset="0"/>
                  <a:cs typeface="Arial" panose="020B0604020202020204" pitchFamily="34" charset="0"/>
                </a:rPr>
                <a:t>1</a:t>
              </a:r>
            </a:p>
          </p:txBody>
        </p:sp>
        <p:pic>
          <p:nvPicPr>
            <p:cNvPr id="26" name="Picture 25"/>
            <p:cNvPicPr>
              <a:picLocks noChangeAspect="1"/>
            </p:cNvPicPr>
            <p:nvPr/>
          </p:nvPicPr>
          <p:blipFill>
            <a:blip r:embed="rId4"/>
            <a:stretch>
              <a:fillRect/>
            </a:stretch>
          </p:blipFill>
          <p:spPr>
            <a:xfrm>
              <a:off x="2333371" y="2736466"/>
              <a:ext cx="1006356" cy="1006356"/>
            </a:xfrm>
            <a:prstGeom prst="rect">
              <a:avLst/>
            </a:prstGeom>
          </p:spPr>
        </p:pic>
        <p:sp>
          <p:nvSpPr>
            <p:cNvPr id="27" name="Rectangle 26"/>
            <p:cNvSpPr/>
            <p:nvPr/>
          </p:nvSpPr>
          <p:spPr>
            <a:xfrm>
              <a:off x="3925873" y="2177815"/>
              <a:ext cx="5883371" cy="2123658"/>
            </a:xfrm>
            <a:prstGeom prst="rect">
              <a:avLst/>
            </a:prstGeom>
          </p:spPr>
          <p:txBody>
            <a:bodyPr wrap="square">
              <a:spAutoFit/>
            </a:bodyPr>
            <a:lstStyle/>
            <a:p>
              <a:pPr algn="just">
                <a:lnSpc>
                  <a:spcPct val="150000"/>
                </a:lnSpc>
              </a:pPr>
              <a:r>
                <a:rPr lang="vi-VN" sz="4400" smtClean="0">
                  <a:latin typeface="Arial" panose="020B0604020202020204" pitchFamily="34" charset="0"/>
                  <a:cs typeface="Arial" panose="020B0604020202020204" pitchFamily="34" charset="0"/>
                </a:rPr>
                <a:t>Phân loại và đánh dấu email trong Gmail</a:t>
              </a:r>
              <a:endParaRPr lang="en-US" sz="4400" dirty="0">
                <a:latin typeface="Arial" panose="020B0604020202020204" pitchFamily="34" charset="0"/>
                <a:cs typeface="Arial" panose="020B0604020202020204" pitchFamily="34" charset="0"/>
              </a:endParaRPr>
            </a:p>
          </p:txBody>
        </p:sp>
      </p:grpSp>
      <p:grpSp>
        <p:nvGrpSpPr>
          <p:cNvPr id="30" name="Group 29"/>
          <p:cNvGrpSpPr/>
          <p:nvPr/>
        </p:nvGrpSpPr>
        <p:grpSpPr>
          <a:xfrm>
            <a:off x="8305800" y="4885811"/>
            <a:ext cx="9744031" cy="3875397"/>
            <a:chOff x="1377348" y="1028700"/>
            <a:chExt cx="9744031" cy="3875397"/>
          </a:xfrm>
        </p:grpSpPr>
        <p:grpSp>
          <p:nvGrpSpPr>
            <p:cNvPr id="31" name="Group 2"/>
            <p:cNvGrpSpPr/>
            <p:nvPr/>
          </p:nvGrpSpPr>
          <p:grpSpPr>
            <a:xfrm>
              <a:off x="1624412" y="1658461"/>
              <a:ext cx="9496967" cy="3245636"/>
              <a:chOff x="0" y="0"/>
              <a:chExt cx="5890038" cy="2012950"/>
            </a:xfrm>
          </p:grpSpPr>
          <p:sp>
            <p:nvSpPr>
              <p:cNvPr id="51" name="Freeform 3"/>
              <p:cNvSpPr/>
              <p:nvPr/>
            </p:nvSpPr>
            <p:spPr>
              <a:xfrm>
                <a:off x="0" y="0"/>
                <a:ext cx="5890038" cy="2112010"/>
              </a:xfrm>
              <a:custGeom>
                <a:avLst/>
                <a:gdLst/>
                <a:ahLst/>
                <a:cxnLst/>
                <a:rect l="l" t="t" r="r" b="b"/>
                <a:pathLst>
                  <a:path w="5890038" h="2112010">
                    <a:moveTo>
                      <a:pt x="5267738" y="1541780"/>
                    </a:moveTo>
                    <a:cubicBezTo>
                      <a:pt x="5267738" y="1535430"/>
                      <a:pt x="5269008" y="1530350"/>
                      <a:pt x="5269008" y="1522730"/>
                    </a:cubicBezTo>
                    <a:lnTo>
                      <a:pt x="5269008" y="490220"/>
                    </a:lnTo>
                    <a:cubicBezTo>
                      <a:pt x="5269008" y="220980"/>
                      <a:pt x="5059458" y="0"/>
                      <a:pt x="4802918" y="0"/>
                    </a:cubicBezTo>
                    <a:lnTo>
                      <a:pt x="467360" y="0"/>
                    </a:lnTo>
                    <a:cubicBezTo>
                      <a:pt x="210820" y="0"/>
                      <a:pt x="0" y="220980"/>
                      <a:pt x="0" y="490220"/>
                    </a:cubicBezTo>
                    <a:lnTo>
                      <a:pt x="0" y="1522730"/>
                    </a:lnTo>
                    <a:cubicBezTo>
                      <a:pt x="0" y="1791970"/>
                      <a:pt x="209550" y="2012950"/>
                      <a:pt x="466090" y="2012950"/>
                    </a:cubicBezTo>
                    <a:lnTo>
                      <a:pt x="4801648" y="2012950"/>
                    </a:lnTo>
                    <a:cubicBezTo>
                      <a:pt x="4914678" y="2012950"/>
                      <a:pt x="5018818" y="1969770"/>
                      <a:pt x="5098828" y="1899920"/>
                    </a:cubicBezTo>
                    <a:cubicBezTo>
                      <a:pt x="5229638" y="1971040"/>
                      <a:pt x="5542058" y="2112010"/>
                      <a:pt x="5888768" y="1905000"/>
                    </a:cubicBezTo>
                    <a:cubicBezTo>
                      <a:pt x="5890038" y="1905000"/>
                      <a:pt x="5577618" y="1906270"/>
                      <a:pt x="5267738" y="1541780"/>
                    </a:cubicBezTo>
                    <a:lnTo>
                      <a:pt x="5267738" y="1541780"/>
                    </a:lnTo>
                    <a:close/>
                  </a:path>
                </a:pathLst>
              </a:custGeom>
              <a:solidFill>
                <a:schemeClr val="accent6">
                  <a:lumMod val="40000"/>
                  <a:lumOff val="60000"/>
                </a:schemeClr>
              </a:solidFill>
            </p:spPr>
          </p:sp>
        </p:grpSp>
        <p:grpSp>
          <p:nvGrpSpPr>
            <p:cNvPr id="32" name="Group 6"/>
            <p:cNvGrpSpPr/>
            <p:nvPr/>
          </p:nvGrpSpPr>
          <p:grpSpPr>
            <a:xfrm>
              <a:off x="1377348" y="1028700"/>
              <a:ext cx="1259521" cy="1259521"/>
              <a:chOff x="0" y="0"/>
              <a:chExt cx="6350000" cy="6350000"/>
            </a:xfrm>
          </p:grpSpPr>
          <p:sp>
            <p:nvSpPr>
              <p:cNvPr id="5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777E4"/>
              </a:solidFill>
            </p:spPr>
          </p:sp>
        </p:grpSp>
        <p:pic>
          <p:nvPicPr>
            <p:cNvPr id="43" name="Picture 10"/>
            <p:cNvPicPr>
              <a:picLocks noChangeAspect="1"/>
            </p:cNvPicPr>
            <p:nvPr/>
          </p:nvPicPr>
          <p:blipFill>
            <a:blip r:embed="rId3"/>
            <a:srcRect l="2147" r="2147"/>
            <a:stretch>
              <a:fillRect/>
            </a:stretch>
          </p:blipFill>
          <p:spPr>
            <a:xfrm>
              <a:off x="1885488" y="2247148"/>
              <a:ext cx="1902122" cy="1984992"/>
            </a:xfrm>
            <a:prstGeom prst="rect">
              <a:avLst/>
            </a:prstGeom>
          </p:spPr>
        </p:pic>
        <p:sp>
          <p:nvSpPr>
            <p:cNvPr id="44" name="TextBox 19"/>
            <p:cNvSpPr txBox="1"/>
            <p:nvPr/>
          </p:nvSpPr>
          <p:spPr>
            <a:xfrm>
              <a:off x="1624412" y="1626551"/>
              <a:ext cx="765393" cy="359073"/>
            </a:xfrm>
            <a:prstGeom prst="rect">
              <a:avLst/>
            </a:prstGeom>
          </p:spPr>
          <p:txBody>
            <a:bodyPr lIns="0" tIns="0" rIns="0" bIns="0" rtlCol="0" anchor="t">
              <a:spAutoFit/>
            </a:bodyPr>
            <a:lstStyle/>
            <a:p>
              <a:pPr algn="ctr">
                <a:lnSpc>
                  <a:spcPts val="2790"/>
                </a:lnSpc>
              </a:pPr>
              <a:r>
                <a:rPr lang="vi-VN" sz="5400" b="1" dirty="0">
                  <a:solidFill>
                    <a:srgbClr val="FFFFFF"/>
                  </a:solidFill>
                  <a:latin typeface="Arial" panose="020B0604020202020204" pitchFamily="34" charset="0"/>
                  <a:cs typeface="Arial" panose="020B0604020202020204" pitchFamily="34" charset="0"/>
                </a:rPr>
                <a:t>2</a:t>
              </a:r>
              <a:endParaRPr lang="en-US" sz="5400" b="1" dirty="0">
                <a:solidFill>
                  <a:srgbClr val="FFFFFF"/>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4"/>
            <a:stretch>
              <a:fillRect/>
            </a:stretch>
          </p:blipFill>
          <p:spPr>
            <a:xfrm>
              <a:off x="2333371" y="2736466"/>
              <a:ext cx="1006356" cy="1006356"/>
            </a:xfrm>
            <a:prstGeom prst="rect">
              <a:avLst/>
            </a:prstGeom>
          </p:spPr>
        </p:pic>
        <p:sp>
          <p:nvSpPr>
            <p:cNvPr id="49" name="Rectangle 48"/>
            <p:cNvSpPr/>
            <p:nvPr/>
          </p:nvSpPr>
          <p:spPr>
            <a:xfrm>
              <a:off x="3925873" y="2177815"/>
              <a:ext cx="5883371" cy="2123658"/>
            </a:xfrm>
            <a:prstGeom prst="rect">
              <a:avLst/>
            </a:prstGeom>
          </p:spPr>
          <p:txBody>
            <a:bodyPr wrap="square">
              <a:spAutoFit/>
            </a:bodyPr>
            <a:lstStyle/>
            <a:p>
              <a:pPr algn="just">
                <a:lnSpc>
                  <a:spcPct val="150000"/>
                </a:lnSpc>
              </a:pPr>
              <a:r>
                <a:rPr lang="vi-VN" sz="4400" smtClean="0">
                  <a:latin typeface="Arial" panose="020B0604020202020204" pitchFamily="34" charset="0"/>
                  <a:cs typeface="Arial" panose="020B0604020202020204" pitchFamily="34" charset="0"/>
                </a:rPr>
                <a:t>Tìm kiếm và tạo bộ lọc email trong Gmail</a:t>
              </a:r>
              <a:endParaRPr lang="en-US" sz="4400" dirty="0">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a:blip r:embed="rId5"/>
          <a:stretch>
            <a:fillRect/>
          </a:stretch>
        </p:blipFill>
        <p:spPr>
          <a:xfrm>
            <a:off x="2856194" y="7008672"/>
            <a:ext cx="3731075" cy="2432515"/>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anim calcmode="lin" valueType="num">
                                      <p:cBhvr>
                                        <p:cTn id="19" dur="500" fill="hold"/>
                                        <p:tgtEl>
                                          <p:spTgt spid="30"/>
                                        </p:tgtEl>
                                        <p:attrNameLst>
                                          <p:attrName>ppt_x</p:attrName>
                                        </p:attrNameLst>
                                      </p:cBhvr>
                                      <p:tavLst>
                                        <p:tav tm="0">
                                          <p:val>
                                            <p:strVal val="#ppt_x"/>
                                          </p:val>
                                        </p:tav>
                                        <p:tav tm="100000">
                                          <p:val>
                                            <p:strVal val="#ppt_x"/>
                                          </p:val>
                                        </p:tav>
                                      </p:tavLst>
                                    </p:anim>
                                    <p:anim calcmode="lin" valueType="num">
                                      <p:cBhvr>
                                        <p:cTn id="2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
        <p:cNvGrpSpPr/>
        <p:nvPr/>
      </p:nvGrpSpPr>
      <p:grpSpPr>
        <a:xfrm>
          <a:off x="0" y="0"/>
          <a:ext cx="0" cy="0"/>
          <a:chOff x="0" y="0"/>
          <a:chExt cx="0" cy="0"/>
        </a:xfrm>
      </p:grpSpPr>
      <p:grpSp>
        <p:nvGrpSpPr>
          <p:cNvPr id="48" name="Group 47"/>
          <p:cNvGrpSpPr/>
          <p:nvPr/>
        </p:nvGrpSpPr>
        <p:grpSpPr>
          <a:xfrm>
            <a:off x="838200" y="440524"/>
            <a:ext cx="16306800" cy="1962229"/>
            <a:chOff x="838200" y="6079324"/>
            <a:chExt cx="16306800" cy="1962229"/>
          </a:xfrm>
        </p:grpSpPr>
        <p:grpSp>
          <p:nvGrpSpPr>
            <p:cNvPr id="37" name="Group 36"/>
            <p:cNvGrpSpPr/>
            <p:nvPr/>
          </p:nvGrpSpPr>
          <p:grpSpPr>
            <a:xfrm>
              <a:off x="838200" y="6079324"/>
              <a:ext cx="16306800" cy="1502576"/>
              <a:chOff x="685800" y="4050846"/>
              <a:chExt cx="16306800" cy="1502576"/>
            </a:xfrm>
          </p:grpSpPr>
          <p:sp>
            <p:nvSpPr>
              <p:cNvPr id="34" name="Rounded Rectangle 33"/>
              <p:cNvSpPr/>
              <p:nvPr/>
            </p:nvSpPr>
            <p:spPr>
              <a:xfrm>
                <a:off x="685800" y="4076700"/>
                <a:ext cx="16306800" cy="1476722"/>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050846"/>
                <a:ext cx="1502576" cy="1502576"/>
              </a:xfrm>
              <a:prstGeom prst="rect">
                <a:avLst/>
              </a:prstGeom>
            </p:spPr>
          </p:pic>
        </p:grpSp>
        <p:pic>
          <p:nvPicPr>
            <p:cNvPr id="47" name="Picture 46"/>
            <p:cNvPicPr>
              <a:picLocks noChangeAspect="1"/>
            </p:cNvPicPr>
            <p:nvPr/>
          </p:nvPicPr>
          <p:blipFill>
            <a:blip r:embed="rId4"/>
            <a:stretch>
              <a:fillRect/>
            </a:stretch>
          </p:blipFill>
          <p:spPr>
            <a:xfrm>
              <a:off x="16333154" y="7229707"/>
              <a:ext cx="811846" cy="811846"/>
            </a:xfrm>
            <a:prstGeom prst="rect">
              <a:avLst/>
            </a:prstGeom>
          </p:spPr>
        </p:pic>
      </p:grpSp>
      <p:sp>
        <p:nvSpPr>
          <p:cNvPr id="2" name="Rectangle 1"/>
          <p:cNvSpPr/>
          <p:nvPr/>
        </p:nvSpPr>
        <p:spPr>
          <a:xfrm>
            <a:off x="2286000" y="807091"/>
            <a:ext cx="14646958" cy="769441"/>
          </a:xfrm>
          <a:prstGeom prst="rect">
            <a:avLst/>
          </a:prstGeom>
        </p:spPr>
        <p:txBody>
          <a:bodyPr wrap="none">
            <a:spAutoFit/>
          </a:bodyPr>
          <a:lstStyle/>
          <a:p>
            <a:r>
              <a:rPr lang="en-US" sz="4400" b="1" smtClean="0">
                <a:solidFill>
                  <a:srgbClr val="C00000"/>
                </a:solidFill>
                <a:latin typeface="Arial" panose="020B0604020202020204" pitchFamily="34" charset="0"/>
                <a:cs typeface="Arial" panose="020B0604020202020204" pitchFamily="34" charset="0"/>
              </a:rPr>
              <a:t>NHIỆM VỤ 1: </a:t>
            </a:r>
            <a:r>
              <a:rPr lang="en-US" sz="4400" b="1" smtClean="0">
                <a:solidFill>
                  <a:schemeClr val="accent3">
                    <a:lumMod val="75000"/>
                  </a:schemeClr>
                </a:solidFill>
                <a:latin typeface="Arial" panose="020B0604020202020204" pitchFamily="34" charset="0"/>
                <a:cs typeface="Arial" panose="020B0604020202020204" pitchFamily="34" charset="0"/>
              </a:rPr>
              <a:t>Phân </a:t>
            </a:r>
            <a:r>
              <a:rPr lang="en-US" sz="4400" b="1">
                <a:solidFill>
                  <a:schemeClr val="accent3">
                    <a:lumMod val="75000"/>
                  </a:schemeClr>
                </a:solidFill>
                <a:latin typeface="Arial" panose="020B0604020202020204" pitchFamily="34" charset="0"/>
                <a:cs typeface="Arial" panose="020B0604020202020204" pitchFamily="34" charset="0"/>
              </a:rPr>
              <a:t>loại và đánh dấu email trong Gmail</a:t>
            </a:r>
          </a:p>
        </p:txBody>
      </p:sp>
      <p:grpSp>
        <p:nvGrpSpPr>
          <p:cNvPr id="19" name="Group 18"/>
          <p:cNvGrpSpPr/>
          <p:nvPr/>
        </p:nvGrpSpPr>
        <p:grpSpPr>
          <a:xfrm>
            <a:off x="1102360" y="2283813"/>
            <a:ext cx="6877216" cy="1165086"/>
            <a:chOff x="1414557" y="2356466"/>
            <a:chExt cx="6877216" cy="1165086"/>
          </a:xfrm>
        </p:grpSpPr>
        <p:pic>
          <p:nvPicPr>
            <p:cNvPr id="20" name="Picture 19"/>
            <p:cNvPicPr>
              <a:picLocks noChangeAspect="1"/>
            </p:cNvPicPr>
            <p:nvPr/>
          </p:nvPicPr>
          <p:blipFill>
            <a:blip r:embed="rId5"/>
            <a:stretch>
              <a:fillRect/>
            </a:stretch>
          </p:blipFill>
          <p:spPr>
            <a:xfrm>
              <a:off x="1414557" y="2356466"/>
              <a:ext cx="1203059" cy="1165086"/>
            </a:xfrm>
            <a:prstGeom prst="rect">
              <a:avLst/>
            </a:prstGeom>
          </p:spPr>
        </p:pic>
        <p:sp>
          <p:nvSpPr>
            <p:cNvPr id="21" name="TextBox 20"/>
            <p:cNvSpPr txBox="1"/>
            <p:nvPr/>
          </p:nvSpPr>
          <p:spPr>
            <a:xfrm>
              <a:off x="2805373" y="2585066"/>
              <a:ext cx="5486400" cy="707886"/>
            </a:xfrm>
            <a:prstGeom prst="rect">
              <a:avLst/>
            </a:prstGeom>
            <a:noFill/>
          </p:spPr>
          <p:txBody>
            <a:bodyPr wrap="square" rtlCol="0">
              <a:spAutoFit/>
            </a:bodyPr>
            <a:lstStyle/>
            <a:p>
              <a:r>
                <a:rPr lang="vi-VN" sz="4000" b="1" dirty="0" smtClean="0">
                  <a:solidFill>
                    <a:schemeClr val="accent6">
                      <a:lumMod val="75000"/>
                    </a:schemeClr>
                  </a:solidFill>
                  <a:latin typeface="Arial" panose="020B0604020202020204" pitchFamily="34" charset="0"/>
                  <a:cs typeface="Arial" panose="020B0604020202020204" pitchFamily="34" charset="0"/>
                </a:rPr>
                <a:t>Làm việc theo nhóm</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grpSp>
      <p:grpSp>
        <p:nvGrpSpPr>
          <p:cNvPr id="6" name="Group 5"/>
          <p:cNvGrpSpPr/>
          <p:nvPr/>
        </p:nvGrpSpPr>
        <p:grpSpPr>
          <a:xfrm>
            <a:off x="990600" y="3555222"/>
            <a:ext cx="16154400" cy="2862322"/>
            <a:chOff x="990600" y="3677784"/>
            <a:chExt cx="16154400" cy="2862322"/>
          </a:xfrm>
        </p:grpSpPr>
        <p:sp>
          <p:nvSpPr>
            <p:cNvPr id="4" name="Rectangle 3"/>
            <p:cNvSpPr/>
            <p:nvPr/>
          </p:nvSpPr>
          <p:spPr>
            <a:xfrm>
              <a:off x="990600" y="3677784"/>
              <a:ext cx="16154400" cy="2862322"/>
            </a:xfrm>
            <a:prstGeom prst="rect">
              <a:avLst/>
            </a:prstGeom>
          </p:spPr>
          <p:txBody>
            <a:bodyPr wrap="square">
              <a:spAutoFit/>
            </a:bodyPr>
            <a:lstStyle/>
            <a:p>
              <a:pPr algn="just">
                <a:lnSpc>
                  <a:spcPct val="150000"/>
                </a:lnSpc>
              </a:pPr>
              <a:r>
                <a:rPr lang="vi-VN" sz="4000" b="1" u="sng" smtClean="0">
                  <a:latin typeface="Arial" panose="020B0604020202020204" pitchFamily="34" charset="0"/>
                  <a:cs typeface="Arial" panose="020B0604020202020204" pitchFamily="34" charset="0"/>
                </a:rPr>
                <a:t>Yêu cầu</a:t>
              </a:r>
              <a:r>
                <a:rPr lang="vi-VN" sz="4000" b="1"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T</a:t>
              </a:r>
              <a:r>
                <a:rPr lang="vi-VN" sz="4000" smtClean="0">
                  <a:latin typeface="Arial" panose="020B0604020202020204" pitchFamily="34" charset="0"/>
                  <a:cs typeface="Arial" panose="020B0604020202020204" pitchFamily="34" charset="0"/>
                </a:rPr>
                <a:t>ạo </a:t>
              </a:r>
              <a:r>
                <a:rPr lang="vi-VN" sz="4000">
                  <a:latin typeface="Arial" panose="020B0604020202020204" pitchFamily="34" charset="0"/>
                  <a:cs typeface="Arial" panose="020B0604020202020204" pitchFamily="34" charset="0"/>
                </a:rPr>
                <a:t>nhãn “Học tập” cho email về học tập, gồm các email được gửi từ giáo viên và các bạn trong lớp. Đánh dấu   </a:t>
              </a:r>
              <a:r>
                <a:rPr lang="vi-VN" sz="4000" smtClean="0">
                  <a:latin typeface="Arial" panose="020B0604020202020204" pitchFamily="34" charset="0"/>
                  <a:cs typeface="Arial" panose="020B0604020202020204" pitchFamily="34" charset="0"/>
                </a:rPr>
                <a:t>   cho </a:t>
              </a:r>
              <a:r>
                <a:rPr lang="vi-VN" sz="4000">
                  <a:latin typeface="Arial" panose="020B0604020202020204" pitchFamily="34" charset="0"/>
                  <a:cs typeface="Arial" panose="020B0604020202020204" pitchFamily="34" charset="0"/>
                </a:rPr>
                <a:t>những email được gửi đến từ giáo viên.</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6"/>
            <a:stretch>
              <a:fillRect/>
            </a:stretch>
          </p:blipFill>
          <p:spPr>
            <a:xfrm>
              <a:off x="13716000" y="4762500"/>
              <a:ext cx="722735" cy="725494"/>
            </a:xfrm>
            <a:prstGeom prst="rect">
              <a:avLst/>
            </a:prstGeom>
          </p:spPr>
        </p:pic>
      </p:grpSp>
      <p:pic>
        <p:nvPicPr>
          <p:cNvPr id="8" name="Picture 7"/>
          <p:cNvPicPr>
            <a:picLocks noChangeAspect="1"/>
          </p:cNvPicPr>
          <p:nvPr/>
        </p:nvPicPr>
        <p:blipFill>
          <a:blip r:embed="rId7"/>
          <a:stretch>
            <a:fillRect/>
          </a:stretch>
        </p:blipFill>
        <p:spPr>
          <a:xfrm>
            <a:off x="6781800" y="6609147"/>
            <a:ext cx="5638800" cy="3556583"/>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
        <p:cNvGrpSpPr/>
        <p:nvPr/>
      </p:nvGrpSpPr>
      <p:grpSpPr>
        <a:xfrm>
          <a:off x="0" y="0"/>
          <a:ext cx="0" cy="0"/>
          <a:chOff x="0" y="0"/>
          <a:chExt cx="0" cy="0"/>
        </a:xfrm>
      </p:grpSpPr>
      <p:grpSp>
        <p:nvGrpSpPr>
          <p:cNvPr id="9" name="Group 8"/>
          <p:cNvGrpSpPr/>
          <p:nvPr/>
        </p:nvGrpSpPr>
        <p:grpSpPr>
          <a:xfrm>
            <a:off x="1132840" y="723900"/>
            <a:ext cx="5486400" cy="1421309"/>
            <a:chOff x="685800" y="419100"/>
            <a:chExt cx="5486400" cy="1421309"/>
          </a:xfrm>
        </p:grpSpPr>
        <p:pic>
          <p:nvPicPr>
            <p:cNvPr id="3" name="Picture 2"/>
            <p:cNvPicPr>
              <a:picLocks noChangeAspect="1"/>
            </p:cNvPicPr>
            <p:nvPr/>
          </p:nvPicPr>
          <p:blipFill>
            <a:blip r:embed="rId3"/>
            <a:stretch>
              <a:fillRect/>
            </a:stretch>
          </p:blipFill>
          <p:spPr>
            <a:xfrm>
              <a:off x="685800" y="419100"/>
              <a:ext cx="1359513" cy="1421309"/>
            </a:xfrm>
            <a:prstGeom prst="rect">
              <a:avLst/>
            </a:prstGeom>
          </p:spPr>
        </p:pic>
        <p:sp>
          <p:nvSpPr>
            <p:cNvPr id="7" name="TextBox 6"/>
            <p:cNvSpPr txBox="1"/>
            <p:nvPr/>
          </p:nvSpPr>
          <p:spPr>
            <a:xfrm>
              <a:off x="2362200" y="745033"/>
              <a:ext cx="3810000" cy="769441"/>
            </a:xfrm>
            <a:prstGeom prst="rect">
              <a:avLst/>
            </a:prstGeom>
            <a:noFill/>
          </p:spPr>
          <p:txBody>
            <a:bodyPr wrap="square" rtlCol="0">
              <a:spAutoFit/>
            </a:bodyPr>
            <a:lstStyle/>
            <a:p>
              <a:r>
                <a:rPr lang="vi-VN" sz="4400" b="1" smtClean="0">
                  <a:solidFill>
                    <a:srgbClr val="0070C0"/>
                  </a:solidFill>
                  <a:latin typeface="Arial" panose="020B0604020202020204" pitchFamily="34" charset="0"/>
                  <a:cs typeface="Arial" panose="020B0604020202020204" pitchFamily="34" charset="0"/>
                </a:rPr>
                <a:t>Hướng dẫn:</a:t>
              </a:r>
              <a:endParaRPr lang="en-US" sz="4400" b="1">
                <a:solidFill>
                  <a:srgbClr val="0070C0"/>
                </a:solidFill>
                <a:latin typeface="Arial" panose="020B0604020202020204" pitchFamily="34" charset="0"/>
                <a:cs typeface="Arial" panose="020B0604020202020204" pitchFamily="34" charset="0"/>
              </a:endParaRPr>
            </a:p>
          </p:txBody>
        </p:sp>
      </p:grpSp>
      <p:sp>
        <p:nvSpPr>
          <p:cNvPr id="10" name="Rectangle 9"/>
          <p:cNvSpPr/>
          <p:nvPr/>
        </p:nvSpPr>
        <p:spPr>
          <a:xfrm>
            <a:off x="1143000" y="2552700"/>
            <a:ext cx="115824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Gmail có sẵn các nhóm được gắn nhãn như: </a:t>
            </a:r>
            <a:r>
              <a:rPr lang="vi-VN" sz="4000" b="1">
                <a:latin typeface="Arial" panose="020B0604020202020204" pitchFamily="34" charset="0"/>
                <a:cs typeface="Arial" panose="020B0604020202020204" pitchFamily="34" charset="0"/>
              </a:rPr>
              <a:t>Inbox </a:t>
            </a:r>
            <a:r>
              <a:rPr lang="vi-VN" sz="4000">
                <a:latin typeface="Arial" panose="020B0604020202020204" pitchFamily="34" charset="0"/>
                <a:cs typeface="Arial" panose="020B0604020202020204" pitchFamily="34" charset="0"/>
              </a:rPr>
              <a:t>(các thư được gửi đến), </a:t>
            </a:r>
            <a:r>
              <a:rPr lang="vi-VN" sz="4000" b="1">
                <a:latin typeface="Arial" panose="020B0604020202020204" pitchFamily="34" charset="0"/>
                <a:cs typeface="Arial" panose="020B0604020202020204" pitchFamily="34" charset="0"/>
              </a:rPr>
              <a:t>Sent </a:t>
            </a:r>
            <a:r>
              <a:rPr lang="vi-VN" sz="4000">
                <a:latin typeface="Arial" panose="020B0604020202020204" pitchFamily="34" charset="0"/>
                <a:cs typeface="Arial" panose="020B0604020202020204" pitchFamily="34" charset="0"/>
              </a:rPr>
              <a:t>(các thư đã được gửi đi), </a:t>
            </a:r>
            <a:r>
              <a:rPr lang="vi-VN" sz="4000" b="1">
                <a:latin typeface="Arial" panose="020B0604020202020204" pitchFamily="34" charset="0"/>
                <a:cs typeface="Arial" panose="020B0604020202020204" pitchFamily="34" charset="0"/>
              </a:rPr>
              <a:t>Drafts</a:t>
            </a:r>
            <a:r>
              <a:rPr lang="vi-VN" sz="4000">
                <a:latin typeface="Arial" panose="020B0604020202020204" pitchFamily="34" charset="0"/>
                <a:cs typeface="Arial" panose="020B0604020202020204" pitchFamily="34" charset="0"/>
              </a:rPr>
              <a:t> (các thư nháp). Người dùng có thể tạo thêm nhãn </a:t>
            </a:r>
            <a:r>
              <a:rPr lang="vi-VN" sz="4000" smtClean="0">
                <a:latin typeface="Arial" panose="020B0604020202020204" pitchFamily="34" charset="0"/>
                <a:cs typeface="Arial" panose="020B0604020202020204" pitchFamily="34" charset="0"/>
              </a:rPr>
              <a:t>mới:</a:t>
            </a:r>
            <a:endParaRPr lang="en-US" sz="40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4935" y="27940"/>
            <a:ext cx="4410437" cy="10259060"/>
          </a:xfrm>
          <a:prstGeom prst="rect">
            <a:avLst/>
          </a:prstGeom>
        </p:spPr>
      </p:pic>
      <p:sp>
        <p:nvSpPr>
          <p:cNvPr id="12" name="Rectangle 11"/>
          <p:cNvSpPr/>
          <p:nvPr/>
        </p:nvSpPr>
        <p:spPr>
          <a:xfrm>
            <a:off x="1132840" y="6591300"/>
            <a:ext cx="11054629" cy="707886"/>
          </a:xfrm>
          <a:prstGeom prst="rect">
            <a:avLst/>
          </a:prstGeom>
        </p:spPr>
        <p:txBody>
          <a:bodyPr wrap="none">
            <a:spAutoFit/>
          </a:bodyPr>
          <a:lstStyle/>
          <a:p>
            <a:pPr marL="571500" indent="-571500">
              <a:buFont typeface="Wingdings" panose="05000000000000000000" pitchFamily="2" charset="2"/>
              <a:buChar char="Ø"/>
            </a:pPr>
            <a:r>
              <a:rPr lang="vi-VN" sz="4000" b="1">
                <a:solidFill>
                  <a:srgbClr val="C00000"/>
                </a:solidFill>
                <a:latin typeface="Arial" panose="020B0604020202020204" pitchFamily="34" charset="0"/>
                <a:cs typeface="Arial" panose="020B0604020202020204" pitchFamily="34" charset="0"/>
              </a:rPr>
              <a:t>Bước 1. </a:t>
            </a:r>
            <a:r>
              <a:rPr lang="vi-VN" sz="4000">
                <a:latin typeface="Arial" panose="020B0604020202020204" pitchFamily="34" charset="0"/>
                <a:cs typeface="Arial" panose="020B0604020202020204" pitchFamily="34" charset="0"/>
              </a:rPr>
              <a:t>Đăng nhập tài khoản Gmail của em.</a:t>
            </a:r>
            <a:endParaRPr lang="en-US" sz="40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5867400" y="7549594"/>
            <a:ext cx="2468166" cy="2468166"/>
          </a:xfrm>
          <a:prstGeom prst="rect">
            <a:avLst/>
          </a:prstGeom>
        </p:spPr>
      </p:pic>
    </p:spTree>
    <p:extLst>
      <p:ext uri="{BB962C8B-B14F-4D97-AF65-F5344CB8AC3E}">
        <p14:creationId xmlns:p14="http://schemas.microsoft.com/office/powerpoint/2010/main" val="456463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anim calcmode="lin" valueType="num">
                                      <p:cBhvr>
                                        <p:cTn id="26" dur="500" fill="hold"/>
                                        <p:tgtEl>
                                          <p:spTgt spid="13"/>
                                        </p:tgtEl>
                                        <p:attrNameLst>
                                          <p:attrName>ppt_x</p:attrName>
                                        </p:attrNameLst>
                                      </p:cBhvr>
                                      <p:tavLst>
                                        <p:tav tm="0">
                                          <p:val>
                                            <p:strVal val="#ppt_x"/>
                                          </p:val>
                                        </p:tav>
                                        <p:tav tm="100000">
                                          <p:val>
                                            <p:strVal val="#ppt_x"/>
                                          </p:val>
                                        </p:tav>
                                      </p:tavLst>
                                    </p:anim>
                                    <p:anim calcmode="lin" valueType="num">
                                      <p:cBhvr>
                                        <p:cTn id="2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
        <p:cNvGrpSpPr/>
        <p:nvPr/>
      </p:nvGrpSpPr>
      <p:grpSpPr>
        <a:xfrm>
          <a:off x="0" y="0"/>
          <a:ext cx="0" cy="0"/>
          <a:chOff x="0" y="0"/>
          <a:chExt cx="0" cy="0"/>
        </a:xfrm>
      </p:grpSpPr>
      <p:grpSp>
        <p:nvGrpSpPr>
          <p:cNvPr id="4" name="Group 3"/>
          <p:cNvGrpSpPr/>
          <p:nvPr/>
        </p:nvGrpSpPr>
        <p:grpSpPr>
          <a:xfrm>
            <a:off x="647700" y="571500"/>
            <a:ext cx="16687800" cy="1938992"/>
            <a:chOff x="685800" y="723900"/>
            <a:chExt cx="16687800" cy="1938992"/>
          </a:xfrm>
        </p:grpSpPr>
        <p:sp>
          <p:nvSpPr>
            <p:cNvPr id="2" name="Rectangle 1"/>
            <p:cNvSpPr/>
            <p:nvPr/>
          </p:nvSpPr>
          <p:spPr>
            <a:xfrm>
              <a:off x="685800" y="723900"/>
              <a:ext cx="16687800" cy="193899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b="1">
                  <a:solidFill>
                    <a:srgbClr val="C00000"/>
                  </a:solidFill>
                  <a:latin typeface="Arial" panose="020B0604020202020204" pitchFamily="34" charset="0"/>
                  <a:cs typeface="Arial" panose="020B0604020202020204" pitchFamily="34" charset="0"/>
                </a:rPr>
                <a:t>Bước 2. </a:t>
              </a:r>
              <a:r>
                <a:rPr lang="vi-VN" sz="4000">
                  <a:latin typeface="Arial" panose="020B0604020202020204" pitchFamily="34" charset="0"/>
                  <a:cs typeface="Arial" panose="020B0604020202020204" pitchFamily="34" charset="0"/>
                </a:rPr>
                <a:t>Chọn </a:t>
              </a:r>
              <a:r>
                <a:rPr lang="vi-VN" sz="4000" smtClean="0">
                  <a:latin typeface="Arial" panose="020B0604020202020204" pitchFamily="34" charset="0"/>
                  <a:cs typeface="Arial" panose="020B0604020202020204" pitchFamily="34" charset="0"/>
                </a:rPr>
                <a:t>    (</a:t>
              </a:r>
              <a:r>
                <a:rPr lang="vi-VN" sz="4000" smtClean="0">
                  <a:solidFill>
                    <a:srgbClr val="0070C0"/>
                  </a:solidFill>
                  <a:latin typeface="Arial" panose="020B0604020202020204" pitchFamily="34" charset="0"/>
                  <a:cs typeface="Arial" panose="020B0604020202020204" pitchFamily="34" charset="0"/>
                </a:rPr>
                <a:t>Setting</a:t>
              </a:r>
              <a:r>
                <a:rPr lang="vi-VN" sz="4000">
                  <a:latin typeface="Arial" panose="020B0604020202020204" pitchFamily="34" charset="0"/>
                  <a:cs typeface="Arial" panose="020B0604020202020204" pitchFamily="34" charset="0"/>
                </a:rPr>
                <a:t>) ở góc phải trên màn hình, xuất hiện cửa sổ </a:t>
              </a:r>
              <a:r>
                <a:rPr lang="vi-VN" sz="4000">
                  <a:solidFill>
                    <a:srgbClr val="0070C0"/>
                  </a:solidFill>
                  <a:latin typeface="Arial" panose="020B0604020202020204" pitchFamily="34" charset="0"/>
                  <a:cs typeface="Arial" panose="020B0604020202020204" pitchFamily="34" charset="0"/>
                </a:rPr>
                <a:t>Setting</a:t>
              </a:r>
              <a:r>
                <a:rPr lang="vi-VN" sz="4000">
                  <a:latin typeface="Arial" panose="020B0604020202020204" pitchFamily="34" charset="0"/>
                  <a:cs typeface="Arial" panose="020B0604020202020204" pitchFamily="34" charset="0"/>
                </a:rPr>
                <a:t> như ở Hình 2, chọn mục </a:t>
              </a:r>
              <a:r>
                <a:rPr lang="vi-VN" sz="4000">
                  <a:solidFill>
                    <a:srgbClr val="0070C0"/>
                  </a:solidFill>
                  <a:latin typeface="Arial" panose="020B0604020202020204" pitchFamily="34" charset="0"/>
                  <a:cs typeface="Arial" panose="020B0604020202020204" pitchFamily="34" charset="0"/>
                </a:rPr>
                <a:t>Label</a:t>
              </a:r>
              <a:r>
                <a:rPr lang="vi-VN" sz="4000">
                  <a:latin typeface="Arial" panose="020B0604020202020204" pitchFamily="34" charset="0"/>
                  <a:cs typeface="Arial" panose="020B0604020202020204" pitchFamily="34" charset="0"/>
                </a:rPr>
                <a:t>, chọn </a:t>
              </a:r>
              <a:r>
                <a:rPr lang="vi-VN" sz="4000">
                  <a:solidFill>
                    <a:srgbClr val="0070C0"/>
                  </a:solidFill>
                  <a:latin typeface="Arial" panose="020B0604020202020204" pitchFamily="34" charset="0"/>
                  <a:cs typeface="Arial" panose="020B0604020202020204" pitchFamily="34" charset="0"/>
                </a:rPr>
                <a:t>Create new label</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952500"/>
              <a:ext cx="533400" cy="533400"/>
            </a:xfrm>
            <a:prstGeom prst="rect">
              <a:avLst/>
            </a:prstGeom>
          </p:spPr>
        </p:pic>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2739091"/>
            <a:ext cx="11049000" cy="7273053"/>
          </a:xfrm>
          <a:prstGeom prst="rect">
            <a:avLst/>
          </a:prstGeom>
        </p:spPr>
      </p:pic>
      <p:pic>
        <p:nvPicPr>
          <p:cNvPr id="6" name="Picture 5"/>
          <p:cNvPicPr>
            <a:picLocks noChangeAspect="1"/>
          </p:cNvPicPr>
          <p:nvPr/>
        </p:nvPicPr>
        <p:blipFill>
          <a:blip r:embed="rId5"/>
          <a:stretch>
            <a:fillRect/>
          </a:stretch>
        </p:blipFill>
        <p:spPr>
          <a:xfrm>
            <a:off x="15163800" y="7364725"/>
            <a:ext cx="2566638" cy="2670279"/>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565" y="8699864"/>
            <a:ext cx="1444877" cy="944962"/>
          </a:xfrm>
          <a:prstGeom prst="rect">
            <a:avLst/>
          </a:prstGeom>
        </p:spPr>
      </p:pic>
    </p:spTree>
    <p:extLst>
      <p:ext uri="{BB962C8B-B14F-4D97-AF65-F5344CB8AC3E}">
        <p14:creationId xmlns:p14="http://schemas.microsoft.com/office/powerpoint/2010/main" val="1050884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
        <p:cNvGrpSpPr/>
        <p:nvPr/>
      </p:nvGrpSpPr>
      <p:grpSpPr>
        <a:xfrm>
          <a:off x="0" y="0"/>
          <a:ext cx="0" cy="0"/>
          <a:chOff x="0" y="0"/>
          <a:chExt cx="0" cy="0"/>
        </a:xfrm>
      </p:grpSpPr>
      <p:sp>
        <p:nvSpPr>
          <p:cNvPr id="2" name="Rectangle 1"/>
          <p:cNvSpPr/>
          <p:nvPr/>
        </p:nvSpPr>
        <p:spPr>
          <a:xfrm>
            <a:off x="594360" y="936096"/>
            <a:ext cx="17301531" cy="707886"/>
          </a:xfrm>
          <a:prstGeom prst="rect">
            <a:avLst/>
          </a:prstGeom>
        </p:spPr>
        <p:txBody>
          <a:bodyPr wrap="none">
            <a:spAutoFit/>
          </a:bodyPr>
          <a:lstStyle/>
          <a:p>
            <a:pPr marL="571500" indent="-571500">
              <a:buFont typeface="Wingdings" panose="05000000000000000000" pitchFamily="2" charset="2"/>
              <a:buChar char="Ø"/>
            </a:pPr>
            <a:r>
              <a:rPr lang="vi-VN" sz="4000" b="1">
                <a:solidFill>
                  <a:srgbClr val="C00000"/>
                </a:solidFill>
                <a:latin typeface="Arial" panose="020B0604020202020204" pitchFamily="34" charset="0"/>
                <a:cs typeface="Arial" panose="020B0604020202020204" pitchFamily="34" charset="0"/>
              </a:rPr>
              <a:t>Bước 3. </a:t>
            </a:r>
            <a:r>
              <a:rPr lang="vi-VN" sz="4000">
                <a:latin typeface="Arial" panose="020B0604020202020204" pitchFamily="34" charset="0"/>
                <a:cs typeface="Arial" panose="020B0604020202020204" pitchFamily="34" charset="0"/>
              </a:rPr>
              <a:t>Tại cửa sổ New Label nhập tên nhãn “</a:t>
            </a:r>
            <a:r>
              <a:rPr lang="vi-VN" sz="4000" b="1">
                <a:latin typeface="Arial" panose="020B0604020202020204" pitchFamily="34" charset="0"/>
                <a:cs typeface="Arial" panose="020B0604020202020204" pitchFamily="34" charset="0"/>
              </a:rPr>
              <a:t>Học tập</a:t>
            </a:r>
            <a:r>
              <a:rPr lang="vi-VN" sz="4000">
                <a:latin typeface="Arial" panose="020B0604020202020204" pitchFamily="34" charset="0"/>
                <a:cs typeface="Arial" panose="020B0604020202020204" pitchFamily="34" charset="0"/>
              </a:rPr>
              <a:t>” và chọn </a:t>
            </a:r>
            <a:r>
              <a:rPr lang="vi-VN" sz="4000">
                <a:solidFill>
                  <a:srgbClr val="0070C0"/>
                </a:solidFill>
                <a:latin typeface="Arial" panose="020B0604020202020204" pitchFamily="34" charset="0"/>
                <a:cs typeface="Arial" panose="020B0604020202020204" pitchFamily="34" charset="0"/>
              </a:rPr>
              <a:t>Create</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
        <p:nvSpPr>
          <p:cNvPr id="3" name="Rectangle 2"/>
          <p:cNvSpPr/>
          <p:nvPr/>
        </p:nvSpPr>
        <p:spPr>
          <a:xfrm>
            <a:off x="1143000" y="4305300"/>
            <a:ext cx="8610600"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t>Có </a:t>
            </a:r>
            <a:r>
              <a:rPr lang="vi-VN" sz="4000"/>
              <a:t>thể tạo nhãn con của một nhãn khác giống như tạo thư mục con, bằng cách chọn </a:t>
            </a:r>
            <a:r>
              <a:rPr lang="vi-VN" sz="4000">
                <a:solidFill>
                  <a:srgbClr val="0070C0"/>
                </a:solidFill>
              </a:rPr>
              <a:t>Nest label under </a:t>
            </a:r>
            <a:r>
              <a:rPr lang="vi-VN" sz="4000"/>
              <a:t>và chọn tên </a:t>
            </a:r>
            <a:r>
              <a:rPr lang="vi-VN" sz="4000" smtClean="0"/>
              <a:t>nhãn.</a:t>
            </a:r>
            <a:endParaRPr lang="vi-VN" sz="4000"/>
          </a:p>
        </p:txBody>
      </p:sp>
      <p:grpSp>
        <p:nvGrpSpPr>
          <p:cNvPr id="4" name="Group 3"/>
          <p:cNvGrpSpPr/>
          <p:nvPr/>
        </p:nvGrpSpPr>
        <p:grpSpPr>
          <a:xfrm>
            <a:off x="1143000" y="2400300"/>
            <a:ext cx="2377440" cy="1447800"/>
            <a:chOff x="929640" y="565151"/>
            <a:chExt cx="2377440" cy="144780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929640" y="565151"/>
              <a:ext cx="2377440" cy="1447800"/>
            </a:xfrm>
            <a:prstGeom prst="rect">
              <a:avLst/>
            </a:prstGeom>
          </p:spPr>
        </p:pic>
        <p:sp>
          <p:nvSpPr>
            <p:cNvPr id="6" name="TextBox 5"/>
            <p:cNvSpPr txBox="1"/>
            <p:nvPr/>
          </p:nvSpPr>
          <p:spPr>
            <a:xfrm>
              <a:off x="971550" y="728204"/>
              <a:ext cx="2263140" cy="707886"/>
            </a:xfrm>
            <a:prstGeom prst="rect">
              <a:avLst/>
            </a:prstGeom>
            <a:noFill/>
          </p:spPr>
          <p:txBody>
            <a:bodyPr wrap="square" rtlCol="0">
              <a:spAutoFit/>
            </a:bodyPr>
            <a:lstStyle/>
            <a:p>
              <a:pPr algn="ctr"/>
              <a:r>
                <a:rPr lang="vi-VN" sz="4000" b="1" smtClean="0">
                  <a:solidFill>
                    <a:schemeClr val="bg1"/>
                  </a:solidFill>
                  <a:latin typeface="Arial" panose="020B0604020202020204" pitchFamily="34" charset="0"/>
                  <a:cs typeface="Arial" panose="020B0604020202020204" pitchFamily="34" charset="0"/>
                </a:rPr>
                <a:t>Lưu ý:</a:t>
              </a:r>
              <a:endParaRPr lang="en-US" sz="4000" b="1" dirty="0">
                <a:solidFill>
                  <a:schemeClr val="bg1"/>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43949" t="37524" r="1547" b="24496"/>
          <a:stretch/>
        </p:blipFill>
        <p:spPr>
          <a:xfrm>
            <a:off x="10210800" y="4483205"/>
            <a:ext cx="7477660" cy="3429842"/>
          </a:xfrm>
          <a:prstGeom prst="rect">
            <a:avLst/>
          </a:prstGeom>
          <a:ln>
            <a:solidFill>
              <a:srgbClr val="002060"/>
            </a:solidFill>
          </a:ln>
        </p:spPr>
      </p:pic>
    </p:spTree>
    <p:extLst>
      <p:ext uri="{BB962C8B-B14F-4D97-AF65-F5344CB8AC3E}">
        <p14:creationId xmlns:p14="http://schemas.microsoft.com/office/powerpoint/2010/main" val="3167570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TotalTime>
  <Words>1092</Words>
  <Application>Microsoft Office PowerPoint</Application>
  <PresentationFormat>Custom</PresentationFormat>
  <Paragraphs>114</Paragraphs>
  <Slides>24</Slides>
  <Notes>14</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Wingdings</vt:lpstr>
      <vt:lpstr>Times New Roman</vt:lpstr>
      <vt:lpstr>Calibri Light</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thông tin với giải quyết vấn đề</dc:title>
  <dc:creator>Xinh Đẹp Dịu Hiền Huế Thị</dc:creator>
  <cp:lastModifiedBy>Admin</cp:lastModifiedBy>
  <cp:revision>34</cp:revision>
  <dcterms:created xsi:type="dcterms:W3CDTF">2006-08-16T00:00:00Z</dcterms:created>
  <dcterms:modified xsi:type="dcterms:W3CDTF">2024-09-13T17:19:08Z</dcterms:modified>
  <dc:identifier>DAFl36ymF6c</dc:identifier>
</cp:coreProperties>
</file>