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59" r:id="rId3"/>
    <p:sldId id="260" r:id="rId4"/>
    <p:sldId id="257" r:id="rId5"/>
    <p:sldId id="278" r:id="rId6"/>
    <p:sldId id="314" r:id="rId7"/>
    <p:sldId id="286" r:id="rId8"/>
    <p:sldId id="277" r:id="rId9"/>
    <p:sldId id="274" r:id="rId10"/>
    <p:sldId id="275" r:id="rId11"/>
    <p:sldId id="315" r:id="rId12"/>
    <p:sldId id="303" r:id="rId13"/>
    <p:sldId id="300" r:id="rId14"/>
    <p:sldId id="264" r:id="rId15"/>
    <p:sldId id="316" r:id="rId16"/>
    <p:sldId id="290" r:id="rId17"/>
    <p:sldId id="292" r:id="rId18"/>
    <p:sldId id="297" r:id="rId19"/>
    <p:sldId id="304" r:id="rId20"/>
    <p:sldId id="308" r:id="rId21"/>
    <p:sldId id="307" r:id="rId22"/>
    <p:sldId id="306" r:id="rId23"/>
    <p:sldId id="305" r:id="rId24"/>
    <p:sldId id="309" r:id="rId25"/>
    <p:sldId id="317" r:id="rId26"/>
    <p:sldId id="265" r:id="rId27"/>
    <p:sldId id="271" r:id="rId28"/>
  </p:sldIdLst>
  <p:sldSz cx="18288000" cy="10287000"/>
  <p:notesSz cx="6858000" cy="9144000"/>
  <p:embeddedFontLst>
    <p:embeddedFont>
      <p:font typeface="Calibri"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3BAB-667F-418A-AF17-128DC52387F1}" type="datetimeFigureOut">
              <a:rPr lang="en-US" smtClean="0"/>
              <a:t>14/9/2024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A1F58-7B7C-4169-9240-4B3FC8288051}" type="slidenum">
              <a:rPr lang="en-US" smtClean="0"/>
              <a:t>‹#›</a:t>
            </a:fld>
            <a:endParaRPr lang="en-US"/>
          </a:p>
        </p:txBody>
      </p:sp>
    </p:spTree>
    <p:extLst>
      <p:ext uri="{BB962C8B-B14F-4D97-AF65-F5344CB8AC3E}">
        <p14:creationId xmlns:p14="http://schemas.microsoft.com/office/powerpoint/2010/main" val="1349742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2A1F58-7B7C-4169-9240-4B3FC8288051}" type="slidenum">
              <a:rPr lang="en-US" smtClean="0"/>
              <a:t>3</a:t>
            </a:fld>
            <a:endParaRPr lang="en-US"/>
          </a:p>
        </p:txBody>
      </p:sp>
    </p:spTree>
    <p:extLst>
      <p:ext uri="{BB962C8B-B14F-4D97-AF65-F5344CB8AC3E}">
        <p14:creationId xmlns:p14="http://schemas.microsoft.com/office/powerpoint/2010/main" val="1439803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2A1F58-7B7C-4169-9240-4B3FC8288051}" type="slidenum">
              <a:rPr lang="en-US" smtClean="0"/>
              <a:t>5</a:t>
            </a:fld>
            <a:endParaRPr lang="en-US"/>
          </a:p>
        </p:txBody>
      </p:sp>
    </p:spTree>
    <p:extLst>
      <p:ext uri="{BB962C8B-B14F-4D97-AF65-F5344CB8AC3E}">
        <p14:creationId xmlns:p14="http://schemas.microsoft.com/office/powerpoint/2010/main" val="2557417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2A1F58-7B7C-4169-9240-4B3FC8288051}" type="slidenum">
              <a:rPr lang="en-US" smtClean="0"/>
              <a:t>6</a:t>
            </a:fld>
            <a:endParaRPr lang="en-US"/>
          </a:p>
        </p:txBody>
      </p:sp>
    </p:spTree>
    <p:extLst>
      <p:ext uri="{BB962C8B-B14F-4D97-AF65-F5344CB8AC3E}">
        <p14:creationId xmlns:p14="http://schemas.microsoft.com/office/powerpoint/2010/main" val="2154813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2A1F58-7B7C-4169-9240-4B3FC8288051}" type="slidenum">
              <a:rPr lang="en-US" smtClean="0"/>
              <a:t>17</a:t>
            </a:fld>
            <a:endParaRPr lang="en-US"/>
          </a:p>
        </p:txBody>
      </p:sp>
    </p:spTree>
    <p:extLst>
      <p:ext uri="{BB962C8B-B14F-4D97-AF65-F5344CB8AC3E}">
        <p14:creationId xmlns:p14="http://schemas.microsoft.com/office/powerpoint/2010/main" val="1068135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2.png"/><Relationship Id="rId4" Type="http://schemas.openxmlformats.org/officeDocument/2006/relationships/image" Target="../media/image3.sv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3" Type="http://schemas.microsoft.com/office/2007/relationships/media" Target="../media/media2.mp3"/><Relationship Id="rId7" Type="http://schemas.openxmlformats.org/officeDocument/2006/relationships/image" Target="../media/image5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0.png"/><Relationship Id="rId5" Type="http://schemas.openxmlformats.org/officeDocument/2006/relationships/slideLayout" Target="../slideLayouts/slideLayout7.xml"/><Relationship Id="rId10" Type="http://schemas.openxmlformats.org/officeDocument/2006/relationships/image" Target="NULL"/><Relationship Id="rId4" Type="http://schemas.openxmlformats.org/officeDocument/2006/relationships/audio" Target="../media/media2.mp3"/><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NULL"/><Relationship Id="rId3" Type="http://schemas.microsoft.com/office/2007/relationships/media" Target="../media/media2.mp3"/><Relationship Id="rId7" Type="http://schemas.openxmlformats.org/officeDocument/2006/relationships/image" Target="../media/image5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0.png"/><Relationship Id="rId5" Type="http://schemas.openxmlformats.org/officeDocument/2006/relationships/slideLayout" Target="../slideLayouts/slideLayout7.xml"/><Relationship Id="rId10" Type="http://schemas.openxmlformats.org/officeDocument/2006/relationships/image" Target="NULL"/><Relationship Id="rId4" Type="http://schemas.openxmlformats.org/officeDocument/2006/relationships/audio" Target="../media/media2.mp3"/><Relationship Id="rId9"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NULL"/><Relationship Id="rId3" Type="http://schemas.microsoft.com/office/2007/relationships/media" Target="../media/media2.mp3"/><Relationship Id="rId7" Type="http://schemas.openxmlformats.org/officeDocument/2006/relationships/image" Target="../media/image5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0.png"/><Relationship Id="rId5" Type="http://schemas.openxmlformats.org/officeDocument/2006/relationships/slideLayout" Target="../slideLayouts/slideLayout7.xml"/><Relationship Id="rId10" Type="http://schemas.openxmlformats.org/officeDocument/2006/relationships/image" Target="NULL"/><Relationship Id="rId4" Type="http://schemas.openxmlformats.org/officeDocument/2006/relationships/audio" Target="../media/media2.mp3"/><Relationship Id="rId9" Type="http://schemas.openxmlformats.org/officeDocument/2006/relationships/image" Target="../media/image52.png"/></Relationships>
</file>

<file path=ppt/slides/_rels/slide22.xml.rels><?xml version="1.0" encoding="UTF-8" standalone="yes"?>
<Relationships xmlns="http://schemas.openxmlformats.org/package/2006/relationships"><Relationship Id="rId8" Type="http://schemas.openxmlformats.org/officeDocument/2006/relationships/image" Target="NULL"/><Relationship Id="rId3" Type="http://schemas.microsoft.com/office/2007/relationships/media" Target="../media/media2.mp3"/><Relationship Id="rId7" Type="http://schemas.openxmlformats.org/officeDocument/2006/relationships/image" Target="../media/image5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0.png"/><Relationship Id="rId5" Type="http://schemas.openxmlformats.org/officeDocument/2006/relationships/slideLayout" Target="../slideLayouts/slideLayout7.xml"/><Relationship Id="rId10" Type="http://schemas.openxmlformats.org/officeDocument/2006/relationships/image" Target="NULL"/><Relationship Id="rId4" Type="http://schemas.openxmlformats.org/officeDocument/2006/relationships/audio" Target="../media/media2.mp3"/><Relationship Id="rId9" Type="http://schemas.openxmlformats.org/officeDocument/2006/relationships/image" Target="../media/image52.png"/></Relationships>
</file>

<file path=ppt/slides/_rels/slide23.xml.rels><?xml version="1.0" encoding="UTF-8" standalone="yes"?>
<Relationships xmlns="http://schemas.openxmlformats.org/package/2006/relationships"><Relationship Id="rId8" Type="http://schemas.openxmlformats.org/officeDocument/2006/relationships/image" Target="NULL"/><Relationship Id="rId3" Type="http://schemas.microsoft.com/office/2007/relationships/media" Target="../media/media2.mp3"/><Relationship Id="rId7" Type="http://schemas.openxmlformats.org/officeDocument/2006/relationships/image" Target="../media/image5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0.png"/><Relationship Id="rId5" Type="http://schemas.openxmlformats.org/officeDocument/2006/relationships/slideLayout" Target="../slideLayouts/slideLayout7.xml"/><Relationship Id="rId10" Type="http://schemas.openxmlformats.org/officeDocument/2006/relationships/image" Target="NULL"/><Relationship Id="rId4" Type="http://schemas.openxmlformats.org/officeDocument/2006/relationships/audio" Target="../media/media2.mp3"/><Relationship Id="rId9"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2.png"/><Relationship Id="rId9" Type="http://schemas.openxmlformats.org/officeDocument/2006/relationships/image" Target="../media/image56.png"/></Relationships>
</file>

<file path=ppt/slides/_rels/slide2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2.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1.png"/><Relationship Id="rId7" Type="http://schemas.openxmlformats.org/officeDocument/2006/relationships/image" Target="../media/image3.svg"/><Relationship Id="rId12"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7.svg"/><Relationship Id="rId10" Type="http://schemas.openxmlformats.org/officeDocument/2006/relationships/image" Target="../media/image3.png"/><Relationship Id="rId9" Type="http://schemas.openxmlformats.org/officeDocument/2006/relationships/image" Target="../media/image5.sv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2.png"/><Relationship Id="rId4" Type="http://schemas.openxmlformats.org/officeDocument/2006/relationships/image" Target="../media/image3.sv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6.png"/><Relationship Id="rId5" Type="http://schemas.openxmlformats.org/officeDocument/2006/relationships/image" Target="../media/image2.png"/><Relationship Id="rId10" Type="http://schemas.openxmlformats.org/officeDocument/2006/relationships/image" Target="../media/image15.png"/><Relationship Id="rId4" Type="http://schemas.openxmlformats.org/officeDocument/2006/relationships/image" Target="../media/image3.sv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028700"/>
          </a:xfrm>
          <a:prstGeom prst="rect">
            <a:avLst/>
          </a:prstGeom>
          <a:solidFill>
            <a:srgbClr val="DBDBDB"/>
          </a:solidFill>
        </p:spPr>
      </p:sp>
      <p:grpSp>
        <p:nvGrpSpPr>
          <p:cNvPr id="3" name="Group 3"/>
          <p:cNvGrpSpPr/>
          <p:nvPr/>
        </p:nvGrpSpPr>
        <p:grpSpPr>
          <a:xfrm>
            <a:off x="530332" y="359088"/>
            <a:ext cx="310524" cy="31052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5" name="Group 5"/>
          <p:cNvGrpSpPr/>
          <p:nvPr/>
        </p:nvGrpSpPr>
        <p:grpSpPr>
          <a:xfrm>
            <a:off x="1023508" y="359088"/>
            <a:ext cx="310524" cy="31052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7" name="Group 7"/>
          <p:cNvGrpSpPr/>
          <p:nvPr/>
        </p:nvGrpSpPr>
        <p:grpSpPr>
          <a:xfrm>
            <a:off x="1527068" y="359088"/>
            <a:ext cx="310524" cy="31052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grpSp>
        <p:nvGrpSpPr>
          <p:cNvPr id="9" name="Group 9"/>
          <p:cNvGrpSpPr/>
          <p:nvPr/>
        </p:nvGrpSpPr>
        <p:grpSpPr>
          <a:xfrm>
            <a:off x="2533023" y="418434"/>
            <a:ext cx="12342036" cy="249331"/>
            <a:chOff x="0" y="0"/>
            <a:chExt cx="61160206" cy="1235544"/>
          </a:xfrm>
        </p:grpSpPr>
        <p:sp>
          <p:nvSpPr>
            <p:cNvPr id="10" name="Freeform 10"/>
            <p:cNvSpPr/>
            <p:nvPr/>
          </p:nvSpPr>
          <p:spPr>
            <a:xfrm>
              <a:off x="0" y="0"/>
              <a:ext cx="61161476" cy="1235544"/>
            </a:xfrm>
            <a:custGeom>
              <a:avLst/>
              <a:gdLst/>
              <a:ahLst/>
              <a:cxnLst/>
              <a:rect l="l" t="t" r="r" b="b"/>
              <a:pathLst>
                <a:path w="61161476" h="1235544">
                  <a:moveTo>
                    <a:pt x="60607755" y="1235544"/>
                  </a:moveTo>
                  <a:lnTo>
                    <a:pt x="553720" y="1235544"/>
                  </a:lnTo>
                  <a:cubicBezTo>
                    <a:pt x="247650" y="1235544"/>
                    <a:pt x="0" y="958948"/>
                    <a:pt x="0" y="618493"/>
                  </a:cubicBezTo>
                  <a:cubicBezTo>
                    <a:pt x="0" y="276620"/>
                    <a:pt x="247650" y="0"/>
                    <a:pt x="553720" y="0"/>
                  </a:cubicBezTo>
                  <a:lnTo>
                    <a:pt x="60607755" y="0"/>
                  </a:lnTo>
                  <a:cubicBezTo>
                    <a:pt x="60913826" y="0"/>
                    <a:pt x="61161476" y="276620"/>
                    <a:pt x="61161476" y="618493"/>
                  </a:cubicBezTo>
                  <a:cubicBezTo>
                    <a:pt x="61160205" y="958948"/>
                    <a:pt x="60912555" y="1235544"/>
                    <a:pt x="60607755" y="1235544"/>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595774" y="318965"/>
            <a:ext cx="390770" cy="390770"/>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49668" y="298413"/>
            <a:ext cx="412649" cy="402746"/>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303331" y="298413"/>
            <a:ext cx="340325" cy="390770"/>
          </a:xfrm>
          <a:prstGeom prst="rect">
            <a:avLst/>
          </a:prstGeom>
        </p:spPr>
      </p:pic>
      <p:sp>
        <p:nvSpPr>
          <p:cNvPr id="17" name="TextBox 17"/>
          <p:cNvSpPr txBox="1"/>
          <p:nvPr/>
        </p:nvSpPr>
        <p:spPr>
          <a:xfrm>
            <a:off x="1300247" y="2534582"/>
            <a:ext cx="15649421" cy="4185761"/>
          </a:xfrm>
          <a:prstGeom prst="rect">
            <a:avLst/>
          </a:prstGeom>
        </p:spPr>
        <p:txBody>
          <a:bodyPr wrap="square" lIns="0" tIns="0" rIns="0" bIns="0" rtlCol="0" anchor="t">
            <a:spAutoFit/>
          </a:bodyPr>
          <a:lstStyle/>
          <a:p>
            <a:pPr algn="ctr">
              <a:lnSpc>
                <a:spcPct val="170000"/>
              </a:lnSpc>
            </a:pPr>
            <a:r>
              <a:rPr lang="en-US" sz="8000" b="1" dirty="0" smtClean="0">
                <a:solidFill>
                  <a:schemeClr val="accent2">
                    <a:lumMod val="75000"/>
                  </a:schemeClr>
                </a:solidFill>
                <a:latin typeface="Arial" panose="020B0604020202020204" pitchFamily="34" charset="0"/>
                <a:cs typeface="Arial" panose="020B0604020202020204" pitchFamily="34" charset="0"/>
              </a:rPr>
              <a:t>CHÀO MỪNG CẢ LỚP </a:t>
            </a:r>
          </a:p>
          <a:p>
            <a:pPr algn="ctr">
              <a:lnSpc>
                <a:spcPct val="170000"/>
              </a:lnSpc>
            </a:pPr>
            <a:r>
              <a:rPr lang="en-US" sz="8000" b="1" dirty="0" smtClean="0">
                <a:solidFill>
                  <a:schemeClr val="accent2">
                    <a:lumMod val="75000"/>
                  </a:schemeClr>
                </a:solidFill>
                <a:latin typeface="Arial" panose="020B0604020202020204" pitchFamily="34" charset="0"/>
                <a:cs typeface="Arial" panose="020B0604020202020204" pitchFamily="34" charset="0"/>
              </a:rPr>
              <a:t>ĐẾN VỚI TIẾT HỌC HÔM NAY!</a:t>
            </a:r>
            <a:endParaRPr lang="en-US" sz="8000" b="1" dirty="0">
              <a:solidFill>
                <a:schemeClr val="accent2">
                  <a:lumMod val="75000"/>
                </a:schemeClr>
              </a:solidFill>
              <a:latin typeface="Arial" panose="020B0604020202020204" pitchFamily="34" charset="0"/>
              <a:cs typeface="Arial" panose="020B0604020202020204" pitchFamily="34" charset="0"/>
            </a:endParaRPr>
          </a:p>
        </p:txBody>
      </p:sp>
      <p:grpSp>
        <p:nvGrpSpPr>
          <p:cNvPr id="19" name="Group 19"/>
          <p:cNvGrpSpPr/>
          <p:nvPr/>
        </p:nvGrpSpPr>
        <p:grpSpPr>
          <a:xfrm>
            <a:off x="7848600" y="7281691"/>
            <a:ext cx="2108884" cy="904184"/>
            <a:chOff x="0" y="0"/>
            <a:chExt cx="2811845" cy="1205579"/>
          </a:xfrm>
        </p:grpSpPr>
        <p:pic>
          <p:nvPicPr>
            <p:cNvPr id="20" name="Picture 20"/>
            <p:cNvPicPr>
              <a:picLocks noChangeAspect="1"/>
            </p:cNvPicPr>
            <p:nvPr/>
          </p:nvPicPr>
          <p:blipFill>
            <a:blip r:embed="rId9"/>
            <a:srcRect/>
            <a:stretch>
              <a:fillRect/>
            </a:stretch>
          </p:blipFill>
          <p:spPr>
            <a:xfrm>
              <a:off x="0" y="0"/>
              <a:ext cx="2811845" cy="1205579"/>
            </a:xfrm>
            <a:prstGeom prst="rect">
              <a:avLst/>
            </a:prstGeom>
          </p:spPr>
        </p:pic>
        <p:grpSp>
          <p:nvGrpSpPr>
            <p:cNvPr id="21" name="Group 21"/>
            <p:cNvGrpSpPr/>
            <p:nvPr/>
          </p:nvGrpSpPr>
          <p:grpSpPr>
            <a:xfrm>
              <a:off x="784229" y="448855"/>
              <a:ext cx="1243387" cy="307869"/>
              <a:chOff x="0" y="0"/>
              <a:chExt cx="2051651" cy="508000"/>
            </a:xfrm>
          </p:grpSpPr>
          <p:sp>
            <p:nvSpPr>
              <p:cNvPr id="22" name="Freeform 22"/>
              <p:cNvSpPr/>
              <p:nvPr/>
            </p:nvSpPr>
            <p:spPr>
              <a:xfrm>
                <a:off x="0" y="215900"/>
                <a:ext cx="1755741" cy="76200"/>
              </a:xfrm>
              <a:custGeom>
                <a:avLst/>
                <a:gdLst/>
                <a:ahLst/>
                <a:cxnLst/>
                <a:rect l="l" t="t" r="r" b="b"/>
                <a:pathLst>
                  <a:path w="1755741" h="76200">
                    <a:moveTo>
                      <a:pt x="0" y="0"/>
                    </a:moveTo>
                    <a:lnTo>
                      <a:pt x="1755741" y="0"/>
                    </a:lnTo>
                    <a:lnTo>
                      <a:pt x="1755741" y="76200"/>
                    </a:lnTo>
                    <a:lnTo>
                      <a:pt x="0" y="76200"/>
                    </a:lnTo>
                    <a:close/>
                  </a:path>
                </a:pathLst>
              </a:custGeom>
              <a:solidFill>
                <a:srgbClr val="D75B3F"/>
              </a:solidFill>
            </p:spPr>
          </p:sp>
          <p:sp>
            <p:nvSpPr>
              <p:cNvPr id="23" name="Freeform 23"/>
              <p:cNvSpPr/>
              <p:nvPr/>
            </p:nvSpPr>
            <p:spPr>
              <a:xfrm>
                <a:off x="1677001" y="1270"/>
                <a:ext cx="374650" cy="505460"/>
              </a:xfrm>
              <a:custGeom>
                <a:avLst/>
                <a:gdLst/>
                <a:ahLst/>
                <a:cxnLst/>
                <a:rect l="l" t="t" r="r" b="b"/>
                <a:pathLst>
                  <a:path w="374650" h="505460">
                    <a:moveTo>
                      <a:pt x="0" y="505460"/>
                    </a:moveTo>
                    <a:lnTo>
                      <a:pt x="0" y="0"/>
                    </a:lnTo>
                    <a:lnTo>
                      <a:pt x="374650" y="252730"/>
                    </a:lnTo>
                    <a:close/>
                  </a:path>
                </a:pathLst>
              </a:custGeom>
              <a:solidFill>
                <a:srgbClr val="D75B3F"/>
              </a:solidFill>
            </p:spPr>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19" name="Group 18"/>
          <p:cNvGrpSpPr/>
          <p:nvPr/>
        </p:nvGrpSpPr>
        <p:grpSpPr>
          <a:xfrm>
            <a:off x="2329180" y="489833"/>
            <a:ext cx="13868400" cy="1328420"/>
            <a:chOff x="1066800" y="2857500"/>
            <a:chExt cx="13563600" cy="1328420"/>
          </a:xfrm>
        </p:grpSpPr>
        <p:sp>
          <p:nvSpPr>
            <p:cNvPr id="20" name="Rounded Rectangle 19"/>
            <p:cNvSpPr/>
            <p:nvPr/>
          </p:nvSpPr>
          <p:spPr>
            <a:xfrm>
              <a:off x="1066800" y="2857500"/>
              <a:ext cx="13563600" cy="1295400"/>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857500"/>
              <a:ext cx="1328420" cy="1328420"/>
            </a:xfrm>
            <a:prstGeom prst="rect">
              <a:avLst/>
            </a:prstGeom>
          </p:spPr>
        </p:pic>
      </p:grpSp>
      <p:sp>
        <p:nvSpPr>
          <p:cNvPr id="24" name="TextBox 23"/>
          <p:cNvSpPr txBox="1"/>
          <p:nvPr/>
        </p:nvSpPr>
        <p:spPr>
          <a:xfrm>
            <a:off x="3810000" y="800100"/>
            <a:ext cx="12082780" cy="707886"/>
          </a:xfrm>
          <a:prstGeom prst="rect">
            <a:avLst/>
          </a:prstGeom>
          <a:noFill/>
        </p:spPr>
        <p:txBody>
          <a:bodyPr wrap="square" rtlCol="0">
            <a:spAutoFit/>
          </a:bodyPr>
          <a:lstStyle/>
          <a:p>
            <a:pPr algn="ctr"/>
            <a:r>
              <a:rPr lang="vi-VN" sz="4000" smtClean="0">
                <a:solidFill>
                  <a:srgbClr val="C00000"/>
                </a:solidFill>
                <a:latin typeface="Arial" panose="020B0604020202020204" pitchFamily="34" charset="0"/>
                <a:cs typeface="Arial" panose="020B0604020202020204" pitchFamily="34" charset="0"/>
              </a:rPr>
              <a:t>Phần mềm nguồn mở và phần mềm nguồn đóng</a:t>
            </a:r>
            <a:endParaRPr lang="en-US" sz="4000">
              <a:solidFill>
                <a:srgbClr val="C00000"/>
              </a:solidFill>
              <a:latin typeface="Arial" panose="020B0604020202020204" pitchFamily="34" charset="0"/>
              <a:cs typeface="Arial" panose="020B0604020202020204" pitchFamily="34" charset="0"/>
            </a:endParaRPr>
          </a:p>
        </p:txBody>
      </p:sp>
      <p:sp>
        <p:nvSpPr>
          <p:cNvPr id="25" name="Horizontal Scroll 24"/>
          <p:cNvSpPr/>
          <p:nvPr/>
        </p:nvSpPr>
        <p:spPr>
          <a:xfrm>
            <a:off x="914400" y="2302996"/>
            <a:ext cx="6473575" cy="1371600"/>
          </a:xfrm>
          <a:prstGeom prst="horizont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smtClean="0">
                <a:solidFill>
                  <a:schemeClr val="bg1"/>
                </a:solidFill>
                <a:latin typeface="Arial" panose="020B0604020202020204" pitchFamily="34" charset="0"/>
                <a:cs typeface="Arial" panose="020B0604020202020204" pitchFamily="34" charset="0"/>
              </a:rPr>
              <a:t>Phần mềm nguồn đóng:</a:t>
            </a:r>
            <a:endParaRPr lang="en-US" sz="4000" b="1">
              <a:solidFill>
                <a:schemeClr val="bg1"/>
              </a:solidFill>
              <a:latin typeface="Arial" panose="020B0604020202020204" pitchFamily="34" charset="0"/>
              <a:cs typeface="Arial" panose="020B0604020202020204" pitchFamily="34" charset="0"/>
            </a:endParaRPr>
          </a:p>
        </p:txBody>
      </p:sp>
      <p:sp>
        <p:nvSpPr>
          <p:cNvPr id="26" name="Horizontal Scroll 25"/>
          <p:cNvSpPr/>
          <p:nvPr/>
        </p:nvSpPr>
        <p:spPr>
          <a:xfrm>
            <a:off x="859790" y="5862255"/>
            <a:ext cx="6167120" cy="1371600"/>
          </a:xfrm>
          <a:prstGeom prst="horizont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smtClean="0">
                <a:solidFill>
                  <a:schemeClr val="bg1"/>
                </a:solidFill>
                <a:latin typeface="Arial" panose="020B0604020202020204" pitchFamily="34" charset="0"/>
                <a:cs typeface="Arial" panose="020B0604020202020204" pitchFamily="34" charset="0"/>
              </a:rPr>
              <a:t>Phần mềm nguồn mở:</a:t>
            </a:r>
            <a:endParaRPr lang="en-US" sz="4000" b="1">
              <a:solidFill>
                <a:schemeClr val="bg1"/>
              </a:solidFill>
              <a:latin typeface="Arial" panose="020B0604020202020204" pitchFamily="34" charset="0"/>
              <a:cs typeface="Arial" panose="020B0604020202020204" pitchFamily="34" charset="0"/>
            </a:endParaRPr>
          </a:p>
        </p:txBody>
      </p:sp>
      <p:sp>
        <p:nvSpPr>
          <p:cNvPr id="27" name="Rectangle 26"/>
          <p:cNvSpPr/>
          <p:nvPr/>
        </p:nvSpPr>
        <p:spPr>
          <a:xfrm>
            <a:off x="859790" y="3765461"/>
            <a:ext cx="8752840" cy="1938992"/>
          </a:xfrm>
          <a:prstGeom prst="rect">
            <a:avLst/>
          </a:prstGeom>
        </p:spPr>
        <p:txBody>
          <a:bodyPr wrap="square">
            <a:spAutoFit/>
          </a:bodyPr>
          <a:lstStyle/>
          <a:p>
            <a:pPr algn="just">
              <a:lnSpc>
                <a:spcPct val="150000"/>
              </a:lnSpc>
            </a:pPr>
            <a:r>
              <a:rPr lang="vi-VN" sz="4000">
                <a:latin typeface="Arial" panose="020B0604020202020204" pitchFamily="34" charset="0"/>
                <a:cs typeface="Arial" panose="020B0604020202020204" pitchFamily="34" charset="0"/>
              </a:rPr>
              <a:t>Đ</a:t>
            </a:r>
            <a:r>
              <a:rPr lang="vi-VN" sz="4000" smtClean="0">
                <a:latin typeface="Arial" panose="020B0604020202020204" pitchFamily="34" charset="0"/>
                <a:cs typeface="Arial" panose="020B0604020202020204" pitchFamily="34" charset="0"/>
              </a:rPr>
              <a:t>ược </a:t>
            </a:r>
            <a:r>
              <a:rPr lang="vi-VN" sz="4000">
                <a:latin typeface="Arial" panose="020B0604020202020204" pitchFamily="34" charset="0"/>
                <a:cs typeface="Arial" panose="020B0604020202020204" pitchFamily="34" charset="0"/>
              </a:rPr>
              <a:t>cung cấp dưới dạng mô đun chương trình viết trên ngôn ngữ máy.</a:t>
            </a:r>
            <a:endParaRPr lang="en-US" sz="4000">
              <a:latin typeface="Arial" panose="020B0604020202020204" pitchFamily="34" charset="0"/>
              <a:cs typeface="Arial" panose="020B0604020202020204" pitchFamily="34" charset="0"/>
            </a:endParaRPr>
          </a:p>
        </p:txBody>
      </p:sp>
      <p:sp>
        <p:nvSpPr>
          <p:cNvPr id="28" name="Rectangle 27"/>
          <p:cNvSpPr/>
          <p:nvPr/>
        </p:nvSpPr>
        <p:spPr>
          <a:xfrm>
            <a:off x="859790" y="7249352"/>
            <a:ext cx="8752840" cy="2862322"/>
          </a:xfrm>
          <a:prstGeom prst="rect">
            <a:avLst/>
          </a:prstGeom>
        </p:spPr>
        <p:txBody>
          <a:bodyPr wrap="square">
            <a:spAutoFit/>
          </a:bodyPr>
          <a:lstStyle/>
          <a:p>
            <a:pPr algn="just">
              <a:lnSpc>
                <a:spcPct val="150000"/>
              </a:lnSpc>
            </a:pPr>
            <a:r>
              <a:rPr lang="vi-VN" sz="4000">
                <a:latin typeface="Arial" panose="020B0604020202020204" pitchFamily="34" charset="0"/>
                <a:cs typeface="Arial" panose="020B0604020202020204" pitchFamily="34" charset="0"/>
              </a:rPr>
              <a:t>Đ</a:t>
            </a:r>
            <a:r>
              <a:rPr lang="vi-VN" sz="4000" smtClean="0">
                <a:latin typeface="Arial" panose="020B0604020202020204" pitchFamily="34" charset="0"/>
                <a:cs typeface="Arial" panose="020B0604020202020204" pitchFamily="34" charset="0"/>
              </a:rPr>
              <a:t>ược </a:t>
            </a:r>
            <a:r>
              <a:rPr lang="vi-VN" sz="4000">
                <a:latin typeface="Arial" panose="020B0604020202020204" pitchFamily="34" charset="0"/>
                <a:cs typeface="Arial" panose="020B0604020202020204" pitchFamily="34" charset="0"/>
              </a:rPr>
              <a:t>cung cấp dưới dạng các mô đun chương trình viết trên một ngôn ngữ lập trình bậc cao. </a:t>
            </a:r>
            <a:endParaRPr lang="en-US" sz="4000">
              <a:latin typeface="Arial" panose="020B0604020202020204" pitchFamily="34" charset="0"/>
              <a:cs typeface="Arial" panose="020B0604020202020204" pitchFamily="34" charset="0"/>
            </a:endParaRPr>
          </a:p>
        </p:txBody>
      </p:sp>
      <p:sp>
        <p:nvSpPr>
          <p:cNvPr id="29" name="TextBox 28"/>
          <p:cNvSpPr txBox="1"/>
          <p:nvPr/>
        </p:nvSpPr>
        <p:spPr>
          <a:xfrm>
            <a:off x="10042907" y="2409525"/>
            <a:ext cx="1676400" cy="707886"/>
          </a:xfrm>
          <a:prstGeom prst="rect">
            <a:avLst/>
          </a:prstGeom>
          <a:noFill/>
        </p:spPr>
        <p:txBody>
          <a:bodyPr wrap="square" rtlCol="0">
            <a:spAutoFit/>
          </a:bodyPr>
          <a:lstStyle/>
          <a:p>
            <a:r>
              <a:rPr lang="vi-VN" sz="4000" b="1" smtClean="0">
                <a:solidFill>
                  <a:srgbClr val="0000FF"/>
                </a:solidFill>
                <a:latin typeface="Arial" panose="020B0604020202020204" pitchFamily="34" charset="0"/>
                <a:cs typeface="Arial" panose="020B0604020202020204" pitchFamily="34" charset="0"/>
              </a:rPr>
              <a:t>Ví dụ:</a:t>
            </a:r>
            <a:endParaRPr lang="en-US" sz="4000" b="1">
              <a:solidFill>
                <a:srgbClr val="0000FF"/>
              </a:solidFill>
              <a:latin typeface="Arial" panose="020B0604020202020204" pitchFamily="34" charset="0"/>
              <a:cs typeface="Arial" panose="020B0604020202020204" pitchFamily="34" charset="0"/>
            </a:endParaRPr>
          </a:p>
        </p:txBody>
      </p:sp>
      <p:grpSp>
        <p:nvGrpSpPr>
          <p:cNvPr id="30" name="Group 29"/>
          <p:cNvGrpSpPr/>
          <p:nvPr/>
        </p:nvGrpSpPr>
        <p:grpSpPr>
          <a:xfrm>
            <a:off x="10042907" y="3501014"/>
            <a:ext cx="3621121" cy="2361241"/>
            <a:chOff x="4547776" y="6964030"/>
            <a:chExt cx="3621121" cy="2361241"/>
          </a:xfrm>
        </p:grpSpPr>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2749" y="6964030"/>
              <a:ext cx="1743869" cy="1538751"/>
            </a:xfrm>
            <a:prstGeom prst="rect">
              <a:avLst/>
            </a:prstGeom>
          </p:spPr>
        </p:pic>
        <p:sp>
          <p:nvSpPr>
            <p:cNvPr id="32" name="Rectangle 31"/>
            <p:cNvSpPr/>
            <p:nvPr/>
          </p:nvSpPr>
          <p:spPr>
            <a:xfrm>
              <a:off x="4547776" y="8740496"/>
              <a:ext cx="3621121" cy="584775"/>
            </a:xfrm>
            <a:prstGeom prst="rect">
              <a:avLst/>
            </a:prstGeom>
          </p:spPr>
          <p:txBody>
            <a:bodyPr wrap="none">
              <a:spAutoFit/>
            </a:bodyPr>
            <a:lstStyle/>
            <a:p>
              <a:pPr algn="ctr"/>
              <a:r>
                <a:rPr lang="vi-VN" sz="3200" i="1" smtClean="0">
                  <a:latin typeface="Arial" panose="020B0604020202020204" pitchFamily="34" charset="0"/>
                  <a:cs typeface="Arial" panose="020B0604020202020204" pitchFamily="34" charset="0"/>
                </a:rPr>
                <a:t>Microsoft Windows</a:t>
              </a:r>
              <a:endParaRPr lang="en-US" sz="3200" i="1" dirty="0">
                <a:latin typeface="Arial" panose="020B0604020202020204" pitchFamily="34" charset="0"/>
                <a:cs typeface="Arial" panose="020B0604020202020204" pitchFamily="34" charset="0"/>
              </a:endParaRPr>
            </a:p>
          </p:txBody>
        </p:sp>
      </p:grpSp>
      <p:grpSp>
        <p:nvGrpSpPr>
          <p:cNvPr id="33" name="Group 32"/>
          <p:cNvGrpSpPr/>
          <p:nvPr/>
        </p:nvGrpSpPr>
        <p:grpSpPr>
          <a:xfrm>
            <a:off x="14376979" y="3501014"/>
            <a:ext cx="3031599" cy="2361241"/>
            <a:chOff x="4842536" y="6964030"/>
            <a:chExt cx="3031599" cy="2361241"/>
          </a:xfrm>
        </p:grpSpPr>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5308" y="6964030"/>
              <a:ext cx="1538751" cy="1538751"/>
            </a:xfrm>
            <a:prstGeom prst="rect">
              <a:avLst/>
            </a:prstGeom>
          </p:spPr>
        </p:pic>
        <p:sp>
          <p:nvSpPr>
            <p:cNvPr id="35" name="Rectangle 34"/>
            <p:cNvSpPr/>
            <p:nvPr/>
          </p:nvSpPr>
          <p:spPr>
            <a:xfrm>
              <a:off x="4842536" y="8740496"/>
              <a:ext cx="3031599" cy="584775"/>
            </a:xfrm>
            <a:prstGeom prst="rect">
              <a:avLst/>
            </a:prstGeom>
          </p:spPr>
          <p:txBody>
            <a:bodyPr wrap="none">
              <a:spAutoFit/>
            </a:bodyPr>
            <a:lstStyle/>
            <a:p>
              <a:pPr algn="ctr"/>
              <a:r>
                <a:rPr lang="vi-VN" sz="3200" i="1" smtClean="0">
                  <a:latin typeface="Arial" panose="020B0604020202020204" pitchFamily="34" charset="0"/>
                  <a:cs typeface="Arial" panose="020B0604020202020204" pitchFamily="34" charset="0"/>
                </a:rPr>
                <a:t>Microsoft Office</a:t>
              </a:r>
              <a:endParaRPr lang="en-US" sz="3200" i="1" dirty="0">
                <a:latin typeface="Arial" panose="020B0604020202020204" pitchFamily="34" charset="0"/>
                <a:cs typeface="Arial" panose="020B0604020202020204" pitchFamily="34" charset="0"/>
              </a:endParaRPr>
            </a:p>
          </p:txBody>
        </p:sp>
      </p:grpSp>
      <p:sp>
        <p:nvSpPr>
          <p:cNvPr id="36" name="TextBox 35"/>
          <p:cNvSpPr txBox="1"/>
          <p:nvPr/>
        </p:nvSpPr>
        <p:spPr>
          <a:xfrm>
            <a:off x="10042907" y="6194112"/>
            <a:ext cx="1676400" cy="707886"/>
          </a:xfrm>
          <a:prstGeom prst="rect">
            <a:avLst/>
          </a:prstGeom>
          <a:noFill/>
        </p:spPr>
        <p:txBody>
          <a:bodyPr wrap="square" rtlCol="0">
            <a:spAutoFit/>
          </a:bodyPr>
          <a:lstStyle/>
          <a:p>
            <a:r>
              <a:rPr lang="vi-VN" sz="4000" b="1" smtClean="0">
                <a:solidFill>
                  <a:srgbClr val="0000FF"/>
                </a:solidFill>
                <a:latin typeface="Arial" panose="020B0604020202020204" pitchFamily="34" charset="0"/>
                <a:cs typeface="Arial" panose="020B0604020202020204" pitchFamily="34" charset="0"/>
              </a:rPr>
              <a:t>Ví dụ:</a:t>
            </a:r>
            <a:endParaRPr lang="en-US" sz="4000" b="1">
              <a:solidFill>
                <a:srgbClr val="0000FF"/>
              </a:solidFill>
              <a:latin typeface="Arial" panose="020B0604020202020204" pitchFamily="34" charset="0"/>
              <a:cs typeface="Arial" panose="020B0604020202020204" pitchFamily="34" charset="0"/>
            </a:endParaRPr>
          </a:p>
        </p:txBody>
      </p:sp>
      <p:grpSp>
        <p:nvGrpSpPr>
          <p:cNvPr id="37" name="Group 36"/>
          <p:cNvGrpSpPr/>
          <p:nvPr/>
        </p:nvGrpSpPr>
        <p:grpSpPr>
          <a:xfrm>
            <a:off x="10042907" y="7000938"/>
            <a:ext cx="3919663" cy="3110736"/>
            <a:chOff x="3888518" y="6117659"/>
            <a:chExt cx="3919663" cy="3110736"/>
          </a:xfrm>
        </p:grpSpPr>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3444" y="6117659"/>
              <a:ext cx="2529809" cy="2529809"/>
            </a:xfrm>
            <a:prstGeom prst="rect">
              <a:avLst/>
            </a:prstGeom>
          </p:spPr>
        </p:pic>
        <p:sp>
          <p:nvSpPr>
            <p:cNvPr id="39" name="Rectangle 38"/>
            <p:cNvSpPr/>
            <p:nvPr/>
          </p:nvSpPr>
          <p:spPr>
            <a:xfrm>
              <a:off x="3888518" y="8643620"/>
              <a:ext cx="3919663" cy="584775"/>
            </a:xfrm>
            <a:prstGeom prst="rect">
              <a:avLst/>
            </a:prstGeom>
          </p:spPr>
          <p:txBody>
            <a:bodyPr wrap="none">
              <a:spAutoFit/>
            </a:bodyPr>
            <a:lstStyle/>
            <a:p>
              <a:pPr algn="ctr"/>
              <a:r>
                <a:rPr lang="en-US" sz="3200" i="1" dirty="0" err="1" smtClean="0">
                  <a:latin typeface="Arial" panose="020B0604020202020204" pitchFamily="34" charset="0"/>
                  <a:cs typeface="Arial" panose="020B0604020202020204" pitchFamily="34" charset="0"/>
                </a:rPr>
                <a:t>Phần</a:t>
              </a:r>
              <a:r>
                <a:rPr lang="en-US" sz="3200" i="1" dirty="0" smtClean="0">
                  <a:latin typeface="Arial" panose="020B0604020202020204" pitchFamily="34" charset="0"/>
                  <a:cs typeface="Arial" panose="020B0604020202020204" pitchFamily="34" charset="0"/>
                </a:rPr>
                <a:t> </a:t>
              </a:r>
              <a:r>
                <a:rPr lang="en-US" sz="3200" i="1" dirty="0" err="1" smtClean="0">
                  <a:latin typeface="Arial" panose="020B0604020202020204" pitchFamily="34" charset="0"/>
                  <a:cs typeface="Arial" panose="020B0604020202020204" pitchFamily="34" charset="0"/>
                </a:rPr>
                <a:t>mềm</a:t>
              </a:r>
              <a:r>
                <a:rPr lang="en-US" sz="3200" i="1" dirty="0" smtClean="0">
                  <a:latin typeface="Arial" panose="020B0604020202020204" pitchFamily="34" charset="0"/>
                  <a:cs typeface="Arial" panose="020B0604020202020204" pitchFamily="34" charset="0"/>
                </a:rPr>
                <a:t> </a:t>
              </a:r>
              <a:r>
                <a:rPr lang="en-US" sz="3200" i="1" dirty="0" err="1" smtClean="0">
                  <a:latin typeface="Arial" panose="020B0604020202020204" pitchFamily="34" charset="0"/>
                  <a:cs typeface="Arial" panose="020B0604020202020204" pitchFamily="34" charset="0"/>
                </a:rPr>
                <a:t>Inkscape</a:t>
              </a:r>
              <a:endParaRPr lang="en-US" sz="3200" i="1" dirty="0">
                <a:latin typeface="Arial" panose="020B0604020202020204" pitchFamily="34" charset="0"/>
                <a:cs typeface="Arial" panose="020B0604020202020204" pitchFamily="34" charset="0"/>
              </a:endParaRPr>
            </a:p>
          </p:txBody>
        </p:sp>
      </p:grpSp>
      <p:grpSp>
        <p:nvGrpSpPr>
          <p:cNvPr id="40" name="Group 39"/>
          <p:cNvGrpSpPr/>
          <p:nvPr/>
        </p:nvGrpSpPr>
        <p:grpSpPr>
          <a:xfrm>
            <a:off x="14533502" y="6874058"/>
            <a:ext cx="3328155" cy="3209676"/>
            <a:chOff x="9115904" y="6018719"/>
            <a:chExt cx="3328155" cy="3209676"/>
          </a:xfrm>
        </p:grpSpPr>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9497" y="6018719"/>
              <a:ext cx="2662093" cy="2662093"/>
            </a:xfrm>
            <a:prstGeom prst="rect">
              <a:avLst/>
            </a:prstGeom>
          </p:spPr>
        </p:pic>
        <p:sp>
          <p:nvSpPr>
            <p:cNvPr id="42" name="Rectangle 41"/>
            <p:cNvSpPr/>
            <p:nvPr/>
          </p:nvSpPr>
          <p:spPr>
            <a:xfrm>
              <a:off x="9115904" y="8643620"/>
              <a:ext cx="3328155" cy="584775"/>
            </a:xfrm>
            <a:prstGeom prst="rect">
              <a:avLst/>
            </a:prstGeom>
          </p:spPr>
          <p:txBody>
            <a:bodyPr wrap="none">
              <a:spAutoFit/>
            </a:bodyPr>
            <a:lstStyle/>
            <a:p>
              <a:pPr algn="ctr"/>
              <a:r>
                <a:rPr lang="en-US" sz="3200" i="1" dirty="0" err="1" smtClean="0">
                  <a:latin typeface="Arial" panose="020B0604020202020204" pitchFamily="34" charset="0"/>
                  <a:cs typeface="Arial" panose="020B0604020202020204" pitchFamily="34" charset="0"/>
                </a:rPr>
                <a:t>Phần</a:t>
              </a:r>
              <a:r>
                <a:rPr lang="en-US" sz="3200" i="1" dirty="0" smtClean="0">
                  <a:latin typeface="Arial" panose="020B0604020202020204" pitchFamily="34" charset="0"/>
                  <a:cs typeface="Arial" panose="020B0604020202020204" pitchFamily="34" charset="0"/>
                </a:rPr>
                <a:t> </a:t>
              </a:r>
              <a:r>
                <a:rPr lang="en-US" sz="3200" i="1" dirty="0" err="1" smtClean="0">
                  <a:latin typeface="Arial" panose="020B0604020202020204" pitchFamily="34" charset="0"/>
                  <a:cs typeface="Arial" panose="020B0604020202020204" pitchFamily="34" charset="0"/>
                </a:rPr>
                <a:t>mềm</a:t>
              </a:r>
              <a:r>
                <a:rPr lang="en-US" sz="3200" i="1" dirty="0" smtClean="0">
                  <a:latin typeface="Arial" panose="020B0604020202020204" pitchFamily="34" charset="0"/>
                  <a:cs typeface="Arial" panose="020B0604020202020204" pitchFamily="34" charset="0"/>
                </a:rPr>
                <a:t> GMIP</a:t>
              </a:r>
              <a:endParaRPr lang="en-US" sz="3200" i="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1903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par>
                          <p:cTn id="50" fill="hold">
                            <p:stCondLst>
                              <p:cond delay="500"/>
                            </p:stCondLst>
                            <p:childTnLst>
                              <p:par>
                                <p:cTn id="51" presetID="53" presetClass="entr" presetSubtype="16"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childTnLst>
                                </p:cTn>
                              </p:par>
                            </p:childTnLst>
                          </p:cTn>
                        </p:par>
                        <p:par>
                          <p:cTn id="56" fill="hold">
                            <p:stCondLst>
                              <p:cond delay="1000"/>
                            </p:stCondLst>
                            <p:childTnLst>
                              <p:par>
                                <p:cTn id="57" presetID="53" presetClass="entr" presetSubtype="16"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p:bldP spid="28" grpId="0"/>
      <p:bldP spid="29"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19" name="Group 18"/>
          <p:cNvGrpSpPr/>
          <p:nvPr/>
        </p:nvGrpSpPr>
        <p:grpSpPr>
          <a:xfrm>
            <a:off x="2209800" y="495300"/>
            <a:ext cx="14053820" cy="1938992"/>
            <a:chOff x="1066800" y="2857500"/>
            <a:chExt cx="13744945" cy="1938992"/>
          </a:xfrm>
        </p:grpSpPr>
        <p:sp>
          <p:nvSpPr>
            <p:cNvPr id="20" name="Rounded Rectangle 19"/>
            <p:cNvSpPr/>
            <p:nvPr/>
          </p:nvSpPr>
          <p:spPr>
            <a:xfrm>
              <a:off x="1066800" y="2857500"/>
              <a:ext cx="13744945" cy="1938992"/>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162786"/>
              <a:ext cx="1328420" cy="1328420"/>
            </a:xfrm>
            <a:prstGeom prst="rect">
              <a:avLst/>
            </a:prstGeom>
          </p:spPr>
        </p:pic>
      </p:grpSp>
      <p:sp>
        <p:nvSpPr>
          <p:cNvPr id="24" name="TextBox 23"/>
          <p:cNvSpPr txBox="1"/>
          <p:nvPr/>
        </p:nvSpPr>
        <p:spPr>
          <a:xfrm>
            <a:off x="3462020" y="495300"/>
            <a:ext cx="12420600" cy="1938992"/>
          </a:xfrm>
          <a:prstGeom prst="rect">
            <a:avLst/>
          </a:prstGeom>
          <a:noFill/>
        </p:spPr>
        <p:txBody>
          <a:bodyPr wrap="square" rtlCol="0">
            <a:spAutoFit/>
          </a:bodyPr>
          <a:lstStyle/>
          <a:p>
            <a:pPr algn="ctr">
              <a:lnSpc>
                <a:spcPct val="150000"/>
              </a:lnSpc>
            </a:pPr>
            <a:r>
              <a:rPr lang="vi-VN" sz="4000">
                <a:solidFill>
                  <a:srgbClr val="C00000"/>
                </a:solidFill>
              </a:rPr>
              <a:t>Phần mềm khai thác trực tuyến (online) và phần mềm cài trên máy tính cá nhân</a:t>
            </a:r>
            <a:endParaRPr lang="en-US" sz="4000">
              <a:solidFill>
                <a:srgbClr val="C00000"/>
              </a:solidFill>
            </a:endParaRPr>
          </a:p>
        </p:txBody>
      </p:sp>
      <p:sp>
        <p:nvSpPr>
          <p:cNvPr id="2" name="Rectangle 1"/>
          <p:cNvSpPr/>
          <p:nvPr/>
        </p:nvSpPr>
        <p:spPr>
          <a:xfrm>
            <a:off x="1478280" y="3162544"/>
            <a:ext cx="5638800" cy="1824923"/>
          </a:xfrm>
          <a:prstGeom prst="rect">
            <a:avLst/>
          </a:prstGeom>
        </p:spPr>
        <p:txBody>
          <a:bodyPr wrap="square">
            <a:spAutoFit/>
          </a:bodyPr>
          <a:lstStyle/>
          <a:p>
            <a:pPr algn="ctr">
              <a:lnSpc>
                <a:spcPct val="150000"/>
              </a:lnSpc>
            </a:pPr>
            <a:r>
              <a:rPr lang="en-US" sz="4000" b="1">
                <a:solidFill>
                  <a:srgbClr val="0000FF"/>
                </a:solidFill>
                <a:latin typeface="Arial" panose="020B0604020202020204" pitchFamily="34" charset="0"/>
                <a:cs typeface="Arial" panose="020B0604020202020204" pitchFamily="34" charset="0"/>
              </a:rPr>
              <a:t>Phần mềm khai thác trực </a:t>
            </a:r>
            <a:r>
              <a:rPr lang="en-US" sz="4000" b="1" smtClean="0">
                <a:solidFill>
                  <a:srgbClr val="0000FF"/>
                </a:solidFill>
                <a:latin typeface="Arial" panose="020B0604020202020204" pitchFamily="34" charset="0"/>
                <a:cs typeface="Arial" panose="020B0604020202020204" pitchFamily="34" charset="0"/>
              </a:rPr>
              <a:t>tuyến</a:t>
            </a:r>
            <a:r>
              <a:rPr lang="vi-VN" sz="4000" b="1" smtClean="0">
                <a:solidFill>
                  <a:srgbClr val="0000FF"/>
                </a:solidFill>
                <a:latin typeface="Arial" panose="020B0604020202020204" pitchFamily="34" charset="0"/>
                <a:cs typeface="Arial" panose="020B0604020202020204" pitchFamily="34" charset="0"/>
              </a:rPr>
              <a:t>:</a:t>
            </a:r>
            <a:endParaRPr lang="en-US" sz="4000" b="1">
              <a:solidFill>
                <a:srgbClr val="0000FF"/>
              </a:solidFill>
              <a:latin typeface="Arial" panose="020B0604020202020204" pitchFamily="34" charset="0"/>
              <a:cs typeface="Arial" panose="020B0604020202020204" pitchFamily="34" charset="0"/>
            </a:endParaRPr>
          </a:p>
        </p:txBody>
      </p:sp>
      <p:sp>
        <p:nvSpPr>
          <p:cNvPr id="3" name="Rectangle 2"/>
          <p:cNvSpPr/>
          <p:nvPr/>
        </p:nvSpPr>
        <p:spPr>
          <a:xfrm>
            <a:off x="1061720" y="5292753"/>
            <a:ext cx="6471920" cy="3785652"/>
          </a:xfrm>
          <a:prstGeom prst="rect">
            <a:avLst/>
          </a:prstGeom>
        </p:spPr>
        <p:txBody>
          <a:bodyPr wrap="square">
            <a:spAutoFit/>
          </a:bodyPr>
          <a:lstStyle/>
          <a:p>
            <a:pPr algn="just">
              <a:lnSpc>
                <a:spcPct val="150000"/>
              </a:lnSpc>
            </a:pPr>
            <a:r>
              <a:rPr lang="vi-VN" sz="4000" smtClean="0">
                <a:latin typeface="Arial" panose="020B0604020202020204" pitchFamily="34" charset="0"/>
                <a:cs typeface="Arial" panose="020B0604020202020204" pitchFamily="34" charset="0"/>
              </a:rPr>
              <a:t>Chỉ </a:t>
            </a:r>
            <a:r>
              <a:rPr lang="vi-VN" sz="4000">
                <a:latin typeface="Arial" panose="020B0604020202020204" pitchFamily="34" charset="0"/>
                <a:cs typeface="Arial" panose="020B0604020202020204" pitchFamily="34" charset="0"/>
              </a:rPr>
              <a:t>có thể sử dụng trên môi trường web, có thể miễn phí hoặc trả tiền cho từng phiên sử dụng.</a:t>
            </a:r>
            <a:endParaRPr lang="en-US" sz="4000">
              <a:latin typeface="Arial" panose="020B0604020202020204" pitchFamily="34" charset="0"/>
              <a:cs typeface="Arial" panose="020B0604020202020204" pitchFamily="34" charset="0"/>
            </a:endParaRPr>
          </a:p>
        </p:txBody>
      </p:sp>
      <p:sp>
        <p:nvSpPr>
          <p:cNvPr id="43" name="Rectangle 42"/>
          <p:cNvSpPr/>
          <p:nvPr/>
        </p:nvSpPr>
        <p:spPr>
          <a:xfrm>
            <a:off x="9672320" y="3162544"/>
            <a:ext cx="7086600" cy="1938992"/>
          </a:xfrm>
          <a:prstGeom prst="rect">
            <a:avLst/>
          </a:prstGeom>
        </p:spPr>
        <p:txBody>
          <a:bodyPr wrap="square">
            <a:spAutoFit/>
          </a:bodyPr>
          <a:lstStyle/>
          <a:p>
            <a:pPr algn="ctr">
              <a:lnSpc>
                <a:spcPct val="150000"/>
              </a:lnSpc>
            </a:pPr>
            <a:r>
              <a:rPr lang="vi-VN" sz="4000" b="1" smtClean="0">
                <a:solidFill>
                  <a:srgbClr val="0000FF"/>
                </a:solidFill>
              </a:rPr>
              <a:t>Phần </a:t>
            </a:r>
            <a:r>
              <a:rPr lang="vi-VN" sz="4000" b="1">
                <a:solidFill>
                  <a:srgbClr val="0000FF"/>
                </a:solidFill>
              </a:rPr>
              <a:t>mềm cài trên máy tính cá </a:t>
            </a:r>
            <a:r>
              <a:rPr lang="vi-VN" sz="4000" b="1" smtClean="0">
                <a:solidFill>
                  <a:srgbClr val="0000FF"/>
                </a:solidFill>
              </a:rPr>
              <a:t>nhân:</a:t>
            </a:r>
            <a:endParaRPr lang="en-US" sz="4000" b="1">
              <a:solidFill>
                <a:srgbClr val="0000FF"/>
              </a:solidFill>
            </a:endParaRPr>
          </a:p>
        </p:txBody>
      </p:sp>
      <p:sp>
        <p:nvSpPr>
          <p:cNvPr id="4" name="Rectangle 3"/>
          <p:cNvSpPr/>
          <p:nvPr/>
        </p:nvSpPr>
        <p:spPr>
          <a:xfrm>
            <a:off x="9159240" y="5292753"/>
            <a:ext cx="8138160" cy="3785652"/>
          </a:xfrm>
          <a:prstGeom prst="rect">
            <a:avLst/>
          </a:prstGeom>
        </p:spPr>
        <p:txBody>
          <a:bodyPr wrap="square">
            <a:spAutoFit/>
          </a:bodyPr>
          <a:lstStyle/>
          <a:p>
            <a:pPr algn="just">
              <a:lnSpc>
                <a:spcPct val="150000"/>
              </a:lnSpc>
            </a:pPr>
            <a:r>
              <a:rPr lang="vi-VN" sz="4000" smtClean="0">
                <a:latin typeface="Arial" panose="020B0604020202020204" pitchFamily="34" charset="0"/>
                <a:cs typeface="Arial" panose="020B0604020202020204" pitchFamily="34" charset="0"/>
              </a:rPr>
              <a:t>Là </a:t>
            </a:r>
            <a:r>
              <a:rPr lang="vi-VN" sz="4000">
                <a:latin typeface="Arial" panose="020B0604020202020204" pitchFamily="34" charset="0"/>
                <a:cs typeface="Arial" panose="020B0604020202020204" pitchFamily="34" charset="0"/>
              </a:rPr>
              <a:t>những phần mềm đã được cài đặt sẵn, hoặc do người dùng tải về theo nhu cầu sử dụng có thể miễn phí hoặc mất phí.</a:t>
            </a:r>
            <a:endParaRPr lang="en-US" sz="400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3620" y="8953500"/>
            <a:ext cx="1771795" cy="1158769"/>
          </a:xfrm>
          <a:prstGeom prst="rect">
            <a:avLst/>
          </a:prstGeom>
        </p:spPr>
      </p:pic>
    </p:spTree>
    <p:extLst>
      <p:ext uri="{BB962C8B-B14F-4D97-AF65-F5344CB8AC3E}">
        <p14:creationId xmlns:p14="http://schemas.microsoft.com/office/powerpoint/2010/main" val="127087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strVal val="#ppt_w+.3"/>
                                          </p:val>
                                        </p:tav>
                                        <p:tav tm="100000">
                                          <p:val>
                                            <p:strVal val="#ppt_w"/>
                                          </p:val>
                                        </p:tav>
                                      </p:tavLst>
                                    </p:anim>
                                    <p:anim calcmode="lin" valueType="num">
                                      <p:cBhvr>
                                        <p:cTn id="8" dur="500" fill="hold"/>
                                        <p:tgtEl>
                                          <p:spTgt spid="24"/>
                                        </p:tgtEl>
                                        <p:attrNameLst>
                                          <p:attrName>ppt_h</p:attrName>
                                        </p:attrNameLst>
                                      </p:cBhvr>
                                      <p:tavLst>
                                        <p:tav tm="0">
                                          <p:val>
                                            <p:strVal val="#ppt_h"/>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anim calcmode="lin" valueType="num">
                                      <p:cBhvr>
                                        <p:cTn id="27" dur="500" fill="hold"/>
                                        <p:tgtEl>
                                          <p:spTgt spid="43"/>
                                        </p:tgtEl>
                                        <p:attrNameLst>
                                          <p:attrName>ppt_x</p:attrName>
                                        </p:attrNameLst>
                                      </p:cBhvr>
                                      <p:tavLst>
                                        <p:tav tm="0">
                                          <p:val>
                                            <p:strVal val="#ppt_x"/>
                                          </p:val>
                                        </p:tav>
                                        <p:tav tm="100000">
                                          <p:val>
                                            <p:strVal val="#ppt_x"/>
                                          </p:val>
                                        </p:tav>
                                      </p:tavLst>
                                    </p:anim>
                                    <p:anim calcmode="lin" valueType="num">
                                      <p:cBhvr>
                                        <p:cTn id="28" dur="500" fill="hold"/>
                                        <p:tgtEl>
                                          <p:spTgt spid="4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anim calcmode="lin" valueType="num">
                                      <p:cBhvr>
                                        <p:cTn id="32" dur="500" fill="hold"/>
                                        <p:tgtEl>
                                          <p:spTgt spid="4"/>
                                        </p:tgtEl>
                                        <p:attrNameLst>
                                          <p:attrName>ppt_x</p:attrName>
                                        </p:attrNameLst>
                                      </p:cBhvr>
                                      <p:tavLst>
                                        <p:tav tm="0">
                                          <p:val>
                                            <p:strVal val="#ppt_x"/>
                                          </p:val>
                                        </p:tav>
                                        <p:tav tm="100000">
                                          <p:val>
                                            <p:strVal val="#ppt_x"/>
                                          </p:val>
                                        </p:tav>
                                      </p:tavLst>
                                    </p:anim>
                                    <p:anim calcmode="lin" valueType="num">
                                      <p:cBhvr>
                                        <p:cTn id="3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P spid="3" grpId="0"/>
      <p:bldP spid="4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3" name="Group 2"/>
          <p:cNvGrpSpPr/>
          <p:nvPr/>
        </p:nvGrpSpPr>
        <p:grpSpPr>
          <a:xfrm>
            <a:off x="813504" y="2146952"/>
            <a:ext cx="8863896" cy="5725426"/>
            <a:chOff x="813504" y="2146952"/>
            <a:chExt cx="8863896" cy="5725426"/>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2121" t="6379" r="6061" b="5742"/>
            <a:stretch/>
          </p:blipFill>
          <p:spPr>
            <a:xfrm>
              <a:off x="813504" y="2146952"/>
              <a:ext cx="8863896" cy="4924387"/>
            </a:xfrm>
            <a:prstGeom prst="roundRect">
              <a:avLst/>
            </a:prstGeom>
          </p:spPr>
        </p:pic>
        <p:sp>
          <p:nvSpPr>
            <p:cNvPr id="13" name="TextBox 12"/>
            <p:cNvSpPr txBox="1"/>
            <p:nvPr/>
          </p:nvSpPr>
          <p:spPr>
            <a:xfrm>
              <a:off x="1152825" y="7287603"/>
              <a:ext cx="8185254" cy="584775"/>
            </a:xfrm>
            <a:prstGeom prst="rect">
              <a:avLst/>
            </a:prstGeom>
            <a:noFill/>
          </p:spPr>
          <p:txBody>
            <a:bodyPr wrap="none" rtlCol="0">
              <a:spAutoFit/>
            </a:bodyPr>
            <a:lstStyle/>
            <a:p>
              <a:pPr algn="ctr"/>
              <a:r>
                <a:rPr lang="en-US" sz="3200" i="1" dirty="0" err="1" smtClean="0">
                  <a:solidFill>
                    <a:srgbClr val="0000FF"/>
                  </a:solidFill>
                  <a:latin typeface="Arial" panose="020B0604020202020204" pitchFamily="34" charset="0"/>
                  <a:cs typeface="Arial" panose="020B0604020202020204" pitchFamily="34" charset="0"/>
                </a:rPr>
                <a:t>Phần</a:t>
              </a:r>
              <a:r>
                <a:rPr lang="en-US" sz="3200" i="1" dirty="0" smtClean="0">
                  <a:solidFill>
                    <a:srgbClr val="0000FF"/>
                  </a:solidFill>
                  <a:latin typeface="Arial" panose="020B0604020202020204" pitchFamily="34" charset="0"/>
                  <a:cs typeface="Arial" panose="020B0604020202020204" pitchFamily="34" charset="0"/>
                </a:rPr>
                <a:t> </a:t>
              </a:r>
              <a:r>
                <a:rPr lang="en-US" sz="3200" i="1" dirty="0" err="1" smtClean="0">
                  <a:solidFill>
                    <a:srgbClr val="0000FF"/>
                  </a:solidFill>
                  <a:latin typeface="Arial" panose="020B0604020202020204" pitchFamily="34" charset="0"/>
                  <a:cs typeface="Arial" panose="020B0604020202020204" pitchFamily="34" charset="0"/>
                </a:rPr>
                <a:t>mềm</a:t>
              </a:r>
              <a:r>
                <a:rPr lang="en-US" sz="3200" i="1" dirty="0" smtClean="0">
                  <a:solidFill>
                    <a:srgbClr val="0000FF"/>
                  </a:solidFill>
                  <a:latin typeface="Arial" panose="020B0604020202020204" pitchFamily="34" charset="0"/>
                  <a:cs typeface="Arial" panose="020B0604020202020204" pitchFamily="34" charset="0"/>
                </a:rPr>
                <a:t> Zoom meeting </a:t>
              </a:r>
              <a:r>
                <a:rPr lang="en-US" sz="3200" i="1" dirty="0" err="1" smtClean="0">
                  <a:solidFill>
                    <a:srgbClr val="0000FF"/>
                  </a:solidFill>
                  <a:latin typeface="Arial" panose="020B0604020202020204" pitchFamily="34" charset="0"/>
                  <a:cs typeface="Arial" panose="020B0604020202020204" pitchFamily="34" charset="0"/>
                </a:rPr>
                <a:t>để</a:t>
              </a:r>
              <a:r>
                <a:rPr lang="en-US" sz="3200" i="1" dirty="0" smtClean="0">
                  <a:solidFill>
                    <a:srgbClr val="0000FF"/>
                  </a:solidFill>
                  <a:latin typeface="Arial" panose="020B0604020202020204" pitchFamily="34" charset="0"/>
                  <a:cs typeface="Arial" panose="020B0604020202020204" pitchFamily="34" charset="0"/>
                </a:rPr>
                <a:t> </a:t>
              </a:r>
              <a:r>
                <a:rPr lang="en-US" sz="3200" i="1" dirty="0" err="1" smtClean="0">
                  <a:solidFill>
                    <a:srgbClr val="0000FF"/>
                  </a:solidFill>
                  <a:latin typeface="Arial" panose="020B0604020202020204" pitchFamily="34" charset="0"/>
                  <a:cs typeface="Arial" panose="020B0604020202020204" pitchFamily="34" charset="0"/>
                </a:rPr>
                <a:t>học</a:t>
              </a:r>
              <a:r>
                <a:rPr lang="en-US" sz="3200" i="1" dirty="0" smtClean="0">
                  <a:solidFill>
                    <a:srgbClr val="0000FF"/>
                  </a:solidFill>
                  <a:latin typeface="Arial" panose="020B0604020202020204" pitchFamily="34" charset="0"/>
                  <a:cs typeface="Arial" panose="020B0604020202020204" pitchFamily="34" charset="0"/>
                </a:rPr>
                <a:t> </a:t>
              </a:r>
              <a:r>
                <a:rPr lang="en-US" sz="3200" i="1" dirty="0" err="1" smtClean="0">
                  <a:solidFill>
                    <a:srgbClr val="0000FF"/>
                  </a:solidFill>
                  <a:latin typeface="Arial" panose="020B0604020202020204" pitchFamily="34" charset="0"/>
                  <a:cs typeface="Arial" panose="020B0604020202020204" pitchFamily="34" charset="0"/>
                </a:rPr>
                <a:t>trực</a:t>
              </a:r>
              <a:r>
                <a:rPr lang="en-US" sz="3200" i="1" dirty="0" smtClean="0">
                  <a:solidFill>
                    <a:srgbClr val="0000FF"/>
                  </a:solidFill>
                  <a:latin typeface="Arial" panose="020B0604020202020204" pitchFamily="34" charset="0"/>
                  <a:cs typeface="Arial" panose="020B0604020202020204" pitchFamily="34" charset="0"/>
                </a:rPr>
                <a:t> </a:t>
              </a:r>
              <a:r>
                <a:rPr lang="en-US" sz="3200" i="1" dirty="0" err="1" smtClean="0">
                  <a:solidFill>
                    <a:srgbClr val="0000FF"/>
                  </a:solidFill>
                  <a:latin typeface="Arial" panose="020B0604020202020204" pitchFamily="34" charset="0"/>
                  <a:cs typeface="Arial" panose="020B0604020202020204" pitchFamily="34" charset="0"/>
                </a:rPr>
                <a:t>tuyến</a:t>
              </a:r>
              <a:endParaRPr lang="en-US" sz="3200" i="1" dirty="0">
                <a:solidFill>
                  <a:srgbClr val="0000FF"/>
                </a:solidFill>
                <a:latin typeface="Arial" panose="020B0604020202020204" pitchFamily="34" charset="0"/>
                <a:cs typeface="Arial" panose="020B0604020202020204" pitchFamily="34" charset="0"/>
              </a:endParaRPr>
            </a:p>
          </p:txBody>
        </p:sp>
      </p:grpSp>
      <p:grpSp>
        <p:nvGrpSpPr>
          <p:cNvPr id="2" name="Group 1"/>
          <p:cNvGrpSpPr/>
          <p:nvPr/>
        </p:nvGrpSpPr>
        <p:grpSpPr>
          <a:xfrm>
            <a:off x="10334956" y="3467100"/>
            <a:ext cx="7288112" cy="6294607"/>
            <a:chOff x="10215947" y="3396068"/>
            <a:chExt cx="7288112" cy="6294607"/>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5947" y="3396068"/>
              <a:ext cx="7288112" cy="5466084"/>
            </a:xfrm>
            <a:prstGeom prst="roundRect">
              <a:avLst/>
            </a:prstGeom>
          </p:spPr>
        </p:pic>
        <p:sp>
          <p:nvSpPr>
            <p:cNvPr id="21" name="TextBox 20"/>
            <p:cNvSpPr txBox="1"/>
            <p:nvPr/>
          </p:nvSpPr>
          <p:spPr>
            <a:xfrm>
              <a:off x="11224922" y="9105900"/>
              <a:ext cx="5270161" cy="584775"/>
            </a:xfrm>
            <a:prstGeom prst="rect">
              <a:avLst/>
            </a:prstGeom>
            <a:noFill/>
          </p:spPr>
          <p:txBody>
            <a:bodyPr wrap="none" rtlCol="0">
              <a:spAutoFit/>
            </a:bodyPr>
            <a:lstStyle/>
            <a:p>
              <a:pPr algn="ctr"/>
              <a:r>
                <a:rPr lang="en-US" sz="3200" i="1" dirty="0" err="1" smtClean="0">
                  <a:solidFill>
                    <a:srgbClr val="0000FF"/>
                  </a:solidFill>
                  <a:latin typeface="Arial" panose="020B0604020202020204" pitchFamily="34" charset="0"/>
                  <a:cs typeface="Arial" panose="020B0604020202020204" pitchFamily="34" charset="0"/>
                </a:rPr>
                <a:t>Phần</a:t>
              </a:r>
              <a:r>
                <a:rPr lang="en-US" sz="3200" i="1" dirty="0" smtClean="0">
                  <a:solidFill>
                    <a:srgbClr val="0000FF"/>
                  </a:solidFill>
                  <a:latin typeface="Arial" panose="020B0604020202020204" pitchFamily="34" charset="0"/>
                  <a:cs typeface="Arial" panose="020B0604020202020204" pitchFamily="34" charset="0"/>
                </a:rPr>
                <a:t> </a:t>
              </a:r>
              <a:r>
                <a:rPr lang="en-US" sz="3200" i="1" dirty="0" err="1" smtClean="0">
                  <a:solidFill>
                    <a:srgbClr val="0000FF"/>
                  </a:solidFill>
                  <a:latin typeface="Arial" panose="020B0604020202020204" pitchFamily="34" charset="0"/>
                  <a:cs typeface="Arial" panose="020B0604020202020204" pitchFamily="34" charset="0"/>
                </a:rPr>
                <a:t>mềm</a:t>
              </a:r>
              <a:r>
                <a:rPr lang="en-US" sz="3200" i="1" dirty="0" smtClean="0">
                  <a:solidFill>
                    <a:srgbClr val="0000FF"/>
                  </a:solidFill>
                  <a:latin typeface="Arial" panose="020B0604020202020204" pitchFamily="34" charset="0"/>
                  <a:cs typeface="Arial" panose="020B0604020202020204" pitchFamily="34" charset="0"/>
                </a:rPr>
                <a:t> Microsoft Teams</a:t>
              </a:r>
              <a:endParaRPr lang="en-US" sz="3200" i="1" dirty="0">
                <a:solidFill>
                  <a:srgbClr val="0000FF"/>
                </a:solidFill>
                <a:latin typeface="Arial" panose="020B0604020202020204" pitchFamily="34" charset="0"/>
                <a:cs typeface="Arial" panose="020B0604020202020204" pitchFamily="34" charset="0"/>
              </a:endParaRPr>
            </a:p>
          </p:txBody>
        </p:sp>
      </p:grpSp>
      <p:sp>
        <p:nvSpPr>
          <p:cNvPr id="20" name="AutoShape 7"/>
          <p:cNvSpPr/>
          <p:nvPr/>
        </p:nvSpPr>
        <p:spPr>
          <a:xfrm>
            <a:off x="0" y="0"/>
            <a:ext cx="18288000" cy="1638300"/>
          </a:xfrm>
          <a:prstGeom prst="rect">
            <a:avLst/>
          </a:prstGeom>
          <a:solidFill>
            <a:srgbClr val="DBDBDB"/>
          </a:solidFill>
        </p:spPr>
      </p:sp>
      <p:grpSp>
        <p:nvGrpSpPr>
          <p:cNvPr id="22" name="Group 21"/>
          <p:cNvGrpSpPr/>
          <p:nvPr/>
        </p:nvGrpSpPr>
        <p:grpSpPr>
          <a:xfrm>
            <a:off x="548019" y="787961"/>
            <a:ext cx="1307260" cy="310524"/>
            <a:chOff x="531025" y="571500"/>
            <a:chExt cx="1307260" cy="310524"/>
          </a:xfrm>
        </p:grpSpPr>
        <p:grpSp>
          <p:nvGrpSpPr>
            <p:cNvPr id="23" name="Group 8"/>
            <p:cNvGrpSpPr/>
            <p:nvPr/>
          </p:nvGrpSpPr>
          <p:grpSpPr>
            <a:xfrm>
              <a:off x="531025" y="571500"/>
              <a:ext cx="310524" cy="310524"/>
              <a:chOff x="0" y="0"/>
              <a:chExt cx="6350000" cy="6350000"/>
            </a:xfrm>
          </p:grpSpPr>
          <p:sp>
            <p:nvSpPr>
              <p:cNvPr id="31"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24" name="Group 10"/>
            <p:cNvGrpSpPr/>
            <p:nvPr/>
          </p:nvGrpSpPr>
          <p:grpSpPr>
            <a:xfrm>
              <a:off x="1024201" y="571500"/>
              <a:ext cx="310524" cy="310524"/>
              <a:chOff x="0" y="0"/>
              <a:chExt cx="6350000" cy="6350000"/>
            </a:xfrm>
          </p:grpSpPr>
          <p:sp>
            <p:nvSpPr>
              <p:cNvPr id="30"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28" name="Group 12"/>
            <p:cNvGrpSpPr/>
            <p:nvPr/>
          </p:nvGrpSpPr>
          <p:grpSpPr>
            <a:xfrm>
              <a:off x="1527761" y="571500"/>
              <a:ext cx="310524" cy="310524"/>
              <a:chOff x="0" y="0"/>
              <a:chExt cx="6350000" cy="6350000"/>
            </a:xfrm>
          </p:grpSpPr>
          <p:sp>
            <p:nvSpPr>
              <p:cNvPr id="29"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grpSp>
      <p:sp>
        <p:nvSpPr>
          <p:cNvPr id="32" name="Rectangle 31"/>
          <p:cNvSpPr/>
          <p:nvPr/>
        </p:nvSpPr>
        <p:spPr>
          <a:xfrm>
            <a:off x="4456768" y="589280"/>
            <a:ext cx="9592691" cy="707886"/>
          </a:xfrm>
          <a:prstGeom prst="rect">
            <a:avLst/>
          </a:prstGeom>
        </p:spPr>
        <p:txBody>
          <a:bodyPr wrap="none">
            <a:spAutoFit/>
          </a:bodyPr>
          <a:lstStyle/>
          <a:p>
            <a:pPr algn="ctr"/>
            <a:r>
              <a:rPr lang="en-US" sz="4000" b="1" dirty="0" err="1" smtClean="0">
                <a:latin typeface="Arial" panose="020B0604020202020204" pitchFamily="34" charset="0"/>
                <a:cs typeface="Arial" panose="020B0604020202020204" pitchFamily="34" charset="0"/>
              </a:rPr>
              <a:t>Một</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số</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phần</a:t>
            </a:r>
            <a:r>
              <a:rPr lang="en-US" sz="4000" b="1" dirty="0" smtClean="0">
                <a:latin typeface="Arial" panose="020B0604020202020204" pitchFamily="34" charset="0"/>
                <a:cs typeface="Arial" panose="020B0604020202020204" pitchFamily="34" charset="0"/>
              </a:rPr>
              <a:t> </a:t>
            </a:r>
            <a:r>
              <a:rPr lang="en-US" sz="4000" b="1" err="1" smtClean="0">
                <a:latin typeface="Arial" panose="020B0604020202020204" pitchFamily="34" charset="0"/>
                <a:cs typeface="Arial" panose="020B0604020202020204" pitchFamily="34" charset="0"/>
              </a:rPr>
              <a:t>mềm</a:t>
            </a:r>
            <a:r>
              <a:rPr lang="en-US" sz="4000" b="1" smtClean="0">
                <a:latin typeface="Arial" panose="020B0604020202020204" pitchFamily="34" charset="0"/>
                <a:cs typeface="Arial" panose="020B0604020202020204" pitchFamily="34" charset="0"/>
              </a:rPr>
              <a:t> </a:t>
            </a:r>
            <a:r>
              <a:rPr lang="vi-VN" sz="4000" b="1" smtClean="0">
                <a:latin typeface="Arial" panose="020B0604020202020204" pitchFamily="34" charset="0"/>
                <a:cs typeface="Arial" panose="020B0604020202020204" pitchFamily="34" charset="0"/>
              </a:rPr>
              <a:t>khai thác trực tuyến</a:t>
            </a:r>
            <a:endParaRPr lang="en-US" sz="4000" b="1" dirty="0">
              <a:latin typeface="Arial" panose="020B0604020202020204" pitchFamily="34" charset="0"/>
              <a:cs typeface="Arial" panose="020B0604020202020204" pitchFamily="34" charset="0"/>
            </a:endParaRPr>
          </a:p>
        </p:txBody>
      </p:sp>
      <p:grpSp>
        <p:nvGrpSpPr>
          <p:cNvPr id="33" name="Group 32"/>
          <p:cNvGrpSpPr/>
          <p:nvPr/>
        </p:nvGrpSpPr>
        <p:grpSpPr>
          <a:xfrm>
            <a:off x="16501550" y="787961"/>
            <a:ext cx="1307260" cy="310524"/>
            <a:chOff x="531025" y="571500"/>
            <a:chExt cx="1307260" cy="310524"/>
          </a:xfrm>
        </p:grpSpPr>
        <p:grpSp>
          <p:nvGrpSpPr>
            <p:cNvPr id="34" name="Group 8"/>
            <p:cNvGrpSpPr/>
            <p:nvPr/>
          </p:nvGrpSpPr>
          <p:grpSpPr>
            <a:xfrm>
              <a:off x="531025" y="571500"/>
              <a:ext cx="310524" cy="310524"/>
              <a:chOff x="0" y="0"/>
              <a:chExt cx="6350000" cy="6350000"/>
            </a:xfrm>
          </p:grpSpPr>
          <p:sp>
            <p:nvSpPr>
              <p:cNvPr id="3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35" name="Group 10"/>
            <p:cNvGrpSpPr/>
            <p:nvPr/>
          </p:nvGrpSpPr>
          <p:grpSpPr>
            <a:xfrm>
              <a:off x="1024201" y="571500"/>
              <a:ext cx="310524" cy="310524"/>
              <a:chOff x="0" y="0"/>
              <a:chExt cx="6350000" cy="6350000"/>
            </a:xfrm>
          </p:grpSpPr>
          <p:sp>
            <p:nvSpPr>
              <p:cNvPr id="38"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36" name="Group 12"/>
            <p:cNvGrpSpPr/>
            <p:nvPr/>
          </p:nvGrpSpPr>
          <p:grpSpPr>
            <a:xfrm>
              <a:off x="1527761" y="571500"/>
              <a:ext cx="310524" cy="310524"/>
              <a:chOff x="0" y="0"/>
              <a:chExt cx="6350000" cy="6350000"/>
            </a:xfrm>
          </p:grpSpPr>
          <p:sp>
            <p:nvSpPr>
              <p:cNvPr id="37"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grpSp>
    </p:spTree>
    <p:extLst>
      <p:ext uri="{BB962C8B-B14F-4D97-AF65-F5344CB8AC3E}">
        <p14:creationId xmlns:p14="http://schemas.microsoft.com/office/powerpoint/2010/main" val="2006963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out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7" name="AutoShape 7"/>
          <p:cNvSpPr/>
          <p:nvPr/>
        </p:nvSpPr>
        <p:spPr>
          <a:xfrm>
            <a:off x="0" y="0"/>
            <a:ext cx="18288000" cy="1638300"/>
          </a:xfrm>
          <a:prstGeom prst="rect">
            <a:avLst/>
          </a:prstGeom>
          <a:solidFill>
            <a:srgbClr val="DBDBDB"/>
          </a:solidFill>
        </p:spPr>
      </p:sp>
      <p:grpSp>
        <p:nvGrpSpPr>
          <p:cNvPr id="31" name="Group 30"/>
          <p:cNvGrpSpPr/>
          <p:nvPr/>
        </p:nvGrpSpPr>
        <p:grpSpPr>
          <a:xfrm>
            <a:off x="548019" y="787961"/>
            <a:ext cx="1307260" cy="310524"/>
            <a:chOff x="531025" y="571500"/>
            <a:chExt cx="1307260" cy="310524"/>
          </a:xfrm>
        </p:grpSpPr>
        <p:grpSp>
          <p:nvGrpSpPr>
            <p:cNvPr id="8" name="Group 8"/>
            <p:cNvGrpSpPr/>
            <p:nvPr/>
          </p:nvGrpSpPr>
          <p:grpSpPr>
            <a:xfrm>
              <a:off x="531025" y="571500"/>
              <a:ext cx="310524" cy="31052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10" name="Group 10"/>
            <p:cNvGrpSpPr/>
            <p:nvPr/>
          </p:nvGrpSpPr>
          <p:grpSpPr>
            <a:xfrm>
              <a:off x="1024201" y="571500"/>
              <a:ext cx="310524" cy="31052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12" name="Group 12"/>
            <p:cNvGrpSpPr/>
            <p:nvPr/>
          </p:nvGrpSpPr>
          <p:grpSpPr>
            <a:xfrm>
              <a:off x="1527761" y="571500"/>
              <a:ext cx="310524" cy="310524"/>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grpSp>
      <p:sp>
        <p:nvSpPr>
          <p:cNvPr id="30" name="Rectangle 29"/>
          <p:cNvSpPr/>
          <p:nvPr/>
        </p:nvSpPr>
        <p:spPr>
          <a:xfrm>
            <a:off x="4456768" y="589280"/>
            <a:ext cx="9592691" cy="707886"/>
          </a:xfrm>
          <a:prstGeom prst="rect">
            <a:avLst/>
          </a:prstGeom>
        </p:spPr>
        <p:txBody>
          <a:bodyPr wrap="none">
            <a:spAutoFit/>
          </a:bodyPr>
          <a:lstStyle/>
          <a:p>
            <a:pPr algn="ctr"/>
            <a:r>
              <a:rPr lang="en-US" sz="4000" b="1" dirty="0" err="1" smtClean="0">
                <a:latin typeface="Arial" panose="020B0604020202020204" pitchFamily="34" charset="0"/>
                <a:cs typeface="Arial" panose="020B0604020202020204" pitchFamily="34" charset="0"/>
              </a:rPr>
              <a:t>Một</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số</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phần</a:t>
            </a:r>
            <a:r>
              <a:rPr lang="en-US" sz="4000" b="1" dirty="0" smtClean="0">
                <a:latin typeface="Arial" panose="020B0604020202020204" pitchFamily="34" charset="0"/>
                <a:cs typeface="Arial" panose="020B0604020202020204" pitchFamily="34" charset="0"/>
              </a:rPr>
              <a:t> </a:t>
            </a:r>
            <a:r>
              <a:rPr lang="en-US" sz="4000" b="1" err="1" smtClean="0">
                <a:latin typeface="Arial" panose="020B0604020202020204" pitchFamily="34" charset="0"/>
                <a:cs typeface="Arial" panose="020B0604020202020204" pitchFamily="34" charset="0"/>
              </a:rPr>
              <a:t>mềm</a:t>
            </a:r>
            <a:r>
              <a:rPr lang="en-US" sz="4000" b="1" smtClean="0">
                <a:latin typeface="Arial" panose="020B0604020202020204" pitchFamily="34" charset="0"/>
                <a:cs typeface="Arial" panose="020B0604020202020204" pitchFamily="34" charset="0"/>
              </a:rPr>
              <a:t> </a:t>
            </a:r>
            <a:r>
              <a:rPr lang="vi-VN" sz="4000" b="1" smtClean="0">
                <a:latin typeface="Arial" panose="020B0604020202020204" pitchFamily="34" charset="0"/>
                <a:cs typeface="Arial" panose="020B0604020202020204" pitchFamily="34" charset="0"/>
              </a:rPr>
              <a:t>khai thác trực tuyến</a:t>
            </a:r>
            <a:endParaRPr lang="en-US" sz="4000" b="1" dirty="0">
              <a:latin typeface="Arial" panose="020B0604020202020204" pitchFamily="34" charset="0"/>
              <a:cs typeface="Arial" panose="020B0604020202020204" pitchFamily="34" charset="0"/>
            </a:endParaRPr>
          </a:p>
        </p:txBody>
      </p:sp>
      <p:grpSp>
        <p:nvGrpSpPr>
          <p:cNvPr id="32" name="Group 31"/>
          <p:cNvGrpSpPr/>
          <p:nvPr/>
        </p:nvGrpSpPr>
        <p:grpSpPr>
          <a:xfrm>
            <a:off x="16501550" y="787961"/>
            <a:ext cx="1307260" cy="310524"/>
            <a:chOff x="531025" y="571500"/>
            <a:chExt cx="1307260" cy="310524"/>
          </a:xfrm>
        </p:grpSpPr>
        <p:grpSp>
          <p:nvGrpSpPr>
            <p:cNvPr id="33" name="Group 8"/>
            <p:cNvGrpSpPr/>
            <p:nvPr/>
          </p:nvGrpSpPr>
          <p:grpSpPr>
            <a:xfrm>
              <a:off x="531025" y="571500"/>
              <a:ext cx="310524" cy="310524"/>
              <a:chOff x="0" y="0"/>
              <a:chExt cx="6350000" cy="6350000"/>
            </a:xfrm>
          </p:grpSpPr>
          <p:sp>
            <p:nvSpPr>
              <p:cNvPr id="38"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34" name="Group 10"/>
            <p:cNvGrpSpPr/>
            <p:nvPr/>
          </p:nvGrpSpPr>
          <p:grpSpPr>
            <a:xfrm>
              <a:off x="1024201" y="571500"/>
              <a:ext cx="310524" cy="310524"/>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35" name="Group 12"/>
            <p:cNvGrpSpPr/>
            <p:nvPr/>
          </p:nvGrpSpPr>
          <p:grpSpPr>
            <a:xfrm>
              <a:off x="1527761" y="571500"/>
              <a:ext cx="310524" cy="310524"/>
              <a:chOff x="0" y="0"/>
              <a:chExt cx="6350000" cy="6350000"/>
            </a:xfrm>
          </p:grpSpPr>
          <p:sp>
            <p:nvSpPr>
              <p:cNvPr id="36"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grpSp>
      <p:sp>
        <p:nvSpPr>
          <p:cNvPr id="2" name="Rectangle 1"/>
          <p:cNvSpPr/>
          <p:nvPr/>
        </p:nvSpPr>
        <p:spPr>
          <a:xfrm>
            <a:off x="1705097" y="2072318"/>
            <a:ext cx="11825673" cy="707886"/>
          </a:xfrm>
          <a:prstGeom prst="rect">
            <a:avLst/>
          </a:prstGeom>
        </p:spPr>
        <p:txBody>
          <a:bodyPr wrap="none">
            <a:spAutoFit/>
          </a:bodyPr>
          <a:lstStyle/>
          <a:p>
            <a:r>
              <a:rPr lang="vi-VN" sz="4000" dirty="0">
                <a:latin typeface="Arial" panose="020B0604020202020204" pitchFamily="34" charset="0"/>
                <a:cs typeface="Arial" panose="020B0604020202020204" pitchFamily="34" charset="0"/>
              </a:rPr>
              <a:t>Google cung cấp nhiều phần mềm trực tuyến </a:t>
            </a:r>
            <a:r>
              <a:rPr lang="vi-VN" sz="4000" dirty="0"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grpSp>
        <p:nvGrpSpPr>
          <p:cNvPr id="16" name="Group 15"/>
          <p:cNvGrpSpPr/>
          <p:nvPr/>
        </p:nvGrpSpPr>
        <p:grpSpPr>
          <a:xfrm>
            <a:off x="1393085" y="3464560"/>
            <a:ext cx="3826689" cy="6212922"/>
            <a:chOff x="1393085" y="3464560"/>
            <a:chExt cx="3826689" cy="6212922"/>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5097" y="3464560"/>
              <a:ext cx="3202667" cy="4428806"/>
            </a:xfrm>
            <a:prstGeom prst="rect">
              <a:avLst/>
            </a:prstGeom>
          </p:spPr>
        </p:pic>
        <p:sp>
          <p:nvSpPr>
            <p:cNvPr id="6" name="Rectangle 5"/>
            <p:cNvSpPr/>
            <p:nvPr/>
          </p:nvSpPr>
          <p:spPr>
            <a:xfrm>
              <a:off x="1393085" y="8107822"/>
              <a:ext cx="3826689" cy="1569660"/>
            </a:xfrm>
            <a:prstGeom prst="rect">
              <a:avLst/>
            </a:prstGeom>
          </p:spPr>
          <p:txBody>
            <a:bodyPr wrap="none">
              <a:spAutoFit/>
            </a:bodyPr>
            <a:lstStyle/>
            <a:p>
              <a:pPr algn="ctr">
                <a:lnSpc>
                  <a:spcPct val="150000"/>
                </a:lnSpc>
              </a:pPr>
              <a:r>
                <a:rPr lang="en-US" sz="3200" i="1" dirty="0" smtClean="0">
                  <a:solidFill>
                    <a:srgbClr val="002060"/>
                  </a:solidFill>
                  <a:latin typeface="Arial" panose="020B0604020202020204" pitchFamily="34" charset="0"/>
                  <a:cs typeface="Arial" panose="020B0604020202020204" pitchFamily="34" charset="0"/>
                </a:rPr>
                <a:t>Google </a:t>
              </a:r>
              <a:r>
                <a:rPr lang="en-US" sz="3200" i="1" dirty="0">
                  <a:solidFill>
                    <a:srgbClr val="002060"/>
                  </a:solidFill>
                  <a:latin typeface="Arial" panose="020B0604020202020204" pitchFamily="34" charset="0"/>
                  <a:cs typeface="Arial" panose="020B0604020202020204" pitchFamily="34" charset="0"/>
                </a:rPr>
                <a:t>Docs </a:t>
              </a:r>
              <a:endParaRPr lang="en-US" sz="3200" i="1" dirty="0" smtClean="0">
                <a:solidFill>
                  <a:srgbClr val="002060"/>
                </a:solidFill>
                <a:latin typeface="Arial" panose="020B0604020202020204" pitchFamily="34" charset="0"/>
                <a:cs typeface="Arial" panose="020B0604020202020204" pitchFamily="34" charset="0"/>
              </a:endParaRPr>
            </a:p>
            <a:p>
              <a:pPr algn="ctr">
                <a:lnSpc>
                  <a:spcPct val="150000"/>
                </a:lnSpc>
              </a:pPr>
              <a:r>
                <a:rPr lang="en-US" sz="3200" i="1" dirty="0" smtClean="0">
                  <a:solidFill>
                    <a:srgbClr val="002060"/>
                  </a:solidFill>
                  <a:latin typeface="Arial" panose="020B0604020202020204" pitchFamily="34" charset="0"/>
                  <a:cs typeface="Arial" panose="020B0604020202020204" pitchFamily="34" charset="0"/>
                </a:rPr>
                <a:t>(</a:t>
              </a:r>
              <a:r>
                <a:rPr lang="en-US" sz="3200" i="1" dirty="0" err="1">
                  <a:solidFill>
                    <a:srgbClr val="002060"/>
                  </a:solidFill>
                  <a:latin typeface="Arial" panose="020B0604020202020204" pitchFamily="34" charset="0"/>
                  <a:cs typeface="Arial" panose="020B0604020202020204" pitchFamily="34" charset="0"/>
                </a:rPr>
                <a:t>soạn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thảo</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văn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bản</a:t>
              </a:r>
              <a:r>
                <a:rPr lang="en-US" sz="3200" i="1" dirty="0">
                  <a:solidFill>
                    <a:srgbClr val="002060"/>
                  </a:solidFill>
                  <a:latin typeface="Arial" panose="020B0604020202020204" pitchFamily="34" charset="0"/>
                  <a:cs typeface="Arial" panose="020B0604020202020204" pitchFamily="34" charset="0"/>
                </a:rPr>
                <a:t>)</a:t>
              </a:r>
            </a:p>
          </p:txBody>
        </p:sp>
      </p:grpSp>
      <p:grpSp>
        <p:nvGrpSpPr>
          <p:cNvPr id="17" name="Group 16"/>
          <p:cNvGrpSpPr/>
          <p:nvPr/>
        </p:nvGrpSpPr>
        <p:grpSpPr>
          <a:xfrm>
            <a:off x="6928160" y="3446780"/>
            <a:ext cx="4259499" cy="6230702"/>
            <a:chOff x="6928160" y="3446780"/>
            <a:chExt cx="4259499" cy="6230702"/>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3446780"/>
              <a:ext cx="3333021" cy="4556760"/>
            </a:xfrm>
            <a:prstGeom prst="rect">
              <a:avLst/>
            </a:prstGeom>
          </p:spPr>
        </p:pic>
        <p:sp>
          <p:nvSpPr>
            <p:cNvPr id="14" name="Rectangle 13"/>
            <p:cNvSpPr/>
            <p:nvPr/>
          </p:nvSpPr>
          <p:spPr>
            <a:xfrm>
              <a:off x="6928160" y="8107822"/>
              <a:ext cx="4259499" cy="1569660"/>
            </a:xfrm>
            <a:prstGeom prst="rect">
              <a:avLst/>
            </a:prstGeom>
          </p:spPr>
          <p:txBody>
            <a:bodyPr wrap="none">
              <a:spAutoFit/>
            </a:bodyPr>
            <a:lstStyle/>
            <a:p>
              <a:pPr algn="ctr">
                <a:lnSpc>
                  <a:spcPct val="150000"/>
                </a:lnSpc>
              </a:pPr>
              <a:r>
                <a:rPr lang="en-US" sz="3200" i="1" dirty="0">
                  <a:solidFill>
                    <a:srgbClr val="002060"/>
                  </a:solidFill>
                  <a:latin typeface="Arial" panose="020B0604020202020204" pitchFamily="34" charset="0"/>
                  <a:cs typeface="Arial" panose="020B0604020202020204" pitchFamily="34" charset="0"/>
                </a:rPr>
                <a:t>Google Sheets </a:t>
              </a:r>
              <a:endParaRPr lang="en-US" sz="3200" i="1" dirty="0" smtClean="0">
                <a:solidFill>
                  <a:srgbClr val="002060"/>
                </a:solidFill>
                <a:latin typeface="Arial" panose="020B0604020202020204" pitchFamily="34" charset="0"/>
                <a:cs typeface="Arial" panose="020B0604020202020204" pitchFamily="34" charset="0"/>
              </a:endParaRPr>
            </a:p>
            <a:p>
              <a:pPr algn="ctr">
                <a:lnSpc>
                  <a:spcPct val="150000"/>
                </a:lnSpc>
              </a:pPr>
              <a:r>
                <a:rPr lang="en-US" sz="3200" i="1" dirty="0" smtClean="0">
                  <a:solidFill>
                    <a:srgbClr val="002060"/>
                  </a:solidFill>
                  <a:latin typeface="Arial" panose="020B0604020202020204" pitchFamily="34" charset="0"/>
                  <a:cs typeface="Arial" panose="020B0604020202020204" pitchFamily="34" charset="0"/>
                </a:rPr>
                <a:t>(</a:t>
              </a:r>
              <a:r>
                <a:rPr lang="en-US" sz="3200" i="1" dirty="0" err="1">
                  <a:solidFill>
                    <a:srgbClr val="002060"/>
                  </a:solidFill>
                  <a:latin typeface="Arial" panose="020B0604020202020204" pitchFamily="34" charset="0"/>
                  <a:cs typeface="Arial" panose="020B0604020202020204" pitchFamily="34" charset="0"/>
                </a:rPr>
                <a:t>tạo</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lập</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các</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bảng</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tính</a:t>
              </a:r>
              <a:r>
                <a:rPr lang="en-US" sz="3200" i="1" dirty="0">
                  <a:solidFill>
                    <a:srgbClr val="002060"/>
                  </a:solidFill>
                  <a:latin typeface="Arial" panose="020B0604020202020204" pitchFamily="34" charset="0"/>
                  <a:cs typeface="Arial" panose="020B0604020202020204" pitchFamily="34" charset="0"/>
                </a:rPr>
                <a:t>)</a:t>
              </a:r>
            </a:p>
          </p:txBody>
        </p:sp>
      </p:grpSp>
      <p:grpSp>
        <p:nvGrpSpPr>
          <p:cNvPr id="18" name="Group 17"/>
          <p:cNvGrpSpPr/>
          <p:nvPr/>
        </p:nvGrpSpPr>
        <p:grpSpPr>
          <a:xfrm>
            <a:off x="12674204" y="3487420"/>
            <a:ext cx="4314001" cy="6190062"/>
            <a:chOff x="12674204" y="3487420"/>
            <a:chExt cx="4314001" cy="6190062"/>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08057" y="3487420"/>
              <a:ext cx="3314615" cy="4556760"/>
            </a:xfrm>
            <a:prstGeom prst="rect">
              <a:avLst/>
            </a:prstGeom>
          </p:spPr>
        </p:pic>
        <p:sp>
          <p:nvSpPr>
            <p:cNvPr id="15" name="Rectangle 14"/>
            <p:cNvSpPr/>
            <p:nvPr/>
          </p:nvSpPr>
          <p:spPr>
            <a:xfrm>
              <a:off x="12674204" y="8107822"/>
              <a:ext cx="4314001" cy="1569660"/>
            </a:xfrm>
            <a:prstGeom prst="rect">
              <a:avLst/>
            </a:prstGeom>
          </p:spPr>
          <p:txBody>
            <a:bodyPr wrap="none">
              <a:spAutoFit/>
            </a:bodyPr>
            <a:lstStyle/>
            <a:p>
              <a:pPr algn="ctr">
                <a:lnSpc>
                  <a:spcPct val="150000"/>
                </a:lnSpc>
              </a:pPr>
              <a:r>
                <a:rPr lang="en-US" sz="3200" i="1" dirty="0">
                  <a:solidFill>
                    <a:srgbClr val="002060"/>
                  </a:solidFill>
                  <a:latin typeface="Arial" panose="020B0604020202020204" pitchFamily="34" charset="0"/>
                  <a:cs typeface="Arial" panose="020B0604020202020204" pitchFamily="34" charset="0"/>
                </a:rPr>
                <a:t>Google Slide </a:t>
              </a:r>
              <a:endParaRPr lang="en-US" sz="3200" i="1" dirty="0" smtClean="0">
                <a:solidFill>
                  <a:srgbClr val="002060"/>
                </a:solidFill>
                <a:latin typeface="Arial" panose="020B0604020202020204" pitchFamily="34" charset="0"/>
                <a:cs typeface="Arial" panose="020B0604020202020204" pitchFamily="34" charset="0"/>
              </a:endParaRPr>
            </a:p>
            <a:p>
              <a:pPr algn="ctr">
                <a:lnSpc>
                  <a:spcPct val="150000"/>
                </a:lnSpc>
              </a:pPr>
              <a:r>
                <a:rPr lang="en-US" sz="3200" i="1" dirty="0" smtClean="0">
                  <a:solidFill>
                    <a:srgbClr val="002060"/>
                  </a:solidFill>
                  <a:latin typeface="Arial" panose="020B0604020202020204" pitchFamily="34" charset="0"/>
                  <a:cs typeface="Arial" panose="020B0604020202020204" pitchFamily="34" charset="0"/>
                </a:rPr>
                <a:t>(</a:t>
              </a:r>
              <a:r>
                <a:rPr lang="en-US" sz="3200" i="1" dirty="0" err="1">
                  <a:solidFill>
                    <a:srgbClr val="002060"/>
                  </a:solidFill>
                  <a:latin typeface="Arial" panose="020B0604020202020204" pitchFamily="34" charset="0"/>
                  <a:cs typeface="Arial" panose="020B0604020202020204" pitchFamily="34" charset="0"/>
                </a:rPr>
                <a:t>trình</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chiếu</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trực</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tuyến</a:t>
              </a:r>
              <a:r>
                <a:rPr lang="en-US" sz="3200" i="1" dirty="0">
                  <a:solidFill>
                    <a:srgbClr val="002060"/>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2932388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685800" y="2095500"/>
            <a:ext cx="10972800" cy="7162800"/>
          </a:xfrm>
          <a:prstGeom prst="rect">
            <a:avLst/>
          </a:prstGeom>
        </p:spPr>
      </p:pic>
      <p:sp>
        <p:nvSpPr>
          <p:cNvPr id="16" name="Rectangle 15"/>
          <p:cNvSpPr/>
          <p:nvPr/>
        </p:nvSpPr>
        <p:spPr>
          <a:xfrm>
            <a:off x="982362" y="2399079"/>
            <a:ext cx="10379676" cy="6555641"/>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a:t>Viết tắt là GNU GPL hay ngắn gọn hơn là GPL. Giấy phép đảm bảo cho người dùng được tự do khai thác, nghiên cứu, sửa đổi và chia sẻ phần mềm.</a:t>
            </a:r>
            <a:endParaRPr lang="en-US" sz="4000"/>
          </a:p>
          <a:p>
            <a:pPr marL="571500" indent="-571500" algn="just">
              <a:lnSpc>
                <a:spcPct val="150000"/>
              </a:lnSpc>
              <a:buFont typeface="Wingdings" panose="05000000000000000000" pitchFamily="2" charset="2"/>
              <a:buChar char="§"/>
            </a:pPr>
            <a:r>
              <a:rPr lang="vi-VN" sz="4000" smtClean="0"/>
              <a:t>Để </a:t>
            </a:r>
            <a:r>
              <a:rPr lang="vi-VN" sz="4000"/>
              <a:t>có thể tự do nghiên cứu và sửa đổi phần mềm thì mã nguồn phải mở (thuật ngữ: Phần mềm tự do nguồn mở</a:t>
            </a:r>
            <a:r>
              <a:rPr lang="vi-VN" sz="4000" smtClean="0"/>
              <a:t>).</a:t>
            </a:r>
          </a:p>
        </p:txBody>
      </p:sp>
      <p:pic>
        <p:nvPicPr>
          <p:cNvPr id="21" name="Picture 20"/>
          <p:cNvPicPr>
            <a:picLocks noChangeAspect="1"/>
          </p:cNvPicPr>
          <p:nvPr/>
        </p:nvPicPr>
        <p:blipFill>
          <a:blip r:embed="rId3">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rot="21374180">
            <a:off x="12326058" y="6530547"/>
            <a:ext cx="5177565" cy="1932958"/>
          </a:xfrm>
          <a:prstGeom prst="rect">
            <a:avLst/>
          </a:prstGeom>
        </p:spPr>
      </p:pic>
      <p:pic>
        <p:nvPicPr>
          <p:cNvPr id="5" name="Picture 4"/>
          <p:cNvPicPr>
            <a:picLocks noChangeAspect="1"/>
          </p:cNvPicPr>
          <p:nvPr/>
        </p:nvPicPr>
        <p:blipFill>
          <a:blip r:embed="rId4"/>
          <a:stretch>
            <a:fillRect/>
          </a:stretch>
        </p:blipFill>
        <p:spPr>
          <a:xfrm>
            <a:off x="12268200" y="2707678"/>
            <a:ext cx="5105994" cy="2537112"/>
          </a:xfrm>
          <a:prstGeom prst="rect">
            <a:avLst/>
          </a:prstGeom>
        </p:spPr>
      </p:pic>
      <p:grpSp>
        <p:nvGrpSpPr>
          <p:cNvPr id="7" name="Group 6"/>
          <p:cNvGrpSpPr/>
          <p:nvPr/>
        </p:nvGrpSpPr>
        <p:grpSpPr>
          <a:xfrm>
            <a:off x="4038600" y="224280"/>
            <a:ext cx="9647217" cy="1348673"/>
            <a:chOff x="4114800" y="243635"/>
            <a:chExt cx="9647217" cy="1348673"/>
          </a:xfrm>
        </p:grpSpPr>
        <p:sp>
          <p:nvSpPr>
            <p:cNvPr id="15" name="Rectangle 14"/>
            <p:cNvSpPr/>
            <p:nvPr/>
          </p:nvSpPr>
          <p:spPr>
            <a:xfrm>
              <a:off x="5488598" y="881882"/>
              <a:ext cx="8273419" cy="707886"/>
            </a:xfrm>
            <a:prstGeom prst="rect">
              <a:avLst/>
            </a:prstGeom>
          </p:spPr>
          <p:txBody>
            <a:bodyPr wrap="none">
              <a:spAutoFit/>
            </a:bodyPr>
            <a:lstStyle/>
            <a:p>
              <a:r>
                <a:rPr lang="vi-VN" sz="4000" b="1">
                  <a:solidFill>
                    <a:srgbClr val="0000FF"/>
                  </a:solidFill>
                </a:rPr>
                <a:t>Giấy phép phần mềm công cộng:</a:t>
              </a:r>
              <a:endParaRPr lang="en-US" sz="4000" b="1">
                <a:solidFill>
                  <a:srgbClr val="0000FF"/>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4800" y="243635"/>
              <a:ext cx="1219200" cy="1348673"/>
            </a:xfrm>
            <a:prstGeom prst="rect">
              <a:avLst/>
            </a:prstGeom>
          </p:spPr>
        </p:pic>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wipe(left)">
                                      <p:cBhvr>
                                        <p:cTn id="14" dur="500"/>
                                        <p:tgtEl>
                                          <p:spTgt spid="1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wipe(left)">
                                      <p:cBhvr>
                                        <p:cTn id="19"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5" name="AutoShape 5"/>
          <p:cNvSpPr/>
          <p:nvPr/>
        </p:nvSpPr>
        <p:spPr>
          <a:xfrm>
            <a:off x="0" y="0"/>
            <a:ext cx="18288000" cy="2247900"/>
          </a:xfrm>
          <a:prstGeom prst="rect">
            <a:avLst/>
          </a:prstGeom>
          <a:solidFill>
            <a:srgbClr val="DBDBDB"/>
          </a:solidFill>
        </p:spPr>
      </p:sp>
      <p:grpSp>
        <p:nvGrpSpPr>
          <p:cNvPr id="3" name="Group 2"/>
          <p:cNvGrpSpPr/>
          <p:nvPr/>
        </p:nvGrpSpPr>
        <p:grpSpPr>
          <a:xfrm>
            <a:off x="407338" y="813347"/>
            <a:ext cx="1307260" cy="310524"/>
            <a:chOff x="530332" y="359088"/>
            <a:chExt cx="1307260" cy="310524"/>
          </a:xfrm>
        </p:grpSpPr>
        <p:grpSp>
          <p:nvGrpSpPr>
            <p:cNvPr id="6" name="Group 6"/>
            <p:cNvGrpSpPr/>
            <p:nvPr/>
          </p:nvGrpSpPr>
          <p:grpSpPr>
            <a:xfrm>
              <a:off x="530332" y="359088"/>
              <a:ext cx="310524" cy="31052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8" name="Group 8"/>
            <p:cNvGrpSpPr/>
            <p:nvPr/>
          </p:nvGrpSpPr>
          <p:grpSpPr>
            <a:xfrm>
              <a:off x="1023508" y="359088"/>
              <a:ext cx="310524" cy="31052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10" name="Group 10"/>
            <p:cNvGrpSpPr/>
            <p:nvPr/>
          </p:nvGrpSpPr>
          <p:grpSpPr>
            <a:xfrm>
              <a:off x="1527068" y="359088"/>
              <a:ext cx="310524" cy="31052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grpSp>
      <p:grpSp>
        <p:nvGrpSpPr>
          <p:cNvPr id="22" name="Group 21"/>
          <p:cNvGrpSpPr/>
          <p:nvPr/>
        </p:nvGrpSpPr>
        <p:grpSpPr>
          <a:xfrm>
            <a:off x="16469961" y="857250"/>
            <a:ext cx="1307260" cy="310524"/>
            <a:chOff x="530332" y="359088"/>
            <a:chExt cx="1307260" cy="310524"/>
          </a:xfrm>
        </p:grpSpPr>
        <p:grpSp>
          <p:nvGrpSpPr>
            <p:cNvPr id="23" name="Group 6"/>
            <p:cNvGrpSpPr/>
            <p:nvPr/>
          </p:nvGrpSpPr>
          <p:grpSpPr>
            <a:xfrm>
              <a:off x="530332" y="359088"/>
              <a:ext cx="310524" cy="310524"/>
              <a:chOff x="0" y="0"/>
              <a:chExt cx="6350000" cy="6350000"/>
            </a:xfrm>
          </p:grpSpPr>
          <p:sp>
            <p:nvSpPr>
              <p:cNvPr id="31"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24" name="Group 8"/>
            <p:cNvGrpSpPr/>
            <p:nvPr/>
          </p:nvGrpSpPr>
          <p:grpSpPr>
            <a:xfrm>
              <a:off x="1023508" y="359088"/>
              <a:ext cx="310524" cy="310524"/>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28" name="Group 10"/>
            <p:cNvGrpSpPr/>
            <p:nvPr/>
          </p:nvGrpSpPr>
          <p:grpSpPr>
            <a:xfrm>
              <a:off x="1527068" y="359088"/>
              <a:ext cx="310524" cy="310524"/>
              <a:chOff x="0" y="0"/>
              <a:chExt cx="6350000" cy="6350000"/>
            </a:xfrm>
          </p:grpSpPr>
          <p:sp>
            <p:nvSpPr>
              <p:cNvPr id="29"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grpSp>
      <p:sp>
        <p:nvSpPr>
          <p:cNvPr id="25" name="TextBox 24"/>
          <p:cNvSpPr txBox="1"/>
          <p:nvPr/>
        </p:nvSpPr>
        <p:spPr>
          <a:xfrm>
            <a:off x="2744453" y="168686"/>
            <a:ext cx="13129031" cy="1998176"/>
          </a:xfrm>
          <a:prstGeom prst="rect">
            <a:avLst/>
          </a:prstGeom>
          <a:noFill/>
        </p:spPr>
        <p:txBody>
          <a:bodyPr wrap="square" rtlCol="0">
            <a:spAutoFit/>
          </a:bodyPr>
          <a:lstStyle/>
          <a:p>
            <a:pPr algn="ctr">
              <a:lnSpc>
                <a:spcPct val="150000"/>
              </a:lnSpc>
            </a:pPr>
            <a:r>
              <a:rPr lang="vi-VN" sz="4400" b="1" smtClean="0">
                <a:solidFill>
                  <a:srgbClr val="002060"/>
                </a:solidFill>
                <a:latin typeface="Arial" panose="020B0604020202020204" pitchFamily="34" charset="0"/>
                <a:cs typeface="Arial" panose="020B0604020202020204" pitchFamily="34" charset="0"/>
              </a:rPr>
              <a:t>2. THỰC HÀNH VỚI PHẦN MỀM KHAI THÁC TRỰC TUYẾN MIỄN PHÍ</a:t>
            </a:r>
            <a:endParaRPr lang="en-US" sz="4400" b="1">
              <a:solidFill>
                <a:srgbClr val="002060"/>
              </a:solidFill>
              <a:latin typeface="Arial" panose="020B0604020202020204" pitchFamily="34" charset="0"/>
              <a:cs typeface="Arial" panose="020B0604020202020204" pitchFamily="34" charset="0"/>
            </a:endParaRPr>
          </a:p>
        </p:txBody>
      </p:sp>
      <p:sp>
        <p:nvSpPr>
          <p:cNvPr id="13" name="Right Arrow Callout 12"/>
          <p:cNvSpPr/>
          <p:nvPr/>
        </p:nvSpPr>
        <p:spPr>
          <a:xfrm>
            <a:off x="562600" y="2705100"/>
            <a:ext cx="3209256" cy="1371600"/>
          </a:xfrm>
          <a:prstGeom prst="rightArrowCallout">
            <a:avLst>
              <a:gd name="adj1" fmla="val 21190"/>
              <a:gd name="adj2" fmla="val 25000"/>
              <a:gd name="adj3" fmla="val 44048"/>
              <a:gd name="adj4" fmla="val 75108"/>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smtClean="0">
                <a:solidFill>
                  <a:schemeClr val="bg1"/>
                </a:solidFill>
                <a:latin typeface="Arial" panose="020B0604020202020204" pitchFamily="34" charset="0"/>
                <a:cs typeface="Arial" panose="020B0604020202020204" pitchFamily="34" charset="0"/>
              </a:rPr>
              <a:t>Yêu cầu:</a:t>
            </a:r>
            <a:endParaRPr lang="en-US" sz="4000" b="1">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3947354" y="2416586"/>
            <a:ext cx="13535276" cy="1938992"/>
          </a:xfrm>
          <a:prstGeom prst="rect">
            <a:avLst/>
          </a:prstGeom>
          <a:noFill/>
        </p:spPr>
        <p:txBody>
          <a:bodyPr wrap="square" rtlCol="0">
            <a:spAutoFit/>
          </a:bodyPr>
          <a:lstStyle/>
          <a:p>
            <a:pPr algn="just">
              <a:lnSpc>
                <a:spcPct val="150000"/>
              </a:lnSpc>
            </a:pPr>
            <a:r>
              <a:rPr lang="vi-VN" sz="4000" smtClean="0">
                <a:latin typeface="Arial" panose="020B0604020202020204" pitchFamily="34" charset="0"/>
                <a:cs typeface="Arial" panose="020B0604020202020204" pitchFamily="34" charset="0"/>
              </a:rPr>
              <a:t>Làm quen với soạn thảo văn bản, làm bài trình chiếu và sử dụng bảng tính qua các phần mềm trực tuyến của Google.</a:t>
            </a:r>
            <a:endParaRPr lang="en-US" sz="400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2"/>
          <a:stretch>
            <a:fillRect/>
          </a:stretch>
        </p:blipFill>
        <p:spPr>
          <a:xfrm>
            <a:off x="901207" y="6210300"/>
            <a:ext cx="3075725" cy="4076700"/>
          </a:xfrm>
          <a:prstGeom prst="rect">
            <a:avLst/>
          </a:prstGeom>
        </p:spPr>
      </p:pic>
      <p:grpSp>
        <p:nvGrpSpPr>
          <p:cNvPr id="18" name="Group 17"/>
          <p:cNvGrpSpPr/>
          <p:nvPr/>
        </p:nvGrpSpPr>
        <p:grpSpPr>
          <a:xfrm>
            <a:off x="4953000" y="4686300"/>
            <a:ext cx="7725408" cy="4800600"/>
            <a:chOff x="6676392" y="4838700"/>
            <a:chExt cx="7725408" cy="4800600"/>
          </a:xfrm>
        </p:grpSpPr>
        <p:sp>
          <p:nvSpPr>
            <p:cNvPr id="16" name="Oval Callout 15"/>
            <p:cNvSpPr/>
            <p:nvPr/>
          </p:nvSpPr>
          <p:spPr>
            <a:xfrm>
              <a:off x="6676392" y="4838700"/>
              <a:ext cx="7725408" cy="4800600"/>
            </a:xfrm>
            <a:prstGeom prst="wedgeEllipseCallout">
              <a:avLst>
                <a:gd name="adj1" fmla="val -65613"/>
                <a:gd name="adj2" fmla="val 177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287807" y="5524500"/>
              <a:ext cx="6502577" cy="3785652"/>
            </a:xfrm>
            <a:prstGeom prst="rect">
              <a:avLst/>
            </a:prstGeom>
          </p:spPr>
          <p:txBody>
            <a:bodyPr wrap="square">
              <a:spAutoFit/>
            </a:bodyPr>
            <a:lstStyle/>
            <a:p>
              <a:pPr algn="ctr">
                <a:lnSpc>
                  <a:spcPct val="150000"/>
                </a:lnSpc>
              </a:pPr>
              <a:r>
                <a:rPr lang="vi-VN" sz="4000" smtClean="0">
                  <a:latin typeface="Arial" panose="020B0604020202020204" pitchFamily="34" charset="0"/>
                  <a:cs typeface="Arial" panose="020B0604020202020204" pitchFamily="34" charset="0"/>
                </a:rPr>
                <a:t>C</a:t>
              </a:r>
              <a:r>
                <a:rPr lang="en-US" sz="4000" smtClean="0">
                  <a:latin typeface="Arial" panose="020B0604020202020204" pitchFamily="34" charset="0"/>
                  <a:cs typeface="Arial" panose="020B0604020202020204" pitchFamily="34" charset="0"/>
                </a:rPr>
                <a:t>ần </a:t>
              </a:r>
              <a:r>
                <a:rPr lang="en-US" sz="4000">
                  <a:latin typeface="Arial" panose="020B0604020202020204" pitchFamily="34" charset="0"/>
                  <a:cs typeface="Arial" panose="020B0604020202020204" pitchFamily="34" charset="0"/>
                </a:rPr>
                <a:t>chuẩn bị </a:t>
              </a:r>
              <a:r>
                <a:rPr lang="vi-VN" sz="4000" smtClean="0">
                  <a:latin typeface="Arial" panose="020B0604020202020204" pitchFamily="34" charset="0"/>
                  <a:cs typeface="Arial" panose="020B0604020202020204" pitchFamily="34" charset="0"/>
                </a:rPr>
                <a:t>những gì </a:t>
              </a:r>
              <a:r>
                <a:rPr lang="en-US" sz="4000" smtClean="0">
                  <a:latin typeface="Arial" panose="020B0604020202020204" pitchFamily="34" charset="0"/>
                  <a:cs typeface="Arial" panose="020B0604020202020204" pitchFamily="34" charset="0"/>
                </a:rPr>
                <a:t>để </a:t>
              </a:r>
              <a:r>
                <a:rPr lang="en-US" sz="4000">
                  <a:latin typeface="Arial" panose="020B0604020202020204" pitchFamily="34" charset="0"/>
                  <a:cs typeface="Arial" panose="020B0604020202020204" pitchFamily="34" charset="0"/>
                </a:rPr>
                <a:t>sử dụng tính năng nhập nội dung bằng giọng nói trong Google Docs?</a:t>
              </a:r>
            </a:p>
          </p:txBody>
        </p:sp>
      </p:grpSp>
      <p:grpSp>
        <p:nvGrpSpPr>
          <p:cNvPr id="32" name="Group 31"/>
          <p:cNvGrpSpPr/>
          <p:nvPr/>
        </p:nvGrpSpPr>
        <p:grpSpPr>
          <a:xfrm>
            <a:off x="12678407" y="5817126"/>
            <a:ext cx="2895600" cy="3605852"/>
            <a:chOff x="12678407" y="5817126"/>
            <a:chExt cx="2895600" cy="3605852"/>
          </a:xfrm>
        </p:grpSpPr>
        <p:pic>
          <p:nvPicPr>
            <p:cNvPr id="19" name="Picture 1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678407" y="5817126"/>
              <a:ext cx="2895600" cy="2895600"/>
            </a:xfrm>
            <a:prstGeom prst="rect">
              <a:avLst/>
            </a:prstGeom>
          </p:spPr>
        </p:pic>
        <p:sp>
          <p:nvSpPr>
            <p:cNvPr id="27" name="TextBox 26"/>
            <p:cNvSpPr txBox="1"/>
            <p:nvPr/>
          </p:nvSpPr>
          <p:spPr>
            <a:xfrm>
              <a:off x="13173707" y="8776647"/>
              <a:ext cx="1905000" cy="646331"/>
            </a:xfrm>
            <a:prstGeom prst="rect">
              <a:avLst/>
            </a:prstGeom>
            <a:noFill/>
          </p:spPr>
          <p:txBody>
            <a:bodyPr wrap="square" rtlCol="0">
              <a:spAutoFit/>
            </a:bodyPr>
            <a:lstStyle/>
            <a:p>
              <a:pPr algn="ctr"/>
              <a:r>
                <a:rPr lang="vi-VN" sz="3600" i="1" smtClean="0">
                  <a:solidFill>
                    <a:srgbClr val="0000FF"/>
                  </a:solidFill>
                  <a:latin typeface="Arial" panose="020B0604020202020204" pitchFamily="34" charset="0"/>
                  <a:cs typeface="Arial" panose="020B0604020202020204" pitchFamily="34" charset="0"/>
                </a:rPr>
                <a:t>Micro</a:t>
              </a:r>
              <a:endParaRPr lang="en-US" sz="3600" i="1">
                <a:solidFill>
                  <a:srgbClr val="0000FF"/>
                </a:solidFill>
                <a:latin typeface="Arial" panose="020B0604020202020204" pitchFamily="34" charset="0"/>
                <a:cs typeface="Arial" panose="020B0604020202020204" pitchFamily="34" charset="0"/>
              </a:endParaRPr>
            </a:p>
          </p:txBody>
        </p:sp>
      </p:grpSp>
      <p:grpSp>
        <p:nvGrpSpPr>
          <p:cNvPr id="34" name="Group 33"/>
          <p:cNvGrpSpPr/>
          <p:nvPr/>
        </p:nvGrpSpPr>
        <p:grpSpPr>
          <a:xfrm>
            <a:off x="15662083" y="6238240"/>
            <a:ext cx="2235417" cy="3199556"/>
            <a:chOff x="15662083" y="6238240"/>
            <a:chExt cx="2235417" cy="3199556"/>
          </a:xfrm>
        </p:grpSpPr>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62083" y="6238240"/>
              <a:ext cx="2235417" cy="2235417"/>
            </a:xfrm>
            <a:prstGeom prst="rect">
              <a:avLst/>
            </a:prstGeom>
          </p:spPr>
        </p:pic>
        <p:sp>
          <p:nvSpPr>
            <p:cNvPr id="33" name="TextBox 32"/>
            <p:cNvSpPr txBox="1"/>
            <p:nvPr/>
          </p:nvSpPr>
          <p:spPr>
            <a:xfrm>
              <a:off x="15827291" y="8791465"/>
              <a:ext cx="1905000" cy="646331"/>
            </a:xfrm>
            <a:prstGeom prst="rect">
              <a:avLst/>
            </a:prstGeom>
            <a:noFill/>
          </p:spPr>
          <p:txBody>
            <a:bodyPr wrap="square" rtlCol="0">
              <a:spAutoFit/>
            </a:bodyPr>
            <a:lstStyle/>
            <a:p>
              <a:pPr algn="ctr"/>
              <a:r>
                <a:rPr lang="vi-VN" sz="3600" i="1" smtClean="0">
                  <a:solidFill>
                    <a:srgbClr val="0000FF"/>
                  </a:solidFill>
                  <a:latin typeface="Arial" panose="020B0604020202020204" pitchFamily="34" charset="0"/>
                  <a:cs typeface="Arial" panose="020B0604020202020204" pitchFamily="34" charset="0"/>
                </a:rPr>
                <a:t>Internet</a:t>
              </a:r>
              <a:endParaRPr lang="en-US" sz="3600" i="1">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71554096"/>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p:tgtEl>
                                          <p:spTgt spid="13"/>
                                        </p:tgtEl>
                                        <p:attrNameLst>
                                          <p:attrName>ppt_x</p:attrName>
                                        </p:attrNameLst>
                                      </p:cBhvr>
                                      <p:tavLst>
                                        <p:tav tm="0">
                                          <p:val>
                                            <p:strVal val="#ppt_x-#ppt_w*1.125000"/>
                                          </p:val>
                                        </p:tav>
                                        <p:tav tm="100000">
                                          <p:val>
                                            <p:strVal val="#ppt_x"/>
                                          </p:val>
                                        </p:tav>
                                      </p:tavLst>
                                    </p:anim>
                                    <p:animEffect transition="in" filter="wipe(right)">
                                      <p:cBhvr>
                                        <p:cTn id="15" dur="500"/>
                                        <p:tgtEl>
                                          <p:spTgt spid="13"/>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par>
                                <p:cTn id="39" presetID="53" presetClass="entr" presetSubtype="16"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animEffect transition="in" filter="fade">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3"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9" name="Rectangle 8"/>
          <p:cNvSpPr/>
          <p:nvPr/>
        </p:nvSpPr>
        <p:spPr>
          <a:xfrm>
            <a:off x="934570" y="723900"/>
            <a:ext cx="5913120" cy="3785652"/>
          </a:xfrm>
          <a:prstGeom prst="rect">
            <a:avLst/>
          </a:prstGeom>
        </p:spPr>
        <p:txBody>
          <a:bodyPr wrap="square">
            <a:spAutoFit/>
          </a:bodyPr>
          <a:lstStyle/>
          <a:p>
            <a:pPr algn="just">
              <a:lnSpc>
                <a:spcPct val="150000"/>
              </a:lnSpc>
            </a:pPr>
            <a:r>
              <a:rPr lang="vi-VN" sz="4000">
                <a:solidFill>
                  <a:srgbClr val="0000FF"/>
                </a:solidFill>
                <a:latin typeface="Arial" panose="020B0604020202020204" pitchFamily="34" charset="0"/>
                <a:cs typeface="Arial" panose="020B0604020202020204" pitchFamily="34" charset="0"/>
              </a:rPr>
              <a:t>a) Thử nghiệm nhập nội dung soạn thảo vào Google Docs bằng giọng nói theo các bước:</a:t>
            </a:r>
            <a:endParaRPr lang="en-US" sz="4000">
              <a:solidFill>
                <a:srgbClr val="0000FF"/>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0"/>
            <a:ext cx="10210800" cy="10283689"/>
          </a:xfrm>
          <a:prstGeom prst="rect">
            <a:avLst/>
          </a:prstGeom>
        </p:spPr>
      </p:pic>
      <p:pic>
        <p:nvPicPr>
          <p:cNvPr id="21" name="Picture 14"/>
          <p:cNvPicPr>
            <a:picLocks noChangeAspect="1"/>
          </p:cNvPicPr>
          <p:nvPr/>
        </p:nvPicPr>
        <p:blipFill>
          <a:blip r:embed="rId3"/>
          <a:srcRect/>
          <a:stretch>
            <a:fillRect/>
          </a:stretch>
        </p:blipFill>
        <p:spPr>
          <a:xfrm flipH="1">
            <a:off x="1091900" y="5753100"/>
            <a:ext cx="5598460" cy="3163130"/>
          </a:xfrm>
          <a:prstGeom prst="rect">
            <a:avLst/>
          </a:prstGeom>
        </p:spPr>
      </p:pic>
    </p:spTree>
    <p:extLst>
      <p:ext uri="{BB962C8B-B14F-4D97-AF65-F5344CB8AC3E}">
        <p14:creationId xmlns:p14="http://schemas.microsoft.com/office/powerpoint/2010/main" val="803973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linds(horizontal)">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Rectangle 1"/>
          <p:cNvSpPr/>
          <p:nvPr/>
        </p:nvSpPr>
        <p:spPr>
          <a:xfrm>
            <a:off x="990600" y="495300"/>
            <a:ext cx="15819708" cy="1824923"/>
          </a:xfrm>
          <a:prstGeom prst="rect">
            <a:avLst/>
          </a:prstGeom>
        </p:spPr>
        <p:txBody>
          <a:bodyPr wrap="square">
            <a:spAutoFit/>
          </a:bodyPr>
          <a:lstStyle/>
          <a:p>
            <a:pPr algn="just">
              <a:lnSpc>
                <a:spcPct val="150000"/>
              </a:lnSpc>
            </a:pPr>
            <a:r>
              <a:rPr lang="en-US" sz="4000">
                <a:solidFill>
                  <a:srgbClr val="0000FF"/>
                </a:solidFill>
                <a:latin typeface="Arial" panose="020B0604020202020204" pitchFamily="34" charset="0"/>
                <a:cs typeface="Arial" panose="020B0604020202020204" pitchFamily="34" charset="0"/>
              </a:rPr>
              <a:t>b) Thử mở Google Sheet và tạo một bảng tính ghi thông tin các bạn trong tổ theo mẫu:</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66" y="2857500"/>
            <a:ext cx="16005576" cy="5867400"/>
          </a:xfrm>
          <a:prstGeom prst="rect">
            <a:avLst/>
          </a:prstGeom>
        </p:spPr>
      </p:pic>
      <p:pic>
        <p:nvPicPr>
          <p:cNvPr id="4" name="Picture 3"/>
          <p:cNvPicPr>
            <a:picLocks noChangeAspect="1"/>
          </p:cNvPicPr>
          <p:nvPr/>
        </p:nvPicPr>
        <p:blipFill>
          <a:blip r:embed="rId4"/>
          <a:stretch>
            <a:fillRect/>
          </a:stretch>
        </p:blipFill>
        <p:spPr>
          <a:xfrm>
            <a:off x="15240000" y="7450798"/>
            <a:ext cx="2637302" cy="2548204"/>
          </a:xfrm>
          <a:prstGeom prst="rect">
            <a:avLst/>
          </a:prstGeom>
        </p:spPr>
      </p:pic>
    </p:spTree>
    <p:extLst>
      <p:ext uri="{BB962C8B-B14F-4D97-AF65-F5344CB8AC3E}">
        <p14:creationId xmlns:p14="http://schemas.microsoft.com/office/powerpoint/2010/main" val="2136262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Rectangle 1"/>
          <p:cNvSpPr/>
          <p:nvPr/>
        </p:nvSpPr>
        <p:spPr>
          <a:xfrm>
            <a:off x="533400" y="723900"/>
            <a:ext cx="17256968" cy="707886"/>
          </a:xfrm>
          <a:prstGeom prst="rect">
            <a:avLst/>
          </a:prstGeom>
        </p:spPr>
        <p:txBody>
          <a:bodyPr wrap="none">
            <a:spAutoFit/>
          </a:bodyPr>
          <a:lstStyle/>
          <a:p>
            <a:r>
              <a:rPr lang="en-US" sz="4000">
                <a:solidFill>
                  <a:srgbClr val="0000FF"/>
                </a:solidFill>
                <a:latin typeface="Arial" panose="020B0604020202020204" pitchFamily="34" charset="0"/>
                <a:cs typeface="Arial" panose="020B0604020202020204" pitchFamily="34" charset="0"/>
              </a:rPr>
              <a:t>c) Thử nghiệm mở Google Slide và thiết kế một trang trình chiếu theo mẫu: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184" y="1790700"/>
            <a:ext cx="14249400" cy="8320817"/>
          </a:xfrm>
          <a:prstGeom prst="rect">
            <a:avLst/>
          </a:prstGeom>
        </p:spPr>
      </p:pic>
      <p:pic>
        <p:nvPicPr>
          <p:cNvPr id="12" name="Picture 11"/>
          <p:cNvPicPr>
            <a:picLocks noChangeAspect="1"/>
          </p:cNvPicPr>
          <p:nvPr/>
        </p:nvPicPr>
        <p:blipFill>
          <a:blip r:embed="rId3"/>
          <a:stretch>
            <a:fillRect/>
          </a:stretch>
        </p:blipFill>
        <p:spPr>
          <a:xfrm>
            <a:off x="15728751" y="7505700"/>
            <a:ext cx="1115665" cy="1115665"/>
          </a:xfrm>
          <a:prstGeom prst="rect">
            <a:avLst/>
          </a:prstGeom>
        </p:spPr>
      </p:pic>
    </p:spTree>
    <p:extLst>
      <p:ext uri="{BB962C8B-B14F-4D97-AF65-F5344CB8AC3E}">
        <p14:creationId xmlns:p14="http://schemas.microsoft.com/office/powerpoint/2010/main" val="2564645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strVal val="#ppt_x"/>
                                          </p:val>
                                        </p:tav>
                                        <p:tav tm="100000">
                                          <p:val>
                                            <p:strVal val="#ppt_x"/>
                                          </p:val>
                                        </p:tav>
                                      </p:tavLst>
                                    </p:anim>
                                    <p:anim calcmode="lin" valueType="num">
                                      <p:cBhvr>
                                        <p:cTn id="18"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5" name="AutoShape 5"/>
          <p:cNvSpPr/>
          <p:nvPr/>
        </p:nvSpPr>
        <p:spPr>
          <a:xfrm>
            <a:off x="0" y="0"/>
            <a:ext cx="18288000" cy="1714500"/>
          </a:xfrm>
          <a:prstGeom prst="rect">
            <a:avLst/>
          </a:prstGeom>
          <a:solidFill>
            <a:srgbClr val="DBDBDB"/>
          </a:solidFill>
        </p:spPr>
      </p:sp>
      <p:grpSp>
        <p:nvGrpSpPr>
          <p:cNvPr id="3" name="Group 2"/>
          <p:cNvGrpSpPr/>
          <p:nvPr/>
        </p:nvGrpSpPr>
        <p:grpSpPr>
          <a:xfrm>
            <a:off x="407338" y="813347"/>
            <a:ext cx="1307260" cy="310524"/>
            <a:chOff x="530332" y="359088"/>
            <a:chExt cx="1307260" cy="310524"/>
          </a:xfrm>
        </p:grpSpPr>
        <p:grpSp>
          <p:nvGrpSpPr>
            <p:cNvPr id="6" name="Group 6"/>
            <p:cNvGrpSpPr/>
            <p:nvPr/>
          </p:nvGrpSpPr>
          <p:grpSpPr>
            <a:xfrm>
              <a:off x="530332" y="359088"/>
              <a:ext cx="310524" cy="31052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8" name="Group 8"/>
            <p:cNvGrpSpPr/>
            <p:nvPr/>
          </p:nvGrpSpPr>
          <p:grpSpPr>
            <a:xfrm>
              <a:off x="1023508" y="359088"/>
              <a:ext cx="310524" cy="31052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10" name="Group 10"/>
            <p:cNvGrpSpPr/>
            <p:nvPr/>
          </p:nvGrpSpPr>
          <p:grpSpPr>
            <a:xfrm>
              <a:off x="1527068" y="359088"/>
              <a:ext cx="310524" cy="31052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grpSp>
      <p:sp>
        <p:nvSpPr>
          <p:cNvPr id="26" name="TextBox 25"/>
          <p:cNvSpPr txBox="1"/>
          <p:nvPr/>
        </p:nvSpPr>
        <p:spPr>
          <a:xfrm>
            <a:off x="4023468" y="460778"/>
            <a:ext cx="10287000" cy="1107996"/>
          </a:xfrm>
          <a:prstGeom prst="rect">
            <a:avLst/>
          </a:prstGeom>
          <a:noFill/>
        </p:spPr>
        <p:txBody>
          <a:bodyPr wrap="square" rtlCol="0">
            <a:spAutoFit/>
          </a:bodyPr>
          <a:lstStyle/>
          <a:p>
            <a:pPr algn="ctr"/>
            <a:r>
              <a:rPr lang="en-US" sz="6600" b="1" dirty="0" smtClean="0">
                <a:solidFill>
                  <a:schemeClr val="accent1">
                    <a:lumMod val="50000"/>
                  </a:schemeClr>
                </a:solidFill>
                <a:latin typeface="Arial" panose="020B0604020202020204" pitchFamily="34" charset="0"/>
                <a:cs typeface="Arial" panose="020B0604020202020204" pitchFamily="34" charset="0"/>
              </a:rPr>
              <a:t>LUYỆN TẬP</a:t>
            </a:r>
            <a:endParaRPr lang="en-US" sz="6600" b="1" dirty="0">
              <a:solidFill>
                <a:schemeClr val="accent1">
                  <a:lumMod val="50000"/>
                </a:schemeClr>
              </a:solidFill>
              <a:latin typeface="Arial" panose="020B0604020202020204" pitchFamily="34" charset="0"/>
              <a:cs typeface="Arial" panose="020B0604020202020204" pitchFamily="34" charset="0"/>
            </a:endParaRPr>
          </a:p>
        </p:txBody>
      </p:sp>
      <p:grpSp>
        <p:nvGrpSpPr>
          <p:cNvPr id="22" name="Group 21"/>
          <p:cNvGrpSpPr/>
          <p:nvPr/>
        </p:nvGrpSpPr>
        <p:grpSpPr>
          <a:xfrm>
            <a:off x="16469961" y="857250"/>
            <a:ext cx="1307260" cy="310524"/>
            <a:chOff x="530332" y="359088"/>
            <a:chExt cx="1307260" cy="310524"/>
          </a:xfrm>
        </p:grpSpPr>
        <p:grpSp>
          <p:nvGrpSpPr>
            <p:cNvPr id="23" name="Group 6"/>
            <p:cNvGrpSpPr/>
            <p:nvPr/>
          </p:nvGrpSpPr>
          <p:grpSpPr>
            <a:xfrm>
              <a:off x="530332" y="359088"/>
              <a:ext cx="310524" cy="310524"/>
              <a:chOff x="0" y="0"/>
              <a:chExt cx="6350000" cy="6350000"/>
            </a:xfrm>
          </p:grpSpPr>
          <p:sp>
            <p:nvSpPr>
              <p:cNvPr id="31"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24" name="Group 8"/>
            <p:cNvGrpSpPr/>
            <p:nvPr/>
          </p:nvGrpSpPr>
          <p:grpSpPr>
            <a:xfrm>
              <a:off x="1023508" y="359088"/>
              <a:ext cx="310524" cy="310524"/>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28" name="Group 10"/>
            <p:cNvGrpSpPr/>
            <p:nvPr/>
          </p:nvGrpSpPr>
          <p:grpSpPr>
            <a:xfrm>
              <a:off x="1527068" y="359088"/>
              <a:ext cx="310524" cy="310524"/>
              <a:chOff x="0" y="0"/>
              <a:chExt cx="6350000" cy="6350000"/>
            </a:xfrm>
          </p:grpSpPr>
          <p:sp>
            <p:nvSpPr>
              <p:cNvPr id="29"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grpSp>
      <p:sp>
        <p:nvSpPr>
          <p:cNvPr id="32" name="Câu hỏi">
            <a:extLst>
              <a:ext uri="{FF2B5EF4-FFF2-40B4-BE49-F238E27FC236}">
                <a16:creationId xmlns="" xmlns:a16="http://schemas.microsoft.com/office/drawing/2014/main" id="{4ADFFF1A-F500-CC57-185E-00F4826D0836}"/>
              </a:ext>
            </a:extLst>
          </p:cNvPr>
          <p:cNvSpPr/>
          <p:nvPr/>
        </p:nvSpPr>
        <p:spPr>
          <a:xfrm>
            <a:off x="1389527" y="1981121"/>
            <a:ext cx="15390265" cy="22521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smtClean="0">
                <a:solidFill>
                  <a:srgbClr val="0000FF"/>
                </a:solidFill>
                <a:latin typeface="Arial" panose="020B0604020202020204" pitchFamily="34" charset="0"/>
                <a:cs typeface="Arial" panose="020B0604020202020204" pitchFamily="34" charset="0"/>
              </a:rPr>
              <a:t>Câu</a:t>
            </a:r>
            <a:r>
              <a:rPr lang="en-US" sz="4000" b="1" noProof="1" smtClean="0">
                <a:solidFill>
                  <a:srgbClr val="0000FF"/>
                </a:solidFill>
                <a:latin typeface="Arial" panose="020B0604020202020204" pitchFamily="34" charset="0"/>
                <a:cs typeface="Arial" panose="020B0604020202020204" pitchFamily="34" charset="0"/>
              </a:rPr>
              <a:t> 1: </a:t>
            </a:r>
            <a:r>
              <a:rPr lang="vi-VN" sz="4000" noProof="1">
                <a:solidFill>
                  <a:schemeClr val="tx1"/>
                </a:solidFill>
                <a:latin typeface="Arial" panose="020B0604020202020204" pitchFamily="34" charset="0"/>
                <a:cs typeface="Arial" panose="020B0604020202020204" pitchFamily="34" charset="0"/>
              </a:rPr>
              <a:t>Ứng dụng nào dưới đây là phần mềm thương mại trong lĩnh vực xử lí ảnh?</a:t>
            </a:r>
          </a:p>
        </p:txBody>
      </p:sp>
      <p:sp>
        <p:nvSpPr>
          <p:cNvPr id="33" name="Đáp án đúng">
            <a:extLst>
              <a:ext uri="{FF2B5EF4-FFF2-40B4-BE49-F238E27FC236}">
                <a16:creationId xmlns="" xmlns:a16="http://schemas.microsoft.com/office/drawing/2014/main" id="{8B66CBE4-2DB9-BCF7-D1C4-281B894BFE17}"/>
              </a:ext>
            </a:extLst>
          </p:cNvPr>
          <p:cNvSpPr/>
          <p:nvPr/>
        </p:nvSpPr>
        <p:spPr>
          <a:xfrm>
            <a:off x="9253919" y="7228250"/>
            <a:ext cx="7525873" cy="2338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a:solidFill>
                  <a:schemeClr val="tx1"/>
                </a:solidFill>
                <a:latin typeface="Arial" panose="020B0604020202020204" pitchFamily="34" charset="0"/>
                <a:cs typeface="Arial" panose="020B0604020202020204" pitchFamily="34" charset="0"/>
              </a:rPr>
              <a:t>D</a:t>
            </a:r>
            <a:r>
              <a:rPr lang="en-US" sz="4000" noProof="1" smtClean="0">
                <a:solidFill>
                  <a:schemeClr val="tx1"/>
                </a:solidFill>
                <a:latin typeface="Arial" panose="020B0604020202020204" pitchFamily="34" charset="0"/>
                <a:cs typeface="Arial" panose="020B0604020202020204" pitchFamily="34" charset="0"/>
              </a:rPr>
              <a:t>. Photoshop</a:t>
            </a:r>
            <a:endParaRPr lang="vi-VN" sz="4000" noProof="1">
              <a:solidFill>
                <a:schemeClr val="tx1"/>
              </a:solidFill>
              <a:latin typeface="Arial" panose="020B0604020202020204" pitchFamily="34" charset="0"/>
              <a:cs typeface="Arial" panose="020B0604020202020204" pitchFamily="34" charset="0"/>
            </a:endParaRPr>
          </a:p>
        </p:txBody>
      </p:sp>
      <p:sp>
        <p:nvSpPr>
          <p:cNvPr id="34" name="Đáp án sai 1">
            <a:extLst>
              <a:ext uri="{FF2B5EF4-FFF2-40B4-BE49-F238E27FC236}">
                <a16:creationId xmlns="" xmlns:a16="http://schemas.microsoft.com/office/drawing/2014/main" id="{3FCD9830-5FD1-BD44-878B-228BD96CE996}"/>
              </a:ext>
            </a:extLst>
          </p:cNvPr>
          <p:cNvSpPr/>
          <p:nvPr/>
        </p:nvSpPr>
        <p:spPr>
          <a:xfrm>
            <a:off x="1389526" y="4471375"/>
            <a:ext cx="7525873" cy="2338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a:solidFill>
                  <a:schemeClr val="tx1"/>
                </a:solidFill>
                <a:latin typeface="Arial" panose="020B0604020202020204" pitchFamily="34" charset="0"/>
                <a:cs typeface="Arial" panose="020B0604020202020204" pitchFamily="34" charset="0"/>
              </a:rPr>
              <a:t>A. </a:t>
            </a:r>
            <a:r>
              <a:rPr lang="en-US" sz="4000" noProof="1" smtClean="0">
                <a:solidFill>
                  <a:schemeClr val="tx1"/>
                </a:solidFill>
                <a:latin typeface="Arial" panose="020B0604020202020204" pitchFamily="34" charset="0"/>
                <a:cs typeface="Arial" panose="020B0604020202020204" pitchFamily="34" charset="0"/>
              </a:rPr>
              <a:t>Inkscape</a:t>
            </a:r>
            <a:endParaRPr lang="vi-VN" sz="4000" noProof="1">
              <a:solidFill>
                <a:schemeClr val="tx1"/>
              </a:solidFill>
              <a:latin typeface="Arial" panose="020B0604020202020204" pitchFamily="34" charset="0"/>
              <a:cs typeface="Arial" panose="020B0604020202020204" pitchFamily="34" charset="0"/>
            </a:endParaRPr>
          </a:p>
        </p:txBody>
      </p:sp>
      <p:sp>
        <p:nvSpPr>
          <p:cNvPr id="35" name="Đáp án sai 2">
            <a:extLst>
              <a:ext uri="{FF2B5EF4-FFF2-40B4-BE49-F238E27FC236}">
                <a16:creationId xmlns="" xmlns:a16="http://schemas.microsoft.com/office/drawing/2014/main" id="{6A919885-0285-0403-1E09-FA94D8BC080B}"/>
              </a:ext>
            </a:extLst>
          </p:cNvPr>
          <p:cNvSpPr/>
          <p:nvPr/>
        </p:nvSpPr>
        <p:spPr>
          <a:xfrm>
            <a:off x="9253919" y="4471375"/>
            <a:ext cx="7525873" cy="2338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a:solidFill>
                  <a:schemeClr val="tx1"/>
                </a:solidFill>
                <a:latin typeface="Arial" panose="020B0604020202020204" pitchFamily="34" charset="0"/>
                <a:cs typeface="Arial" panose="020B0604020202020204" pitchFamily="34" charset="0"/>
              </a:rPr>
              <a:t>C. </a:t>
            </a:r>
            <a:r>
              <a:rPr lang="en-US" sz="4000" noProof="1" smtClean="0">
                <a:solidFill>
                  <a:schemeClr val="tx1"/>
                </a:solidFill>
                <a:latin typeface="Arial" panose="020B0604020202020204" pitchFamily="34" charset="0"/>
                <a:cs typeface="Arial" panose="020B0604020202020204" pitchFamily="34" charset="0"/>
              </a:rPr>
              <a:t>Blender</a:t>
            </a:r>
            <a:endParaRPr lang="vi-VN" sz="4000" noProof="1">
              <a:solidFill>
                <a:schemeClr val="tx1"/>
              </a:solidFill>
              <a:latin typeface="Arial" panose="020B0604020202020204" pitchFamily="34" charset="0"/>
              <a:cs typeface="Arial" panose="020B0604020202020204" pitchFamily="34" charset="0"/>
            </a:endParaRPr>
          </a:p>
        </p:txBody>
      </p:sp>
      <p:sp>
        <p:nvSpPr>
          <p:cNvPr id="36" name="Đáp án sai 3">
            <a:extLst>
              <a:ext uri="{FF2B5EF4-FFF2-40B4-BE49-F238E27FC236}">
                <a16:creationId xmlns="" xmlns:a16="http://schemas.microsoft.com/office/drawing/2014/main" id="{2E7D83A4-3758-8699-4DD0-010A80780539}"/>
              </a:ext>
            </a:extLst>
          </p:cNvPr>
          <p:cNvSpPr/>
          <p:nvPr/>
        </p:nvSpPr>
        <p:spPr>
          <a:xfrm>
            <a:off x="1389526" y="7228250"/>
            <a:ext cx="7525873" cy="2338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noProof="1">
                <a:solidFill>
                  <a:schemeClr val="tx1"/>
                </a:solidFill>
                <a:latin typeface="Arial" panose="020B0604020202020204" pitchFamily="34" charset="0"/>
                <a:cs typeface="Arial" panose="020B0604020202020204" pitchFamily="34" charset="0"/>
              </a:rPr>
              <a:t>B</a:t>
            </a:r>
            <a:r>
              <a:rPr lang="en-US" sz="4000" noProof="1" smtClean="0">
                <a:solidFill>
                  <a:schemeClr val="tx1"/>
                </a:solidFill>
                <a:latin typeface="Arial" panose="020B0604020202020204" pitchFamily="34" charset="0"/>
                <a:cs typeface="Arial" panose="020B0604020202020204" pitchFamily="34" charset="0"/>
              </a:rPr>
              <a:t>. GMIP</a:t>
            </a:r>
            <a:endParaRPr lang="vi-VN" sz="4000" noProof="1">
              <a:solidFill>
                <a:schemeClr val="tx1"/>
              </a:solidFill>
              <a:latin typeface="Arial" panose="020B0604020202020204" pitchFamily="34" charset="0"/>
              <a:cs typeface="Arial" panose="020B0604020202020204" pitchFamily="34" charset="0"/>
            </a:endParaRPr>
          </a:p>
        </p:txBody>
      </p:sp>
      <p:pic>
        <p:nvPicPr>
          <p:cNvPr id="37"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38"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463223" y="7850969"/>
            <a:ext cx="1281006" cy="1114992"/>
          </a:xfrm>
          <a:prstGeom prst="rect">
            <a:avLst/>
          </a:prstGeom>
        </p:spPr>
      </p:pic>
      <p:pic>
        <p:nvPicPr>
          <p:cNvPr id="39" name="Picture 38">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94038" y="5159606"/>
            <a:ext cx="1276616" cy="1137348"/>
          </a:xfrm>
          <a:prstGeom prst="rect">
            <a:avLst/>
          </a:prstGeom>
        </p:spPr>
      </p:pic>
      <p:pic>
        <p:nvPicPr>
          <p:cNvPr id="40"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463894" y="7828613"/>
            <a:ext cx="1276616" cy="1137348"/>
          </a:xfrm>
          <a:prstGeom prst="rect">
            <a:avLst/>
          </a:prstGeom>
        </p:spPr>
      </p:pic>
      <p:pic>
        <p:nvPicPr>
          <p:cNvPr id="41"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98833" y="5162146"/>
            <a:ext cx="1276616" cy="1137348"/>
          </a:xfrm>
          <a:prstGeom prst="rect">
            <a:avLst/>
          </a:prstGeom>
        </p:spPr>
      </p:pic>
      <p:pic>
        <p:nvPicPr>
          <p:cNvPr id="42"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917344638"/>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3"/>
                                        </p:tgtEl>
                                        <p:attrNameLst>
                                          <p:attrName>fillcolor</p:attrName>
                                        </p:attrNameLst>
                                      </p:cBhvr>
                                      <p:to>
                                        <a:srgbClr val="92D050"/>
                                      </p:to>
                                    </p:animClr>
                                    <p:set>
                                      <p:cBhvr>
                                        <p:cTn id="29" dur="500" fill="hold"/>
                                        <p:tgtEl>
                                          <p:spTgt spid="33"/>
                                        </p:tgtEl>
                                        <p:attrNameLst>
                                          <p:attrName>fill.type</p:attrName>
                                        </p:attrNameLst>
                                      </p:cBhvr>
                                      <p:to>
                                        <p:strVal val="solid"/>
                                      </p:to>
                                    </p:set>
                                    <p:set>
                                      <p:cBhvr>
                                        <p:cTn id="30" dur="500" fill="hold"/>
                                        <p:tgtEl>
                                          <p:spTgt spid="3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7"/>
                                        </p:tgtEl>
                                      </p:cBhvr>
                                    </p:cmd>
                                  </p:childTnLst>
                                </p:cTn>
                              </p:par>
                              <p:par>
                                <p:cTn id="33" presetID="1" presetClass="entr" presetSubtype="0" fill="hold" nodeType="withEffect">
                                  <p:stCondLst>
                                    <p:cond delay="0"/>
                                  </p:stCondLst>
                                  <p:childTnLst>
                                    <p:set>
                                      <p:cBhvr>
                                        <p:cTn id="34" dur="1" fill="hold">
                                          <p:stCondLst>
                                            <p:cond delay="9"/>
                                          </p:stCondLst>
                                        </p:cTn>
                                        <p:tgtEl>
                                          <p:spTgt spid="38"/>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3"/>
                                        </p:tgtEl>
                                      </p:cBhvr>
                                    </p:animEffect>
                                    <p:animScale>
                                      <p:cBhvr>
                                        <p:cTn id="37"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38" restart="whenNotActive" fill="hold" evtFilter="cancelBubble" nodeType="interactiveSeq">
                <p:stCondLst>
                  <p:cond evt="onClick" delay="0">
                    <p:tgtEl>
                      <p:spTgt spid="3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4"/>
                                        </p:tgtEl>
                                        <p:attrNameLst>
                                          <p:attrName>fillcolor</p:attrName>
                                        </p:attrNameLst>
                                      </p:cBhvr>
                                      <p:to>
                                        <a:srgbClr val="D99694"/>
                                      </p:to>
                                    </p:animClr>
                                    <p:set>
                                      <p:cBhvr>
                                        <p:cTn id="43" dur="500" fill="hold"/>
                                        <p:tgtEl>
                                          <p:spTgt spid="34"/>
                                        </p:tgtEl>
                                        <p:attrNameLst>
                                          <p:attrName>fill.type</p:attrName>
                                        </p:attrNameLst>
                                      </p:cBhvr>
                                      <p:to>
                                        <p:strVal val="solid"/>
                                      </p:to>
                                    </p:set>
                                    <p:set>
                                      <p:cBhvr>
                                        <p:cTn id="44" dur="500" fill="hold"/>
                                        <p:tgtEl>
                                          <p:spTgt spid="3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42"/>
                                        </p:tgtEl>
                                      </p:cBhvr>
                                    </p:cmd>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4"/>
                                        </p:tgtEl>
                                      </p:cBhvr>
                                    </p:animEffect>
                                    <p:animScale>
                                      <p:cBhvr>
                                        <p:cTn id="51" dur="250" autoRev="1" fill="hold"/>
                                        <p:tgtEl>
                                          <p:spTgt spid="34"/>
                                        </p:tgtEl>
                                      </p:cBhvr>
                                      <p:by x="105000" y="105000"/>
                                    </p:animScale>
                                  </p:childTnLst>
                                </p:cTn>
                              </p:par>
                            </p:childTnLst>
                          </p:cTn>
                        </p:par>
                      </p:childTnLst>
                    </p:cTn>
                  </p:par>
                </p:childTnLst>
              </p:cTn>
              <p:nextCondLst>
                <p:cond evt="onClick" delay="0">
                  <p:tgtEl>
                    <p:spTgt spid="34"/>
                  </p:tgtEl>
                </p:cond>
              </p:nextCondLst>
            </p:seq>
            <p:seq concurrent="1" nextAc="seek">
              <p:cTn id="52" restart="whenNotActive" fill="hold" evtFilter="cancelBubble" nodeType="interactiveSeq">
                <p:stCondLst>
                  <p:cond evt="onClick" delay="0">
                    <p:tgtEl>
                      <p:spTgt spid="3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5"/>
                                        </p:tgtEl>
                                        <p:attrNameLst>
                                          <p:attrName>fillcolor</p:attrName>
                                        </p:attrNameLst>
                                      </p:cBhvr>
                                      <p:to>
                                        <a:srgbClr val="D99694"/>
                                      </p:to>
                                    </p:animClr>
                                    <p:set>
                                      <p:cBhvr>
                                        <p:cTn id="57" dur="500" fill="hold"/>
                                        <p:tgtEl>
                                          <p:spTgt spid="35"/>
                                        </p:tgtEl>
                                        <p:attrNameLst>
                                          <p:attrName>fill.type</p:attrName>
                                        </p:attrNameLst>
                                      </p:cBhvr>
                                      <p:to>
                                        <p:strVal val="solid"/>
                                      </p:to>
                                    </p:set>
                                    <p:set>
                                      <p:cBhvr>
                                        <p:cTn id="58" dur="500" fill="hold"/>
                                        <p:tgtEl>
                                          <p:spTgt spid="35"/>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2"/>
                                        </p:tgtEl>
                                      </p:cBhvr>
                                    </p:cmd>
                                  </p:childTnLst>
                                </p:cTn>
                              </p:par>
                              <p:par>
                                <p:cTn id="61" presetID="1" presetClass="entr" presetSubtype="0" fill="hold" nodeType="withEffect">
                                  <p:stCondLst>
                                    <p:cond delay="0"/>
                                  </p:stCondLst>
                                  <p:childTnLst>
                                    <p:set>
                                      <p:cBhvr>
                                        <p:cTn id="62" dur="1" fill="hold">
                                          <p:stCondLst>
                                            <p:cond delay="9"/>
                                          </p:stCondLst>
                                        </p:cTn>
                                        <p:tgtEl>
                                          <p:spTgt spid="39"/>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5"/>
                                        </p:tgtEl>
                                      </p:cBhvr>
                                    </p:animEffect>
                                    <p:animScale>
                                      <p:cBhvr>
                                        <p:cTn id="65" dur="250" autoRev="1" fill="hold"/>
                                        <p:tgtEl>
                                          <p:spTgt spid="35"/>
                                        </p:tgtEl>
                                      </p:cBhvr>
                                      <p:by x="105000" y="105000"/>
                                    </p:animScale>
                                  </p:childTnLst>
                                </p:cTn>
                              </p:par>
                            </p:childTnLst>
                          </p:cTn>
                        </p:par>
                      </p:childTnLst>
                    </p:cTn>
                  </p:par>
                </p:childTnLst>
              </p:cTn>
              <p:nextCondLst>
                <p:cond evt="onClick" delay="0">
                  <p:tgtEl>
                    <p:spTgt spid="35"/>
                  </p:tgtEl>
                </p:cond>
              </p:nextCondLst>
            </p:seq>
            <p:seq concurrent="1" nextAc="seek">
              <p:cTn id="66" restart="whenNotActive" fill="hold" evtFilter="cancelBubble" nodeType="interactiveSeq">
                <p:stCondLst>
                  <p:cond evt="onClick" delay="0">
                    <p:tgtEl>
                      <p:spTgt spid="36"/>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6"/>
                                        </p:tgtEl>
                                        <p:attrNameLst>
                                          <p:attrName>fillcolor</p:attrName>
                                        </p:attrNameLst>
                                      </p:cBhvr>
                                      <p:to>
                                        <a:srgbClr val="D99694"/>
                                      </p:to>
                                    </p:animClr>
                                    <p:set>
                                      <p:cBhvr>
                                        <p:cTn id="71" dur="500" fill="hold"/>
                                        <p:tgtEl>
                                          <p:spTgt spid="36"/>
                                        </p:tgtEl>
                                        <p:attrNameLst>
                                          <p:attrName>fill.type</p:attrName>
                                        </p:attrNameLst>
                                      </p:cBhvr>
                                      <p:to>
                                        <p:strVal val="solid"/>
                                      </p:to>
                                    </p:set>
                                    <p:set>
                                      <p:cBhvr>
                                        <p:cTn id="72" dur="500" fill="hold"/>
                                        <p:tgtEl>
                                          <p:spTgt spid="36"/>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2"/>
                                        </p:tgtEl>
                                      </p:cBhvr>
                                    </p:cmd>
                                  </p:childTnLst>
                                </p:cTn>
                              </p:par>
                              <p:par>
                                <p:cTn id="75" presetID="1" presetClass="entr" presetSubtype="0" fill="hold" nodeType="withEffect">
                                  <p:stCondLst>
                                    <p:cond delay="0"/>
                                  </p:stCondLst>
                                  <p:childTnLst>
                                    <p:set>
                                      <p:cBhvr>
                                        <p:cTn id="76" dur="1" fill="hold">
                                          <p:stCondLst>
                                            <p:cond delay="9"/>
                                          </p:stCondLst>
                                        </p:cTn>
                                        <p:tgtEl>
                                          <p:spTgt spid="40"/>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6"/>
                                        </p:tgtEl>
                                      </p:cBhvr>
                                    </p:animEffect>
                                    <p:animScale>
                                      <p:cBhvr>
                                        <p:cTn id="79" dur="250" autoRev="1" fill="hold"/>
                                        <p:tgtEl>
                                          <p:spTgt spid="36"/>
                                        </p:tgtEl>
                                      </p:cBhvr>
                                      <p:by x="105000" y="105000"/>
                                    </p:animScale>
                                  </p:childTnLst>
                                </p:cTn>
                              </p:par>
                            </p:childTnLst>
                          </p:cTn>
                        </p:par>
                      </p:childTnLst>
                    </p:cTn>
                  </p:par>
                </p:childTnLst>
              </p:cTn>
              <p:nextCondLst>
                <p:cond evt="onClick" delay="0">
                  <p:tgtEl>
                    <p:spTgt spid="36"/>
                  </p:tgtEl>
                </p:cond>
              </p:nextCondLst>
            </p:seq>
            <p:audio>
              <p:cMediaNode vol="80000">
                <p:cTn id="80" fill="hold" display="0">
                  <p:stCondLst>
                    <p:cond delay="indefinite"/>
                  </p:stCondLst>
                  <p:endCondLst>
                    <p:cond evt="onStopAudio" delay="0">
                      <p:tgtEl>
                        <p:sldTgt/>
                      </p:tgtEl>
                    </p:cond>
                  </p:endCondLst>
                </p:cTn>
                <p:tgtEl>
                  <p:spTgt spid="37"/>
                </p:tgtEl>
              </p:cMediaNode>
            </p:audio>
            <p:audio>
              <p:cMediaNode vol="80000">
                <p:cTn id="81" fill="hold" display="0">
                  <p:stCondLst>
                    <p:cond delay="indefinite"/>
                  </p:stCondLst>
                  <p:endCondLst>
                    <p:cond evt="onStopAudio" delay="0">
                      <p:tgtEl>
                        <p:sldTgt/>
                      </p:tgtEl>
                    </p:cond>
                  </p:endCondLst>
                </p:cTn>
                <p:tgtEl>
                  <p:spTgt spid="42"/>
                </p:tgtEl>
              </p:cMediaNode>
            </p:audio>
          </p:childTnLst>
        </p:cTn>
      </p:par>
    </p:tnLst>
    <p:bldLst>
      <p:bldP spid="32" grpId="0"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04800" y="2263000"/>
            <a:ext cx="11290591" cy="7391400"/>
          </a:xfrm>
          <a:prstGeom prst="rect">
            <a:avLst/>
          </a:prstGeom>
        </p:spPr>
      </p:pic>
      <p:sp>
        <p:nvSpPr>
          <p:cNvPr id="12" name="Rectangle 11"/>
          <p:cNvSpPr/>
          <p:nvPr/>
        </p:nvSpPr>
        <p:spPr>
          <a:xfrm>
            <a:off x="1631761" y="3503161"/>
            <a:ext cx="8636667" cy="4708981"/>
          </a:xfrm>
          <a:prstGeom prst="rect">
            <a:avLst/>
          </a:prstGeom>
        </p:spPr>
        <p:txBody>
          <a:bodyPr wrap="square">
            <a:spAutoFit/>
          </a:bodyPr>
          <a:lstStyle/>
          <a:p>
            <a:pPr algn="just">
              <a:lnSpc>
                <a:spcPct val="150000"/>
              </a:lnSpc>
            </a:pPr>
            <a:r>
              <a:rPr lang="vi-VN" sz="4000"/>
              <a:t>Trong máy tính và trên điện thoại của các em, các em hay sử dụng phần mềm nào nhất? Những phần mềm mặc định trên đó đã đủ cho nhu cầu làm việc của các em hay chưa? </a:t>
            </a:r>
            <a:endParaRPr lang="en-US" sz="4000"/>
          </a:p>
        </p:txBody>
      </p:sp>
      <p:sp>
        <p:nvSpPr>
          <p:cNvPr id="3" name="TextBox 2"/>
          <p:cNvSpPr txBox="1"/>
          <p:nvPr/>
        </p:nvSpPr>
        <p:spPr>
          <a:xfrm>
            <a:off x="5257800" y="817786"/>
            <a:ext cx="7315200" cy="1107996"/>
          </a:xfrm>
          <a:prstGeom prst="rect">
            <a:avLst/>
          </a:prstGeom>
          <a:noFill/>
        </p:spPr>
        <p:txBody>
          <a:bodyPr wrap="square" rtlCol="0">
            <a:spAutoFit/>
          </a:bodyPr>
          <a:lstStyle/>
          <a:p>
            <a:pPr algn="ctr"/>
            <a:r>
              <a:rPr lang="vi-VN" sz="6600" b="1" smtClean="0">
                <a:solidFill>
                  <a:srgbClr val="0000FF"/>
                </a:solidFill>
                <a:latin typeface="Arial" panose="020B0604020202020204" pitchFamily="34" charset="0"/>
                <a:cs typeface="Arial" panose="020B0604020202020204" pitchFamily="34" charset="0"/>
              </a:rPr>
              <a:t>KHỞI ĐỘNG</a:t>
            </a:r>
            <a:endParaRPr lang="en-US" sz="6600" b="1">
              <a:solidFill>
                <a:srgbClr val="0000FF"/>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800" r="13953"/>
          <a:stretch/>
        </p:blipFill>
        <p:spPr>
          <a:xfrm>
            <a:off x="11277600" y="2581051"/>
            <a:ext cx="6781800" cy="6553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439226"/>
            <a:ext cx="1813547" cy="186511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5" name="AutoShape 5"/>
          <p:cNvSpPr/>
          <p:nvPr/>
        </p:nvSpPr>
        <p:spPr>
          <a:xfrm>
            <a:off x="0" y="0"/>
            <a:ext cx="18288000" cy="1714500"/>
          </a:xfrm>
          <a:prstGeom prst="rect">
            <a:avLst/>
          </a:prstGeom>
          <a:solidFill>
            <a:srgbClr val="DBDBDB"/>
          </a:solidFill>
        </p:spPr>
      </p:sp>
      <p:grpSp>
        <p:nvGrpSpPr>
          <p:cNvPr id="3" name="Group 2"/>
          <p:cNvGrpSpPr/>
          <p:nvPr/>
        </p:nvGrpSpPr>
        <p:grpSpPr>
          <a:xfrm>
            <a:off x="407338" y="813347"/>
            <a:ext cx="1307260" cy="310524"/>
            <a:chOff x="530332" y="359088"/>
            <a:chExt cx="1307260" cy="310524"/>
          </a:xfrm>
        </p:grpSpPr>
        <p:grpSp>
          <p:nvGrpSpPr>
            <p:cNvPr id="6" name="Group 6"/>
            <p:cNvGrpSpPr/>
            <p:nvPr/>
          </p:nvGrpSpPr>
          <p:grpSpPr>
            <a:xfrm>
              <a:off x="530332" y="359088"/>
              <a:ext cx="310524" cy="31052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8" name="Group 8"/>
            <p:cNvGrpSpPr/>
            <p:nvPr/>
          </p:nvGrpSpPr>
          <p:grpSpPr>
            <a:xfrm>
              <a:off x="1023508" y="359088"/>
              <a:ext cx="310524" cy="31052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10" name="Group 10"/>
            <p:cNvGrpSpPr/>
            <p:nvPr/>
          </p:nvGrpSpPr>
          <p:grpSpPr>
            <a:xfrm>
              <a:off x="1527068" y="359088"/>
              <a:ext cx="310524" cy="31052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grpSp>
      <p:sp>
        <p:nvSpPr>
          <p:cNvPr id="26" name="TextBox 25"/>
          <p:cNvSpPr txBox="1"/>
          <p:nvPr/>
        </p:nvSpPr>
        <p:spPr>
          <a:xfrm>
            <a:off x="4023468" y="460778"/>
            <a:ext cx="10287000" cy="1107996"/>
          </a:xfrm>
          <a:prstGeom prst="rect">
            <a:avLst/>
          </a:prstGeom>
          <a:noFill/>
        </p:spPr>
        <p:txBody>
          <a:bodyPr wrap="square" rtlCol="0">
            <a:spAutoFit/>
          </a:bodyPr>
          <a:lstStyle/>
          <a:p>
            <a:pPr algn="ctr"/>
            <a:r>
              <a:rPr lang="en-US" sz="6600" b="1" dirty="0" smtClean="0">
                <a:solidFill>
                  <a:schemeClr val="accent1">
                    <a:lumMod val="50000"/>
                  </a:schemeClr>
                </a:solidFill>
                <a:latin typeface="Arial" panose="020B0604020202020204" pitchFamily="34" charset="0"/>
                <a:cs typeface="Arial" panose="020B0604020202020204" pitchFamily="34" charset="0"/>
              </a:rPr>
              <a:t>LUYỆN TẬP</a:t>
            </a:r>
            <a:endParaRPr lang="en-US" sz="6600" b="1" dirty="0">
              <a:solidFill>
                <a:schemeClr val="accent1">
                  <a:lumMod val="50000"/>
                </a:schemeClr>
              </a:solidFill>
              <a:latin typeface="Arial" panose="020B0604020202020204" pitchFamily="34" charset="0"/>
              <a:cs typeface="Arial" panose="020B0604020202020204" pitchFamily="34" charset="0"/>
            </a:endParaRPr>
          </a:p>
        </p:txBody>
      </p:sp>
      <p:grpSp>
        <p:nvGrpSpPr>
          <p:cNvPr id="22" name="Group 21"/>
          <p:cNvGrpSpPr/>
          <p:nvPr/>
        </p:nvGrpSpPr>
        <p:grpSpPr>
          <a:xfrm>
            <a:off x="16469961" y="857250"/>
            <a:ext cx="1307260" cy="310524"/>
            <a:chOff x="530332" y="359088"/>
            <a:chExt cx="1307260" cy="310524"/>
          </a:xfrm>
        </p:grpSpPr>
        <p:grpSp>
          <p:nvGrpSpPr>
            <p:cNvPr id="23" name="Group 6"/>
            <p:cNvGrpSpPr/>
            <p:nvPr/>
          </p:nvGrpSpPr>
          <p:grpSpPr>
            <a:xfrm>
              <a:off x="530332" y="359088"/>
              <a:ext cx="310524" cy="310524"/>
              <a:chOff x="0" y="0"/>
              <a:chExt cx="6350000" cy="6350000"/>
            </a:xfrm>
          </p:grpSpPr>
          <p:sp>
            <p:nvSpPr>
              <p:cNvPr id="31"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24" name="Group 8"/>
            <p:cNvGrpSpPr/>
            <p:nvPr/>
          </p:nvGrpSpPr>
          <p:grpSpPr>
            <a:xfrm>
              <a:off x="1023508" y="359088"/>
              <a:ext cx="310524" cy="310524"/>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28" name="Group 10"/>
            <p:cNvGrpSpPr/>
            <p:nvPr/>
          </p:nvGrpSpPr>
          <p:grpSpPr>
            <a:xfrm>
              <a:off x="1527068" y="359088"/>
              <a:ext cx="310524" cy="310524"/>
              <a:chOff x="0" y="0"/>
              <a:chExt cx="6350000" cy="6350000"/>
            </a:xfrm>
          </p:grpSpPr>
          <p:sp>
            <p:nvSpPr>
              <p:cNvPr id="29"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grpSp>
      <p:sp>
        <p:nvSpPr>
          <p:cNvPr id="32" name="Câu hỏi">
            <a:extLst>
              <a:ext uri="{FF2B5EF4-FFF2-40B4-BE49-F238E27FC236}">
                <a16:creationId xmlns="" xmlns:a16="http://schemas.microsoft.com/office/drawing/2014/main" id="{4ADFFF1A-F500-CC57-185E-00F4826D0836}"/>
              </a:ext>
            </a:extLst>
          </p:cNvPr>
          <p:cNvSpPr/>
          <p:nvPr/>
        </p:nvSpPr>
        <p:spPr>
          <a:xfrm>
            <a:off x="1389527" y="1981121"/>
            <a:ext cx="15390265" cy="22521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smtClean="0">
                <a:solidFill>
                  <a:srgbClr val="0000FF"/>
                </a:solidFill>
                <a:latin typeface="Arial" panose="020B0604020202020204" pitchFamily="34" charset="0"/>
                <a:cs typeface="Arial" panose="020B0604020202020204" pitchFamily="34" charset="0"/>
              </a:rPr>
              <a:t>Câu</a:t>
            </a:r>
            <a:r>
              <a:rPr lang="en-US" sz="4000" b="1" noProof="1" smtClean="0">
                <a:solidFill>
                  <a:srgbClr val="0000FF"/>
                </a:solidFill>
                <a:latin typeface="Arial" panose="020B0604020202020204" pitchFamily="34" charset="0"/>
                <a:cs typeface="Arial" panose="020B0604020202020204" pitchFamily="34" charset="0"/>
              </a:rPr>
              <a:t> 2:</a:t>
            </a:r>
            <a:r>
              <a:rPr lang="en-US" sz="4000" dirty="0">
                <a:solidFill>
                  <a:srgbClr val="0000FF"/>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Phần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mềm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nào</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sau</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đây</a:t>
            </a:r>
            <a:r>
              <a:rPr lang="en-US" sz="4000"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không</a:t>
            </a:r>
            <a:r>
              <a:rPr lang="en-US" sz="4000" b="1"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phải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là</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phần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mềm</a:t>
            </a:r>
            <a:r>
              <a:rPr lang="en-US" sz="4000" dirty="0">
                <a:solidFill>
                  <a:schemeClr val="tx1"/>
                </a:solidFill>
                <a:latin typeface="Arial" panose="020B0604020202020204" pitchFamily="34" charset="0"/>
                <a:cs typeface="Arial" panose="020B0604020202020204" pitchFamily="34" charset="0"/>
              </a:rPr>
              <a:t> </a:t>
            </a:r>
            <a:endParaRPr lang="en-US" sz="4000" dirty="0" smtClean="0">
              <a:solidFill>
                <a:schemeClr val="tx1"/>
              </a:solidFill>
              <a:latin typeface="Arial" panose="020B0604020202020204" pitchFamily="34" charset="0"/>
              <a:cs typeface="Arial" panose="020B0604020202020204" pitchFamily="34" charset="0"/>
            </a:endParaRPr>
          </a:p>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trực</a:t>
            </a:r>
            <a:r>
              <a:rPr lang="en-US" sz="4000" dirty="0" smtClean="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tuyến</a:t>
            </a:r>
            <a:r>
              <a:rPr lang="en-US" sz="4000" dirty="0">
                <a:solidFill>
                  <a:schemeClr val="tx1"/>
                </a:solidFill>
                <a:latin typeface="Arial" panose="020B0604020202020204" pitchFamily="34" charset="0"/>
                <a:cs typeface="Arial" panose="020B0604020202020204" pitchFamily="34" charset="0"/>
              </a:rPr>
              <a:t>?</a:t>
            </a:r>
          </a:p>
        </p:txBody>
      </p:sp>
      <p:sp>
        <p:nvSpPr>
          <p:cNvPr id="33" name="Đáp án đúng">
            <a:extLst>
              <a:ext uri="{FF2B5EF4-FFF2-40B4-BE49-F238E27FC236}">
                <a16:creationId xmlns="" xmlns:a16="http://schemas.microsoft.com/office/drawing/2014/main" id="{8B66CBE4-2DB9-BCF7-D1C4-281B894BFE17}"/>
              </a:ext>
            </a:extLst>
          </p:cNvPr>
          <p:cNvSpPr/>
          <p:nvPr/>
        </p:nvSpPr>
        <p:spPr>
          <a:xfrm>
            <a:off x="9253919" y="4471375"/>
            <a:ext cx="7525873" cy="2338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C</a:t>
            </a:r>
            <a:r>
              <a:rPr lang="en-US" sz="4000" noProof="1" smtClean="0">
                <a:solidFill>
                  <a:schemeClr val="tx1"/>
                </a:solidFill>
                <a:latin typeface="Arial" panose="020B0604020202020204" pitchFamily="34" charset="0"/>
                <a:cs typeface="Arial" panose="020B0604020202020204" pitchFamily="34" charset="0"/>
              </a:rPr>
              <a:t>. File Explorer </a:t>
            </a:r>
            <a:endParaRPr lang="en-US" sz="4000" dirty="0">
              <a:solidFill>
                <a:schemeClr val="tx1"/>
              </a:solidFill>
              <a:latin typeface="Arial" panose="020B0604020202020204" pitchFamily="34" charset="0"/>
              <a:cs typeface="Arial" panose="020B0604020202020204" pitchFamily="34" charset="0"/>
            </a:endParaRPr>
          </a:p>
        </p:txBody>
      </p:sp>
      <p:sp>
        <p:nvSpPr>
          <p:cNvPr id="34" name="Đáp án sai 1">
            <a:extLst>
              <a:ext uri="{FF2B5EF4-FFF2-40B4-BE49-F238E27FC236}">
                <a16:creationId xmlns="" xmlns:a16="http://schemas.microsoft.com/office/drawing/2014/main" id="{3FCD9830-5FD1-BD44-878B-228BD96CE996}"/>
              </a:ext>
            </a:extLst>
          </p:cNvPr>
          <p:cNvSpPr/>
          <p:nvPr/>
        </p:nvSpPr>
        <p:spPr>
          <a:xfrm>
            <a:off x="1389526" y="4471375"/>
            <a:ext cx="7525873" cy="2338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A</a:t>
            </a:r>
            <a:r>
              <a:rPr lang="en-US" sz="4000" noProof="1" smtClean="0">
                <a:solidFill>
                  <a:schemeClr val="tx1"/>
                </a:solidFill>
                <a:latin typeface="Arial" panose="020B0604020202020204" pitchFamily="34" charset="0"/>
                <a:cs typeface="Arial" panose="020B0604020202020204" pitchFamily="34" charset="0"/>
              </a:rPr>
              <a:t>. </a:t>
            </a:r>
            <a:r>
              <a:rPr lang="en-US" sz="4000" dirty="0" smtClean="0">
                <a:solidFill>
                  <a:schemeClr val="tx1"/>
                </a:solidFill>
                <a:latin typeface="Arial" panose="020B0604020202020204" pitchFamily="34" charset="0"/>
                <a:cs typeface="Arial" panose="020B0604020202020204" pitchFamily="34" charset="0"/>
              </a:rPr>
              <a:t>Microsoft Teams</a:t>
            </a:r>
            <a:r>
              <a:rPr lang="en-US" sz="4000" noProof="1" smtClean="0">
                <a:solidFill>
                  <a:schemeClr val="tx1"/>
                </a:solidFill>
                <a:latin typeface="Arial" panose="020B0604020202020204" pitchFamily="34" charset="0"/>
                <a:cs typeface="Arial" panose="020B0604020202020204" pitchFamily="34" charset="0"/>
              </a:rPr>
              <a:t> </a:t>
            </a:r>
            <a:endParaRPr lang="en-US" sz="4000" dirty="0">
              <a:solidFill>
                <a:schemeClr val="tx1"/>
              </a:solidFill>
              <a:latin typeface="Arial" panose="020B0604020202020204" pitchFamily="34" charset="0"/>
              <a:cs typeface="Arial" panose="020B0604020202020204" pitchFamily="34" charset="0"/>
            </a:endParaRPr>
          </a:p>
        </p:txBody>
      </p:sp>
      <p:sp>
        <p:nvSpPr>
          <p:cNvPr id="35" name="Đáp án sai 2">
            <a:extLst>
              <a:ext uri="{FF2B5EF4-FFF2-40B4-BE49-F238E27FC236}">
                <a16:creationId xmlns="" xmlns:a16="http://schemas.microsoft.com/office/drawing/2014/main" id="{6A919885-0285-0403-1E09-FA94D8BC080B}"/>
              </a:ext>
            </a:extLst>
          </p:cNvPr>
          <p:cNvSpPr/>
          <p:nvPr/>
        </p:nvSpPr>
        <p:spPr>
          <a:xfrm>
            <a:off x="1389526" y="7138433"/>
            <a:ext cx="7485923" cy="2338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B</a:t>
            </a:r>
            <a:r>
              <a:rPr lang="en-US" sz="4000" noProof="1" smtClean="0">
                <a:solidFill>
                  <a:schemeClr val="tx1"/>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Google Docs	</a:t>
            </a:r>
            <a:r>
              <a:rPr lang="en-US" sz="4000" noProof="1" smtClean="0">
                <a:solidFill>
                  <a:schemeClr val="tx1"/>
                </a:solidFill>
                <a:latin typeface="Arial" panose="020B0604020202020204" pitchFamily="34" charset="0"/>
                <a:cs typeface="Arial" panose="020B0604020202020204" pitchFamily="34" charset="0"/>
              </a:rPr>
              <a:t> </a:t>
            </a:r>
            <a:endParaRPr lang="en-US" sz="4000" dirty="0">
              <a:solidFill>
                <a:schemeClr val="tx1"/>
              </a:solidFill>
              <a:latin typeface="Arial" panose="020B0604020202020204" pitchFamily="34" charset="0"/>
              <a:cs typeface="Arial" panose="020B0604020202020204" pitchFamily="34" charset="0"/>
            </a:endParaRPr>
          </a:p>
        </p:txBody>
      </p:sp>
      <p:sp>
        <p:nvSpPr>
          <p:cNvPr id="36" name="Đáp án sai 3">
            <a:extLst>
              <a:ext uri="{FF2B5EF4-FFF2-40B4-BE49-F238E27FC236}">
                <a16:creationId xmlns="" xmlns:a16="http://schemas.microsoft.com/office/drawing/2014/main" id="{2E7D83A4-3758-8699-4DD0-010A80780539}"/>
              </a:ext>
            </a:extLst>
          </p:cNvPr>
          <p:cNvSpPr/>
          <p:nvPr/>
        </p:nvSpPr>
        <p:spPr>
          <a:xfrm>
            <a:off x="9253919" y="7138433"/>
            <a:ext cx="7525873" cy="2338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D</a:t>
            </a:r>
            <a:r>
              <a:rPr lang="en-US" sz="4000" noProof="1" smtClean="0">
                <a:solidFill>
                  <a:schemeClr val="tx1"/>
                </a:solidFill>
                <a:latin typeface="Arial" panose="020B0604020202020204" pitchFamily="34" charset="0"/>
                <a:cs typeface="Arial" panose="020B0604020202020204" pitchFamily="34" charset="0"/>
              </a:rPr>
              <a:t>. Zoom meeting </a:t>
            </a:r>
            <a:endParaRPr lang="en-US" sz="4000" dirty="0">
              <a:solidFill>
                <a:schemeClr val="tx1"/>
              </a:solidFill>
              <a:latin typeface="Arial" panose="020B0604020202020204" pitchFamily="34" charset="0"/>
              <a:cs typeface="Arial" panose="020B0604020202020204" pitchFamily="34" charset="0"/>
            </a:endParaRPr>
          </a:p>
        </p:txBody>
      </p:sp>
      <p:pic>
        <p:nvPicPr>
          <p:cNvPr id="37"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38"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463223" y="5094094"/>
            <a:ext cx="1281006" cy="1114992"/>
          </a:xfrm>
          <a:prstGeom prst="rect">
            <a:avLst/>
          </a:prstGeom>
        </p:spPr>
      </p:pic>
      <p:pic>
        <p:nvPicPr>
          <p:cNvPr id="39" name="Picture 38">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329645" y="7826664"/>
            <a:ext cx="1276616" cy="1137348"/>
          </a:xfrm>
          <a:prstGeom prst="rect">
            <a:avLst/>
          </a:prstGeom>
        </p:spPr>
      </p:pic>
      <p:pic>
        <p:nvPicPr>
          <p:cNvPr id="40"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328287" y="7738796"/>
            <a:ext cx="1276616" cy="1137348"/>
          </a:xfrm>
          <a:prstGeom prst="rect">
            <a:avLst/>
          </a:prstGeom>
        </p:spPr>
      </p:pic>
      <p:pic>
        <p:nvPicPr>
          <p:cNvPr id="41"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98833" y="5162146"/>
            <a:ext cx="1276616" cy="1137348"/>
          </a:xfrm>
          <a:prstGeom prst="rect">
            <a:avLst/>
          </a:prstGeom>
        </p:spPr>
      </p:pic>
      <p:pic>
        <p:nvPicPr>
          <p:cNvPr id="42"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45745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3"/>
                                        </p:tgtEl>
                                        <p:attrNameLst>
                                          <p:attrName>fillcolor</p:attrName>
                                        </p:attrNameLst>
                                      </p:cBhvr>
                                      <p:to>
                                        <a:srgbClr val="92D050"/>
                                      </p:to>
                                    </p:animClr>
                                    <p:set>
                                      <p:cBhvr>
                                        <p:cTn id="29" dur="500" fill="hold"/>
                                        <p:tgtEl>
                                          <p:spTgt spid="33"/>
                                        </p:tgtEl>
                                        <p:attrNameLst>
                                          <p:attrName>fill.type</p:attrName>
                                        </p:attrNameLst>
                                      </p:cBhvr>
                                      <p:to>
                                        <p:strVal val="solid"/>
                                      </p:to>
                                    </p:set>
                                    <p:set>
                                      <p:cBhvr>
                                        <p:cTn id="30" dur="500" fill="hold"/>
                                        <p:tgtEl>
                                          <p:spTgt spid="3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7"/>
                                        </p:tgtEl>
                                      </p:cBhvr>
                                    </p:cmd>
                                  </p:childTnLst>
                                </p:cTn>
                              </p:par>
                              <p:par>
                                <p:cTn id="33" presetID="1" presetClass="entr" presetSubtype="0" fill="hold" nodeType="withEffect">
                                  <p:stCondLst>
                                    <p:cond delay="0"/>
                                  </p:stCondLst>
                                  <p:childTnLst>
                                    <p:set>
                                      <p:cBhvr>
                                        <p:cTn id="34" dur="1" fill="hold">
                                          <p:stCondLst>
                                            <p:cond delay="9"/>
                                          </p:stCondLst>
                                        </p:cTn>
                                        <p:tgtEl>
                                          <p:spTgt spid="38"/>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3"/>
                                        </p:tgtEl>
                                      </p:cBhvr>
                                    </p:animEffect>
                                    <p:animScale>
                                      <p:cBhvr>
                                        <p:cTn id="37"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38" restart="whenNotActive" fill="hold" evtFilter="cancelBubble" nodeType="interactiveSeq">
                <p:stCondLst>
                  <p:cond evt="onClick" delay="0">
                    <p:tgtEl>
                      <p:spTgt spid="3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4"/>
                                        </p:tgtEl>
                                        <p:attrNameLst>
                                          <p:attrName>fillcolor</p:attrName>
                                        </p:attrNameLst>
                                      </p:cBhvr>
                                      <p:to>
                                        <a:srgbClr val="D99694"/>
                                      </p:to>
                                    </p:animClr>
                                    <p:set>
                                      <p:cBhvr>
                                        <p:cTn id="43" dur="500" fill="hold"/>
                                        <p:tgtEl>
                                          <p:spTgt spid="34"/>
                                        </p:tgtEl>
                                        <p:attrNameLst>
                                          <p:attrName>fill.type</p:attrName>
                                        </p:attrNameLst>
                                      </p:cBhvr>
                                      <p:to>
                                        <p:strVal val="solid"/>
                                      </p:to>
                                    </p:set>
                                    <p:set>
                                      <p:cBhvr>
                                        <p:cTn id="44" dur="500" fill="hold"/>
                                        <p:tgtEl>
                                          <p:spTgt spid="3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42"/>
                                        </p:tgtEl>
                                      </p:cBhvr>
                                    </p:cmd>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4"/>
                                        </p:tgtEl>
                                      </p:cBhvr>
                                    </p:animEffect>
                                    <p:animScale>
                                      <p:cBhvr>
                                        <p:cTn id="51" dur="250" autoRev="1" fill="hold"/>
                                        <p:tgtEl>
                                          <p:spTgt spid="34"/>
                                        </p:tgtEl>
                                      </p:cBhvr>
                                      <p:by x="105000" y="105000"/>
                                    </p:animScale>
                                  </p:childTnLst>
                                </p:cTn>
                              </p:par>
                            </p:childTnLst>
                          </p:cTn>
                        </p:par>
                      </p:childTnLst>
                    </p:cTn>
                  </p:par>
                </p:childTnLst>
              </p:cTn>
              <p:nextCondLst>
                <p:cond evt="onClick" delay="0">
                  <p:tgtEl>
                    <p:spTgt spid="34"/>
                  </p:tgtEl>
                </p:cond>
              </p:nextCondLst>
            </p:seq>
            <p:seq concurrent="1" nextAc="seek">
              <p:cTn id="52" restart="whenNotActive" fill="hold" evtFilter="cancelBubble" nodeType="interactiveSeq">
                <p:stCondLst>
                  <p:cond evt="onClick" delay="0">
                    <p:tgtEl>
                      <p:spTgt spid="3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5"/>
                                        </p:tgtEl>
                                        <p:attrNameLst>
                                          <p:attrName>fillcolor</p:attrName>
                                        </p:attrNameLst>
                                      </p:cBhvr>
                                      <p:to>
                                        <a:srgbClr val="D99694"/>
                                      </p:to>
                                    </p:animClr>
                                    <p:set>
                                      <p:cBhvr>
                                        <p:cTn id="57" dur="500" fill="hold"/>
                                        <p:tgtEl>
                                          <p:spTgt spid="35"/>
                                        </p:tgtEl>
                                        <p:attrNameLst>
                                          <p:attrName>fill.type</p:attrName>
                                        </p:attrNameLst>
                                      </p:cBhvr>
                                      <p:to>
                                        <p:strVal val="solid"/>
                                      </p:to>
                                    </p:set>
                                    <p:set>
                                      <p:cBhvr>
                                        <p:cTn id="58" dur="500" fill="hold"/>
                                        <p:tgtEl>
                                          <p:spTgt spid="35"/>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2"/>
                                        </p:tgtEl>
                                      </p:cBhvr>
                                    </p:cmd>
                                  </p:childTnLst>
                                </p:cTn>
                              </p:par>
                              <p:par>
                                <p:cTn id="61" presetID="1" presetClass="entr" presetSubtype="0" fill="hold" nodeType="withEffect">
                                  <p:stCondLst>
                                    <p:cond delay="0"/>
                                  </p:stCondLst>
                                  <p:childTnLst>
                                    <p:set>
                                      <p:cBhvr>
                                        <p:cTn id="62" dur="1" fill="hold">
                                          <p:stCondLst>
                                            <p:cond delay="9"/>
                                          </p:stCondLst>
                                        </p:cTn>
                                        <p:tgtEl>
                                          <p:spTgt spid="39"/>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5"/>
                                        </p:tgtEl>
                                      </p:cBhvr>
                                    </p:animEffect>
                                    <p:animScale>
                                      <p:cBhvr>
                                        <p:cTn id="65" dur="250" autoRev="1" fill="hold"/>
                                        <p:tgtEl>
                                          <p:spTgt spid="35"/>
                                        </p:tgtEl>
                                      </p:cBhvr>
                                      <p:by x="105000" y="105000"/>
                                    </p:animScale>
                                  </p:childTnLst>
                                </p:cTn>
                              </p:par>
                            </p:childTnLst>
                          </p:cTn>
                        </p:par>
                      </p:childTnLst>
                    </p:cTn>
                  </p:par>
                </p:childTnLst>
              </p:cTn>
              <p:nextCondLst>
                <p:cond evt="onClick" delay="0">
                  <p:tgtEl>
                    <p:spTgt spid="35"/>
                  </p:tgtEl>
                </p:cond>
              </p:nextCondLst>
            </p:seq>
            <p:seq concurrent="1" nextAc="seek">
              <p:cTn id="66" restart="whenNotActive" fill="hold" evtFilter="cancelBubble" nodeType="interactiveSeq">
                <p:stCondLst>
                  <p:cond evt="onClick" delay="0">
                    <p:tgtEl>
                      <p:spTgt spid="36"/>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6"/>
                                        </p:tgtEl>
                                        <p:attrNameLst>
                                          <p:attrName>fillcolor</p:attrName>
                                        </p:attrNameLst>
                                      </p:cBhvr>
                                      <p:to>
                                        <a:srgbClr val="D99694"/>
                                      </p:to>
                                    </p:animClr>
                                    <p:set>
                                      <p:cBhvr>
                                        <p:cTn id="71" dur="500" fill="hold"/>
                                        <p:tgtEl>
                                          <p:spTgt spid="36"/>
                                        </p:tgtEl>
                                        <p:attrNameLst>
                                          <p:attrName>fill.type</p:attrName>
                                        </p:attrNameLst>
                                      </p:cBhvr>
                                      <p:to>
                                        <p:strVal val="solid"/>
                                      </p:to>
                                    </p:set>
                                    <p:set>
                                      <p:cBhvr>
                                        <p:cTn id="72" dur="500" fill="hold"/>
                                        <p:tgtEl>
                                          <p:spTgt spid="36"/>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2"/>
                                        </p:tgtEl>
                                      </p:cBhvr>
                                    </p:cmd>
                                  </p:childTnLst>
                                </p:cTn>
                              </p:par>
                              <p:par>
                                <p:cTn id="75" presetID="1" presetClass="entr" presetSubtype="0" fill="hold" nodeType="withEffect">
                                  <p:stCondLst>
                                    <p:cond delay="0"/>
                                  </p:stCondLst>
                                  <p:childTnLst>
                                    <p:set>
                                      <p:cBhvr>
                                        <p:cTn id="76" dur="1" fill="hold">
                                          <p:stCondLst>
                                            <p:cond delay="9"/>
                                          </p:stCondLst>
                                        </p:cTn>
                                        <p:tgtEl>
                                          <p:spTgt spid="40"/>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6"/>
                                        </p:tgtEl>
                                      </p:cBhvr>
                                    </p:animEffect>
                                    <p:animScale>
                                      <p:cBhvr>
                                        <p:cTn id="79" dur="250" autoRev="1" fill="hold"/>
                                        <p:tgtEl>
                                          <p:spTgt spid="36"/>
                                        </p:tgtEl>
                                      </p:cBhvr>
                                      <p:by x="105000" y="105000"/>
                                    </p:animScale>
                                  </p:childTnLst>
                                </p:cTn>
                              </p:par>
                            </p:childTnLst>
                          </p:cTn>
                        </p:par>
                      </p:childTnLst>
                    </p:cTn>
                  </p:par>
                </p:childTnLst>
              </p:cTn>
              <p:nextCondLst>
                <p:cond evt="onClick" delay="0">
                  <p:tgtEl>
                    <p:spTgt spid="36"/>
                  </p:tgtEl>
                </p:cond>
              </p:nextCondLst>
            </p:seq>
            <p:audio>
              <p:cMediaNode vol="80000">
                <p:cTn id="80" fill="hold" display="0">
                  <p:stCondLst>
                    <p:cond delay="indefinite"/>
                  </p:stCondLst>
                  <p:endCondLst>
                    <p:cond evt="onStopAudio" delay="0">
                      <p:tgtEl>
                        <p:sldTgt/>
                      </p:tgtEl>
                    </p:cond>
                  </p:endCondLst>
                </p:cTn>
                <p:tgtEl>
                  <p:spTgt spid="37"/>
                </p:tgtEl>
              </p:cMediaNode>
            </p:audio>
            <p:audio>
              <p:cMediaNode vol="80000">
                <p:cTn id="81" fill="hold" display="0">
                  <p:stCondLst>
                    <p:cond delay="indefinite"/>
                  </p:stCondLst>
                  <p:endCondLst>
                    <p:cond evt="onStopAudio" delay="0">
                      <p:tgtEl>
                        <p:sldTgt/>
                      </p:tgtEl>
                    </p:cond>
                  </p:endCondLst>
                </p:cTn>
                <p:tgtEl>
                  <p:spTgt spid="42"/>
                </p:tgtEl>
              </p:cMediaNode>
            </p:audio>
          </p:childTnLst>
        </p:cTn>
      </p:par>
    </p:tnLst>
    <p:bldLst>
      <p:bldP spid="32" grpId="0"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5" name="AutoShape 5"/>
          <p:cNvSpPr/>
          <p:nvPr/>
        </p:nvSpPr>
        <p:spPr>
          <a:xfrm>
            <a:off x="0" y="0"/>
            <a:ext cx="18288000" cy="1714500"/>
          </a:xfrm>
          <a:prstGeom prst="rect">
            <a:avLst/>
          </a:prstGeom>
          <a:solidFill>
            <a:srgbClr val="DBDBDB"/>
          </a:solidFill>
        </p:spPr>
      </p:sp>
      <p:grpSp>
        <p:nvGrpSpPr>
          <p:cNvPr id="3" name="Group 2"/>
          <p:cNvGrpSpPr/>
          <p:nvPr/>
        </p:nvGrpSpPr>
        <p:grpSpPr>
          <a:xfrm>
            <a:off x="407338" y="813347"/>
            <a:ext cx="1307260" cy="310524"/>
            <a:chOff x="530332" y="359088"/>
            <a:chExt cx="1307260" cy="310524"/>
          </a:xfrm>
        </p:grpSpPr>
        <p:grpSp>
          <p:nvGrpSpPr>
            <p:cNvPr id="6" name="Group 6"/>
            <p:cNvGrpSpPr/>
            <p:nvPr/>
          </p:nvGrpSpPr>
          <p:grpSpPr>
            <a:xfrm>
              <a:off x="530332" y="359088"/>
              <a:ext cx="310524" cy="31052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8" name="Group 8"/>
            <p:cNvGrpSpPr/>
            <p:nvPr/>
          </p:nvGrpSpPr>
          <p:grpSpPr>
            <a:xfrm>
              <a:off x="1023508" y="359088"/>
              <a:ext cx="310524" cy="31052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10" name="Group 10"/>
            <p:cNvGrpSpPr/>
            <p:nvPr/>
          </p:nvGrpSpPr>
          <p:grpSpPr>
            <a:xfrm>
              <a:off x="1527068" y="359088"/>
              <a:ext cx="310524" cy="31052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grpSp>
      <p:sp>
        <p:nvSpPr>
          <p:cNvPr id="26" name="TextBox 25"/>
          <p:cNvSpPr txBox="1"/>
          <p:nvPr/>
        </p:nvSpPr>
        <p:spPr>
          <a:xfrm>
            <a:off x="4023468" y="460778"/>
            <a:ext cx="10287000" cy="1107996"/>
          </a:xfrm>
          <a:prstGeom prst="rect">
            <a:avLst/>
          </a:prstGeom>
          <a:noFill/>
        </p:spPr>
        <p:txBody>
          <a:bodyPr wrap="square" rtlCol="0">
            <a:spAutoFit/>
          </a:bodyPr>
          <a:lstStyle/>
          <a:p>
            <a:pPr algn="ctr"/>
            <a:r>
              <a:rPr lang="en-US" sz="6600" b="1" dirty="0" smtClean="0">
                <a:solidFill>
                  <a:schemeClr val="accent1">
                    <a:lumMod val="50000"/>
                  </a:schemeClr>
                </a:solidFill>
                <a:latin typeface="Arial" panose="020B0604020202020204" pitchFamily="34" charset="0"/>
                <a:cs typeface="Arial" panose="020B0604020202020204" pitchFamily="34" charset="0"/>
              </a:rPr>
              <a:t>LUYỆN TẬP</a:t>
            </a:r>
            <a:endParaRPr lang="en-US" sz="6600" b="1" dirty="0">
              <a:solidFill>
                <a:schemeClr val="accent1">
                  <a:lumMod val="50000"/>
                </a:schemeClr>
              </a:solidFill>
              <a:latin typeface="Arial" panose="020B0604020202020204" pitchFamily="34" charset="0"/>
              <a:cs typeface="Arial" panose="020B0604020202020204" pitchFamily="34" charset="0"/>
            </a:endParaRPr>
          </a:p>
        </p:txBody>
      </p:sp>
      <p:grpSp>
        <p:nvGrpSpPr>
          <p:cNvPr id="22" name="Group 21"/>
          <p:cNvGrpSpPr/>
          <p:nvPr/>
        </p:nvGrpSpPr>
        <p:grpSpPr>
          <a:xfrm>
            <a:off x="16469961" y="857250"/>
            <a:ext cx="1307260" cy="310524"/>
            <a:chOff x="530332" y="359088"/>
            <a:chExt cx="1307260" cy="310524"/>
          </a:xfrm>
        </p:grpSpPr>
        <p:grpSp>
          <p:nvGrpSpPr>
            <p:cNvPr id="23" name="Group 6"/>
            <p:cNvGrpSpPr/>
            <p:nvPr/>
          </p:nvGrpSpPr>
          <p:grpSpPr>
            <a:xfrm>
              <a:off x="530332" y="359088"/>
              <a:ext cx="310524" cy="310524"/>
              <a:chOff x="0" y="0"/>
              <a:chExt cx="6350000" cy="6350000"/>
            </a:xfrm>
          </p:grpSpPr>
          <p:sp>
            <p:nvSpPr>
              <p:cNvPr id="31"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24" name="Group 8"/>
            <p:cNvGrpSpPr/>
            <p:nvPr/>
          </p:nvGrpSpPr>
          <p:grpSpPr>
            <a:xfrm>
              <a:off x="1023508" y="359088"/>
              <a:ext cx="310524" cy="310524"/>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28" name="Group 10"/>
            <p:cNvGrpSpPr/>
            <p:nvPr/>
          </p:nvGrpSpPr>
          <p:grpSpPr>
            <a:xfrm>
              <a:off x="1527068" y="359088"/>
              <a:ext cx="310524" cy="310524"/>
              <a:chOff x="0" y="0"/>
              <a:chExt cx="6350000" cy="6350000"/>
            </a:xfrm>
          </p:grpSpPr>
          <p:sp>
            <p:nvSpPr>
              <p:cNvPr id="29"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grpSp>
      <p:sp>
        <p:nvSpPr>
          <p:cNvPr id="32" name="Câu hỏi">
            <a:extLst>
              <a:ext uri="{FF2B5EF4-FFF2-40B4-BE49-F238E27FC236}">
                <a16:creationId xmlns="" xmlns:a16="http://schemas.microsoft.com/office/drawing/2014/main" id="{4ADFFF1A-F500-CC57-185E-00F4826D0836}"/>
              </a:ext>
            </a:extLst>
          </p:cNvPr>
          <p:cNvSpPr/>
          <p:nvPr/>
        </p:nvSpPr>
        <p:spPr>
          <a:xfrm>
            <a:off x="1389527" y="1981121"/>
            <a:ext cx="15390265" cy="22521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smtClean="0">
                <a:solidFill>
                  <a:srgbClr val="0000FF"/>
                </a:solidFill>
                <a:latin typeface="Arial" panose="020B0604020202020204" pitchFamily="34" charset="0"/>
                <a:cs typeface="Arial" panose="020B0604020202020204" pitchFamily="34" charset="0"/>
              </a:rPr>
              <a:t>Câu</a:t>
            </a:r>
            <a:r>
              <a:rPr lang="en-US" sz="4000" b="1" noProof="1" smtClean="0">
                <a:solidFill>
                  <a:srgbClr val="0000FF"/>
                </a:solidFill>
                <a:latin typeface="Arial" panose="020B0604020202020204" pitchFamily="34" charset="0"/>
                <a:cs typeface="Arial" panose="020B0604020202020204" pitchFamily="34" charset="0"/>
              </a:rPr>
              <a:t> 3: </a:t>
            </a:r>
            <a:r>
              <a:rPr lang="vi-VN" sz="4000">
                <a:solidFill>
                  <a:schemeClr val="tx1"/>
                </a:solidFill>
              </a:rPr>
              <a:t>Phần mềm cần cài đặt đầu tiên vào máy tính để máy tính hoạt động được có thể là:</a:t>
            </a:r>
            <a:endParaRPr lang="en-US" sz="4000">
              <a:solidFill>
                <a:schemeClr val="tx1"/>
              </a:solidFill>
            </a:endParaRPr>
          </a:p>
        </p:txBody>
      </p:sp>
      <p:sp>
        <p:nvSpPr>
          <p:cNvPr id="33" name="Đáp án đúng">
            <a:extLst>
              <a:ext uri="{FF2B5EF4-FFF2-40B4-BE49-F238E27FC236}">
                <a16:creationId xmlns="" xmlns:a16="http://schemas.microsoft.com/office/drawing/2014/main" id="{8B66CBE4-2DB9-BCF7-D1C4-281B894BFE17}"/>
              </a:ext>
            </a:extLst>
          </p:cNvPr>
          <p:cNvSpPr/>
          <p:nvPr/>
        </p:nvSpPr>
        <p:spPr>
          <a:xfrm>
            <a:off x="9253919" y="4471375"/>
            <a:ext cx="7525873" cy="2338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C</a:t>
            </a:r>
            <a:r>
              <a:rPr lang="en-US" sz="4000" noProof="1" smtClean="0">
                <a:solidFill>
                  <a:schemeClr val="tx1"/>
                </a:solidFill>
                <a:latin typeface="Arial" panose="020B0604020202020204" pitchFamily="34" charset="0"/>
                <a:cs typeface="Arial" panose="020B0604020202020204" pitchFamily="34" charset="0"/>
              </a:rPr>
              <a:t>. </a:t>
            </a:r>
            <a:r>
              <a:rPr lang="vi-VN" sz="4000" noProof="1" smtClean="0">
                <a:solidFill>
                  <a:schemeClr val="tx1"/>
                </a:solidFill>
                <a:latin typeface="Arial" panose="020B0604020202020204" pitchFamily="34" charset="0"/>
                <a:cs typeface="Arial" panose="020B0604020202020204" pitchFamily="34" charset="0"/>
              </a:rPr>
              <a:t>Window 10</a:t>
            </a:r>
            <a:endParaRPr lang="en-US" sz="4000" dirty="0">
              <a:solidFill>
                <a:schemeClr val="tx1"/>
              </a:solidFill>
              <a:latin typeface="Arial" panose="020B0604020202020204" pitchFamily="34" charset="0"/>
              <a:cs typeface="Arial" panose="020B0604020202020204" pitchFamily="34" charset="0"/>
            </a:endParaRPr>
          </a:p>
        </p:txBody>
      </p:sp>
      <p:sp>
        <p:nvSpPr>
          <p:cNvPr id="34" name="Đáp án sai 1">
            <a:extLst>
              <a:ext uri="{FF2B5EF4-FFF2-40B4-BE49-F238E27FC236}">
                <a16:creationId xmlns="" xmlns:a16="http://schemas.microsoft.com/office/drawing/2014/main" id="{3FCD9830-5FD1-BD44-878B-228BD96CE996}"/>
              </a:ext>
            </a:extLst>
          </p:cNvPr>
          <p:cNvSpPr/>
          <p:nvPr/>
        </p:nvSpPr>
        <p:spPr>
          <a:xfrm>
            <a:off x="1389526" y="4471375"/>
            <a:ext cx="7525873" cy="2338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A. </a:t>
            </a:r>
            <a:r>
              <a:rPr lang="vi-VN" sz="4000" smtClean="0">
                <a:solidFill>
                  <a:schemeClr val="tx1"/>
                </a:solidFill>
                <a:latin typeface="Arial" panose="020B0604020202020204" pitchFamily="34" charset="0"/>
                <a:cs typeface="Arial" panose="020B0604020202020204" pitchFamily="34" charset="0"/>
              </a:rPr>
              <a:t>Microsoft Word</a:t>
            </a:r>
            <a:endParaRPr lang="en-US" sz="4000" dirty="0">
              <a:solidFill>
                <a:schemeClr val="tx1"/>
              </a:solidFill>
              <a:latin typeface="Arial" panose="020B0604020202020204" pitchFamily="34" charset="0"/>
              <a:cs typeface="Arial" panose="020B0604020202020204" pitchFamily="34" charset="0"/>
            </a:endParaRPr>
          </a:p>
        </p:txBody>
      </p:sp>
      <p:sp>
        <p:nvSpPr>
          <p:cNvPr id="35" name="Đáp án sai 2">
            <a:extLst>
              <a:ext uri="{FF2B5EF4-FFF2-40B4-BE49-F238E27FC236}">
                <a16:creationId xmlns="" xmlns:a16="http://schemas.microsoft.com/office/drawing/2014/main" id="{6A919885-0285-0403-1E09-FA94D8BC080B}"/>
              </a:ext>
            </a:extLst>
          </p:cNvPr>
          <p:cNvSpPr/>
          <p:nvPr/>
        </p:nvSpPr>
        <p:spPr>
          <a:xfrm>
            <a:off x="1389526" y="7138433"/>
            <a:ext cx="7485923" cy="2338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B</a:t>
            </a:r>
            <a:r>
              <a:rPr lang="en-US" sz="4000" noProof="1" smtClean="0">
                <a:solidFill>
                  <a:schemeClr val="tx1"/>
                </a:solidFill>
                <a:latin typeface="Arial" panose="020B0604020202020204" pitchFamily="34" charset="0"/>
                <a:cs typeface="Arial" panose="020B0604020202020204" pitchFamily="34" charset="0"/>
              </a:rPr>
              <a:t>. </a:t>
            </a:r>
            <a:r>
              <a:rPr lang="vi-VN" sz="4000" smtClean="0">
                <a:solidFill>
                  <a:schemeClr val="tx1"/>
                </a:solidFill>
                <a:latin typeface="Arial" panose="020B0604020202020204" pitchFamily="34" charset="0"/>
                <a:cs typeface="Arial" panose="020B0604020202020204" pitchFamily="34" charset="0"/>
              </a:rPr>
              <a:t>Microsoft Powerpoint</a:t>
            </a:r>
            <a:endParaRPr lang="en-US" sz="4000" dirty="0">
              <a:solidFill>
                <a:schemeClr val="tx1"/>
              </a:solidFill>
              <a:latin typeface="Arial" panose="020B0604020202020204" pitchFamily="34" charset="0"/>
              <a:cs typeface="Arial" panose="020B0604020202020204" pitchFamily="34" charset="0"/>
            </a:endParaRPr>
          </a:p>
        </p:txBody>
      </p:sp>
      <p:sp>
        <p:nvSpPr>
          <p:cNvPr id="36" name="Đáp án sai 3">
            <a:extLst>
              <a:ext uri="{FF2B5EF4-FFF2-40B4-BE49-F238E27FC236}">
                <a16:creationId xmlns="" xmlns:a16="http://schemas.microsoft.com/office/drawing/2014/main" id="{2E7D83A4-3758-8699-4DD0-010A80780539}"/>
              </a:ext>
            </a:extLst>
          </p:cNvPr>
          <p:cNvSpPr/>
          <p:nvPr/>
        </p:nvSpPr>
        <p:spPr>
          <a:xfrm>
            <a:off x="9253919" y="7138433"/>
            <a:ext cx="7525873" cy="2338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D. </a:t>
            </a:r>
            <a:r>
              <a:rPr lang="vi-VN" sz="4000" smtClean="0">
                <a:solidFill>
                  <a:schemeClr val="tx1"/>
                </a:solidFill>
                <a:latin typeface="Arial" panose="020B0604020202020204" pitchFamily="34" charset="0"/>
                <a:cs typeface="Arial" panose="020B0604020202020204" pitchFamily="34" charset="0"/>
              </a:rPr>
              <a:t>Google Chrome</a:t>
            </a:r>
            <a:endParaRPr lang="en-US" sz="4000" dirty="0">
              <a:solidFill>
                <a:schemeClr val="tx1"/>
              </a:solidFill>
              <a:latin typeface="Arial" panose="020B0604020202020204" pitchFamily="34" charset="0"/>
              <a:cs typeface="Arial" panose="020B0604020202020204" pitchFamily="34" charset="0"/>
            </a:endParaRPr>
          </a:p>
        </p:txBody>
      </p:sp>
      <p:pic>
        <p:nvPicPr>
          <p:cNvPr id="37"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38"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463223" y="5094094"/>
            <a:ext cx="1281006" cy="1114992"/>
          </a:xfrm>
          <a:prstGeom prst="rect">
            <a:avLst/>
          </a:prstGeom>
        </p:spPr>
      </p:pic>
      <p:pic>
        <p:nvPicPr>
          <p:cNvPr id="39" name="Picture 38">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329645" y="7826664"/>
            <a:ext cx="1276616" cy="1137348"/>
          </a:xfrm>
          <a:prstGeom prst="rect">
            <a:avLst/>
          </a:prstGeom>
        </p:spPr>
      </p:pic>
      <p:pic>
        <p:nvPicPr>
          <p:cNvPr id="40"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328287" y="7738796"/>
            <a:ext cx="1276616" cy="1137348"/>
          </a:xfrm>
          <a:prstGeom prst="rect">
            <a:avLst/>
          </a:prstGeom>
        </p:spPr>
      </p:pic>
      <p:pic>
        <p:nvPicPr>
          <p:cNvPr id="41"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98833" y="5162146"/>
            <a:ext cx="1276616" cy="1137348"/>
          </a:xfrm>
          <a:prstGeom prst="rect">
            <a:avLst/>
          </a:prstGeom>
        </p:spPr>
      </p:pic>
      <p:pic>
        <p:nvPicPr>
          <p:cNvPr id="42"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27243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3"/>
                                        </p:tgtEl>
                                        <p:attrNameLst>
                                          <p:attrName>fillcolor</p:attrName>
                                        </p:attrNameLst>
                                      </p:cBhvr>
                                      <p:to>
                                        <a:srgbClr val="92D050"/>
                                      </p:to>
                                    </p:animClr>
                                    <p:set>
                                      <p:cBhvr>
                                        <p:cTn id="29" dur="500" fill="hold"/>
                                        <p:tgtEl>
                                          <p:spTgt spid="33"/>
                                        </p:tgtEl>
                                        <p:attrNameLst>
                                          <p:attrName>fill.type</p:attrName>
                                        </p:attrNameLst>
                                      </p:cBhvr>
                                      <p:to>
                                        <p:strVal val="solid"/>
                                      </p:to>
                                    </p:set>
                                    <p:set>
                                      <p:cBhvr>
                                        <p:cTn id="30" dur="500" fill="hold"/>
                                        <p:tgtEl>
                                          <p:spTgt spid="3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7"/>
                                        </p:tgtEl>
                                      </p:cBhvr>
                                    </p:cmd>
                                  </p:childTnLst>
                                </p:cTn>
                              </p:par>
                              <p:par>
                                <p:cTn id="33" presetID="1" presetClass="entr" presetSubtype="0" fill="hold" nodeType="withEffect">
                                  <p:stCondLst>
                                    <p:cond delay="0"/>
                                  </p:stCondLst>
                                  <p:childTnLst>
                                    <p:set>
                                      <p:cBhvr>
                                        <p:cTn id="34" dur="1" fill="hold">
                                          <p:stCondLst>
                                            <p:cond delay="9"/>
                                          </p:stCondLst>
                                        </p:cTn>
                                        <p:tgtEl>
                                          <p:spTgt spid="38"/>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3"/>
                                        </p:tgtEl>
                                      </p:cBhvr>
                                    </p:animEffect>
                                    <p:animScale>
                                      <p:cBhvr>
                                        <p:cTn id="37"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38" restart="whenNotActive" fill="hold" evtFilter="cancelBubble" nodeType="interactiveSeq">
                <p:stCondLst>
                  <p:cond evt="onClick" delay="0">
                    <p:tgtEl>
                      <p:spTgt spid="3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4"/>
                                        </p:tgtEl>
                                        <p:attrNameLst>
                                          <p:attrName>fillcolor</p:attrName>
                                        </p:attrNameLst>
                                      </p:cBhvr>
                                      <p:to>
                                        <a:srgbClr val="D99694"/>
                                      </p:to>
                                    </p:animClr>
                                    <p:set>
                                      <p:cBhvr>
                                        <p:cTn id="43" dur="500" fill="hold"/>
                                        <p:tgtEl>
                                          <p:spTgt spid="34"/>
                                        </p:tgtEl>
                                        <p:attrNameLst>
                                          <p:attrName>fill.type</p:attrName>
                                        </p:attrNameLst>
                                      </p:cBhvr>
                                      <p:to>
                                        <p:strVal val="solid"/>
                                      </p:to>
                                    </p:set>
                                    <p:set>
                                      <p:cBhvr>
                                        <p:cTn id="44" dur="500" fill="hold"/>
                                        <p:tgtEl>
                                          <p:spTgt spid="3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42"/>
                                        </p:tgtEl>
                                      </p:cBhvr>
                                    </p:cmd>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4"/>
                                        </p:tgtEl>
                                      </p:cBhvr>
                                    </p:animEffect>
                                    <p:animScale>
                                      <p:cBhvr>
                                        <p:cTn id="51" dur="250" autoRev="1" fill="hold"/>
                                        <p:tgtEl>
                                          <p:spTgt spid="34"/>
                                        </p:tgtEl>
                                      </p:cBhvr>
                                      <p:by x="105000" y="105000"/>
                                    </p:animScale>
                                  </p:childTnLst>
                                </p:cTn>
                              </p:par>
                            </p:childTnLst>
                          </p:cTn>
                        </p:par>
                      </p:childTnLst>
                    </p:cTn>
                  </p:par>
                </p:childTnLst>
              </p:cTn>
              <p:nextCondLst>
                <p:cond evt="onClick" delay="0">
                  <p:tgtEl>
                    <p:spTgt spid="34"/>
                  </p:tgtEl>
                </p:cond>
              </p:nextCondLst>
            </p:seq>
            <p:seq concurrent="1" nextAc="seek">
              <p:cTn id="52" restart="whenNotActive" fill="hold" evtFilter="cancelBubble" nodeType="interactiveSeq">
                <p:stCondLst>
                  <p:cond evt="onClick" delay="0">
                    <p:tgtEl>
                      <p:spTgt spid="3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5"/>
                                        </p:tgtEl>
                                        <p:attrNameLst>
                                          <p:attrName>fillcolor</p:attrName>
                                        </p:attrNameLst>
                                      </p:cBhvr>
                                      <p:to>
                                        <a:srgbClr val="D99694"/>
                                      </p:to>
                                    </p:animClr>
                                    <p:set>
                                      <p:cBhvr>
                                        <p:cTn id="57" dur="500" fill="hold"/>
                                        <p:tgtEl>
                                          <p:spTgt spid="35"/>
                                        </p:tgtEl>
                                        <p:attrNameLst>
                                          <p:attrName>fill.type</p:attrName>
                                        </p:attrNameLst>
                                      </p:cBhvr>
                                      <p:to>
                                        <p:strVal val="solid"/>
                                      </p:to>
                                    </p:set>
                                    <p:set>
                                      <p:cBhvr>
                                        <p:cTn id="58" dur="500" fill="hold"/>
                                        <p:tgtEl>
                                          <p:spTgt spid="35"/>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2"/>
                                        </p:tgtEl>
                                      </p:cBhvr>
                                    </p:cmd>
                                  </p:childTnLst>
                                </p:cTn>
                              </p:par>
                              <p:par>
                                <p:cTn id="61" presetID="1" presetClass="entr" presetSubtype="0" fill="hold" nodeType="withEffect">
                                  <p:stCondLst>
                                    <p:cond delay="0"/>
                                  </p:stCondLst>
                                  <p:childTnLst>
                                    <p:set>
                                      <p:cBhvr>
                                        <p:cTn id="62" dur="1" fill="hold">
                                          <p:stCondLst>
                                            <p:cond delay="9"/>
                                          </p:stCondLst>
                                        </p:cTn>
                                        <p:tgtEl>
                                          <p:spTgt spid="39"/>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5"/>
                                        </p:tgtEl>
                                      </p:cBhvr>
                                    </p:animEffect>
                                    <p:animScale>
                                      <p:cBhvr>
                                        <p:cTn id="65" dur="250" autoRev="1" fill="hold"/>
                                        <p:tgtEl>
                                          <p:spTgt spid="35"/>
                                        </p:tgtEl>
                                      </p:cBhvr>
                                      <p:by x="105000" y="105000"/>
                                    </p:animScale>
                                  </p:childTnLst>
                                </p:cTn>
                              </p:par>
                            </p:childTnLst>
                          </p:cTn>
                        </p:par>
                      </p:childTnLst>
                    </p:cTn>
                  </p:par>
                </p:childTnLst>
              </p:cTn>
              <p:nextCondLst>
                <p:cond evt="onClick" delay="0">
                  <p:tgtEl>
                    <p:spTgt spid="35"/>
                  </p:tgtEl>
                </p:cond>
              </p:nextCondLst>
            </p:seq>
            <p:seq concurrent="1" nextAc="seek">
              <p:cTn id="66" restart="whenNotActive" fill="hold" evtFilter="cancelBubble" nodeType="interactiveSeq">
                <p:stCondLst>
                  <p:cond evt="onClick" delay="0">
                    <p:tgtEl>
                      <p:spTgt spid="36"/>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6"/>
                                        </p:tgtEl>
                                        <p:attrNameLst>
                                          <p:attrName>fillcolor</p:attrName>
                                        </p:attrNameLst>
                                      </p:cBhvr>
                                      <p:to>
                                        <a:srgbClr val="D99694"/>
                                      </p:to>
                                    </p:animClr>
                                    <p:set>
                                      <p:cBhvr>
                                        <p:cTn id="71" dur="500" fill="hold"/>
                                        <p:tgtEl>
                                          <p:spTgt spid="36"/>
                                        </p:tgtEl>
                                        <p:attrNameLst>
                                          <p:attrName>fill.type</p:attrName>
                                        </p:attrNameLst>
                                      </p:cBhvr>
                                      <p:to>
                                        <p:strVal val="solid"/>
                                      </p:to>
                                    </p:set>
                                    <p:set>
                                      <p:cBhvr>
                                        <p:cTn id="72" dur="500" fill="hold"/>
                                        <p:tgtEl>
                                          <p:spTgt spid="36"/>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2"/>
                                        </p:tgtEl>
                                      </p:cBhvr>
                                    </p:cmd>
                                  </p:childTnLst>
                                </p:cTn>
                              </p:par>
                              <p:par>
                                <p:cTn id="75" presetID="1" presetClass="entr" presetSubtype="0" fill="hold" nodeType="withEffect">
                                  <p:stCondLst>
                                    <p:cond delay="0"/>
                                  </p:stCondLst>
                                  <p:childTnLst>
                                    <p:set>
                                      <p:cBhvr>
                                        <p:cTn id="76" dur="1" fill="hold">
                                          <p:stCondLst>
                                            <p:cond delay="9"/>
                                          </p:stCondLst>
                                        </p:cTn>
                                        <p:tgtEl>
                                          <p:spTgt spid="40"/>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6"/>
                                        </p:tgtEl>
                                      </p:cBhvr>
                                    </p:animEffect>
                                    <p:animScale>
                                      <p:cBhvr>
                                        <p:cTn id="79" dur="250" autoRev="1" fill="hold"/>
                                        <p:tgtEl>
                                          <p:spTgt spid="36"/>
                                        </p:tgtEl>
                                      </p:cBhvr>
                                      <p:by x="105000" y="105000"/>
                                    </p:animScale>
                                  </p:childTnLst>
                                </p:cTn>
                              </p:par>
                            </p:childTnLst>
                          </p:cTn>
                        </p:par>
                      </p:childTnLst>
                    </p:cTn>
                  </p:par>
                </p:childTnLst>
              </p:cTn>
              <p:nextCondLst>
                <p:cond evt="onClick" delay="0">
                  <p:tgtEl>
                    <p:spTgt spid="36"/>
                  </p:tgtEl>
                </p:cond>
              </p:nextCondLst>
            </p:seq>
            <p:audio>
              <p:cMediaNode vol="80000">
                <p:cTn id="80" fill="hold" display="0">
                  <p:stCondLst>
                    <p:cond delay="indefinite"/>
                  </p:stCondLst>
                  <p:endCondLst>
                    <p:cond evt="onStopAudio" delay="0">
                      <p:tgtEl>
                        <p:sldTgt/>
                      </p:tgtEl>
                    </p:cond>
                  </p:endCondLst>
                </p:cTn>
                <p:tgtEl>
                  <p:spTgt spid="37"/>
                </p:tgtEl>
              </p:cMediaNode>
            </p:audio>
            <p:audio>
              <p:cMediaNode vol="80000">
                <p:cTn id="81" fill="hold" display="0">
                  <p:stCondLst>
                    <p:cond delay="indefinite"/>
                  </p:stCondLst>
                  <p:endCondLst>
                    <p:cond evt="onStopAudio" delay="0">
                      <p:tgtEl>
                        <p:sldTgt/>
                      </p:tgtEl>
                    </p:cond>
                  </p:endCondLst>
                </p:cTn>
                <p:tgtEl>
                  <p:spTgt spid="42"/>
                </p:tgtEl>
              </p:cMediaNode>
            </p:audio>
          </p:childTnLst>
        </p:cTn>
      </p:par>
    </p:tnLst>
    <p:bldLst>
      <p:bldP spid="32" grpId="0"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5" name="AutoShape 5"/>
          <p:cNvSpPr/>
          <p:nvPr/>
        </p:nvSpPr>
        <p:spPr>
          <a:xfrm>
            <a:off x="0" y="0"/>
            <a:ext cx="18288000" cy="1714500"/>
          </a:xfrm>
          <a:prstGeom prst="rect">
            <a:avLst/>
          </a:prstGeom>
          <a:solidFill>
            <a:srgbClr val="DBDBDB"/>
          </a:solidFill>
        </p:spPr>
      </p:sp>
      <p:grpSp>
        <p:nvGrpSpPr>
          <p:cNvPr id="3" name="Group 2"/>
          <p:cNvGrpSpPr/>
          <p:nvPr/>
        </p:nvGrpSpPr>
        <p:grpSpPr>
          <a:xfrm>
            <a:off x="407338" y="813347"/>
            <a:ext cx="1307260" cy="310524"/>
            <a:chOff x="530332" y="359088"/>
            <a:chExt cx="1307260" cy="310524"/>
          </a:xfrm>
        </p:grpSpPr>
        <p:grpSp>
          <p:nvGrpSpPr>
            <p:cNvPr id="6" name="Group 6"/>
            <p:cNvGrpSpPr/>
            <p:nvPr/>
          </p:nvGrpSpPr>
          <p:grpSpPr>
            <a:xfrm>
              <a:off x="530332" y="359088"/>
              <a:ext cx="310524" cy="31052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8" name="Group 8"/>
            <p:cNvGrpSpPr/>
            <p:nvPr/>
          </p:nvGrpSpPr>
          <p:grpSpPr>
            <a:xfrm>
              <a:off x="1023508" y="359088"/>
              <a:ext cx="310524" cy="31052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10" name="Group 10"/>
            <p:cNvGrpSpPr/>
            <p:nvPr/>
          </p:nvGrpSpPr>
          <p:grpSpPr>
            <a:xfrm>
              <a:off x="1527068" y="359088"/>
              <a:ext cx="310524" cy="31052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grpSp>
      <p:sp>
        <p:nvSpPr>
          <p:cNvPr id="26" name="TextBox 25"/>
          <p:cNvSpPr txBox="1"/>
          <p:nvPr/>
        </p:nvSpPr>
        <p:spPr>
          <a:xfrm>
            <a:off x="4023468" y="460778"/>
            <a:ext cx="10287000" cy="1107996"/>
          </a:xfrm>
          <a:prstGeom prst="rect">
            <a:avLst/>
          </a:prstGeom>
          <a:noFill/>
        </p:spPr>
        <p:txBody>
          <a:bodyPr wrap="square" rtlCol="0">
            <a:spAutoFit/>
          </a:bodyPr>
          <a:lstStyle/>
          <a:p>
            <a:pPr algn="ctr"/>
            <a:r>
              <a:rPr lang="en-US" sz="6600" b="1" dirty="0" smtClean="0">
                <a:solidFill>
                  <a:schemeClr val="accent1">
                    <a:lumMod val="50000"/>
                  </a:schemeClr>
                </a:solidFill>
                <a:latin typeface="Arial" panose="020B0604020202020204" pitchFamily="34" charset="0"/>
                <a:cs typeface="Arial" panose="020B0604020202020204" pitchFamily="34" charset="0"/>
              </a:rPr>
              <a:t>LUYỆN TẬP</a:t>
            </a:r>
            <a:endParaRPr lang="en-US" sz="6600" b="1" dirty="0">
              <a:solidFill>
                <a:schemeClr val="accent1">
                  <a:lumMod val="50000"/>
                </a:schemeClr>
              </a:solidFill>
              <a:latin typeface="Arial" panose="020B0604020202020204" pitchFamily="34" charset="0"/>
              <a:cs typeface="Arial" panose="020B0604020202020204" pitchFamily="34" charset="0"/>
            </a:endParaRPr>
          </a:p>
        </p:txBody>
      </p:sp>
      <p:grpSp>
        <p:nvGrpSpPr>
          <p:cNvPr id="22" name="Group 21"/>
          <p:cNvGrpSpPr/>
          <p:nvPr/>
        </p:nvGrpSpPr>
        <p:grpSpPr>
          <a:xfrm>
            <a:off x="16469961" y="857250"/>
            <a:ext cx="1307260" cy="310524"/>
            <a:chOff x="530332" y="359088"/>
            <a:chExt cx="1307260" cy="310524"/>
          </a:xfrm>
        </p:grpSpPr>
        <p:grpSp>
          <p:nvGrpSpPr>
            <p:cNvPr id="23" name="Group 6"/>
            <p:cNvGrpSpPr/>
            <p:nvPr/>
          </p:nvGrpSpPr>
          <p:grpSpPr>
            <a:xfrm>
              <a:off x="530332" y="359088"/>
              <a:ext cx="310524" cy="310524"/>
              <a:chOff x="0" y="0"/>
              <a:chExt cx="6350000" cy="6350000"/>
            </a:xfrm>
          </p:grpSpPr>
          <p:sp>
            <p:nvSpPr>
              <p:cNvPr id="31"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24" name="Group 8"/>
            <p:cNvGrpSpPr/>
            <p:nvPr/>
          </p:nvGrpSpPr>
          <p:grpSpPr>
            <a:xfrm>
              <a:off x="1023508" y="359088"/>
              <a:ext cx="310524" cy="310524"/>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28" name="Group 10"/>
            <p:cNvGrpSpPr/>
            <p:nvPr/>
          </p:nvGrpSpPr>
          <p:grpSpPr>
            <a:xfrm>
              <a:off x="1527068" y="359088"/>
              <a:ext cx="310524" cy="310524"/>
              <a:chOff x="0" y="0"/>
              <a:chExt cx="6350000" cy="6350000"/>
            </a:xfrm>
          </p:grpSpPr>
          <p:sp>
            <p:nvSpPr>
              <p:cNvPr id="29"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grpSp>
      <p:sp>
        <p:nvSpPr>
          <p:cNvPr id="32" name="Câu hỏi">
            <a:extLst>
              <a:ext uri="{FF2B5EF4-FFF2-40B4-BE49-F238E27FC236}">
                <a16:creationId xmlns="" xmlns:a16="http://schemas.microsoft.com/office/drawing/2014/main" id="{4ADFFF1A-F500-CC57-185E-00F4826D0836}"/>
              </a:ext>
            </a:extLst>
          </p:cNvPr>
          <p:cNvSpPr/>
          <p:nvPr/>
        </p:nvSpPr>
        <p:spPr>
          <a:xfrm>
            <a:off x="1389527" y="1981121"/>
            <a:ext cx="15390265" cy="22521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smtClean="0">
                <a:solidFill>
                  <a:srgbClr val="0000FF"/>
                </a:solidFill>
                <a:latin typeface="Arial" panose="020B0604020202020204" pitchFamily="34" charset="0"/>
                <a:cs typeface="Arial" panose="020B0604020202020204" pitchFamily="34" charset="0"/>
              </a:rPr>
              <a:t>Câu</a:t>
            </a:r>
            <a:r>
              <a:rPr lang="en-US" sz="4000" b="1" noProof="1" smtClean="0">
                <a:solidFill>
                  <a:srgbClr val="0000FF"/>
                </a:solidFill>
                <a:latin typeface="Arial" panose="020B0604020202020204" pitchFamily="34" charset="0"/>
                <a:cs typeface="Arial" panose="020B0604020202020204" pitchFamily="34" charset="0"/>
              </a:rPr>
              <a:t> 4: </a:t>
            </a:r>
            <a:r>
              <a:rPr lang="vi-VN" sz="4000" smtClean="0">
                <a:solidFill>
                  <a:schemeClr val="tx1"/>
                </a:solidFill>
                <a:latin typeface="Arial" panose="020B0604020202020204" pitchFamily="34" charset="0"/>
                <a:cs typeface="Arial" panose="020B0604020202020204" pitchFamily="34" charset="0"/>
              </a:rPr>
              <a:t>Phần mềm trình chiếu Microsoft Powerpoint là</a:t>
            </a:r>
            <a:endParaRPr lang="en-US" sz="4000" dirty="0">
              <a:solidFill>
                <a:schemeClr val="tx1"/>
              </a:solidFill>
              <a:latin typeface="Arial" panose="020B0604020202020204" pitchFamily="34" charset="0"/>
              <a:cs typeface="Arial" panose="020B0604020202020204" pitchFamily="34" charset="0"/>
            </a:endParaRPr>
          </a:p>
        </p:txBody>
      </p:sp>
      <p:sp>
        <p:nvSpPr>
          <p:cNvPr id="33" name="Đáp án đúng">
            <a:extLst>
              <a:ext uri="{FF2B5EF4-FFF2-40B4-BE49-F238E27FC236}">
                <a16:creationId xmlns="" xmlns:a16="http://schemas.microsoft.com/office/drawing/2014/main" id="{8B66CBE4-2DB9-BCF7-D1C4-281B894BFE17}"/>
              </a:ext>
            </a:extLst>
          </p:cNvPr>
          <p:cNvSpPr/>
          <p:nvPr/>
        </p:nvSpPr>
        <p:spPr>
          <a:xfrm>
            <a:off x="1379367" y="4471375"/>
            <a:ext cx="7525873" cy="2338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A</a:t>
            </a:r>
            <a:r>
              <a:rPr lang="en-US" sz="4000" noProof="1" smtClean="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Phần</a:t>
            </a:r>
            <a:r>
              <a:rPr lang="en-US" sz="4000" dirty="0">
                <a:solidFill>
                  <a:schemeClr val="tx1"/>
                </a:solidFill>
                <a:latin typeface="Arial" panose="020B0604020202020204" pitchFamily="34" charset="0"/>
                <a:cs typeface="Arial" panose="020B0604020202020204" pitchFamily="34" charset="0"/>
              </a:rPr>
              <a:t> </a:t>
            </a:r>
            <a:r>
              <a:rPr lang="en-US" sz="4000" err="1">
                <a:solidFill>
                  <a:schemeClr val="tx1"/>
                </a:solidFill>
                <a:latin typeface="Arial" panose="020B0604020202020204" pitchFamily="34" charset="0"/>
                <a:cs typeface="Arial" panose="020B0604020202020204" pitchFamily="34" charset="0"/>
              </a:rPr>
              <a:t>mềm</a:t>
            </a:r>
            <a:r>
              <a:rPr lang="en-US" sz="4000">
                <a:solidFill>
                  <a:schemeClr val="tx1"/>
                </a:solidFill>
                <a:latin typeface="Arial" panose="020B0604020202020204" pitchFamily="34" charset="0"/>
                <a:cs typeface="Arial" panose="020B0604020202020204" pitchFamily="34" charset="0"/>
              </a:rPr>
              <a:t> </a:t>
            </a:r>
            <a:r>
              <a:rPr lang="vi-VN" sz="4000" smtClean="0">
                <a:solidFill>
                  <a:schemeClr val="tx1"/>
                </a:solidFill>
                <a:latin typeface="Arial" panose="020B0604020202020204" pitchFamily="34" charset="0"/>
                <a:cs typeface="Arial" panose="020B0604020202020204" pitchFamily="34" charset="0"/>
              </a:rPr>
              <a:t>ứng dụng</a:t>
            </a:r>
            <a:endParaRPr lang="en-US" sz="4000" dirty="0">
              <a:solidFill>
                <a:schemeClr val="tx1"/>
              </a:solidFill>
              <a:latin typeface="Arial" panose="020B0604020202020204" pitchFamily="34" charset="0"/>
              <a:cs typeface="Arial" panose="020B0604020202020204" pitchFamily="34" charset="0"/>
            </a:endParaRPr>
          </a:p>
        </p:txBody>
      </p:sp>
      <p:sp>
        <p:nvSpPr>
          <p:cNvPr id="34" name="Đáp án sai 1">
            <a:extLst>
              <a:ext uri="{FF2B5EF4-FFF2-40B4-BE49-F238E27FC236}">
                <a16:creationId xmlns="" xmlns:a16="http://schemas.microsoft.com/office/drawing/2014/main" id="{3FCD9830-5FD1-BD44-878B-228BD96CE996}"/>
              </a:ext>
            </a:extLst>
          </p:cNvPr>
          <p:cNvSpPr/>
          <p:nvPr/>
        </p:nvSpPr>
        <p:spPr>
          <a:xfrm>
            <a:off x="1374287" y="7156213"/>
            <a:ext cx="7525873" cy="2338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4000" noProof="1">
                <a:solidFill>
                  <a:schemeClr val="tx1"/>
                </a:solidFill>
                <a:latin typeface="Arial" panose="020B0604020202020204" pitchFamily="34" charset="0"/>
                <a:cs typeface="Arial" panose="020B0604020202020204" pitchFamily="34" charset="0"/>
              </a:rPr>
              <a:t>B</a:t>
            </a:r>
            <a:r>
              <a:rPr lang="en-US" sz="4000" noProof="1" smtClean="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Phần</a:t>
            </a:r>
            <a:r>
              <a:rPr lang="en-US" sz="4000" dirty="0">
                <a:solidFill>
                  <a:schemeClr val="tx1"/>
                </a:solidFill>
                <a:latin typeface="Arial" panose="020B0604020202020204" pitchFamily="34" charset="0"/>
                <a:cs typeface="Arial" panose="020B0604020202020204" pitchFamily="34" charset="0"/>
              </a:rPr>
              <a:t> </a:t>
            </a:r>
            <a:r>
              <a:rPr lang="en-US" sz="4000" err="1">
                <a:solidFill>
                  <a:schemeClr val="tx1"/>
                </a:solidFill>
                <a:latin typeface="Arial" panose="020B0604020202020204" pitchFamily="34" charset="0"/>
                <a:cs typeface="Arial" panose="020B0604020202020204" pitchFamily="34" charset="0"/>
              </a:rPr>
              <a:t>mềm</a:t>
            </a:r>
            <a:r>
              <a:rPr lang="en-US" sz="4000">
                <a:solidFill>
                  <a:schemeClr val="tx1"/>
                </a:solidFill>
                <a:latin typeface="Arial" panose="020B0604020202020204" pitchFamily="34" charset="0"/>
                <a:cs typeface="Arial" panose="020B0604020202020204" pitchFamily="34" charset="0"/>
              </a:rPr>
              <a:t> </a:t>
            </a:r>
            <a:r>
              <a:rPr lang="vi-VN" sz="4000" smtClean="0">
                <a:solidFill>
                  <a:schemeClr val="tx1"/>
                </a:solidFill>
                <a:latin typeface="Arial" panose="020B0604020202020204" pitchFamily="34" charset="0"/>
                <a:cs typeface="Arial" panose="020B0604020202020204" pitchFamily="34" charset="0"/>
              </a:rPr>
              <a:t>công cụ</a:t>
            </a:r>
            <a:endParaRPr lang="en-US" sz="4000" dirty="0">
              <a:solidFill>
                <a:schemeClr val="tx1"/>
              </a:solidFill>
              <a:latin typeface="Arial" panose="020B0604020202020204" pitchFamily="34" charset="0"/>
              <a:cs typeface="Arial" panose="020B0604020202020204" pitchFamily="34" charset="0"/>
            </a:endParaRPr>
          </a:p>
        </p:txBody>
      </p:sp>
      <p:sp>
        <p:nvSpPr>
          <p:cNvPr id="35" name="Đáp án sai 2">
            <a:extLst>
              <a:ext uri="{FF2B5EF4-FFF2-40B4-BE49-F238E27FC236}">
                <a16:creationId xmlns="" xmlns:a16="http://schemas.microsoft.com/office/drawing/2014/main" id="{6A919885-0285-0403-1E09-FA94D8BC080B}"/>
              </a:ext>
            </a:extLst>
          </p:cNvPr>
          <p:cNvSpPr/>
          <p:nvPr/>
        </p:nvSpPr>
        <p:spPr>
          <a:xfrm>
            <a:off x="9253919" y="4471375"/>
            <a:ext cx="7525873" cy="2338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C</a:t>
            </a:r>
            <a:r>
              <a:rPr lang="en-US" sz="4000" noProof="1" smtClean="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Phần</a:t>
            </a:r>
            <a:r>
              <a:rPr lang="en-US" sz="4000" dirty="0">
                <a:solidFill>
                  <a:schemeClr val="tx1"/>
                </a:solidFill>
                <a:latin typeface="Arial" panose="020B0604020202020204" pitchFamily="34" charset="0"/>
                <a:cs typeface="Arial" panose="020B0604020202020204" pitchFamily="34" charset="0"/>
              </a:rPr>
              <a:t> </a:t>
            </a:r>
            <a:r>
              <a:rPr lang="en-US" sz="4000" err="1">
                <a:solidFill>
                  <a:schemeClr val="tx1"/>
                </a:solidFill>
                <a:latin typeface="Arial" panose="020B0604020202020204" pitchFamily="34" charset="0"/>
                <a:cs typeface="Arial" panose="020B0604020202020204" pitchFamily="34" charset="0"/>
              </a:rPr>
              <a:t>mềm</a:t>
            </a:r>
            <a:r>
              <a:rPr lang="en-US" sz="4000">
                <a:solidFill>
                  <a:schemeClr val="tx1"/>
                </a:solidFill>
                <a:latin typeface="Arial" panose="020B0604020202020204" pitchFamily="34" charset="0"/>
                <a:cs typeface="Arial" panose="020B0604020202020204" pitchFamily="34" charset="0"/>
              </a:rPr>
              <a:t> </a:t>
            </a:r>
            <a:r>
              <a:rPr lang="vi-VN" sz="4000" smtClean="0">
                <a:solidFill>
                  <a:schemeClr val="tx1"/>
                </a:solidFill>
                <a:latin typeface="Arial" panose="020B0604020202020204" pitchFamily="34" charset="0"/>
                <a:cs typeface="Arial" panose="020B0604020202020204" pitchFamily="34" charset="0"/>
              </a:rPr>
              <a:t>hệ thống</a:t>
            </a:r>
            <a:endParaRPr lang="en-US" sz="4000" dirty="0">
              <a:solidFill>
                <a:schemeClr val="tx1"/>
              </a:solidFill>
              <a:latin typeface="Arial" panose="020B0604020202020204" pitchFamily="34" charset="0"/>
              <a:cs typeface="Arial" panose="020B0604020202020204" pitchFamily="34" charset="0"/>
            </a:endParaRPr>
          </a:p>
        </p:txBody>
      </p:sp>
      <p:sp>
        <p:nvSpPr>
          <p:cNvPr id="36" name="Đáp án sai 3">
            <a:extLst>
              <a:ext uri="{FF2B5EF4-FFF2-40B4-BE49-F238E27FC236}">
                <a16:creationId xmlns="" xmlns:a16="http://schemas.microsoft.com/office/drawing/2014/main" id="{2E7D83A4-3758-8699-4DD0-010A80780539}"/>
              </a:ext>
            </a:extLst>
          </p:cNvPr>
          <p:cNvSpPr/>
          <p:nvPr/>
        </p:nvSpPr>
        <p:spPr>
          <a:xfrm>
            <a:off x="9253919" y="7138433"/>
            <a:ext cx="7525873" cy="2338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D</a:t>
            </a:r>
            <a:r>
              <a:rPr lang="en-US" sz="4000" noProof="1" smtClean="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Phần</a:t>
            </a:r>
            <a:r>
              <a:rPr lang="en-US" sz="4000" dirty="0">
                <a:solidFill>
                  <a:schemeClr val="tx1"/>
                </a:solidFill>
                <a:latin typeface="Arial" panose="020B0604020202020204" pitchFamily="34" charset="0"/>
                <a:cs typeface="Arial" panose="020B0604020202020204" pitchFamily="34" charset="0"/>
              </a:rPr>
              <a:t> </a:t>
            </a:r>
            <a:r>
              <a:rPr lang="en-US" sz="4000" err="1">
                <a:solidFill>
                  <a:schemeClr val="tx1"/>
                </a:solidFill>
                <a:latin typeface="Arial" panose="020B0604020202020204" pitchFamily="34" charset="0"/>
                <a:cs typeface="Arial" panose="020B0604020202020204" pitchFamily="34" charset="0"/>
              </a:rPr>
              <a:t>mềm</a:t>
            </a:r>
            <a:r>
              <a:rPr lang="en-US" sz="4000">
                <a:solidFill>
                  <a:schemeClr val="tx1"/>
                </a:solidFill>
                <a:latin typeface="Arial" panose="020B0604020202020204" pitchFamily="34" charset="0"/>
                <a:cs typeface="Arial" panose="020B0604020202020204" pitchFamily="34" charset="0"/>
              </a:rPr>
              <a:t> </a:t>
            </a:r>
            <a:r>
              <a:rPr lang="vi-VN" sz="4000" smtClean="0">
                <a:solidFill>
                  <a:schemeClr val="tx1"/>
                </a:solidFill>
                <a:latin typeface="Arial" panose="020B0604020202020204" pitchFamily="34" charset="0"/>
                <a:cs typeface="Arial" panose="020B0604020202020204" pitchFamily="34" charset="0"/>
              </a:rPr>
              <a:t>tiện ích</a:t>
            </a:r>
            <a:endParaRPr lang="vi-VN" sz="4000" noProof="1">
              <a:solidFill>
                <a:schemeClr val="tx1"/>
              </a:solidFill>
              <a:latin typeface="Arial" panose="020B0604020202020204" pitchFamily="34" charset="0"/>
              <a:cs typeface="Arial" panose="020B0604020202020204" pitchFamily="34" charset="0"/>
            </a:endParaRPr>
          </a:p>
        </p:txBody>
      </p:sp>
      <p:pic>
        <p:nvPicPr>
          <p:cNvPr id="37"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38"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588671" y="5094094"/>
            <a:ext cx="1281006" cy="1114992"/>
          </a:xfrm>
          <a:prstGeom prst="rect">
            <a:avLst/>
          </a:prstGeom>
        </p:spPr>
      </p:pic>
      <p:pic>
        <p:nvPicPr>
          <p:cNvPr id="39" name="Picture 38">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94038" y="5159606"/>
            <a:ext cx="1276616" cy="1137348"/>
          </a:xfrm>
          <a:prstGeom prst="rect">
            <a:avLst/>
          </a:prstGeom>
        </p:spPr>
      </p:pic>
      <p:pic>
        <p:nvPicPr>
          <p:cNvPr id="40"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328287" y="7738796"/>
            <a:ext cx="1276616" cy="1137348"/>
          </a:xfrm>
          <a:prstGeom prst="rect">
            <a:avLst/>
          </a:prstGeom>
        </p:spPr>
      </p:pic>
      <p:pic>
        <p:nvPicPr>
          <p:cNvPr id="41"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83594" y="7846984"/>
            <a:ext cx="1276616" cy="1137348"/>
          </a:xfrm>
          <a:prstGeom prst="rect">
            <a:avLst/>
          </a:prstGeom>
        </p:spPr>
      </p:pic>
      <p:pic>
        <p:nvPicPr>
          <p:cNvPr id="42"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Tree>
    <p:extLst>
      <p:ext uri="{BB962C8B-B14F-4D97-AF65-F5344CB8AC3E}">
        <p14:creationId xmlns:p14="http://schemas.microsoft.com/office/powerpoint/2010/main" val="423805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3"/>
                                        </p:tgtEl>
                                        <p:attrNameLst>
                                          <p:attrName>fillcolor</p:attrName>
                                        </p:attrNameLst>
                                      </p:cBhvr>
                                      <p:to>
                                        <a:srgbClr val="92D050"/>
                                      </p:to>
                                    </p:animClr>
                                    <p:set>
                                      <p:cBhvr>
                                        <p:cTn id="29" dur="500" fill="hold"/>
                                        <p:tgtEl>
                                          <p:spTgt spid="33"/>
                                        </p:tgtEl>
                                        <p:attrNameLst>
                                          <p:attrName>fill.type</p:attrName>
                                        </p:attrNameLst>
                                      </p:cBhvr>
                                      <p:to>
                                        <p:strVal val="solid"/>
                                      </p:to>
                                    </p:set>
                                    <p:set>
                                      <p:cBhvr>
                                        <p:cTn id="30" dur="500" fill="hold"/>
                                        <p:tgtEl>
                                          <p:spTgt spid="3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7"/>
                                        </p:tgtEl>
                                      </p:cBhvr>
                                    </p:cmd>
                                  </p:childTnLst>
                                </p:cTn>
                              </p:par>
                              <p:par>
                                <p:cTn id="33" presetID="1" presetClass="entr" presetSubtype="0" fill="hold" nodeType="withEffect">
                                  <p:stCondLst>
                                    <p:cond delay="0"/>
                                  </p:stCondLst>
                                  <p:childTnLst>
                                    <p:set>
                                      <p:cBhvr>
                                        <p:cTn id="34" dur="1" fill="hold">
                                          <p:stCondLst>
                                            <p:cond delay="9"/>
                                          </p:stCondLst>
                                        </p:cTn>
                                        <p:tgtEl>
                                          <p:spTgt spid="38"/>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3"/>
                                        </p:tgtEl>
                                      </p:cBhvr>
                                    </p:animEffect>
                                    <p:animScale>
                                      <p:cBhvr>
                                        <p:cTn id="37"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38" restart="whenNotActive" fill="hold" evtFilter="cancelBubble" nodeType="interactiveSeq">
                <p:stCondLst>
                  <p:cond evt="onClick" delay="0">
                    <p:tgtEl>
                      <p:spTgt spid="3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4"/>
                                        </p:tgtEl>
                                        <p:attrNameLst>
                                          <p:attrName>fillcolor</p:attrName>
                                        </p:attrNameLst>
                                      </p:cBhvr>
                                      <p:to>
                                        <a:srgbClr val="D99694"/>
                                      </p:to>
                                    </p:animClr>
                                    <p:set>
                                      <p:cBhvr>
                                        <p:cTn id="43" dur="500" fill="hold"/>
                                        <p:tgtEl>
                                          <p:spTgt spid="34"/>
                                        </p:tgtEl>
                                        <p:attrNameLst>
                                          <p:attrName>fill.type</p:attrName>
                                        </p:attrNameLst>
                                      </p:cBhvr>
                                      <p:to>
                                        <p:strVal val="solid"/>
                                      </p:to>
                                    </p:set>
                                    <p:set>
                                      <p:cBhvr>
                                        <p:cTn id="44" dur="500" fill="hold"/>
                                        <p:tgtEl>
                                          <p:spTgt spid="3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42"/>
                                        </p:tgtEl>
                                      </p:cBhvr>
                                    </p:cmd>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4"/>
                                        </p:tgtEl>
                                      </p:cBhvr>
                                    </p:animEffect>
                                    <p:animScale>
                                      <p:cBhvr>
                                        <p:cTn id="51" dur="250" autoRev="1" fill="hold"/>
                                        <p:tgtEl>
                                          <p:spTgt spid="34"/>
                                        </p:tgtEl>
                                      </p:cBhvr>
                                      <p:by x="105000" y="105000"/>
                                    </p:animScale>
                                  </p:childTnLst>
                                </p:cTn>
                              </p:par>
                            </p:childTnLst>
                          </p:cTn>
                        </p:par>
                      </p:childTnLst>
                    </p:cTn>
                  </p:par>
                </p:childTnLst>
              </p:cTn>
              <p:nextCondLst>
                <p:cond evt="onClick" delay="0">
                  <p:tgtEl>
                    <p:spTgt spid="34"/>
                  </p:tgtEl>
                </p:cond>
              </p:nextCondLst>
            </p:seq>
            <p:seq concurrent="1" nextAc="seek">
              <p:cTn id="52" restart="whenNotActive" fill="hold" evtFilter="cancelBubble" nodeType="interactiveSeq">
                <p:stCondLst>
                  <p:cond evt="onClick" delay="0">
                    <p:tgtEl>
                      <p:spTgt spid="3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5"/>
                                        </p:tgtEl>
                                        <p:attrNameLst>
                                          <p:attrName>fillcolor</p:attrName>
                                        </p:attrNameLst>
                                      </p:cBhvr>
                                      <p:to>
                                        <a:srgbClr val="D99694"/>
                                      </p:to>
                                    </p:animClr>
                                    <p:set>
                                      <p:cBhvr>
                                        <p:cTn id="57" dur="500" fill="hold"/>
                                        <p:tgtEl>
                                          <p:spTgt spid="35"/>
                                        </p:tgtEl>
                                        <p:attrNameLst>
                                          <p:attrName>fill.type</p:attrName>
                                        </p:attrNameLst>
                                      </p:cBhvr>
                                      <p:to>
                                        <p:strVal val="solid"/>
                                      </p:to>
                                    </p:set>
                                    <p:set>
                                      <p:cBhvr>
                                        <p:cTn id="58" dur="500" fill="hold"/>
                                        <p:tgtEl>
                                          <p:spTgt spid="35"/>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2"/>
                                        </p:tgtEl>
                                      </p:cBhvr>
                                    </p:cmd>
                                  </p:childTnLst>
                                </p:cTn>
                              </p:par>
                              <p:par>
                                <p:cTn id="61" presetID="1" presetClass="entr" presetSubtype="0" fill="hold" nodeType="withEffect">
                                  <p:stCondLst>
                                    <p:cond delay="0"/>
                                  </p:stCondLst>
                                  <p:childTnLst>
                                    <p:set>
                                      <p:cBhvr>
                                        <p:cTn id="62" dur="1" fill="hold">
                                          <p:stCondLst>
                                            <p:cond delay="9"/>
                                          </p:stCondLst>
                                        </p:cTn>
                                        <p:tgtEl>
                                          <p:spTgt spid="39"/>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5"/>
                                        </p:tgtEl>
                                      </p:cBhvr>
                                    </p:animEffect>
                                    <p:animScale>
                                      <p:cBhvr>
                                        <p:cTn id="65" dur="250" autoRev="1" fill="hold"/>
                                        <p:tgtEl>
                                          <p:spTgt spid="35"/>
                                        </p:tgtEl>
                                      </p:cBhvr>
                                      <p:by x="105000" y="105000"/>
                                    </p:animScale>
                                  </p:childTnLst>
                                </p:cTn>
                              </p:par>
                            </p:childTnLst>
                          </p:cTn>
                        </p:par>
                      </p:childTnLst>
                    </p:cTn>
                  </p:par>
                </p:childTnLst>
              </p:cTn>
              <p:nextCondLst>
                <p:cond evt="onClick" delay="0">
                  <p:tgtEl>
                    <p:spTgt spid="35"/>
                  </p:tgtEl>
                </p:cond>
              </p:nextCondLst>
            </p:seq>
            <p:seq concurrent="1" nextAc="seek">
              <p:cTn id="66" restart="whenNotActive" fill="hold" evtFilter="cancelBubble" nodeType="interactiveSeq">
                <p:stCondLst>
                  <p:cond evt="onClick" delay="0">
                    <p:tgtEl>
                      <p:spTgt spid="36"/>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6"/>
                                        </p:tgtEl>
                                        <p:attrNameLst>
                                          <p:attrName>fillcolor</p:attrName>
                                        </p:attrNameLst>
                                      </p:cBhvr>
                                      <p:to>
                                        <a:srgbClr val="D99694"/>
                                      </p:to>
                                    </p:animClr>
                                    <p:set>
                                      <p:cBhvr>
                                        <p:cTn id="71" dur="500" fill="hold"/>
                                        <p:tgtEl>
                                          <p:spTgt spid="36"/>
                                        </p:tgtEl>
                                        <p:attrNameLst>
                                          <p:attrName>fill.type</p:attrName>
                                        </p:attrNameLst>
                                      </p:cBhvr>
                                      <p:to>
                                        <p:strVal val="solid"/>
                                      </p:to>
                                    </p:set>
                                    <p:set>
                                      <p:cBhvr>
                                        <p:cTn id="72" dur="500" fill="hold"/>
                                        <p:tgtEl>
                                          <p:spTgt spid="36"/>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2"/>
                                        </p:tgtEl>
                                      </p:cBhvr>
                                    </p:cmd>
                                  </p:childTnLst>
                                </p:cTn>
                              </p:par>
                              <p:par>
                                <p:cTn id="75" presetID="1" presetClass="entr" presetSubtype="0" fill="hold" nodeType="withEffect">
                                  <p:stCondLst>
                                    <p:cond delay="0"/>
                                  </p:stCondLst>
                                  <p:childTnLst>
                                    <p:set>
                                      <p:cBhvr>
                                        <p:cTn id="76" dur="1" fill="hold">
                                          <p:stCondLst>
                                            <p:cond delay="9"/>
                                          </p:stCondLst>
                                        </p:cTn>
                                        <p:tgtEl>
                                          <p:spTgt spid="40"/>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6"/>
                                        </p:tgtEl>
                                      </p:cBhvr>
                                    </p:animEffect>
                                    <p:animScale>
                                      <p:cBhvr>
                                        <p:cTn id="79" dur="250" autoRev="1" fill="hold"/>
                                        <p:tgtEl>
                                          <p:spTgt spid="36"/>
                                        </p:tgtEl>
                                      </p:cBhvr>
                                      <p:by x="105000" y="105000"/>
                                    </p:animScale>
                                  </p:childTnLst>
                                </p:cTn>
                              </p:par>
                            </p:childTnLst>
                          </p:cTn>
                        </p:par>
                      </p:childTnLst>
                    </p:cTn>
                  </p:par>
                </p:childTnLst>
              </p:cTn>
              <p:nextCondLst>
                <p:cond evt="onClick" delay="0">
                  <p:tgtEl>
                    <p:spTgt spid="36"/>
                  </p:tgtEl>
                </p:cond>
              </p:nextCondLst>
            </p:seq>
            <p:audio>
              <p:cMediaNode vol="80000">
                <p:cTn id="80" fill="hold" display="0">
                  <p:stCondLst>
                    <p:cond delay="indefinite"/>
                  </p:stCondLst>
                  <p:endCondLst>
                    <p:cond evt="onStopAudio" delay="0">
                      <p:tgtEl>
                        <p:sldTgt/>
                      </p:tgtEl>
                    </p:cond>
                  </p:endCondLst>
                </p:cTn>
                <p:tgtEl>
                  <p:spTgt spid="37"/>
                </p:tgtEl>
              </p:cMediaNode>
            </p:audio>
            <p:audio>
              <p:cMediaNode vol="80000">
                <p:cTn id="81" fill="hold" display="0">
                  <p:stCondLst>
                    <p:cond delay="indefinite"/>
                  </p:stCondLst>
                  <p:endCondLst>
                    <p:cond evt="onStopAudio" delay="0">
                      <p:tgtEl>
                        <p:sldTgt/>
                      </p:tgtEl>
                    </p:cond>
                  </p:endCondLst>
                </p:cTn>
                <p:tgtEl>
                  <p:spTgt spid="42"/>
                </p:tgtEl>
              </p:cMediaNode>
            </p:audio>
          </p:childTnLst>
        </p:cTn>
      </p:par>
    </p:tnLst>
    <p:bldLst>
      <p:bldP spid="32" grpId="0"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5" name="AutoShape 5"/>
          <p:cNvSpPr/>
          <p:nvPr/>
        </p:nvSpPr>
        <p:spPr>
          <a:xfrm>
            <a:off x="0" y="0"/>
            <a:ext cx="18288000" cy="1714500"/>
          </a:xfrm>
          <a:prstGeom prst="rect">
            <a:avLst/>
          </a:prstGeom>
          <a:solidFill>
            <a:srgbClr val="DBDBDB"/>
          </a:solidFill>
        </p:spPr>
      </p:sp>
      <p:grpSp>
        <p:nvGrpSpPr>
          <p:cNvPr id="3" name="Group 2"/>
          <p:cNvGrpSpPr/>
          <p:nvPr/>
        </p:nvGrpSpPr>
        <p:grpSpPr>
          <a:xfrm>
            <a:off x="407338" y="813347"/>
            <a:ext cx="1307260" cy="310524"/>
            <a:chOff x="530332" y="359088"/>
            <a:chExt cx="1307260" cy="310524"/>
          </a:xfrm>
        </p:grpSpPr>
        <p:grpSp>
          <p:nvGrpSpPr>
            <p:cNvPr id="6" name="Group 6"/>
            <p:cNvGrpSpPr/>
            <p:nvPr/>
          </p:nvGrpSpPr>
          <p:grpSpPr>
            <a:xfrm>
              <a:off x="530332" y="359088"/>
              <a:ext cx="310524" cy="31052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8" name="Group 8"/>
            <p:cNvGrpSpPr/>
            <p:nvPr/>
          </p:nvGrpSpPr>
          <p:grpSpPr>
            <a:xfrm>
              <a:off x="1023508" y="359088"/>
              <a:ext cx="310524" cy="31052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10" name="Group 10"/>
            <p:cNvGrpSpPr/>
            <p:nvPr/>
          </p:nvGrpSpPr>
          <p:grpSpPr>
            <a:xfrm>
              <a:off x="1527068" y="359088"/>
              <a:ext cx="310524" cy="31052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grpSp>
      <p:sp>
        <p:nvSpPr>
          <p:cNvPr id="26" name="TextBox 25"/>
          <p:cNvSpPr txBox="1"/>
          <p:nvPr/>
        </p:nvSpPr>
        <p:spPr>
          <a:xfrm>
            <a:off x="4023468" y="460778"/>
            <a:ext cx="10287000" cy="1107996"/>
          </a:xfrm>
          <a:prstGeom prst="rect">
            <a:avLst/>
          </a:prstGeom>
          <a:noFill/>
        </p:spPr>
        <p:txBody>
          <a:bodyPr wrap="square" rtlCol="0">
            <a:spAutoFit/>
          </a:bodyPr>
          <a:lstStyle/>
          <a:p>
            <a:pPr algn="ctr"/>
            <a:r>
              <a:rPr lang="en-US" sz="6600" b="1" dirty="0" smtClean="0">
                <a:solidFill>
                  <a:schemeClr val="accent1">
                    <a:lumMod val="50000"/>
                  </a:schemeClr>
                </a:solidFill>
                <a:latin typeface="Arial" panose="020B0604020202020204" pitchFamily="34" charset="0"/>
                <a:cs typeface="Arial" panose="020B0604020202020204" pitchFamily="34" charset="0"/>
              </a:rPr>
              <a:t>LUYỆN TẬP</a:t>
            </a:r>
            <a:endParaRPr lang="en-US" sz="6600" b="1" dirty="0">
              <a:solidFill>
                <a:schemeClr val="accent1">
                  <a:lumMod val="50000"/>
                </a:schemeClr>
              </a:solidFill>
              <a:latin typeface="Arial" panose="020B0604020202020204" pitchFamily="34" charset="0"/>
              <a:cs typeface="Arial" panose="020B0604020202020204" pitchFamily="34" charset="0"/>
            </a:endParaRPr>
          </a:p>
        </p:txBody>
      </p:sp>
      <p:grpSp>
        <p:nvGrpSpPr>
          <p:cNvPr id="22" name="Group 21"/>
          <p:cNvGrpSpPr/>
          <p:nvPr/>
        </p:nvGrpSpPr>
        <p:grpSpPr>
          <a:xfrm>
            <a:off x="16469961" y="857250"/>
            <a:ext cx="1307260" cy="310524"/>
            <a:chOff x="530332" y="359088"/>
            <a:chExt cx="1307260" cy="310524"/>
          </a:xfrm>
        </p:grpSpPr>
        <p:grpSp>
          <p:nvGrpSpPr>
            <p:cNvPr id="23" name="Group 6"/>
            <p:cNvGrpSpPr/>
            <p:nvPr/>
          </p:nvGrpSpPr>
          <p:grpSpPr>
            <a:xfrm>
              <a:off x="530332" y="359088"/>
              <a:ext cx="310524" cy="310524"/>
              <a:chOff x="0" y="0"/>
              <a:chExt cx="6350000" cy="6350000"/>
            </a:xfrm>
          </p:grpSpPr>
          <p:sp>
            <p:nvSpPr>
              <p:cNvPr id="31"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24" name="Group 8"/>
            <p:cNvGrpSpPr/>
            <p:nvPr/>
          </p:nvGrpSpPr>
          <p:grpSpPr>
            <a:xfrm>
              <a:off x="1023508" y="359088"/>
              <a:ext cx="310524" cy="310524"/>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28" name="Group 10"/>
            <p:cNvGrpSpPr/>
            <p:nvPr/>
          </p:nvGrpSpPr>
          <p:grpSpPr>
            <a:xfrm>
              <a:off x="1527068" y="359088"/>
              <a:ext cx="310524" cy="310524"/>
              <a:chOff x="0" y="0"/>
              <a:chExt cx="6350000" cy="6350000"/>
            </a:xfrm>
          </p:grpSpPr>
          <p:sp>
            <p:nvSpPr>
              <p:cNvPr id="29"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grpSp>
      <p:sp>
        <p:nvSpPr>
          <p:cNvPr id="32" name="Câu hỏi">
            <a:extLst>
              <a:ext uri="{FF2B5EF4-FFF2-40B4-BE49-F238E27FC236}">
                <a16:creationId xmlns="" xmlns:a16="http://schemas.microsoft.com/office/drawing/2014/main" id="{4ADFFF1A-F500-CC57-185E-00F4826D0836}"/>
              </a:ext>
            </a:extLst>
          </p:cNvPr>
          <p:cNvSpPr/>
          <p:nvPr/>
        </p:nvSpPr>
        <p:spPr>
          <a:xfrm>
            <a:off x="1389527" y="1981121"/>
            <a:ext cx="15390265" cy="13143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noProof="1" smtClean="0">
                <a:solidFill>
                  <a:srgbClr val="0000FF"/>
                </a:solidFill>
                <a:latin typeface="Arial" panose="020B0604020202020204" pitchFamily="34" charset="0"/>
                <a:cs typeface="Arial" panose="020B0604020202020204" pitchFamily="34" charset="0"/>
              </a:rPr>
              <a:t>Câu</a:t>
            </a:r>
            <a:r>
              <a:rPr lang="en-US" sz="4000" b="1" noProof="1" smtClean="0">
                <a:solidFill>
                  <a:srgbClr val="0000FF"/>
                </a:solidFill>
                <a:latin typeface="Arial" panose="020B0604020202020204" pitchFamily="34" charset="0"/>
                <a:cs typeface="Arial" panose="020B0604020202020204" pitchFamily="34" charset="0"/>
              </a:rPr>
              <a:t> 5: </a:t>
            </a:r>
            <a:r>
              <a:rPr lang="en-US" sz="4000" dirty="0" err="1" smtClean="0">
                <a:solidFill>
                  <a:schemeClr val="tx1"/>
                </a:solidFill>
                <a:latin typeface="Arial" panose="020B0604020202020204" pitchFamily="34" charset="0"/>
                <a:cs typeface="Arial" panose="020B0604020202020204" pitchFamily="34" charset="0"/>
              </a:rPr>
              <a:t>Lựa</a:t>
            </a:r>
            <a:r>
              <a:rPr lang="en-US" sz="4000" dirty="0" smtClean="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chọn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phương</a:t>
            </a:r>
            <a:r>
              <a:rPr lang="en-US" sz="4000" dirty="0">
                <a:solidFill>
                  <a:schemeClr val="tx1"/>
                </a:solidFill>
                <a:latin typeface="Arial" panose="020B0604020202020204" pitchFamily="34" charset="0"/>
                <a:cs typeface="Arial" panose="020B0604020202020204" pitchFamily="34" charset="0"/>
              </a:rPr>
              <a:t> </a:t>
            </a:r>
            <a:r>
              <a:rPr lang="en-US" sz="4000" err="1">
                <a:solidFill>
                  <a:schemeClr val="tx1"/>
                </a:solidFill>
                <a:latin typeface="Arial" panose="020B0604020202020204" pitchFamily="34" charset="0"/>
                <a:cs typeface="Arial" panose="020B0604020202020204" pitchFamily="34" charset="0"/>
              </a:rPr>
              <a:t>án</a:t>
            </a:r>
            <a:r>
              <a:rPr lang="en-US" sz="4000">
                <a:solidFill>
                  <a:schemeClr val="tx1"/>
                </a:solidFill>
                <a:latin typeface="Arial" panose="020B0604020202020204" pitchFamily="34" charset="0"/>
                <a:cs typeface="Arial" panose="020B0604020202020204" pitchFamily="34" charset="0"/>
              </a:rPr>
              <a:t> </a:t>
            </a:r>
            <a:r>
              <a:rPr lang="en-US" sz="4000" b="1" smtClean="0">
                <a:solidFill>
                  <a:schemeClr val="tx1"/>
                </a:solidFill>
                <a:latin typeface="Arial" panose="020B0604020202020204" pitchFamily="34" charset="0"/>
                <a:cs typeface="Arial" panose="020B0604020202020204" pitchFamily="34" charset="0"/>
              </a:rPr>
              <a:t>sai</a:t>
            </a:r>
            <a:endParaRPr lang="en-US" sz="4000" b="1" dirty="0">
              <a:solidFill>
                <a:schemeClr val="tx1"/>
              </a:solidFill>
              <a:latin typeface="Arial" panose="020B0604020202020204" pitchFamily="34" charset="0"/>
              <a:cs typeface="Arial" panose="020B0604020202020204" pitchFamily="34" charset="0"/>
            </a:endParaRPr>
          </a:p>
        </p:txBody>
      </p:sp>
      <p:sp>
        <p:nvSpPr>
          <p:cNvPr id="33" name="Đáp án đúng">
            <a:extLst>
              <a:ext uri="{FF2B5EF4-FFF2-40B4-BE49-F238E27FC236}">
                <a16:creationId xmlns="" xmlns:a16="http://schemas.microsoft.com/office/drawing/2014/main" id="{8B66CBE4-2DB9-BCF7-D1C4-281B894BFE17}"/>
              </a:ext>
            </a:extLst>
          </p:cNvPr>
          <p:cNvSpPr/>
          <p:nvPr/>
        </p:nvSpPr>
        <p:spPr>
          <a:xfrm>
            <a:off x="1389529" y="6748488"/>
            <a:ext cx="7525873" cy="29233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noProof="1">
                <a:solidFill>
                  <a:schemeClr val="tx1"/>
                </a:solidFill>
                <a:latin typeface="Arial" panose="020B0604020202020204" pitchFamily="34" charset="0"/>
                <a:cs typeface="Arial" panose="020B0604020202020204" pitchFamily="34" charset="0"/>
              </a:rPr>
              <a:t>B. </a:t>
            </a:r>
            <a:r>
              <a:rPr lang="en-US" sz="3600" dirty="0" err="1">
                <a:solidFill>
                  <a:schemeClr val="tx1"/>
                </a:solidFill>
                <a:latin typeface="Arial" panose="020B0604020202020204" pitchFamily="34" charset="0"/>
                <a:cs typeface="Arial" panose="020B0604020202020204" pitchFamily="34" charset="0"/>
              </a:rPr>
              <a:t>Phần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mềm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miễn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phí</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ngày</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càng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phát</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triển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thì</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thị</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trường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phần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mềm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thương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mại</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ngày</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càng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suy</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giảm</a:t>
            </a:r>
            <a:r>
              <a:rPr lang="en-US" sz="3600" dirty="0" smtClean="0">
                <a:solidFill>
                  <a:schemeClr val="tx1"/>
                </a:solidFill>
                <a:latin typeface="Arial" panose="020B0604020202020204" pitchFamily="34" charset="0"/>
                <a:cs typeface="Arial" panose="020B0604020202020204" pitchFamily="34" charset="0"/>
              </a:rPr>
              <a:t>.</a:t>
            </a:r>
            <a:endParaRPr lang="en-US" sz="3600" dirty="0">
              <a:solidFill>
                <a:schemeClr val="tx1"/>
              </a:solidFill>
              <a:latin typeface="Arial" panose="020B0604020202020204" pitchFamily="34" charset="0"/>
              <a:cs typeface="Arial" panose="020B0604020202020204" pitchFamily="34" charset="0"/>
            </a:endParaRPr>
          </a:p>
        </p:txBody>
      </p:sp>
      <p:sp>
        <p:nvSpPr>
          <p:cNvPr id="34" name="Đáp án sai 1">
            <a:extLst>
              <a:ext uri="{FF2B5EF4-FFF2-40B4-BE49-F238E27FC236}">
                <a16:creationId xmlns="" xmlns:a16="http://schemas.microsoft.com/office/drawing/2014/main" id="{3FCD9830-5FD1-BD44-878B-228BD96CE996}"/>
              </a:ext>
            </a:extLst>
          </p:cNvPr>
          <p:cNvSpPr/>
          <p:nvPr/>
        </p:nvSpPr>
        <p:spPr>
          <a:xfrm>
            <a:off x="1389526" y="3534364"/>
            <a:ext cx="7525873" cy="29233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3600" noProof="1">
                <a:solidFill>
                  <a:schemeClr val="tx1"/>
                </a:solidFill>
                <a:latin typeface="Arial" panose="020B0604020202020204" pitchFamily="34" charset="0"/>
                <a:cs typeface="Arial" panose="020B0604020202020204" pitchFamily="34" charset="0"/>
              </a:rPr>
              <a:t>A. </a:t>
            </a:r>
            <a:r>
              <a:rPr lang="vi-VN" sz="3600" smtClean="0">
                <a:solidFill>
                  <a:schemeClr val="tx1"/>
                </a:solidFill>
                <a:latin typeface="Arial" panose="020B0604020202020204" pitchFamily="34" charset="0"/>
                <a:cs typeface="Arial" panose="020B0604020202020204" pitchFamily="34" charset="0"/>
              </a:rPr>
              <a:t>Có </a:t>
            </a:r>
            <a:r>
              <a:rPr lang="en-US" sz="3600" smtClean="0">
                <a:solidFill>
                  <a:schemeClr val="tx1"/>
                </a:solidFill>
                <a:latin typeface="Arial" panose="020B0604020202020204" pitchFamily="34" charset="0"/>
                <a:cs typeface="Arial" panose="020B0604020202020204" pitchFamily="34" charset="0"/>
              </a:rPr>
              <a:t>thể </a:t>
            </a:r>
            <a:r>
              <a:rPr lang="en-US" sz="3600" dirty="0" err="1">
                <a:solidFill>
                  <a:schemeClr val="tx1"/>
                </a:solidFill>
                <a:latin typeface="Arial" panose="020B0604020202020204" pitchFamily="34" charset="0"/>
                <a:cs typeface="Arial" panose="020B0604020202020204" pitchFamily="34" charset="0"/>
              </a:rPr>
              <a:t>sử</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dụng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phần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mềm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trực</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tuyến</a:t>
            </a:r>
            <a:r>
              <a:rPr lang="en-US" sz="3600" dirty="0">
                <a:solidFill>
                  <a:schemeClr val="tx1"/>
                </a:solidFill>
                <a:latin typeface="Arial" panose="020B0604020202020204" pitchFamily="34" charset="0"/>
                <a:cs typeface="Arial" panose="020B0604020202020204" pitchFamily="34" charset="0"/>
              </a:rPr>
              <a:t> ở </a:t>
            </a:r>
            <a:r>
              <a:rPr lang="en-US" sz="3600" dirty="0" err="1">
                <a:solidFill>
                  <a:schemeClr val="tx1"/>
                </a:solidFill>
                <a:latin typeface="Arial" panose="020B0604020202020204" pitchFamily="34" charset="0"/>
                <a:cs typeface="Arial" panose="020B0604020202020204" pitchFamily="34" charset="0"/>
              </a:rPr>
              <a:t>bất</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cứ</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đâu</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bất</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cứ</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nơi</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nào</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bất</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cứ</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máy</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tính</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nào</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miễn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là</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có</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kết</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nối</a:t>
            </a:r>
            <a:r>
              <a:rPr lang="en-US" sz="3600" dirty="0">
                <a:solidFill>
                  <a:schemeClr val="tx1"/>
                </a:solidFill>
                <a:latin typeface="Arial" panose="020B0604020202020204" pitchFamily="34" charset="0"/>
                <a:cs typeface="Arial" panose="020B0604020202020204" pitchFamily="34" charset="0"/>
              </a:rPr>
              <a:t> Internet</a:t>
            </a:r>
            <a:r>
              <a:rPr lang="en-US" sz="3600" dirty="0" smtClean="0">
                <a:solidFill>
                  <a:schemeClr val="tx1"/>
                </a:solidFill>
                <a:latin typeface="Arial" panose="020B0604020202020204" pitchFamily="34" charset="0"/>
                <a:cs typeface="Arial" panose="020B0604020202020204" pitchFamily="34" charset="0"/>
              </a:rPr>
              <a:t>.</a:t>
            </a:r>
            <a:endParaRPr lang="en-US" sz="3600" dirty="0">
              <a:solidFill>
                <a:schemeClr val="tx1"/>
              </a:solidFill>
              <a:latin typeface="Arial" panose="020B0604020202020204" pitchFamily="34" charset="0"/>
              <a:cs typeface="Arial" panose="020B0604020202020204" pitchFamily="34" charset="0"/>
            </a:endParaRPr>
          </a:p>
        </p:txBody>
      </p:sp>
      <p:sp>
        <p:nvSpPr>
          <p:cNvPr id="35" name="Đáp án sai 2">
            <a:extLst>
              <a:ext uri="{FF2B5EF4-FFF2-40B4-BE49-F238E27FC236}">
                <a16:creationId xmlns="" xmlns:a16="http://schemas.microsoft.com/office/drawing/2014/main" id="{6A919885-0285-0403-1E09-FA94D8BC080B}"/>
              </a:ext>
            </a:extLst>
          </p:cNvPr>
          <p:cNvSpPr/>
          <p:nvPr/>
        </p:nvSpPr>
        <p:spPr>
          <a:xfrm>
            <a:off x="9253919" y="3534364"/>
            <a:ext cx="7525873" cy="29233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noProof="1">
                <a:solidFill>
                  <a:schemeClr val="tx1"/>
                </a:solidFill>
                <a:latin typeface="Arial" panose="020B0604020202020204" pitchFamily="34" charset="0"/>
                <a:cs typeface="Arial" panose="020B0604020202020204" pitchFamily="34" charset="0"/>
              </a:rPr>
              <a:t>C. </a:t>
            </a:r>
            <a:r>
              <a:rPr lang="en-US" sz="3600" dirty="0" err="1">
                <a:solidFill>
                  <a:schemeClr val="tx1"/>
                </a:solidFill>
                <a:latin typeface="Arial" panose="020B0604020202020204" pitchFamily="34" charset="0"/>
                <a:cs typeface="Arial" panose="020B0604020202020204" pitchFamily="34" charset="0"/>
              </a:rPr>
              <a:t>Phần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mềm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thương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mại</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đem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lại</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nguồn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tài</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nguyên</a:t>
            </a:r>
            <a:r>
              <a:rPr lang="en-US" sz="3600" dirty="0">
                <a:solidFill>
                  <a:schemeClr val="tx1"/>
                </a:solidFill>
                <a:latin typeface="Arial" panose="020B0604020202020204" pitchFamily="34" charset="0"/>
                <a:cs typeface="Arial" panose="020B0604020202020204" pitchFamily="34" charset="0"/>
              </a:rPr>
              <a:t> </a:t>
            </a:r>
            <a:r>
              <a:rPr lang="en-US" sz="3600" err="1">
                <a:solidFill>
                  <a:schemeClr val="tx1"/>
                </a:solidFill>
                <a:latin typeface="Arial" panose="020B0604020202020204" pitchFamily="34" charset="0"/>
                <a:cs typeface="Arial" panose="020B0604020202020204" pitchFamily="34" charset="0"/>
              </a:rPr>
              <a:t>chính</a:t>
            </a:r>
            <a:r>
              <a:rPr lang="en-US" sz="3600">
                <a:solidFill>
                  <a:schemeClr val="tx1"/>
                </a:solidFill>
                <a:latin typeface="Arial" panose="020B0604020202020204" pitchFamily="34" charset="0"/>
                <a:cs typeface="Arial" panose="020B0604020202020204" pitchFamily="34" charset="0"/>
              </a:rPr>
              <a:t> </a:t>
            </a:r>
            <a:r>
              <a:rPr lang="en-US" sz="3600" smtClean="0">
                <a:solidFill>
                  <a:schemeClr val="tx1"/>
                </a:solidFill>
                <a:latin typeface="Arial" panose="020B0604020202020204" pitchFamily="34" charset="0"/>
                <a:cs typeface="Arial" panose="020B0604020202020204" pitchFamily="34" charset="0"/>
              </a:rPr>
              <a:t>để </a:t>
            </a:r>
            <a:r>
              <a:rPr lang="en-US" sz="3600" dirty="0" err="1">
                <a:solidFill>
                  <a:schemeClr val="tx1"/>
                </a:solidFill>
                <a:latin typeface="Arial" panose="020B0604020202020204" pitchFamily="34" charset="0"/>
                <a:cs typeface="Arial" panose="020B0604020202020204" pitchFamily="34" charset="0"/>
              </a:rPr>
              <a:t>duy</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trì</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các</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tổ</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chức</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làm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phần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mềm</a:t>
            </a:r>
            <a:r>
              <a:rPr lang="en-US" sz="3600" dirty="0" smtClean="0">
                <a:solidFill>
                  <a:schemeClr val="tx1"/>
                </a:solidFill>
                <a:latin typeface="Arial" panose="020B0604020202020204" pitchFamily="34" charset="0"/>
                <a:cs typeface="Arial" panose="020B0604020202020204" pitchFamily="34" charset="0"/>
              </a:rPr>
              <a:t>.</a:t>
            </a:r>
            <a:endParaRPr lang="en-US" sz="3600" dirty="0">
              <a:solidFill>
                <a:schemeClr val="tx1"/>
              </a:solidFill>
              <a:latin typeface="Arial" panose="020B0604020202020204" pitchFamily="34" charset="0"/>
              <a:cs typeface="Arial" panose="020B0604020202020204" pitchFamily="34" charset="0"/>
            </a:endParaRPr>
          </a:p>
        </p:txBody>
      </p:sp>
      <p:sp>
        <p:nvSpPr>
          <p:cNvPr id="36" name="Đáp án sai 3">
            <a:extLst>
              <a:ext uri="{FF2B5EF4-FFF2-40B4-BE49-F238E27FC236}">
                <a16:creationId xmlns="" xmlns:a16="http://schemas.microsoft.com/office/drawing/2014/main" id="{2E7D83A4-3758-8699-4DD0-010A80780539}"/>
              </a:ext>
            </a:extLst>
          </p:cNvPr>
          <p:cNvSpPr/>
          <p:nvPr/>
        </p:nvSpPr>
        <p:spPr>
          <a:xfrm>
            <a:off x="9253919" y="6748488"/>
            <a:ext cx="7525873" cy="29233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noProof="1">
                <a:solidFill>
                  <a:schemeClr val="tx1"/>
                </a:solidFill>
                <a:latin typeface="Arial" panose="020B0604020202020204" pitchFamily="34" charset="0"/>
                <a:cs typeface="Arial" panose="020B0604020202020204" pitchFamily="34" charset="0"/>
              </a:rPr>
              <a:t>D. </a:t>
            </a:r>
            <a:r>
              <a:rPr lang="en-US" sz="3600" dirty="0">
                <a:solidFill>
                  <a:schemeClr val="tx1"/>
                </a:solidFill>
                <a:latin typeface="Arial" panose="020B0604020202020204" pitchFamily="34" charset="0"/>
                <a:cs typeface="Arial" panose="020B0604020202020204" pitchFamily="34" charset="0"/>
              </a:rPr>
              <a:t>Chi </a:t>
            </a:r>
            <a:r>
              <a:rPr lang="en-US" sz="3600" dirty="0" err="1">
                <a:solidFill>
                  <a:schemeClr val="tx1"/>
                </a:solidFill>
                <a:latin typeface="Arial" panose="020B0604020202020204" pitchFamily="34" charset="0"/>
                <a:cs typeface="Arial" panose="020B0604020202020204" pitchFamily="34" charset="0"/>
              </a:rPr>
              <a:t>phí</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sử</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dụng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phần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mềm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chạy</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trên</a:t>
            </a:r>
            <a:r>
              <a:rPr lang="en-US" sz="3600" dirty="0">
                <a:solidFill>
                  <a:schemeClr val="tx1"/>
                </a:solidFill>
                <a:latin typeface="Arial" panose="020B0604020202020204" pitchFamily="34" charset="0"/>
                <a:cs typeface="Arial" panose="020B0604020202020204" pitchFamily="34" charset="0"/>
              </a:rPr>
              <a:t> Internet </a:t>
            </a:r>
            <a:r>
              <a:rPr lang="en-US" sz="3600" dirty="0" err="1">
                <a:solidFill>
                  <a:schemeClr val="tx1"/>
                </a:solidFill>
                <a:latin typeface="Arial" panose="020B0604020202020204" pitchFamily="34" charset="0"/>
                <a:cs typeface="Arial" panose="020B0604020202020204" pitchFamily="34" charset="0"/>
              </a:rPr>
              <a:t>rất</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rẻ</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hoặc</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không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mất</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phí</a:t>
            </a:r>
            <a:r>
              <a:rPr lang="en-US" sz="3600" dirty="0">
                <a:solidFill>
                  <a:schemeClr val="tx1"/>
                </a:solidFill>
                <a:latin typeface="Arial" panose="020B0604020202020204" pitchFamily="34" charset="0"/>
                <a:cs typeface="Arial" panose="020B0604020202020204" pitchFamily="34" charset="0"/>
              </a:rPr>
              <a:t>. </a:t>
            </a:r>
            <a:endParaRPr lang="vi-VN" sz="3600" noProof="1">
              <a:solidFill>
                <a:schemeClr val="tx1"/>
              </a:solidFill>
              <a:latin typeface="Arial" panose="020B0604020202020204" pitchFamily="34" charset="0"/>
              <a:cs typeface="Arial" panose="020B0604020202020204" pitchFamily="34" charset="0"/>
            </a:endParaRPr>
          </a:p>
        </p:txBody>
      </p:sp>
      <p:pic>
        <p:nvPicPr>
          <p:cNvPr id="37"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38"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598833" y="7761152"/>
            <a:ext cx="1281006" cy="1114992"/>
          </a:xfrm>
          <a:prstGeom prst="rect">
            <a:avLst/>
          </a:prstGeom>
        </p:spPr>
      </p:pic>
      <p:pic>
        <p:nvPicPr>
          <p:cNvPr id="39" name="Picture 38">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94038" y="5159606"/>
            <a:ext cx="1276616" cy="1137348"/>
          </a:xfrm>
          <a:prstGeom prst="rect">
            <a:avLst/>
          </a:prstGeom>
        </p:spPr>
      </p:pic>
      <p:pic>
        <p:nvPicPr>
          <p:cNvPr id="40"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328287" y="7738796"/>
            <a:ext cx="1276616" cy="1137348"/>
          </a:xfrm>
          <a:prstGeom prst="rect">
            <a:avLst/>
          </a:prstGeom>
        </p:spPr>
      </p:pic>
      <p:pic>
        <p:nvPicPr>
          <p:cNvPr id="41"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98833" y="5162146"/>
            <a:ext cx="1276616" cy="1137348"/>
          </a:xfrm>
          <a:prstGeom prst="rect">
            <a:avLst/>
          </a:prstGeom>
        </p:spPr>
      </p:pic>
      <p:pic>
        <p:nvPicPr>
          <p:cNvPr id="42"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Tree>
    <p:extLst>
      <p:ext uri="{BB962C8B-B14F-4D97-AF65-F5344CB8AC3E}">
        <p14:creationId xmlns:p14="http://schemas.microsoft.com/office/powerpoint/2010/main" val="186247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3"/>
                                        </p:tgtEl>
                                        <p:attrNameLst>
                                          <p:attrName>fillcolor</p:attrName>
                                        </p:attrNameLst>
                                      </p:cBhvr>
                                      <p:to>
                                        <a:srgbClr val="92D050"/>
                                      </p:to>
                                    </p:animClr>
                                    <p:set>
                                      <p:cBhvr>
                                        <p:cTn id="29" dur="500" fill="hold"/>
                                        <p:tgtEl>
                                          <p:spTgt spid="33"/>
                                        </p:tgtEl>
                                        <p:attrNameLst>
                                          <p:attrName>fill.type</p:attrName>
                                        </p:attrNameLst>
                                      </p:cBhvr>
                                      <p:to>
                                        <p:strVal val="solid"/>
                                      </p:to>
                                    </p:set>
                                    <p:set>
                                      <p:cBhvr>
                                        <p:cTn id="30" dur="500" fill="hold"/>
                                        <p:tgtEl>
                                          <p:spTgt spid="3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7"/>
                                        </p:tgtEl>
                                      </p:cBhvr>
                                    </p:cmd>
                                  </p:childTnLst>
                                </p:cTn>
                              </p:par>
                              <p:par>
                                <p:cTn id="33" presetID="1" presetClass="entr" presetSubtype="0" fill="hold" nodeType="withEffect">
                                  <p:stCondLst>
                                    <p:cond delay="0"/>
                                  </p:stCondLst>
                                  <p:childTnLst>
                                    <p:set>
                                      <p:cBhvr>
                                        <p:cTn id="34" dur="1" fill="hold">
                                          <p:stCondLst>
                                            <p:cond delay="9"/>
                                          </p:stCondLst>
                                        </p:cTn>
                                        <p:tgtEl>
                                          <p:spTgt spid="38"/>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3"/>
                                        </p:tgtEl>
                                      </p:cBhvr>
                                    </p:animEffect>
                                    <p:animScale>
                                      <p:cBhvr>
                                        <p:cTn id="37"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38" restart="whenNotActive" fill="hold" evtFilter="cancelBubble" nodeType="interactiveSeq">
                <p:stCondLst>
                  <p:cond evt="onClick" delay="0">
                    <p:tgtEl>
                      <p:spTgt spid="3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4"/>
                                        </p:tgtEl>
                                        <p:attrNameLst>
                                          <p:attrName>fillcolor</p:attrName>
                                        </p:attrNameLst>
                                      </p:cBhvr>
                                      <p:to>
                                        <a:srgbClr val="D99694"/>
                                      </p:to>
                                    </p:animClr>
                                    <p:set>
                                      <p:cBhvr>
                                        <p:cTn id="43" dur="500" fill="hold"/>
                                        <p:tgtEl>
                                          <p:spTgt spid="34"/>
                                        </p:tgtEl>
                                        <p:attrNameLst>
                                          <p:attrName>fill.type</p:attrName>
                                        </p:attrNameLst>
                                      </p:cBhvr>
                                      <p:to>
                                        <p:strVal val="solid"/>
                                      </p:to>
                                    </p:set>
                                    <p:set>
                                      <p:cBhvr>
                                        <p:cTn id="44" dur="500" fill="hold"/>
                                        <p:tgtEl>
                                          <p:spTgt spid="3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42"/>
                                        </p:tgtEl>
                                      </p:cBhvr>
                                    </p:cmd>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4"/>
                                        </p:tgtEl>
                                      </p:cBhvr>
                                    </p:animEffect>
                                    <p:animScale>
                                      <p:cBhvr>
                                        <p:cTn id="51" dur="250" autoRev="1" fill="hold"/>
                                        <p:tgtEl>
                                          <p:spTgt spid="34"/>
                                        </p:tgtEl>
                                      </p:cBhvr>
                                      <p:by x="105000" y="105000"/>
                                    </p:animScale>
                                  </p:childTnLst>
                                </p:cTn>
                              </p:par>
                            </p:childTnLst>
                          </p:cTn>
                        </p:par>
                      </p:childTnLst>
                    </p:cTn>
                  </p:par>
                </p:childTnLst>
              </p:cTn>
              <p:nextCondLst>
                <p:cond evt="onClick" delay="0">
                  <p:tgtEl>
                    <p:spTgt spid="34"/>
                  </p:tgtEl>
                </p:cond>
              </p:nextCondLst>
            </p:seq>
            <p:seq concurrent="1" nextAc="seek">
              <p:cTn id="52" restart="whenNotActive" fill="hold" evtFilter="cancelBubble" nodeType="interactiveSeq">
                <p:stCondLst>
                  <p:cond evt="onClick" delay="0">
                    <p:tgtEl>
                      <p:spTgt spid="3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5"/>
                                        </p:tgtEl>
                                        <p:attrNameLst>
                                          <p:attrName>fillcolor</p:attrName>
                                        </p:attrNameLst>
                                      </p:cBhvr>
                                      <p:to>
                                        <a:srgbClr val="D99694"/>
                                      </p:to>
                                    </p:animClr>
                                    <p:set>
                                      <p:cBhvr>
                                        <p:cTn id="57" dur="500" fill="hold"/>
                                        <p:tgtEl>
                                          <p:spTgt spid="35"/>
                                        </p:tgtEl>
                                        <p:attrNameLst>
                                          <p:attrName>fill.type</p:attrName>
                                        </p:attrNameLst>
                                      </p:cBhvr>
                                      <p:to>
                                        <p:strVal val="solid"/>
                                      </p:to>
                                    </p:set>
                                    <p:set>
                                      <p:cBhvr>
                                        <p:cTn id="58" dur="500" fill="hold"/>
                                        <p:tgtEl>
                                          <p:spTgt spid="35"/>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2"/>
                                        </p:tgtEl>
                                      </p:cBhvr>
                                    </p:cmd>
                                  </p:childTnLst>
                                </p:cTn>
                              </p:par>
                              <p:par>
                                <p:cTn id="61" presetID="1" presetClass="entr" presetSubtype="0" fill="hold" nodeType="withEffect">
                                  <p:stCondLst>
                                    <p:cond delay="0"/>
                                  </p:stCondLst>
                                  <p:childTnLst>
                                    <p:set>
                                      <p:cBhvr>
                                        <p:cTn id="62" dur="1" fill="hold">
                                          <p:stCondLst>
                                            <p:cond delay="9"/>
                                          </p:stCondLst>
                                        </p:cTn>
                                        <p:tgtEl>
                                          <p:spTgt spid="39"/>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5"/>
                                        </p:tgtEl>
                                      </p:cBhvr>
                                    </p:animEffect>
                                    <p:animScale>
                                      <p:cBhvr>
                                        <p:cTn id="65" dur="250" autoRev="1" fill="hold"/>
                                        <p:tgtEl>
                                          <p:spTgt spid="35"/>
                                        </p:tgtEl>
                                      </p:cBhvr>
                                      <p:by x="105000" y="105000"/>
                                    </p:animScale>
                                  </p:childTnLst>
                                </p:cTn>
                              </p:par>
                            </p:childTnLst>
                          </p:cTn>
                        </p:par>
                      </p:childTnLst>
                    </p:cTn>
                  </p:par>
                </p:childTnLst>
              </p:cTn>
              <p:nextCondLst>
                <p:cond evt="onClick" delay="0">
                  <p:tgtEl>
                    <p:spTgt spid="35"/>
                  </p:tgtEl>
                </p:cond>
              </p:nextCondLst>
            </p:seq>
            <p:seq concurrent="1" nextAc="seek">
              <p:cTn id="66" restart="whenNotActive" fill="hold" evtFilter="cancelBubble" nodeType="interactiveSeq">
                <p:stCondLst>
                  <p:cond evt="onClick" delay="0">
                    <p:tgtEl>
                      <p:spTgt spid="36"/>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6"/>
                                        </p:tgtEl>
                                        <p:attrNameLst>
                                          <p:attrName>fillcolor</p:attrName>
                                        </p:attrNameLst>
                                      </p:cBhvr>
                                      <p:to>
                                        <a:srgbClr val="D99694"/>
                                      </p:to>
                                    </p:animClr>
                                    <p:set>
                                      <p:cBhvr>
                                        <p:cTn id="71" dur="500" fill="hold"/>
                                        <p:tgtEl>
                                          <p:spTgt spid="36"/>
                                        </p:tgtEl>
                                        <p:attrNameLst>
                                          <p:attrName>fill.type</p:attrName>
                                        </p:attrNameLst>
                                      </p:cBhvr>
                                      <p:to>
                                        <p:strVal val="solid"/>
                                      </p:to>
                                    </p:set>
                                    <p:set>
                                      <p:cBhvr>
                                        <p:cTn id="72" dur="500" fill="hold"/>
                                        <p:tgtEl>
                                          <p:spTgt spid="36"/>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2"/>
                                        </p:tgtEl>
                                      </p:cBhvr>
                                    </p:cmd>
                                  </p:childTnLst>
                                </p:cTn>
                              </p:par>
                              <p:par>
                                <p:cTn id="75" presetID="1" presetClass="entr" presetSubtype="0" fill="hold" nodeType="withEffect">
                                  <p:stCondLst>
                                    <p:cond delay="0"/>
                                  </p:stCondLst>
                                  <p:childTnLst>
                                    <p:set>
                                      <p:cBhvr>
                                        <p:cTn id="76" dur="1" fill="hold">
                                          <p:stCondLst>
                                            <p:cond delay="9"/>
                                          </p:stCondLst>
                                        </p:cTn>
                                        <p:tgtEl>
                                          <p:spTgt spid="40"/>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6"/>
                                        </p:tgtEl>
                                      </p:cBhvr>
                                    </p:animEffect>
                                    <p:animScale>
                                      <p:cBhvr>
                                        <p:cTn id="79" dur="250" autoRev="1" fill="hold"/>
                                        <p:tgtEl>
                                          <p:spTgt spid="36"/>
                                        </p:tgtEl>
                                      </p:cBhvr>
                                      <p:by x="105000" y="105000"/>
                                    </p:animScale>
                                  </p:childTnLst>
                                </p:cTn>
                              </p:par>
                            </p:childTnLst>
                          </p:cTn>
                        </p:par>
                      </p:childTnLst>
                    </p:cTn>
                  </p:par>
                </p:childTnLst>
              </p:cTn>
              <p:nextCondLst>
                <p:cond evt="onClick" delay="0">
                  <p:tgtEl>
                    <p:spTgt spid="36"/>
                  </p:tgtEl>
                </p:cond>
              </p:nextCondLst>
            </p:seq>
            <p:audio>
              <p:cMediaNode vol="80000">
                <p:cTn id="80" fill="hold" display="0">
                  <p:stCondLst>
                    <p:cond delay="indefinite"/>
                  </p:stCondLst>
                  <p:endCondLst>
                    <p:cond evt="onStopAudio" delay="0">
                      <p:tgtEl>
                        <p:sldTgt/>
                      </p:tgtEl>
                    </p:cond>
                  </p:endCondLst>
                </p:cTn>
                <p:tgtEl>
                  <p:spTgt spid="37"/>
                </p:tgtEl>
              </p:cMediaNode>
            </p:audio>
            <p:audio>
              <p:cMediaNode vol="80000">
                <p:cTn id="81" fill="hold" display="0">
                  <p:stCondLst>
                    <p:cond delay="indefinite"/>
                  </p:stCondLst>
                  <p:endCondLst>
                    <p:cond evt="onStopAudio" delay="0">
                      <p:tgtEl>
                        <p:sldTgt/>
                      </p:tgtEl>
                    </p:cond>
                  </p:endCondLst>
                </p:cTn>
                <p:tgtEl>
                  <p:spTgt spid="42"/>
                </p:tgtEl>
              </p:cMediaNode>
            </p:audio>
          </p:childTnLst>
        </p:cTn>
      </p:par>
    </p:tnLst>
    <p:bldLst>
      <p:bldP spid="32" grpId="0"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5" name="AutoShape 5"/>
          <p:cNvSpPr/>
          <p:nvPr/>
        </p:nvSpPr>
        <p:spPr>
          <a:xfrm>
            <a:off x="0" y="0"/>
            <a:ext cx="18288000" cy="1714500"/>
          </a:xfrm>
          <a:prstGeom prst="rect">
            <a:avLst/>
          </a:prstGeom>
          <a:solidFill>
            <a:srgbClr val="DBDBDB"/>
          </a:solidFill>
        </p:spPr>
      </p:sp>
      <p:grpSp>
        <p:nvGrpSpPr>
          <p:cNvPr id="3" name="Group 2"/>
          <p:cNvGrpSpPr/>
          <p:nvPr/>
        </p:nvGrpSpPr>
        <p:grpSpPr>
          <a:xfrm>
            <a:off x="407338" y="813347"/>
            <a:ext cx="1307260" cy="310524"/>
            <a:chOff x="530332" y="359088"/>
            <a:chExt cx="1307260" cy="310524"/>
          </a:xfrm>
        </p:grpSpPr>
        <p:grpSp>
          <p:nvGrpSpPr>
            <p:cNvPr id="6" name="Group 6"/>
            <p:cNvGrpSpPr/>
            <p:nvPr/>
          </p:nvGrpSpPr>
          <p:grpSpPr>
            <a:xfrm>
              <a:off x="530332" y="359088"/>
              <a:ext cx="310524" cy="31052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8" name="Group 8"/>
            <p:cNvGrpSpPr/>
            <p:nvPr/>
          </p:nvGrpSpPr>
          <p:grpSpPr>
            <a:xfrm>
              <a:off x="1023508" y="359088"/>
              <a:ext cx="310524" cy="31052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10" name="Group 10"/>
            <p:cNvGrpSpPr/>
            <p:nvPr/>
          </p:nvGrpSpPr>
          <p:grpSpPr>
            <a:xfrm>
              <a:off x="1527068" y="359088"/>
              <a:ext cx="310524" cy="31052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grpSp>
      <p:sp>
        <p:nvSpPr>
          <p:cNvPr id="26" name="TextBox 25"/>
          <p:cNvSpPr txBox="1"/>
          <p:nvPr/>
        </p:nvSpPr>
        <p:spPr>
          <a:xfrm>
            <a:off x="4023468" y="460778"/>
            <a:ext cx="10287000" cy="1107996"/>
          </a:xfrm>
          <a:prstGeom prst="rect">
            <a:avLst/>
          </a:prstGeom>
          <a:noFill/>
        </p:spPr>
        <p:txBody>
          <a:bodyPr wrap="square" rtlCol="0">
            <a:spAutoFit/>
          </a:bodyPr>
          <a:lstStyle/>
          <a:p>
            <a:pPr algn="ctr"/>
            <a:r>
              <a:rPr lang="vi-VN" sz="6600" b="1" smtClean="0">
                <a:solidFill>
                  <a:schemeClr val="accent1">
                    <a:lumMod val="50000"/>
                  </a:schemeClr>
                </a:solidFill>
                <a:latin typeface="Arial" panose="020B0604020202020204" pitchFamily="34" charset="0"/>
                <a:cs typeface="Arial" panose="020B0604020202020204" pitchFamily="34" charset="0"/>
              </a:rPr>
              <a:t>VẬN DỤNG</a:t>
            </a:r>
            <a:endParaRPr lang="en-US" sz="6600" b="1" dirty="0">
              <a:solidFill>
                <a:schemeClr val="accent1">
                  <a:lumMod val="50000"/>
                </a:schemeClr>
              </a:solidFill>
              <a:latin typeface="Arial" panose="020B0604020202020204" pitchFamily="34" charset="0"/>
              <a:cs typeface="Arial" panose="020B0604020202020204" pitchFamily="34" charset="0"/>
            </a:endParaRPr>
          </a:p>
        </p:txBody>
      </p:sp>
      <p:grpSp>
        <p:nvGrpSpPr>
          <p:cNvPr id="22" name="Group 21"/>
          <p:cNvGrpSpPr/>
          <p:nvPr/>
        </p:nvGrpSpPr>
        <p:grpSpPr>
          <a:xfrm>
            <a:off x="16469961" y="857250"/>
            <a:ext cx="1307260" cy="310524"/>
            <a:chOff x="530332" y="359088"/>
            <a:chExt cx="1307260" cy="310524"/>
          </a:xfrm>
        </p:grpSpPr>
        <p:grpSp>
          <p:nvGrpSpPr>
            <p:cNvPr id="23" name="Group 6"/>
            <p:cNvGrpSpPr/>
            <p:nvPr/>
          </p:nvGrpSpPr>
          <p:grpSpPr>
            <a:xfrm>
              <a:off x="530332" y="359088"/>
              <a:ext cx="310524" cy="310524"/>
              <a:chOff x="0" y="0"/>
              <a:chExt cx="6350000" cy="6350000"/>
            </a:xfrm>
          </p:grpSpPr>
          <p:sp>
            <p:nvSpPr>
              <p:cNvPr id="31"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24" name="Group 8"/>
            <p:cNvGrpSpPr/>
            <p:nvPr/>
          </p:nvGrpSpPr>
          <p:grpSpPr>
            <a:xfrm>
              <a:off x="1023508" y="359088"/>
              <a:ext cx="310524" cy="310524"/>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28" name="Group 10"/>
            <p:cNvGrpSpPr/>
            <p:nvPr/>
          </p:nvGrpSpPr>
          <p:grpSpPr>
            <a:xfrm>
              <a:off x="1527068" y="359088"/>
              <a:ext cx="310524" cy="310524"/>
              <a:chOff x="0" y="0"/>
              <a:chExt cx="6350000" cy="6350000"/>
            </a:xfrm>
          </p:grpSpPr>
          <p:sp>
            <p:nvSpPr>
              <p:cNvPr id="29"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grpSp>
      <p:sp>
        <p:nvSpPr>
          <p:cNvPr id="2" name="Rectangle 1"/>
          <p:cNvSpPr/>
          <p:nvPr/>
        </p:nvSpPr>
        <p:spPr>
          <a:xfrm>
            <a:off x="1117768" y="2277088"/>
            <a:ext cx="16052463" cy="2862322"/>
          </a:xfrm>
          <a:prstGeom prst="rect">
            <a:avLst/>
          </a:prstGeom>
        </p:spPr>
        <p:txBody>
          <a:bodyPr wrap="square">
            <a:spAutoFit/>
          </a:bodyPr>
          <a:lstStyle/>
          <a:p>
            <a:pPr algn="just">
              <a:lnSpc>
                <a:spcPct val="150000"/>
              </a:lnSpc>
            </a:pPr>
            <a:r>
              <a:rPr lang="vi-VN" sz="4000" b="1" smtClean="0">
                <a:solidFill>
                  <a:srgbClr val="0000FF"/>
                </a:solidFill>
                <a:latin typeface="Arial" panose="020B0604020202020204" pitchFamily="34" charset="0"/>
                <a:cs typeface="Arial" panose="020B0604020202020204" pitchFamily="34" charset="0"/>
              </a:rPr>
              <a:t>Câu </a:t>
            </a:r>
            <a:r>
              <a:rPr lang="vi-VN" sz="4000" b="1" dirty="0" smtClean="0">
                <a:solidFill>
                  <a:srgbClr val="0000FF"/>
                </a:solidFill>
                <a:latin typeface="Arial" panose="020B0604020202020204" pitchFamily="34" charset="0"/>
                <a:cs typeface="Arial" panose="020B0604020202020204" pitchFamily="34" charset="0"/>
              </a:rPr>
              <a:t>1</a:t>
            </a:r>
            <a:r>
              <a:rPr lang="en-US" sz="4000" b="1" dirty="0" smtClean="0">
                <a:solidFill>
                  <a:srgbClr val="0000FF"/>
                </a:solidFill>
                <a:latin typeface="Arial" panose="020B0604020202020204" pitchFamily="34" charset="0"/>
                <a:cs typeface="Arial" panose="020B0604020202020204" pitchFamily="34" charset="0"/>
              </a:rPr>
              <a:t> (SGK </a:t>
            </a:r>
            <a:r>
              <a:rPr lang="en-US" sz="4000" b="1" smtClean="0">
                <a:solidFill>
                  <a:srgbClr val="0000FF"/>
                </a:solidFill>
                <a:latin typeface="Arial" panose="020B0604020202020204" pitchFamily="34" charset="0"/>
                <a:cs typeface="Arial" panose="020B0604020202020204" pitchFamily="34" charset="0"/>
              </a:rPr>
              <a:t>- tr.2</a:t>
            </a:r>
            <a:r>
              <a:rPr lang="vi-VN" sz="4000" b="1" smtClean="0">
                <a:solidFill>
                  <a:srgbClr val="0000FF"/>
                </a:solidFill>
                <a:latin typeface="Arial" panose="020B0604020202020204" pitchFamily="34" charset="0"/>
                <a:cs typeface="Arial" panose="020B0604020202020204" pitchFamily="34" charset="0"/>
              </a:rPr>
              <a:t>7</a:t>
            </a:r>
            <a:r>
              <a:rPr lang="en-US" sz="4000" b="1" smtClean="0">
                <a:solidFill>
                  <a:srgbClr val="0000FF"/>
                </a:solidFill>
                <a:latin typeface="Arial" panose="020B0604020202020204" pitchFamily="34" charset="0"/>
                <a:cs typeface="Arial" panose="020B0604020202020204" pitchFamily="34" charset="0"/>
              </a:rPr>
              <a:t>)</a:t>
            </a:r>
            <a:r>
              <a:rPr lang="vi-VN" sz="4000" b="1" smtClean="0">
                <a:solidFill>
                  <a:srgbClr val="0000FF"/>
                </a:solidFill>
                <a:latin typeface="Arial" panose="020B0604020202020204" pitchFamily="34" charset="0"/>
                <a:cs typeface="Arial" panose="020B0604020202020204" pitchFamily="34" charset="0"/>
              </a:rPr>
              <a:t>: </a:t>
            </a:r>
            <a:r>
              <a:rPr lang="vi-VN" sz="4000" smtClean="0">
                <a:latin typeface="Arial" panose="020B0604020202020204" pitchFamily="34" charset="0"/>
                <a:cs typeface="Arial" panose="020B0604020202020204" pitchFamily="34" charset="0"/>
              </a:rPr>
              <a:t>Em hãy sử dụng công cụ dịch trực tuyến, ví dụ như </a:t>
            </a:r>
            <a:r>
              <a:rPr lang="vi-VN" sz="4000" i="1" smtClean="0">
                <a:solidFill>
                  <a:srgbClr val="0070C0"/>
                </a:solidFill>
                <a:latin typeface="Arial" panose="020B0604020202020204" pitchFamily="34" charset="0"/>
                <a:cs typeface="Arial" panose="020B0604020202020204" pitchFamily="34" charset="0"/>
              </a:rPr>
              <a:t>translate.google.com</a:t>
            </a:r>
            <a:r>
              <a:rPr lang="vi-VN" sz="4000" smtClean="0">
                <a:latin typeface="Arial" panose="020B0604020202020204" pitchFamily="34" charset="0"/>
                <a:cs typeface="Arial" panose="020B0604020202020204" pitchFamily="34" charset="0"/>
              </a:rPr>
              <a:t> để dịch một đoạn văn bản từ tiếng Việt sang tiếng Anh và ngược lại.</a:t>
            </a:r>
            <a:endParaRPr lang="en-US" sz="4000" dirty="0">
              <a:latin typeface="Arial" panose="020B0604020202020204" pitchFamily="34" charset="0"/>
              <a:cs typeface="Arial" panose="020B0604020202020204" pitchFamily="34" charset="0"/>
            </a:endParaRPr>
          </a:p>
        </p:txBody>
      </p:sp>
      <p:grpSp>
        <p:nvGrpSpPr>
          <p:cNvPr id="15" name="Group 14"/>
          <p:cNvGrpSpPr/>
          <p:nvPr/>
        </p:nvGrpSpPr>
        <p:grpSpPr>
          <a:xfrm>
            <a:off x="2835192" y="5701998"/>
            <a:ext cx="13944600" cy="3567198"/>
            <a:chOff x="2855512" y="5719778"/>
            <a:chExt cx="13944600" cy="3567198"/>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5512" y="5719778"/>
              <a:ext cx="3567198" cy="3567198"/>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3863" b="22265"/>
            <a:stretch/>
          </p:blipFill>
          <p:spPr>
            <a:xfrm>
              <a:off x="6741712" y="6024578"/>
              <a:ext cx="10058400" cy="3048000"/>
            </a:xfrm>
            <a:prstGeom prst="rect">
              <a:avLst/>
            </a:prstGeom>
          </p:spPr>
        </p:pic>
      </p:grpSp>
    </p:spTree>
    <p:extLst>
      <p:ext uri="{BB962C8B-B14F-4D97-AF65-F5344CB8AC3E}">
        <p14:creationId xmlns:p14="http://schemas.microsoft.com/office/powerpoint/2010/main" val="1672737640"/>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5" name="AutoShape 5"/>
          <p:cNvSpPr/>
          <p:nvPr/>
        </p:nvSpPr>
        <p:spPr>
          <a:xfrm>
            <a:off x="0" y="0"/>
            <a:ext cx="18288000" cy="1714500"/>
          </a:xfrm>
          <a:prstGeom prst="rect">
            <a:avLst/>
          </a:prstGeom>
          <a:solidFill>
            <a:srgbClr val="DBDBDB"/>
          </a:solidFill>
        </p:spPr>
      </p:sp>
      <p:grpSp>
        <p:nvGrpSpPr>
          <p:cNvPr id="3" name="Group 2"/>
          <p:cNvGrpSpPr/>
          <p:nvPr/>
        </p:nvGrpSpPr>
        <p:grpSpPr>
          <a:xfrm>
            <a:off x="407338" y="813347"/>
            <a:ext cx="1307260" cy="310524"/>
            <a:chOff x="530332" y="359088"/>
            <a:chExt cx="1307260" cy="310524"/>
          </a:xfrm>
        </p:grpSpPr>
        <p:grpSp>
          <p:nvGrpSpPr>
            <p:cNvPr id="6" name="Group 6"/>
            <p:cNvGrpSpPr/>
            <p:nvPr/>
          </p:nvGrpSpPr>
          <p:grpSpPr>
            <a:xfrm>
              <a:off x="530332" y="359088"/>
              <a:ext cx="310524" cy="31052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8" name="Group 8"/>
            <p:cNvGrpSpPr/>
            <p:nvPr/>
          </p:nvGrpSpPr>
          <p:grpSpPr>
            <a:xfrm>
              <a:off x="1023508" y="359088"/>
              <a:ext cx="310524" cy="31052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10" name="Group 10"/>
            <p:cNvGrpSpPr/>
            <p:nvPr/>
          </p:nvGrpSpPr>
          <p:grpSpPr>
            <a:xfrm>
              <a:off x="1527068" y="359088"/>
              <a:ext cx="310524" cy="31052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grpSp>
      <p:sp>
        <p:nvSpPr>
          <p:cNvPr id="26" name="TextBox 25"/>
          <p:cNvSpPr txBox="1"/>
          <p:nvPr/>
        </p:nvSpPr>
        <p:spPr>
          <a:xfrm>
            <a:off x="4023468" y="460778"/>
            <a:ext cx="10287000" cy="1107996"/>
          </a:xfrm>
          <a:prstGeom prst="rect">
            <a:avLst/>
          </a:prstGeom>
          <a:noFill/>
        </p:spPr>
        <p:txBody>
          <a:bodyPr wrap="square" rtlCol="0">
            <a:spAutoFit/>
          </a:bodyPr>
          <a:lstStyle/>
          <a:p>
            <a:pPr algn="ctr"/>
            <a:r>
              <a:rPr lang="vi-VN" sz="6600" b="1" smtClean="0">
                <a:solidFill>
                  <a:schemeClr val="accent1">
                    <a:lumMod val="50000"/>
                  </a:schemeClr>
                </a:solidFill>
                <a:latin typeface="Arial" panose="020B0604020202020204" pitchFamily="34" charset="0"/>
                <a:cs typeface="Arial" panose="020B0604020202020204" pitchFamily="34" charset="0"/>
              </a:rPr>
              <a:t>VẬN DỤNG</a:t>
            </a:r>
            <a:endParaRPr lang="en-US" sz="6600" b="1" dirty="0">
              <a:solidFill>
                <a:schemeClr val="accent1">
                  <a:lumMod val="50000"/>
                </a:schemeClr>
              </a:solidFill>
              <a:latin typeface="Arial" panose="020B0604020202020204" pitchFamily="34" charset="0"/>
              <a:cs typeface="Arial" panose="020B0604020202020204" pitchFamily="34" charset="0"/>
            </a:endParaRPr>
          </a:p>
        </p:txBody>
      </p:sp>
      <p:grpSp>
        <p:nvGrpSpPr>
          <p:cNvPr id="22" name="Group 21"/>
          <p:cNvGrpSpPr/>
          <p:nvPr/>
        </p:nvGrpSpPr>
        <p:grpSpPr>
          <a:xfrm>
            <a:off x="16469961" y="857250"/>
            <a:ext cx="1307260" cy="310524"/>
            <a:chOff x="530332" y="359088"/>
            <a:chExt cx="1307260" cy="310524"/>
          </a:xfrm>
        </p:grpSpPr>
        <p:grpSp>
          <p:nvGrpSpPr>
            <p:cNvPr id="23" name="Group 6"/>
            <p:cNvGrpSpPr/>
            <p:nvPr/>
          </p:nvGrpSpPr>
          <p:grpSpPr>
            <a:xfrm>
              <a:off x="530332" y="359088"/>
              <a:ext cx="310524" cy="310524"/>
              <a:chOff x="0" y="0"/>
              <a:chExt cx="6350000" cy="6350000"/>
            </a:xfrm>
          </p:grpSpPr>
          <p:sp>
            <p:nvSpPr>
              <p:cNvPr id="31"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24" name="Group 8"/>
            <p:cNvGrpSpPr/>
            <p:nvPr/>
          </p:nvGrpSpPr>
          <p:grpSpPr>
            <a:xfrm>
              <a:off x="1023508" y="359088"/>
              <a:ext cx="310524" cy="310524"/>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28" name="Group 10"/>
            <p:cNvGrpSpPr/>
            <p:nvPr/>
          </p:nvGrpSpPr>
          <p:grpSpPr>
            <a:xfrm>
              <a:off x="1527068" y="359088"/>
              <a:ext cx="310524" cy="310524"/>
              <a:chOff x="0" y="0"/>
              <a:chExt cx="6350000" cy="6350000"/>
            </a:xfrm>
          </p:grpSpPr>
          <p:sp>
            <p:nvSpPr>
              <p:cNvPr id="29"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grpSp>
      <p:sp>
        <p:nvSpPr>
          <p:cNvPr id="2" name="Rectangle 1"/>
          <p:cNvSpPr/>
          <p:nvPr/>
        </p:nvSpPr>
        <p:spPr>
          <a:xfrm>
            <a:off x="1394607" y="2175278"/>
            <a:ext cx="15352886" cy="3785652"/>
          </a:xfrm>
          <a:prstGeom prst="rect">
            <a:avLst/>
          </a:prstGeom>
        </p:spPr>
        <p:txBody>
          <a:bodyPr wrap="square">
            <a:spAutoFit/>
          </a:bodyPr>
          <a:lstStyle/>
          <a:p>
            <a:pPr algn="just">
              <a:lnSpc>
                <a:spcPct val="150000"/>
              </a:lnSpc>
            </a:pPr>
            <a:r>
              <a:rPr lang="vi-VN" sz="4000" b="1" smtClean="0">
                <a:solidFill>
                  <a:srgbClr val="0000FF"/>
                </a:solidFill>
                <a:latin typeface="Arial" panose="020B0604020202020204" pitchFamily="34" charset="0"/>
                <a:cs typeface="Arial" panose="020B0604020202020204" pitchFamily="34" charset="0"/>
              </a:rPr>
              <a:t>Câu </a:t>
            </a:r>
            <a:r>
              <a:rPr lang="vi-VN" sz="4000" b="1" dirty="0">
                <a:solidFill>
                  <a:srgbClr val="0000FF"/>
                </a:solidFill>
                <a:latin typeface="Arial" panose="020B0604020202020204" pitchFamily="34" charset="0"/>
                <a:cs typeface="Arial" panose="020B0604020202020204" pitchFamily="34" charset="0"/>
              </a:rPr>
              <a:t>2</a:t>
            </a:r>
            <a:r>
              <a:rPr lang="en-US" sz="4000" b="1" smtClean="0">
                <a:solidFill>
                  <a:srgbClr val="0000FF"/>
                </a:solidFill>
                <a:latin typeface="Arial" panose="020B0604020202020204" pitchFamily="34" charset="0"/>
                <a:cs typeface="Arial" panose="020B0604020202020204" pitchFamily="34" charset="0"/>
              </a:rPr>
              <a:t> </a:t>
            </a:r>
            <a:r>
              <a:rPr lang="en-US" sz="4000" b="1" dirty="0" smtClean="0">
                <a:solidFill>
                  <a:srgbClr val="0000FF"/>
                </a:solidFill>
                <a:latin typeface="Arial" panose="020B0604020202020204" pitchFamily="34" charset="0"/>
                <a:cs typeface="Arial" panose="020B0604020202020204" pitchFamily="34" charset="0"/>
              </a:rPr>
              <a:t>(SGK </a:t>
            </a:r>
            <a:r>
              <a:rPr lang="en-US" sz="4000" b="1" smtClean="0">
                <a:solidFill>
                  <a:srgbClr val="0000FF"/>
                </a:solidFill>
                <a:latin typeface="Arial" panose="020B0604020202020204" pitchFamily="34" charset="0"/>
                <a:cs typeface="Arial" panose="020B0604020202020204" pitchFamily="34" charset="0"/>
              </a:rPr>
              <a:t>- tr.2</a:t>
            </a:r>
            <a:r>
              <a:rPr lang="vi-VN" sz="4000" b="1" smtClean="0">
                <a:solidFill>
                  <a:srgbClr val="0000FF"/>
                </a:solidFill>
                <a:latin typeface="Arial" panose="020B0604020202020204" pitchFamily="34" charset="0"/>
                <a:cs typeface="Arial" panose="020B0604020202020204" pitchFamily="34" charset="0"/>
              </a:rPr>
              <a:t>7</a:t>
            </a:r>
            <a:r>
              <a:rPr lang="en-US" sz="4000" b="1" smtClean="0">
                <a:solidFill>
                  <a:srgbClr val="0000FF"/>
                </a:solidFill>
                <a:latin typeface="Arial" panose="020B0604020202020204" pitchFamily="34" charset="0"/>
                <a:cs typeface="Arial" panose="020B0604020202020204" pitchFamily="34" charset="0"/>
              </a:rPr>
              <a:t>)</a:t>
            </a:r>
            <a:r>
              <a:rPr lang="vi-VN" sz="4000" b="1" smtClean="0">
                <a:solidFill>
                  <a:srgbClr val="0000FF"/>
                </a:solidFill>
                <a:latin typeface="Arial" panose="020B0604020202020204" pitchFamily="34" charset="0"/>
                <a:cs typeface="Arial" panose="020B0604020202020204" pitchFamily="34" charset="0"/>
              </a:rPr>
              <a:t>: </a:t>
            </a:r>
            <a:r>
              <a:rPr lang="vi-VN" sz="4000" smtClean="0">
                <a:latin typeface="Arial" panose="020B0604020202020204" pitchFamily="34" charset="0"/>
                <a:cs typeface="Arial" panose="020B0604020202020204" pitchFamily="34" charset="0"/>
              </a:rPr>
              <a:t>Em hãy tìm trên mạng phần mềm chuyển định dạng, chạy trực tuyến miễn phí. Sử dụng phần mềm tìm được để chuyển một số file ".docx" sang tương ứng thành file ".pdf" và ghép nối các file kết quả thành một file ".pdf".</a:t>
            </a:r>
            <a:endParaRPr lang="en-US" sz="4000" dirty="0">
              <a:latin typeface="Arial" panose="020B0604020202020204" pitchFamily="34" charset="0"/>
              <a:cs typeface="Arial" panose="020B0604020202020204" pitchFamily="34" charset="0"/>
            </a:endParaRPr>
          </a:p>
        </p:txBody>
      </p:sp>
      <p:sp>
        <p:nvSpPr>
          <p:cNvPr id="12" name="TextBox 11"/>
          <p:cNvSpPr txBox="1"/>
          <p:nvPr/>
        </p:nvSpPr>
        <p:spPr>
          <a:xfrm>
            <a:off x="1404767" y="6286500"/>
            <a:ext cx="15220456" cy="707886"/>
          </a:xfrm>
          <a:prstGeom prst="rect">
            <a:avLst/>
          </a:prstGeom>
          <a:noFill/>
        </p:spPr>
        <p:txBody>
          <a:bodyPr wrap="square" rtlCol="0">
            <a:spAutoFit/>
          </a:bodyPr>
          <a:lstStyle/>
          <a:p>
            <a:r>
              <a:rPr lang="vi-VN" sz="4000" b="1" u="sng" smtClean="0">
                <a:solidFill>
                  <a:srgbClr val="C00000"/>
                </a:solidFill>
                <a:latin typeface="Arial" panose="020B0604020202020204" pitchFamily="34" charset="0"/>
                <a:cs typeface="Arial" panose="020B0604020202020204" pitchFamily="34" charset="0"/>
              </a:rPr>
              <a:t>Gợi ý</a:t>
            </a:r>
            <a:r>
              <a:rPr lang="vi-VN" sz="4000" b="1" smtClean="0">
                <a:solidFill>
                  <a:srgbClr val="C00000"/>
                </a:solidFill>
                <a:latin typeface="Arial" panose="020B0604020202020204" pitchFamily="34" charset="0"/>
                <a:cs typeface="Arial" panose="020B0604020202020204" pitchFamily="34" charset="0"/>
              </a:rPr>
              <a:t>: </a:t>
            </a:r>
            <a:r>
              <a:rPr lang="en-US" sz="4000">
                <a:latin typeface="Arial" panose="020B0604020202020204" pitchFamily="34" charset="0"/>
                <a:cs typeface="Arial" panose="020B0604020202020204" pitchFamily="34" charset="0"/>
              </a:rPr>
              <a:t>Sử dụng phần mềm trực tuyến miễn phí: </a:t>
            </a:r>
            <a:r>
              <a:rPr lang="en-US" sz="4000" i="1" smtClean="0">
                <a:solidFill>
                  <a:srgbClr val="0070C0"/>
                </a:solidFill>
                <a:latin typeface="Arial" panose="020B0604020202020204" pitchFamily="34" charset="0"/>
                <a:cs typeface="Arial" panose="020B0604020202020204" pitchFamily="34" charset="0"/>
              </a:rPr>
              <a:t>ilovepdf.com</a:t>
            </a:r>
            <a:r>
              <a:rPr lang="vi-VN" sz="4000" b="1" smtClean="0">
                <a:solidFill>
                  <a:srgbClr val="C00000"/>
                </a:solidFill>
                <a:latin typeface="Arial" panose="020B0604020202020204" pitchFamily="34" charset="0"/>
                <a:cs typeface="Arial" panose="020B0604020202020204" pitchFamily="34" charset="0"/>
              </a:rPr>
              <a:t> </a:t>
            </a:r>
            <a:endParaRPr lang="en-US" sz="4000" b="1">
              <a:solidFill>
                <a:srgbClr val="C0000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4000" y="7734300"/>
            <a:ext cx="7691855" cy="1965696"/>
          </a:xfrm>
          <a:prstGeom prst="rect">
            <a:avLst/>
          </a:prstGeom>
        </p:spPr>
      </p:pic>
    </p:spTree>
    <p:extLst>
      <p:ext uri="{BB962C8B-B14F-4D97-AF65-F5344CB8AC3E}">
        <p14:creationId xmlns:p14="http://schemas.microsoft.com/office/powerpoint/2010/main" val="2371351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5" name="AutoShape 5"/>
          <p:cNvSpPr/>
          <p:nvPr/>
        </p:nvSpPr>
        <p:spPr>
          <a:xfrm>
            <a:off x="0" y="0"/>
            <a:ext cx="18288000" cy="1028700"/>
          </a:xfrm>
          <a:prstGeom prst="rect">
            <a:avLst/>
          </a:prstGeom>
          <a:solidFill>
            <a:srgbClr val="DBDBDB"/>
          </a:solidFill>
        </p:spPr>
      </p:sp>
      <p:grpSp>
        <p:nvGrpSpPr>
          <p:cNvPr id="6" name="Group 6"/>
          <p:cNvGrpSpPr/>
          <p:nvPr/>
        </p:nvGrpSpPr>
        <p:grpSpPr>
          <a:xfrm>
            <a:off x="530332" y="359088"/>
            <a:ext cx="310524" cy="31052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8" name="Group 8"/>
          <p:cNvGrpSpPr/>
          <p:nvPr/>
        </p:nvGrpSpPr>
        <p:grpSpPr>
          <a:xfrm>
            <a:off x="1023508" y="359088"/>
            <a:ext cx="310524" cy="31052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10" name="Group 10"/>
          <p:cNvGrpSpPr/>
          <p:nvPr/>
        </p:nvGrpSpPr>
        <p:grpSpPr>
          <a:xfrm>
            <a:off x="1527068" y="359088"/>
            <a:ext cx="310524" cy="31052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grpSp>
        <p:nvGrpSpPr>
          <p:cNvPr id="12" name="Group 12"/>
          <p:cNvGrpSpPr/>
          <p:nvPr/>
        </p:nvGrpSpPr>
        <p:grpSpPr>
          <a:xfrm>
            <a:off x="2533023" y="418434"/>
            <a:ext cx="12342036" cy="249331"/>
            <a:chOff x="0" y="0"/>
            <a:chExt cx="61160206" cy="1235544"/>
          </a:xfrm>
        </p:grpSpPr>
        <p:sp>
          <p:nvSpPr>
            <p:cNvPr id="13" name="Freeform 13"/>
            <p:cNvSpPr/>
            <p:nvPr/>
          </p:nvSpPr>
          <p:spPr>
            <a:xfrm>
              <a:off x="0" y="0"/>
              <a:ext cx="61161476" cy="1235544"/>
            </a:xfrm>
            <a:custGeom>
              <a:avLst/>
              <a:gdLst/>
              <a:ahLst/>
              <a:cxnLst/>
              <a:rect l="l" t="t" r="r" b="b"/>
              <a:pathLst>
                <a:path w="61161476" h="1235544">
                  <a:moveTo>
                    <a:pt x="60607755" y="1235544"/>
                  </a:moveTo>
                  <a:lnTo>
                    <a:pt x="553720" y="1235544"/>
                  </a:lnTo>
                  <a:cubicBezTo>
                    <a:pt x="247650" y="1235544"/>
                    <a:pt x="0" y="958948"/>
                    <a:pt x="0" y="618493"/>
                  </a:cubicBezTo>
                  <a:cubicBezTo>
                    <a:pt x="0" y="276620"/>
                    <a:pt x="247650" y="0"/>
                    <a:pt x="553720" y="0"/>
                  </a:cubicBezTo>
                  <a:lnTo>
                    <a:pt x="60607755" y="0"/>
                  </a:lnTo>
                  <a:cubicBezTo>
                    <a:pt x="60913826" y="0"/>
                    <a:pt x="61161476" y="276620"/>
                    <a:pt x="61161476" y="618493"/>
                  </a:cubicBezTo>
                  <a:cubicBezTo>
                    <a:pt x="61160205" y="958948"/>
                    <a:pt x="60912555" y="1235544"/>
                    <a:pt x="60607755" y="1235544"/>
                  </a:cubicBezTo>
                  <a:close/>
                </a:path>
              </a:pathLst>
            </a:custGeom>
            <a:solidFill>
              <a:srgbClr val="FFFFFF"/>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595774" y="318965"/>
            <a:ext cx="390770" cy="39077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949668" y="298413"/>
            <a:ext cx="412649" cy="402746"/>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303331" y="298413"/>
            <a:ext cx="340325" cy="390770"/>
          </a:xfrm>
          <a:prstGeom prst="rect">
            <a:avLst/>
          </a:prstGeom>
        </p:spPr>
      </p:pic>
      <p:grpSp>
        <p:nvGrpSpPr>
          <p:cNvPr id="26" name="Group 25"/>
          <p:cNvGrpSpPr/>
          <p:nvPr/>
        </p:nvGrpSpPr>
        <p:grpSpPr>
          <a:xfrm>
            <a:off x="119414" y="3489104"/>
            <a:ext cx="5280457" cy="2263996"/>
            <a:chOff x="283389" y="3705237"/>
            <a:chExt cx="5280457" cy="2263996"/>
          </a:xfrm>
        </p:grpSpPr>
        <p:pic>
          <p:nvPicPr>
            <p:cNvPr id="17" name="Picture 17"/>
            <p:cNvPicPr>
              <a:picLocks noChangeAspect="1"/>
            </p:cNvPicPr>
            <p:nvPr/>
          </p:nvPicPr>
          <p:blipFill>
            <a:blip r:embed="rId8"/>
            <a:srcRect/>
            <a:stretch>
              <a:fillRect/>
            </a:stretch>
          </p:blipFill>
          <p:spPr>
            <a:xfrm>
              <a:off x="283389" y="3705237"/>
              <a:ext cx="5280457" cy="2263996"/>
            </a:xfrm>
            <a:prstGeom prst="rect">
              <a:avLst/>
            </a:prstGeom>
          </p:spPr>
        </p:pic>
        <p:sp>
          <p:nvSpPr>
            <p:cNvPr id="20" name="TextBox 20"/>
            <p:cNvSpPr txBox="1"/>
            <p:nvPr/>
          </p:nvSpPr>
          <p:spPr>
            <a:xfrm>
              <a:off x="1136787" y="4308598"/>
              <a:ext cx="3573661" cy="1012200"/>
            </a:xfrm>
            <a:prstGeom prst="rect">
              <a:avLst/>
            </a:prstGeom>
          </p:spPr>
          <p:txBody>
            <a:bodyPr lIns="0" tIns="0" rIns="0" bIns="0" rtlCol="0" anchor="t">
              <a:spAutoFit/>
            </a:bodyPr>
            <a:lstStyle/>
            <a:p>
              <a:pPr algn="ctr">
                <a:lnSpc>
                  <a:spcPts val="8399"/>
                </a:lnSpc>
              </a:pPr>
              <a:r>
                <a:rPr lang="en-US" sz="6000" b="1" dirty="0" smtClean="0">
                  <a:solidFill>
                    <a:srgbClr val="000000"/>
                  </a:solidFill>
                  <a:latin typeface="Arial" panose="020B0604020202020204" pitchFamily="34" charset="0"/>
                  <a:cs typeface="Arial" panose="020B0604020202020204" pitchFamily="34" charset="0"/>
                </a:rPr>
                <a:t>01</a:t>
              </a:r>
              <a:endParaRPr lang="en-US" sz="6000" b="1" dirty="0">
                <a:solidFill>
                  <a:srgbClr val="000000"/>
                </a:solidFill>
                <a:latin typeface="Arial" panose="020B0604020202020204" pitchFamily="34" charset="0"/>
                <a:cs typeface="Arial" panose="020B0604020202020204" pitchFamily="34" charset="0"/>
              </a:endParaRPr>
            </a:p>
          </p:txBody>
        </p:sp>
      </p:grpSp>
      <p:grpSp>
        <p:nvGrpSpPr>
          <p:cNvPr id="27" name="Group 26"/>
          <p:cNvGrpSpPr/>
          <p:nvPr/>
        </p:nvGrpSpPr>
        <p:grpSpPr>
          <a:xfrm>
            <a:off x="6330101" y="3489104"/>
            <a:ext cx="5280457" cy="2263996"/>
            <a:chOff x="6494076" y="3705237"/>
            <a:chExt cx="5280457" cy="2263996"/>
          </a:xfrm>
        </p:grpSpPr>
        <p:pic>
          <p:nvPicPr>
            <p:cNvPr id="18" name="Picture 18"/>
            <p:cNvPicPr>
              <a:picLocks noChangeAspect="1"/>
            </p:cNvPicPr>
            <p:nvPr/>
          </p:nvPicPr>
          <p:blipFill>
            <a:blip r:embed="rId8"/>
            <a:srcRect/>
            <a:stretch>
              <a:fillRect/>
            </a:stretch>
          </p:blipFill>
          <p:spPr>
            <a:xfrm>
              <a:off x="6494076" y="3705237"/>
              <a:ext cx="5280457" cy="2263996"/>
            </a:xfrm>
            <a:prstGeom prst="rect">
              <a:avLst/>
            </a:prstGeom>
          </p:spPr>
        </p:pic>
        <p:sp>
          <p:nvSpPr>
            <p:cNvPr id="21" name="TextBox 21"/>
            <p:cNvSpPr txBox="1"/>
            <p:nvPr/>
          </p:nvSpPr>
          <p:spPr>
            <a:xfrm>
              <a:off x="8067485" y="4308616"/>
              <a:ext cx="2133637" cy="1012200"/>
            </a:xfrm>
            <a:prstGeom prst="rect">
              <a:avLst/>
            </a:prstGeom>
          </p:spPr>
          <p:txBody>
            <a:bodyPr lIns="0" tIns="0" rIns="0" bIns="0" rtlCol="0" anchor="t">
              <a:spAutoFit/>
            </a:bodyPr>
            <a:lstStyle/>
            <a:p>
              <a:pPr algn="ctr">
                <a:lnSpc>
                  <a:spcPts val="8399"/>
                </a:lnSpc>
              </a:pPr>
              <a:r>
                <a:rPr lang="en-US" sz="6000" b="1" dirty="0" smtClean="0">
                  <a:solidFill>
                    <a:srgbClr val="000000"/>
                  </a:solidFill>
                  <a:latin typeface="Arial" panose="020B0604020202020204" pitchFamily="34" charset="0"/>
                  <a:cs typeface="Arial" panose="020B0604020202020204" pitchFamily="34" charset="0"/>
                </a:rPr>
                <a:t>02</a:t>
              </a:r>
              <a:endParaRPr lang="en-US" sz="6000" b="1" dirty="0">
                <a:solidFill>
                  <a:srgbClr val="000000"/>
                </a:solidFill>
                <a:latin typeface="Arial" panose="020B0604020202020204" pitchFamily="34" charset="0"/>
                <a:cs typeface="Arial" panose="020B0604020202020204" pitchFamily="34" charset="0"/>
              </a:endParaRPr>
            </a:p>
          </p:txBody>
        </p:sp>
      </p:grpSp>
      <p:grpSp>
        <p:nvGrpSpPr>
          <p:cNvPr id="28" name="Group 27"/>
          <p:cNvGrpSpPr/>
          <p:nvPr/>
        </p:nvGrpSpPr>
        <p:grpSpPr>
          <a:xfrm>
            <a:off x="12300698" y="3489104"/>
            <a:ext cx="5280457" cy="2263996"/>
            <a:chOff x="12464673" y="3705237"/>
            <a:chExt cx="5280457" cy="2263996"/>
          </a:xfrm>
        </p:grpSpPr>
        <p:pic>
          <p:nvPicPr>
            <p:cNvPr id="19" name="Picture 19"/>
            <p:cNvPicPr>
              <a:picLocks noChangeAspect="1"/>
            </p:cNvPicPr>
            <p:nvPr/>
          </p:nvPicPr>
          <p:blipFill>
            <a:blip r:embed="rId8"/>
            <a:srcRect/>
            <a:stretch>
              <a:fillRect/>
            </a:stretch>
          </p:blipFill>
          <p:spPr>
            <a:xfrm>
              <a:off x="12464673" y="3705237"/>
              <a:ext cx="5280457" cy="2263996"/>
            </a:xfrm>
            <a:prstGeom prst="rect">
              <a:avLst/>
            </a:prstGeom>
          </p:spPr>
        </p:pic>
        <p:sp>
          <p:nvSpPr>
            <p:cNvPr id="22" name="TextBox 22"/>
            <p:cNvSpPr txBox="1"/>
            <p:nvPr/>
          </p:nvSpPr>
          <p:spPr>
            <a:xfrm>
              <a:off x="13513603" y="4308616"/>
              <a:ext cx="3182596" cy="1012200"/>
            </a:xfrm>
            <a:prstGeom prst="rect">
              <a:avLst/>
            </a:prstGeom>
          </p:spPr>
          <p:txBody>
            <a:bodyPr lIns="0" tIns="0" rIns="0" bIns="0" rtlCol="0" anchor="t">
              <a:spAutoFit/>
            </a:bodyPr>
            <a:lstStyle/>
            <a:p>
              <a:pPr algn="ctr">
                <a:lnSpc>
                  <a:spcPts val="8399"/>
                </a:lnSpc>
              </a:pPr>
              <a:r>
                <a:rPr lang="en-US" sz="6000" b="1" dirty="0" smtClean="0">
                  <a:solidFill>
                    <a:srgbClr val="000000"/>
                  </a:solidFill>
                  <a:latin typeface="Arial" panose="020B0604020202020204" pitchFamily="34" charset="0"/>
                  <a:cs typeface="Arial" panose="020B0604020202020204" pitchFamily="34" charset="0"/>
                </a:rPr>
                <a:t>03</a:t>
              </a:r>
              <a:endParaRPr lang="en-US" sz="6000" b="1" dirty="0">
                <a:solidFill>
                  <a:srgbClr val="000000"/>
                </a:solidFill>
                <a:latin typeface="Arial" panose="020B0604020202020204" pitchFamily="34" charset="0"/>
                <a:cs typeface="Arial" panose="020B0604020202020204" pitchFamily="34" charset="0"/>
              </a:endParaRPr>
            </a:p>
          </p:txBody>
        </p:sp>
      </p:grpSp>
      <p:pic>
        <p:nvPicPr>
          <p:cNvPr id="23" name="Picture 23"/>
          <p:cNvPicPr>
            <a:picLocks noChangeAspect="1"/>
          </p:cNvPicPr>
          <p:nvPr/>
        </p:nvPicPr>
        <p:blipFill>
          <a:blip r:embed="rId9"/>
          <a:srcRect/>
          <a:stretch>
            <a:fillRect/>
          </a:stretch>
        </p:blipFill>
        <p:spPr>
          <a:xfrm rot="-5400000">
            <a:off x="3399065" y="5821219"/>
            <a:ext cx="4906585" cy="257596"/>
          </a:xfrm>
          <a:prstGeom prst="rect">
            <a:avLst/>
          </a:prstGeom>
        </p:spPr>
      </p:pic>
      <p:pic>
        <p:nvPicPr>
          <p:cNvPr id="24" name="Picture 24"/>
          <p:cNvPicPr>
            <a:picLocks noChangeAspect="1"/>
          </p:cNvPicPr>
          <p:nvPr/>
        </p:nvPicPr>
        <p:blipFill>
          <a:blip r:embed="rId9"/>
          <a:srcRect/>
          <a:stretch>
            <a:fillRect/>
          </a:stretch>
        </p:blipFill>
        <p:spPr>
          <a:xfrm rot="-5400000">
            <a:off x="9568088" y="5821219"/>
            <a:ext cx="4906585" cy="257596"/>
          </a:xfrm>
          <a:prstGeom prst="rect">
            <a:avLst/>
          </a:prstGeom>
        </p:spPr>
      </p:pic>
      <p:sp>
        <p:nvSpPr>
          <p:cNvPr id="25" name="TextBox 24"/>
          <p:cNvSpPr txBox="1"/>
          <p:nvPr/>
        </p:nvSpPr>
        <p:spPr>
          <a:xfrm>
            <a:off x="3826828" y="1525421"/>
            <a:ext cx="10287000" cy="1107996"/>
          </a:xfrm>
          <a:prstGeom prst="rect">
            <a:avLst/>
          </a:prstGeom>
          <a:noFill/>
        </p:spPr>
        <p:txBody>
          <a:bodyPr wrap="square" rtlCol="0">
            <a:spAutoFit/>
          </a:bodyPr>
          <a:lstStyle/>
          <a:p>
            <a:pPr algn="ctr"/>
            <a:r>
              <a:rPr lang="en-US" sz="6600" b="1" dirty="0" smtClean="0">
                <a:solidFill>
                  <a:schemeClr val="accent1">
                    <a:lumMod val="50000"/>
                  </a:schemeClr>
                </a:solidFill>
                <a:latin typeface="Arial" panose="020B0604020202020204" pitchFamily="34" charset="0"/>
                <a:cs typeface="Arial" panose="020B0604020202020204" pitchFamily="34" charset="0"/>
              </a:rPr>
              <a:t>HƯỚNG DẪN VỀ NHÀ</a:t>
            </a:r>
            <a:endParaRPr lang="en-US" sz="6600" b="1" dirty="0">
              <a:solidFill>
                <a:schemeClr val="accent1">
                  <a:lumMod val="50000"/>
                </a:schemeClr>
              </a:solidFill>
              <a:latin typeface="Arial" panose="020B0604020202020204" pitchFamily="34" charset="0"/>
              <a:cs typeface="Arial" panose="020B0604020202020204" pitchFamily="34" charset="0"/>
            </a:endParaRPr>
          </a:p>
        </p:txBody>
      </p:sp>
      <p:sp>
        <p:nvSpPr>
          <p:cNvPr id="29" name="TextBox 28"/>
          <p:cNvSpPr txBox="1"/>
          <p:nvPr/>
        </p:nvSpPr>
        <p:spPr>
          <a:xfrm>
            <a:off x="549742" y="5753100"/>
            <a:ext cx="4493837"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Ghi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nhớ</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endParaRPr lang="en-US" sz="4000" dirty="0">
              <a:latin typeface="Arial" panose="020B0604020202020204" pitchFamily="34" charset="0"/>
              <a:cs typeface="Arial" panose="020B0604020202020204" pitchFamily="34" charset="0"/>
            </a:endParaRPr>
          </a:p>
        </p:txBody>
      </p:sp>
      <p:sp>
        <p:nvSpPr>
          <p:cNvPr id="30" name="TextBox 29"/>
          <p:cNvSpPr txBox="1"/>
          <p:nvPr/>
        </p:nvSpPr>
        <p:spPr>
          <a:xfrm>
            <a:off x="6252633" y="5753100"/>
            <a:ext cx="5411962"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err="1" smtClean="0">
                <a:latin typeface="Arial" panose="020B0604020202020204" pitchFamily="34" charset="0"/>
                <a:cs typeface="Arial" panose="020B0604020202020204" pitchFamily="34" charset="0"/>
              </a:rPr>
              <a:t>thành</a:t>
            </a:r>
            <a:r>
              <a:rPr lang="en-US" sz="4000" smtClean="0">
                <a:latin typeface="Arial" panose="020B0604020202020204" pitchFamily="34" charset="0"/>
                <a:cs typeface="Arial" panose="020B0604020202020204" pitchFamily="34" charset="0"/>
              </a:rPr>
              <a:t> </a:t>
            </a:r>
            <a:r>
              <a:rPr lang="vi-VN" sz="4000" smtClean="0">
                <a:latin typeface="Arial" panose="020B0604020202020204" pitchFamily="34" charset="0"/>
                <a:cs typeface="Arial" panose="020B0604020202020204" pitchFamily="34" charset="0"/>
              </a:rPr>
              <a:t>Câu hỏi tự kiểm tra SGK - tr.27</a:t>
            </a:r>
            <a:endParaRPr lang="en-US" sz="4000" dirty="0">
              <a:latin typeface="Arial" panose="020B0604020202020204" pitchFamily="34" charset="0"/>
              <a:cs typeface="Arial" panose="020B0604020202020204" pitchFamily="34" charset="0"/>
            </a:endParaRPr>
          </a:p>
        </p:txBody>
      </p:sp>
      <p:sp>
        <p:nvSpPr>
          <p:cNvPr id="31" name="TextBox 30"/>
          <p:cNvSpPr txBox="1"/>
          <p:nvPr/>
        </p:nvSpPr>
        <p:spPr>
          <a:xfrm>
            <a:off x="12628396" y="5753100"/>
            <a:ext cx="4493837"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err="1" smtClean="0">
                <a:latin typeface="Arial" panose="020B0604020202020204" pitchFamily="34" charset="0"/>
                <a:cs typeface="Arial" panose="020B0604020202020204" pitchFamily="34" charset="0"/>
              </a:rPr>
              <a:t>bài</a:t>
            </a:r>
            <a:r>
              <a:rPr lang="en-US" sz="4000" smtClean="0">
                <a:latin typeface="Arial" panose="020B0604020202020204" pitchFamily="34" charset="0"/>
                <a:cs typeface="Arial" panose="020B0604020202020204" pitchFamily="34" charset="0"/>
              </a:rPr>
              <a:t> sau</a:t>
            </a:r>
            <a:r>
              <a:rPr lang="vi-VN" sz="4000">
                <a:latin typeface="Arial" panose="020B0604020202020204" pitchFamily="34" charset="0"/>
                <a:cs typeface="Arial" panose="020B0604020202020204" pitchFamily="34" charset="0"/>
              </a:rPr>
              <a:t>:</a:t>
            </a:r>
            <a:r>
              <a:rPr lang="en-US" sz="4000" smtClean="0">
                <a:latin typeface="Arial" panose="020B0604020202020204" pitchFamily="34" charset="0"/>
                <a:cs typeface="Arial" panose="020B0604020202020204" pitchFamily="34" charset="0"/>
              </a:rPr>
              <a:t> </a:t>
            </a:r>
            <a:r>
              <a:rPr lang="vi-VN" sz="4000" b="1" smtClean="0">
                <a:latin typeface="Arial" panose="020B0604020202020204" pitchFamily="34" charset="0"/>
                <a:cs typeface="Arial" panose="020B0604020202020204" pitchFamily="34" charset="0"/>
              </a:rPr>
              <a:t>Chủ đề C - Bài 1</a:t>
            </a:r>
            <a:endParaRPr lang="en-US" sz="4000" dirty="0">
              <a:latin typeface="Arial" panose="020B0604020202020204" pitchFamily="34" charset="0"/>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297779" y="1025696"/>
            <a:ext cx="15834556" cy="8425644"/>
          </a:xfrm>
          <a:prstGeom prst="rect">
            <a:avLst/>
          </a:prstGeom>
        </p:spPr>
      </p:pic>
      <p:sp>
        <p:nvSpPr>
          <p:cNvPr id="5" name="AutoShape 5"/>
          <p:cNvSpPr/>
          <p:nvPr/>
        </p:nvSpPr>
        <p:spPr>
          <a:xfrm>
            <a:off x="0" y="0"/>
            <a:ext cx="18288000" cy="1028700"/>
          </a:xfrm>
          <a:prstGeom prst="rect">
            <a:avLst/>
          </a:prstGeom>
          <a:solidFill>
            <a:srgbClr val="DBDBDB"/>
          </a:solidFill>
        </p:spPr>
      </p:sp>
      <p:grpSp>
        <p:nvGrpSpPr>
          <p:cNvPr id="6" name="Group 6"/>
          <p:cNvGrpSpPr/>
          <p:nvPr/>
        </p:nvGrpSpPr>
        <p:grpSpPr>
          <a:xfrm>
            <a:off x="530332" y="359088"/>
            <a:ext cx="310524" cy="31052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8" name="Group 8"/>
          <p:cNvGrpSpPr/>
          <p:nvPr/>
        </p:nvGrpSpPr>
        <p:grpSpPr>
          <a:xfrm>
            <a:off x="1023508" y="359088"/>
            <a:ext cx="310524" cy="31052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10" name="Group 10"/>
          <p:cNvGrpSpPr/>
          <p:nvPr/>
        </p:nvGrpSpPr>
        <p:grpSpPr>
          <a:xfrm>
            <a:off x="1527068" y="359088"/>
            <a:ext cx="310524" cy="31052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grpSp>
        <p:nvGrpSpPr>
          <p:cNvPr id="12" name="Group 12"/>
          <p:cNvGrpSpPr/>
          <p:nvPr/>
        </p:nvGrpSpPr>
        <p:grpSpPr>
          <a:xfrm>
            <a:off x="2533023" y="418434"/>
            <a:ext cx="12342036" cy="249331"/>
            <a:chOff x="0" y="0"/>
            <a:chExt cx="61160206" cy="1235544"/>
          </a:xfrm>
        </p:grpSpPr>
        <p:sp>
          <p:nvSpPr>
            <p:cNvPr id="13" name="Freeform 13"/>
            <p:cNvSpPr/>
            <p:nvPr/>
          </p:nvSpPr>
          <p:spPr>
            <a:xfrm>
              <a:off x="0" y="0"/>
              <a:ext cx="61161476" cy="1235544"/>
            </a:xfrm>
            <a:custGeom>
              <a:avLst/>
              <a:gdLst/>
              <a:ahLst/>
              <a:cxnLst/>
              <a:rect l="l" t="t" r="r" b="b"/>
              <a:pathLst>
                <a:path w="61161476" h="1235544">
                  <a:moveTo>
                    <a:pt x="60607755" y="1235544"/>
                  </a:moveTo>
                  <a:lnTo>
                    <a:pt x="553720" y="1235544"/>
                  </a:lnTo>
                  <a:cubicBezTo>
                    <a:pt x="247650" y="1235544"/>
                    <a:pt x="0" y="958948"/>
                    <a:pt x="0" y="618493"/>
                  </a:cubicBezTo>
                  <a:cubicBezTo>
                    <a:pt x="0" y="276620"/>
                    <a:pt x="247650" y="0"/>
                    <a:pt x="553720" y="0"/>
                  </a:cubicBezTo>
                  <a:lnTo>
                    <a:pt x="60607755" y="0"/>
                  </a:lnTo>
                  <a:cubicBezTo>
                    <a:pt x="60913826" y="0"/>
                    <a:pt x="61161476" y="276620"/>
                    <a:pt x="61161476" y="618493"/>
                  </a:cubicBezTo>
                  <a:cubicBezTo>
                    <a:pt x="61160205" y="958948"/>
                    <a:pt x="60912555" y="1235544"/>
                    <a:pt x="60607755" y="1235544"/>
                  </a:cubicBezTo>
                  <a:close/>
                </a:path>
              </a:pathLst>
            </a:custGeom>
            <a:solidFill>
              <a:srgbClr val="FFFFFF"/>
            </a:solidFill>
          </p:spPr>
        </p:sp>
      </p:gr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595774" y="318965"/>
            <a:ext cx="390770" cy="390770"/>
          </a:xfrm>
          <a:prstGeom prst="rect">
            <a:avLst/>
          </a:prstGeom>
        </p:spPr>
      </p:pic>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49668" y="298413"/>
            <a:ext cx="412649" cy="402746"/>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303331" y="298413"/>
            <a:ext cx="340325" cy="390770"/>
          </a:xfrm>
          <a:prstGeom prst="rect">
            <a:avLst/>
          </a:prstGeom>
        </p:spPr>
      </p:pic>
      <p:sp>
        <p:nvSpPr>
          <p:cNvPr id="17" name="TextBox 16"/>
          <p:cNvSpPr txBox="1"/>
          <p:nvPr/>
        </p:nvSpPr>
        <p:spPr>
          <a:xfrm>
            <a:off x="2702718" y="3126740"/>
            <a:ext cx="12928774" cy="3557512"/>
          </a:xfrm>
          <a:prstGeom prst="rect">
            <a:avLst/>
          </a:prstGeom>
          <a:noFill/>
        </p:spPr>
        <p:txBody>
          <a:bodyPr wrap="square" rtlCol="0">
            <a:spAutoFit/>
          </a:bodyPr>
          <a:lstStyle/>
          <a:p>
            <a:pPr algn="ctr">
              <a:lnSpc>
                <a:spcPct val="150000"/>
              </a:lnSpc>
            </a:pPr>
            <a:r>
              <a:rPr lang="en-US" sz="8000" b="1" dirty="0" smtClean="0">
                <a:solidFill>
                  <a:schemeClr val="accent2">
                    <a:lumMod val="75000"/>
                  </a:schemeClr>
                </a:solidFill>
                <a:latin typeface="Arial" panose="020B0604020202020204" pitchFamily="34" charset="0"/>
                <a:cs typeface="Arial" panose="020B0604020202020204" pitchFamily="34" charset="0"/>
              </a:rPr>
              <a:t>HẸN GẶP LẠI CÁC EM TRONG TIẾT HỌC SAU!</a:t>
            </a:r>
            <a:endParaRPr lang="en-US" sz="8000" b="1" dirty="0">
              <a:solidFill>
                <a:schemeClr val="accent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094007" y="2295315"/>
            <a:ext cx="11965479" cy="6603009"/>
          </a:xfrm>
          <a:prstGeom prst="rect">
            <a:avLst/>
          </a:prstGeom>
        </p:spPr>
      </p:pic>
      <p:grpSp>
        <p:nvGrpSpPr>
          <p:cNvPr id="11" name="Group 10"/>
          <p:cNvGrpSpPr/>
          <p:nvPr/>
        </p:nvGrpSpPr>
        <p:grpSpPr>
          <a:xfrm>
            <a:off x="6167671" y="964833"/>
            <a:ext cx="5818149" cy="2494531"/>
            <a:chOff x="6167675" y="-103693"/>
            <a:chExt cx="5818149" cy="2494531"/>
          </a:xfrm>
        </p:grpSpPr>
        <p:pic>
          <p:nvPicPr>
            <p:cNvPr id="3" name="Picture 3"/>
            <p:cNvPicPr>
              <a:picLocks noChangeAspect="1"/>
            </p:cNvPicPr>
            <p:nvPr/>
          </p:nvPicPr>
          <p:blipFill>
            <a:blip r:embed="rId4"/>
            <a:srcRect/>
            <a:stretch>
              <a:fillRect/>
            </a:stretch>
          </p:blipFill>
          <p:spPr>
            <a:xfrm>
              <a:off x="6167675" y="-103693"/>
              <a:ext cx="5818149" cy="2494531"/>
            </a:xfrm>
            <a:prstGeom prst="rect">
              <a:avLst/>
            </a:prstGeom>
          </p:spPr>
        </p:pic>
        <p:sp>
          <p:nvSpPr>
            <p:cNvPr id="4" name="TextBox 4"/>
            <p:cNvSpPr txBox="1"/>
            <p:nvPr/>
          </p:nvSpPr>
          <p:spPr>
            <a:xfrm>
              <a:off x="7537924" y="1028700"/>
              <a:ext cx="3212151" cy="642997"/>
            </a:xfrm>
            <a:prstGeom prst="rect">
              <a:avLst/>
            </a:prstGeom>
          </p:spPr>
          <p:txBody>
            <a:bodyPr lIns="0" tIns="0" rIns="0" bIns="0" rtlCol="0" anchor="t">
              <a:spAutoFit/>
            </a:bodyPr>
            <a:lstStyle/>
            <a:p>
              <a:pPr algn="ctr">
                <a:lnSpc>
                  <a:spcPts val="4480"/>
                </a:lnSpc>
              </a:pPr>
              <a:r>
                <a:rPr lang="en-US" sz="7200" b="1" smtClean="0">
                  <a:solidFill>
                    <a:schemeClr val="accent6">
                      <a:lumMod val="75000"/>
                    </a:schemeClr>
                  </a:solidFill>
                  <a:latin typeface="Arial" panose="020B0604020202020204" pitchFamily="34" charset="0"/>
                  <a:cs typeface="Arial" panose="020B0604020202020204" pitchFamily="34" charset="0"/>
                </a:rPr>
                <a:t>BÀI </a:t>
              </a:r>
              <a:r>
                <a:rPr lang="vi-VN" sz="7200" b="1" smtClean="0">
                  <a:solidFill>
                    <a:schemeClr val="accent6">
                      <a:lumMod val="75000"/>
                    </a:schemeClr>
                  </a:solidFill>
                  <a:latin typeface="Arial" panose="020B0604020202020204" pitchFamily="34" charset="0"/>
                  <a:cs typeface="Arial" panose="020B0604020202020204" pitchFamily="34" charset="0"/>
                </a:rPr>
                <a:t>5</a:t>
              </a:r>
              <a:r>
                <a:rPr lang="en-US" sz="7200" b="1" smtClean="0">
                  <a:solidFill>
                    <a:schemeClr val="accent6">
                      <a:lumMod val="75000"/>
                    </a:schemeClr>
                  </a:solidFill>
                  <a:latin typeface="Arial" panose="020B0604020202020204" pitchFamily="34" charset="0"/>
                  <a:cs typeface="Arial" panose="020B0604020202020204" pitchFamily="34" charset="0"/>
                </a:rPr>
                <a:t>:</a:t>
              </a:r>
              <a:endParaRPr lang="en-US" sz="7200" b="1" dirty="0">
                <a:solidFill>
                  <a:schemeClr val="accent6">
                    <a:lumMod val="75000"/>
                  </a:schemeClr>
                </a:solidFill>
                <a:latin typeface="Arial" panose="020B0604020202020204" pitchFamily="34" charset="0"/>
                <a:cs typeface="Arial" panose="020B0604020202020204" pitchFamily="34" charset="0"/>
              </a:endParaRPr>
            </a:p>
          </p:txBody>
        </p:sp>
      </p:grpSp>
      <p:grpSp>
        <p:nvGrpSpPr>
          <p:cNvPr id="6" name="Group 6"/>
          <p:cNvGrpSpPr/>
          <p:nvPr/>
        </p:nvGrpSpPr>
        <p:grpSpPr>
          <a:xfrm>
            <a:off x="8022304" y="8446233"/>
            <a:ext cx="2108884" cy="904184"/>
            <a:chOff x="0" y="0"/>
            <a:chExt cx="2811845" cy="1205579"/>
          </a:xfrm>
        </p:grpSpPr>
        <p:pic>
          <p:nvPicPr>
            <p:cNvPr id="7" name="Picture 7"/>
            <p:cNvPicPr>
              <a:picLocks noChangeAspect="1"/>
            </p:cNvPicPr>
            <p:nvPr/>
          </p:nvPicPr>
          <p:blipFill>
            <a:blip r:embed="rId4"/>
            <a:srcRect/>
            <a:stretch>
              <a:fillRect/>
            </a:stretch>
          </p:blipFill>
          <p:spPr>
            <a:xfrm>
              <a:off x="0" y="0"/>
              <a:ext cx="2811845" cy="1205579"/>
            </a:xfrm>
            <a:prstGeom prst="rect">
              <a:avLst/>
            </a:prstGeom>
          </p:spPr>
        </p:pic>
        <p:grpSp>
          <p:nvGrpSpPr>
            <p:cNvPr id="8" name="Group 8"/>
            <p:cNvGrpSpPr/>
            <p:nvPr/>
          </p:nvGrpSpPr>
          <p:grpSpPr>
            <a:xfrm>
              <a:off x="784229" y="448855"/>
              <a:ext cx="1243387" cy="307869"/>
              <a:chOff x="0" y="0"/>
              <a:chExt cx="2051651" cy="508000"/>
            </a:xfrm>
          </p:grpSpPr>
          <p:sp>
            <p:nvSpPr>
              <p:cNvPr id="9" name="Freeform 9"/>
              <p:cNvSpPr/>
              <p:nvPr/>
            </p:nvSpPr>
            <p:spPr>
              <a:xfrm>
                <a:off x="0" y="215900"/>
                <a:ext cx="1755741" cy="76200"/>
              </a:xfrm>
              <a:custGeom>
                <a:avLst/>
                <a:gdLst/>
                <a:ahLst/>
                <a:cxnLst/>
                <a:rect l="l" t="t" r="r" b="b"/>
                <a:pathLst>
                  <a:path w="1755741" h="76200">
                    <a:moveTo>
                      <a:pt x="0" y="0"/>
                    </a:moveTo>
                    <a:lnTo>
                      <a:pt x="1755741" y="0"/>
                    </a:lnTo>
                    <a:lnTo>
                      <a:pt x="1755741" y="76200"/>
                    </a:lnTo>
                    <a:lnTo>
                      <a:pt x="0" y="76200"/>
                    </a:lnTo>
                    <a:close/>
                  </a:path>
                </a:pathLst>
              </a:custGeom>
              <a:solidFill>
                <a:srgbClr val="D75B3F"/>
              </a:solidFill>
            </p:spPr>
          </p:sp>
          <p:sp>
            <p:nvSpPr>
              <p:cNvPr id="10" name="Freeform 10"/>
              <p:cNvSpPr/>
              <p:nvPr/>
            </p:nvSpPr>
            <p:spPr>
              <a:xfrm>
                <a:off x="1677001" y="1270"/>
                <a:ext cx="374650" cy="505460"/>
              </a:xfrm>
              <a:custGeom>
                <a:avLst/>
                <a:gdLst/>
                <a:ahLst/>
                <a:cxnLst/>
                <a:rect l="l" t="t" r="r" b="b"/>
                <a:pathLst>
                  <a:path w="374650" h="505460">
                    <a:moveTo>
                      <a:pt x="0" y="505460"/>
                    </a:moveTo>
                    <a:lnTo>
                      <a:pt x="0" y="0"/>
                    </a:lnTo>
                    <a:lnTo>
                      <a:pt x="374650" y="252730"/>
                    </a:lnTo>
                    <a:close/>
                  </a:path>
                </a:pathLst>
              </a:custGeom>
              <a:solidFill>
                <a:srgbClr val="D75B3F"/>
              </a:solidFill>
            </p:spPr>
          </p:sp>
        </p:grpSp>
      </p:grpSp>
      <p:sp>
        <p:nvSpPr>
          <p:cNvPr id="12" name="Rectangle 11"/>
          <p:cNvSpPr/>
          <p:nvPr/>
        </p:nvSpPr>
        <p:spPr>
          <a:xfrm>
            <a:off x="3581078" y="3508142"/>
            <a:ext cx="10972800" cy="3416320"/>
          </a:xfrm>
          <a:prstGeom prst="rect">
            <a:avLst/>
          </a:prstGeom>
        </p:spPr>
        <p:txBody>
          <a:bodyPr wrap="square">
            <a:spAutoFit/>
          </a:bodyPr>
          <a:lstStyle/>
          <a:p>
            <a:pPr algn="ctr">
              <a:lnSpc>
                <a:spcPct val="150000"/>
              </a:lnSpc>
            </a:pPr>
            <a:r>
              <a:rPr lang="en-US" sz="7200" b="1" dirty="0" smtClean="0">
                <a:solidFill>
                  <a:schemeClr val="accent4">
                    <a:lumMod val="50000"/>
                  </a:schemeClr>
                </a:solidFill>
                <a:latin typeface="Arial" panose="020B0604020202020204" pitchFamily="34" charset="0"/>
                <a:cs typeface="Arial" panose="020B0604020202020204" pitchFamily="34" charset="0"/>
              </a:rPr>
              <a:t>PHẦN </a:t>
            </a:r>
            <a:r>
              <a:rPr lang="en-US" sz="7200" b="1" smtClean="0">
                <a:solidFill>
                  <a:schemeClr val="accent4">
                    <a:lumMod val="50000"/>
                  </a:schemeClr>
                </a:solidFill>
                <a:latin typeface="Arial" panose="020B0604020202020204" pitchFamily="34" charset="0"/>
                <a:cs typeface="Arial" panose="020B0604020202020204" pitchFamily="34" charset="0"/>
              </a:rPr>
              <a:t>MỀM </a:t>
            </a:r>
            <a:r>
              <a:rPr lang="vi-VN" sz="7200" b="1" smtClean="0">
                <a:solidFill>
                  <a:schemeClr val="accent4">
                    <a:lumMod val="50000"/>
                  </a:schemeClr>
                </a:solidFill>
                <a:latin typeface="Arial" panose="020B0604020202020204" pitchFamily="34" charset="0"/>
                <a:cs typeface="Arial" panose="020B0604020202020204" pitchFamily="34" charset="0"/>
              </a:rPr>
              <a:t>ỨNG DỤNG VÀ DỊCH VỤ PHẦN MỀM</a:t>
            </a:r>
            <a:endParaRPr lang="en-US" sz="7200" b="1" dirty="0">
              <a:solidFill>
                <a:schemeClr val="accent4">
                  <a:lumMod val="50000"/>
                </a:schemeClr>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14924985" y="6322730"/>
            <a:ext cx="3383573" cy="3987130"/>
          </a:xfrm>
          <a:prstGeom prst="rect">
            <a:avLst/>
          </a:prstGeom>
        </p:spPr>
      </p:pic>
      <p:pic>
        <p:nvPicPr>
          <p:cNvPr id="15" name="Picture 14"/>
          <p:cNvPicPr>
            <a:picLocks noChangeAspect="1"/>
          </p:cNvPicPr>
          <p:nvPr/>
        </p:nvPicPr>
        <p:blipFill>
          <a:blip r:embed="rId6"/>
          <a:stretch>
            <a:fillRect/>
          </a:stretch>
        </p:blipFill>
        <p:spPr>
          <a:xfrm flipV="1">
            <a:off x="1053494" y="-209934"/>
            <a:ext cx="932769" cy="5834378"/>
          </a:xfrm>
          <a:prstGeom prst="rect">
            <a:avLst/>
          </a:prstGeom>
        </p:spPr>
      </p:pic>
    </p:spTree>
  </p:cSld>
  <p:clrMapOvr>
    <a:masterClrMapping/>
  </p:clrMapOvr>
  <p:transition spd="med">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10" name="AutoShape 10"/>
          <p:cNvSpPr/>
          <p:nvPr/>
        </p:nvSpPr>
        <p:spPr>
          <a:xfrm>
            <a:off x="0" y="0"/>
            <a:ext cx="18288000" cy="1028700"/>
          </a:xfrm>
          <a:prstGeom prst="rect">
            <a:avLst/>
          </a:prstGeom>
          <a:solidFill>
            <a:srgbClr val="DBDBDB"/>
          </a:solidFill>
        </p:spPr>
      </p:sp>
      <p:grpSp>
        <p:nvGrpSpPr>
          <p:cNvPr id="11" name="Group 11"/>
          <p:cNvGrpSpPr/>
          <p:nvPr/>
        </p:nvGrpSpPr>
        <p:grpSpPr>
          <a:xfrm>
            <a:off x="530332" y="359088"/>
            <a:ext cx="310524" cy="31052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13" name="Group 13"/>
          <p:cNvGrpSpPr/>
          <p:nvPr/>
        </p:nvGrpSpPr>
        <p:grpSpPr>
          <a:xfrm>
            <a:off x="1023508" y="359088"/>
            <a:ext cx="310524" cy="310524"/>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15" name="Group 15"/>
          <p:cNvGrpSpPr/>
          <p:nvPr/>
        </p:nvGrpSpPr>
        <p:grpSpPr>
          <a:xfrm>
            <a:off x="1527068" y="359088"/>
            <a:ext cx="310524" cy="310524"/>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grpSp>
        <p:nvGrpSpPr>
          <p:cNvPr id="17" name="Group 17"/>
          <p:cNvGrpSpPr/>
          <p:nvPr/>
        </p:nvGrpSpPr>
        <p:grpSpPr>
          <a:xfrm>
            <a:off x="2533023" y="418434"/>
            <a:ext cx="12342036" cy="249331"/>
            <a:chOff x="0" y="0"/>
            <a:chExt cx="61160206" cy="1235544"/>
          </a:xfrm>
        </p:grpSpPr>
        <p:sp>
          <p:nvSpPr>
            <p:cNvPr id="18" name="Freeform 18"/>
            <p:cNvSpPr/>
            <p:nvPr/>
          </p:nvSpPr>
          <p:spPr>
            <a:xfrm>
              <a:off x="0" y="0"/>
              <a:ext cx="61161476" cy="1235544"/>
            </a:xfrm>
            <a:custGeom>
              <a:avLst/>
              <a:gdLst/>
              <a:ahLst/>
              <a:cxnLst/>
              <a:rect l="l" t="t" r="r" b="b"/>
              <a:pathLst>
                <a:path w="61161476" h="1235544">
                  <a:moveTo>
                    <a:pt x="60607755" y="1235544"/>
                  </a:moveTo>
                  <a:lnTo>
                    <a:pt x="553720" y="1235544"/>
                  </a:lnTo>
                  <a:cubicBezTo>
                    <a:pt x="247650" y="1235544"/>
                    <a:pt x="0" y="958948"/>
                    <a:pt x="0" y="618493"/>
                  </a:cubicBezTo>
                  <a:cubicBezTo>
                    <a:pt x="0" y="276620"/>
                    <a:pt x="247650" y="0"/>
                    <a:pt x="553720" y="0"/>
                  </a:cubicBezTo>
                  <a:lnTo>
                    <a:pt x="60607755" y="0"/>
                  </a:lnTo>
                  <a:cubicBezTo>
                    <a:pt x="60913826" y="0"/>
                    <a:pt x="61161476" y="276620"/>
                    <a:pt x="61161476" y="618493"/>
                  </a:cubicBezTo>
                  <a:cubicBezTo>
                    <a:pt x="61160205" y="958948"/>
                    <a:pt x="60912555" y="1235544"/>
                    <a:pt x="60607755" y="1235544"/>
                  </a:cubicBezTo>
                  <a:close/>
                </a:path>
              </a:pathLst>
            </a:custGeom>
            <a:solidFill>
              <a:srgbClr val="FFFFFF"/>
            </a:solidFill>
          </p:spPr>
        </p:sp>
      </p:grpSp>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595774" y="318965"/>
            <a:ext cx="390770" cy="390770"/>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49668" y="298413"/>
            <a:ext cx="412649" cy="402746"/>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303331" y="298413"/>
            <a:ext cx="340325" cy="390770"/>
          </a:xfrm>
          <a:prstGeom prst="rect">
            <a:avLst/>
          </a:prstGeom>
        </p:spPr>
      </p:pic>
      <p:grpSp>
        <p:nvGrpSpPr>
          <p:cNvPr id="31" name="Group 30"/>
          <p:cNvGrpSpPr/>
          <p:nvPr/>
        </p:nvGrpSpPr>
        <p:grpSpPr>
          <a:xfrm>
            <a:off x="413466" y="2793495"/>
            <a:ext cx="7696591" cy="4722502"/>
            <a:chOff x="685594" y="3697598"/>
            <a:chExt cx="7696591" cy="4722502"/>
          </a:xfrm>
        </p:grpSpPr>
        <p:pic>
          <p:nvPicPr>
            <p:cNvPr id="2" name="Picture 2"/>
            <p:cNvPicPr>
              <a:picLocks noChangeAspect="1"/>
            </p:cNvPicPr>
            <p:nvPr/>
          </p:nvPicPr>
          <p:blipFill>
            <a:blip r:embed="rId12"/>
            <a:srcRect/>
            <a:stretch>
              <a:fillRect/>
            </a:stretch>
          </p:blipFill>
          <p:spPr>
            <a:xfrm>
              <a:off x="685594" y="3697598"/>
              <a:ext cx="7696591" cy="4722502"/>
            </a:xfrm>
            <a:prstGeom prst="rect">
              <a:avLst/>
            </a:prstGeom>
          </p:spPr>
        </p:pic>
        <p:sp>
          <p:nvSpPr>
            <p:cNvPr id="22" name="TextBox 22"/>
            <p:cNvSpPr txBox="1"/>
            <p:nvPr/>
          </p:nvSpPr>
          <p:spPr>
            <a:xfrm>
              <a:off x="1973173" y="4662890"/>
              <a:ext cx="5121431" cy="2791918"/>
            </a:xfrm>
            <a:prstGeom prst="rect">
              <a:avLst/>
            </a:prstGeom>
          </p:spPr>
          <p:txBody>
            <a:bodyPr lIns="0" tIns="0" rIns="0" bIns="0" rtlCol="0" anchor="t">
              <a:spAutoFit/>
            </a:bodyPr>
            <a:lstStyle/>
            <a:p>
              <a:pPr marL="0" lvl="0" indent="0" algn="ctr">
                <a:lnSpc>
                  <a:spcPts val="11400"/>
                </a:lnSpc>
                <a:spcBef>
                  <a:spcPct val="0"/>
                </a:spcBef>
              </a:pPr>
              <a:r>
                <a:rPr lang="en-US" sz="7200" b="1" dirty="0" smtClean="0">
                  <a:solidFill>
                    <a:srgbClr val="0000FF"/>
                  </a:solidFill>
                  <a:latin typeface="Arial" panose="020B0604020202020204" pitchFamily="34" charset="0"/>
                  <a:cs typeface="Arial" panose="020B0604020202020204" pitchFamily="34" charset="0"/>
                </a:rPr>
                <a:t>NỘI DUNG BÀI HỌC</a:t>
              </a:r>
              <a:endParaRPr lang="en-US" sz="7200" b="1" dirty="0">
                <a:solidFill>
                  <a:srgbClr val="0000FF"/>
                </a:solidFill>
                <a:latin typeface="Arial" panose="020B0604020202020204" pitchFamily="34" charset="0"/>
                <a:cs typeface="Arial" panose="020B0604020202020204" pitchFamily="34" charset="0"/>
              </a:endParaRPr>
            </a:p>
          </p:txBody>
        </p:sp>
      </p:grpSp>
      <p:pic>
        <p:nvPicPr>
          <p:cNvPr id="37" name="Picture 36"/>
          <p:cNvPicPr>
            <a:picLocks noChangeAspect="1"/>
          </p:cNvPicPr>
          <p:nvPr/>
        </p:nvPicPr>
        <p:blipFill>
          <a:blip r:embed="rId13"/>
          <a:stretch>
            <a:fillRect/>
          </a:stretch>
        </p:blipFill>
        <p:spPr>
          <a:xfrm>
            <a:off x="4287160" y="7505700"/>
            <a:ext cx="1115665" cy="1115665"/>
          </a:xfrm>
          <a:prstGeom prst="rect">
            <a:avLst/>
          </a:prstGeom>
        </p:spPr>
      </p:pic>
      <p:pic>
        <p:nvPicPr>
          <p:cNvPr id="27" name="Picture 28"/>
          <p:cNvPicPr>
            <a:picLocks noChangeAspect="1"/>
          </p:cNvPicPr>
          <p:nvPr/>
        </p:nvPicPr>
        <p:blipFill>
          <a:blip r:embed="rId14"/>
          <a:srcRect/>
          <a:stretch>
            <a:fillRect/>
          </a:stretch>
        </p:blipFill>
        <p:spPr>
          <a:xfrm>
            <a:off x="8458200" y="3238500"/>
            <a:ext cx="9220200" cy="695712"/>
          </a:xfrm>
          <a:prstGeom prst="rect">
            <a:avLst/>
          </a:prstGeom>
        </p:spPr>
      </p:pic>
      <p:sp>
        <p:nvSpPr>
          <p:cNvPr id="5" name="TextBox 4"/>
          <p:cNvSpPr txBox="1"/>
          <p:nvPr/>
        </p:nvSpPr>
        <p:spPr>
          <a:xfrm>
            <a:off x="8787989" y="2408774"/>
            <a:ext cx="7499656" cy="769441"/>
          </a:xfrm>
          <a:prstGeom prst="rect">
            <a:avLst/>
          </a:prstGeom>
          <a:noFill/>
        </p:spPr>
        <p:txBody>
          <a:bodyPr wrap="square" rtlCol="0">
            <a:spAutoFit/>
          </a:bodyPr>
          <a:lstStyle/>
          <a:p>
            <a:r>
              <a:rPr lang="vi-VN" sz="4400" b="1" smtClean="0">
                <a:latin typeface="Arial" panose="020B0604020202020204" pitchFamily="34" charset="0"/>
                <a:cs typeface="Arial" panose="020B0604020202020204" pitchFamily="34" charset="0"/>
              </a:rPr>
              <a:t>1. Một số loại phần mềm</a:t>
            </a:r>
            <a:endParaRPr lang="en-US" sz="4400" b="1">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14"/>
          <a:srcRect/>
          <a:stretch>
            <a:fillRect/>
          </a:stretch>
        </p:blipFill>
        <p:spPr>
          <a:xfrm>
            <a:off x="8458200" y="7505700"/>
            <a:ext cx="9220200" cy="695712"/>
          </a:xfrm>
          <a:prstGeom prst="rect">
            <a:avLst/>
          </a:prstGeom>
        </p:spPr>
      </p:pic>
      <p:sp>
        <p:nvSpPr>
          <p:cNvPr id="30" name="TextBox 29"/>
          <p:cNvSpPr txBox="1"/>
          <p:nvPr/>
        </p:nvSpPr>
        <p:spPr>
          <a:xfrm>
            <a:off x="8823549" y="5382042"/>
            <a:ext cx="8161679" cy="2123658"/>
          </a:xfrm>
          <a:prstGeom prst="rect">
            <a:avLst/>
          </a:prstGeom>
          <a:noFill/>
        </p:spPr>
        <p:txBody>
          <a:bodyPr wrap="square" rtlCol="0">
            <a:spAutoFit/>
          </a:bodyPr>
          <a:lstStyle/>
          <a:p>
            <a:pPr algn="just">
              <a:lnSpc>
                <a:spcPct val="150000"/>
              </a:lnSpc>
            </a:pPr>
            <a:r>
              <a:rPr lang="vi-VN" sz="4400" b="1" smtClean="0">
                <a:latin typeface="Arial" panose="020B0604020202020204" pitchFamily="34" charset="0"/>
                <a:cs typeface="Arial" panose="020B0604020202020204" pitchFamily="34" charset="0"/>
              </a:rPr>
              <a:t>2. Thực hành với phần mềm khai thác trực tuyến miễn phí</a:t>
            </a:r>
            <a:endParaRPr lang="en-US" sz="44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35" name="AutoShape 35"/>
          <p:cNvSpPr/>
          <p:nvPr/>
        </p:nvSpPr>
        <p:spPr>
          <a:xfrm>
            <a:off x="0" y="0"/>
            <a:ext cx="18288000" cy="1294780"/>
          </a:xfrm>
          <a:prstGeom prst="rect">
            <a:avLst/>
          </a:prstGeom>
          <a:solidFill>
            <a:srgbClr val="DBDBDB"/>
          </a:solidFill>
        </p:spPr>
      </p:sp>
      <p:pic>
        <p:nvPicPr>
          <p:cNvPr id="44" name="Picture 4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6120127" y="525099"/>
            <a:ext cx="390770" cy="390770"/>
          </a:xfrm>
          <a:prstGeom prst="rect">
            <a:avLst/>
          </a:prstGeom>
        </p:spPr>
      </p:pic>
      <p:pic>
        <p:nvPicPr>
          <p:cNvPr id="45" name="Picture 4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7474021" y="504547"/>
            <a:ext cx="412649" cy="402746"/>
          </a:xfrm>
          <a:prstGeom prst="rect">
            <a:avLst/>
          </a:prstGeom>
        </p:spPr>
      </p:pic>
      <p:pic>
        <p:nvPicPr>
          <p:cNvPr id="46" name="Picture 4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827684" y="504547"/>
            <a:ext cx="340325" cy="390770"/>
          </a:xfrm>
          <a:prstGeom prst="rect">
            <a:avLst/>
          </a:prstGeom>
        </p:spPr>
      </p:pic>
      <p:sp>
        <p:nvSpPr>
          <p:cNvPr id="51" name="Rectangle 50"/>
          <p:cNvSpPr/>
          <p:nvPr/>
        </p:nvSpPr>
        <p:spPr>
          <a:xfrm>
            <a:off x="4678337" y="315211"/>
            <a:ext cx="8465779" cy="830997"/>
          </a:xfrm>
          <a:prstGeom prst="rect">
            <a:avLst/>
          </a:prstGeom>
        </p:spPr>
        <p:txBody>
          <a:bodyPr wrap="none">
            <a:spAutoFit/>
          </a:bodyPr>
          <a:lstStyle/>
          <a:p>
            <a:pPr algn="ctr"/>
            <a:r>
              <a:rPr lang="vi-VN" sz="4800" b="1" smtClean="0">
                <a:solidFill>
                  <a:srgbClr val="0070C0"/>
                </a:solidFill>
                <a:latin typeface="Arial" panose="020B0604020202020204" pitchFamily="34" charset="0"/>
                <a:cs typeface="Arial" panose="020B0604020202020204" pitchFamily="34" charset="0"/>
              </a:rPr>
              <a:t>1. MỘT SỐ LOẠI PHẦN MỀM</a:t>
            </a:r>
            <a:endParaRPr lang="en-US" sz="4800" b="1" dirty="0">
              <a:solidFill>
                <a:srgbClr val="0070C0"/>
              </a:solidFill>
              <a:latin typeface="Arial" panose="020B0604020202020204" pitchFamily="34" charset="0"/>
              <a:cs typeface="Arial" panose="020B0604020202020204" pitchFamily="34" charset="0"/>
            </a:endParaRPr>
          </a:p>
        </p:txBody>
      </p:sp>
      <p:grpSp>
        <p:nvGrpSpPr>
          <p:cNvPr id="4" name="Group 3"/>
          <p:cNvGrpSpPr/>
          <p:nvPr/>
        </p:nvGrpSpPr>
        <p:grpSpPr>
          <a:xfrm>
            <a:off x="1107440" y="1905960"/>
            <a:ext cx="9265920" cy="7230420"/>
            <a:chOff x="1107440" y="1905960"/>
            <a:chExt cx="9265920" cy="7230420"/>
          </a:xfrm>
        </p:grpSpPr>
        <p:grpSp>
          <p:nvGrpSpPr>
            <p:cNvPr id="16" name="Group 2"/>
            <p:cNvGrpSpPr/>
            <p:nvPr/>
          </p:nvGrpSpPr>
          <p:grpSpPr>
            <a:xfrm>
              <a:off x="1107440" y="2439360"/>
              <a:ext cx="9265920" cy="6697020"/>
              <a:chOff x="0" y="0"/>
              <a:chExt cx="1588153" cy="1154379"/>
            </a:xfrm>
          </p:grpSpPr>
          <p:sp>
            <p:nvSpPr>
              <p:cNvPr id="17" name="Freeform 3"/>
              <p:cNvSpPr/>
              <p:nvPr/>
            </p:nvSpPr>
            <p:spPr>
              <a:xfrm>
                <a:off x="0" y="0"/>
                <a:ext cx="1588153" cy="1154379"/>
              </a:xfrm>
              <a:custGeom>
                <a:avLst/>
                <a:gdLst/>
                <a:ahLst/>
                <a:cxnLst/>
                <a:rect l="l" t="t" r="r" b="b"/>
                <a:pathLst>
                  <a:path w="1588153" h="1154379">
                    <a:moveTo>
                      <a:pt x="11240" y="0"/>
                    </a:moveTo>
                    <a:lnTo>
                      <a:pt x="1576914" y="0"/>
                    </a:lnTo>
                    <a:cubicBezTo>
                      <a:pt x="1583121" y="0"/>
                      <a:pt x="1588153" y="5032"/>
                      <a:pt x="1588153" y="11240"/>
                    </a:cubicBezTo>
                    <a:lnTo>
                      <a:pt x="1588153" y="1143139"/>
                    </a:lnTo>
                    <a:cubicBezTo>
                      <a:pt x="1588153" y="1149346"/>
                      <a:pt x="1583121" y="1154379"/>
                      <a:pt x="1576914" y="1154379"/>
                    </a:cubicBezTo>
                    <a:lnTo>
                      <a:pt x="11240" y="1154379"/>
                    </a:lnTo>
                    <a:cubicBezTo>
                      <a:pt x="5032" y="1154379"/>
                      <a:pt x="0" y="1149346"/>
                      <a:pt x="0" y="1143139"/>
                    </a:cubicBezTo>
                    <a:lnTo>
                      <a:pt x="0" y="11240"/>
                    </a:lnTo>
                    <a:cubicBezTo>
                      <a:pt x="0" y="5032"/>
                      <a:pt x="5032" y="0"/>
                      <a:pt x="11240" y="0"/>
                    </a:cubicBezTo>
                    <a:close/>
                  </a:path>
                </a:pathLst>
              </a:custGeom>
              <a:solidFill>
                <a:srgbClr val="FFFFFF"/>
              </a:solidFill>
              <a:ln w="38100">
                <a:solidFill>
                  <a:srgbClr val="1E1E1E"/>
                </a:solidFill>
              </a:ln>
            </p:spPr>
          </p:sp>
          <p:sp>
            <p:nvSpPr>
              <p:cNvPr id="18"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4" name="Rounded Rectangle 13"/>
            <p:cNvSpPr/>
            <p:nvPr/>
          </p:nvSpPr>
          <p:spPr>
            <a:xfrm>
              <a:off x="1733550" y="1905960"/>
              <a:ext cx="4127500" cy="1066800"/>
            </a:xfrm>
            <a:prstGeom prst="roundRect">
              <a:avLst/>
            </a:prstGeom>
            <a:solidFill>
              <a:schemeClr val="accent2"/>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err="1" smtClean="0">
                  <a:solidFill>
                    <a:schemeClr val="bg1"/>
                  </a:solidFill>
                  <a:latin typeface="Arial" panose="020B0604020202020204" pitchFamily="34" charset="0"/>
                  <a:cs typeface="Arial" panose="020B0604020202020204" pitchFamily="34" charset="0"/>
                </a:rPr>
                <a:t>Hoạt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động</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1733550" y="3297826"/>
              <a:ext cx="8013700" cy="5170646"/>
            </a:xfrm>
            <a:prstGeom prst="rect">
              <a:avLst/>
            </a:prstGeom>
            <a:noFill/>
          </p:spPr>
          <p:txBody>
            <a:bodyPr wrap="square" rtlCol="0">
              <a:spAutoFit/>
            </a:bodyPr>
            <a:lstStyle/>
            <a:p>
              <a:pPr algn="just">
                <a:lnSpc>
                  <a:spcPct val="150000"/>
                </a:lnSpc>
              </a:pPr>
              <a:r>
                <a:rPr lang="vi-VN" sz="4400" smtClean="0">
                  <a:latin typeface="Arial" panose="020B0604020202020204" pitchFamily="34" charset="0"/>
                  <a:cs typeface="Arial" panose="020B0604020202020204" pitchFamily="34" charset="0"/>
                </a:rPr>
                <a:t>Lần gần đây nhất, em đã tải về và cài thêm phần mềm mới nào trên điện thoại thông minh của em? Tại sao em cần thêm phần mềm đó?  </a:t>
              </a:r>
              <a:endParaRPr lang="en-US" sz="4400">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a:blip r:embed="rId9"/>
          <a:stretch>
            <a:fillRect/>
          </a:stretch>
        </p:blipFill>
        <p:spPr>
          <a:xfrm>
            <a:off x="11515643" y="3941282"/>
            <a:ext cx="5983778" cy="6345718"/>
          </a:xfrm>
          <a:prstGeom prst="rect">
            <a:avLst/>
          </a:prstGeom>
        </p:spPr>
      </p:pic>
    </p:spTree>
    <p:extLst>
      <p:ext uri="{BB962C8B-B14F-4D97-AF65-F5344CB8AC3E}">
        <p14:creationId xmlns:p14="http://schemas.microsoft.com/office/powerpoint/2010/main" val="59748756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35" name="AutoShape 35"/>
          <p:cNvSpPr/>
          <p:nvPr/>
        </p:nvSpPr>
        <p:spPr>
          <a:xfrm>
            <a:off x="0" y="0"/>
            <a:ext cx="18288000" cy="1294780"/>
          </a:xfrm>
          <a:prstGeom prst="rect">
            <a:avLst/>
          </a:prstGeom>
          <a:solidFill>
            <a:srgbClr val="DBDBDB"/>
          </a:solidFill>
        </p:spPr>
      </p:sp>
      <p:pic>
        <p:nvPicPr>
          <p:cNvPr id="44" name="Picture 4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6120127" y="525099"/>
            <a:ext cx="390770" cy="390770"/>
          </a:xfrm>
          <a:prstGeom prst="rect">
            <a:avLst/>
          </a:prstGeom>
        </p:spPr>
      </p:pic>
      <p:pic>
        <p:nvPicPr>
          <p:cNvPr id="45" name="Picture 4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7474021" y="504547"/>
            <a:ext cx="412649" cy="402746"/>
          </a:xfrm>
          <a:prstGeom prst="rect">
            <a:avLst/>
          </a:prstGeom>
        </p:spPr>
      </p:pic>
      <p:pic>
        <p:nvPicPr>
          <p:cNvPr id="46" name="Picture 4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827684" y="504547"/>
            <a:ext cx="340325" cy="390770"/>
          </a:xfrm>
          <a:prstGeom prst="rect">
            <a:avLst/>
          </a:prstGeom>
        </p:spPr>
      </p:pic>
      <p:sp>
        <p:nvSpPr>
          <p:cNvPr id="51" name="Rectangle 50"/>
          <p:cNvSpPr/>
          <p:nvPr/>
        </p:nvSpPr>
        <p:spPr>
          <a:xfrm>
            <a:off x="4678337" y="315211"/>
            <a:ext cx="8465779" cy="830997"/>
          </a:xfrm>
          <a:prstGeom prst="rect">
            <a:avLst/>
          </a:prstGeom>
        </p:spPr>
        <p:txBody>
          <a:bodyPr wrap="none">
            <a:spAutoFit/>
          </a:bodyPr>
          <a:lstStyle/>
          <a:p>
            <a:pPr algn="ctr"/>
            <a:r>
              <a:rPr lang="vi-VN" sz="4800" b="1" smtClean="0">
                <a:solidFill>
                  <a:srgbClr val="002060"/>
                </a:solidFill>
                <a:latin typeface="Arial" panose="020B0604020202020204" pitchFamily="34" charset="0"/>
                <a:cs typeface="Arial" panose="020B0604020202020204" pitchFamily="34" charset="0"/>
              </a:rPr>
              <a:t>1. MỘT SỐ LOẠI PHẦN MỀM</a:t>
            </a:r>
            <a:endParaRPr lang="en-US" sz="4800" b="1"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9"/>
          <a:stretch>
            <a:fillRect/>
          </a:stretch>
        </p:blipFill>
        <p:spPr>
          <a:xfrm>
            <a:off x="618048" y="5295900"/>
            <a:ext cx="6910755" cy="4991100"/>
          </a:xfrm>
          <a:prstGeom prst="rect">
            <a:avLst/>
          </a:prstGeom>
        </p:spPr>
      </p:pic>
      <p:sp>
        <p:nvSpPr>
          <p:cNvPr id="7" name="Rounded Rectangular Callout 6"/>
          <p:cNvSpPr/>
          <p:nvPr/>
        </p:nvSpPr>
        <p:spPr>
          <a:xfrm>
            <a:off x="5181600" y="2103156"/>
            <a:ext cx="9144000" cy="3044172"/>
          </a:xfrm>
          <a:prstGeom prst="wedgeRoundRectCallout">
            <a:avLst>
              <a:gd name="adj1" fmla="val -65826"/>
              <a:gd name="adj2" fmla="val 5478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Trong đại dịch Covid-19, HS và GV phải sử dụng đến những phần mềm nào nhiều nhất để dạy và học?</a:t>
            </a:r>
            <a:endParaRPr lang="en-US" sz="400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9600" y="5955704"/>
            <a:ext cx="2438400" cy="2854712"/>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96715" y="5973484"/>
            <a:ext cx="2877759" cy="2676316"/>
          </a:xfrm>
          <a:prstGeom prst="rect">
            <a:avLst/>
          </a:prstGeom>
        </p:spPr>
      </p:pic>
      <p:pic>
        <p:nvPicPr>
          <p:cNvPr id="10" name="Picture 9"/>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7505" r="7988"/>
          <a:stretch/>
        </p:blipFill>
        <p:spPr>
          <a:xfrm>
            <a:off x="14410512" y="5692372"/>
            <a:ext cx="3810000" cy="3381375"/>
          </a:xfrm>
          <a:prstGeom prst="rect">
            <a:avLst/>
          </a:prstGeom>
        </p:spPr>
      </p:pic>
    </p:spTree>
    <p:extLst>
      <p:ext uri="{BB962C8B-B14F-4D97-AF65-F5344CB8AC3E}">
        <p14:creationId xmlns:p14="http://schemas.microsoft.com/office/powerpoint/2010/main" val="4090290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5" name="AutoShape 5"/>
          <p:cNvSpPr/>
          <p:nvPr/>
        </p:nvSpPr>
        <p:spPr>
          <a:xfrm>
            <a:off x="0" y="-81280"/>
            <a:ext cx="18288000" cy="1490980"/>
          </a:xfrm>
          <a:prstGeom prst="rect">
            <a:avLst/>
          </a:prstGeom>
          <a:solidFill>
            <a:srgbClr val="DBDBDB"/>
          </a:solidFill>
        </p:spPr>
      </p:sp>
      <p:grpSp>
        <p:nvGrpSpPr>
          <p:cNvPr id="6" name="Group 6"/>
          <p:cNvGrpSpPr/>
          <p:nvPr/>
        </p:nvGrpSpPr>
        <p:grpSpPr>
          <a:xfrm>
            <a:off x="530332" y="359088"/>
            <a:ext cx="310524" cy="310524"/>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75B3F"/>
            </a:solidFill>
          </p:spPr>
        </p:sp>
      </p:grpSp>
      <p:grpSp>
        <p:nvGrpSpPr>
          <p:cNvPr id="8" name="Group 8"/>
          <p:cNvGrpSpPr/>
          <p:nvPr/>
        </p:nvGrpSpPr>
        <p:grpSpPr>
          <a:xfrm>
            <a:off x="1023508" y="359088"/>
            <a:ext cx="310524" cy="310524"/>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866"/>
            </a:solidFill>
          </p:spPr>
        </p:sp>
      </p:grpSp>
      <p:grpSp>
        <p:nvGrpSpPr>
          <p:cNvPr id="10" name="Group 10"/>
          <p:cNvGrpSpPr/>
          <p:nvPr/>
        </p:nvGrpSpPr>
        <p:grpSpPr>
          <a:xfrm>
            <a:off x="1527068" y="359088"/>
            <a:ext cx="310524" cy="310524"/>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2F"/>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936529" y="565862"/>
            <a:ext cx="390770" cy="39077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290423" y="545310"/>
            <a:ext cx="412649" cy="402746"/>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644086" y="545310"/>
            <a:ext cx="340325" cy="390770"/>
          </a:xfrm>
          <a:prstGeom prst="rect">
            <a:avLst/>
          </a:prstGeom>
        </p:spPr>
      </p:pic>
      <p:sp>
        <p:nvSpPr>
          <p:cNvPr id="25" name="Rounded Rectangle 24"/>
          <p:cNvSpPr/>
          <p:nvPr/>
        </p:nvSpPr>
        <p:spPr>
          <a:xfrm>
            <a:off x="2743200" y="114300"/>
            <a:ext cx="12344400" cy="99875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688828" y="279489"/>
            <a:ext cx="10287000" cy="769441"/>
          </a:xfrm>
          <a:prstGeom prst="rect">
            <a:avLst/>
          </a:prstGeom>
          <a:noFill/>
        </p:spPr>
        <p:txBody>
          <a:bodyPr wrap="square" rtlCol="0">
            <a:spAutoFit/>
          </a:bodyPr>
          <a:lstStyle/>
          <a:p>
            <a:pPr algn="ctr"/>
            <a:r>
              <a:rPr lang="vi-VN" sz="4400" b="1" smtClean="0">
                <a:solidFill>
                  <a:srgbClr val="C00000"/>
                </a:solidFill>
                <a:latin typeface="Arial" panose="020B0604020202020204" pitchFamily="34" charset="0"/>
                <a:cs typeface="Arial" panose="020B0604020202020204" pitchFamily="34" charset="0"/>
              </a:rPr>
              <a:t>GHI NHỚ</a:t>
            </a:r>
            <a:endParaRPr lang="en-US" sz="4400" b="1" dirty="0">
              <a:solidFill>
                <a:srgbClr val="C00000"/>
              </a:solidFill>
              <a:latin typeface="Arial" panose="020B0604020202020204" pitchFamily="34" charset="0"/>
              <a:cs typeface="Arial" panose="020B0604020202020204" pitchFamily="34" charset="0"/>
            </a:endParaRPr>
          </a:p>
        </p:txBody>
      </p:sp>
      <p:grpSp>
        <p:nvGrpSpPr>
          <p:cNvPr id="13" name="Group 12"/>
          <p:cNvGrpSpPr/>
          <p:nvPr/>
        </p:nvGrpSpPr>
        <p:grpSpPr>
          <a:xfrm>
            <a:off x="357315" y="1773704"/>
            <a:ext cx="17363688" cy="1938992"/>
            <a:chOff x="357315" y="1773704"/>
            <a:chExt cx="17363688" cy="1938992"/>
          </a:xfrm>
        </p:grpSpPr>
        <p:sp>
          <p:nvSpPr>
            <p:cNvPr id="3" name="Rectangle 2"/>
            <p:cNvSpPr/>
            <p:nvPr/>
          </p:nvSpPr>
          <p:spPr>
            <a:xfrm>
              <a:off x="1803302" y="1773704"/>
              <a:ext cx="15917701" cy="1938992"/>
            </a:xfrm>
            <a:prstGeom prst="rect">
              <a:avLst/>
            </a:prstGeom>
          </p:spPr>
          <p:txBody>
            <a:bodyPr wrap="square">
              <a:spAutoFit/>
            </a:bodyPr>
            <a:lstStyle/>
            <a:p>
              <a:pPr algn="just">
                <a:lnSpc>
                  <a:spcPct val="150000"/>
                </a:lnSpc>
              </a:pPr>
              <a:r>
                <a:rPr lang="vi-VN" sz="4000">
                  <a:latin typeface="Arial" panose="020B0604020202020204" pitchFamily="34" charset="0"/>
                  <a:cs typeface="Arial" panose="020B0604020202020204" pitchFamily="34" charset="0"/>
                </a:rPr>
                <a:t>Có thể phân loại phần mềm ứng dụng theo nhiều góc độ khác nhau. Dưới đây là một số cách phân biệt thường thấy:</a:t>
              </a:r>
              <a:endParaRPr lang="en-US" sz="400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315" y="1773704"/>
              <a:ext cx="1325015" cy="1362693"/>
            </a:xfrm>
            <a:prstGeom prst="rect">
              <a:avLst/>
            </a:prstGeom>
          </p:spPr>
        </p:pic>
      </p:grpSp>
      <p:sp>
        <p:nvSpPr>
          <p:cNvPr id="4" name="Rounded Rectangle 3"/>
          <p:cNvSpPr/>
          <p:nvPr/>
        </p:nvSpPr>
        <p:spPr>
          <a:xfrm>
            <a:off x="830003" y="4457700"/>
            <a:ext cx="5037397" cy="441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vi-VN" sz="4000">
                <a:latin typeface="Arial" panose="020B0604020202020204" pitchFamily="34" charset="0"/>
                <a:cs typeface="Arial" panose="020B0604020202020204" pitchFamily="34" charset="0"/>
              </a:rPr>
              <a:t>Phần mềm thương mại và phần mềm miễn </a:t>
            </a:r>
            <a:r>
              <a:rPr lang="vi-VN" sz="4000" smtClean="0">
                <a:latin typeface="Arial" panose="020B0604020202020204" pitchFamily="34" charset="0"/>
                <a:cs typeface="Arial" panose="020B0604020202020204" pitchFamily="34" charset="0"/>
              </a:rPr>
              <a:t>phí</a:t>
            </a:r>
            <a:endParaRPr lang="en-US" sz="4000">
              <a:latin typeface="Arial" panose="020B0604020202020204" pitchFamily="34" charset="0"/>
              <a:cs typeface="Arial" panose="020B0604020202020204" pitchFamily="34" charset="0"/>
            </a:endParaRPr>
          </a:p>
        </p:txBody>
      </p:sp>
      <p:sp>
        <p:nvSpPr>
          <p:cNvPr id="24" name="Rounded Rectangle 23"/>
          <p:cNvSpPr/>
          <p:nvPr/>
        </p:nvSpPr>
        <p:spPr>
          <a:xfrm>
            <a:off x="6396701" y="4411980"/>
            <a:ext cx="5037397" cy="441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vi-VN" sz="4000"/>
              <a:t>Phần mềm nguồn mở và phần mềm nguồn đóng</a:t>
            </a:r>
            <a:endParaRPr lang="en-US" sz="4000">
              <a:latin typeface="Arial" panose="020B0604020202020204" pitchFamily="34" charset="0"/>
              <a:cs typeface="Arial" panose="020B0604020202020204" pitchFamily="34" charset="0"/>
            </a:endParaRPr>
          </a:p>
        </p:txBody>
      </p:sp>
      <p:sp>
        <p:nvSpPr>
          <p:cNvPr id="33" name="Rounded Rectangle 32"/>
          <p:cNvSpPr/>
          <p:nvPr/>
        </p:nvSpPr>
        <p:spPr>
          <a:xfrm>
            <a:off x="12039600" y="4411980"/>
            <a:ext cx="5681403" cy="441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vi-VN" sz="4000"/>
              <a:t>Phần mềm khai thác trực tuyến (online) và phần mềm cài trên máy tính cá </a:t>
            </a:r>
            <a:r>
              <a:rPr lang="vi-VN" sz="4000" smtClean="0"/>
              <a:t>nhân</a:t>
            </a:r>
            <a:endParaRPr lang="en-US" sz="4000"/>
          </a:p>
        </p:txBody>
      </p:sp>
    </p:spTree>
    <p:extLst>
      <p:ext uri="{BB962C8B-B14F-4D97-AF65-F5344CB8AC3E}">
        <p14:creationId xmlns:p14="http://schemas.microsoft.com/office/powerpoint/2010/main" val="814868401"/>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7"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strVal val="#ppt_x"/>
                                          </p:val>
                                        </p:tav>
                                        <p:tav tm="100000">
                                          <p:val>
                                            <p:strVal val="#ppt_x"/>
                                          </p:val>
                                        </p:tav>
                                      </p:tavLst>
                                    </p:anim>
                                    <p:anim calcmode="lin" valueType="num">
                                      <p:cBhvr>
                                        <p:cTn id="25"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6" name="Group 5"/>
          <p:cNvGrpSpPr/>
          <p:nvPr/>
        </p:nvGrpSpPr>
        <p:grpSpPr>
          <a:xfrm>
            <a:off x="914400" y="507677"/>
            <a:ext cx="16383000" cy="1938992"/>
            <a:chOff x="914400" y="507677"/>
            <a:chExt cx="16383000" cy="1938992"/>
          </a:xfrm>
        </p:grpSpPr>
        <p:pic>
          <p:nvPicPr>
            <p:cNvPr id="2" name="Picture 1"/>
            <p:cNvPicPr>
              <a:picLocks noChangeAspect="1"/>
            </p:cNvPicPr>
            <p:nvPr/>
          </p:nvPicPr>
          <p:blipFill>
            <a:blip r:embed="rId2"/>
            <a:stretch>
              <a:fillRect/>
            </a:stretch>
          </p:blipFill>
          <p:spPr>
            <a:xfrm>
              <a:off x="914400" y="628534"/>
              <a:ext cx="1676400" cy="1623486"/>
            </a:xfrm>
            <a:prstGeom prst="rect">
              <a:avLst/>
            </a:prstGeom>
          </p:spPr>
        </p:pic>
        <p:sp>
          <p:nvSpPr>
            <p:cNvPr id="4" name="Rectangle 3"/>
            <p:cNvSpPr/>
            <p:nvPr/>
          </p:nvSpPr>
          <p:spPr>
            <a:xfrm>
              <a:off x="2971800" y="507677"/>
              <a:ext cx="14325600" cy="1938992"/>
            </a:xfrm>
            <a:prstGeom prst="rect">
              <a:avLst/>
            </a:prstGeom>
          </p:spPr>
          <p:txBody>
            <a:bodyPr wrap="square">
              <a:spAutoFit/>
            </a:bodyPr>
            <a:lstStyle/>
            <a:p>
              <a:pPr algn="just">
                <a:lnSpc>
                  <a:spcPct val="150000"/>
                </a:lnSpc>
              </a:pPr>
              <a:r>
                <a:rPr lang="vi-VN" sz="4000" i="1" smtClean="0">
                  <a:solidFill>
                    <a:srgbClr val="002060"/>
                  </a:solidFill>
                  <a:latin typeface="Arial" panose="020B0604020202020204" pitchFamily="34" charset="0"/>
                  <a:cs typeface="Arial" panose="020B0604020202020204" pitchFamily="34" charset="0"/>
                </a:rPr>
                <a:t>Chia </a:t>
              </a:r>
              <a:r>
                <a:rPr lang="vi-VN" sz="4000" i="1">
                  <a:solidFill>
                    <a:srgbClr val="002060"/>
                  </a:solidFill>
                  <a:latin typeface="Arial" panose="020B0604020202020204" pitchFamily="34" charset="0"/>
                  <a:cs typeface="Arial" panose="020B0604020202020204" pitchFamily="34" charset="0"/>
                </a:rPr>
                <a:t>lớp thành 3 nhóm, mỗi nhóm </a:t>
              </a:r>
              <a:r>
                <a:rPr lang="vi-VN" sz="4000" i="1" smtClean="0">
                  <a:solidFill>
                    <a:srgbClr val="002060"/>
                  </a:solidFill>
                  <a:latin typeface="Arial" panose="020B0604020202020204" pitchFamily="34" charset="0"/>
                  <a:cs typeface="Arial" panose="020B0604020202020204" pitchFamily="34" charset="0"/>
                </a:rPr>
                <a:t>tìm </a:t>
              </a:r>
              <a:r>
                <a:rPr lang="vi-VN" sz="4000" i="1">
                  <a:solidFill>
                    <a:srgbClr val="002060"/>
                  </a:solidFill>
                  <a:latin typeface="Arial" panose="020B0604020202020204" pitchFamily="34" charset="0"/>
                  <a:cs typeface="Arial" panose="020B0604020202020204" pitchFamily="34" charset="0"/>
                </a:rPr>
                <a:t>hiểu một </a:t>
              </a:r>
              <a:r>
                <a:rPr lang="vi-VN" sz="4000" i="1" smtClean="0">
                  <a:solidFill>
                    <a:srgbClr val="002060"/>
                  </a:solidFill>
                  <a:latin typeface="Arial" panose="020B0604020202020204" pitchFamily="34" charset="0"/>
                  <a:cs typeface="Arial" panose="020B0604020202020204" pitchFamily="34" charset="0"/>
                </a:rPr>
                <a:t>cách phân biệt các </a:t>
              </a:r>
              <a:r>
                <a:rPr lang="vi-VN" sz="4000" i="1">
                  <a:solidFill>
                    <a:srgbClr val="002060"/>
                  </a:solidFill>
                  <a:latin typeface="Arial" panose="020B0604020202020204" pitchFamily="34" charset="0"/>
                  <a:cs typeface="Arial" panose="020B0604020202020204" pitchFamily="34" charset="0"/>
                </a:rPr>
                <a:t>loại phần mềm theo phương pháp khăn trải </a:t>
              </a:r>
              <a:r>
                <a:rPr lang="vi-VN" sz="4000" i="1" smtClean="0">
                  <a:solidFill>
                    <a:srgbClr val="002060"/>
                  </a:solidFill>
                  <a:latin typeface="Arial" panose="020B0604020202020204" pitchFamily="34" charset="0"/>
                  <a:cs typeface="Arial" panose="020B0604020202020204" pitchFamily="34" charset="0"/>
                </a:rPr>
                <a:t>bàn </a:t>
              </a:r>
              <a:endParaRPr lang="en-US" sz="4000" i="1">
                <a:solidFill>
                  <a:srgbClr val="002060"/>
                </a:solidFill>
                <a:latin typeface="Arial" panose="020B0604020202020204" pitchFamily="34" charset="0"/>
                <a:cs typeface="Arial" panose="020B0604020202020204" pitchFamily="34" charset="0"/>
              </a:endParaRPr>
            </a:p>
          </p:txBody>
        </p:sp>
      </p:grpSp>
      <p:grpSp>
        <p:nvGrpSpPr>
          <p:cNvPr id="17" name="Group 16"/>
          <p:cNvGrpSpPr/>
          <p:nvPr/>
        </p:nvGrpSpPr>
        <p:grpSpPr>
          <a:xfrm>
            <a:off x="1066800" y="2857500"/>
            <a:ext cx="13030200" cy="1328420"/>
            <a:chOff x="1066800" y="2857500"/>
            <a:chExt cx="13030200" cy="1328420"/>
          </a:xfrm>
        </p:grpSpPr>
        <p:grpSp>
          <p:nvGrpSpPr>
            <p:cNvPr id="10" name="Group 9"/>
            <p:cNvGrpSpPr/>
            <p:nvPr/>
          </p:nvGrpSpPr>
          <p:grpSpPr>
            <a:xfrm>
              <a:off x="1066800" y="2857500"/>
              <a:ext cx="13030200" cy="1328420"/>
              <a:chOff x="1066800" y="2857500"/>
              <a:chExt cx="13030200" cy="1328420"/>
            </a:xfrm>
          </p:grpSpPr>
          <p:sp>
            <p:nvSpPr>
              <p:cNvPr id="7" name="Rounded Rectangle 6"/>
              <p:cNvSpPr/>
              <p:nvPr/>
            </p:nvSpPr>
            <p:spPr>
              <a:xfrm>
                <a:off x="1066800" y="2857500"/>
                <a:ext cx="13030200" cy="1295400"/>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857500"/>
                <a:ext cx="1328420" cy="1328420"/>
              </a:xfrm>
              <a:prstGeom prst="rect">
                <a:avLst/>
              </a:prstGeom>
            </p:spPr>
          </p:pic>
        </p:grpSp>
        <p:sp>
          <p:nvSpPr>
            <p:cNvPr id="9" name="TextBox 8"/>
            <p:cNvSpPr txBox="1"/>
            <p:nvPr/>
          </p:nvSpPr>
          <p:spPr>
            <a:xfrm>
              <a:off x="2547620" y="3167767"/>
              <a:ext cx="11168380" cy="707886"/>
            </a:xfrm>
            <a:prstGeom prst="rect">
              <a:avLst/>
            </a:prstGeom>
            <a:noFill/>
          </p:spPr>
          <p:txBody>
            <a:bodyPr wrap="square" rtlCol="0">
              <a:spAutoFit/>
            </a:bodyPr>
            <a:lstStyle/>
            <a:p>
              <a:r>
                <a:rPr lang="vi-VN" sz="4000" smtClean="0">
                  <a:solidFill>
                    <a:srgbClr val="C00000"/>
                  </a:solidFill>
                  <a:latin typeface="Arial" panose="020B0604020202020204" pitchFamily="34" charset="0"/>
                  <a:cs typeface="Arial" panose="020B0604020202020204" pitchFamily="34" charset="0"/>
                </a:rPr>
                <a:t>Phần mềm thương mại và phần mềm miễn phí </a:t>
              </a:r>
              <a:endParaRPr lang="en-US" sz="4000">
                <a:solidFill>
                  <a:srgbClr val="C00000"/>
                </a:solidFill>
                <a:latin typeface="Arial" panose="020B0604020202020204" pitchFamily="34" charset="0"/>
                <a:cs typeface="Arial" panose="020B0604020202020204" pitchFamily="34" charset="0"/>
              </a:endParaRPr>
            </a:p>
          </p:txBody>
        </p:sp>
      </p:grpSp>
      <p:grpSp>
        <p:nvGrpSpPr>
          <p:cNvPr id="13" name="Group 12"/>
          <p:cNvGrpSpPr/>
          <p:nvPr/>
        </p:nvGrpSpPr>
        <p:grpSpPr>
          <a:xfrm>
            <a:off x="1518920" y="4819340"/>
            <a:ext cx="6934200" cy="4876800"/>
            <a:chOff x="1518920" y="4819340"/>
            <a:chExt cx="6934200" cy="4876800"/>
          </a:xfrm>
        </p:grpSpPr>
        <p:sp>
          <p:nvSpPr>
            <p:cNvPr id="11" name="Folded Corner 10"/>
            <p:cNvSpPr/>
            <p:nvPr/>
          </p:nvSpPr>
          <p:spPr>
            <a:xfrm>
              <a:off x="1518920" y="4819340"/>
              <a:ext cx="6934200" cy="4876800"/>
            </a:xfrm>
            <a:prstGeom prst="foldedCorner">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99920" y="4903249"/>
              <a:ext cx="6172200" cy="4708981"/>
            </a:xfrm>
            <a:prstGeom prst="rect">
              <a:avLst/>
            </a:prstGeom>
          </p:spPr>
          <p:txBody>
            <a:bodyPr wrap="square">
              <a:spAutoFit/>
            </a:bodyPr>
            <a:lstStyle/>
            <a:p>
              <a:pPr algn="ctr">
                <a:lnSpc>
                  <a:spcPct val="150000"/>
                </a:lnSpc>
              </a:pPr>
              <a:r>
                <a:rPr lang="vi-VN" sz="4000" b="1">
                  <a:latin typeface="Arial" panose="020B0604020202020204" pitchFamily="34" charset="0"/>
                  <a:cs typeface="Arial" panose="020B0604020202020204" pitchFamily="34" charset="0"/>
                </a:rPr>
                <a:t>Phần mềm thương mại</a:t>
              </a:r>
              <a:r>
                <a:rPr lang="vi-VN" sz="4000" b="1" smtClean="0">
                  <a:latin typeface="Arial" panose="020B0604020202020204" pitchFamily="34" charset="0"/>
                  <a:cs typeface="Arial" panose="020B0604020202020204" pitchFamily="34" charset="0"/>
                </a:rPr>
                <a:t>:</a:t>
              </a:r>
            </a:p>
            <a:p>
              <a:pPr algn="just">
                <a:lnSpc>
                  <a:spcPct val="150000"/>
                </a:lnSpc>
              </a:pPr>
              <a:r>
                <a:rPr lang="vi-VN" sz="4000" smtClean="0">
                  <a:latin typeface="Arial" panose="020B0604020202020204" pitchFamily="34" charset="0"/>
                  <a:cs typeface="Arial" panose="020B0604020202020204" pitchFamily="34" charset="0"/>
                </a:rPr>
                <a:t>Là </a:t>
              </a:r>
              <a:r>
                <a:rPr lang="vi-VN" sz="4000">
                  <a:latin typeface="Arial" panose="020B0604020202020204" pitchFamily="34" charset="0"/>
                  <a:cs typeface="Arial" panose="020B0604020202020204" pitchFamily="34" charset="0"/>
                </a:rPr>
                <a:t>phần mềm phải trả tiền mua để sử dụng dù đó là phần mềm ứng dụng hay hệ điều hành.</a:t>
              </a:r>
              <a:endParaRPr lang="en-US" sz="4000">
                <a:latin typeface="Arial" panose="020B0604020202020204" pitchFamily="34" charset="0"/>
                <a:cs typeface="Arial" panose="020B0604020202020204" pitchFamily="34" charset="0"/>
              </a:endParaRPr>
            </a:p>
          </p:txBody>
        </p:sp>
      </p:grpSp>
      <p:grpSp>
        <p:nvGrpSpPr>
          <p:cNvPr id="15" name="Group 14"/>
          <p:cNvGrpSpPr/>
          <p:nvPr/>
        </p:nvGrpSpPr>
        <p:grpSpPr>
          <a:xfrm>
            <a:off x="9982200" y="4819340"/>
            <a:ext cx="6934200" cy="4876800"/>
            <a:chOff x="9982200" y="4819340"/>
            <a:chExt cx="6934200" cy="4876800"/>
          </a:xfrm>
        </p:grpSpPr>
        <p:sp>
          <p:nvSpPr>
            <p:cNvPr id="23" name="Folded Corner 22"/>
            <p:cNvSpPr/>
            <p:nvPr/>
          </p:nvSpPr>
          <p:spPr>
            <a:xfrm>
              <a:off x="9982200" y="4819340"/>
              <a:ext cx="6934200" cy="4876800"/>
            </a:xfrm>
            <a:prstGeom prst="foldedCorner">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287000" y="4960283"/>
              <a:ext cx="6324600" cy="4708981"/>
            </a:xfrm>
            <a:prstGeom prst="rect">
              <a:avLst/>
            </a:prstGeom>
          </p:spPr>
          <p:txBody>
            <a:bodyPr wrap="square">
              <a:spAutoFit/>
            </a:bodyPr>
            <a:lstStyle/>
            <a:p>
              <a:pPr algn="ctr">
                <a:lnSpc>
                  <a:spcPct val="150000"/>
                </a:lnSpc>
              </a:pPr>
              <a:r>
                <a:rPr lang="vi-VN" sz="4000" b="1">
                  <a:latin typeface="Arial" panose="020B0604020202020204" pitchFamily="34" charset="0"/>
                  <a:cs typeface="Arial" panose="020B0604020202020204" pitchFamily="34" charset="0"/>
                </a:rPr>
                <a:t>Phần mềm miễn phí: </a:t>
              </a:r>
              <a:endParaRPr lang="vi-VN" sz="4000" b="1" smtClean="0">
                <a:latin typeface="Arial" panose="020B0604020202020204" pitchFamily="34" charset="0"/>
                <a:cs typeface="Arial" panose="020B0604020202020204" pitchFamily="34" charset="0"/>
              </a:endParaRPr>
            </a:p>
            <a:p>
              <a:pPr algn="just">
                <a:lnSpc>
                  <a:spcPct val="150000"/>
                </a:lnSpc>
              </a:pPr>
              <a:r>
                <a:rPr lang="vi-VN" sz="4000">
                  <a:latin typeface="Arial" panose="020B0604020202020204" pitchFamily="34" charset="0"/>
                  <a:cs typeface="Arial" panose="020B0604020202020204" pitchFamily="34" charset="0"/>
                </a:rPr>
                <a:t>L</a:t>
              </a:r>
              <a:r>
                <a:rPr lang="vi-VN" sz="4000" smtClean="0">
                  <a:latin typeface="Arial" panose="020B0604020202020204" pitchFamily="34" charset="0"/>
                  <a:cs typeface="Arial" panose="020B0604020202020204" pitchFamily="34" charset="0"/>
                </a:rPr>
                <a:t>à </a:t>
              </a:r>
              <a:r>
                <a:rPr lang="vi-VN" sz="4000">
                  <a:latin typeface="Arial" panose="020B0604020202020204" pitchFamily="34" charset="0"/>
                  <a:cs typeface="Arial" panose="020B0604020202020204" pitchFamily="34" charset="0"/>
                </a:rPr>
                <a:t>phần mềm người dùng không phải chi trả chi phí mà vẫn có thể cài đặt để sử dụng.</a:t>
              </a:r>
              <a:endParaRPr lang="en-US" sz="4000">
                <a:latin typeface="Arial" panose="020B0604020202020204" pitchFamily="34" charset="0"/>
                <a:cs typeface="Arial" panose="020B0604020202020204" pitchFamily="34" charset="0"/>
              </a:endParaRPr>
            </a:p>
          </p:txBody>
        </p:sp>
      </p:grpSp>
      <p:pic>
        <p:nvPicPr>
          <p:cNvPr id="16" name="Picture 15"/>
          <p:cNvPicPr>
            <a:picLocks noChangeAspect="1"/>
          </p:cNvPicPr>
          <p:nvPr/>
        </p:nvPicPr>
        <p:blipFill>
          <a:blip r:embed="rId4"/>
          <a:stretch>
            <a:fillRect/>
          </a:stretch>
        </p:blipFill>
        <p:spPr>
          <a:xfrm>
            <a:off x="15240000" y="2207456"/>
            <a:ext cx="1864152" cy="1978464"/>
          </a:xfrm>
          <a:prstGeom prst="rect">
            <a:avLst/>
          </a:prstGeom>
        </p:spPr>
      </p:pic>
    </p:spTree>
    <p:extLst>
      <p:ext uri="{BB962C8B-B14F-4D97-AF65-F5344CB8AC3E}">
        <p14:creationId xmlns:p14="http://schemas.microsoft.com/office/powerpoint/2010/main" val="2541088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8" name="Group 8"/>
          <p:cNvGrpSpPr/>
          <p:nvPr/>
        </p:nvGrpSpPr>
        <p:grpSpPr>
          <a:xfrm>
            <a:off x="685800" y="647700"/>
            <a:ext cx="2362200" cy="1066800"/>
            <a:chOff x="0" y="0"/>
            <a:chExt cx="2533497" cy="1086237"/>
          </a:xfrm>
        </p:grpSpPr>
        <p:pic>
          <p:nvPicPr>
            <p:cNvPr id="9" name="Picture 9"/>
            <p:cNvPicPr>
              <a:picLocks noChangeAspect="1"/>
            </p:cNvPicPr>
            <p:nvPr/>
          </p:nvPicPr>
          <p:blipFill>
            <a:blip r:embed="rId2"/>
            <a:srcRect/>
            <a:stretch>
              <a:fillRect/>
            </a:stretch>
          </p:blipFill>
          <p:spPr>
            <a:xfrm>
              <a:off x="0" y="0"/>
              <a:ext cx="2533497" cy="1086237"/>
            </a:xfrm>
            <a:prstGeom prst="rect">
              <a:avLst/>
            </a:prstGeom>
          </p:spPr>
        </p:pic>
        <p:grpSp>
          <p:nvGrpSpPr>
            <p:cNvPr id="10" name="Group 10"/>
            <p:cNvGrpSpPr/>
            <p:nvPr/>
          </p:nvGrpSpPr>
          <p:grpSpPr>
            <a:xfrm>
              <a:off x="706597" y="404422"/>
              <a:ext cx="1120303" cy="277393"/>
              <a:chOff x="0" y="0"/>
              <a:chExt cx="2051651" cy="508000"/>
            </a:xfrm>
          </p:grpSpPr>
          <p:sp>
            <p:nvSpPr>
              <p:cNvPr id="11" name="Freeform 11"/>
              <p:cNvSpPr/>
              <p:nvPr/>
            </p:nvSpPr>
            <p:spPr>
              <a:xfrm>
                <a:off x="0" y="215900"/>
                <a:ext cx="1755741" cy="76200"/>
              </a:xfrm>
              <a:custGeom>
                <a:avLst/>
                <a:gdLst/>
                <a:ahLst/>
                <a:cxnLst/>
                <a:rect l="l" t="t" r="r" b="b"/>
                <a:pathLst>
                  <a:path w="1755741" h="76200">
                    <a:moveTo>
                      <a:pt x="0" y="0"/>
                    </a:moveTo>
                    <a:lnTo>
                      <a:pt x="1755741" y="0"/>
                    </a:lnTo>
                    <a:lnTo>
                      <a:pt x="1755741" y="76200"/>
                    </a:lnTo>
                    <a:lnTo>
                      <a:pt x="0" y="76200"/>
                    </a:lnTo>
                    <a:close/>
                  </a:path>
                </a:pathLst>
              </a:custGeom>
              <a:solidFill>
                <a:srgbClr val="D75B3F"/>
              </a:solidFill>
            </p:spPr>
          </p:sp>
          <p:sp>
            <p:nvSpPr>
              <p:cNvPr id="12" name="Freeform 12"/>
              <p:cNvSpPr/>
              <p:nvPr/>
            </p:nvSpPr>
            <p:spPr>
              <a:xfrm>
                <a:off x="1677001" y="1270"/>
                <a:ext cx="374650" cy="505460"/>
              </a:xfrm>
              <a:custGeom>
                <a:avLst/>
                <a:gdLst/>
                <a:ahLst/>
                <a:cxnLst/>
                <a:rect l="l" t="t" r="r" b="b"/>
                <a:pathLst>
                  <a:path w="374650" h="505460">
                    <a:moveTo>
                      <a:pt x="0" y="505460"/>
                    </a:moveTo>
                    <a:lnTo>
                      <a:pt x="0" y="0"/>
                    </a:lnTo>
                    <a:lnTo>
                      <a:pt x="374650" y="252730"/>
                    </a:lnTo>
                    <a:close/>
                  </a:path>
                </a:pathLst>
              </a:custGeom>
              <a:solidFill>
                <a:srgbClr val="D75B3F"/>
              </a:solidFill>
            </p:spPr>
          </p:sp>
        </p:grpSp>
      </p:grpSp>
      <p:sp>
        <p:nvSpPr>
          <p:cNvPr id="2" name="TextBox 1"/>
          <p:cNvSpPr txBox="1"/>
          <p:nvPr/>
        </p:nvSpPr>
        <p:spPr>
          <a:xfrm>
            <a:off x="3248069" y="806724"/>
            <a:ext cx="7924800" cy="707886"/>
          </a:xfrm>
          <a:prstGeom prst="rect">
            <a:avLst/>
          </a:prstGeom>
          <a:noFill/>
        </p:spPr>
        <p:txBody>
          <a:bodyPr wrap="square" rtlCol="0">
            <a:spAutoFit/>
          </a:bodyPr>
          <a:lstStyle/>
          <a:p>
            <a:r>
              <a:rPr lang="vi-VN" sz="4000" b="1" smtClean="0">
                <a:solidFill>
                  <a:schemeClr val="accent6">
                    <a:lumMod val="75000"/>
                  </a:schemeClr>
                </a:solidFill>
                <a:latin typeface="Arial" panose="020B0604020202020204" pitchFamily="34" charset="0"/>
                <a:cs typeface="Arial" panose="020B0604020202020204" pitchFamily="34" charset="0"/>
              </a:rPr>
              <a:t>Một số phần mềm thương mại:</a:t>
            </a:r>
            <a:endParaRPr lang="en-US" sz="4000" b="1">
              <a:solidFill>
                <a:schemeClr val="accent6">
                  <a:lumMod val="75000"/>
                </a:schemeClr>
              </a:solidFill>
              <a:latin typeface="Arial" panose="020B0604020202020204" pitchFamily="34" charset="0"/>
              <a:cs typeface="Arial" panose="020B0604020202020204" pitchFamily="34" charset="0"/>
            </a:endParaRPr>
          </a:p>
        </p:txBody>
      </p:sp>
      <p:grpSp>
        <p:nvGrpSpPr>
          <p:cNvPr id="19" name="Group 18"/>
          <p:cNvGrpSpPr/>
          <p:nvPr/>
        </p:nvGrpSpPr>
        <p:grpSpPr>
          <a:xfrm>
            <a:off x="1887014" y="2245246"/>
            <a:ext cx="2932791" cy="2828568"/>
            <a:chOff x="4322374" y="7124699"/>
            <a:chExt cx="2932791" cy="2828568"/>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5096" y="7124699"/>
              <a:ext cx="2195513" cy="2041967"/>
            </a:xfrm>
            <a:prstGeom prst="rect">
              <a:avLst/>
            </a:prstGeom>
          </p:spPr>
        </p:pic>
        <p:sp>
          <p:nvSpPr>
            <p:cNvPr id="24" name="Rectangle 23"/>
            <p:cNvSpPr/>
            <p:nvPr/>
          </p:nvSpPr>
          <p:spPr>
            <a:xfrm>
              <a:off x="4322374" y="9368492"/>
              <a:ext cx="2932791" cy="584775"/>
            </a:xfrm>
            <a:prstGeom prst="rect">
              <a:avLst/>
            </a:prstGeom>
          </p:spPr>
          <p:txBody>
            <a:bodyPr wrap="none">
              <a:spAutoFit/>
            </a:bodyPr>
            <a:lstStyle/>
            <a:p>
              <a:pPr algn="ctr"/>
              <a:r>
                <a:rPr lang="en-US" sz="3200" i="1" dirty="0">
                  <a:latin typeface="Arial" panose="020B0604020202020204" pitchFamily="34" charset="0"/>
                  <a:cs typeface="Arial" panose="020B0604020202020204" pitchFamily="34" charset="0"/>
                </a:rPr>
                <a:t>Microsoft Word</a:t>
              </a:r>
            </a:p>
          </p:txBody>
        </p:sp>
      </p:grpSp>
      <p:grpSp>
        <p:nvGrpSpPr>
          <p:cNvPr id="25" name="Group 24"/>
          <p:cNvGrpSpPr/>
          <p:nvPr/>
        </p:nvGrpSpPr>
        <p:grpSpPr>
          <a:xfrm>
            <a:off x="7335924" y="2240167"/>
            <a:ext cx="3441968" cy="2831107"/>
            <a:chOff x="8471481" y="7122159"/>
            <a:chExt cx="3441968" cy="2831107"/>
          </a:xfrm>
        </p:grpSpPr>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0" y="7122159"/>
              <a:ext cx="2096930" cy="2044507"/>
            </a:xfrm>
            <a:prstGeom prst="rect">
              <a:avLst/>
            </a:prstGeom>
          </p:spPr>
        </p:pic>
        <p:sp>
          <p:nvSpPr>
            <p:cNvPr id="27" name="Rectangle 26"/>
            <p:cNvSpPr/>
            <p:nvPr/>
          </p:nvSpPr>
          <p:spPr>
            <a:xfrm>
              <a:off x="8471481" y="9368491"/>
              <a:ext cx="3441968" cy="584775"/>
            </a:xfrm>
            <a:prstGeom prst="rect">
              <a:avLst/>
            </a:prstGeom>
          </p:spPr>
          <p:txBody>
            <a:bodyPr wrap="none">
              <a:spAutoFit/>
            </a:bodyPr>
            <a:lstStyle/>
            <a:p>
              <a:pPr algn="ctr"/>
              <a:r>
                <a:rPr lang="en-US" sz="3200" i="1" dirty="0">
                  <a:latin typeface="Arial" panose="020B0604020202020204" pitchFamily="34" charset="0"/>
                  <a:cs typeface="Arial" panose="020B0604020202020204" pitchFamily="34" charset="0"/>
                </a:rPr>
                <a:t>Adobe Photoshop</a:t>
              </a:r>
            </a:p>
          </p:txBody>
        </p:sp>
      </p:grpSp>
      <p:grpSp>
        <p:nvGrpSpPr>
          <p:cNvPr id="28" name="Group 27"/>
          <p:cNvGrpSpPr/>
          <p:nvPr/>
        </p:nvGrpSpPr>
        <p:grpSpPr>
          <a:xfrm>
            <a:off x="13294011" y="2245246"/>
            <a:ext cx="2949012" cy="2831107"/>
            <a:chOff x="13364358" y="7122159"/>
            <a:chExt cx="2949012" cy="2831107"/>
          </a:xfrm>
        </p:grpSpPr>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92200" y="7122159"/>
              <a:ext cx="2093328" cy="2044507"/>
            </a:xfrm>
            <a:prstGeom prst="rect">
              <a:avLst/>
            </a:prstGeom>
          </p:spPr>
        </p:pic>
        <p:sp>
          <p:nvSpPr>
            <p:cNvPr id="30" name="Rectangle 29"/>
            <p:cNvSpPr/>
            <p:nvPr/>
          </p:nvSpPr>
          <p:spPr>
            <a:xfrm>
              <a:off x="13364358" y="9368491"/>
              <a:ext cx="2949012" cy="584775"/>
            </a:xfrm>
            <a:prstGeom prst="rect">
              <a:avLst/>
            </a:prstGeom>
          </p:spPr>
          <p:txBody>
            <a:bodyPr wrap="none">
              <a:spAutoFit/>
            </a:bodyPr>
            <a:lstStyle/>
            <a:p>
              <a:pPr algn="ctr"/>
              <a:r>
                <a:rPr lang="en-US" sz="3200" i="1" dirty="0" smtClean="0">
                  <a:latin typeface="Arial" panose="020B0604020202020204" pitchFamily="34" charset="0"/>
                  <a:cs typeface="Arial" panose="020B0604020202020204" pitchFamily="34" charset="0"/>
                </a:rPr>
                <a:t>Adobe Audition</a:t>
              </a:r>
              <a:endParaRPr lang="en-US" sz="3200" i="1" dirty="0">
                <a:latin typeface="Arial" panose="020B0604020202020204" pitchFamily="34" charset="0"/>
                <a:cs typeface="Arial" panose="020B0604020202020204" pitchFamily="34" charset="0"/>
              </a:endParaRPr>
            </a:p>
          </p:txBody>
        </p:sp>
      </p:grpSp>
      <p:grpSp>
        <p:nvGrpSpPr>
          <p:cNvPr id="5" name="Group 4"/>
          <p:cNvGrpSpPr/>
          <p:nvPr/>
        </p:nvGrpSpPr>
        <p:grpSpPr>
          <a:xfrm>
            <a:off x="791140" y="5375048"/>
            <a:ext cx="9966637" cy="1066800"/>
            <a:chOff x="791140" y="5375048"/>
            <a:chExt cx="9966637" cy="1066800"/>
          </a:xfrm>
        </p:grpSpPr>
        <p:grpSp>
          <p:nvGrpSpPr>
            <p:cNvPr id="31" name="Group 8"/>
            <p:cNvGrpSpPr/>
            <p:nvPr/>
          </p:nvGrpSpPr>
          <p:grpSpPr>
            <a:xfrm>
              <a:off x="791140" y="5375048"/>
              <a:ext cx="2362200" cy="1066800"/>
              <a:chOff x="0" y="0"/>
              <a:chExt cx="2533497" cy="1086237"/>
            </a:xfrm>
          </p:grpSpPr>
          <p:pic>
            <p:nvPicPr>
              <p:cNvPr id="32" name="Picture 9"/>
              <p:cNvPicPr>
                <a:picLocks noChangeAspect="1"/>
              </p:cNvPicPr>
              <p:nvPr/>
            </p:nvPicPr>
            <p:blipFill>
              <a:blip r:embed="rId2"/>
              <a:srcRect/>
              <a:stretch>
                <a:fillRect/>
              </a:stretch>
            </p:blipFill>
            <p:spPr>
              <a:xfrm>
                <a:off x="0" y="0"/>
                <a:ext cx="2533497" cy="1086237"/>
              </a:xfrm>
              <a:prstGeom prst="rect">
                <a:avLst/>
              </a:prstGeom>
            </p:spPr>
          </p:pic>
          <p:grpSp>
            <p:nvGrpSpPr>
              <p:cNvPr id="33" name="Group 10"/>
              <p:cNvGrpSpPr/>
              <p:nvPr/>
            </p:nvGrpSpPr>
            <p:grpSpPr>
              <a:xfrm>
                <a:off x="706597" y="404422"/>
                <a:ext cx="1120303" cy="277393"/>
                <a:chOff x="0" y="0"/>
                <a:chExt cx="2051651" cy="508000"/>
              </a:xfrm>
            </p:grpSpPr>
            <p:sp>
              <p:nvSpPr>
                <p:cNvPr id="34" name="Freeform 11"/>
                <p:cNvSpPr/>
                <p:nvPr/>
              </p:nvSpPr>
              <p:spPr>
                <a:xfrm>
                  <a:off x="0" y="215900"/>
                  <a:ext cx="1755741" cy="76200"/>
                </a:xfrm>
                <a:custGeom>
                  <a:avLst/>
                  <a:gdLst/>
                  <a:ahLst/>
                  <a:cxnLst/>
                  <a:rect l="l" t="t" r="r" b="b"/>
                  <a:pathLst>
                    <a:path w="1755741" h="76200">
                      <a:moveTo>
                        <a:pt x="0" y="0"/>
                      </a:moveTo>
                      <a:lnTo>
                        <a:pt x="1755741" y="0"/>
                      </a:lnTo>
                      <a:lnTo>
                        <a:pt x="1755741" y="76200"/>
                      </a:lnTo>
                      <a:lnTo>
                        <a:pt x="0" y="76200"/>
                      </a:lnTo>
                      <a:close/>
                    </a:path>
                  </a:pathLst>
                </a:custGeom>
                <a:solidFill>
                  <a:srgbClr val="D75B3F"/>
                </a:solidFill>
              </p:spPr>
            </p:sp>
            <p:sp>
              <p:nvSpPr>
                <p:cNvPr id="35" name="Freeform 12"/>
                <p:cNvSpPr/>
                <p:nvPr/>
              </p:nvSpPr>
              <p:spPr>
                <a:xfrm>
                  <a:off x="1677001" y="1270"/>
                  <a:ext cx="374650" cy="505460"/>
                </a:xfrm>
                <a:custGeom>
                  <a:avLst/>
                  <a:gdLst/>
                  <a:ahLst/>
                  <a:cxnLst/>
                  <a:rect l="l" t="t" r="r" b="b"/>
                  <a:pathLst>
                    <a:path w="374650" h="505460">
                      <a:moveTo>
                        <a:pt x="0" y="505460"/>
                      </a:moveTo>
                      <a:lnTo>
                        <a:pt x="0" y="0"/>
                      </a:lnTo>
                      <a:lnTo>
                        <a:pt x="374650" y="252730"/>
                      </a:lnTo>
                      <a:close/>
                    </a:path>
                  </a:pathLst>
                </a:custGeom>
                <a:solidFill>
                  <a:srgbClr val="D75B3F"/>
                </a:solidFill>
              </p:spPr>
            </p:sp>
          </p:grpSp>
        </p:grpSp>
        <p:sp>
          <p:nvSpPr>
            <p:cNvPr id="36" name="TextBox 35"/>
            <p:cNvSpPr txBox="1"/>
            <p:nvPr/>
          </p:nvSpPr>
          <p:spPr>
            <a:xfrm>
              <a:off x="3353409" y="5534072"/>
              <a:ext cx="7404368" cy="707886"/>
            </a:xfrm>
            <a:prstGeom prst="rect">
              <a:avLst/>
            </a:prstGeom>
            <a:noFill/>
          </p:spPr>
          <p:txBody>
            <a:bodyPr wrap="square" rtlCol="0">
              <a:spAutoFit/>
            </a:bodyPr>
            <a:lstStyle/>
            <a:p>
              <a:r>
                <a:rPr lang="vi-VN" sz="4000" b="1" smtClean="0">
                  <a:solidFill>
                    <a:schemeClr val="accent6">
                      <a:lumMod val="75000"/>
                    </a:schemeClr>
                  </a:solidFill>
                  <a:latin typeface="Arial" panose="020B0604020202020204" pitchFamily="34" charset="0"/>
                  <a:cs typeface="Arial" panose="020B0604020202020204" pitchFamily="34" charset="0"/>
                </a:rPr>
                <a:t>Một số phần mềm miễn phí:</a:t>
              </a:r>
              <a:endParaRPr lang="en-US" sz="4000" b="1">
                <a:solidFill>
                  <a:schemeClr val="accent6">
                    <a:lumMod val="75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2114336" y="6973953"/>
            <a:ext cx="3054041" cy="3017177"/>
            <a:chOff x="5172869" y="6936090"/>
            <a:chExt cx="3054041" cy="3017177"/>
          </a:xfrm>
        </p:grpSpPr>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2600" y="6936090"/>
              <a:ext cx="2274580" cy="2274580"/>
            </a:xfrm>
            <a:prstGeom prst="rect">
              <a:avLst/>
            </a:prstGeom>
          </p:spPr>
        </p:pic>
        <p:sp>
          <p:nvSpPr>
            <p:cNvPr id="39" name="Rectangle 38"/>
            <p:cNvSpPr/>
            <p:nvPr/>
          </p:nvSpPr>
          <p:spPr>
            <a:xfrm>
              <a:off x="5172869" y="9368492"/>
              <a:ext cx="3054041" cy="584775"/>
            </a:xfrm>
            <a:prstGeom prst="rect">
              <a:avLst/>
            </a:prstGeom>
          </p:spPr>
          <p:txBody>
            <a:bodyPr wrap="none">
              <a:spAutoFit/>
            </a:bodyPr>
            <a:lstStyle/>
            <a:p>
              <a:pPr algn="ctr"/>
              <a:r>
                <a:rPr lang="en-US" sz="3200" i="1" dirty="0">
                  <a:latin typeface="Arial" panose="020B0604020202020204" pitchFamily="34" charset="0"/>
                  <a:cs typeface="Arial" panose="020B0604020202020204" pitchFamily="34" charset="0"/>
                </a:rPr>
                <a:t>Acrobat Reader</a:t>
              </a:r>
            </a:p>
          </p:txBody>
        </p:sp>
      </p:grpSp>
      <p:grpSp>
        <p:nvGrpSpPr>
          <p:cNvPr id="4" name="Group 3"/>
          <p:cNvGrpSpPr/>
          <p:nvPr/>
        </p:nvGrpSpPr>
        <p:grpSpPr>
          <a:xfrm>
            <a:off x="7760182" y="6872862"/>
            <a:ext cx="2375671" cy="3118268"/>
            <a:chOff x="7760182" y="6872862"/>
            <a:chExt cx="2375671" cy="3118268"/>
          </a:xfrm>
        </p:grpSpPr>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60182" y="6872862"/>
              <a:ext cx="2375671" cy="2375671"/>
            </a:xfrm>
            <a:prstGeom prst="rect">
              <a:avLst/>
            </a:prstGeom>
          </p:spPr>
        </p:pic>
        <p:sp>
          <p:nvSpPr>
            <p:cNvPr id="43" name="Rectangle 42"/>
            <p:cNvSpPr/>
            <p:nvPr/>
          </p:nvSpPr>
          <p:spPr>
            <a:xfrm>
              <a:off x="7956399" y="9406355"/>
              <a:ext cx="1983236" cy="584775"/>
            </a:xfrm>
            <a:prstGeom prst="rect">
              <a:avLst/>
            </a:prstGeom>
          </p:spPr>
          <p:txBody>
            <a:bodyPr wrap="none">
              <a:spAutoFit/>
            </a:bodyPr>
            <a:lstStyle/>
            <a:p>
              <a:pPr algn="ctr"/>
              <a:r>
                <a:rPr lang="vi-VN" sz="3200" i="1" smtClean="0">
                  <a:latin typeface="Arial" panose="020B0604020202020204" pitchFamily="34" charset="0"/>
                  <a:cs typeface="Arial" panose="020B0604020202020204" pitchFamily="34" charset="0"/>
                </a:rPr>
                <a:t>Facebook</a:t>
              </a:r>
              <a:endParaRPr lang="en-US" sz="3200" i="1" dirty="0">
                <a:latin typeface="Arial" panose="020B0604020202020204" pitchFamily="34" charset="0"/>
                <a:cs typeface="Arial" panose="020B0604020202020204" pitchFamily="34" charset="0"/>
              </a:endParaRPr>
            </a:p>
          </p:txBody>
        </p:sp>
      </p:grpSp>
      <p:grpSp>
        <p:nvGrpSpPr>
          <p:cNvPr id="44" name="Group 43"/>
          <p:cNvGrpSpPr/>
          <p:nvPr/>
        </p:nvGrpSpPr>
        <p:grpSpPr>
          <a:xfrm>
            <a:off x="13089105" y="6872862"/>
            <a:ext cx="3076483" cy="3118268"/>
            <a:chOff x="7409777" y="6872862"/>
            <a:chExt cx="3076483" cy="3118268"/>
          </a:xfrm>
        </p:grpSpPr>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60182" y="6872862"/>
              <a:ext cx="2375671" cy="2375671"/>
            </a:xfrm>
            <a:prstGeom prst="rect">
              <a:avLst/>
            </a:prstGeom>
          </p:spPr>
        </p:pic>
        <p:sp>
          <p:nvSpPr>
            <p:cNvPr id="46" name="Rectangle 45"/>
            <p:cNvSpPr/>
            <p:nvPr/>
          </p:nvSpPr>
          <p:spPr>
            <a:xfrm>
              <a:off x="7409777" y="9406355"/>
              <a:ext cx="3076483" cy="584775"/>
            </a:xfrm>
            <a:prstGeom prst="rect">
              <a:avLst/>
            </a:prstGeom>
          </p:spPr>
          <p:txBody>
            <a:bodyPr wrap="none">
              <a:spAutoFit/>
            </a:bodyPr>
            <a:lstStyle/>
            <a:p>
              <a:pPr algn="ctr"/>
              <a:r>
                <a:rPr lang="vi-VN" sz="3200" i="1" smtClean="0">
                  <a:latin typeface="Arial" panose="020B0604020202020204" pitchFamily="34" charset="0"/>
                  <a:cs typeface="Arial" panose="020B0604020202020204" pitchFamily="34" charset="0"/>
                </a:rPr>
                <a:t>Google Chrome</a:t>
              </a:r>
              <a:endParaRPr lang="en-US" sz="3200" i="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75842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ssolve">
                                      <p:cBhvr>
                                        <p:cTn id="33" dur="500"/>
                                        <p:tgtEl>
                                          <p:spTgt spid="5"/>
                                        </p:tgtEl>
                                      </p:cBhvr>
                                    </p:animEffect>
                                  </p:childTnLst>
                                </p:cTn>
                              </p:par>
                            </p:childTnLst>
                          </p:cTn>
                        </p:par>
                        <p:par>
                          <p:cTn id="34" fill="hold">
                            <p:stCondLst>
                              <p:cond delay="500"/>
                            </p:stCondLst>
                            <p:childTnLst>
                              <p:par>
                                <p:cTn id="35" presetID="53" presetClass="entr" presetSubtype="16"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childTnLst>
                          </p:cTn>
                        </p:par>
                        <p:par>
                          <p:cTn id="40" fill="hold">
                            <p:stCondLst>
                              <p:cond delay="1000"/>
                            </p:stCondLst>
                            <p:childTnLst>
                              <p:par>
                                <p:cTn id="41" presetID="53" presetClass="entr" presetSubtype="16"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1500"/>
                            </p:stCondLst>
                            <p:childTnLst>
                              <p:par>
                                <p:cTn id="47" presetID="53" presetClass="entr" presetSubtype="16"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1166</Words>
  <Application>Microsoft Office PowerPoint</Application>
  <PresentationFormat>Custom</PresentationFormat>
  <Paragraphs>120</Paragraphs>
  <Slides>27</Slides>
  <Notes>4</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tin</dc:title>
  <dc:creator>Xinh Đẹp Dịu Hiền Huế Thị</dc:creator>
  <cp:lastModifiedBy>Admin</cp:lastModifiedBy>
  <cp:revision>63</cp:revision>
  <dcterms:created xsi:type="dcterms:W3CDTF">2006-08-16T00:00:00Z</dcterms:created>
  <dcterms:modified xsi:type="dcterms:W3CDTF">2024-09-13T17:18:09Z</dcterms:modified>
  <dc:identifier>DAFUJNsYGYk</dc:identifier>
</cp:coreProperties>
</file>