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96" r:id="rId4"/>
  </p:sldMasterIdLst>
  <p:notesMasterIdLst>
    <p:notesMasterId r:id="rId42"/>
  </p:notesMasterIdLst>
  <p:sldIdLst>
    <p:sldId id="256" r:id="rId5"/>
    <p:sldId id="267" r:id="rId6"/>
    <p:sldId id="261" r:id="rId7"/>
    <p:sldId id="262" r:id="rId8"/>
    <p:sldId id="269" r:id="rId9"/>
    <p:sldId id="270" r:id="rId10"/>
    <p:sldId id="303" r:id="rId11"/>
    <p:sldId id="304" r:id="rId12"/>
    <p:sldId id="305" r:id="rId13"/>
    <p:sldId id="310" r:id="rId14"/>
    <p:sldId id="283" r:id="rId15"/>
    <p:sldId id="311" r:id="rId16"/>
    <p:sldId id="313" r:id="rId17"/>
    <p:sldId id="266" r:id="rId18"/>
    <p:sldId id="315" r:id="rId19"/>
    <p:sldId id="308" r:id="rId20"/>
    <p:sldId id="316" r:id="rId21"/>
    <p:sldId id="277" r:id="rId22"/>
    <p:sldId id="276" r:id="rId23"/>
    <p:sldId id="280" r:id="rId24"/>
    <p:sldId id="302" r:id="rId25"/>
    <p:sldId id="309" r:id="rId26"/>
    <p:sldId id="306" r:id="rId27"/>
    <p:sldId id="317" r:id="rId28"/>
    <p:sldId id="278" r:id="rId29"/>
    <p:sldId id="314" r:id="rId30"/>
    <p:sldId id="307" r:id="rId31"/>
    <p:sldId id="318" r:id="rId32"/>
    <p:sldId id="321" r:id="rId33"/>
    <p:sldId id="322" r:id="rId34"/>
    <p:sldId id="324" r:id="rId35"/>
    <p:sldId id="326" r:id="rId36"/>
    <p:sldId id="323" r:id="rId37"/>
    <p:sldId id="327" r:id="rId38"/>
    <p:sldId id="300" r:id="rId39"/>
    <p:sldId id="260" r:id="rId40"/>
    <p:sldId id="265" r:id="rId41"/>
  </p:sldIdLst>
  <p:sldSz cx="18288000" cy="10287000"/>
  <p:notesSz cx="6858000" cy="9144000"/>
  <p:embeddedFontLst>
    <p:embeddedFont>
      <p:font typeface="Tahoma" pitchFamily="34" charset="0"/>
      <p:regular r:id="rId43"/>
      <p:bold r:id="rId44"/>
    </p:embeddedFont>
    <p:embeddedFont>
      <p:font typeface="Calibri Light" pitchFamily="34" charset="0"/>
      <p:regular r:id="rId45"/>
      <p:italic r:id="rId46"/>
    </p:embeddedFont>
    <p:embeddedFont>
      <p:font typeface="Calibri"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F94"/>
    <a:srgbClr val="C7D7F3"/>
    <a:srgbClr val="428DFF"/>
    <a:srgbClr val="5E8A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29AEA-2295-4CAA-8E0B-66F286E672D6}"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DF9F2-F0E5-4FA1-9887-F0DAF8A48110}" type="slidenum">
              <a:rPr lang="en-US" smtClean="0"/>
              <a:t>‹#›</a:t>
            </a:fld>
            <a:endParaRPr lang="en-US"/>
          </a:p>
        </p:txBody>
      </p:sp>
    </p:spTree>
    <p:extLst>
      <p:ext uri="{BB962C8B-B14F-4D97-AF65-F5344CB8AC3E}">
        <p14:creationId xmlns:p14="http://schemas.microsoft.com/office/powerpoint/2010/main" val="399547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4</a:t>
            </a:fld>
            <a:endParaRPr lang="en-US"/>
          </a:p>
        </p:txBody>
      </p:sp>
    </p:spTree>
    <p:extLst>
      <p:ext uri="{BB962C8B-B14F-4D97-AF65-F5344CB8AC3E}">
        <p14:creationId xmlns:p14="http://schemas.microsoft.com/office/powerpoint/2010/main" val="43395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17</a:t>
            </a:fld>
            <a:endParaRPr lang="en-US"/>
          </a:p>
        </p:txBody>
      </p:sp>
    </p:spTree>
    <p:extLst>
      <p:ext uri="{BB962C8B-B14F-4D97-AF65-F5344CB8AC3E}">
        <p14:creationId xmlns:p14="http://schemas.microsoft.com/office/powerpoint/2010/main" val="58232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22</a:t>
            </a:fld>
            <a:endParaRPr lang="en-US"/>
          </a:p>
        </p:txBody>
      </p:sp>
    </p:spTree>
    <p:extLst>
      <p:ext uri="{BB962C8B-B14F-4D97-AF65-F5344CB8AC3E}">
        <p14:creationId xmlns:p14="http://schemas.microsoft.com/office/powerpoint/2010/main" val="334675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23</a:t>
            </a:fld>
            <a:endParaRPr lang="en-US"/>
          </a:p>
        </p:txBody>
      </p:sp>
    </p:spTree>
    <p:extLst>
      <p:ext uri="{BB962C8B-B14F-4D97-AF65-F5344CB8AC3E}">
        <p14:creationId xmlns:p14="http://schemas.microsoft.com/office/powerpoint/2010/main" val="247184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1511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26</a:t>
            </a:fld>
            <a:endParaRPr lang="en-US"/>
          </a:p>
        </p:txBody>
      </p:sp>
    </p:spTree>
    <p:extLst>
      <p:ext uri="{BB962C8B-B14F-4D97-AF65-F5344CB8AC3E}">
        <p14:creationId xmlns:p14="http://schemas.microsoft.com/office/powerpoint/2010/main" val="189964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27</a:t>
            </a:fld>
            <a:endParaRPr lang="en-US"/>
          </a:p>
        </p:txBody>
      </p:sp>
    </p:spTree>
    <p:extLst>
      <p:ext uri="{BB962C8B-B14F-4D97-AF65-F5344CB8AC3E}">
        <p14:creationId xmlns:p14="http://schemas.microsoft.com/office/powerpoint/2010/main" val="286505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28</a:t>
            </a:fld>
            <a:endParaRPr lang="en-US"/>
          </a:p>
        </p:txBody>
      </p:sp>
    </p:spTree>
    <p:extLst>
      <p:ext uri="{BB962C8B-B14F-4D97-AF65-F5344CB8AC3E}">
        <p14:creationId xmlns:p14="http://schemas.microsoft.com/office/powerpoint/2010/main" val="189780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“Quay” </a:t>
            </a:r>
            <a:r>
              <a:rPr lang="en-US" baseline="0" dirty="0" err="1" smtClean="0"/>
              <a:t>để</a:t>
            </a:r>
            <a:r>
              <a:rPr lang="en-US" baseline="0" dirty="0" smtClean="0"/>
              <a:t> quay </a:t>
            </a:r>
            <a:r>
              <a:rPr lang="en-US" baseline="0" dirty="0" err="1" smtClean="0"/>
              <a:t>bánh</a:t>
            </a:r>
            <a:r>
              <a:rPr lang="en-US" baseline="0" dirty="0" smtClean="0"/>
              <a:t> </a:t>
            </a:r>
            <a:r>
              <a:rPr lang="en-US" baseline="0" dirty="0" err="1" smtClean="0"/>
              <a:t>xe</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tâm</a:t>
            </a:r>
            <a:r>
              <a:rPr lang="en-US" baseline="0" dirty="0" smtClean="0"/>
              <a:t> </a:t>
            </a:r>
            <a:r>
              <a:rPr lang="en-US" baseline="0" dirty="0" err="1" smtClean="0"/>
              <a:t>vòng</a:t>
            </a:r>
            <a:r>
              <a:rPr lang="en-US" baseline="0" dirty="0" smtClean="0"/>
              <a:t> quay </a:t>
            </a:r>
            <a:r>
              <a:rPr lang="en-US" baseline="0" dirty="0" err="1" smtClean="0"/>
              <a:t>để</a:t>
            </a:r>
            <a:r>
              <a:rPr lang="en-US" baseline="0" dirty="0" smtClean="0"/>
              <a:t> </a:t>
            </a:r>
            <a:r>
              <a:rPr lang="en-US" baseline="0" dirty="0" err="1" smtClean="0"/>
              <a:t>dừng</a:t>
            </a:r>
            <a:r>
              <a:rPr lang="en-US" baseline="0" dirty="0" smtClean="0"/>
              <a:t> quay.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hộp</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mở</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góc</a:t>
            </a:r>
            <a:r>
              <a:rPr lang="en-US" baseline="0" dirty="0" smtClean="0"/>
              <a:t> </a:t>
            </a:r>
            <a:r>
              <a:rPr lang="en-US" baseline="0" dirty="0" err="1" smtClean="0"/>
              <a:t>dưới</a:t>
            </a:r>
            <a:r>
              <a:rPr lang="en-US" baseline="0" dirty="0" smtClean="0"/>
              <a:t> </a:t>
            </a:r>
            <a:r>
              <a:rPr lang="en-US" baseline="0" dirty="0" err="1" smtClean="0"/>
              <a:t>bên</a:t>
            </a:r>
            <a:r>
              <a:rPr lang="en-US" baseline="0" dirty="0" smtClean="0"/>
              <a:t> </a:t>
            </a:r>
            <a:r>
              <a:rPr lang="en-US" baseline="0" dirty="0" err="1" smtClean="0"/>
              <a:t>trái</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bài</a:t>
            </a:r>
            <a:r>
              <a:rPr lang="en-US" baseline="0" dirty="0" smtClean="0"/>
              <a:t> </a:t>
            </a:r>
            <a:r>
              <a:rPr lang="en-US" baseline="0" dirty="0" err="1" smtClean="0"/>
              <a:t>tập</a:t>
            </a:r>
            <a:r>
              <a:rPr lang="en-US" baseline="0" dirty="0" smtClean="0"/>
              <a:t> </a:t>
            </a:r>
            <a:r>
              <a:rPr lang="en-US" baseline="0" dirty="0" err="1" smtClean="0"/>
              <a:t>Luyện</a:t>
            </a:r>
            <a:r>
              <a:rPr lang="en-US" baseline="0" dirty="0" smtClean="0"/>
              <a:t> </a:t>
            </a:r>
            <a:r>
              <a:rPr lang="en-US" baseline="0" dirty="0" err="1" smtClean="0"/>
              <a:t>tập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51979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nút</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về</a:t>
            </a:r>
            <a:r>
              <a:rPr lang="en-US" baseline="0" dirty="0" smtClean="0"/>
              <a:t>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4047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nút</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về</a:t>
            </a:r>
            <a:r>
              <a:rPr lang="en-US" baseline="0" dirty="0" smtClean="0"/>
              <a:t>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6338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5</a:t>
            </a:fld>
            <a:endParaRPr lang="en-US"/>
          </a:p>
        </p:txBody>
      </p:sp>
    </p:spTree>
    <p:extLst>
      <p:ext uri="{BB962C8B-B14F-4D97-AF65-F5344CB8AC3E}">
        <p14:creationId xmlns:p14="http://schemas.microsoft.com/office/powerpoint/2010/main" val="3560477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nút</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về</a:t>
            </a:r>
            <a:r>
              <a:rPr lang="en-US" baseline="0" dirty="0" smtClean="0"/>
              <a:t>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36008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nút</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về</a:t>
            </a:r>
            <a:r>
              <a:rPr lang="en-US" baseline="0" dirty="0" smtClean="0"/>
              <a:t>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6188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nút</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về</a:t>
            </a:r>
            <a:r>
              <a:rPr lang="en-US" baseline="0" dirty="0" smtClean="0"/>
              <a:t>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06347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6</a:t>
            </a:fld>
            <a:endParaRPr lang="en-US"/>
          </a:p>
        </p:txBody>
      </p:sp>
    </p:spTree>
    <p:extLst>
      <p:ext uri="{BB962C8B-B14F-4D97-AF65-F5344CB8AC3E}">
        <p14:creationId xmlns:p14="http://schemas.microsoft.com/office/powerpoint/2010/main" val="79851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7</a:t>
            </a:fld>
            <a:endParaRPr lang="en-US"/>
          </a:p>
        </p:txBody>
      </p:sp>
    </p:spTree>
    <p:extLst>
      <p:ext uri="{BB962C8B-B14F-4D97-AF65-F5344CB8AC3E}">
        <p14:creationId xmlns:p14="http://schemas.microsoft.com/office/powerpoint/2010/main" val="3564853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8</a:t>
            </a:fld>
            <a:endParaRPr lang="en-US"/>
          </a:p>
        </p:txBody>
      </p:sp>
    </p:spTree>
    <p:extLst>
      <p:ext uri="{BB962C8B-B14F-4D97-AF65-F5344CB8AC3E}">
        <p14:creationId xmlns:p14="http://schemas.microsoft.com/office/powerpoint/2010/main" val="181173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9</a:t>
            </a:fld>
            <a:endParaRPr lang="en-US"/>
          </a:p>
        </p:txBody>
      </p:sp>
    </p:spTree>
    <p:extLst>
      <p:ext uri="{BB962C8B-B14F-4D97-AF65-F5344CB8AC3E}">
        <p14:creationId xmlns:p14="http://schemas.microsoft.com/office/powerpoint/2010/main" val="4154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11</a:t>
            </a:fld>
            <a:endParaRPr lang="en-US"/>
          </a:p>
        </p:txBody>
      </p:sp>
    </p:spTree>
    <p:extLst>
      <p:ext uri="{BB962C8B-B14F-4D97-AF65-F5344CB8AC3E}">
        <p14:creationId xmlns:p14="http://schemas.microsoft.com/office/powerpoint/2010/main" val="203057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13</a:t>
            </a:fld>
            <a:endParaRPr lang="en-US"/>
          </a:p>
        </p:txBody>
      </p:sp>
    </p:spTree>
    <p:extLst>
      <p:ext uri="{BB962C8B-B14F-4D97-AF65-F5344CB8AC3E}">
        <p14:creationId xmlns:p14="http://schemas.microsoft.com/office/powerpoint/2010/main" val="59314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16</a:t>
            </a:fld>
            <a:endParaRPr lang="en-US"/>
          </a:p>
        </p:txBody>
      </p:sp>
    </p:spTree>
    <p:extLst>
      <p:ext uri="{BB962C8B-B14F-4D97-AF65-F5344CB8AC3E}">
        <p14:creationId xmlns:p14="http://schemas.microsoft.com/office/powerpoint/2010/main" val="2945514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778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5965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7126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6795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5272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3024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7763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4862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062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9855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2474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3378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0106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8058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8400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0566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58135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9804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15906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4493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079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88656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34251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155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24617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3703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86353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7977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11300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9961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97596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16570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9479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2024/9/14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716839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12162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14/09/2024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265084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25.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9.sv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7.svg"/><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10" Type="http://schemas.openxmlformats.org/officeDocument/2006/relationships/image" Target="../media/image51.png"/><Relationship Id="rId4" Type="http://schemas.openxmlformats.org/officeDocument/2006/relationships/image" Target="../media/image29.jpe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3.png"/><Relationship Id="rId5" Type="http://schemas.openxmlformats.org/officeDocument/2006/relationships/image" Target="../media/image25.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sv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65.gif"/><Relationship Id="rId18" Type="http://schemas.openxmlformats.org/officeDocument/2006/relationships/image" Target="../media/image9.svg"/><Relationship Id="rId3" Type="http://schemas.openxmlformats.org/officeDocument/2006/relationships/slideLayout" Target="../slideLayouts/slideLayout24.xml"/><Relationship Id="rId7" Type="http://schemas.openxmlformats.org/officeDocument/2006/relationships/slide" Target="slide30.xml"/><Relationship Id="rId12" Type="http://schemas.openxmlformats.org/officeDocument/2006/relationships/image" Target="../media/image64.gif"/><Relationship Id="rId17" Type="http://schemas.openxmlformats.org/officeDocument/2006/relationships/image" Target="../media/image68.png"/><Relationship Id="rId2" Type="http://schemas.openxmlformats.org/officeDocument/2006/relationships/audio" Target="../media/media2.wav"/><Relationship Id="rId16" Type="http://schemas.openxmlformats.org/officeDocument/2006/relationships/slide" Target="slide35.xml"/><Relationship Id="rId1" Type="http://schemas.microsoft.com/office/2007/relationships/media" Target="../media/media2.wav"/><Relationship Id="rId6" Type="http://schemas.openxmlformats.org/officeDocument/2006/relationships/image" Target="../media/image3.svg"/><Relationship Id="rId11" Type="http://schemas.openxmlformats.org/officeDocument/2006/relationships/slide" Target="slide34.xml"/><Relationship Id="rId5" Type="http://schemas.openxmlformats.org/officeDocument/2006/relationships/image" Target="../media/image63.png"/><Relationship Id="rId15" Type="http://schemas.openxmlformats.org/officeDocument/2006/relationships/image" Target="../media/image67.png"/><Relationship Id="rId10" Type="http://schemas.openxmlformats.org/officeDocument/2006/relationships/slide" Target="slide33.xml"/><Relationship Id="rId19" Type="http://schemas.openxmlformats.org/officeDocument/2006/relationships/image" Target="../media/image69.png"/><Relationship Id="rId4" Type="http://schemas.openxmlformats.org/officeDocument/2006/relationships/notesSlide" Target="../notesSlides/notesSlide17.xml"/><Relationship Id="rId9" Type="http://schemas.openxmlformats.org/officeDocument/2006/relationships/slide" Target="slide32.xml"/><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6.svg"/><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17" Type="http://schemas.openxmlformats.org/officeDocument/2006/relationships/image" Target="../media/image18.svg"/><Relationship Id="rId2" Type="http://schemas.openxmlformats.org/officeDocument/2006/relationships/notesSlide" Target="../notesSlides/notesSlide18.xml"/><Relationship Id="rId16" Type="http://schemas.openxmlformats.org/officeDocument/2006/relationships/image" Target="../media/image76.png"/><Relationship Id="rId1" Type="http://schemas.openxmlformats.org/officeDocument/2006/relationships/slideLayout" Target="../slideLayouts/slideLayout34.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29.xml"/><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19.xml"/><Relationship Id="rId16" Type="http://schemas.openxmlformats.org/officeDocument/2006/relationships/image" Target="../media/image18.svg"/><Relationship Id="rId1" Type="http://schemas.openxmlformats.org/officeDocument/2006/relationships/slideLayout" Target="../slideLayouts/slideLayout34.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20.xml"/><Relationship Id="rId16" Type="http://schemas.openxmlformats.org/officeDocument/2006/relationships/image" Target="../media/image18.svg"/><Relationship Id="rId1" Type="http://schemas.openxmlformats.org/officeDocument/2006/relationships/slideLayout" Target="../slideLayouts/slideLayout34.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7.png"/><Relationship Id="rId17" Type="http://schemas.openxmlformats.org/officeDocument/2006/relationships/image" Target="../media/image18.svg"/><Relationship Id="rId2" Type="http://schemas.openxmlformats.org/officeDocument/2006/relationships/notesSlide" Target="../notesSlides/notesSlide21.xml"/><Relationship Id="rId16" Type="http://schemas.openxmlformats.org/officeDocument/2006/relationships/image" Target="../media/image76.png"/><Relationship Id="rId1" Type="http://schemas.openxmlformats.org/officeDocument/2006/relationships/slideLayout" Target="../slideLayouts/slideLayout34.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29.xml"/><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22.xml"/><Relationship Id="rId16" Type="http://schemas.openxmlformats.org/officeDocument/2006/relationships/image" Target="../media/image18.svg"/><Relationship Id="rId1" Type="http://schemas.openxmlformats.org/officeDocument/2006/relationships/slideLayout" Target="../slideLayouts/slideLayout34.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7" Type="http://schemas.openxmlformats.org/officeDocument/2006/relationships/image" Target="../media/image80.png"/><Relationship Id="rId2" Type="http://schemas.openxmlformats.org/officeDocument/2006/relationships/image" Target="../media/image6.png"/><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79.png"/><Relationship Id="rId4" Type="http://schemas.openxmlformats.org/officeDocument/2006/relationships/image" Target="../media/image9.svg"/></Relationships>
</file>

<file path=ppt/slides/_rels/slide3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1.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5.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444" r="1544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5392726" y="2142915"/>
            <a:ext cx="19479700" cy="95937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58922" r="19464"/>
          <a:stretch>
            <a:fillRect/>
          </a:stretch>
        </p:blipFill>
        <p:spPr>
          <a:xfrm rot="-5400000">
            <a:off x="1323803" y="-1439341"/>
            <a:ext cx="5873339" cy="1338324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9752" y="-793340"/>
            <a:ext cx="4995681" cy="343453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9752" y="7740308"/>
            <a:ext cx="4995681" cy="3434531"/>
          </a:xfrm>
          <a:prstGeom prst="rect">
            <a:avLst/>
          </a:prstGeom>
        </p:spPr>
      </p:pic>
      <p:sp>
        <p:nvSpPr>
          <p:cNvPr id="7" name="TextBox 7"/>
          <p:cNvSpPr txBox="1"/>
          <p:nvPr/>
        </p:nvSpPr>
        <p:spPr>
          <a:xfrm>
            <a:off x="1143000" y="3368834"/>
            <a:ext cx="14820900" cy="3693319"/>
          </a:xfrm>
          <a:prstGeom prst="rect">
            <a:avLst/>
          </a:prstGeom>
        </p:spPr>
        <p:txBody>
          <a:bodyPr wrap="square" lIns="0" tIns="0" rIns="0" bIns="0" rtlCol="0" anchor="t">
            <a:spAutoFit/>
          </a:bodyPr>
          <a:lstStyle/>
          <a:p>
            <a:pPr>
              <a:lnSpc>
                <a:spcPts val="14419"/>
              </a:lnSpc>
            </a:pPr>
            <a:r>
              <a:rPr lang="en-US" sz="8000" b="1" dirty="0" smtClean="0">
                <a:solidFill>
                  <a:srgbClr val="002060"/>
                </a:solidFill>
                <a:latin typeface="Arial" panose="020B0604020202020204" pitchFamily="34" charset="0"/>
                <a:cs typeface="Arial" panose="020B0604020202020204" pitchFamily="34" charset="0"/>
              </a:rPr>
              <a:t>CHÀO MỪNG CÁC EM </a:t>
            </a:r>
          </a:p>
          <a:p>
            <a:pPr>
              <a:lnSpc>
                <a:spcPts val="14419"/>
              </a:lnSpc>
            </a:pPr>
            <a:r>
              <a:rPr lang="en-US" sz="8000" b="1" dirty="0" smtClean="0">
                <a:solidFill>
                  <a:srgbClr val="002060"/>
                </a:solidFill>
                <a:latin typeface="Arial" panose="020B0604020202020204" pitchFamily="34" charset="0"/>
                <a:cs typeface="Arial" panose="020B0604020202020204" pitchFamily="34" charset="0"/>
              </a:rPr>
              <a:t>ĐẾN VỚI BÀI HỌC HÔM NAY!</a:t>
            </a:r>
            <a:endParaRPr lang="en-US" sz="8000" b="1"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108" r="14780"/>
          <a:stretch>
            <a:fillRect/>
          </a:stretch>
        </p:blipFill>
        <p:spPr>
          <a:xfrm>
            <a:off x="0" y="0"/>
            <a:ext cx="18288000" cy="10287000"/>
          </a:xfrm>
          <a:prstGeom prst="rect">
            <a:avLst/>
          </a:prstGeom>
        </p:spPr>
      </p:pic>
      <p:sp>
        <p:nvSpPr>
          <p:cNvPr id="3" name="Rectangle 2"/>
          <p:cNvSpPr/>
          <p:nvPr/>
        </p:nvSpPr>
        <p:spPr>
          <a:xfrm>
            <a:off x="2827550" y="800716"/>
            <a:ext cx="10235494" cy="707886"/>
          </a:xfrm>
          <a:prstGeom prst="rect">
            <a:avLst/>
          </a:prstGeom>
        </p:spPr>
        <p:txBody>
          <a:bodyPr wrap="none">
            <a:spAutoFit/>
          </a:bodyPr>
          <a:lstStyle/>
          <a:p>
            <a:r>
              <a:rPr lang="vi-VN" sz="4000" b="1">
                <a:solidFill>
                  <a:schemeClr val="tx2">
                    <a:lumMod val="50000"/>
                  </a:schemeClr>
                </a:solidFill>
                <a:latin typeface="Arial" panose="020B0604020202020204" pitchFamily="34" charset="0"/>
                <a:cs typeface="Arial" panose="020B0604020202020204" pitchFamily="34" charset="0"/>
              </a:rPr>
              <a:t>Các chức năng cơ bản của hệ điều hành:</a:t>
            </a:r>
            <a:endParaRPr lang="en-US" sz="4000" b="1">
              <a:solidFill>
                <a:schemeClr val="tx2">
                  <a:lumMod val="50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990600" y="2291469"/>
            <a:ext cx="3937347" cy="2878149"/>
            <a:chOff x="990600" y="2291469"/>
            <a:chExt cx="3937347" cy="2878149"/>
          </a:xfrm>
        </p:grpSpPr>
        <p:sp>
          <p:nvSpPr>
            <p:cNvPr id="4" name="Hexagon 3"/>
            <p:cNvSpPr/>
            <p:nvPr/>
          </p:nvSpPr>
          <p:spPr>
            <a:xfrm>
              <a:off x="990600" y="2291469"/>
              <a:ext cx="3937347" cy="2878149"/>
            </a:xfrm>
            <a:prstGeom prst="hexagon">
              <a:avLst/>
            </a:prstGeom>
            <a:solidFill>
              <a:srgbClr val="428DFF"/>
            </a:solidFill>
            <a:ln>
              <a:solidFill>
                <a:srgbClr val="428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74033" y="3167047"/>
              <a:ext cx="2723143" cy="1015663"/>
            </a:xfrm>
            <a:prstGeom prst="rect">
              <a:avLst/>
            </a:prstGeom>
          </p:spPr>
          <p:txBody>
            <a:bodyPr wrap="square">
              <a:spAutoFit/>
            </a:bodyPr>
            <a:lstStyle/>
            <a:p>
              <a:pPr algn="ctr">
                <a:lnSpc>
                  <a:spcPct val="150000"/>
                </a:lnSpc>
              </a:pPr>
              <a:r>
                <a:rPr lang="vi-VN" sz="4000" smtClean="0">
                  <a:solidFill>
                    <a:schemeClr val="bg1"/>
                  </a:solidFill>
                  <a:latin typeface="Arial" panose="020B0604020202020204" pitchFamily="34" charset="0"/>
                  <a:cs typeface="Arial" panose="020B0604020202020204" pitchFamily="34" charset="0"/>
                </a:rPr>
                <a:t>Quản lí tệp</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26" name="Group 25"/>
          <p:cNvGrpSpPr/>
          <p:nvPr/>
        </p:nvGrpSpPr>
        <p:grpSpPr>
          <a:xfrm>
            <a:off x="5486055" y="2232331"/>
            <a:ext cx="6299545" cy="2878149"/>
            <a:chOff x="2569118" y="5357124"/>
            <a:chExt cx="3937346" cy="2878149"/>
          </a:xfrm>
        </p:grpSpPr>
        <p:grpSp>
          <p:nvGrpSpPr>
            <p:cNvPr id="27" name="Group 6"/>
            <p:cNvGrpSpPr/>
            <p:nvPr/>
          </p:nvGrpSpPr>
          <p:grpSpPr>
            <a:xfrm rot="-5400000">
              <a:off x="3098716" y="4827526"/>
              <a:ext cx="2878149" cy="3937346"/>
              <a:chOff x="0" y="0"/>
              <a:chExt cx="698500" cy="1383539"/>
            </a:xfrm>
          </p:grpSpPr>
          <p:sp>
            <p:nvSpPr>
              <p:cNvPr id="46" name="Freeform 7"/>
              <p:cNvSpPr/>
              <p:nvPr/>
            </p:nvSpPr>
            <p:spPr>
              <a:xfrm>
                <a:off x="0" y="0"/>
                <a:ext cx="698500" cy="1383539"/>
              </a:xfrm>
              <a:custGeom>
                <a:avLst/>
                <a:gdLst/>
                <a:ahLst/>
                <a:cxnLst/>
                <a:rect l="l" t="t" r="r" b="b"/>
                <a:pathLst>
                  <a:path w="698500" h="1860917">
                    <a:moveTo>
                      <a:pt x="349250" y="0"/>
                    </a:moveTo>
                    <a:lnTo>
                      <a:pt x="698500" y="203200"/>
                    </a:lnTo>
                    <a:lnTo>
                      <a:pt x="698500" y="1657717"/>
                    </a:lnTo>
                    <a:lnTo>
                      <a:pt x="349250" y="1860917"/>
                    </a:lnTo>
                    <a:lnTo>
                      <a:pt x="0" y="1657717"/>
                    </a:lnTo>
                    <a:lnTo>
                      <a:pt x="0" y="203200"/>
                    </a:lnTo>
                    <a:lnTo>
                      <a:pt x="349250" y="0"/>
                    </a:lnTo>
                    <a:close/>
                  </a:path>
                </a:pathLst>
              </a:custGeom>
              <a:solidFill>
                <a:srgbClr val="428DFF"/>
              </a:solidFill>
            </p:spPr>
          </p:sp>
          <p:sp>
            <p:nvSpPr>
              <p:cNvPr id="47"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30" name="Rectangle 29"/>
            <p:cNvSpPr/>
            <p:nvPr/>
          </p:nvSpPr>
          <p:spPr>
            <a:xfrm>
              <a:off x="2819685" y="5826703"/>
              <a:ext cx="3436210" cy="1938992"/>
            </a:xfrm>
            <a:prstGeom prst="rect">
              <a:avLst/>
            </a:prstGeom>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Quản lí, khai thác các thiết bị của hệ thống</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48" name="Group 47"/>
          <p:cNvGrpSpPr/>
          <p:nvPr/>
        </p:nvGrpSpPr>
        <p:grpSpPr>
          <a:xfrm>
            <a:off x="12499842" y="2227249"/>
            <a:ext cx="5063754" cy="2878149"/>
            <a:chOff x="2569118" y="5357125"/>
            <a:chExt cx="3164951" cy="2878149"/>
          </a:xfrm>
        </p:grpSpPr>
        <p:grpSp>
          <p:nvGrpSpPr>
            <p:cNvPr id="49" name="Group 6"/>
            <p:cNvGrpSpPr/>
            <p:nvPr/>
          </p:nvGrpSpPr>
          <p:grpSpPr>
            <a:xfrm rot="-5400000">
              <a:off x="2712519" y="5213724"/>
              <a:ext cx="2878149" cy="3164951"/>
              <a:chOff x="0" y="0"/>
              <a:chExt cx="698500" cy="1112128"/>
            </a:xfrm>
          </p:grpSpPr>
          <p:sp>
            <p:nvSpPr>
              <p:cNvPr id="51" name="Freeform 7"/>
              <p:cNvSpPr/>
              <p:nvPr/>
            </p:nvSpPr>
            <p:spPr>
              <a:xfrm>
                <a:off x="0" y="0"/>
                <a:ext cx="698500" cy="1112128"/>
              </a:xfrm>
              <a:custGeom>
                <a:avLst/>
                <a:gdLst/>
                <a:ahLst/>
                <a:cxnLst/>
                <a:rect l="l" t="t" r="r" b="b"/>
                <a:pathLst>
                  <a:path w="698500" h="1860917">
                    <a:moveTo>
                      <a:pt x="349250" y="0"/>
                    </a:moveTo>
                    <a:lnTo>
                      <a:pt x="698500" y="203200"/>
                    </a:lnTo>
                    <a:lnTo>
                      <a:pt x="698500" y="1657717"/>
                    </a:lnTo>
                    <a:lnTo>
                      <a:pt x="349250" y="1860917"/>
                    </a:lnTo>
                    <a:lnTo>
                      <a:pt x="0" y="1657717"/>
                    </a:lnTo>
                    <a:lnTo>
                      <a:pt x="0" y="203200"/>
                    </a:lnTo>
                    <a:lnTo>
                      <a:pt x="349250" y="0"/>
                    </a:lnTo>
                    <a:close/>
                  </a:path>
                </a:pathLst>
              </a:custGeom>
              <a:solidFill>
                <a:srgbClr val="428DFF"/>
              </a:solidFill>
            </p:spPr>
          </p:sp>
          <p:sp>
            <p:nvSpPr>
              <p:cNvPr id="52"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0" name="Rectangle 49"/>
            <p:cNvSpPr/>
            <p:nvPr/>
          </p:nvSpPr>
          <p:spPr>
            <a:xfrm>
              <a:off x="2654883" y="6288368"/>
              <a:ext cx="2993421" cy="1015663"/>
            </a:xfrm>
            <a:prstGeom prst="rect">
              <a:avLst/>
            </a:prstGeom>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Quản </a:t>
              </a:r>
              <a:r>
                <a:rPr lang="en-US" sz="4000" smtClean="0">
                  <a:solidFill>
                    <a:schemeClr val="bg1"/>
                  </a:solidFill>
                  <a:latin typeface="Arial" panose="020B0604020202020204" pitchFamily="34" charset="0"/>
                  <a:cs typeface="Arial" panose="020B0604020202020204" pitchFamily="34" charset="0"/>
                </a:rPr>
                <a:t>lí</a:t>
              </a:r>
              <a:r>
                <a:rPr lang="vi-VN" sz="4000" smtClean="0">
                  <a:solidFill>
                    <a:schemeClr val="bg1"/>
                  </a:solidFill>
                  <a:latin typeface="Arial" panose="020B0604020202020204" pitchFamily="34" charset="0"/>
                  <a:cs typeface="Arial" panose="020B0604020202020204" pitchFamily="34" charset="0"/>
                </a:rPr>
                <a:t> tiến trình</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53" name="Group 52"/>
          <p:cNvGrpSpPr/>
          <p:nvPr/>
        </p:nvGrpSpPr>
        <p:grpSpPr>
          <a:xfrm>
            <a:off x="1155505" y="5758009"/>
            <a:ext cx="11481556" cy="3652074"/>
            <a:chOff x="2569118" y="5357125"/>
            <a:chExt cx="5508299" cy="2878149"/>
          </a:xfrm>
        </p:grpSpPr>
        <p:grpSp>
          <p:nvGrpSpPr>
            <p:cNvPr id="54" name="Group 6"/>
            <p:cNvGrpSpPr/>
            <p:nvPr/>
          </p:nvGrpSpPr>
          <p:grpSpPr>
            <a:xfrm rot="-5400000">
              <a:off x="3884193" y="4042050"/>
              <a:ext cx="2878149" cy="5508299"/>
              <a:chOff x="0" y="0"/>
              <a:chExt cx="698500" cy="1935554"/>
            </a:xfrm>
          </p:grpSpPr>
          <p:sp>
            <p:nvSpPr>
              <p:cNvPr id="56" name="Freeform 7"/>
              <p:cNvSpPr/>
              <p:nvPr/>
            </p:nvSpPr>
            <p:spPr>
              <a:xfrm>
                <a:off x="0" y="0"/>
                <a:ext cx="698500" cy="1935554"/>
              </a:xfrm>
              <a:custGeom>
                <a:avLst/>
                <a:gdLst/>
                <a:ahLst/>
                <a:cxnLst/>
                <a:rect l="l" t="t" r="r" b="b"/>
                <a:pathLst>
                  <a:path w="698500" h="1860917">
                    <a:moveTo>
                      <a:pt x="349250" y="0"/>
                    </a:moveTo>
                    <a:lnTo>
                      <a:pt x="698500" y="203200"/>
                    </a:lnTo>
                    <a:lnTo>
                      <a:pt x="698500" y="1657717"/>
                    </a:lnTo>
                    <a:lnTo>
                      <a:pt x="349250" y="1860917"/>
                    </a:lnTo>
                    <a:lnTo>
                      <a:pt x="0" y="1657717"/>
                    </a:lnTo>
                    <a:lnTo>
                      <a:pt x="0" y="203200"/>
                    </a:lnTo>
                    <a:lnTo>
                      <a:pt x="349250" y="0"/>
                    </a:lnTo>
                    <a:close/>
                  </a:path>
                </a:pathLst>
              </a:custGeom>
              <a:solidFill>
                <a:srgbClr val="428DFF"/>
              </a:solidFill>
            </p:spPr>
          </p:sp>
          <p:sp>
            <p:nvSpPr>
              <p:cNvPr id="57"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5" name="Rectangle 54"/>
            <p:cNvSpPr/>
            <p:nvPr/>
          </p:nvSpPr>
          <p:spPr>
            <a:xfrm>
              <a:off x="2750798" y="5668320"/>
              <a:ext cx="5077408" cy="2165860"/>
            </a:xfrm>
            <a:prstGeom prst="rect">
              <a:avLst/>
            </a:prstGeom>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Cung cấp phương thức giao tiếp để người dùng điều khiển máy tính bằng câu lệnh hoặc qua giao diện đồ họa hay dùng tiếng </a:t>
              </a:r>
              <a:r>
                <a:rPr lang="en-US" sz="4000" smtClean="0">
                  <a:solidFill>
                    <a:schemeClr val="bg1"/>
                  </a:solidFill>
                  <a:latin typeface="Arial" panose="020B0604020202020204" pitchFamily="34" charset="0"/>
                  <a:cs typeface="Arial" panose="020B0604020202020204" pitchFamily="34" charset="0"/>
                </a:rPr>
                <a:t>nói</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58" name="Group 57"/>
          <p:cNvGrpSpPr/>
          <p:nvPr/>
        </p:nvGrpSpPr>
        <p:grpSpPr>
          <a:xfrm>
            <a:off x="13063044" y="5758008"/>
            <a:ext cx="4500553" cy="3652075"/>
            <a:chOff x="990600" y="2291469"/>
            <a:chExt cx="3937347" cy="2878149"/>
          </a:xfrm>
        </p:grpSpPr>
        <p:sp>
          <p:nvSpPr>
            <p:cNvPr id="59" name="Hexagon 58"/>
            <p:cNvSpPr/>
            <p:nvPr/>
          </p:nvSpPr>
          <p:spPr>
            <a:xfrm>
              <a:off x="990600" y="2291469"/>
              <a:ext cx="3937347" cy="2878149"/>
            </a:xfrm>
            <a:prstGeom prst="hexagon">
              <a:avLst/>
            </a:prstGeom>
            <a:solidFill>
              <a:srgbClr val="428DFF"/>
            </a:solidFill>
            <a:ln>
              <a:solidFill>
                <a:srgbClr val="428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109561" y="3285379"/>
              <a:ext cx="3699424" cy="800430"/>
            </a:xfrm>
            <a:prstGeom prst="rect">
              <a:avLst/>
            </a:prstGeom>
          </p:spPr>
          <p:txBody>
            <a:bodyPr wrap="square">
              <a:spAutoFit/>
            </a:bodyPr>
            <a:lstStyle/>
            <a:p>
              <a:pPr algn="ctr">
                <a:lnSpc>
                  <a:spcPct val="150000"/>
                </a:lnSpc>
              </a:pPr>
              <a:r>
                <a:rPr lang="vi-VN" sz="4000" smtClean="0">
                  <a:solidFill>
                    <a:schemeClr val="bg1"/>
                  </a:solidFill>
                  <a:latin typeface="Arial" panose="020B0604020202020204" pitchFamily="34" charset="0"/>
                  <a:cs typeface="Arial" panose="020B0604020202020204" pitchFamily="34" charset="0"/>
                </a:rPr>
                <a:t>Bảo vệ hệ thống</a:t>
              </a:r>
              <a:endParaRPr lang="en-US" sz="4000" dirty="0">
                <a:solidFill>
                  <a:schemeClr val="bg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6687800" y="8732876"/>
            <a:ext cx="1115665" cy="1115665"/>
          </a:xfrm>
          <a:prstGeom prst="rect">
            <a:avLst/>
          </a:prstGeom>
        </p:spPr>
      </p:pic>
      <p:pic>
        <p:nvPicPr>
          <p:cNvPr id="61" name="Picture 60"/>
          <p:cNvPicPr>
            <a:picLocks noChangeAspect="1"/>
          </p:cNvPicPr>
          <p:nvPr/>
        </p:nvPicPr>
        <p:blipFill>
          <a:blip r:embed="rId4"/>
          <a:stretch>
            <a:fillRect/>
          </a:stretch>
        </p:blipFill>
        <p:spPr>
          <a:xfrm>
            <a:off x="990600" y="571371"/>
            <a:ext cx="1603387" cy="1066892"/>
          </a:xfrm>
          <a:prstGeom prst="rect">
            <a:avLst/>
          </a:prstGeom>
        </p:spPr>
      </p:pic>
    </p:spTree>
    <p:extLst>
      <p:ext uri="{BB962C8B-B14F-4D97-AF65-F5344CB8AC3E}">
        <p14:creationId xmlns:p14="http://schemas.microsoft.com/office/powerpoint/2010/main" val="296708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1" y="312403"/>
            <a:ext cx="17221202" cy="2165218"/>
            <a:chOff x="8182500" y="383240"/>
            <a:chExt cx="15469834" cy="3396286"/>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500" y="383240"/>
              <a:ext cx="12184204" cy="3396286"/>
            </a:xfrm>
            <a:prstGeom prst="rect">
              <a:avLst/>
            </a:prstGeom>
          </p:spPr>
        </p:pic>
        <p:sp>
          <p:nvSpPr>
            <p:cNvPr id="28" name="TextBox 27"/>
            <p:cNvSpPr txBox="1"/>
            <p:nvPr/>
          </p:nvSpPr>
          <p:spPr>
            <a:xfrm>
              <a:off x="9072358" y="653176"/>
              <a:ext cx="14579976" cy="3041436"/>
            </a:xfrm>
            <a:prstGeom prst="rect">
              <a:avLst/>
            </a:prstGeom>
            <a:noFill/>
          </p:spPr>
          <p:txBody>
            <a:bodyPr wrap="square" rtlCol="0">
              <a:spAutoFit/>
            </a:bodyPr>
            <a:lstStyle/>
            <a:p>
              <a:pPr algn="just">
                <a:lnSpc>
                  <a:spcPct val="150000"/>
                </a:lnSpc>
              </a:pPr>
              <a:r>
                <a:rPr lang="vi-VN" sz="4000" b="1" smtClean="0"/>
                <a:t>2. SƠ LƯỢC LỊCH SỬ PHÁT TRIỂN CỦA HỆ ĐIỀU HÀNH QUA CÁC THẾ HỆ MÁY TÍNH</a:t>
              </a:r>
              <a:endParaRPr lang="en-US" sz="4000"/>
            </a:p>
          </p:txBody>
        </p:sp>
      </p:grpSp>
      <p:grpSp>
        <p:nvGrpSpPr>
          <p:cNvPr id="5" name="Group 4"/>
          <p:cNvGrpSpPr/>
          <p:nvPr/>
        </p:nvGrpSpPr>
        <p:grpSpPr>
          <a:xfrm>
            <a:off x="1371600" y="3238500"/>
            <a:ext cx="11020758" cy="5588777"/>
            <a:chOff x="1371600" y="3238500"/>
            <a:chExt cx="11020758" cy="5588777"/>
          </a:xfrm>
        </p:grpSpPr>
        <p:grpSp>
          <p:nvGrpSpPr>
            <p:cNvPr id="4" name="Group 3"/>
            <p:cNvGrpSpPr/>
            <p:nvPr/>
          </p:nvGrpSpPr>
          <p:grpSpPr>
            <a:xfrm>
              <a:off x="1371600" y="3238500"/>
              <a:ext cx="11020758" cy="5588777"/>
              <a:chOff x="1371600" y="3468344"/>
              <a:chExt cx="11020758" cy="5588777"/>
            </a:xfrm>
          </p:grpSpPr>
          <p:grpSp>
            <p:nvGrpSpPr>
              <p:cNvPr id="15" name="Group 2"/>
              <p:cNvGrpSpPr/>
              <p:nvPr/>
            </p:nvGrpSpPr>
            <p:grpSpPr>
              <a:xfrm>
                <a:off x="1371600" y="3468344"/>
                <a:ext cx="11020758" cy="5588777"/>
                <a:chOff x="0" y="0"/>
                <a:chExt cx="1588153" cy="1154379"/>
              </a:xfrm>
            </p:grpSpPr>
            <p:sp>
              <p:nvSpPr>
                <p:cNvPr id="16"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76200">
                  <a:solidFill>
                    <a:srgbClr val="1E1E1E"/>
                  </a:solidFill>
                </a:ln>
              </p:spPr>
            </p:sp>
            <p:sp>
              <p:nvSpPr>
                <p:cNvPr id="18"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5"/>
              <p:cNvSpPr/>
              <p:nvPr/>
            </p:nvSpPr>
            <p:spPr>
              <a:xfrm>
                <a:off x="11582400" y="3771900"/>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2" name="Rectangle 1"/>
            <p:cNvSpPr/>
            <p:nvPr/>
          </p:nvSpPr>
          <p:spPr>
            <a:xfrm>
              <a:off x="2354293" y="3845438"/>
              <a:ext cx="8866490"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Đ</a:t>
              </a:r>
              <a:r>
                <a:rPr lang="vi-VN" sz="4400" smtClean="0">
                  <a:latin typeface="Arial" panose="020B0604020202020204" pitchFamily="34" charset="0"/>
                  <a:cs typeface="Arial" panose="020B0604020202020204" pitchFamily="34" charset="0"/>
                </a:rPr>
                <a:t>ọc </a:t>
              </a:r>
              <a:r>
                <a:rPr lang="vi-VN" sz="4400">
                  <a:latin typeface="Arial" panose="020B0604020202020204" pitchFamily="34" charset="0"/>
                  <a:cs typeface="Arial" panose="020B0604020202020204" pitchFamily="34" charset="0"/>
                </a:rPr>
                <a:t>thông tin mục 2 SGK trang 13 – </a:t>
              </a:r>
              <a:r>
                <a:rPr lang="vi-VN" sz="4400" smtClean="0">
                  <a:latin typeface="Arial" panose="020B0604020202020204" pitchFamily="34" charset="0"/>
                  <a:cs typeface="Arial" panose="020B0604020202020204" pitchFamily="34" charset="0"/>
                </a:rPr>
                <a:t>14 để tìm </a:t>
              </a:r>
              <a:r>
                <a:rPr lang="vi-VN" sz="4400">
                  <a:latin typeface="Arial" panose="020B0604020202020204" pitchFamily="34" charset="0"/>
                  <a:cs typeface="Arial" panose="020B0604020202020204" pitchFamily="34" charset="0"/>
                </a:rPr>
                <a:t>hiểu sơ lược lịch sử phát triển của hệ điều hành qua các thế hệ máy </a:t>
              </a:r>
              <a:r>
                <a:rPr lang="vi-VN" sz="4400" smtClean="0">
                  <a:latin typeface="Arial" panose="020B0604020202020204" pitchFamily="34" charset="0"/>
                  <a:cs typeface="Arial" panose="020B0604020202020204" pitchFamily="34" charset="0"/>
                </a:rPr>
                <a:t>tính.</a:t>
              </a:r>
              <a:endParaRPr lang="en-US" sz="440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9"/>
          <a:stretch>
            <a:fillRect/>
          </a:stretch>
        </p:blipFill>
        <p:spPr>
          <a:xfrm>
            <a:off x="11220783" y="6483499"/>
            <a:ext cx="7082417" cy="4002604"/>
          </a:xfrm>
          <a:prstGeom prst="rect">
            <a:avLst/>
          </a:prstGeom>
        </p:spPr>
      </p:pic>
    </p:spTree>
    <p:extLst>
      <p:ext uri="{BB962C8B-B14F-4D97-AF65-F5344CB8AC3E}">
        <p14:creationId xmlns:p14="http://schemas.microsoft.com/office/powerpoint/2010/main" val="58701019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269" y="-765669"/>
            <a:ext cx="7486545" cy="51470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691702" y="-958032"/>
            <a:ext cx="4995681" cy="3434531"/>
          </a:xfrm>
          <a:prstGeom prst="rect">
            <a:avLst/>
          </a:prstGeom>
        </p:spPr>
      </p:pic>
      <p:grpSp>
        <p:nvGrpSpPr>
          <p:cNvPr id="10" name="Group 9"/>
          <p:cNvGrpSpPr/>
          <p:nvPr/>
        </p:nvGrpSpPr>
        <p:grpSpPr>
          <a:xfrm>
            <a:off x="4954653" y="4091940"/>
            <a:ext cx="3852681" cy="6177281"/>
            <a:chOff x="4954653" y="4091940"/>
            <a:chExt cx="3852681" cy="6177281"/>
          </a:xfrm>
        </p:grpSpPr>
        <p:sp>
          <p:nvSpPr>
            <p:cNvPr id="32" name="Pentagon 31"/>
            <p:cNvSpPr/>
            <p:nvPr/>
          </p:nvSpPr>
          <p:spPr>
            <a:xfrm rot="16200000">
              <a:off x="3792353" y="5254240"/>
              <a:ext cx="6177281"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47087" y="4759357"/>
              <a:ext cx="3520427" cy="1754326"/>
            </a:xfrm>
            <a:prstGeom prst="rect">
              <a:avLst/>
            </a:prstGeom>
          </p:spPr>
          <p:txBody>
            <a:bodyPr wrap="square">
              <a:spAutoFit/>
            </a:bodyPr>
            <a:lstStyle/>
            <a:p>
              <a:pPr algn="ctr">
                <a:lnSpc>
                  <a:spcPct val="150000"/>
                </a:lnSpc>
              </a:pPr>
              <a:r>
                <a:rPr lang="vi-VN" sz="3600" b="1" smtClean="0">
                  <a:latin typeface="Arial" panose="020B0604020202020204" pitchFamily="34" charset="0"/>
                  <a:cs typeface="Arial" panose="020B0604020202020204" pitchFamily="34" charset="0"/>
                </a:rPr>
                <a:t>M</a:t>
              </a:r>
              <a:r>
                <a:rPr lang="en-US" sz="3600" b="1" smtClean="0">
                  <a:latin typeface="Arial" panose="020B0604020202020204" pitchFamily="34" charset="0"/>
                  <a:cs typeface="Arial" panose="020B0604020202020204" pitchFamily="34" charset="0"/>
                </a:rPr>
                <a:t>áy </a:t>
              </a:r>
              <a:r>
                <a:rPr lang="en-US" sz="3600" b="1">
                  <a:latin typeface="Arial" panose="020B0604020202020204" pitchFamily="34" charset="0"/>
                  <a:cs typeface="Arial" panose="020B0604020202020204" pitchFamily="34" charset="0"/>
                </a:rPr>
                <a:t>tính thế hệ thứ hai:</a:t>
              </a:r>
            </a:p>
          </p:txBody>
        </p:sp>
        <p:sp>
          <p:nvSpPr>
            <p:cNvPr id="8" name="Rectangle 7"/>
            <p:cNvSpPr/>
            <p:nvPr/>
          </p:nvSpPr>
          <p:spPr>
            <a:xfrm>
              <a:off x="5007268" y="6466399"/>
              <a:ext cx="3800066" cy="3618363"/>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Tại </a:t>
              </a:r>
              <a:r>
                <a:rPr lang="vi-VN" sz="3600">
                  <a:latin typeface="Arial" panose="020B0604020202020204" pitchFamily="34" charset="0"/>
                  <a:cs typeface="Arial" panose="020B0604020202020204" pitchFamily="34" charset="0"/>
                </a:rPr>
                <a:t>mỗi thời điểm chỉ cho phép thực hiện một chương trình của người dùng. </a:t>
              </a:r>
              <a:endParaRPr lang="en-US" sz="3600">
                <a:latin typeface="Arial" panose="020B0604020202020204" pitchFamily="34" charset="0"/>
                <a:cs typeface="Arial" panose="020B0604020202020204" pitchFamily="34" charset="0"/>
              </a:endParaRPr>
            </a:p>
          </p:txBody>
        </p:sp>
      </p:grpSp>
      <p:grpSp>
        <p:nvGrpSpPr>
          <p:cNvPr id="12" name="Group 11"/>
          <p:cNvGrpSpPr/>
          <p:nvPr/>
        </p:nvGrpSpPr>
        <p:grpSpPr>
          <a:xfrm>
            <a:off x="9267298" y="2476500"/>
            <a:ext cx="3852682" cy="7777480"/>
            <a:chOff x="9267298" y="2476500"/>
            <a:chExt cx="3852682" cy="7777480"/>
          </a:xfrm>
        </p:grpSpPr>
        <p:sp>
          <p:nvSpPr>
            <p:cNvPr id="37" name="Pentagon 36"/>
            <p:cNvSpPr/>
            <p:nvPr/>
          </p:nvSpPr>
          <p:spPr>
            <a:xfrm rot="16200000">
              <a:off x="7304899" y="4438899"/>
              <a:ext cx="7777480"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32949" y="3214776"/>
              <a:ext cx="3521380" cy="1754326"/>
            </a:xfrm>
            <a:prstGeom prst="rect">
              <a:avLst/>
            </a:prstGeom>
          </p:spPr>
          <p:txBody>
            <a:bodyPr wrap="square">
              <a:spAutoFit/>
            </a:bodyPr>
            <a:lstStyle/>
            <a:p>
              <a:pPr algn="ctr">
                <a:lnSpc>
                  <a:spcPct val="150000"/>
                </a:lnSpc>
              </a:pPr>
              <a:r>
                <a:rPr lang="vi-VN" sz="3600" b="1" smtClean="0">
                  <a:latin typeface="Arial" panose="020B0604020202020204" pitchFamily="34" charset="0"/>
                  <a:cs typeface="Arial" panose="020B0604020202020204" pitchFamily="34" charset="0"/>
                </a:rPr>
                <a:t>M</a:t>
              </a:r>
              <a:r>
                <a:rPr lang="en-US" sz="3600" b="1" smtClean="0">
                  <a:latin typeface="Arial" panose="020B0604020202020204" pitchFamily="34" charset="0"/>
                  <a:cs typeface="Arial" panose="020B0604020202020204" pitchFamily="34" charset="0"/>
                </a:rPr>
                <a:t>áy </a:t>
              </a:r>
              <a:r>
                <a:rPr lang="en-US" sz="3600" b="1">
                  <a:latin typeface="Arial" panose="020B0604020202020204" pitchFamily="34" charset="0"/>
                  <a:cs typeface="Arial" panose="020B0604020202020204" pitchFamily="34" charset="0"/>
                </a:rPr>
                <a:t>tính thế hệ thứ </a:t>
              </a:r>
              <a:r>
                <a:rPr lang="vi-VN" sz="3600" b="1" smtClean="0">
                  <a:latin typeface="Arial" panose="020B0604020202020204" pitchFamily="34" charset="0"/>
                  <a:cs typeface="Arial" panose="020B0604020202020204" pitchFamily="34" charset="0"/>
                </a:rPr>
                <a:t>ba</a:t>
              </a:r>
              <a:r>
                <a:rPr lang="en-US" sz="3600" b="1" smtClean="0">
                  <a:latin typeface="Arial" panose="020B0604020202020204" pitchFamily="34" charset="0"/>
                  <a:cs typeface="Arial" panose="020B0604020202020204" pitchFamily="34" charset="0"/>
                </a:rPr>
                <a:t>:</a:t>
              </a:r>
              <a:endParaRPr lang="en-US" sz="3600" b="1">
                <a:latin typeface="Arial" panose="020B0604020202020204" pitchFamily="34" charset="0"/>
                <a:cs typeface="Arial" panose="020B0604020202020204" pitchFamily="34" charset="0"/>
              </a:endParaRPr>
            </a:p>
          </p:txBody>
        </p:sp>
        <p:sp>
          <p:nvSpPr>
            <p:cNvPr id="11" name="Rectangle 10"/>
            <p:cNvSpPr/>
            <p:nvPr/>
          </p:nvSpPr>
          <p:spPr>
            <a:xfrm>
              <a:off x="9352166" y="4759357"/>
              <a:ext cx="3767814" cy="5432706"/>
            </a:xfrm>
            <a:prstGeom prst="rect">
              <a:avLst/>
            </a:prstGeom>
          </p:spPr>
          <p:txBody>
            <a:bodyPr wrap="square">
              <a:spAutoFit/>
            </a:bodyPr>
            <a:lstStyle/>
            <a:p>
              <a:pPr algn="just">
                <a:lnSpc>
                  <a:spcPct val="140000"/>
                </a:lnSpc>
              </a:pPr>
              <a:r>
                <a:rPr lang="vi-VN" sz="3600" smtClean="0">
                  <a:latin typeface="Arial" panose="020B0604020202020204" pitchFamily="34" charset="0"/>
                  <a:cs typeface="Arial" panose="020B0604020202020204" pitchFamily="34" charset="0"/>
                </a:rPr>
                <a:t>Hệ điều hành theo </a:t>
              </a:r>
              <a:r>
                <a:rPr lang="vi-VN" sz="3600">
                  <a:latin typeface="Arial" panose="020B0604020202020204" pitchFamily="34" charset="0"/>
                  <a:cs typeface="Arial" panose="020B0604020202020204" pitchFamily="34" charset="0"/>
                </a:rPr>
                <a:t>chế độ đa nhiệm, cho phép tại mỗi thời điểm có nhiều chương trình được thực </a:t>
              </a:r>
              <a:r>
                <a:rPr lang="vi-VN" sz="3600" smtClean="0">
                  <a:latin typeface="Arial" panose="020B0604020202020204" pitchFamily="34" charset="0"/>
                  <a:cs typeface="Arial" panose="020B0604020202020204" pitchFamily="34" charset="0"/>
                </a:rPr>
                <a:t>hiện.</a:t>
              </a:r>
              <a:endParaRPr lang="en-US" sz="3600">
                <a:latin typeface="Arial" panose="020B0604020202020204" pitchFamily="34" charset="0"/>
                <a:cs typeface="Arial" panose="020B0604020202020204" pitchFamily="34" charset="0"/>
              </a:endParaRPr>
            </a:p>
          </p:txBody>
        </p:sp>
      </p:grpSp>
      <p:grpSp>
        <p:nvGrpSpPr>
          <p:cNvPr id="14" name="Group 13"/>
          <p:cNvGrpSpPr/>
          <p:nvPr/>
        </p:nvGrpSpPr>
        <p:grpSpPr>
          <a:xfrm>
            <a:off x="642009" y="5339080"/>
            <a:ext cx="3852681" cy="4914900"/>
            <a:chOff x="642009" y="5339080"/>
            <a:chExt cx="3852681" cy="4914900"/>
          </a:xfrm>
        </p:grpSpPr>
        <p:grpSp>
          <p:nvGrpSpPr>
            <p:cNvPr id="9" name="Group 8"/>
            <p:cNvGrpSpPr/>
            <p:nvPr/>
          </p:nvGrpSpPr>
          <p:grpSpPr>
            <a:xfrm>
              <a:off x="642009" y="5339080"/>
              <a:ext cx="3852681" cy="4914900"/>
              <a:chOff x="642009" y="5339080"/>
              <a:chExt cx="3852681" cy="4914900"/>
            </a:xfrm>
          </p:grpSpPr>
          <p:sp>
            <p:nvSpPr>
              <p:cNvPr id="5" name="Pentagon 4"/>
              <p:cNvSpPr/>
              <p:nvPr/>
            </p:nvSpPr>
            <p:spPr>
              <a:xfrm rot="16200000">
                <a:off x="110900" y="5870189"/>
                <a:ext cx="4914900"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6232" y="6240732"/>
                <a:ext cx="3624236" cy="1754326"/>
              </a:xfrm>
              <a:prstGeom prst="rect">
                <a:avLst/>
              </a:prstGeom>
            </p:spPr>
            <p:txBody>
              <a:bodyPr wrap="square">
                <a:spAutoFit/>
              </a:bodyPr>
              <a:lstStyle/>
              <a:p>
                <a:pPr algn="ctr">
                  <a:lnSpc>
                    <a:spcPct val="150000"/>
                  </a:lnSpc>
                </a:pPr>
                <a:r>
                  <a:rPr lang="en-US" sz="3600" b="1">
                    <a:latin typeface="Arial" panose="020B0604020202020204" pitchFamily="34" charset="0"/>
                    <a:cs typeface="Arial" panose="020B0604020202020204" pitchFamily="34" charset="0"/>
                  </a:rPr>
                  <a:t>Máy tính thế hệ thứ </a:t>
                </a:r>
                <a:r>
                  <a:rPr lang="en-US" sz="3600" b="1" smtClean="0">
                    <a:latin typeface="Arial" panose="020B0604020202020204" pitchFamily="34" charset="0"/>
                    <a:cs typeface="Arial" panose="020B0604020202020204" pitchFamily="34" charset="0"/>
                  </a:rPr>
                  <a:t>nhất</a:t>
                </a:r>
                <a:r>
                  <a:rPr lang="vi-VN" sz="3600" b="1" smtClean="0">
                    <a:latin typeface="Arial" panose="020B0604020202020204" pitchFamily="34" charset="0"/>
                    <a:cs typeface="Arial" panose="020B0604020202020204" pitchFamily="34" charset="0"/>
                  </a:rPr>
                  <a:t>:</a:t>
                </a:r>
              </a:p>
            </p:txBody>
          </p:sp>
        </p:grpSp>
        <p:sp>
          <p:nvSpPr>
            <p:cNvPr id="13" name="Rectangle 12"/>
            <p:cNvSpPr/>
            <p:nvPr/>
          </p:nvSpPr>
          <p:spPr>
            <a:xfrm>
              <a:off x="1152318" y="7887107"/>
              <a:ext cx="2832063" cy="1754326"/>
            </a:xfrm>
            <a:prstGeom prst="rect">
              <a:avLst/>
            </a:prstGeom>
          </p:spPr>
          <p:txBody>
            <a:bodyPr wrap="square">
              <a:spAutoFit/>
            </a:bodyPr>
            <a:lstStyle/>
            <a:p>
              <a:pPr lvl="0" algn="just">
                <a:lnSpc>
                  <a:spcPct val="150000"/>
                </a:lnSpc>
              </a:pPr>
              <a:r>
                <a:rPr lang="vi-VN" sz="3600" smtClean="0">
                  <a:solidFill>
                    <a:prstClr val="black"/>
                  </a:solidFill>
                  <a:latin typeface="Arial" panose="020B0604020202020204" pitchFamily="34" charset="0"/>
                  <a:cs typeface="Arial" panose="020B0604020202020204" pitchFamily="34" charset="0"/>
                </a:rPr>
                <a:t>K</a:t>
              </a:r>
              <a:r>
                <a:rPr lang="en-US" sz="3600" smtClean="0">
                  <a:solidFill>
                    <a:prstClr val="black"/>
                  </a:solidFill>
                  <a:latin typeface="Arial" panose="020B0604020202020204" pitchFamily="34" charset="0"/>
                  <a:cs typeface="Arial" panose="020B0604020202020204" pitchFamily="34" charset="0"/>
                </a:rPr>
                <a:t>hông </a:t>
              </a:r>
              <a:r>
                <a:rPr lang="en-US" sz="3600">
                  <a:solidFill>
                    <a:prstClr val="black"/>
                  </a:solidFill>
                  <a:latin typeface="Arial" panose="020B0604020202020204" pitchFamily="34" charset="0"/>
                  <a:cs typeface="Arial" panose="020B0604020202020204" pitchFamily="34" charset="0"/>
                </a:rPr>
                <a:t>có hệ điều </a:t>
              </a:r>
              <a:r>
                <a:rPr lang="en-US" sz="3600" smtClean="0">
                  <a:solidFill>
                    <a:prstClr val="black"/>
                  </a:solidFill>
                  <a:latin typeface="Arial" panose="020B0604020202020204" pitchFamily="34" charset="0"/>
                  <a:cs typeface="Arial" panose="020B0604020202020204" pitchFamily="34" charset="0"/>
                </a:rPr>
                <a:t>hành</a:t>
              </a:r>
              <a:r>
                <a:rPr lang="vi-VN" sz="3600" smtClean="0">
                  <a:solidFill>
                    <a:prstClr val="black"/>
                  </a:solidFill>
                  <a:latin typeface="Arial" panose="020B0604020202020204" pitchFamily="34" charset="0"/>
                  <a:cs typeface="Arial" panose="020B0604020202020204" pitchFamily="34" charset="0"/>
                </a:rPr>
                <a:t>.</a:t>
              </a:r>
              <a:r>
                <a:rPr lang="en-US" sz="3600" smtClean="0">
                  <a:solidFill>
                    <a:prstClr val="black"/>
                  </a:solidFill>
                  <a:latin typeface="Arial" panose="020B0604020202020204" pitchFamily="34" charset="0"/>
                  <a:cs typeface="Arial" panose="020B0604020202020204" pitchFamily="34" charset="0"/>
                </a:rPr>
                <a:t> </a:t>
              </a:r>
              <a:endParaRPr lang="en-US" sz="3600">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13664812" y="1089660"/>
            <a:ext cx="3873390" cy="9164320"/>
            <a:chOff x="13664812" y="1089660"/>
            <a:chExt cx="3873390" cy="9164320"/>
          </a:xfrm>
        </p:grpSpPr>
        <p:sp>
          <p:nvSpPr>
            <p:cNvPr id="38" name="Pentagon 37"/>
            <p:cNvSpPr/>
            <p:nvPr/>
          </p:nvSpPr>
          <p:spPr>
            <a:xfrm rot="16200000">
              <a:off x="11008993" y="3745479"/>
              <a:ext cx="9164320"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3830463" y="1838193"/>
              <a:ext cx="3521380" cy="1754326"/>
            </a:xfrm>
            <a:prstGeom prst="rect">
              <a:avLst/>
            </a:prstGeom>
          </p:spPr>
          <p:txBody>
            <a:bodyPr wrap="square">
              <a:spAutoFit/>
            </a:bodyPr>
            <a:lstStyle/>
            <a:p>
              <a:pPr algn="ctr">
                <a:lnSpc>
                  <a:spcPct val="150000"/>
                </a:lnSpc>
              </a:pPr>
              <a:r>
                <a:rPr lang="vi-VN" sz="3600" b="1" smtClean="0">
                  <a:latin typeface="Arial" panose="020B0604020202020204" pitchFamily="34" charset="0"/>
                  <a:cs typeface="Arial" panose="020B0604020202020204" pitchFamily="34" charset="0"/>
                </a:rPr>
                <a:t>M</a:t>
              </a:r>
              <a:r>
                <a:rPr lang="en-US" sz="3600" b="1" smtClean="0">
                  <a:latin typeface="Arial" panose="020B0604020202020204" pitchFamily="34" charset="0"/>
                  <a:cs typeface="Arial" panose="020B0604020202020204" pitchFamily="34" charset="0"/>
                </a:rPr>
                <a:t>áy </a:t>
              </a:r>
              <a:r>
                <a:rPr lang="en-US" sz="3600" b="1">
                  <a:latin typeface="Arial" panose="020B0604020202020204" pitchFamily="34" charset="0"/>
                  <a:cs typeface="Arial" panose="020B0604020202020204" pitchFamily="34" charset="0"/>
                </a:rPr>
                <a:t>tính thế hệ </a:t>
              </a:r>
              <a:r>
                <a:rPr lang="en-US" sz="3600" b="1" smtClean="0">
                  <a:latin typeface="Arial" panose="020B0604020202020204" pitchFamily="34" charset="0"/>
                  <a:cs typeface="Arial" panose="020B0604020202020204" pitchFamily="34" charset="0"/>
                </a:rPr>
                <a:t>thứ</a:t>
              </a:r>
              <a:r>
                <a:rPr lang="vi-VN" sz="3600" b="1" smtClean="0">
                  <a:latin typeface="Arial" panose="020B0604020202020204" pitchFamily="34" charset="0"/>
                  <a:cs typeface="Arial" panose="020B0604020202020204" pitchFamily="34" charset="0"/>
                </a:rPr>
                <a:t> tư</a:t>
              </a:r>
              <a:r>
                <a:rPr lang="en-US" sz="3600" b="1" smtClean="0">
                  <a:latin typeface="Arial" panose="020B0604020202020204" pitchFamily="34" charset="0"/>
                  <a:cs typeface="Arial" panose="020B0604020202020204" pitchFamily="34" charset="0"/>
                </a:rPr>
                <a:t>:</a:t>
              </a:r>
              <a:endParaRPr lang="en-US" sz="3600" b="1">
                <a:latin typeface="Arial" panose="020B0604020202020204" pitchFamily="34" charset="0"/>
                <a:cs typeface="Arial" panose="020B0604020202020204" pitchFamily="34" charset="0"/>
              </a:endParaRPr>
            </a:p>
          </p:txBody>
        </p:sp>
        <p:sp>
          <p:nvSpPr>
            <p:cNvPr id="15" name="Rectangle 14"/>
            <p:cNvSpPr/>
            <p:nvPr/>
          </p:nvSpPr>
          <p:spPr>
            <a:xfrm>
              <a:off x="13685520" y="3442151"/>
              <a:ext cx="3852682" cy="6740307"/>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Có </a:t>
              </a:r>
              <a:r>
                <a:rPr lang="vi-VN" sz="3600">
                  <a:latin typeface="Arial" panose="020B0604020202020204" pitchFamily="34" charset="0"/>
                  <a:cs typeface="Arial" panose="020B0604020202020204" pitchFamily="34" charset="0"/>
                </a:rPr>
                <a:t>hai khuynh hướng phát triển máy tính: máy tính cá nhân và siêu máy tính, với mỗi loại máy tính có loại hệ điều hành tương </a:t>
              </a:r>
              <a:r>
                <a:rPr lang="vi-VN" sz="3600" smtClean="0">
                  <a:latin typeface="Arial" panose="020B0604020202020204" pitchFamily="34" charset="0"/>
                  <a:cs typeface="Arial" panose="020B0604020202020204" pitchFamily="34" charset="0"/>
                </a:rPr>
                <a:t>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3572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5079" y="723900"/>
            <a:ext cx="11787745" cy="1600200"/>
            <a:chOff x="8182500" y="1028700"/>
            <a:chExt cx="11140090" cy="2510018"/>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500" y="1028700"/>
              <a:ext cx="10374720" cy="2510018"/>
            </a:xfrm>
            <a:prstGeom prst="rect">
              <a:avLst/>
            </a:prstGeom>
          </p:spPr>
        </p:pic>
        <p:sp>
          <p:nvSpPr>
            <p:cNvPr id="28" name="TextBox 27"/>
            <p:cNvSpPr txBox="1"/>
            <p:nvPr/>
          </p:nvSpPr>
          <p:spPr>
            <a:xfrm>
              <a:off x="9051460" y="1465080"/>
              <a:ext cx="10271130" cy="1541136"/>
            </a:xfrm>
            <a:prstGeom prst="rect">
              <a:avLst/>
            </a:prstGeom>
            <a:noFill/>
          </p:spPr>
          <p:txBody>
            <a:bodyPr wrap="square" rtlCol="0">
              <a:spAutoFit/>
            </a:bodyPr>
            <a:lstStyle/>
            <a:p>
              <a:pPr algn="just">
                <a:lnSpc>
                  <a:spcPct val="150000"/>
                </a:lnSpc>
              </a:pPr>
              <a:r>
                <a:rPr lang="vi-VN" sz="4400" b="1" smtClean="0">
                  <a:latin typeface="Arial" panose="020B0604020202020204" pitchFamily="34" charset="0"/>
                  <a:cs typeface="Arial" panose="020B0604020202020204" pitchFamily="34" charset="0"/>
                </a:rPr>
                <a:t>3. MỘT SỐ HỆ ĐIỀU HÀNH TIÊU BIỂU</a:t>
              </a:r>
              <a:endParaRPr lang="en-US" sz="4400" b="1" dirty="0" smtClean="0">
                <a:latin typeface="Arial" panose="020B0604020202020204" pitchFamily="34" charset="0"/>
                <a:cs typeface="Arial" panose="020B0604020202020204" pitchFamily="34" charset="0"/>
              </a:endParaRPr>
            </a:p>
          </p:txBody>
        </p:sp>
      </p:grpSp>
      <p:grpSp>
        <p:nvGrpSpPr>
          <p:cNvPr id="11" name="Group 10"/>
          <p:cNvGrpSpPr/>
          <p:nvPr/>
        </p:nvGrpSpPr>
        <p:grpSpPr>
          <a:xfrm>
            <a:off x="1094955" y="2628264"/>
            <a:ext cx="12621045" cy="1377365"/>
            <a:chOff x="1094955" y="2628264"/>
            <a:chExt cx="12621045" cy="1377365"/>
          </a:xfrm>
        </p:grpSpPr>
        <p:sp>
          <p:nvSpPr>
            <p:cNvPr id="2" name="Rectangle 1"/>
            <p:cNvSpPr/>
            <p:nvPr/>
          </p:nvSpPr>
          <p:spPr>
            <a:xfrm>
              <a:off x="2667000" y="2930730"/>
              <a:ext cx="11049000" cy="707886"/>
            </a:xfrm>
            <a:prstGeom prst="rect">
              <a:avLst/>
            </a:prstGeom>
          </p:spPr>
          <p:txBody>
            <a:bodyPr wrap="square">
              <a:spAutoFit/>
            </a:bodyPr>
            <a:lstStyle/>
            <a:p>
              <a:r>
                <a:rPr lang="vi-VN" sz="4000" i="1">
                  <a:solidFill>
                    <a:srgbClr val="002060"/>
                  </a:solidFill>
                </a:rPr>
                <a:t>T</a:t>
              </a:r>
              <a:r>
                <a:rPr lang="vi-VN" sz="4000" i="1" smtClean="0">
                  <a:solidFill>
                    <a:srgbClr val="002060"/>
                  </a:solidFill>
                </a:rPr>
                <a:t>hảo luận và </a:t>
              </a:r>
              <a:r>
                <a:rPr lang="vi-VN" sz="4000" i="1">
                  <a:solidFill>
                    <a:srgbClr val="002060"/>
                  </a:solidFill>
                </a:rPr>
                <a:t>trả lời </a:t>
              </a:r>
              <a:r>
                <a:rPr lang="vi-VN" sz="4000" b="1" i="1">
                  <a:solidFill>
                    <a:srgbClr val="002060"/>
                  </a:solidFill>
                </a:rPr>
                <a:t>Hoạt động 2 </a:t>
              </a:r>
              <a:r>
                <a:rPr lang="vi-VN" sz="4000" i="1">
                  <a:solidFill>
                    <a:srgbClr val="002060"/>
                  </a:solidFill>
                </a:rPr>
                <a:t>SGK trang 15: </a:t>
              </a:r>
              <a:endParaRPr lang="en-US" sz="4000" i="1">
                <a:solidFill>
                  <a:srgbClr val="002060"/>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955" y="2628264"/>
              <a:ext cx="1572045" cy="1377365"/>
            </a:xfrm>
            <a:prstGeom prst="rect">
              <a:avLst/>
            </a:prstGeom>
          </p:spPr>
        </p:pic>
      </p:grpSp>
      <p:pic>
        <p:nvPicPr>
          <p:cNvPr id="5" name="Picture 4"/>
          <p:cNvPicPr>
            <a:picLocks noChangeAspect="1"/>
          </p:cNvPicPr>
          <p:nvPr/>
        </p:nvPicPr>
        <p:blipFill>
          <a:blip r:embed="rId8"/>
          <a:stretch>
            <a:fillRect/>
          </a:stretch>
        </p:blipFill>
        <p:spPr>
          <a:xfrm flipH="1">
            <a:off x="914400" y="5659629"/>
            <a:ext cx="3962400" cy="4627371"/>
          </a:xfrm>
          <a:prstGeom prst="rect">
            <a:avLst/>
          </a:prstGeom>
        </p:spPr>
      </p:pic>
      <p:grpSp>
        <p:nvGrpSpPr>
          <p:cNvPr id="7" name="Group 6"/>
          <p:cNvGrpSpPr/>
          <p:nvPr/>
        </p:nvGrpSpPr>
        <p:grpSpPr>
          <a:xfrm>
            <a:off x="5019039" y="4223928"/>
            <a:ext cx="7086600" cy="4495800"/>
            <a:chOff x="5181600" y="4076700"/>
            <a:chExt cx="7086600" cy="4495800"/>
          </a:xfrm>
        </p:grpSpPr>
        <p:sp>
          <p:nvSpPr>
            <p:cNvPr id="3" name="Oval Callout 2"/>
            <p:cNvSpPr/>
            <p:nvPr/>
          </p:nvSpPr>
          <p:spPr>
            <a:xfrm>
              <a:off x="5181600" y="4076700"/>
              <a:ext cx="7086600" cy="4495800"/>
            </a:xfrm>
            <a:prstGeom prst="wedgeEllipseCallout">
              <a:avLst>
                <a:gd name="adj1" fmla="val -45779"/>
                <a:gd name="adj2" fmla="val 4709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72100" y="4838700"/>
              <a:ext cx="6705600" cy="286232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Ngoài hệ điều hành Windows, em có biết hệ điều hành nào khác không?</a:t>
              </a: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54000" y="4381500"/>
            <a:ext cx="4150723" cy="4168018"/>
          </a:xfrm>
          <a:prstGeom prst="rect">
            <a:avLst/>
          </a:prstGeom>
        </p:spPr>
      </p:pic>
    </p:spTree>
    <p:extLst>
      <p:ext uri="{BB962C8B-B14F-4D97-AF65-F5344CB8AC3E}">
        <p14:creationId xmlns:p14="http://schemas.microsoft.com/office/powerpoint/2010/main" val="24869359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2" name="Group 21"/>
          <p:cNvGrpSpPr/>
          <p:nvPr/>
        </p:nvGrpSpPr>
        <p:grpSpPr>
          <a:xfrm>
            <a:off x="533400" y="800100"/>
            <a:ext cx="16022887" cy="1950746"/>
            <a:chOff x="533400" y="800100"/>
            <a:chExt cx="16022887" cy="1950746"/>
          </a:xfrm>
        </p:grpSpPr>
        <p:grpSp>
          <p:nvGrpSpPr>
            <p:cNvPr id="17" name="Group 16"/>
            <p:cNvGrpSpPr/>
            <p:nvPr/>
          </p:nvGrpSpPr>
          <p:grpSpPr>
            <a:xfrm>
              <a:off x="533400" y="800100"/>
              <a:ext cx="16022887" cy="1950746"/>
              <a:chOff x="519817" y="1028700"/>
              <a:chExt cx="16022887" cy="1950746"/>
            </a:xfrm>
          </p:grpSpPr>
          <p:grpSp>
            <p:nvGrpSpPr>
              <p:cNvPr id="3" name="Group 3"/>
              <p:cNvGrpSpPr/>
              <p:nvPr/>
            </p:nvGrpSpPr>
            <p:grpSpPr>
              <a:xfrm rot="-5400000">
                <a:off x="2733911" y="-1185394"/>
                <a:ext cx="1950746" cy="6378934"/>
                <a:chOff x="0" y="0"/>
                <a:chExt cx="698500" cy="1548701"/>
              </a:xfrm>
            </p:grpSpPr>
            <p:sp>
              <p:nvSpPr>
                <p:cNvPr id="4" name="Freeform 4"/>
                <p:cNvSpPr/>
                <p:nvPr/>
              </p:nvSpPr>
              <p:spPr>
                <a:xfrm>
                  <a:off x="98235" y="0"/>
                  <a:ext cx="600265" cy="1548701"/>
                </a:xfrm>
                <a:custGeom>
                  <a:avLst/>
                  <a:gdLst/>
                  <a:ahLst/>
                  <a:cxnLst/>
                  <a:rect l="l" t="t" r="r" b="b"/>
                  <a:pathLst>
                    <a:path w="698500" h="1548701">
                      <a:moveTo>
                        <a:pt x="349250" y="0"/>
                      </a:moveTo>
                      <a:lnTo>
                        <a:pt x="698500" y="203200"/>
                      </a:lnTo>
                      <a:lnTo>
                        <a:pt x="698500" y="1345501"/>
                      </a:lnTo>
                      <a:lnTo>
                        <a:pt x="349250" y="1548701"/>
                      </a:lnTo>
                      <a:lnTo>
                        <a:pt x="0" y="1345501"/>
                      </a:lnTo>
                      <a:lnTo>
                        <a:pt x="0" y="203200"/>
                      </a:lnTo>
                      <a:lnTo>
                        <a:pt x="349250" y="0"/>
                      </a:lnTo>
                      <a:close/>
                    </a:path>
                  </a:pathLst>
                </a:custGeom>
                <a:solidFill>
                  <a:srgbClr val="5E8AD6"/>
                </a:solidFill>
              </p:spPr>
            </p:sp>
            <p:sp>
              <p:nvSpPr>
                <p:cNvPr id="5" name="TextBox 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72894"/>
              <a:stretch>
                <a:fillRect/>
              </a:stretch>
            </p:blipFill>
            <p:spPr>
              <a:xfrm>
                <a:off x="5934862" y="1028700"/>
                <a:ext cx="10607842" cy="1675401"/>
              </a:xfrm>
              <a:prstGeom prst="rect">
                <a:avLst/>
              </a:prstGeom>
            </p:spPr>
          </p:pic>
        </p:grpSp>
        <p:sp>
          <p:nvSpPr>
            <p:cNvPr id="7" name="TextBox 7"/>
            <p:cNvSpPr txBox="1"/>
            <p:nvPr/>
          </p:nvSpPr>
          <p:spPr>
            <a:xfrm>
              <a:off x="2089621" y="1330023"/>
              <a:ext cx="13817791" cy="615553"/>
            </a:xfrm>
            <a:prstGeom prst="rect">
              <a:avLst/>
            </a:prstGeom>
          </p:spPr>
          <p:txBody>
            <a:bodyPr wrap="square" lIns="0" tIns="0" rIns="0" bIns="0" rtlCol="0" anchor="t">
              <a:spAutoFit/>
            </a:bodyPr>
            <a:lstStyle/>
            <a:p>
              <a:pPr algn="ctr"/>
              <a:r>
                <a:rPr lang="en-US" sz="4000" b="1" dirty="0" err="1">
                  <a:solidFill>
                    <a:schemeClr val="bg1"/>
                  </a:solidFill>
                  <a:latin typeface="Arial" panose="020B0604020202020204" pitchFamily="34" charset="0"/>
                  <a:cs typeface="Arial" panose="020B0604020202020204" pitchFamily="34" charset="0"/>
                </a:rPr>
                <a:t>M</a:t>
              </a:r>
              <a:r>
                <a:rPr lang="en-US" sz="4000" b="1" dirty="0" err="1" smtClean="0">
                  <a:solidFill>
                    <a:schemeClr val="bg1"/>
                  </a:solidFill>
                  <a:latin typeface="Arial" panose="020B0604020202020204" pitchFamily="34" charset="0"/>
                  <a:cs typeface="Arial" panose="020B0604020202020204" pitchFamily="34" charset="0"/>
                </a:rPr>
                <a:t>ột</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hệ</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điều</a:t>
              </a:r>
              <a:r>
                <a:rPr lang="en-US" sz="4000" b="1" dirty="0">
                  <a:solidFill>
                    <a:schemeClr val="bg1"/>
                  </a:solidFill>
                  <a:latin typeface="Arial" panose="020B0604020202020204" pitchFamily="34" charset="0"/>
                  <a:cs typeface="Arial" panose="020B0604020202020204" pitchFamily="34" charset="0"/>
                </a:rPr>
                <a:t> </a:t>
              </a:r>
              <a:r>
                <a:rPr lang="en-US" sz="4000" b="1" err="1">
                  <a:solidFill>
                    <a:schemeClr val="bg1"/>
                  </a:solidFill>
                  <a:latin typeface="Arial" panose="020B0604020202020204" pitchFamily="34" charset="0"/>
                  <a:cs typeface="Arial" panose="020B0604020202020204" pitchFamily="34" charset="0"/>
                </a:rPr>
                <a:t>hành</a:t>
              </a:r>
              <a:r>
                <a:rPr lang="en-US" sz="4000" b="1">
                  <a:solidFill>
                    <a:schemeClr val="bg1"/>
                  </a:solidFill>
                  <a:latin typeface="Arial" panose="020B0604020202020204" pitchFamily="34" charset="0"/>
                  <a:cs typeface="Arial" panose="020B0604020202020204" pitchFamily="34" charset="0"/>
                </a:rPr>
                <a:t> </a:t>
              </a:r>
              <a:r>
                <a:rPr lang="vi-VN" sz="4000" b="1" smtClean="0">
                  <a:solidFill>
                    <a:schemeClr val="bg1"/>
                  </a:solidFill>
                  <a:latin typeface="Arial" panose="020B0604020202020204" pitchFamily="34" charset="0"/>
                  <a:cs typeface="Arial" panose="020B0604020202020204" pitchFamily="34" charset="0"/>
                </a:rPr>
                <a:t>khác ngoài hệ điều hành Windows </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0446" r="25008"/>
          <a:stretch/>
        </p:blipFill>
        <p:spPr>
          <a:xfrm>
            <a:off x="11201400" y="2738146"/>
            <a:ext cx="5354887" cy="736297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701" y="2276603"/>
            <a:ext cx="8286055" cy="8286055"/>
          </a:xfrm>
          <a:prstGeom prst="rect">
            <a:avLst/>
          </a:prstGeom>
        </p:spPr>
      </p:pic>
    </p:spTree>
    <p:extLst>
      <p:ext uri="{BB962C8B-B14F-4D97-AF65-F5344CB8AC3E}">
        <p14:creationId xmlns:p14="http://schemas.microsoft.com/office/powerpoint/2010/main" val="373393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2" name="Group 21"/>
          <p:cNvGrpSpPr/>
          <p:nvPr/>
        </p:nvGrpSpPr>
        <p:grpSpPr>
          <a:xfrm>
            <a:off x="533400" y="800100"/>
            <a:ext cx="16022887" cy="1950746"/>
            <a:chOff x="533400" y="800100"/>
            <a:chExt cx="16022887" cy="1950746"/>
          </a:xfrm>
        </p:grpSpPr>
        <p:grpSp>
          <p:nvGrpSpPr>
            <p:cNvPr id="17" name="Group 16"/>
            <p:cNvGrpSpPr/>
            <p:nvPr/>
          </p:nvGrpSpPr>
          <p:grpSpPr>
            <a:xfrm>
              <a:off x="533400" y="800100"/>
              <a:ext cx="16022887" cy="1950746"/>
              <a:chOff x="519817" y="1028700"/>
              <a:chExt cx="16022887" cy="1950746"/>
            </a:xfrm>
          </p:grpSpPr>
          <p:grpSp>
            <p:nvGrpSpPr>
              <p:cNvPr id="3" name="Group 3"/>
              <p:cNvGrpSpPr/>
              <p:nvPr/>
            </p:nvGrpSpPr>
            <p:grpSpPr>
              <a:xfrm rot="-5400000">
                <a:off x="2733911" y="-1185394"/>
                <a:ext cx="1950746" cy="6378934"/>
                <a:chOff x="0" y="0"/>
                <a:chExt cx="698500" cy="1548701"/>
              </a:xfrm>
            </p:grpSpPr>
            <p:sp>
              <p:nvSpPr>
                <p:cNvPr id="4" name="Freeform 4"/>
                <p:cNvSpPr/>
                <p:nvPr/>
              </p:nvSpPr>
              <p:spPr>
                <a:xfrm>
                  <a:off x="98235" y="0"/>
                  <a:ext cx="600265" cy="1548701"/>
                </a:xfrm>
                <a:custGeom>
                  <a:avLst/>
                  <a:gdLst/>
                  <a:ahLst/>
                  <a:cxnLst/>
                  <a:rect l="l" t="t" r="r" b="b"/>
                  <a:pathLst>
                    <a:path w="698500" h="1548701">
                      <a:moveTo>
                        <a:pt x="349250" y="0"/>
                      </a:moveTo>
                      <a:lnTo>
                        <a:pt x="698500" y="203200"/>
                      </a:lnTo>
                      <a:lnTo>
                        <a:pt x="698500" y="1345501"/>
                      </a:lnTo>
                      <a:lnTo>
                        <a:pt x="349250" y="1548701"/>
                      </a:lnTo>
                      <a:lnTo>
                        <a:pt x="0" y="1345501"/>
                      </a:lnTo>
                      <a:lnTo>
                        <a:pt x="0" y="203200"/>
                      </a:lnTo>
                      <a:lnTo>
                        <a:pt x="349250" y="0"/>
                      </a:lnTo>
                      <a:close/>
                    </a:path>
                  </a:pathLst>
                </a:custGeom>
                <a:solidFill>
                  <a:srgbClr val="5E8AD6"/>
                </a:solidFill>
              </p:spPr>
            </p:sp>
            <p:sp>
              <p:nvSpPr>
                <p:cNvPr id="5" name="TextBox 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72894"/>
              <a:stretch>
                <a:fillRect/>
              </a:stretch>
            </p:blipFill>
            <p:spPr>
              <a:xfrm>
                <a:off x="5934862" y="1028700"/>
                <a:ext cx="10607842" cy="1675401"/>
              </a:xfrm>
              <a:prstGeom prst="rect">
                <a:avLst/>
              </a:prstGeom>
            </p:spPr>
          </p:pic>
        </p:grpSp>
        <p:sp>
          <p:nvSpPr>
            <p:cNvPr id="7" name="TextBox 7"/>
            <p:cNvSpPr txBox="1"/>
            <p:nvPr/>
          </p:nvSpPr>
          <p:spPr>
            <a:xfrm>
              <a:off x="2089621" y="1330023"/>
              <a:ext cx="13817791" cy="615553"/>
            </a:xfrm>
            <a:prstGeom prst="rect">
              <a:avLst/>
            </a:prstGeom>
          </p:spPr>
          <p:txBody>
            <a:bodyPr wrap="square" lIns="0" tIns="0" rIns="0" bIns="0" rtlCol="0" anchor="t">
              <a:spAutoFit/>
            </a:bodyPr>
            <a:lstStyle/>
            <a:p>
              <a:pPr algn="ctr"/>
              <a:r>
                <a:rPr lang="en-US" sz="4000" b="1" dirty="0" err="1">
                  <a:solidFill>
                    <a:schemeClr val="bg1"/>
                  </a:solidFill>
                  <a:latin typeface="Arial" panose="020B0604020202020204" pitchFamily="34" charset="0"/>
                  <a:cs typeface="Arial" panose="020B0604020202020204" pitchFamily="34" charset="0"/>
                </a:rPr>
                <a:t>M</a:t>
              </a:r>
              <a:r>
                <a:rPr lang="en-US" sz="4000" b="1" dirty="0" err="1" smtClean="0">
                  <a:solidFill>
                    <a:schemeClr val="bg1"/>
                  </a:solidFill>
                  <a:latin typeface="Arial" panose="020B0604020202020204" pitchFamily="34" charset="0"/>
                  <a:cs typeface="Arial" panose="020B0604020202020204" pitchFamily="34" charset="0"/>
                </a:rPr>
                <a:t>ột</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hệ</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điều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hành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phổ</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biến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thiết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bị</a:t>
              </a:r>
              <a:r>
                <a:rPr lang="en-US" sz="4000" b="1" dirty="0">
                  <a:solidFill>
                    <a:schemeClr val="bg1"/>
                  </a:solidFill>
                  <a:latin typeface="Arial" panose="020B0604020202020204" pitchFamily="34" charset="0"/>
                  <a:cs typeface="Arial" panose="020B0604020202020204" pitchFamily="34" charset="0"/>
                </a:rPr>
                <a:t> di </a:t>
              </a:r>
              <a:r>
                <a:rPr lang="en-US" sz="4000" b="1" dirty="0" err="1" smtClean="0">
                  <a:solidFill>
                    <a:schemeClr val="bg1"/>
                  </a:solidFill>
                  <a:latin typeface="Arial" panose="020B0604020202020204" pitchFamily="34" charset="0"/>
                  <a:cs typeface="Arial" panose="020B0604020202020204" pitchFamily="34" charset="0"/>
                </a:rPr>
                <a:t>động</a:t>
              </a:r>
              <a:endParaRPr lang="en-US" sz="4000" b="1" dirty="0">
                <a:solidFill>
                  <a:schemeClr val="bg1"/>
                </a:solidFill>
                <a:latin typeface="Arial" panose="020B0604020202020204" pitchFamily="34" charset="0"/>
                <a:cs typeface="Arial" panose="020B0604020202020204" pitchFamily="34" charset="0"/>
              </a:endParaRPr>
            </a:p>
          </p:txBody>
        </p:sp>
      </p:grpSp>
      <p:grpSp>
        <p:nvGrpSpPr>
          <p:cNvPr id="2" name="Group 1"/>
          <p:cNvGrpSpPr/>
          <p:nvPr/>
        </p:nvGrpSpPr>
        <p:grpSpPr>
          <a:xfrm>
            <a:off x="2667001" y="3213909"/>
            <a:ext cx="5172607" cy="6202074"/>
            <a:chOff x="2667001" y="3213909"/>
            <a:chExt cx="5172607" cy="6202074"/>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1" y="3213909"/>
              <a:ext cx="5172607" cy="5172607"/>
            </a:xfrm>
            <a:prstGeom prst="rect">
              <a:avLst/>
            </a:prstGeom>
          </p:spPr>
        </p:pic>
        <p:sp>
          <p:nvSpPr>
            <p:cNvPr id="20" name="TextBox 19"/>
            <p:cNvSpPr txBox="1"/>
            <p:nvPr/>
          </p:nvSpPr>
          <p:spPr>
            <a:xfrm>
              <a:off x="3917975" y="8708097"/>
              <a:ext cx="2670658"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Android</a:t>
              </a:r>
              <a:endParaRPr lang="en-US" sz="4000" dirty="0">
                <a:latin typeface="Arial" panose="020B0604020202020204" pitchFamily="34" charset="0"/>
                <a:cs typeface="Arial" panose="020B0604020202020204" pitchFamily="34" charset="0"/>
              </a:endParaRPr>
            </a:p>
          </p:txBody>
        </p:sp>
      </p:grpSp>
      <p:grpSp>
        <p:nvGrpSpPr>
          <p:cNvPr id="8" name="Group 7"/>
          <p:cNvGrpSpPr/>
          <p:nvPr/>
        </p:nvGrpSpPr>
        <p:grpSpPr>
          <a:xfrm>
            <a:off x="10261168" y="3211369"/>
            <a:ext cx="5008321" cy="6204614"/>
            <a:chOff x="10261168" y="3211369"/>
            <a:chExt cx="5008321" cy="6204614"/>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1168" y="3211369"/>
              <a:ext cx="5008321" cy="5008321"/>
            </a:xfrm>
            <a:prstGeom prst="rect">
              <a:avLst/>
            </a:prstGeom>
          </p:spPr>
        </p:pic>
        <p:sp>
          <p:nvSpPr>
            <p:cNvPr id="21" name="TextBox 20"/>
            <p:cNvSpPr txBox="1"/>
            <p:nvPr/>
          </p:nvSpPr>
          <p:spPr>
            <a:xfrm>
              <a:off x="11430000" y="8708097"/>
              <a:ext cx="2670658" cy="707886"/>
            </a:xfrm>
            <a:prstGeom prst="rect">
              <a:avLst/>
            </a:prstGeom>
            <a:no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iOS</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9293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1066800" y="913617"/>
            <a:ext cx="10317248" cy="769441"/>
          </a:xfrm>
          <a:prstGeom prst="rect">
            <a:avLst/>
          </a:prstGeom>
        </p:spPr>
        <p:txBody>
          <a:bodyPr wrap="none">
            <a:spAutoFit/>
          </a:bodyPr>
          <a:lstStyle/>
          <a:p>
            <a:r>
              <a:rPr lang="pt-BR" sz="4400" b="1">
                <a:solidFill>
                  <a:srgbClr val="C00000"/>
                </a:solidFill>
                <a:latin typeface="Arial" panose="020B0604020202020204" pitchFamily="34" charset="0"/>
                <a:cs typeface="Arial" panose="020B0604020202020204" pitchFamily="34" charset="0"/>
              </a:rPr>
              <a:t>a) Hệ điều hành cho máy tính cá nhân</a:t>
            </a:r>
            <a:endParaRPr lang="en-US" sz="44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305560" y="4490716"/>
            <a:ext cx="1119124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phiên bản Windows đầu tiên chạy trên nền tảng nào?</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Từ </a:t>
            </a:r>
            <a:r>
              <a:rPr lang="vi-VN" sz="4000">
                <a:latin typeface="Arial" panose="020B0604020202020204" pitchFamily="34" charset="0"/>
                <a:cs typeface="Arial" panose="020B0604020202020204" pitchFamily="34" charset="0"/>
              </a:rPr>
              <a:t>năm 1995, hai loại hệ điều hành nào được sử dụng rộng rãi trên máy tính cá nhân?</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Windows </a:t>
            </a:r>
            <a:r>
              <a:rPr lang="vi-VN" sz="4000">
                <a:latin typeface="Arial" panose="020B0604020202020204" pitchFamily="34" charset="0"/>
                <a:cs typeface="Arial" panose="020B0604020202020204" pitchFamily="34" charset="0"/>
              </a:rPr>
              <a:t>phiên bản nào mới nhất hiện nay?</a:t>
            </a:r>
          </a:p>
        </p:txBody>
      </p:sp>
      <p:grpSp>
        <p:nvGrpSpPr>
          <p:cNvPr id="6" name="Group 5"/>
          <p:cNvGrpSpPr/>
          <p:nvPr/>
        </p:nvGrpSpPr>
        <p:grpSpPr>
          <a:xfrm>
            <a:off x="1295400" y="2268799"/>
            <a:ext cx="15697200" cy="1824923"/>
            <a:chOff x="1371600" y="1887799"/>
            <a:chExt cx="15697200" cy="1824923"/>
          </a:xfrm>
        </p:grpSpPr>
        <p:sp>
          <p:nvSpPr>
            <p:cNvPr id="3" name="Rectangle 2"/>
            <p:cNvSpPr/>
            <p:nvPr/>
          </p:nvSpPr>
          <p:spPr>
            <a:xfrm>
              <a:off x="3124200" y="1887799"/>
              <a:ext cx="13944600"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a:t>
              </a:r>
              <a:r>
                <a:rPr lang="vi-VN" sz="4000" i="1" smtClean="0">
                  <a:solidFill>
                    <a:srgbClr val="002060"/>
                  </a:solidFill>
                  <a:latin typeface="Arial" panose="020B0604020202020204" pitchFamily="34" charset="0"/>
                  <a:cs typeface="Arial" panose="020B0604020202020204" pitchFamily="34" charset="0"/>
                </a:rPr>
                <a:t>ọc </a:t>
              </a:r>
              <a:r>
                <a:rPr lang="vi-VN" sz="4000" i="1">
                  <a:solidFill>
                    <a:srgbClr val="002060"/>
                  </a:solidFill>
                  <a:latin typeface="Arial" panose="020B0604020202020204" pitchFamily="34" charset="0"/>
                  <a:cs typeface="Arial" panose="020B0604020202020204" pitchFamily="34" charset="0"/>
                </a:rPr>
                <a:t>thông tin mục 3.a SGK trang 15 </a:t>
              </a:r>
              <a:r>
                <a:rPr lang="vi-VN" sz="4000" i="1" smtClean="0">
                  <a:solidFill>
                    <a:srgbClr val="002060"/>
                  </a:solidFill>
                  <a:latin typeface="Arial" panose="020B0604020202020204" pitchFamily="34" charset="0"/>
                  <a:cs typeface="Arial" panose="020B0604020202020204" pitchFamily="34" charset="0"/>
                </a:rPr>
                <a:t>- 16 để </a:t>
              </a:r>
              <a:r>
                <a:rPr lang="vi-VN" sz="4000" i="1">
                  <a:solidFill>
                    <a:srgbClr val="002060"/>
                  </a:solidFill>
                  <a:latin typeface="Arial" panose="020B0604020202020204" pitchFamily="34" charset="0"/>
                  <a:cs typeface="Arial" panose="020B0604020202020204" pitchFamily="34" charset="0"/>
                </a:rPr>
                <a:t>tìm hiểu </a:t>
              </a:r>
              <a:r>
                <a:rPr lang="vi-VN" sz="4000" i="1" smtClean="0">
                  <a:solidFill>
                    <a:srgbClr val="002060"/>
                  </a:solidFill>
                  <a:latin typeface="Arial" panose="020B0604020202020204" pitchFamily="34" charset="0"/>
                  <a:cs typeface="Arial" panose="020B0604020202020204" pitchFamily="34" charset="0"/>
                </a:rPr>
                <a:t>một </a:t>
              </a:r>
              <a:r>
                <a:rPr lang="vi-VN" sz="4000" i="1">
                  <a:solidFill>
                    <a:srgbClr val="002060"/>
                  </a:solidFill>
                  <a:latin typeface="Arial" panose="020B0604020202020204" pitchFamily="34" charset="0"/>
                  <a:cs typeface="Arial" panose="020B0604020202020204" pitchFamily="34" charset="0"/>
                </a:rPr>
                <a:t>số hệ điều hành thương mại tiêu biểu:</a:t>
              </a:r>
              <a:endParaRPr lang="en-US" sz="4000" i="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80264"/>
              <a:ext cx="1571625" cy="1439991"/>
            </a:xfrm>
            <a:prstGeom prst="rect">
              <a:avLst/>
            </a:prstGeom>
          </p:spPr>
        </p:pic>
      </p:grpSp>
      <p:pic>
        <p:nvPicPr>
          <p:cNvPr id="8" name="Picture 7"/>
          <p:cNvPicPr>
            <a:picLocks noChangeAspect="1"/>
          </p:cNvPicPr>
          <p:nvPr/>
        </p:nvPicPr>
        <p:blipFill>
          <a:blip r:embed="rId4"/>
          <a:stretch>
            <a:fillRect/>
          </a:stretch>
        </p:blipFill>
        <p:spPr>
          <a:xfrm>
            <a:off x="13182600" y="4885304"/>
            <a:ext cx="4133059" cy="3993430"/>
          </a:xfrm>
          <a:prstGeom prst="rect">
            <a:avLst/>
          </a:prstGeom>
        </p:spPr>
      </p:pic>
    </p:spTree>
    <p:extLst>
      <p:ext uri="{BB962C8B-B14F-4D97-AF65-F5344CB8AC3E}">
        <p14:creationId xmlns:p14="http://schemas.microsoft.com/office/powerpoint/2010/main" val="42558843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4" name="Rectangle 23"/>
          <p:cNvSpPr/>
          <p:nvPr/>
        </p:nvSpPr>
        <p:spPr>
          <a:xfrm>
            <a:off x="0" y="0"/>
            <a:ext cx="18288000" cy="102870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469313" y="1138179"/>
            <a:ext cx="11020758" cy="8010641"/>
            <a:chOff x="1528760" y="1028700"/>
            <a:chExt cx="11020758" cy="8010641"/>
          </a:xfrm>
        </p:grpSpPr>
        <p:grpSp>
          <p:nvGrpSpPr>
            <p:cNvPr id="2" name="Group 2"/>
            <p:cNvGrpSpPr/>
            <p:nvPr/>
          </p:nvGrpSpPr>
          <p:grpSpPr>
            <a:xfrm>
              <a:off x="1528760" y="1028700"/>
              <a:ext cx="11020758" cy="8010641"/>
              <a:chOff x="0" y="0"/>
              <a:chExt cx="1588153" cy="1154379"/>
            </a:xfrm>
          </p:grpSpPr>
          <p:sp>
            <p:nvSpPr>
              <p:cNvPr id="3"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76200">
                <a:solidFill>
                  <a:srgbClr val="1E1E1E"/>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620594" y="1457437"/>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6" name="Freeform 6"/>
          <p:cNvSpPr/>
          <p:nvPr/>
        </p:nvSpPr>
        <p:spPr>
          <a:xfrm>
            <a:off x="1527387" y="6036755"/>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527387" y="7951993"/>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3497761" y="6114150"/>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9" name="Group 9"/>
          <p:cNvGrpSpPr/>
          <p:nvPr/>
        </p:nvGrpSpPr>
        <p:grpSpPr>
          <a:xfrm>
            <a:off x="931809" y="1223805"/>
            <a:ext cx="4697383" cy="3976343"/>
            <a:chOff x="0" y="0"/>
            <a:chExt cx="922390" cy="1124493"/>
          </a:xfrm>
        </p:grpSpPr>
        <p:sp>
          <p:nvSpPr>
            <p:cNvPr id="10" name="Freeform 10"/>
            <p:cNvSpPr/>
            <p:nvPr/>
          </p:nvSpPr>
          <p:spPr>
            <a:xfrm>
              <a:off x="0" y="0"/>
              <a:ext cx="922390" cy="1124493"/>
            </a:xfrm>
            <a:custGeom>
              <a:avLst/>
              <a:gdLst/>
              <a:ahLst/>
              <a:cxnLst/>
              <a:rect l="l" t="t" r="r" b="b"/>
              <a:pathLst>
                <a:path w="922390" h="1124493">
                  <a:moveTo>
                    <a:pt x="37978" y="0"/>
                  </a:moveTo>
                  <a:lnTo>
                    <a:pt x="884413" y="0"/>
                  </a:lnTo>
                  <a:cubicBezTo>
                    <a:pt x="905387" y="0"/>
                    <a:pt x="922390" y="17003"/>
                    <a:pt x="922390" y="37978"/>
                  </a:cubicBezTo>
                  <a:lnTo>
                    <a:pt x="922390" y="1086515"/>
                  </a:lnTo>
                  <a:cubicBezTo>
                    <a:pt x="922390" y="1096587"/>
                    <a:pt x="918389" y="1106247"/>
                    <a:pt x="911267" y="1113369"/>
                  </a:cubicBezTo>
                  <a:cubicBezTo>
                    <a:pt x="904145" y="1120491"/>
                    <a:pt x="894485" y="1124493"/>
                    <a:pt x="884413" y="1124493"/>
                  </a:cubicBezTo>
                  <a:lnTo>
                    <a:pt x="37978" y="1124493"/>
                  </a:lnTo>
                  <a:cubicBezTo>
                    <a:pt x="17003" y="1124493"/>
                    <a:pt x="0" y="1107490"/>
                    <a:pt x="0" y="1086515"/>
                  </a:cubicBezTo>
                  <a:lnTo>
                    <a:pt x="0" y="37978"/>
                  </a:lnTo>
                  <a:cubicBezTo>
                    <a:pt x="0" y="17003"/>
                    <a:pt x="17003" y="0"/>
                    <a:pt x="37978" y="0"/>
                  </a:cubicBezTo>
                  <a:close/>
                </a:path>
              </a:pathLst>
            </a:custGeom>
            <a:solidFill>
              <a:srgbClr val="000000">
                <a:alpha val="0"/>
              </a:srgbClr>
            </a:solidFill>
            <a:ln w="76200">
              <a:solidFill>
                <a:srgbClr val="FFFFFF"/>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3720330" y="7053562"/>
            <a:ext cx="1289250" cy="1796864"/>
          </a:xfrm>
          <a:custGeom>
            <a:avLst/>
            <a:gdLst/>
            <a:ahLst/>
            <a:cxnLst/>
            <a:rect l="l" t="t" r="r" b="b"/>
            <a:pathLst>
              <a:path w="1289250" h="1796864">
                <a:moveTo>
                  <a:pt x="0" y="0"/>
                </a:moveTo>
                <a:lnTo>
                  <a:pt x="1289249" y="0"/>
                </a:lnTo>
                <a:lnTo>
                  <a:pt x="1289249" y="1796863"/>
                </a:lnTo>
                <a:lnTo>
                  <a:pt x="0" y="17968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Rectangle 13"/>
          <p:cNvSpPr/>
          <p:nvPr/>
        </p:nvSpPr>
        <p:spPr>
          <a:xfrm>
            <a:off x="1045349" y="1688579"/>
            <a:ext cx="4470301" cy="2748253"/>
          </a:xfrm>
          <a:prstGeom prst="rect">
            <a:avLst/>
          </a:prstGeom>
        </p:spPr>
        <p:txBody>
          <a:bodyPr wrap="square">
            <a:spAutoFit/>
          </a:bodyPr>
          <a:lstStyle/>
          <a:p>
            <a:pPr algn="just">
              <a:lnSpc>
                <a:spcPct val="150000"/>
              </a:lnSpc>
            </a:pPr>
            <a:r>
              <a:rPr lang="vi-VN" sz="4000" b="1">
                <a:solidFill>
                  <a:schemeClr val="bg1"/>
                </a:solidFill>
                <a:latin typeface="Arial" panose="020B0604020202020204" pitchFamily="34" charset="0"/>
                <a:cs typeface="Arial" panose="020B0604020202020204" pitchFamily="34" charset="0"/>
              </a:rPr>
              <a:t>Một số hệ điều hành thương mại tiêu biểu: </a:t>
            </a:r>
            <a:endParaRPr lang="en-US" sz="4000" b="1">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6913871" y="2000584"/>
            <a:ext cx="5811529"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MS DOS </a:t>
            </a:r>
            <a:r>
              <a:rPr lang="vi-VN" sz="4000">
                <a:latin typeface="Arial" panose="020B0604020202020204" pitchFamily="34" charset="0"/>
                <a:cs typeface="Arial" panose="020B0604020202020204" pitchFamily="34" charset="0"/>
              </a:rPr>
              <a:t>trước đây và </a:t>
            </a:r>
            <a:r>
              <a:rPr lang="vi-VN" sz="4000" b="1">
                <a:latin typeface="Arial" panose="020B0604020202020204" pitchFamily="34" charset="0"/>
                <a:cs typeface="Arial" panose="020B0604020202020204" pitchFamily="34" charset="0"/>
              </a:rPr>
              <a:t>Windows</a:t>
            </a:r>
            <a:r>
              <a:rPr lang="vi-VN" sz="4000">
                <a:latin typeface="Arial" panose="020B0604020202020204" pitchFamily="34" charset="0"/>
                <a:cs typeface="Arial" panose="020B0604020202020204" pitchFamily="34" charset="0"/>
              </a:rPr>
              <a:t> ngày nay dùng cho phần lớn máy tính cá </a:t>
            </a:r>
            <a:r>
              <a:rPr lang="vi-VN" sz="4000" smtClean="0">
                <a:latin typeface="Arial" panose="020B0604020202020204" pitchFamily="34" charset="0"/>
                <a:cs typeface="Arial" panose="020B0604020202020204" pitchFamily="34" charset="0"/>
              </a:rPr>
              <a:t>nhân.</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1"/>
          <a:stretch>
            <a:fillRect/>
          </a:stretch>
        </p:blipFill>
        <p:spPr>
          <a:xfrm>
            <a:off x="13601081" y="2477157"/>
            <a:ext cx="2618972" cy="2635139"/>
          </a:xfrm>
          <a:prstGeom prst="rect">
            <a:avLst/>
          </a:prstGeom>
        </p:spPr>
      </p:pic>
      <p:sp>
        <p:nvSpPr>
          <p:cNvPr id="17" name="Rectangle 16"/>
          <p:cNvSpPr/>
          <p:nvPr/>
        </p:nvSpPr>
        <p:spPr>
          <a:xfrm>
            <a:off x="6913870" y="5819342"/>
            <a:ext cx="5811529"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smtClean="0">
                <a:latin typeface="Arial" panose="020B0604020202020204" pitchFamily="34" charset="0"/>
                <a:cs typeface="Arial" panose="020B0604020202020204" pitchFamily="34" charset="0"/>
              </a:rPr>
              <a:t>MacOS</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từ trước đến nay đều dùng cho máy </a:t>
            </a:r>
            <a:r>
              <a:rPr lang="vi-VN" sz="4000" smtClean="0">
                <a:latin typeface="Arial" panose="020B0604020202020204" pitchFamily="34" charset="0"/>
                <a:cs typeface="Arial" panose="020B0604020202020204" pitchFamily="34" charset="0"/>
              </a:rPr>
              <a:t>Apple.</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393438" y="5706081"/>
            <a:ext cx="3088843" cy="3088843"/>
          </a:xfrm>
          <a:prstGeom prst="rect">
            <a:avLst/>
          </a:prstGeom>
        </p:spPr>
      </p:pic>
    </p:spTree>
    <p:extLst>
      <p:ext uri="{BB962C8B-B14F-4D97-AF65-F5344CB8AC3E}">
        <p14:creationId xmlns:p14="http://schemas.microsoft.com/office/powerpoint/2010/main" val="134931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p:cNvGrpSpPr/>
          <p:nvPr/>
        </p:nvGrpSpPr>
        <p:grpSpPr>
          <a:xfrm>
            <a:off x="2133600" y="876300"/>
            <a:ext cx="14020800" cy="1143000"/>
            <a:chOff x="1978660" y="1431786"/>
            <a:chExt cx="14020800" cy="1143000"/>
          </a:xfrm>
        </p:grpSpPr>
        <p:sp>
          <p:nvSpPr>
            <p:cNvPr id="4" name="Rounded Rectangle 3"/>
            <p:cNvSpPr/>
            <p:nvPr/>
          </p:nvSpPr>
          <p:spPr>
            <a:xfrm>
              <a:off x="1978660" y="1431786"/>
              <a:ext cx="14020800"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59660" y="1649343"/>
              <a:ext cx="13639800" cy="707886"/>
            </a:xfrm>
            <a:prstGeom prst="rect">
              <a:avLst/>
            </a:prstGeom>
            <a:noFill/>
          </p:spPr>
          <p:txBody>
            <a:bodyPr wrap="square" rtlCol="0">
              <a:spAutoFit/>
            </a:bodyPr>
            <a:lstStyle/>
            <a:p>
              <a:r>
                <a:rPr lang="en-US" sz="4000" i="1" dirty="0" smtClean="0">
                  <a:solidFill>
                    <a:srgbClr val="C00000"/>
                  </a:solidFill>
                  <a:latin typeface="Arial" panose="020B0604020202020204" pitchFamily="34" charset="0"/>
                  <a:cs typeface="Arial" panose="020B0604020202020204" pitchFamily="34" charset="0"/>
                </a:rPr>
                <a:t>Cho </a:t>
              </a:r>
              <a:r>
                <a:rPr lang="en-US" sz="4000" i="1" dirty="0" err="1" smtClean="0">
                  <a:solidFill>
                    <a:srgbClr val="C00000"/>
                  </a:solidFill>
                  <a:latin typeface="Arial" panose="020B0604020202020204" pitchFamily="34" charset="0"/>
                  <a:cs typeface="Arial" panose="020B0604020202020204" pitchFamily="34" charset="0"/>
                </a:rPr>
                <a:t>đến</a:t>
              </a:r>
              <a:r>
                <a:rPr lang="en-US" sz="4000" i="1" dirty="0" smtClean="0">
                  <a:solidFill>
                    <a:srgbClr val="C00000"/>
                  </a:solidFill>
                  <a:latin typeface="Arial" panose="020B0604020202020204" pitchFamily="34" charset="0"/>
                  <a:cs typeface="Arial" panose="020B0604020202020204" pitchFamily="34" charset="0"/>
                </a:rPr>
                <a:t> nay, Windows XP </a:t>
              </a:r>
              <a:r>
                <a:rPr lang="en-US" sz="4000" i="1" dirty="0" err="1" smtClean="0">
                  <a:solidFill>
                    <a:srgbClr val="C00000"/>
                  </a:solidFill>
                  <a:latin typeface="Arial" panose="020B0604020202020204" pitchFamily="34" charset="0"/>
                  <a:cs typeface="Arial" panose="020B0604020202020204" pitchFamily="34" charset="0"/>
                </a:rPr>
                <a:t>vẫn</a:t>
              </a:r>
              <a:r>
                <a:rPr lang="en-US" sz="4000" i="1" dirty="0" smtClean="0">
                  <a:solidFill>
                    <a:srgbClr val="C00000"/>
                  </a:solidFill>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được</a:t>
              </a:r>
              <a:r>
                <a:rPr lang="en-US" sz="4000" i="1" dirty="0" smtClean="0">
                  <a:solidFill>
                    <a:srgbClr val="C00000"/>
                  </a:solidFill>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nhiều</a:t>
              </a:r>
              <a:r>
                <a:rPr lang="en-US" sz="4000" i="1" dirty="0" smtClean="0">
                  <a:solidFill>
                    <a:srgbClr val="C00000"/>
                  </a:solidFill>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người</a:t>
              </a:r>
              <a:r>
                <a:rPr lang="en-US" sz="4000" i="1" dirty="0" smtClean="0">
                  <a:solidFill>
                    <a:srgbClr val="C00000"/>
                  </a:solidFill>
                  <a:latin typeface="Arial" panose="020B0604020202020204" pitchFamily="34" charset="0"/>
                  <a:cs typeface="Arial" panose="020B0604020202020204" pitchFamily="34" charset="0"/>
                </a:rPr>
                <a:t> tin </a:t>
              </a:r>
              <a:r>
                <a:rPr lang="en-US" sz="4000" i="1" dirty="0" err="1" smtClean="0">
                  <a:solidFill>
                    <a:srgbClr val="C00000"/>
                  </a:solidFill>
                  <a:latin typeface="Arial" panose="020B0604020202020204" pitchFamily="34" charset="0"/>
                  <a:cs typeface="Arial" panose="020B0604020202020204" pitchFamily="34" charset="0"/>
                </a:rPr>
                <a:t>dùng</a:t>
              </a:r>
              <a:r>
                <a:rPr lang="en-US" sz="4000" i="1" dirty="0" smtClean="0">
                  <a:solidFill>
                    <a:srgbClr val="C00000"/>
                  </a:solidFill>
                  <a:latin typeface="Arial" panose="020B0604020202020204" pitchFamily="34" charset="0"/>
                  <a:cs typeface="Arial" panose="020B0604020202020204" pitchFamily="34" charset="0"/>
                </a:rPr>
                <a:t>.</a:t>
              </a:r>
              <a:endParaRPr lang="en-US" sz="4000" i="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127042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595850" y="2954213"/>
            <a:ext cx="19479700" cy="959375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056" y="6169912"/>
            <a:ext cx="2819400" cy="2803289"/>
          </a:xfrm>
          <a:prstGeom prst="rect">
            <a:avLst/>
          </a:prstGeom>
        </p:spPr>
      </p:pic>
      <p:pic>
        <p:nvPicPr>
          <p:cNvPr id="13" name="Picture 12"/>
          <p:cNvPicPr>
            <a:picLocks noChangeAspect="1"/>
          </p:cNvPicPr>
          <p:nvPr/>
        </p:nvPicPr>
        <p:blipFill>
          <a:blip r:embed="rId5"/>
          <a:stretch>
            <a:fillRect/>
          </a:stretch>
        </p:blipFill>
        <p:spPr>
          <a:xfrm rot="1763568">
            <a:off x="8460800" y="4524415"/>
            <a:ext cx="5877764" cy="6352506"/>
          </a:xfrm>
          <a:prstGeom prst="rect">
            <a:avLst/>
          </a:prstGeom>
        </p:spPr>
      </p:pic>
      <p:pic>
        <p:nvPicPr>
          <p:cNvPr id="25" name="Google Shape;2694;p48"/>
          <p:cNvPicPr preferRelativeResize="0"/>
          <p:nvPr/>
        </p:nvPicPr>
        <p:blipFill rotWithShape="1">
          <a:blip r:embed="rId6">
            <a:extLst>
              <a:ext uri="{28A0092B-C50C-407E-A947-70E740481C1C}">
                <a14:useLocalDpi xmlns:a14="http://schemas.microsoft.com/office/drawing/2010/main" val="0"/>
              </a:ext>
            </a:extLst>
          </a:blip>
          <a:srcRect l="7310" r="9448"/>
          <a:stretch/>
        </p:blipFill>
        <p:spPr>
          <a:xfrm>
            <a:off x="9626495" y="2705100"/>
            <a:ext cx="3389397" cy="3055389"/>
          </a:xfrm>
          <a:prstGeom prst="roundRect">
            <a:avLst>
              <a:gd name="adj" fmla="val 6069"/>
            </a:avLst>
          </a:prstGeom>
          <a:noFill/>
          <a:ln>
            <a:noFill/>
          </a:ln>
        </p:spPr>
      </p:pic>
      <p:pic>
        <p:nvPicPr>
          <p:cNvPr id="29" name="Google Shape;2694;p48"/>
          <p:cNvPicPr preferRelativeResize="0"/>
          <p:nvPr/>
        </p:nvPicPr>
        <p:blipFill>
          <a:blip r:embed="rId7" cstate="print">
            <a:extLst>
              <a:ext uri="{28A0092B-C50C-407E-A947-70E740481C1C}">
                <a14:useLocalDpi xmlns:a14="http://schemas.microsoft.com/office/drawing/2010/main" val="0"/>
              </a:ext>
            </a:extLst>
          </a:blip>
          <a:stretch>
            <a:fillRect/>
          </a:stretch>
        </p:blipFill>
        <p:spPr>
          <a:xfrm>
            <a:off x="5441469" y="4523557"/>
            <a:ext cx="3164013" cy="3048000"/>
          </a:xfrm>
          <a:prstGeom prst="roundRect">
            <a:avLst>
              <a:gd name="adj" fmla="val 6069"/>
            </a:avLst>
          </a:prstGeom>
          <a:noFill/>
          <a:ln>
            <a:noFill/>
          </a:ln>
        </p:spPr>
      </p:pic>
      <p:pic>
        <p:nvPicPr>
          <p:cNvPr id="30" name="Google Shape;2694;p48"/>
          <p:cNvPicPr preferRelativeResize="0"/>
          <p:nvPr/>
        </p:nvPicPr>
        <p:blipFill rotWithShape="1">
          <a:blip r:embed="rId8" cstate="print">
            <a:extLst>
              <a:ext uri="{28A0092B-C50C-407E-A947-70E740481C1C}">
                <a14:useLocalDpi xmlns:a14="http://schemas.microsoft.com/office/drawing/2010/main" val="0"/>
              </a:ext>
            </a:extLst>
          </a:blip>
          <a:srcRect l="27212" t="8294" r="26621" b="7352"/>
          <a:stretch/>
        </p:blipFill>
        <p:spPr>
          <a:xfrm>
            <a:off x="13962290" y="342899"/>
            <a:ext cx="3062910" cy="3147991"/>
          </a:xfrm>
          <a:prstGeom prst="roundRect">
            <a:avLst>
              <a:gd name="adj" fmla="val 6069"/>
            </a:avLst>
          </a:prstGeom>
          <a:noFill/>
          <a:ln>
            <a:noFill/>
          </a:ln>
        </p:spPr>
      </p:pic>
      <p:sp>
        <p:nvSpPr>
          <p:cNvPr id="14" name="TextBox 13"/>
          <p:cNvSpPr txBox="1"/>
          <p:nvPr/>
        </p:nvSpPr>
        <p:spPr>
          <a:xfrm>
            <a:off x="787295" y="491770"/>
            <a:ext cx="8839200" cy="1938992"/>
          </a:xfrm>
          <a:prstGeom prst="rect">
            <a:avLst/>
          </a:prstGeom>
          <a:noFill/>
        </p:spPr>
        <p:txBody>
          <a:bodyPr wrap="square" rtlCol="0">
            <a:spAutoFit/>
          </a:bodyPr>
          <a:lstStyle/>
          <a:p>
            <a:pPr algn="just">
              <a:lnSpc>
                <a:spcPct val="150000"/>
              </a:lnSpc>
            </a:pPr>
            <a:r>
              <a:rPr lang="en-US" sz="4000" i="1" dirty="0" smtClean="0">
                <a:latin typeface="Arial" panose="020B0604020202020204" pitchFamily="34" charset="0"/>
                <a:cs typeface="Arial" panose="020B0604020202020204" pitchFamily="34" charset="0"/>
              </a:rPr>
              <a:t>Windows </a:t>
            </a:r>
            <a:r>
              <a:rPr lang="en-US" sz="4000" i="1" dirty="0" err="1" smtClean="0">
                <a:latin typeface="Arial" panose="020B0604020202020204" pitchFamily="34" charset="0"/>
                <a:cs typeface="Arial" panose="020B0604020202020204" pitchFamily="34" charset="0"/>
              </a:rPr>
              <a:t>hầu</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như</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thống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trị</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thị</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trường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hệ</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điều</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hành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máy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tính</a:t>
            </a:r>
            <a:r>
              <a:rPr lang="en-US" sz="4000" i="1" dirty="0" smtClean="0">
                <a:latin typeface="Arial" panose="020B0604020202020204" pitchFamily="34" charset="0"/>
                <a:cs typeface="Arial" panose="020B0604020202020204" pitchFamily="34" charset="0"/>
              </a:rPr>
              <a:t> </a:t>
            </a:r>
            <a:r>
              <a:rPr lang="en-US" sz="4000" i="1" err="1" smtClean="0">
                <a:latin typeface="Arial" panose="020B0604020202020204" pitchFamily="34" charset="0"/>
                <a:cs typeface="Arial" panose="020B0604020202020204" pitchFamily="34" charset="0"/>
              </a:rPr>
              <a:t>cá</a:t>
            </a:r>
            <a:r>
              <a:rPr lang="en-US" sz="4000" i="1" smtClean="0">
                <a:latin typeface="Arial" panose="020B0604020202020204" pitchFamily="34" charset="0"/>
                <a:cs typeface="Arial" panose="020B0604020202020204" pitchFamily="34" charset="0"/>
              </a:rPr>
              <a:t> nhân</a:t>
            </a:r>
            <a:r>
              <a:rPr lang="vi-VN" sz="4000" i="1" dirty="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85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9752" y="-793340"/>
            <a:ext cx="4995681" cy="343453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888169" y="-793340"/>
            <a:ext cx="4995681" cy="3434531"/>
          </a:xfrm>
          <a:prstGeom prst="rect">
            <a:avLst/>
          </a:prstGeom>
        </p:spPr>
      </p:pic>
      <p:sp>
        <p:nvSpPr>
          <p:cNvPr id="21" name="TextBox 5"/>
          <p:cNvSpPr txBox="1"/>
          <p:nvPr/>
        </p:nvSpPr>
        <p:spPr>
          <a:xfrm>
            <a:off x="4815474" y="790575"/>
            <a:ext cx="8657053" cy="1058238"/>
          </a:xfrm>
          <a:prstGeom prst="rect">
            <a:avLst/>
          </a:prstGeom>
        </p:spPr>
        <p:txBody>
          <a:bodyPr lIns="0" tIns="0" rIns="0" bIns="0" rtlCol="0" anchor="t">
            <a:spAutoFit/>
          </a:bodyPr>
          <a:lstStyle/>
          <a:p>
            <a:pPr algn="ctr">
              <a:lnSpc>
                <a:spcPts val="8959"/>
              </a:lnSpc>
            </a:pPr>
            <a:r>
              <a:rPr lang="en-US" sz="6600" b="1" dirty="0" smtClean="0">
                <a:solidFill>
                  <a:srgbClr val="428DFF"/>
                </a:solidFill>
                <a:latin typeface="Arial" panose="020B0604020202020204" pitchFamily="34" charset="0"/>
                <a:cs typeface="Arial" panose="020B0604020202020204" pitchFamily="34" charset="0"/>
              </a:rPr>
              <a:t>KHỞI ĐỘNG</a:t>
            </a:r>
            <a:endParaRPr lang="en-US" sz="6600" b="1" dirty="0">
              <a:solidFill>
                <a:srgbClr val="428DFF"/>
              </a:solidFill>
              <a:latin typeface="Arial" panose="020B0604020202020204" pitchFamily="34" charset="0"/>
              <a:cs typeface="Arial" panose="020B0604020202020204" pitchFamily="34" charset="0"/>
            </a:endParaRPr>
          </a:p>
        </p:txBody>
      </p:sp>
      <p:grpSp>
        <p:nvGrpSpPr>
          <p:cNvPr id="9" name="Group 8"/>
          <p:cNvGrpSpPr/>
          <p:nvPr/>
        </p:nvGrpSpPr>
        <p:grpSpPr>
          <a:xfrm>
            <a:off x="925150" y="2315429"/>
            <a:ext cx="15991250" cy="2862322"/>
            <a:chOff x="925150" y="2315429"/>
            <a:chExt cx="15991250" cy="2862322"/>
          </a:xfrm>
        </p:grpSpPr>
        <p:sp>
          <p:nvSpPr>
            <p:cNvPr id="20" name="Rectangle 19"/>
            <p:cNvSpPr/>
            <p:nvPr/>
          </p:nvSpPr>
          <p:spPr>
            <a:xfrm>
              <a:off x="2590800" y="2315429"/>
              <a:ext cx="14325600" cy="2862322"/>
            </a:xfrm>
            <a:prstGeom prst="rect">
              <a:avLst/>
            </a:prstGeom>
          </p:spPr>
          <p:txBody>
            <a:bodyPr wrap="square">
              <a:spAutoFit/>
            </a:bodyPr>
            <a:lstStyle/>
            <a:p>
              <a:pPr algn="just">
                <a:lnSpc>
                  <a:spcPct val="150000"/>
                </a:lnSpc>
              </a:pPr>
              <a:r>
                <a:rPr lang="vi-VN" sz="4000" i="1"/>
                <a:t>Khi mua máy tính, máy tính bảng hay điện thoại thông minh, trước khi bắt đầu sử dụng cần kích hoạt chế độ cài đặt. Tại sao cần làm việc này và những gì sẽ được cài đặt vào máy?</a:t>
              </a:r>
              <a:endParaRPr lang="en-US" sz="4000"/>
            </a:p>
          </p:txBody>
        </p:sp>
        <p:pic>
          <p:nvPicPr>
            <p:cNvPr id="5" name="Picture 4"/>
            <p:cNvPicPr>
              <a:picLocks noChangeAspect="1"/>
            </p:cNvPicPr>
            <p:nvPr/>
          </p:nvPicPr>
          <p:blipFill>
            <a:blip r:embed="rId6"/>
            <a:stretch>
              <a:fillRect/>
            </a:stretch>
          </p:blipFill>
          <p:spPr>
            <a:xfrm>
              <a:off x="925150" y="2315429"/>
              <a:ext cx="1396105" cy="2097206"/>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150" y="5749960"/>
            <a:ext cx="5044610" cy="423413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5985926"/>
            <a:ext cx="6342857" cy="396190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74697" y="5749960"/>
            <a:ext cx="4094435" cy="4094435"/>
          </a:xfrm>
          <a:prstGeom prst="rect">
            <a:avLst/>
          </a:prstGeom>
        </p:spPr>
      </p:pic>
    </p:spTree>
    <p:extLst>
      <p:ext uri="{BB962C8B-B14F-4D97-AF65-F5344CB8AC3E}">
        <p14:creationId xmlns:p14="http://schemas.microsoft.com/office/powerpoint/2010/main" val="11888007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p:cNvGrpSpPr/>
          <p:nvPr/>
        </p:nvGrpSpPr>
        <p:grpSpPr>
          <a:xfrm>
            <a:off x="905213" y="800100"/>
            <a:ext cx="16477573" cy="1143000"/>
            <a:chOff x="905211" y="887343"/>
            <a:chExt cx="16477573" cy="1143000"/>
          </a:xfrm>
        </p:grpSpPr>
        <p:sp>
          <p:nvSpPr>
            <p:cNvPr id="4" name="Rounded Rectangle 3"/>
            <p:cNvSpPr/>
            <p:nvPr/>
          </p:nvSpPr>
          <p:spPr>
            <a:xfrm>
              <a:off x="905211" y="887343"/>
              <a:ext cx="16477573"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71912" y="1104900"/>
              <a:ext cx="15944173" cy="707886"/>
            </a:xfrm>
            <a:prstGeom prst="rect">
              <a:avLst/>
            </a:prstGeom>
          </p:spPr>
          <p:txBody>
            <a:bodyPr wrap="none">
              <a:spAutoFit/>
            </a:bodyPr>
            <a:lstStyle/>
            <a:p>
              <a:r>
                <a:rPr lang="en-US" sz="4000" i="1" dirty="0">
                  <a:solidFill>
                    <a:srgbClr val="C00000"/>
                  </a:solidFill>
                  <a:latin typeface="Arial" panose="020B0604020202020204" pitchFamily="34" charset="0"/>
                  <a:cs typeface="Arial" panose="020B0604020202020204" pitchFamily="34" charset="0"/>
                </a:rPr>
                <a:t>Windows 11 </a:t>
              </a:r>
              <a:r>
                <a:rPr lang="en-US" sz="4000" i="1" dirty="0" err="1">
                  <a:solidFill>
                    <a:srgbClr val="C00000"/>
                  </a:solidFill>
                  <a:latin typeface="Arial" panose="020B0604020202020204" pitchFamily="34" charset="0"/>
                  <a:cs typeface="Arial" panose="020B0604020202020204" pitchFamily="34" charset="0"/>
                </a:rPr>
                <a:t>là</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hệ</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điều</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hành</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mới</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nhất</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của</a:t>
              </a:r>
              <a:r>
                <a:rPr lang="en-US" sz="4000" i="1" dirty="0">
                  <a:solidFill>
                    <a:srgbClr val="C00000"/>
                  </a:solidFill>
                  <a:latin typeface="Arial" panose="020B0604020202020204" pitchFamily="34" charset="0"/>
                  <a:cs typeface="Arial" panose="020B0604020202020204" pitchFamily="34" charset="0"/>
                </a:rPr>
                <a:t> Microsoft </a:t>
              </a:r>
              <a:r>
                <a:rPr lang="en-US" sz="4000" i="1" dirty="0" err="1">
                  <a:solidFill>
                    <a:srgbClr val="C00000"/>
                  </a:solidFill>
                  <a:latin typeface="Arial" panose="020B0604020202020204" pitchFamily="34" charset="0"/>
                  <a:cs typeface="Arial" panose="020B0604020202020204" pitchFamily="34" charset="0"/>
                </a:rPr>
                <a:t>tính</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đến</a:t>
              </a:r>
              <a:r>
                <a:rPr lang="en-US" sz="4000" i="1" dirty="0">
                  <a:solidFill>
                    <a:srgbClr val="C00000"/>
                  </a:solidFill>
                  <a:latin typeface="Arial" panose="020B0604020202020204" pitchFamily="34" charset="0"/>
                  <a:cs typeface="Arial" panose="020B0604020202020204" pitchFamily="34" charset="0"/>
                </a:rPr>
                <a:t> 10/2021</a:t>
              </a:r>
            </a:p>
          </p:txBody>
        </p:sp>
      </p:grpSp>
    </p:spTree>
    <p:extLst>
      <p:ext uri="{BB962C8B-B14F-4D97-AF65-F5344CB8AC3E}">
        <p14:creationId xmlns:p14="http://schemas.microsoft.com/office/powerpoint/2010/main" val="9017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6108" r="14780"/>
          <a:stretch>
            <a:fillRect/>
          </a:stretch>
        </p:blipFill>
        <p:spPr>
          <a:xfrm>
            <a:off x="0" y="0"/>
            <a:ext cx="18288000" cy="10287000"/>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191708" y="-230491"/>
            <a:ext cx="6100088" cy="419381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627093" y="2288677"/>
            <a:ext cx="4508539" cy="309962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6898" y="5064577"/>
            <a:ext cx="7094201" cy="5222423"/>
          </a:xfrm>
          <a:prstGeom prst="rect">
            <a:avLst/>
          </a:prstGeom>
        </p:spPr>
      </p:pic>
      <p:sp>
        <p:nvSpPr>
          <p:cNvPr id="13" name="TextBox 12"/>
          <p:cNvSpPr txBox="1"/>
          <p:nvPr/>
        </p:nvSpPr>
        <p:spPr>
          <a:xfrm>
            <a:off x="2800347" y="1866414"/>
            <a:ext cx="12687302"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Cả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theo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dõi</a:t>
            </a:r>
            <a:r>
              <a:rPr lang="en-US" sz="4000" dirty="0" smtClean="0">
                <a:latin typeface="Arial" panose="020B0604020202020204" pitchFamily="34" charset="0"/>
                <a:cs typeface="Arial" panose="020B0604020202020204" pitchFamily="34" charset="0"/>
              </a:rPr>
              <a:t> video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thêm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lịch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bản</a:t>
            </a:r>
            <a:r>
              <a:rPr lang="en-US" sz="4000" dirty="0" smtClean="0">
                <a:latin typeface="Arial" panose="020B0604020202020204" pitchFamily="34" charset="0"/>
                <a:cs typeface="Arial" panose="020B0604020202020204" pitchFamily="34" charset="0"/>
              </a:rPr>
              <a:t> Windows.</a:t>
            </a:r>
            <a:endParaRPr lang="en-US" sz="4000" dirty="0">
              <a:latin typeface="Arial" panose="020B0604020202020204" pitchFamily="34" charset="0"/>
              <a:cs typeface="Arial" panose="020B0604020202020204" pitchFamily="34" charset="0"/>
            </a:endParaRPr>
          </a:p>
        </p:txBody>
      </p:sp>
      <p:pic>
        <p:nvPicPr>
          <p:cNvPr id="14" name="37 năm lịch sử phiên bản Windo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088" y="0"/>
            <a:ext cx="18312870" cy="10320473"/>
          </a:xfrm>
          <a:prstGeom prst="rect">
            <a:avLst/>
          </a:prstGeom>
        </p:spPr>
      </p:pic>
    </p:spTree>
    <p:extLst>
      <p:ext uri="{BB962C8B-B14F-4D97-AF65-F5344CB8AC3E}">
        <p14:creationId xmlns:p14="http://schemas.microsoft.com/office/powerpoint/2010/main" val="30237037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4)">
                                      <p:cBhvr>
                                        <p:cTn id="19" dur="500"/>
                                        <p:tgtEl>
                                          <p:spTgt spid="14"/>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34920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4"/>
                </p:tgtEl>
              </p:cMediaNode>
            </p:video>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1066800" y="913617"/>
            <a:ext cx="9116598" cy="769441"/>
          </a:xfrm>
          <a:prstGeom prst="rect">
            <a:avLst/>
          </a:prstGeom>
        </p:spPr>
        <p:txBody>
          <a:bodyPr wrap="none">
            <a:spAutoFit/>
          </a:bodyPr>
          <a:lstStyle/>
          <a:p>
            <a:r>
              <a:rPr lang="vi-VN" sz="4400" b="1" smtClean="0">
                <a:solidFill>
                  <a:srgbClr val="C00000"/>
                </a:solidFill>
                <a:latin typeface="Arial" panose="020B0604020202020204" pitchFamily="34" charset="0"/>
                <a:cs typeface="Arial" panose="020B0604020202020204" pitchFamily="34" charset="0"/>
              </a:rPr>
              <a:t>b</a:t>
            </a:r>
            <a:r>
              <a:rPr lang="pt-BR" sz="4400" b="1" smtClean="0">
                <a:solidFill>
                  <a:srgbClr val="C00000"/>
                </a:solidFill>
                <a:latin typeface="Arial" panose="020B0604020202020204" pitchFamily="34" charset="0"/>
                <a:cs typeface="Arial" panose="020B0604020202020204" pitchFamily="34" charset="0"/>
              </a:rPr>
              <a:t>) </a:t>
            </a:r>
            <a:r>
              <a:rPr lang="pt-BR" sz="4400" b="1">
                <a:solidFill>
                  <a:srgbClr val="C00000"/>
                </a:solidFill>
                <a:latin typeface="Arial" panose="020B0604020202020204" pitchFamily="34" charset="0"/>
                <a:cs typeface="Arial" panose="020B0604020202020204" pitchFamily="34" charset="0"/>
              </a:rPr>
              <a:t>Hệ điều hành cho máy tính </a:t>
            </a:r>
            <a:r>
              <a:rPr lang="vi-VN" sz="4400" b="1" smtClean="0">
                <a:solidFill>
                  <a:srgbClr val="C00000"/>
                </a:solidFill>
                <a:latin typeface="Arial" panose="020B0604020202020204" pitchFamily="34" charset="0"/>
                <a:cs typeface="Arial" panose="020B0604020202020204" pitchFamily="34" charset="0"/>
              </a:rPr>
              <a:t>lớn</a:t>
            </a:r>
            <a:endParaRPr lang="en-US" sz="44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305560" y="4490716"/>
            <a:ext cx="1164844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t>Hệ </a:t>
            </a:r>
            <a:r>
              <a:rPr lang="vi-VN" sz="4000"/>
              <a:t>điều hành UNIX xuất hiện từ thế hệ máy tính thứ mấy?</a:t>
            </a:r>
            <a:endParaRPr lang="en-US" sz="4000"/>
          </a:p>
          <a:p>
            <a:pPr marL="571500" indent="-571500" algn="just">
              <a:lnSpc>
                <a:spcPct val="150000"/>
              </a:lnSpc>
              <a:buFont typeface="Wingdings" panose="05000000000000000000" pitchFamily="2" charset="2"/>
              <a:buChar char="§"/>
            </a:pPr>
            <a:r>
              <a:rPr lang="vi-VN" sz="4000" smtClean="0"/>
              <a:t>UNIX </a:t>
            </a:r>
            <a:r>
              <a:rPr lang="vi-VN" sz="4000"/>
              <a:t>là gì?</a:t>
            </a:r>
            <a:endParaRPr lang="en-US" sz="4000"/>
          </a:p>
          <a:p>
            <a:pPr marL="571500" indent="-571500" algn="just">
              <a:lnSpc>
                <a:spcPct val="150000"/>
              </a:lnSpc>
              <a:buFont typeface="Wingdings" panose="05000000000000000000" pitchFamily="2" charset="2"/>
              <a:buChar char="§"/>
            </a:pPr>
            <a:r>
              <a:rPr lang="vi-VN" sz="4000" smtClean="0"/>
              <a:t>Nhờ </a:t>
            </a:r>
            <a:r>
              <a:rPr lang="vi-VN" sz="4000"/>
              <a:t>đâu mà UNIX cho phép máy tính thực hiện các chương trình lớn hơn bộ nhớ của nó? </a:t>
            </a:r>
            <a:endParaRPr lang="en-US" sz="4000"/>
          </a:p>
        </p:txBody>
      </p:sp>
      <p:grpSp>
        <p:nvGrpSpPr>
          <p:cNvPr id="4" name="Group 3"/>
          <p:cNvGrpSpPr/>
          <p:nvPr/>
        </p:nvGrpSpPr>
        <p:grpSpPr>
          <a:xfrm>
            <a:off x="1295400" y="2268799"/>
            <a:ext cx="15697200" cy="1839606"/>
            <a:chOff x="1371600" y="1887799"/>
            <a:chExt cx="15697200" cy="1839606"/>
          </a:xfrm>
        </p:grpSpPr>
        <p:sp>
          <p:nvSpPr>
            <p:cNvPr id="5" name="Rectangle 4"/>
            <p:cNvSpPr/>
            <p:nvPr/>
          </p:nvSpPr>
          <p:spPr>
            <a:xfrm>
              <a:off x="3124200" y="1887799"/>
              <a:ext cx="13944600" cy="1839606"/>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a:t>
              </a:r>
              <a:r>
                <a:rPr lang="vi-VN" sz="4000" i="1" smtClean="0">
                  <a:solidFill>
                    <a:srgbClr val="002060"/>
                  </a:solidFill>
                  <a:latin typeface="Arial" panose="020B0604020202020204" pitchFamily="34" charset="0"/>
                  <a:cs typeface="Arial" panose="020B0604020202020204" pitchFamily="34" charset="0"/>
                </a:rPr>
                <a:t>ọc </a:t>
              </a:r>
              <a:r>
                <a:rPr lang="vi-VN" sz="4000" i="1">
                  <a:solidFill>
                    <a:srgbClr val="002060"/>
                  </a:solidFill>
                  <a:latin typeface="Arial" panose="020B0604020202020204" pitchFamily="34" charset="0"/>
                  <a:cs typeface="Arial" panose="020B0604020202020204" pitchFamily="34" charset="0"/>
                </a:rPr>
                <a:t>thông tin </a:t>
              </a:r>
              <a:r>
                <a:rPr lang="vi-VN" sz="4000" i="1">
                  <a:solidFill>
                    <a:srgbClr val="002060"/>
                  </a:solidFill>
                </a:rPr>
                <a:t>thông tin mục 3.b SGK trang 16, tìm hiểu hệ điều hành cho máy tính lớn – </a:t>
              </a:r>
              <a:r>
                <a:rPr lang="vi-VN" sz="4000" b="1" i="1">
                  <a:solidFill>
                    <a:srgbClr val="002060"/>
                  </a:solidFill>
                </a:rPr>
                <a:t>UNIX</a:t>
              </a:r>
              <a:r>
                <a:rPr lang="vi-VN" sz="4000" i="1">
                  <a:solidFill>
                    <a:srgbClr val="002060"/>
                  </a:solidFill>
                </a:rPr>
                <a:t>:</a:t>
              </a:r>
              <a:endParaRPr lang="en-US" sz="4000" i="1">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80264"/>
              <a:ext cx="1571625" cy="1439991"/>
            </a:xfrm>
            <a:prstGeom prst="rect">
              <a:avLst/>
            </a:prstGeom>
          </p:spPr>
        </p:pic>
      </p:grpSp>
      <p:pic>
        <p:nvPicPr>
          <p:cNvPr id="7" name="Picture 6"/>
          <p:cNvPicPr>
            <a:picLocks noChangeAspect="1"/>
          </p:cNvPicPr>
          <p:nvPr/>
        </p:nvPicPr>
        <p:blipFill>
          <a:blip r:embed="rId4"/>
          <a:stretch>
            <a:fillRect/>
          </a:stretch>
        </p:blipFill>
        <p:spPr>
          <a:xfrm>
            <a:off x="12344400" y="5676900"/>
            <a:ext cx="5636803" cy="3258535"/>
          </a:xfrm>
          <a:prstGeom prst="rect">
            <a:avLst/>
          </a:prstGeom>
        </p:spPr>
      </p:pic>
    </p:spTree>
    <p:extLst>
      <p:ext uri="{BB962C8B-B14F-4D97-AF65-F5344CB8AC3E}">
        <p14:creationId xmlns:p14="http://schemas.microsoft.com/office/powerpoint/2010/main" val="357353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4" name="Rectangle 23"/>
          <p:cNvSpPr/>
          <p:nvPr/>
        </p:nvSpPr>
        <p:spPr>
          <a:xfrm>
            <a:off x="0" y="0"/>
            <a:ext cx="18288000" cy="102870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528760" y="647700"/>
            <a:ext cx="11020758" cy="9067800"/>
            <a:chOff x="0" y="0"/>
            <a:chExt cx="1588153" cy="1154379"/>
          </a:xfrm>
        </p:grpSpPr>
        <p:sp>
          <p:nvSpPr>
            <p:cNvPr id="3"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76200">
              <a:solidFill>
                <a:srgbClr val="1E1E1E"/>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873784" y="889261"/>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3698483" y="1028700"/>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3698483" y="2943938"/>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668857" y="1106095"/>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9" name="Group 9"/>
          <p:cNvGrpSpPr/>
          <p:nvPr/>
        </p:nvGrpSpPr>
        <p:grpSpPr>
          <a:xfrm>
            <a:off x="13487400" y="5062998"/>
            <a:ext cx="3693275" cy="3976343"/>
            <a:chOff x="0" y="0"/>
            <a:chExt cx="922390" cy="1124493"/>
          </a:xfrm>
        </p:grpSpPr>
        <p:sp>
          <p:nvSpPr>
            <p:cNvPr id="10" name="Freeform 10"/>
            <p:cNvSpPr/>
            <p:nvPr/>
          </p:nvSpPr>
          <p:spPr>
            <a:xfrm>
              <a:off x="0" y="0"/>
              <a:ext cx="922390" cy="1124493"/>
            </a:xfrm>
            <a:custGeom>
              <a:avLst/>
              <a:gdLst/>
              <a:ahLst/>
              <a:cxnLst/>
              <a:rect l="l" t="t" r="r" b="b"/>
              <a:pathLst>
                <a:path w="922390" h="1124493">
                  <a:moveTo>
                    <a:pt x="37978" y="0"/>
                  </a:moveTo>
                  <a:lnTo>
                    <a:pt x="884413" y="0"/>
                  </a:lnTo>
                  <a:cubicBezTo>
                    <a:pt x="905387" y="0"/>
                    <a:pt x="922390" y="17003"/>
                    <a:pt x="922390" y="37978"/>
                  </a:cubicBezTo>
                  <a:lnTo>
                    <a:pt x="922390" y="1086515"/>
                  </a:lnTo>
                  <a:cubicBezTo>
                    <a:pt x="922390" y="1096587"/>
                    <a:pt x="918389" y="1106247"/>
                    <a:pt x="911267" y="1113369"/>
                  </a:cubicBezTo>
                  <a:cubicBezTo>
                    <a:pt x="904145" y="1120491"/>
                    <a:pt x="894485" y="1124493"/>
                    <a:pt x="884413" y="1124493"/>
                  </a:cubicBezTo>
                  <a:lnTo>
                    <a:pt x="37978" y="1124493"/>
                  </a:lnTo>
                  <a:cubicBezTo>
                    <a:pt x="17003" y="1124493"/>
                    <a:pt x="0" y="1107490"/>
                    <a:pt x="0" y="1086515"/>
                  </a:cubicBezTo>
                  <a:lnTo>
                    <a:pt x="0" y="37978"/>
                  </a:lnTo>
                  <a:cubicBezTo>
                    <a:pt x="0" y="17003"/>
                    <a:pt x="17003" y="0"/>
                    <a:pt x="37978" y="0"/>
                  </a:cubicBezTo>
                  <a:close/>
                </a:path>
              </a:pathLst>
            </a:custGeom>
            <a:solidFill>
              <a:srgbClr val="000000">
                <a:alpha val="0"/>
              </a:srgbClr>
            </a:solidFill>
            <a:ln w="76200">
              <a:solidFill>
                <a:srgbClr val="FFFFFF"/>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15891426" y="2045507"/>
            <a:ext cx="1289250" cy="1796864"/>
          </a:xfrm>
          <a:custGeom>
            <a:avLst/>
            <a:gdLst/>
            <a:ahLst/>
            <a:cxnLst/>
            <a:rect l="l" t="t" r="r" b="b"/>
            <a:pathLst>
              <a:path w="1289250" h="1796864">
                <a:moveTo>
                  <a:pt x="0" y="0"/>
                </a:moveTo>
                <a:lnTo>
                  <a:pt x="1289249" y="0"/>
                </a:lnTo>
                <a:lnTo>
                  <a:pt x="1289249" y="1796863"/>
                </a:lnTo>
                <a:lnTo>
                  <a:pt x="0" y="17968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r="24716"/>
          <a:stretch/>
        </p:blipFill>
        <p:spPr>
          <a:xfrm>
            <a:off x="13820072" y="6503545"/>
            <a:ext cx="3140095" cy="872863"/>
          </a:xfrm>
          <a:prstGeom prst="rect">
            <a:avLst/>
          </a:prstGeom>
          <a:effectLst>
            <a:outerShdw blurRad="63500" sx="102000" sy="102000" algn="ctr" rotWithShape="0">
              <a:prstClr val="black">
                <a:alpha val="40000"/>
              </a:prstClr>
            </a:outerShdw>
          </a:effectLst>
        </p:spPr>
      </p:pic>
      <p:sp>
        <p:nvSpPr>
          <p:cNvPr id="26" name="Rectangle 25"/>
          <p:cNvSpPr/>
          <p:nvPr/>
        </p:nvSpPr>
        <p:spPr>
          <a:xfrm>
            <a:off x="1758502" y="942350"/>
            <a:ext cx="10146412" cy="840230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UNIX là hệ điều hành đa nhiệm, nhiều người dùng dựa trên cơ chế phân chia thời gian, kiểm soát người dùng rất nghiêm ngặt, đảm bảo an toàn cho các chương trình cùng thực hiện đồng thời trên một máy </a:t>
            </a:r>
            <a:r>
              <a:rPr lang="vi-VN" sz="4000" smtClean="0">
                <a:latin typeface="Arial" panose="020B0604020202020204" pitchFamily="34" charset="0"/>
                <a:cs typeface="Arial" panose="020B0604020202020204" pitchFamily="34" charset="0"/>
              </a:rPr>
              <a:t>tính.</a:t>
            </a:r>
            <a:endParaRPr lang="vi-VN"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Nhờ </a:t>
            </a:r>
            <a:r>
              <a:rPr lang="vi-VN" sz="4000">
                <a:latin typeface="Arial" panose="020B0604020202020204" pitchFamily="34" charset="0"/>
                <a:cs typeface="Arial" panose="020B0604020202020204" pitchFamily="34" charset="0"/>
              </a:rPr>
              <a:t>có chế độ vận hành bộ nhớ ảo nên UNIX cho phép máy tính thực hiện các chương trình lớn hơn bộ nhớ của nó.</a:t>
            </a:r>
          </a:p>
        </p:txBody>
      </p:sp>
    </p:spTree>
    <p:extLst>
      <p:ext uri="{BB962C8B-B14F-4D97-AF65-F5344CB8AC3E}">
        <p14:creationId xmlns:p14="http://schemas.microsoft.com/office/powerpoint/2010/main" val="18910195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0" y="637672"/>
            <a:ext cx="11968300" cy="1600200"/>
            <a:chOff x="8182500" y="1028700"/>
            <a:chExt cx="11310725" cy="2510018"/>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500" y="1028700"/>
              <a:ext cx="9006467" cy="2510018"/>
            </a:xfrm>
            <a:prstGeom prst="rect">
              <a:avLst/>
            </a:prstGeom>
          </p:spPr>
        </p:pic>
        <p:sp>
          <p:nvSpPr>
            <p:cNvPr id="28" name="TextBox 27"/>
            <p:cNvSpPr txBox="1"/>
            <p:nvPr/>
          </p:nvSpPr>
          <p:spPr>
            <a:xfrm>
              <a:off x="9222095" y="1509392"/>
              <a:ext cx="10271130" cy="1541136"/>
            </a:xfrm>
            <a:prstGeom prst="rect">
              <a:avLst/>
            </a:prstGeom>
            <a:noFill/>
          </p:spPr>
          <p:txBody>
            <a:bodyPr wrap="square" rtlCol="0">
              <a:spAutoFit/>
            </a:bodyPr>
            <a:lstStyle/>
            <a:p>
              <a:pPr algn="just">
                <a:lnSpc>
                  <a:spcPct val="150000"/>
                </a:lnSpc>
              </a:pPr>
              <a:r>
                <a:rPr lang="vi-VN" sz="4400" b="1" smtClean="0">
                  <a:solidFill>
                    <a:prstClr val="black"/>
                  </a:solidFill>
                  <a:cs typeface="Arial" panose="020B0604020202020204" pitchFamily="34" charset="0"/>
                </a:rPr>
                <a:t>4. HỆ ĐIỀU HÀNH NGUỒN MỞ</a:t>
              </a:r>
              <a:endParaRPr lang="en-US" sz="4400" b="1" dirty="0" smtClean="0">
                <a:solidFill>
                  <a:prstClr val="black"/>
                </a:solidFill>
                <a:latin typeface="Arial" panose="020B0604020202020204" pitchFamily="34" charset="0"/>
                <a:cs typeface="Arial" panose="020B0604020202020204" pitchFamily="34" charset="0"/>
              </a:endParaRPr>
            </a:p>
          </p:txBody>
        </p:sp>
      </p:grpSp>
      <p:grpSp>
        <p:nvGrpSpPr>
          <p:cNvPr id="8" name="Group 7"/>
          <p:cNvGrpSpPr/>
          <p:nvPr/>
        </p:nvGrpSpPr>
        <p:grpSpPr>
          <a:xfrm>
            <a:off x="1120355" y="2494709"/>
            <a:ext cx="11605045" cy="1159325"/>
            <a:chOff x="1120355" y="2494709"/>
            <a:chExt cx="11605045" cy="1159325"/>
          </a:xfrm>
        </p:grpSpPr>
        <p:sp>
          <p:nvSpPr>
            <p:cNvPr id="2" name="Rectangle 1"/>
            <p:cNvSpPr/>
            <p:nvPr/>
          </p:nvSpPr>
          <p:spPr>
            <a:xfrm>
              <a:off x="2514600" y="2848652"/>
              <a:ext cx="10210800" cy="707886"/>
            </a:xfrm>
            <a:prstGeom prst="rect">
              <a:avLst/>
            </a:prstGeom>
          </p:spPr>
          <p:txBody>
            <a:bodyPr wrap="square">
              <a:spAutoFit/>
            </a:bodyPr>
            <a:lstStyle/>
            <a:p>
              <a:r>
                <a:rPr lang="vi-VN" sz="4000" i="1" smtClean="0">
                  <a:solidFill>
                    <a:srgbClr val="002060"/>
                  </a:solidFill>
                </a:rPr>
                <a:t>Chia lớp thành 2 nhóm, thực hiện yêu cầu: </a:t>
              </a:r>
              <a:endParaRPr lang="en-US" sz="4000" i="1">
                <a:solidFill>
                  <a:srgbClr val="002060"/>
                </a:solidFill>
              </a:endParaRPr>
            </a:p>
          </p:txBody>
        </p:sp>
        <p:pic>
          <p:nvPicPr>
            <p:cNvPr id="4" name="Picture 3"/>
            <p:cNvPicPr>
              <a:picLocks noChangeAspect="1"/>
            </p:cNvPicPr>
            <p:nvPr/>
          </p:nvPicPr>
          <p:blipFill>
            <a:blip r:embed="rId7"/>
            <a:stretch>
              <a:fillRect/>
            </a:stretch>
          </p:blipFill>
          <p:spPr>
            <a:xfrm>
              <a:off x="1120355" y="2494709"/>
              <a:ext cx="1197110" cy="1159325"/>
            </a:xfrm>
            <a:prstGeom prst="rect">
              <a:avLst/>
            </a:prstGeom>
          </p:spPr>
        </p:pic>
      </p:grpSp>
      <p:sp>
        <p:nvSpPr>
          <p:cNvPr id="9" name="Rounded Rectangle 8"/>
          <p:cNvSpPr/>
          <p:nvPr/>
        </p:nvSpPr>
        <p:spPr>
          <a:xfrm>
            <a:off x="1130516" y="4070212"/>
            <a:ext cx="7734085" cy="2046576"/>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4000" b="1" smtClean="0">
                <a:solidFill>
                  <a:schemeClr val="bg1"/>
                </a:solidFill>
                <a:latin typeface="Arial" panose="020B0604020202020204" pitchFamily="34" charset="0"/>
                <a:cs typeface="Arial" panose="020B0604020202020204" pitchFamily="34" charset="0"/>
              </a:rPr>
              <a:t>Nhóm 1: </a:t>
            </a:r>
            <a:r>
              <a:rPr lang="vi-VN" sz="4000" smtClean="0">
                <a:solidFill>
                  <a:schemeClr val="bg1"/>
                </a:solidFill>
                <a:latin typeface="Arial" panose="020B0604020202020204" pitchFamily="34" charset="0"/>
                <a:cs typeface="Arial" panose="020B0604020202020204" pitchFamily="34" charset="0"/>
              </a:rPr>
              <a:t>Tìm hiểu hệ điều hành LINUX</a:t>
            </a:r>
            <a:endParaRPr lang="en-US" sz="40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9653377" y="4070212"/>
            <a:ext cx="8025023" cy="2046576"/>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4000" b="1" smtClean="0">
                <a:solidFill>
                  <a:schemeClr val="bg1"/>
                </a:solidFill>
                <a:latin typeface="Arial" panose="020B0604020202020204" pitchFamily="34" charset="0"/>
                <a:cs typeface="Arial" panose="020B0604020202020204" pitchFamily="34" charset="0"/>
              </a:rPr>
              <a:t>Nhóm 2: </a:t>
            </a:r>
            <a:r>
              <a:rPr lang="vi-VN" sz="4000" smtClean="0">
                <a:solidFill>
                  <a:schemeClr val="bg1"/>
                </a:solidFill>
                <a:latin typeface="Arial" panose="020B0604020202020204" pitchFamily="34" charset="0"/>
                <a:cs typeface="Arial" panose="020B0604020202020204" pitchFamily="34" charset="0"/>
              </a:rPr>
              <a:t>Tìm hiểu hệ điều hành ANDROID</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120355" y="6206672"/>
            <a:ext cx="7744245"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LINUX </a:t>
            </a:r>
            <a:r>
              <a:rPr lang="en-US" sz="4000">
                <a:latin typeface="Arial" panose="020B0604020202020204" pitchFamily="34" charset="0"/>
                <a:cs typeface="Arial" panose="020B0604020202020204" pitchFamily="34" charset="0"/>
              </a:rPr>
              <a:t>là gì? Ai là tác giả của hạt nhân LINUX?</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Nêu m</a:t>
            </a:r>
            <a:r>
              <a:rPr lang="en-US" sz="4000" smtClean="0">
                <a:latin typeface="Arial" panose="020B0604020202020204" pitchFamily="34" charset="0"/>
                <a:cs typeface="Arial" panose="020B0604020202020204" pitchFamily="34" charset="0"/>
              </a:rPr>
              <a:t>ột </a:t>
            </a:r>
            <a:r>
              <a:rPr lang="en-US" sz="4000">
                <a:latin typeface="Arial" panose="020B0604020202020204" pitchFamily="34" charset="0"/>
                <a:cs typeface="Arial" panose="020B0604020202020204" pitchFamily="34" charset="0"/>
              </a:rPr>
              <a:t>số mốc phát triển của hệ điều hành </a:t>
            </a:r>
            <a:r>
              <a:rPr lang="en-US" sz="4000" smtClean="0">
                <a:latin typeface="Arial" panose="020B0604020202020204" pitchFamily="34" charset="0"/>
                <a:cs typeface="Arial" panose="020B0604020202020204" pitchFamily="34" charset="0"/>
              </a:rPr>
              <a:t>LINUX</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3" name="Rectangle 12"/>
          <p:cNvSpPr/>
          <p:nvPr/>
        </p:nvSpPr>
        <p:spPr>
          <a:xfrm>
            <a:off x="9653377" y="6206672"/>
            <a:ext cx="8177423"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Android </a:t>
            </a:r>
            <a:r>
              <a:rPr lang="en-US" sz="4000">
                <a:latin typeface="Arial" panose="020B0604020202020204" pitchFamily="34" charset="0"/>
                <a:cs typeface="Arial" panose="020B0604020202020204" pitchFamily="34" charset="0"/>
              </a:rPr>
              <a:t>là gì? Dựa trên nền tảng nào? Dành cho các thiết bị nào?</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Nêu m</a:t>
            </a:r>
            <a:r>
              <a:rPr lang="en-US" sz="4000" smtClean="0">
                <a:latin typeface="Arial" panose="020B0604020202020204" pitchFamily="34" charset="0"/>
                <a:cs typeface="Arial" panose="020B0604020202020204" pitchFamily="34" charset="0"/>
              </a:rPr>
              <a:t>ột </a:t>
            </a:r>
            <a:r>
              <a:rPr lang="en-US" sz="4000">
                <a:latin typeface="Arial" panose="020B0604020202020204" pitchFamily="34" charset="0"/>
                <a:cs typeface="Arial" panose="020B0604020202020204" pitchFamily="34" charset="0"/>
              </a:rPr>
              <a:t>số cột mốc phát triển hệ điều hành </a:t>
            </a:r>
            <a:r>
              <a:rPr lang="en-US" sz="4000" smtClean="0">
                <a:latin typeface="Arial" panose="020B0604020202020204" pitchFamily="34" charset="0"/>
                <a:cs typeface="Arial" panose="020B0604020202020204" pitchFamily="34" charset="0"/>
              </a:rPr>
              <a:t>Android</a:t>
            </a:r>
            <a:r>
              <a:rPr lang="vi-VN" sz="4000" smtClean="0">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a:stretch>
            <a:fillRect/>
          </a:stretch>
        </p:blipFill>
        <p:spPr>
          <a:xfrm flipV="1">
            <a:off x="13655728" y="13422"/>
            <a:ext cx="3084843" cy="2481287"/>
          </a:xfrm>
          <a:prstGeom prst="rect">
            <a:avLst/>
          </a:prstGeom>
        </p:spPr>
      </p:pic>
    </p:spTree>
    <p:extLst>
      <p:ext uri="{BB962C8B-B14F-4D97-AF65-F5344CB8AC3E}">
        <p14:creationId xmlns:p14="http://schemas.microsoft.com/office/powerpoint/2010/main" val="40101243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048500"/>
            <a:ext cx="4995681" cy="343453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716000" y="-452379"/>
            <a:ext cx="4995681" cy="3434531"/>
          </a:xfrm>
          <a:prstGeom prst="rect">
            <a:avLst/>
          </a:prstGeom>
        </p:spPr>
      </p:pic>
      <p:grpSp>
        <p:nvGrpSpPr>
          <p:cNvPr id="13" name="Group 12"/>
          <p:cNvGrpSpPr/>
          <p:nvPr/>
        </p:nvGrpSpPr>
        <p:grpSpPr>
          <a:xfrm>
            <a:off x="685800" y="305372"/>
            <a:ext cx="7924800" cy="9105328"/>
            <a:chOff x="685800" y="305372"/>
            <a:chExt cx="7924800" cy="9105328"/>
          </a:xfrm>
        </p:grpSpPr>
        <p:sp>
          <p:nvSpPr>
            <p:cNvPr id="8" name="Rounded Rectangle 7"/>
            <p:cNvSpPr/>
            <p:nvPr/>
          </p:nvSpPr>
          <p:spPr>
            <a:xfrm>
              <a:off x="685800" y="2389168"/>
              <a:ext cx="7924800" cy="7021532"/>
            </a:xfrm>
            <a:prstGeom prst="roundRect">
              <a:avLst>
                <a:gd name="adj" fmla="val 10200"/>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900" y="305372"/>
              <a:ext cx="6324600" cy="3130656"/>
            </a:xfrm>
            <a:prstGeom prst="rect">
              <a:avLst/>
            </a:prstGeom>
          </p:spPr>
        </p:pic>
      </p:grpSp>
      <p:sp>
        <p:nvSpPr>
          <p:cNvPr id="10" name="Rectangle 9"/>
          <p:cNvSpPr/>
          <p:nvPr/>
        </p:nvSpPr>
        <p:spPr>
          <a:xfrm>
            <a:off x="1110091" y="3163204"/>
            <a:ext cx="72390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LINUX là hệ điều hành nguồn mở theo kiểu UNIX, viết trên ngôn ngữ C và được cung cấp miễn phí toàn bộ mã nguồn các chương trình hệ thống. </a:t>
            </a:r>
            <a:endParaRPr lang="en-US" sz="4000">
              <a:latin typeface="Arial" panose="020B0604020202020204" pitchFamily="34" charset="0"/>
              <a:cs typeface="Arial" panose="020B0604020202020204" pitchFamily="34" charset="0"/>
            </a:endParaRPr>
          </a:p>
        </p:txBody>
      </p:sp>
      <p:grpSp>
        <p:nvGrpSpPr>
          <p:cNvPr id="17" name="Group 16"/>
          <p:cNvGrpSpPr/>
          <p:nvPr/>
        </p:nvGrpSpPr>
        <p:grpSpPr>
          <a:xfrm>
            <a:off x="10072865" y="936621"/>
            <a:ext cx="7024150" cy="8639390"/>
            <a:chOff x="10072865" y="936621"/>
            <a:chExt cx="7024150" cy="8639390"/>
          </a:xfrm>
        </p:grpSpPr>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139" t="2160" r="3322" b="2750"/>
            <a:stretch/>
          </p:blipFill>
          <p:spPr>
            <a:xfrm>
              <a:off x="10956040" y="936621"/>
              <a:ext cx="5257800" cy="6705600"/>
            </a:xfrm>
            <a:prstGeom prst="ellipse">
              <a:avLst/>
            </a:prstGeom>
          </p:spPr>
        </p:pic>
        <p:sp>
          <p:nvSpPr>
            <p:cNvPr id="16" name="TextBox 15"/>
            <p:cNvSpPr txBox="1"/>
            <p:nvPr/>
          </p:nvSpPr>
          <p:spPr>
            <a:xfrm>
              <a:off x="10072865" y="7751088"/>
              <a:ext cx="7024150" cy="1824923"/>
            </a:xfrm>
            <a:prstGeom prst="rect">
              <a:avLst/>
            </a:prstGeom>
            <a:noFill/>
          </p:spPr>
          <p:txBody>
            <a:bodyPr wrap="square" rtlCol="0">
              <a:spAutoFit/>
            </a:bodyPr>
            <a:lstStyle/>
            <a:p>
              <a:pPr algn="ctr">
                <a:lnSpc>
                  <a:spcPct val="150000"/>
                </a:lnSpc>
              </a:pPr>
              <a:r>
                <a:rPr lang="vi-VN" sz="4000" i="1" smtClean="0">
                  <a:solidFill>
                    <a:srgbClr val="002060"/>
                  </a:solidFill>
                  <a:latin typeface="Arial" panose="020B0604020202020204" pitchFamily="34" charset="0"/>
                  <a:cs typeface="Arial" panose="020B0604020202020204" pitchFamily="34" charset="0"/>
                </a:rPr>
                <a:t>Linus Torvalds - tác giả của hạt nhân LINUX</a:t>
              </a:r>
              <a:endParaRPr lang="en-US" sz="4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7063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 name="Group 1"/>
          <p:cNvGrpSpPr/>
          <p:nvPr/>
        </p:nvGrpSpPr>
        <p:grpSpPr>
          <a:xfrm>
            <a:off x="914400" y="843913"/>
            <a:ext cx="7924800" cy="8611125"/>
            <a:chOff x="9296400" y="799575"/>
            <a:chExt cx="7924800" cy="8611125"/>
          </a:xfrm>
        </p:grpSpPr>
        <p:sp>
          <p:nvSpPr>
            <p:cNvPr id="3" name="Rounded Rectangle 2"/>
            <p:cNvSpPr/>
            <p:nvPr/>
          </p:nvSpPr>
          <p:spPr>
            <a:xfrm>
              <a:off x="9296400" y="2389168"/>
              <a:ext cx="7924800" cy="7021532"/>
            </a:xfrm>
            <a:prstGeom prst="roundRect">
              <a:avLst>
                <a:gd name="adj" fmla="val 10200"/>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87" t="37500" r="8137" b="38636"/>
            <a:stretch/>
          </p:blipFill>
          <p:spPr>
            <a:xfrm>
              <a:off x="9810749" y="799575"/>
              <a:ext cx="6896100" cy="1328606"/>
            </a:xfrm>
            <a:prstGeom prst="rect">
              <a:avLst/>
            </a:prstGeom>
          </p:spPr>
        </p:pic>
      </p:grpSp>
      <p:sp>
        <p:nvSpPr>
          <p:cNvPr id="5" name="Rectangle 4"/>
          <p:cNvSpPr/>
          <p:nvPr/>
        </p:nvSpPr>
        <p:spPr>
          <a:xfrm>
            <a:off x="1307215" y="3177792"/>
            <a:ext cx="7139169"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Android là hệ điều hành nguồn mở, dựa trên nền tảng của LINUX dành cho các thiết bị di động có màn hình cảm ứng như điện thoại thông minh, máy tính bảng.</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9232015" y="2433506"/>
            <a:ext cx="8563435" cy="7135601"/>
            <a:chOff x="9232015" y="2433506"/>
            <a:chExt cx="8563435" cy="713560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015" y="2433506"/>
              <a:ext cx="8563435" cy="5020239"/>
            </a:xfrm>
            <a:prstGeom prst="rect">
              <a:avLst/>
            </a:prstGeom>
          </p:spPr>
        </p:pic>
        <p:sp>
          <p:nvSpPr>
            <p:cNvPr id="7" name="TextBox 6"/>
            <p:cNvSpPr txBox="1"/>
            <p:nvPr/>
          </p:nvSpPr>
          <p:spPr>
            <a:xfrm>
              <a:off x="10001657" y="7630115"/>
              <a:ext cx="7024150" cy="1938992"/>
            </a:xfrm>
            <a:prstGeom prst="rect">
              <a:avLst/>
            </a:prstGeom>
            <a:noFill/>
          </p:spPr>
          <p:txBody>
            <a:bodyPr wrap="square" rtlCol="0">
              <a:spAutoFit/>
            </a:bodyPr>
            <a:lstStyle/>
            <a:p>
              <a:pPr algn="ctr">
                <a:lnSpc>
                  <a:spcPct val="150000"/>
                </a:lnSpc>
              </a:pPr>
              <a:r>
                <a:rPr lang="vi-VN" sz="4000" i="1" smtClean="0">
                  <a:solidFill>
                    <a:srgbClr val="002060"/>
                  </a:solidFill>
                  <a:latin typeface="Arial" panose="020B0604020202020204" pitchFamily="34" charset="0"/>
                  <a:cs typeface="Arial" panose="020B0604020202020204" pitchFamily="34" charset="0"/>
                </a:rPr>
                <a:t>Một số icon các phiên bản Android trước năm 2019</a:t>
              </a:r>
              <a:endParaRPr lang="en-US" sz="4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 name="Group 1"/>
          <p:cNvGrpSpPr/>
          <p:nvPr/>
        </p:nvGrpSpPr>
        <p:grpSpPr>
          <a:xfrm>
            <a:off x="0" y="571500"/>
            <a:ext cx="13492479" cy="1600200"/>
            <a:chOff x="8182500" y="1028700"/>
            <a:chExt cx="12751161" cy="2510018"/>
          </a:xfrm>
        </p:grpSpPr>
        <p:pic>
          <p:nvPicPr>
            <p:cNvPr id="3"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500" y="1028700"/>
              <a:ext cx="11094854" cy="2510018"/>
            </a:xfrm>
            <a:prstGeom prst="rect">
              <a:avLst/>
            </a:prstGeom>
          </p:spPr>
        </p:pic>
        <p:sp>
          <p:nvSpPr>
            <p:cNvPr id="4" name="TextBox 3"/>
            <p:cNvSpPr txBox="1"/>
            <p:nvPr/>
          </p:nvSpPr>
          <p:spPr>
            <a:xfrm>
              <a:off x="9222094" y="1509392"/>
              <a:ext cx="11711567" cy="1737964"/>
            </a:xfrm>
            <a:prstGeom prst="rect">
              <a:avLst/>
            </a:prstGeom>
            <a:noFill/>
          </p:spPr>
          <p:txBody>
            <a:bodyPr wrap="square" rtlCol="0">
              <a:spAutoFit/>
            </a:bodyPr>
            <a:lstStyle/>
            <a:p>
              <a:pPr algn="just">
                <a:lnSpc>
                  <a:spcPct val="150000"/>
                </a:lnSpc>
              </a:pPr>
              <a:r>
                <a:rPr lang="vi-VN" sz="4400" b="1" smtClean="0">
                  <a:solidFill>
                    <a:prstClr val="black"/>
                  </a:solidFill>
                  <a:cs typeface="Arial" panose="020B0604020202020204" pitchFamily="34" charset="0"/>
                </a:rPr>
                <a:t>5. THỰC HÀNH TÌM HIỂU VỀ HỆ ĐIỀU HÀNH</a:t>
              </a:r>
              <a:endParaRPr lang="en-US" sz="4400" b="1" dirty="0" smtClean="0">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1100033" y="2494708"/>
            <a:ext cx="13044674" cy="1159325"/>
            <a:chOff x="1100033" y="2494708"/>
            <a:chExt cx="13044674" cy="1159325"/>
          </a:xfrm>
        </p:grpSpPr>
        <p:sp>
          <p:nvSpPr>
            <p:cNvPr id="5" name="Rectangle 4"/>
            <p:cNvSpPr/>
            <p:nvPr/>
          </p:nvSpPr>
          <p:spPr>
            <a:xfrm>
              <a:off x="2514600" y="2720427"/>
              <a:ext cx="11630107"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C</a:t>
              </a:r>
              <a:r>
                <a:rPr lang="en-US" sz="4000" i="1" smtClean="0">
                  <a:solidFill>
                    <a:srgbClr val="002060"/>
                  </a:solidFill>
                  <a:latin typeface="Arial" panose="020B0604020202020204" pitchFamily="34" charset="0"/>
                  <a:cs typeface="Arial" panose="020B0604020202020204" pitchFamily="34" charset="0"/>
                </a:rPr>
                <a:t>hia </a:t>
              </a:r>
              <a:r>
                <a:rPr lang="en-US" sz="4000" i="1">
                  <a:solidFill>
                    <a:srgbClr val="002060"/>
                  </a:solidFill>
                  <a:latin typeface="Arial" panose="020B0604020202020204" pitchFamily="34" charset="0"/>
                  <a:cs typeface="Arial" panose="020B0604020202020204" pitchFamily="34" charset="0"/>
                </a:rPr>
                <a:t>lớp thành các nhóm, </a:t>
              </a:r>
              <a:r>
                <a:rPr lang="vi-VN" sz="4000" i="1" smtClean="0">
                  <a:solidFill>
                    <a:srgbClr val="002060"/>
                  </a:solidFill>
                  <a:latin typeface="Arial" panose="020B0604020202020204" pitchFamily="34" charset="0"/>
                  <a:cs typeface="Arial" panose="020B0604020202020204" pitchFamily="34" charset="0"/>
                </a:rPr>
                <a:t>thực hiện </a:t>
              </a:r>
              <a:r>
                <a:rPr lang="en-US" sz="4000" i="1" smtClean="0">
                  <a:solidFill>
                    <a:srgbClr val="002060"/>
                  </a:solidFill>
                  <a:latin typeface="Arial" panose="020B0604020202020204" pitchFamily="34" charset="0"/>
                  <a:cs typeface="Arial" panose="020B0604020202020204" pitchFamily="34" charset="0"/>
                </a:rPr>
                <a:t>nhiệm </a:t>
              </a:r>
              <a:r>
                <a:rPr lang="en-US" sz="4000" i="1">
                  <a:solidFill>
                    <a:srgbClr val="002060"/>
                  </a:solidFill>
                  <a:latin typeface="Arial" panose="020B0604020202020204" pitchFamily="34" charset="0"/>
                  <a:cs typeface="Arial" panose="020B0604020202020204" pitchFamily="34" charset="0"/>
                </a:rPr>
                <a:t>vụ sau:</a:t>
              </a:r>
            </a:p>
          </p:txBody>
        </p:sp>
        <p:pic>
          <p:nvPicPr>
            <p:cNvPr id="6" name="Picture 5"/>
            <p:cNvPicPr>
              <a:picLocks noChangeAspect="1"/>
            </p:cNvPicPr>
            <p:nvPr/>
          </p:nvPicPr>
          <p:blipFill>
            <a:blip r:embed="rId7"/>
            <a:stretch>
              <a:fillRect/>
            </a:stretch>
          </p:blipFill>
          <p:spPr>
            <a:xfrm>
              <a:off x="1100033" y="2494708"/>
              <a:ext cx="1197110" cy="1159325"/>
            </a:xfrm>
            <a:prstGeom prst="rect">
              <a:avLst/>
            </a:prstGeom>
          </p:spPr>
        </p:pic>
      </p:grpSp>
      <p:grpSp>
        <p:nvGrpSpPr>
          <p:cNvPr id="8" name="Group 7"/>
          <p:cNvGrpSpPr/>
          <p:nvPr/>
        </p:nvGrpSpPr>
        <p:grpSpPr>
          <a:xfrm>
            <a:off x="830442" y="4029675"/>
            <a:ext cx="16314558" cy="4873676"/>
            <a:chOff x="830442" y="4029675"/>
            <a:chExt cx="16314558" cy="4873676"/>
          </a:xfrm>
        </p:grpSpPr>
        <p:sp>
          <p:nvSpPr>
            <p:cNvPr id="23" name="Rectangle 22"/>
            <p:cNvSpPr/>
            <p:nvPr/>
          </p:nvSpPr>
          <p:spPr>
            <a:xfrm>
              <a:off x="4648200" y="4029675"/>
              <a:ext cx="12496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Tìm hiểu các khả năng của máy tính hay điện thoại (ưu tiên tìm hiểu hệ điều hành Android hay </a:t>
              </a:r>
              <a:r>
                <a:rPr lang="vi-VN" sz="4000" smtClean="0">
                  <a:latin typeface="Arial" panose="020B0604020202020204" pitchFamily="34" charset="0"/>
                  <a:cs typeface="Arial" panose="020B0604020202020204" pitchFamily="34" charset="0"/>
                </a:rPr>
                <a:t>iOS) </a:t>
              </a:r>
              <a:endParaRPr lang="en-US" sz="4000">
                <a:latin typeface="Arial" panose="020B0604020202020204" pitchFamily="34" charset="0"/>
                <a:cs typeface="Arial" panose="020B0604020202020204" pitchFamily="34" charset="0"/>
              </a:endParaRPr>
            </a:p>
          </p:txBody>
        </p:sp>
        <p:sp>
          <p:nvSpPr>
            <p:cNvPr id="24" name="Rectangle 23"/>
            <p:cNvSpPr/>
            <p:nvPr/>
          </p:nvSpPr>
          <p:spPr>
            <a:xfrm>
              <a:off x="4648200" y="6041029"/>
              <a:ext cx="12496800" cy="2862322"/>
            </a:xfrm>
            <a:prstGeom prst="rect">
              <a:avLst/>
            </a:prstGeom>
          </p:spPr>
          <p:txBody>
            <a:bodyPr wrap="square">
              <a:spAutoFit/>
            </a:bodyPr>
            <a:lstStyle/>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Khả </a:t>
              </a:r>
              <a:r>
                <a:rPr lang="vi-VN" sz="4000">
                  <a:latin typeface="Arial" panose="020B0604020202020204" pitchFamily="34" charset="0"/>
                  <a:cs typeface="Arial" panose="020B0604020202020204" pitchFamily="34" charset="0"/>
                </a:rPr>
                <a:t>năng phát âm thanh và </a:t>
              </a:r>
              <a:r>
                <a:rPr lang="vi-VN" sz="4000" smtClean="0">
                  <a:latin typeface="Arial" panose="020B0604020202020204" pitchFamily="34" charset="0"/>
                  <a:cs typeface="Arial" panose="020B0604020202020204" pitchFamily="34" charset="0"/>
                </a:rPr>
                <a:t>video.</a:t>
              </a:r>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Thử </a:t>
              </a:r>
              <a:r>
                <a:rPr lang="vi-VN" sz="4000">
                  <a:latin typeface="Arial" panose="020B0604020202020204" pitchFamily="34" charset="0"/>
                  <a:cs typeface="Arial" panose="020B0604020202020204" pitchFamily="34" charset="0"/>
                </a:rPr>
                <a:t>nghiệm chụp ảnh ở chế độ chụp ảnh toàn cảnh, ghi ảnh, xem lại và chia sẻ cho người </a:t>
              </a:r>
              <a:r>
                <a:rPr lang="vi-VN" sz="4000" smtClean="0">
                  <a:latin typeface="Arial" panose="020B0604020202020204" pitchFamily="34" charset="0"/>
                  <a:cs typeface="Arial" panose="020B0604020202020204" pitchFamily="34" charset="0"/>
                </a:rPr>
                <a:t>khác.</a:t>
              </a:r>
              <a:endParaRPr lang="vi-VN" sz="400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13999" t="13429" r="15336" b="8857"/>
            <a:stretch/>
          </p:blipFill>
          <p:spPr>
            <a:xfrm>
              <a:off x="830442" y="6527549"/>
              <a:ext cx="3425282" cy="2197352"/>
            </a:xfrm>
            <a:prstGeom prst="rect">
              <a:avLst/>
            </a:prstGeom>
          </p:spPr>
        </p:pic>
        <p:grpSp>
          <p:nvGrpSpPr>
            <p:cNvPr id="32" name="Group 31"/>
            <p:cNvGrpSpPr/>
            <p:nvPr/>
          </p:nvGrpSpPr>
          <p:grpSpPr>
            <a:xfrm>
              <a:off x="830442" y="4287586"/>
              <a:ext cx="3425282" cy="1515260"/>
              <a:chOff x="830442" y="4287586"/>
              <a:chExt cx="3425282" cy="1515260"/>
            </a:xfrm>
          </p:grpSpPr>
          <p:sp>
            <p:nvSpPr>
              <p:cNvPr id="31" name="Folded Corner 30"/>
              <p:cNvSpPr/>
              <p:nvPr/>
            </p:nvSpPr>
            <p:spPr>
              <a:xfrm>
                <a:off x="830442" y="4287586"/>
                <a:ext cx="3411427" cy="1515260"/>
              </a:xfrm>
              <a:prstGeom prst="foldedCorner">
                <a:avLst/>
              </a:prstGeom>
              <a:solidFill>
                <a:srgbClr val="FDEF94"/>
              </a:solidFill>
              <a:ln>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44297" y="4654987"/>
                <a:ext cx="3411427"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Nhiệm vụ 1</a:t>
                </a:r>
                <a:endParaRPr lang="en-US" sz="4000" b="1">
                  <a:latin typeface="Arial" panose="020B0604020202020204" pitchFamily="34" charset="0"/>
                  <a:cs typeface="Arial" panose="020B0604020202020204" pitchFamily="34" charset="0"/>
                </a:endParaRPr>
              </a:p>
            </p:txBody>
          </p:sp>
        </p:grpSp>
      </p:grpSp>
      <p:pic>
        <p:nvPicPr>
          <p:cNvPr id="33" name="Picture 32"/>
          <p:cNvPicPr>
            <a:picLocks noChangeAspect="1"/>
          </p:cNvPicPr>
          <p:nvPr/>
        </p:nvPicPr>
        <p:blipFill>
          <a:blip r:embed="rId9"/>
          <a:stretch>
            <a:fillRect/>
          </a:stretch>
        </p:blipFill>
        <p:spPr>
          <a:xfrm>
            <a:off x="15392400" y="576329"/>
            <a:ext cx="2496548" cy="1762105"/>
          </a:xfrm>
          <a:prstGeom prst="rect">
            <a:avLst/>
          </a:prstGeom>
        </p:spPr>
      </p:pic>
    </p:spTree>
    <p:extLst>
      <p:ext uri="{BB962C8B-B14F-4D97-AF65-F5344CB8AC3E}">
        <p14:creationId xmlns:p14="http://schemas.microsoft.com/office/powerpoint/2010/main" val="7655831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 name="Group 1"/>
          <p:cNvGrpSpPr/>
          <p:nvPr/>
        </p:nvGrpSpPr>
        <p:grpSpPr>
          <a:xfrm>
            <a:off x="457200" y="949066"/>
            <a:ext cx="3425282" cy="1515260"/>
            <a:chOff x="830442" y="4287586"/>
            <a:chExt cx="3425282" cy="1515260"/>
          </a:xfrm>
        </p:grpSpPr>
        <p:sp>
          <p:nvSpPr>
            <p:cNvPr id="3" name="Folded Corner 2"/>
            <p:cNvSpPr/>
            <p:nvPr/>
          </p:nvSpPr>
          <p:spPr>
            <a:xfrm>
              <a:off x="830442" y="4287586"/>
              <a:ext cx="3411427" cy="1515260"/>
            </a:xfrm>
            <a:prstGeom prst="foldedCorner">
              <a:avLst/>
            </a:prstGeom>
            <a:solidFill>
              <a:srgbClr val="FDEF94"/>
            </a:solidFill>
            <a:ln>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297" y="4654987"/>
              <a:ext cx="3411427"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Nhiệm vụ 2</a:t>
              </a:r>
              <a:endParaRPr lang="en-US" sz="4000" b="1">
                <a:latin typeface="Arial" panose="020B0604020202020204" pitchFamily="34" charset="0"/>
                <a:cs typeface="Arial" panose="020B0604020202020204" pitchFamily="34" charset="0"/>
              </a:endParaRPr>
            </a:p>
          </p:txBody>
        </p:sp>
      </p:grpSp>
      <p:sp>
        <p:nvSpPr>
          <p:cNvPr id="5" name="Rectangle 4"/>
          <p:cNvSpPr/>
          <p:nvPr/>
        </p:nvSpPr>
        <p:spPr>
          <a:xfrm>
            <a:off x="4114800" y="4357152"/>
            <a:ext cx="12918440" cy="5632311"/>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a</a:t>
            </a:r>
            <a:r>
              <a:rPr lang="vi-VN" sz="4000">
                <a:latin typeface="Arial" panose="020B0604020202020204" pitchFamily="34" charset="0"/>
                <a:cs typeface="Arial" panose="020B0604020202020204" pitchFamily="34" charset="0"/>
              </a:rPr>
              <a:t>) </a:t>
            </a:r>
            <a:r>
              <a:rPr lang="vi-VN" sz="4000" b="1">
                <a:latin typeface="Arial" panose="020B0604020202020204" pitchFamily="34" charset="0"/>
                <a:cs typeface="Arial" panose="020B0604020202020204" pitchFamily="34" charset="0"/>
              </a:rPr>
              <a:t>Ctrl + Win + O: </a:t>
            </a:r>
            <a:r>
              <a:rPr lang="vi-VN" sz="4000">
                <a:latin typeface="Arial" panose="020B0604020202020204" pitchFamily="34" charset="0"/>
                <a:cs typeface="Arial" panose="020B0604020202020204" pitchFamily="34" charset="0"/>
              </a:rPr>
              <a:t>bật/tắt bàn phím ảo trên màn </a:t>
            </a:r>
            <a:r>
              <a:rPr lang="vi-VN" sz="4000" smtClean="0">
                <a:latin typeface="Arial" panose="020B0604020202020204" pitchFamily="34" charset="0"/>
                <a:cs typeface="Arial" panose="020B0604020202020204" pitchFamily="34" charset="0"/>
              </a:rPr>
              <a:t>hình.</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b) </a:t>
            </a:r>
            <a:r>
              <a:rPr lang="vi-VN" sz="4000" b="1">
                <a:latin typeface="Arial" panose="020B0604020202020204" pitchFamily="34" charset="0"/>
                <a:cs typeface="Arial" panose="020B0604020202020204" pitchFamily="34" charset="0"/>
              </a:rPr>
              <a:t>Alt + Tab: </a:t>
            </a:r>
            <a:r>
              <a:rPr lang="vi-VN" sz="4000">
                <a:latin typeface="Arial" panose="020B0604020202020204" pitchFamily="34" charset="0"/>
                <a:cs typeface="Arial" panose="020B0604020202020204" pitchFamily="34" charset="0"/>
              </a:rPr>
              <a:t>chuyển cửa sổ đang hoạt </a:t>
            </a:r>
            <a:r>
              <a:rPr lang="vi-VN" sz="4000" smtClean="0">
                <a:latin typeface="Arial" panose="020B0604020202020204" pitchFamily="34" charset="0"/>
                <a:cs typeface="Arial" panose="020B0604020202020204" pitchFamily="34" charset="0"/>
              </a:rPr>
              <a:t>động.</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c) </a:t>
            </a:r>
            <a:r>
              <a:rPr lang="vi-VN" sz="4000" b="1">
                <a:latin typeface="Arial" panose="020B0604020202020204" pitchFamily="34" charset="0"/>
                <a:cs typeface="Arial" panose="020B0604020202020204" pitchFamily="34" charset="0"/>
              </a:rPr>
              <a:t>Win + D: </a:t>
            </a:r>
            <a:r>
              <a:rPr lang="vi-VN" sz="4000">
                <a:latin typeface="Arial" panose="020B0604020202020204" pitchFamily="34" charset="0"/>
                <a:cs typeface="Arial" panose="020B0604020202020204" pitchFamily="34" charset="0"/>
              </a:rPr>
              <a:t>chuyển sang màn hình </a:t>
            </a:r>
            <a:r>
              <a:rPr lang="vi-VN" sz="4000" smtClean="0">
                <a:latin typeface="Arial" panose="020B0604020202020204" pitchFamily="34" charset="0"/>
                <a:cs typeface="Arial" panose="020B0604020202020204" pitchFamily="34" charset="0"/>
              </a:rPr>
              <a:t>nền.</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d) </a:t>
            </a:r>
            <a:r>
              <a:rPr lang="vi-VN" sz="4000" b="1">
                <a:latin typeface="Arial" panose="020B0604020202020204" pitchFamily="34" charset="0"/>
                <a:cs typeface="Arial" panose="020B0604020202020204" pitchFamily="34" charset="0"/>
              </a:rPr>
              <a:t>Win + H: </a:t>
            </a:r>
            <a:r>
              <a:rPr lang="vi-VN" sz="4000">
                <a:latin typeface="Arial" panose="020B0604020202020204" pitchFamily="34" charset="0"/>
                <a:cs typeface="Arial" panose="020B0604020202020204" pitchFamily="34" charset="0"/>
              </a:rPr>
              <a:t>bật/tắt </a:t>
            </a:r>
            <a:r>
              <a:rPr lang="vi-VN" sz="4000" smtClean="0">
                <a:latin typeface="Arial" panose="020B0604020202020204" pitchFamily="34" charset="0"/>
                <a:cs typeface="Arial" panose="020B0604020202020204" pitchFamily="34" charset="0"/>
              </a:rPr>
              <a:t>micro.</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e) </a:t>
            </a:r>
            <a:r>
              <a:rPr lang="vi-VN" sz="4000" b="1">
                <a:latin typeface="Arial" panose="020B0604020202020204" pitchFamily="34" charset="0"/>
                <a:cs typeface="Arial" panose="020B0604020202020204" pitchFamily="34" charset="0"/>
              </a:rPr>
              <a:t>Win + . (hoặc ;): </a:t>
            </a:r>
            <a:r>
              <a:rPr lang="vi-VN" sz="4000">
                <a:latin typeface="Arial" panose="020B0604020202020204" pitchFamily="34" charset="0"/>
                <a:cs typeface="Arial" panose="020B0604020202020204" pitchFamily="34" charset="0"/>
              </a:rPr>
              <a:t>bật cửa sổ chứa các biểu tượng cảm </a:t>
            </a:r>
            <a:r>
              <a:rPr lang="vi-VN" sz="4000" smtClean="0">
                <a:latin typeface="Arial" panose="020B0604020202020204" pitchFamily="34" charset="0"/>
                <a:cs typeface="Arial" panose="020B0604020202020204" pitchFamily="34" charset="0"/>
              </a:rPr>
              <a:t>xúc.</a:t>
            </a:r>
            <a:endParaRPr lang="vi-VN" sz="4000">
              <a:latin typeface="Arial" panose="020B0604020202020204" pitchFamily="34" charset="0"/>
              <a:cs typeface="Arial" panose="020B0604020202020204" pitchFamily="34" charset="0"/>
            </a:endParaRPr>
          </a:p>
        </p:txBody>
      </p:sp>
      <p:sp>
        <p:nvSpPr>
          <p:cNvPr id="6" name="Rectangle 5"/>
          <p:cNvSpPr/>
          <p:nvPr/>
        </p:nvSpPr>
        <p:spPr>
          <a:xfrm>
            <a:off x="4114800" y="571500"/>
            <a:ext cx="133350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Một số tổ hợp phím tắt của hệ điều hành Windows cho phép người dùng thao tác nhanh hơn khi dùng chuột. Hãy khám phá tác dụng của một số phím tắt dưới đây và mô tả các bước thao tác bằng chuột để có kết quả tương </a:t>
            </a:r>
            <a:r>
              <a:rPr lang="vi-VN" sz="4000" smtClean="0">
                <a:latin typeface="Arial" panose="020B0604020202020204" pitchFamily="34" charset="0"/>
                <a:cs typeface="Arial" panose="020B0604020202020204" pitchFamily="34" charset="0"/>
              </a:rPr>
              <a:t>tự.</a:t>
            </a:r>
            <a:endParaRPr lang="vi-VN"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99" y="3441122"/>
            <a:ext cx="3393683" cy="6845878"/>
          </a:xfrm>
          <a:prstGeom prst="rect">
            <a:avLst/>
          </a:prstGeom>
        </p:spPr>
      </p:pic>
      <p:pic>
        <p:nvPicPr>
          <p:cNvPr id="8" name="Picture 7"/>
          <p:cNvPicPr>
            <a:picLocks noChangeAspect="1"/>
          </p:cNvPicPr>
          <p:nvPr/>
        </p:nvPicPr>
        <p:blipFill>
          <a:blip r:embed="rId4"/>
          <a:stretch>
            <a:fillRect/>
          </a:stretch>
        </p:blipFill>
        <p:spPr>
          <a:xfrm>
            <a:off x="14859000" y="5905500"/>
            <a:ext cx="710233" cy="710233"/>
          </a:xfrm>
          <a:prstGeom prst="rect">
            <a:avLst/>
          </a:prstGeom>
        </p:spPr>
      </p:pic>
    </p:spTree>
    <p:extLst>
      <p:ext uri="{BB962C8B-B14F-4D97-AF65-F5344CB8AC3E}">
        <p14:creationId xmlns:p14="http://schemas.microsoft.com/office/powerpoint/2010/main" val="1749336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378729" y="64912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625604" y="64912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75010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5555"/>
          <a:stretch>
            <a:fillRect/>
          </a:stretch>
        </p:blipFill>
        <p:spPr>
          <a:xfrm>
            <a:off x="25463" y="1028700"/>
            <a:ext cx="18262538" cy="4191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72894"/>
          <a:stretch>
            <a:fillRect/>
          </a:stretch>
        </p:blipFill>
        <p:spPr>
          <a:xfrm>
            <a:off x="0" y="1028700"/>
            <a:ext cx="18288000" cy="4191000"/>
          </a:xfrm>
          <a:prstGeom prst="rect">
            <a:avLst/>
          </a:prstGeom>
        </p:spPr>
      </p:pic>
      <p:sp>
        <p:nvSpPr>
          <p:cNvPr id="17" name="TextBox 16"/>
          <p:cNvSpPr txBox="1"/>
          <p:nvPr/>
        </p:nvSpPr>
        <p:spPr>
          <a:xfrm>
            <a:off x="3082800" y="1345444"/>
            <a:ext cx="12122400" cy="3557512"/>
          </a:xfrm>
          <a:prstGeom prst="rect">
            <a:avLst/>
          </a:prstGeom>
          <a:noFill/>
        </p:spPr>
        <p:txBody>
          <a:bodyPr wrap="square" rtlCol="0">
            <a:spAutoFit/>
          </a:bodyPr>
          <a:lstStyle/>
          <a:p>
            <a:pPr algn="ctr">
              <a:lnSpc>
                <a:spcPct val="150000"/>
              </a:lnSpc>
            </a:pPr>
            <a:r>
              <a:rPr lang="en-US" sz="8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1</a:t>
            </a:r>
            <a:r>
              <a:rPr lang="en-US" sz="8000" b="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8000" b="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KHÁI QUÁT VỀ </a:t>
            </a:r>
            <a:r>
              <a:rPr lang="en-US" sz="8000" b="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 </a:t>
            </a:r>
            <a:r>
              <a:rPr lang="en-US" sz="8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 HÀNH</a:t>
            </a:r>
            <a:endParaRPr lang="en-US" sz="8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6852469"/>
            <a:ext cx="4995681" cy="3434531"/>
          </a:xfrm>
          <a:prstGeom prst="rect">
            <a:avLst/>
          </a:prstGeom>
        </p:spPr>
      </p:pic>
      <p:pic>
        <p:nvPicPr>
          <p:cNvPr id="1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3292319" y="6875329"/>
            <a:ext cx="4995681" cy="3434531"/>
          </a:xfrm>
          <a:prstGeom prst="rect">
            <a:avLst/>
          </a:prstGeom>
        </p:spPr>
      </p:pic>
      <p:pic>
        <p:nvPicPr>
          <p:cNvPr id="12" name="Picture 14"/>
          <p:cNvPicPr>
            <a:picLocks noChangeAspect="1"/>
          </p:cNvPicPr>
          <p:nvPr/>
        </p:nvPicPr>
        <p:blipFill>
          <a:blip r:embed="rId9"/>
          <a:srcRect/>
          <a:stretch>
            <a:fillRect/>
          </a:stretch>
        </p:blipFill>
        <p:spPr>
          <a:xfrm>
            <a:off x="5181600" y="6097710"/>
            <a:ext cx="7486601" cy="4229930"/>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400" b="1" dirty="0" err="1">
                <a:solidFill>
                  <a:srgbClr val="5B9BD5">
                    <a:lumMod val="50000"/>
                  </a:srgbClr>
                </a:solidFill>
                <a:latin typeface="Arial" panose="020B0604020202020204" pitchFamily="34" charset="0"/>
                <a:cs typeface="Arial" panose="020B0604020202020204" pitchFamily="34" charset="0"/>
              </a:rPr>
              <a:t>Câu</a:t>
            </a:r>
            <a:r>
              <a:rPr lang="en-US" sz="4400" b="1" dirty="0">
                <a:solidFill>
                  <a:srgbClr val="5B9BD5">
                    <a:lumMod val="50000"/>
                  </a:srgbClr>
                </a:solidFill>
                <a:latin typeface="Arial" panose="020B0604020202020204" pitchFamily="34" charset="0"/>
                <a:cs typeface="Arial" panose="020B0604020202020204" pitchFamily="34" charset="0"/>
              </a:rPr>
              <a:t> 1</a:t>
            </a:r>
            <a:r>
              <a:rPr lang="en-US" sz="4400" b="1">
                <a:solidFill>
                  <a:srgbClr val="5B9BD5">
                    <a:lumMod val="50000"/>
                  </a:srgbClr>
                </a:solidFill>
                <a:latin typeface="Arial" panose="020B0604020202020204" pitchFamily="34" charset="0"/>
                <a:cs typeface="Arial" panose="020B0604020202020204" pitchFamily="34" charset="0"/>
              </a:rPr>
              <a:t>: </a:t>
            </a:r>
            <a:r>
              <a:rPr lang="vi-VN" sz="4400">
                <a:solidFill>
                  <a:schemeClr val="tx1"/>
                </a:solidFill>
              </a:rPr>
              <a:t>Hệ điều hành LINUX có nguồn gốc từ hệ điều hành nào dưới đây?</a:t>
            </a:r>
            <a:endParaRPr lang="en-US" sz="44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A</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Windows XP</a:t>
            </a:r>
            <a:endParaRPr lang="vi-VN" sz="44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B</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UNIX</a:t>
            </a:r>
            <a:endParaRPr lang="vi-VN" sz="4400" dirty="0">
              <a:solidFill>
                <a:prstClr val="black"/>
              </a:solidFill>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C</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Android</a:t>
            </a:r>
            <a:endParaRPr lang="vi-VN" sz="4400" dirty="0">
              <a:solidFill>
                <a:prstClr val="black"/>
              </a:solidFill>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D</a:t>
            </a:r>
            <a:r>
              <a:rPr lang="vi-VN" sz="4400" smtClean="0">
                <a:solidFill>
                  <a:prstClr val="black"/>
                </a:solidFill>
                <a:cs typeface="Arial" panose="020B0604020202020204" pitchFamily="34" charset="0"/>
              </a:rPr>
              <a:t>.</a:t>
            </a:r>
            <a:r>
              <a:rPr lang="en-US" sz="4400" smtClean="0">
                <a:solidFill>
                  <a:prstClr val="black"/>
                </a:solidFill>
                <a:latin typeface="Arial" panose="020B0604020202020204" pitchFamily="34" charset="0"/>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iOS</a:t>
            </a:r>
            <a:endParaRPr lang="vi-VN" sz="4400" dirty="0">
              <a:solidFill>
                <a:prstClr val="black"/>
              </a:solidFill>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2" name="Picture 14">
            <a:hlinkClick r:id="rId15" action="ppaction://hlinksldjump"/>
            <a:extLst>
              <a:ext uri="{FF2B5EF4-FFF2-40B4-BE49-F238E27FC236}">
                <a16:creationId xmlns="" xmlns:a16="http://schemas.microsoft.com/office/drawing/2014/main" id="{B4BEBD2C-E118-4257-539C-10B92B746F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62220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92298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smtClean="0">
                <a:solidFill>
                  <a:schemeClr val="accent5">
                    <a:lumMod val="75000"/>
                  </a:schemeClr>
                </a:solidFill>
                <a:latin typeface="Arial" panose="020B0604020202020204" pitchFamily="34" charset="0"/>
                <a:cs typeface="Arial" panose="020B0604020202020204" pitchFamily="34" charset="0"/>
              </a:rPr>
              <a:t>Câu</a:t>
            </a:r>
            <a:r>
              <a:rPr lang="en-US" sz="4000" b="1" smtClean="0">
                <a:solidFill>
                  <a:schemeClr val="accent5">
                    <a:lumMod val="75000"/>
                  </a:schemeClr>
                </a:solidFill>
                <a:latin typeface="Arial" panose="020B0604020202020204" pitchFamily="34" charset="0"/>
                <a:cs typeface="Arial" panose="020B0604020202020204" pitchFamily="34" charset="0"/>
              </a:rPr>
              <a:t> </a:t>
            </a:r>
            <a:r>
              <a:rPr lang="vi-VN" sz="4000" b="1" smtClean="0">
                <a:solidFill>
                  <a:schemeClr val="accent5">
                    <a:lumMod val="75000"/>
                  </a:schemeClr>
                </a:solidFill>
                <a:latin typeface="Arial" panose="020B0604020202020204" pitchFamily="34" charset="0"/>
                <a:cs typeface="Arial" panose="020B0604020202020204" pitchFamily="34" charset="0"/>
              </a:rPr>
              <a:t>2</a:t>
            </a:r>
            <a:r>
              <a:rPr lang="en-US" sz="4000" b="1" smtClean="0">
                <a:solidFill>
                  <a:schemeClr val="accent5">
                    <a:lumMod val="75000"/>
                  </a:schemeClr>
                </a:solidFill>
                <a:latin typeface="Arial" panose="020B0604020202020204" pitchFamily="34" charset="0"/>
                <a:cs typeface="Arial" panose="020B0604020202020204" pitchFamily="34" charset="0"/>
              </a:rPr>
              <a:t>: </a:t>
            </a:r>
            <a:r>
              <a:rPr lang="vi-VN" sz="4000">
                <a:solidFill>
                  <a:schemeClr val="tx1"/>
                </a:solidFill>
              </a:rPr>
              <a:t>Hệ điều hành theo chế độ đa nhiệm, cho phép tại mỗi thời điểm có nhiều chương trình được thực </a:t>
            </a:r>
            <a:r>
              <a:rPr lang="vi-VN" sz="4000" smtClean="0">
                <a:solidFill>
                  <a:schemeClr val="tx1"/>
                </a:solidFill>
              </a:rPr>
              <a:t>hiện là đặc điểm của hệ điều hành máy tính thứ mấy?</a:t>
            </a:r>
            <a:endParaRPr lang="en-US" sz="4000">
              <a:solidFill>
                <a:schemeClr val="tx1"/>
              </a:solidFill>
            </a:endParaRPr>
          </a:p>
        </p:txBody>
      </p:sp>
      <p:sp>
        <p:nvSpPr>
          <p:cNvPr id="26" name="Rectangle 25"/>
          <p:cNvSpPr/>
          <p:nvPr/>
        </p:nvSpPr>
        <p:spPr>
          <a:xfrm>
            <a:off x="1613407" y="349028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A</a:t>
            </a:r>
            <a:r>
              <a:rPr lang="vi-VN" sz="4000">
                <a:solidFill>
                  <a:prstClr val="black"/>
                </a:solidFill>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Thứ nhất</a:t>
            </a:r>
            <a:endParaRPr lang="vi-VN" sz="40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349656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B</a:t>
            </a:r>
            <a:r>
              <a:rPr lang="vi-VN" sz="4000">
                <a:solidFill>
                  <a:prstClr val="black"/>
                </a:solidFill>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Thứ hai</a:t>
            </a:r>
            <a:endParaRPr lang="vi-VN" sz="4000" dirty="0">
              <a:solidFill>
                <a:prstClr val="black"/>
              </a:solidFill>
              <a:cs typeface="Arial" panose="020B0604020202020204" pitchFamily="34" charset="0"/>
            </a:endParaRPr>
          </a:p>
        </p:txBody>
      </p:sp>
      <p:sp>
        <p:nvSpPr>
          <p:cNvPr id="43" name="Rectangle 42"/>
          <p:cNvSpPr/>
          <p:nvPr/>
        </p:nvSpPr>
        <p:spPr>
          <a:xfrm>
            <a:off x="1613407" y="482404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C</a:t>
            </a:r>
            <a:r>
              <a:rPr lang="vi-VN" sz="4000">
                <a:solidFill>
                  <a:prstClr val="black"/>
                </a:solidFill>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Thứ ba</a:t>
            </a:r>
            <a:endParaRPr lang="vi-VN" sz="4000" dirty="0">
              <a:solidFill>
                <a:prstClr val="black"/>
              </a:solidFill>
              <a:cs typeface="Arial" panose="020B0604020202020204" pitchFamily="34" charset="0"/>
            </a:endParaRPr>
          </a:p>
        </p:txBody>
      </p:sp>
      <p:sp>
        <p:nvSpPr>
          <p:cNvPr id="44" name="Rectangle 43"/>
          <p:cNvSpPr/>
          <p:nvPr/>
        </p:nvSpPr>
        <p:spPr>
          <a:xfrm>
            <a:off x="9144000" y="483032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D</a:t>
            </a:r>
            <a:r>
              <a:rPr lang="vi-VN" sz="4000">
                <a:solidFill>
                  <a:prstClr val="black"/>
                </a:solidFill>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Thứ tư</a:t>
            </a:r>
            <a:endParaRPr lang="vi-VN" sz="4000" dirty="0">
              <a:solidFill>
                <a:prstClr val="black"/>
              </a:solidFill>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3528497"/>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6800" y="4919433"/>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7084" y="4891484"/>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05309" y="3606005"/>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747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err="1" smtClean="0">
                <a:solidFill>
                  <a:srgbClr val="5B9BD5">
                    <a:lumMod val="50000"/>
                  </a:srgbClr>
                </a:solidFill>
                <a:latin typeface="Arial" panose="020B0604020202020204" pitchFamily="34" charset="0"/>
                <a:cs typeface="Arial" panose="020B0604020202020204" pitchFamily="34" charset="0"/>
              </a:rPr>
              <a:t>Câu</a:t>
            </a:r>
            <a:r>
              <a:rPr lang="en-US" sz="4400" b="1" smtClean="0">
                <a:solidFill>
                  <a:srgbClr val="5B9BD5">
                    <a:lumMod val="50000"/>
                  </a:srgbClr>
                </a:solidFill>
                <a:latin typeface="Arial" panose="020B0604020202020204" pitchFamily="34" charset="0"/>
                <a:cs typeface="Arial" panose="020B0604020202020204" pitchFamily="34" charset="0"/>
              </a:rPr>
              <a:t> </a:t>
            </a:r>
            <a:r>
              <a:rPr lang="vi-VN" sz="4400" b="1" smtClean="0">
                <a:solidFill>
                  <a:srgbClr val="5B9BD5">
                    <a:lumMod val="50000"/>
                  </a:srgbClr>
                </a:solidFill>
                <a:latin typeface="Arial" panose="020B0604020202020204" pitchFamily="34" charset="0"/>
                <a:cs typeface="Arial" panose="020B0604020202020204" pitchFamily="34" charset="0"/>
              </a:rPr>
              <a:t>3</a:t>
            </a:r>
            <a:r>
              <a:rPr lang="en-US" sz="4400" b="1" smtClean="0">
                <a:solidFill>
                  <a:srgbClr val="5B9BD5">
                    <a:lumMod val="50000"/>
                  </a:srgbClr>
                </a:solidFill>
                <a:latin typeface="Arial" panose="020B0604020202020204" pitchFamily="34" charset="0"/>
                <a:cs typeface="Arial" panose="020B0604020202020204" pitchFamily="34" charset="0"/>
              </a:rPr>
              <a:t>: </a:t>
            </a:r>
            <a:r>
              <a:rPr lang="vi-VN" sz="4400">
                <a:solidFill>
                  <a:schemeClr val="tx1"/>
                </a:solidFill>
              </a:rPr>
              <a:t>Các phiên bản Windows đầu tiên chạy trên </a:t>
            </a:r>
            <a:endParaRPr lang="vi-VN" sz="4400" smtClean="0">
              <a:solidFill>
                <a:schemeClr val="tx1"/>
              </a:solidFill>
            </a:endParaRPr>
          </a:p>
          <a:p>
            <a:pPr algn="ctr">
              <a:lnSpc>
                <a:spcPct val="150000"/>
              </a:lnSpc>
            </a:pPr>
            <a:r>
              <a:rPr lang="vi-VN" sz="4400" smtClean="0">
                <a:solidFill>
                  <a:schemeClr val="tx1"/>
                </a:solidFill>
              </a:rPr>
              <a:t>nền </a:t>
            </a:r>
            <a:r>
              <a:rPr lang="vi-VN" sz="4400">
                <a:solidFill>
                  <a:schemeClr val="tx1"/>
                </a:solidFill>
              </a:rPr>
              <a:t>tảng của</a:t>
            </a:r>
            <a:endParaRPr lang="en-US" sz="4400">
              <a:solidFill>
                <a:schemeClr val="tx1"/>
              </a:solidFill>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A</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macOS</a:t>
            </a:r>
            <a:endParaRPr lang="vi-VN" sz="44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B</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LINUX</a:t>
            </a:r>
            <a:endParaRPr lang="vi-VN" sz="4400" dirty="0">
              <a:solidFill>
                <a:prstClr val="black"/>
              </a:solidFill>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C</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UNIX</a:t>
            </a:r>
            <a:endParaRPr lang="vi-VN" sz="4400" dirty="0">
              <a:solidFill>
                <a:prstClr val="black"/>
              </a:solidFill>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D</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MS DOS</a:t>
            </a:r>
            <a:endParaRPr lang="vi-VN" sz="4400" dirty="0">
              <a:solidFill>
                <a:prstClr val="black"/>
              </a:solidFill>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73547FBF-DC69-5AD0-885D-DC4FFDEEF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70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err="1" smtClean="0">
                <a:solidFill>
                  <a:srgbClr val="5B9BD5">
                    <a:lumMod val="50000"/>
                  </a:srgbClr>
                </a:solidFill>
                <a:latin typeface="Arial" panose="020B0604020202020204" pitchFamily="34" charset="0"/>
                <a:cs typeface="Arial" panose="020B0604020202020204" pitchFamily="34" charset="0"/>
              </a:rPr>
              <a:t>Câu</a:t>
            </a:r>
            <a:r>
              <a:rPr lang="en-US" sz="4400" b="1" smtClean="0">
                <a:solidFill>
                  <a:srgbClr val="5B9BD5">
                    <a:lumMod val="50000"/>
                  </a:srgbClr>
                </a:solidFill>
                <a:latin typeface="Arial" panose="020B0604020202020204" pitchFamily="34" charset="0"/>
                <a:cs typeface="Arial" panose="020B0604020202020204" pitchFamily="34" charset="0"/>
              </a:rPr>
              <a:t> </a:t>
            </a:r>
            <a:r>
              <a:rPr lang="vi-VN" sz="4400" b="1" smtClean="0">
                <a:solidFill>
                  <a:srgbClr val="5B9BD5">
                    <a:lumMod val="50000"/>
                  </a:srgbClr>
                </a:solidFill>
                <a:latin typeface="Arial" panose="020B0604020202020204" pitchFamily="34" charset="0"/>
                <a:cs typeface="Arial" panose="020B0604020202020204" pitchFamily="34" charset="0"/>
              </a:rPr>
              <a:t>4</a:t>
            </a:r>
            <a:r>
              <a:rPr lang="en-US" sz="4400" b="1" smtClean="0">
                <a:solidFill>
                  <a:srgbClr val="5B9BD5">
                    <a:lumMod val="50000"/>
                  </a:srgbClr>
                </a:solidFill>
                <a:latin typeface="Arial" panose="020B0604020202020204" pitchFamily="34" charset="0"/>
                <a:cs typeface="Arial" panose="020B0604020202020204" pitchFamily="34" charset="0"/>
              </a:rPr>
              <a:t>: </a:t>
            </a:r>
            <a:r>
              <a:rPr lang="fr-FR" sz="4400">
                <a:solidFill>
                  <a:schemeClr val="tx1"/>
                </a:solidFill>
                <a:latin typeface="Arial" panose="020B0604020202020204" pitchFamily="34" charset="0"/>
                <a:cs typeface="Arial" panose="020B0604020202020204" pitchFamily="34" charset="0"/>
              </a:rPr>
              <a:t>Hệ điều hành được sử dụng cho các máy tính lớn, siêu máy tính là</a:t>
            </a:r>
            <a:endParaRPr lang="en-US" sz="44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A</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UNIX</a:t>
            </a:r>
            <a:endParaRPr lang="vi-VN" sz="44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B</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LINUX</a:t>
            </a:r>
            <a:endParaRPr lang="vi-VN" sz="4400" dirty="0">
              <a:solidFill>
                <a:prstClr val="black"/>
              </a:solidFill>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C</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MS DOS</a:t>
            </a:r>
            <a:endParaRPr lang="vi-VN" sz="4400" dirty="0">
              <a:solidFill>
                <a:prstClr val="black"/>
              </a:solidFill>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D</a:t>
            </a:r>
            <a:r>
              <a:rPr lang="vi-VN" sz="4400">
                <a:solidFill>
                  <a:prstClr val="black"/>
                </a:solidFill>
                <a:cs typeface="Arial" panose="020B0604020202020204" pitchFamily="34" charset="0"/>
              </a:rPr>
              <a:t>. </a:t>
            </a:r>
            <a:r>
              <a:rPr lang="vi-VN" sz="4400" smtClean="0">
                <a:solidFill>
                  <a:prstClr val="black"/>
                </a:solidFill>
                <a:latin typeface="Arial" panose="020B0604020202020204" pitchFamily="34" charset="0"/>
                <a:cs typeface="Arial" panose="020B0604020202020204" pitchFamily="34" charset="0"/>
              </a:rPr>
              <a:t>macOS</a:t>
            </a:r>
            <a:endParaRPr lang="vi-VN" sz="4400" dirty="0">
              <a:solidFill>
                <a:prstClr val="black"/>
              </a:solidFill>
              <a:cs typeface="Arial" panose="020B0604020202020204" pitchFamily="34"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5" action="ppaction://hlinksldjump"/>
            <a:extLst>
              <a:ext uri="{FF2B5EF4-FFF2-40B4-BE49-F238E27FC236}">
                <a16:creationId xmlns="" xmlns:a16="http://schemas.microsoft.com/office/drawing/2014/main" id="{F42DB1F6-A850-9115-8E00-DEFF9859A3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1751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527196"/>
            <a:ext cx="15790092" cy="230152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smtClean="0">
                <a:solidFill>
                  <a:schemeClr val="accent5">
                    <a:lumMod val="75000"/>
                  </a:schemeClr>
                </a:solidFill>
                <a:latin typeface="Arial" panose="020B0604020202020204" pitchFamily="34" charset="0"/>
                <a:cs typeface="Arial" panose="020B0604020202020204" pitchFamily="34" charset="0"/>
              </a:rPr>
              <a:t>Câu</a:t>
            </a:r>
            <a:r>
              <a:rPr lang="en-US" sz="4000" b="1" smtClean="0">
                <a:solidFill>
                  <a:schemeClr val="accent5">
                    <a:lumMod val="75000"/>
                  </a:schemeClr>
                </a:solidFill>
                <a:latin typeface="Arial" panose="020B0604020202020204" pitchFamily="34" charset="0"/>
                <a:cs typeface="Arial" panose="020B0604020202020204" pitchFamily="34" charset="0"/>
              </a:rPr>
              <a:t> </a:t>
            </a:r>
            <a:r>
              <a:rPr lang="vi-VN" sz="4000" b="1">
                <a:solidFill>
                  <a:schemeClr val="accent5">
                    <a:lumMod val="75000"/>
                  </a:schemeClr>
                </a:solidFill>
                <a:latin typeface="Arial" panose="020B0604020202020204" pitchFamily="34" charset="0"/>
                <a:cs typeface="Arial" panose="020B0604020202020204" pitchFamily="34" charset="0"/>
              </a:rPr>
              <a:t>5</a:t>
            </a:r>
            <a:r>
              <a:rPr lang="en-US" sz="4000" b="1" smtClean="0">
                <a:solidFill>
                  <a:schemeClr val="accent5">
                    <a:lumMod val="75000"/>
                  </a:schemeClr>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Phím tắt </a:t>
            </a:r>
            <a:r>
              <a:rPr lang="fr-FR" sz="4000" b="1">
                <a:solidFill>
                  <a:schemeClr val="tx1"/>
                </a:solidFill>
                <a:latin typeface="Arial" panose="020B0604020202020204" pitchFamily="34" charset="0"/>
                <a:cs typeface="Arial" panose="020B0604020202020204" pitchFamily="34" charset="0"/>
              </a:rPr>
              <a:t>Alt + tab</a:t>
            </a:r>
            <a:r>
              <a:rPr lang="fr-FR" sz="4000">
                <a:solidFill>
                  <a:schemeClr val="tx1"/>
                </a:solidFill>
                <a:latin typeface="Arial" panose="020B0604020202020204" pitchFamily="34" charset="0"/>
                <a:cs typeface="Arial" panose="020B0604020202020204" pitchFamily="34" charset="0"/>
              </a:rPr>
              <a:t> có tác dụng</a:t>
            </a:r>
            <a:endParaRPr lang="en-US" sz="40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13407" y="3019665"/>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bật cửa sổ chứa các biểu tượng cảm xúc</a:t>
            </a:r>
            <a:endParaRPr lang="en-US" sz="400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3025949"/>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chuyển sang màn hình nền</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13407" y="4894005"/>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chuyển cửa sổ đang hoạt động</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44000" y="4900289"/>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bật/tắt bàn phím ảo trên màn hình </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3326697"/>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4231" y="5343366"/>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04515" y="5315417"/>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05309" y="3404205"/>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51062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9752" y="-793340"/>
            <a:ext cx="4995681" cy="343453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888169" y="-793340"/>
            <a:ext cx="4995681" cy="3434531"/>
          </a:xfrm>
          <a:prstGeom prst="rect">
            <a:avLst/>
          </a:prstGeom>
        </p:spPr>
      </p:pic>
      <p:sp>
        <p:nvSpPr>
          <p:cNvPr id="5" name="TextBox 5"/>
          <p:cNvSpPr txBox="1"/>
          <p:nvPr/>
        </p:nvSpPr>
        <p:spPr>
          <a:xfrm>
            <a:off x="4815474" y="790575"/>
            <a:ext cx="8657053" cy="1052404"/>
          </a:xfrm>
          <a:prstGeom prst="rect">
            <a:avLst/>
          </a:prstGeom>
        </p:spPr>
        <p:txBody>
          <a:bodyPr lIns="0" tIns="0" rIns="0" bIns="0" rtlCol="0" anchor="t">
            <a:spAutoFit/>
          </a:bodyPr>
          <a:lstStyle/>
          <a:p>
            <a:pPr algn="ctr">
              <a:lnSpc>
                <a:spcPts val="8959"/>
              </a:lnSpc>
            </a:pPr>
            <a:r>
              <a:rPr lang="en-US" sz="6600" b="1" dirty="0" smtClean="0">
                <a:solidFill>
                  <a:srgbClr val="428DFF"/>
                </a:solidFill>
                <a:latin typeface="Arial" panose="020B0604020202020204" pitchFamily="34" charset="0"/>
                <a:cs typeface="Arial" panose="020B0604020202020204" pitchFamily="34" charset="0"/>
              </a:rPr>
              <a:t>VẬN DỤNG</a:t>
            </a:r>
            <a:endParaRPr lang="en-US" sz="6600" b="1" dirty="0">
              <a:solidFill>
                <a:srgbClr val="428DFF"/>
              </a:solidFill>
              <a:latin typeface="Arial" panose="020B0604020202020204" pitchFamily="34" charset="0"/>
              <a:cs typeface="Arial" panose="020B0604020202020204" pitchFamily="34" charset="0"/>
            </a:endParaRPr>
          </a:p>
        </p:txBody>
      </p:sp>
      <p:grpSp>
        <p:nvGrpSpPr>
          <p:cNvPr id="11" name="Group 10"/>
          <p:cNvGrpSpPr/>
          <p:nvPr/>
        </p:nvGrpSpPr>
        <p:grpSpPr>
          <a:xfrm>
            <a:off x="1012354" y="2546367"/>
            <a:ext cx="10189045" cy="4595329"/>
            <a:chOff x="1012354" y="2546367"/>
            <a:chExt cx="10189045" cy="4595329"/>
          </a:xfrm>
        </p:grpSpPr>
        <p:sp>
          <p:nvSpPr>
            <p:cNvPr id="19" name="Freeform 18"/>
            <p:cNvSpPr/>
            <p:nvPr/>
          </p:nvSpPr>
          <p:spPr>
            <a:xfrm>
              <a:off x="1012354" y="2546367"/>
              <a:ext cx="10189045" cy="4595329"/>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DEF94"/>
            </a:solidFill>
            <a:ln>
              <a:solidFill>
                <a:schemeClr val="tx1">
                  <a:lumMod val="95000"/>
                  <a:lumOff val="5000"/>
                </a:schemeClr>
              </a:solidFill>
            </a:ln>
          </p:spPr>
        </p:sp>
        <p:sp>
          <p:nvSpPr>
            <p:cNvPr id="18" name="Rectangle 17"/>
            <p:cNvSpPr/>
            <p:nvPr/>
          </p:nvSpPr>
          <p:spPr>
            <a:xfrm>
              <a:off x="1600200" y="2758871"/>
              <a:ext cx="8122282" cy="3970318"/>
            </a:xfrm>
            <a:prstGeom prst="rect">
              <a:avLst/>
            </a:prstGeom>
          </p:spPr>
          <p:txBody>
            <a:bodyPr wrap="square">
              <a:spAutoFit/>
            </a:bodyPr>
            <a:lstStyle/>
            <a:p>
              <a:pPr algn="just">
                <a:lnSpc>
                  <a:spcPct val="150000"/>
                </a:lnSpc>
              </a:pPr>
              <a:r>
                <a:rPr lang="vi-VN" sz="4200"/>
                <a:t>Tìm hiểu xem điện thoại thông minh của em dùng hệ điều hành gì? Nó có phải là hệ điều hành nguồn mở hay không?</a:t>
              </a:r>
              <a:endParaRPr lang="en-US" sz="4200"/>
            </a:p>
          </p:txBody>
        </p:sp>
      </p:grpSp>
      <p:pic>
        <p:nvPicPr>
          <p:cNvPr id="7" name="Picture 6"/>
          <p:cNvPicPr>
            <a:picLocks noChangeAspect="1"/>
          </p:cNvPicPr>
          <p:nvPr/>
        </p:nvPicPr>
        <p:blipFill>
          <a:blip r:embed="rId6"/>
          <a:stretch>
            <a:fillRect/>
          </a:stretch>
        </p:blipFill>
        <p:spPr>
          <a:xfrm>
            <a:off x="11582400" y="3904737"/>
            <a:ext cx="6018238" cy="6382263"/>
          </a:xfrm>
          <a:prstGeom prst="rect">
            <a:avLst/>
          </a:prstGeom>
        </p:spPr>
      </p:pic>
    </p:spTree>
    <p:extLst>
      <p:ext uri="{BB962C8B-B14F-4D97-AF65-F5344CB8AC3E}">
        <p14:creationId xmlns:p14="http://schemas.microsoft.com/office/powerpoint/2010/main" val="408760827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595850" y="2954213"/>
            <a:ext cx="19479700" cy="9593752"/>
          </a:xfrm>
          <a:prstGeom prst="rect">
            <a:avLst/>
          </a:prstGeom>
        </p:spPr>
      </p:pic>
      <p:sp>
        <p:nvSpPr>
          <p:cNvPr id="24" name="TextBox 24"/>
          <p:cNvSpPr txBox="1"/>
          <p:nvPr/>
        </p:nvSpPr>
        <p:spPr>
          <a:xfrm>
            <a:off x="3049411" y="1713347"/>
            <a:ext cx="12189177" cy="1154162"/>
          </a:xfrm>
          <a:prstGeom prst="rect">
            <a:avLst/>
          </a:prstGeom>
        </p:spPr>
        <p:txBody>
          <a:bodyPr wrap="square" lIns="0" tIns="0" rIns="0" bIns="0" rtlCol="0" anchor="t">
            <a:spAutoFit/>
          </a:bodyPr>
          <a:lstStyle/>
          <a:p>
            <a:pPr algn="ctr">
              <a:lnSpc>
                <a:spcPts val="8959"/>
              </a:lnSpc>
            </a:pPr>
            <a:r>
              <a:rPr lang="en-US" sz="6600" b="1" dirty="0" smtClean="0">
                <a:solidFill>
                  <a:srgbClr val="428DFF"/>
                </a:solidFill>
                <a:latin typeface="Arial" panose="020B0604020202020204" pitchFamily="34" charset="0"/>
                <a:cs typeface="Arial" panose="020B0604020202020204" pitchFamily="34" charset="0"/>
              </a:rPr>
              <a:t>HƯỚNG DẪN VỀ NHÀ</a:t>
            </a:r>
            <a:endParaRPr lang="en-US" sz="6600" b="1" dirty="0">
              <a:solidFill>
                <a:srgbClr val="428DFF"/>
              </a:solidFill>
              <a:latin typeface="Arial" panose="020B0604020202020204" pitchFamily="34" charset="0"/>
              <a:cs typeface="Arial" panose="020B0604020202020204" pitchFamily="34" charset="0"/>
            </a:endParaRPr>
          </a:p>
        </p:txBody>
      </p:sp>
      <p:pic>
        <p:nvPicPr>
          <p:cNvPr id="33" name="Picture 3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201579" y="-949212"/>
            <a:ext cx="3787281" cy="2603756"/>
          </a:xfrm>
          <a:prstGeom prst="rect">
            <a:avLst/>
          </a:prstGeom>
        </p:spPr>
      </p:pic>
      <p:pic>
        <p:nvPicPr>
          <p:cNvPr id="34" name="Picture 3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5481347" y="-949212"/>
            <a:ext cx="3787281" cy="2603756"/>
          </a:xfrm>
          <a:prstGeom prst="rect">
            <a:avLst/>
          </a:prstGeom>
        </p:spPr>
      </p:pic>
      <p:grpSp>
        <p:nvGrpSpPr>
          <p:cNvPr id="46" name="Group 45"/>
          <p:cNvGrpSpPr/>
          <p:nvPr/>
        </p:nvGrpSpPr>
        <p:grpSpPr>
          <a:xfrm>
            <a:off x="1266614" y="3366213"/>
            <a:ext cx="5052386" cy="10462560"/>
            <a:chOff x="918099" y="3366213"/>
            <a:chExt cx="5052386" cy="10462560"/>
          </a:xfrm>
        </p:grpSpPr>
        <p:grpSp>
          <p:nvGrpSpPr>
            <p:cNvPr id="37" name="Group 36"/>
            <p:cNvGrpSpPr/>
            <p:nvPr/>
          </p:nvGrpSpPr>
          <p:grpSpPr>
            <a:xfrm>
              <a:off x="918099" y="3366213"/>
              <a:ext cx="5052386" cy="10462560"/>
              <a:chOff x="1028700" y="3406853"/>
              <a:chExt cx="3745831" cy="10462560"/>
            </a:xfrm>
          </p:grpSpPr>
          <p:grpSp>
            <p:nvGrpSpPr>
              <p:cNvPr id="4" name="Group 4"/>
              <p:cNvGrpSpPr/>
              <p:nvPr/>
            </p:nvGrpSpPr>
            <p:grpSpPr>
              <a:xfrm>
                <a:off x="1069623" y="3406853"/>
                <a:ext cx="3704908" cy="10462560"/>
                <a:chOff x="0" y="0"/>
                <a:chExt cx="698500" cy="1972545"/>
              </a:xfrm>
            </p:grpSpPr>
            <p:sp>
              <p:nvSpPr>
                <p:cNvPr id="5" name="Freeform 5"/>
                <p:cNvSpPr/>
                <p:nvPr/>
              </p:nvSpPr>
              <p:spPr>
                <a:xfrm>
                  <a:off x="0" y="0"/>
                  <a:ext cx="698500" cy="1972545"/>
                </a:xfrm>
                <a:custGeom>
                  <a:avLst/>
                  <a:gdLst/>
                  <a:ahLst/>
                  <a:cxnLst/>
                  <a:rect l="l" t="t" r="r" b="b"/>
                  <a:pathLst>
                    <a:path w="698500" h="1972545">
                      <a:moveTo>
                        <a:pt x="349250" y="0"/>
                      </a:moveTo>
                      <a:lnTo>
                        <a:pt x="698500" y="203200"/>
                      </a:lnTo>
                      <a:lnTo>
                        <a:pt x="698500" y="1769345"/>
                      </a:lnTo>
                      <a:lnTo>
                        <a:pt x="349250" y="1972545"/>
                      </a:lnTo>
                      <a:lnTo>
                        <a:pt x="0" y="1769345"/>
                      </a:lnTo>
                      <a:lnTo>
                        <a:pt x="0" y="203200"/>
                      </a:lnTo>
                      <a:lnTo>
                        <a:pt x="349250" y="0"/>
                      </a:lnTo>
                      <a:close/>
                    </a:path>
                  </a:pathLst>
                </a:custGeom>
                <a:solidFill>
                  <a:srgbClr val="C7D7F3"/>
                </a:solidFill>
              </p:spPr>
            </p:sp>
            <p:sp>
              <p:nvSpPr>
                <p:cNvPr id="6" name="TextBox 6"/>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68456"/>
              <a:stretch>
                <a:fillRect/>
              </a:stretch>
            </p:blipFill>
            <p:spPr>
              <a:xfrm rot="-10800000">
                <a:off x="1028700" y="5433927"/>
                <a:ext cx="3741886" cy="5842270"/>
              </a:xfrm>
              <a:prstGeom prst="rect">
                <a:avLst/>
              </a:prstGeom>
            </p:spPr>
          </p:pic>
        </p:grpSp>
        <p:sp>
          <p:nvSpPr>
            <p:cNvPr id="38" name="TextBox 37"/>
            <p:cNvSpPr txBox="1"/>
            <p:nvPr/>
          </p:nvSpPr>
          <p:spPr>
            <a:xfrm>
              <a:off x="1370564" y="5990768"/>
              <a:ext cx="4202652"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39" name="TextBox 38"/>
            <p:cNvSpPr txBox="1"/>
            <p:nvPr/>
          </p:nvSpPr>
          <p:spPr>
            <a:xfrm>
              <a:off x="2138390" y="4798752"/>
              <a:ext cx="26670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01</a:t>
              </a:r>
              <a:endParaRPr lang="en-US" sz="6000" b="1" dirty="0">
                <a:latin typeface="Arial" panose="020B0604020202020204" pitchFamily="34" charset="0"/>
                <a:cs typeface="Arial" panose="020B0604020202020204" pitchFamily="34" charset="0"/>
              </a:endParaRPr>
            </a:p>
          </p:txBody>
        </p:sp>
      </p:grpSp>
      <p:grpSp>
        <p:nvGrpSpPr>
          <p:cNvPr id="45" name="Group 44"/>
          <p:cNvGrpSpPr/>
          <p:nvPr/>
        </p:nvGrpSpPr>
        <p:grpSpPr>
          <a:xfrm>
            <a:off x="6530835" y="3366213"/>
            <a:ext cx="5153039" cy="10462560"/>
            <a:chOff x="6167802" y="3366213"/>
            <a:chExt cx="5153039" cy="10462560"/>
          </a:xfrm>
        </p:grpSpPr>
        <p:grpSp>
          <p:nvGrpSpPr>
            <p:cNvPr id="36" name="Group 35"/>
            <p:cNvGrpSpPr/>
            <p:nvPr/>
          </p:nvGrpSpPr>
          <p:grpSpPr>
            <a:xfrm>
              <a:off x="6167802" y="3366213"/>
              <a:ext cx="5153039" cy="10462560"/>
              <a:chOff x="5230177" y="3406853"/>
              <a:chExt cx="3741886" cy="10462560"/>
            </a:xfrm>
          </p:grpSpPr>
          <p:grpSp>
            <p:nvGrpSpPr>
              <p:cNvPr id="7" name="Group 7"/>
              <p:cNvGrpSpPr/>
              <p:nvPr/>
            </p:nvGrpSpPr>
            <p:grpSpPr>
              <a:xfrm>
                <a:off x="5230177" y="3406853"/>
                <a:ext cx="3704908" cy="10462560"/>
                <a:chOff x="0" y="0"/>
                <a:chExt cx="698500" cy="1972545"/>
              </a:xfrm>
            </p:grpSpPr>
            <p:sp>
              <p:nvSpPr>
                <p:cNvPr id="8" name="Freeform 8"/>
                <p:cNvSpPr/>
                <p:nvPr/>
              </p:nvSpPr>
              <p:spPr>
                <a:xfrm>
                  <a:off x="0" y="0"/>
                  <a:ext cx="698500" cy="1972545"/>
                </a:xfrm>
                <a:custGeom>
                  <a:avLst/>
                  <a:gdLst/>
                  <a:ahLst/>
                  <a:cxnLst/>
                  <a:rect l="l" t="t" r="r" b="b"/>
                  <a:pathLst>
                    <a:path w="698500" h="1972545">
                      <a:moveTo>
                        <a:pt x="349250" y="0"/>
                      </a:moveTo>
                      <a:lnTo>
                        <a:pt x="698500" y="203200"/>
                      </a:lnTo>
                      <a:lnTo>
                        <a:pt x="698500" y="1769345"/>
                      </a:lnTo>
                      <a:lnTo>
                        <a:pt x="349250" y="1972545"/>
                      </a:lnTo>
                      <a:lnTo>
                        <a:pt x="0" y="1769345"/>
                      </a:lnTo>
                      <a:lnTo>
                        <a:pt x="0" y="203200"/>
                      </a:lnTo>
                      <a:lnTo>
                        <a:pt x="349250" y="0"/>
                      </a:lnTo>
                      <a:close/>
                    </a:path>
                  </a:pathLst>
                </a:custGeom>
                <a:solidFill>
                  <a:srgbClr val="C7D7F3"/>
                </a:solidFill>
              </p:spPr>
            </p:sp>
            <p:sp>
              <p:nvSpPr>
                <p:cNvPr id="9" name="TextBox 9"/>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68456"/>
              <a:stretch>
                <a:fillRect/>
              </a:stretch>
            </p:blipFill>
            <p:spPr>
              <a:xfrm rot="-10800000">
                <a:off x="5230177" y="5433927"/>
                <a:ext cx="3741886" cy="5842270"/>
              </a:xfrm>
              <a:prstGeom prst="rect">
                <a:avLst/>
              </a:prstGeom>
            </p:spPr>
          </p:pic>
        </p:grpSp>
        <p:sp>
          <p:nvSpPr>
            <p:cNvPr id="40" name="TextBox 39"/>
            <p:cNvSpPr txBox="1"/>
            <p:nvPr/>
          </p:nvSpPr>
          <p:spPr>
            <a:xfrm>
              <a:off x="6219240" y="5996372"/>
              <a:ext cx="4922003" cy="2862322"/>
            </a:xfrm>
            <a:prstGeom prst="rect">
              <a:avLst/>
            </a:prstGeom>
            <a:noFill/>
          </p:spPr>
          <p:txBody>
            <a:bodyPr wrap="square" rtlCol="0">
              <a:spAutoFit/>
            </a:bodyPr>
            <a:lstStyle/>
            <a:p>
              <a:pPr lvl="0" algn="ctr">
                <a:lnSpc>
                  <a:spcPct val="150000"/>
                </a:lnSpc>
              </a:pPr>
              <a:r>
                <a:rPr lang="vi-VN" sz="4000"/>
                <a:t>Hoàn thành </a:t>
              </a:r>
              <a:r>
                <a:rPr lang="vi-VN" sz="4000" smtClean="0"/>
                <a:t>Câu </a:t>
              </a:r>
              <a:r>
                <a:rPr lang="vi-VN" sz="4000"/>
                <a:t>hỏi và bài tập tự kiểm tra SGK trang </a:t>
              </a:r>
              <a:r>
                <a:rPr lang="vi-VN" sz="4000" smtClean="0"/>
                <a:t>18</a:t>
              </a:r>
              <a:endParaRPr lang="en-US" sz="4000"/>
            </a:p>
          </p:txBody>
        </p:sp>
        <p:sp>
          <p:nvSpPr>
            <p:cNvPr id="41" name="TextBox 40"/>
            <p:cNvSpPr txBox="1"/>
            <p:nvPr/>
          </p:nvSpPr>
          <p:spPr>
            <a:xfrm>
              <a:off x="7374987" y="4781327"/>
              <a:ext cx="26670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02</a:t>
              </a:r>
              <a:endParaRPr lang="en-US" sz="6000" b="1" dirty="0">
                <a:latin typeface="Arial" panose="020B0604020202020204" pitchFamily="34" charset="0"/>
                <a:cs typeface="Arial" panose="020B0604020202020204" pitchFamily="34" charset="0"/>
              </a:endParaRPr>
            </a:p>
          </p:txBody>
        </p:sp>
      </p:grpSp>
      <p:grpSp>
        <p:nvGrpSpPr>
          <p:cNvPr id="44" name="Group 43"/>
          <p:cNvGrpSpPr/>
          <p:nvPr/>
        </p:nvGrpSpPr>
        <p:grpSpPr>
          <a:xfrm>
            <a:off x="11778772" y="3366213"/>
            <a:ext cx="5144926" cy="10462560"/>
            <a:chOff x="11487675" y="3373833"/>
            <a:chExt cx="5144926" cy="10462560"/>
          </a:xfrm>
        </p:grpSpPr>
        <p:grpSp>
          <p:nvGrpSpPr>
            <p:cNvPr id="35" name="Group 34"/>
            <p:cNvGrpSpPr/>
            <p:nvPr/>
          </p:nvGrpSpPr>
          <p:grpSpPr>
            <a:xfrm>
              <a:off x="11487675" y="3373833"/>
              <a:ext cx="5144926" cy="10462560"/>
              <a:chOff x="10263845" y="3368753"/>
              <a:chExt cx="3741886" cy="10462560"/>
            </a:xfrm>
          </p:grpSpPr>
          <p:grpSp>
            <p:nvGrpSpPr>
              <p:cNvPr id="10" name="Group 10"/>
              <p:cNvGrpSpPr/>
              <p:nvPr/>
            </p:nvGrpSpPr>
            <p:grpSpPr>
              <a:xfrm>
                <a:off x="10282334" y="3368753"/>
                <a:ext cx="3704908" cy="10462560"/>
                <a:chOff x="0" y="0"/>
                <a:chExt cx="698500" cy="1972545"/>
              </a:xfrm>
            </p:grpSpPr>
            <p:sp>
              <p:nvSpPr>
                <p:cNvPr id="11" name="Freeform 11"/>
                <p:cNvSpPr/>
                <p:nvPr/>
              </p:nvSpPr>
              <p:spPr>
                <a:xfrm>
                  <a:off x="0" y="0"/>
                  <a:ext cx="698500" cy="1972545"/>
                </a:xfrm>
                <a:custGeom>
                  <a:avLst/>
                  <a:gdLst/>
                  <a:ahLst/>
                  <a:cxnLst/>
                  <a:rect l="l" t="t" r="r" b="b"/>
                  <a:pathLst>
                    <a:path w="698500" h="1972545">
                      <a:moveTo>
                        <a:pt x="349250" y="0"/>
                      </a:moveTo>
                      <a:lnTo>
                        <a:pt x="698500" y="203200"/>
                      </a:lnTo>
                      <a:lnTo>
                        <a:pt x="698500" y="1769345"/>
                      </a:lnTo>
                      <a:lnTo>
                        <a:pt x="349250" y="1972545"/>
                      </a:lnTo>
                      <a:lnTo>
                        <a:pt x="0" y="1769345"/>
                      </a:lnTo>
                      <a:lnTo>
                        <a:pt x="0" y="203200"/>
                      </a:lnTo>
                      <a:lnTo>
                        <a:pt x="349250" y="0"/>
                      </a:lnTo>
                      <a:close/>
                    </a:path>
                  </a:pathLst>
                </a:custGeom>
                <a:solidFill>
                  <a:srgbClr val="C7D7F3"/>
                </a:solidFill>
              </p:spPr>
            </p:sp>
            <p:sp>
              <p:nvSpPr>
                <p:cNvPr id="12" name="TextBox 12"/>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68456"/>
              <a:stretch>
                <a:fillRect/>
              </a:stretch>
            </p:blipFill>
            <p:spPr>
              <a:xfrm rot="-10800000">
                <a:off x="10263845" y="5395827"/>
                <a:ext cx="3741886" cy="5842270"/>
              </a:xfrm>
              <a:prstGeom prst="rect">
                <a:avLst/>
              </a:prstGeom>
            </p:spPr>
          </p:pic>
        </p:grpSp>
        <p:sp>
          <p:nvSpPr>
            <p:cNvPr id="42" name="TextBox 41"/>
            <p:cNvSpPr txBox="1"/>
            <p:nvPr/>
          </p:nvSpPr>
          <p:spPr>
            <a:xfrm>
              <a:off x="12726637" y="4806372"/>
              <a:ext cx="26670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03</a:t>
              </a:r>
              <a:endParaRPr lang="en-US" sz="6000" b="1" dirty="0">
                <a:latin typeface="Arial" panose="020B0604020202020204" pitchFamily="34" charset="0"/>
                <a:cs typeface="Arial" panose="020B0604020202020204" pitchFamily="34" charset="0"/>
              </a:endParaRPr>
            </a:p>
          </p:txBody>
        </p:sp>
        <p:sp>
          <p:nvSpPr>
            <p:cNvPr id="43" name="TextBox 42"/>
            <p:cNvSpPr txBox="1"/>
            <p:nvPr/>
          </p:nvSpPr>
          <p:spPr>
            <a:xfrm>
              <a:off x="11645901" y="6022710"/>
              <a:ext cx="4961279" cy="286232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Chuẩn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 </a:t>
              </a:r>
              <a:r>
                <a:rPr lang="en-US" sz="4000" b="1" err="1" smtClean="0">
                  <a:latin typeface="Arial" panose="020B0604020202020204" pitchFamily="34" charset="0"/>
                  <a:cs typeface="Arial" panose="020B0604020202020204" pitchFamily="34" charset="0"/>
                </a:rPr>
                <a:t>Bài</a:t>
              </a:r>
              <a:r>
                <a:rPr lang="en-US" sz="4000" b="1" smtClean="0">
                  <a:latin typeface="Arial" panose="020B0604020202020204" pitchFamily="34" charset="0"/>
                  <a:cs typeface="Arial" panose="020B0604020202020204" pitchFamily="34" charset="0"/>
                </a:rPr>
                <a:t> </a:t>
              </a:r>
              <a:r>
                <a:rPr lang="vi-VN" sz="4000" b="1" smtClean="0">
                  <a:latin typeface="Arial" panose="020B0604020202020204" pitchFamily="34" charset="0"/>
                  <a:cs typeface="Arial" panose="020B0604020202020204" pitchFamily="34" charset="0"/>
                </a:rPr>
                <a:t>4</a:t>
              </a:r>
              <a:r>
                <a:rPr lang="en-US" sz="4000" b="1"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Thực</a:t>
              </a:r>
              <a:r>
                <a:rPr lang="en-US" sz="4000" b="1" dirty="0" smtClean="0">
                  <a:latin typeface="Arial" panose="020B0604020202020204" pitchFamily="34" charset="0"/>
                  <a:cs typeface="Arial" panose="020B0604020202020204" pitchFamily="34" charset="0"/>
                </a:rPr>
                <a:t> </a:t>
              </a:r>
              <a:r>
                <a:rPr lang="en-US" sz="4000" b="1" err="1" smtClean="0">
                  <a:latin typeface="Arial" panose="020B0604020202020204" pitchFamily="34" charset="0"/>
                  <a:cs typeface="Arial" panose="020B0604020202020204" pitchFamily="34" charset="0"/>
                </a:rPr>
                <a:t>hành</a:t>
              </a:r>
              <a:r>
                <a:rPr lang="en-US" sz="4000" b="1" smtClean="0">
                  <a:latin typeface="Arial" panose="020B0604020202020204" pitchFamily="34" charset="0"/>
                  <a:cs typeface="Arial" panose="020B0604020202020204" pitchFamily="34" charset="0"/>
                </a:rPr>
                <a:t> </a:t>
              </a:r>
              <a:r>
                <a:rPr lang="vi-VN" sz="4000" b="1" smtClean="0">
                  <a:latin typeface="Arial" panose="020B0604020202020204" pitchFamily="34" charset="0"/>
                  <a:cs typeface="Arial" panose="020B0604020202020204" pitchFamily="34" charset="0"/>
                </a:rPr>
                <a:t>với các thiết bị số</a:t>
              </a:r>
              <a:endParaRPr lang="en-US" sz="4000" b="1" dirty="0">
                <a:latin typeface="Arial" panose="020B0604020202020204" pitchFamily="34" charset="0"/>
                <a:cs typeface="Arial" panose="020B0604020202020204" pitchFamily="34"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9174" t="255" r="8115" b="23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76525">
            <a:off x="-8429761" y="-2999337"/>
            <a:ext cx="19479700" cy="95937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957232">
            <a:off x="-41399" y="2791969"/>
            <a:ext cx="19479700" cy="959375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3292319" y="-840590"/>
            <a:ext cx="4995681" cy="3434531"/>
          </a:xfrm>
          <a:prstGeom prst="rect">
            <a:avLst/>
          </a:prstGeom>
        </p:spPr>
      </p:pic>
      <p:sp>
        <p:nvSpPr>
          <p:cNvPr id="7" name="TextBox 7"/>
          <p:cNvSpPr txBox="1"/>
          <p:nvPr/>
        </p:nvSpPr>
        <p:spPr>
          <a:xfrm>
            <a:off x="1524000" y="3038173"/>
            <a:ext cx="15680623" cy="3693319"/>
          </a:xfrm>
          <a:prstGeom prst="rect">
            <a:avLst/>
          </a:prstGeom>
        </p:spPr>
        <p:txBody>
          <a:bodyPr wrap="square" lIns="0" tIns="0" rIns="0" bIns="0" rtlCol="0" anchor="t">
            <a:spAutoFit/>
          </a:bodyPr>
          <a:lstStyle/>
          <a:p>
            <a:pPr algn="ctr">
              <a:lnSpc>
                <a:spcPts val="14419"/>
              </a:lnSpc>
            </a:pPr>
            <a:r>
              <a:rPr lang="en-US" sz="8800" b="1" dirty="0" smtClean="0">
                <a:solidFill>
                  <a:srgbClr val="0070C0"/>
                </a:solidFill>
                <a:latin typeface="Arial" panose="020B0604020202020204" pitchFamily="34" charset="0"/>
                <a:cs typeface="Arial" panose="020B0604020202020204" pitchFamily="34" charset="0"/>
              </a:rPr>
              <a:t>CẢM ƠN CÁC EM </a:t>
            </a:r>
          </a:p>
          <a:p>
            <a:pPr algn="ctr">
              <a:lnSpc>
                <a:spcPts val="14419"/>
              </a:lnSpc>
            </a:pPr>
            <a:r>
              <a:rPr lang="en-US" sz="8800" b="1" dirty="0" smtClean="0">
                <a:solidFill>
                  <a:srgbClr val="0070C0"/>
                </a:solidFill>
                <a:latin typeface="Arial" panose="020B0604020202020204" pitchFamily="34" charset="0"/>
                <a:cs typeface="Arial" panose="020B0604020202020204" pitchFamily="34" charset="0"/>
              </a:rPr>
              <a:t>ĐÃ LẮNG NGHE BÀI GIẢNG!</a:t>
            </a:r>
            <a:endParaRPr lang="en-US" sz="8800" b="1" dirty="0">
              <a:solidFill>
                <a:srgbClr val="0070C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0" name="TextBox 20"/>
          <p:cNvSpPr txBox="1"/>
          <p:nvPr/>
        </p:nvSpPr>
        <p:spPr>
          <a:xfrm>
            <a:off x="685800" y="2616752"/>
            <a:ext cx="4960218" cy="2954270"/>
          </a:xfrm>
          <a:prstGeom prst="rect">
            <a:avLst/>
          </a:prstGeom>
        </p:spPr>
        <p:txBody>
          <a:bodyPr wrap="square" lIns="0" tIns="0" rIns="0" bIns="0" rtlCol="0" anchor="t">
            <a:spAutoFit/>
          </a:bodyPr>
          <a:lstStyle/>
          <a:p>
            <a:pPr algn="ctr">
              <a:lnSpc>
                <a:spcPct val="150000"/>
              </a:lnSpc>
            </a:pPr>
            <a:r>
              <a:rPr lang="en-US" sz="6600" b="1" dirty="0" smtClean="0">
                <a:solidFill>
                  <a:srgbClr val="428DFF"/>
                </a:solidFill>
                <a:latin typeface="Arial" panose="020B0604020202020204" pitchFamily="34" charset="0"/>
                <a:cs typeface="Arial" panose="020B0604020202020204" pitchFamily="34" charset="0"/>
              </a:rPr>
              <a:t>NỘI DUNG BÀI HỌC</a:t>
            </a:r>
            <a:endParaRPr lang="en-US" sz="6600" b="1" dirty="0">
              <a:solidFill>
                <a:srgbClr val="428DFF"/>
              </a:solidFill>
              <a:latin typeface="Arial" panose="020B0604020202020204" pitchFamily="34" charset="0"/>
              <a:cs typeface="Arial" panose="020B0604020202020204" pitchFamily="34" charset="0"/>
            </a:endParaRPr>
          </a:p>
        </p:txBody>
      </p:sp>
      <p:grpSp>
        <p:nvGrpSpPr>
          <p:cNvPr id="31" name="Group 30"/>
          <p:cNvGrpSpPr/>
          <p:nvPr/>
        </p:nvGrpSpPr>
        <p:grpSpPr>
          <a:xfrm>
            <a:off x="7630831" y="544238"/>
            <a:ext cx="9817671" cy="1947049"/>
            <a:chOff x="8182499" y="1028700"/>
            <a:chExt cx="9339386" cy="2205390"/>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499" y="1028700"/>
              <a:ext cx="9260110" cy="2205390"/>
            </a:xfrm>
            <a:prstGeom prst="rect">
              <a:avLst/>
            </a:prstGeom>
          </p:spPr>
        </p:pic>
        <p:sp>
          <p:nvSpPr>
            <p:cNvPr id="28" name="TextBox 27"/>
            <p:cNvSpPr txBox="1"/>
            <p:nvPr/>
          </p:nvSpPr>
          <p:spPr>
            <a:xfrm>
              <a:off x="9063097" y="1098832"/>
              <a:ext cx="8458788" cy="2056819"/>
            </a:xfrm>
            <a:prstGeom prst="rect">
              <a:avLst/>
            </a:prstGeom>
            <a:noFill/>
          </p:spPr>
          <p:txBody>
            <a:bodyPr wrap="square" rtlCol="0">
              <a:spAutoFit/>
            </a:bodyPr>
            <a:lstStyle/>
            <a:p>
              <a:pPr algn="just">
                <a:lnSpc>
                  <a:spcPct val="140000"/>
                </a:lnSpc>
              </a:pPr>
              <a:r>
                <a:rPr lang="vi-VN" sz="4000" b="1"/>
                <a:t>Hệ điều hành, vai trò và chức năng của hệ điều hành</a:t>
              </a:r>
              <a:endParaRPr lang="en-US" sz="4000"/>
            </a:p>
          </p:txBody>
        </p:sp>
      </p:grpSp>
      <p:pic>
        <p:nvPicPr>
          <p:cNvPr id="37" name="Picture 36"/>
          <p:cNvPicPr>
            <a:picLocks noChangeAspect="1"/>
          </p:cNvPicPr>
          <p:nvPr/>
        </p:nvPicPr>
        <p:blipFill>
          <a:blip r:embed="rId7"/>
          <a:stretch>
            <a:fillRect/>
          </a:stretch>
        </p:blipFill>
        <p:spPr>
          <a:xfrm>
            <a:off x="1108330" y="6171843"/>
            <a:ext cx="4115157" cy="4115157"/>
          </a:xfrm>
          <a:prstGeom prst="rect">
            <a:avLst/>
          </a:prstGeom>
        </p:spPr>
      </p:pic>
      <p:pic>
        <p:nvPicPr>
          <p:cNvPr id="38" name="Picture 37"/>
          <p:cNvPicPr>
            <a:picLocks noChangeAspect="1"/>
          </p:cNvPicPr>
          <p:nvPr/>
        </p:nvPicPr>
        <p:blipFill>
          <a:blip r:embed="rId7"/>
          <a:stretch>
            <a:fillRect/>
          </a:stretch>
        </p:blipFill>
        <p:spPr>
          <a:xfrm flipV="1">
            <a:off x="1224682" y="-1895503"/>
            <a:ext cx="4115157" cy="4115157"/>
          </a:xfrm>
          <a:prstGeom prst="rect">
            <a:avLst/>
          </a:prstGeom>
        </p:spPr>
      </p:pic>
      <p:grpSp>
        <p:nvGrpSpPr>
          <p:cNvPr id="34" name="Group 33"/>
          <p:cNvGrpSpPr/>
          <p:nvPr/>
        </p:nvGrpSpPr>
        <p:grpSpPr>
          <a:xfrm>
            <a:off x="6250152" y="544235"/>
            <a:ext cx="2389709" cy="2215996"/>
            <a:chOff x="6315521" y="1028696"/>
            <a:chExt cx="2708400" cy="2511520"/>
          </a:xfrm>
        </p:grpSpPr>
        <p:grpSp>
          <p:nvGrpSpPr>
            <p:cNvPr id="8" name="Group 8"/>
            <p:cNvGrpSpPr/>
            <p:nvPr/>
          </p:nvGrpSpPr>
          <p:grpSpPr>
            <a:xfrm rot="-5400000">
              <a:off x="6413961" y="930256"/>
              <a:ext cx="2511520" cy="2708400"/>
              <a:chOff x="0" y="0"/>
              <a:chExt cx="698501" cy="753257"/>
            </a:xfrm>
          </p:grpSpPr>
          <p:sp>
            <p:nvSpPr>
              <p:cNvPr id="9" name="Freeform 9"/>
              <p:cNvSpPr/>
              <p:nvPr/>
            </p:nvSpPr>
            <p:spPr>
              <a:xfrm>
                <a:off x="84774" y="0"/>
                <a:ext cx="613727" cy="7532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10"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6935544" y="1976682"/>
              <a:ext cx="1498950" cy="615552"/>
            </a:xfrm>
            <a:prstGeom prst="rect">
              <a:avLst/>
            </a:prstGeom>
          </p:spPr>
          <p:txBody>
            <a:bodyPr lIns="0" tIns="0" rIns="0" bIns="0" rtlCol="0" anchor="ctr">
              <a:spAutoFit/>
            </a:bodyPr>
            <a:lstStyle/>
            <a:p>
              <a:pPr algn="ctr">
                <a:lnSpc>
                  <a:spcPts val="4799"/>
                </a:lnSpc>
              </a:pPr>
              <a:r>
                <a:rPr lang="en-US" sz="6600" b="1" dirty="0" smtClean="0">
                  <a:solidFill>
                    <a:schemeClr val="bg1"/>
                  </a:solidFill>
                  <a:latin typeface="Arial" panose="020B0604020202020204" pitchFamily="34" charset="0"/>
                  <a:cs typeface="Arial" panose="020B0604020202020204" pitchFamily="34" charset="0"/>
                </a:rPr>
                <a:t>01</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55" name="Group 54"/>
          <p:cNvGrpSpPr/>
          <p:nvPr/>
        </p:nvGrpSpPr>
        <p:grpSpPr>
          <a:xfrm>
            <a:off x="7656232" y="4869606"/>
            <a:ext cx="9902822" cy="1605305"/>
            <a:chOff x="8182499" y="1028700"/>
            <a:chExt cx="9420388" cy="2180283"/>
          </a:xfrm>
        </p:grpSpPr>
        <p:pic>
          <p:nvPicPr>
            <p:cNvPr id="56"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499" y="1028700"/>
              <a:ext cx="9260110" cy="2180283"/>
            </a:xfrm>
            <a:prstGeom prst="rect">
              <a:avLst/>
            </a:prstGeom>
          </p:spPr>
        </p:pic>
        <p:sp>
          <p:nvSpPr>
            <p:cNvPr id="57" name="TextBox 56"/>
            <p:cNvSpPr txBox="1"/>
            <p:nvPr/>
          </p:nvSpPr>
          <p:spPr>
            <a:xfrm>
              <a:off x="9144099" y="1462316"/>
              <a:ext cx="8458788" cy="1150423"/>
            </a:xfrm>
            <a:prstGeom prst="rect">
              <a:avLst/>
            </a:prstGeom>
            <a:noFill/>
          </p:spPr>
          <p:txBody>
            <a:bodyPr wrap="square" rtlCol="0">
              <a:spAutoFit/>
            </a:bodyPr>
            <a:lstStyle/>
            <a:p>
              <a:pPr algn="just">
                <a:lnSpc>
                  <a:spcPct val="150000"/>
                </a:lnSpc>
              </a:pPr>
              <a:r>
                <a:rPr lang="vi-VN" sz="4000" b="1" smtClean="0"/>
                <a:t>Một số hệ điều hành tiêu biểu</a:t>
              </a:r>
              <a:endParaRPr lang="en-US" sz="4000"/>
            </a:p>
          </p:txBody>
        </p:sp>
      </p:grpSp>
      <p:grpSp>
        <p:nvGrpSpPr>
          <p:cNvPr id="58" name="Group 57"/>
          <p:cNvGrpSpPr/>
          <p:nvPr/>
        </p:nvGrpSpPr>
        <p:grpSpPr>
          <a:xfrm>
            <a:off x="6275552" y="4869606"/>
            <a:ext cx="2330075" cy="1605304"/>
            <a:chOff x="6315521" y="1028700"/>
            <a:chExt cx="2621746" cy="2511516"/>
          </a:xfrm>
        </p:grpSpPr>
        <p:grpSp>
          <p:nvGrpSpPr>
            <p:cNvPr id="59" name="Group 8"/>
            <p:cNvGrpSpPr/>
            <p:nvPr/>
          </p:nvGrpSpPr>
          <p:grpSpPr>
            <a:xfrm rot="-5400000">
              <a:off x="6370636" y="973585"/>
              <a:ext cx="2511516" cy="2621746"/>
              <a:chOff x="0" y="0"/>
              <a:chExt cx="698500" cy="729157"/>
            </a:xfrm>
          </p:grpSpPr>
          <p:sp>
            <p:nvSpPr>
              <p:cNvPr id="61" name="Freeform 9"/>
              <p:cNvSpPr/>
              <p:nvPr/>
            </p:nvSpPr>
            <p:spPr>
              <a:xfrm>
                <a:off x="0" y="0"/>
                <a:ext cx="698500" cy="7291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62"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60" name="TextBox 21"/>
            <p:cNvSpPr txBox="1"/>
            <p:nvPr/>
          </p:nvSpPr>
          <p:spPr>
            <a:xfrm>
              <a:off x="6920245" y="2155748"/>
              <a:ext cx="1498950" cy="697643"/>
            </a:xfrm>
            <a:prstGeom prst="rect">
              <a:avLst/>
            </a:prstGeom>
          </p:spPr>
          <p:txBody>
            <a:bodyPr lIns="0" tIns="0" rIns="0" bIns="0" rtlCol="0" anchor="ctr">
              <a:spAutoFit/>
            </a:bodyPr>
            <a:lstStyle/>
            <a:p>
              <a:pPr algn="ctr">
                <a:lnSpc>
                  <a:spcPts val="4799"/>
                </a:lnSpc>
              </a:pPr>
              <a:r>
                <a:rPr lang="en-US" sz="6600" b="1" smtClean="0">
                  <a:solidFill>
                    <a:schemeClr val="bg1"/>
                  </a:solidFill>
                  <a:latin typeface="Arial" panose="020B0604020202020204" pitchFamily="34" charset="0"/>
                  <a:cs typeface="Arial" panose="020B0604020202020204" pitchFamily="34" charset="0"/>
                </a:rPr>
                <a:t>0</a:t>
              </a:r>
              <a:r>
                <a:rPr lang="vi-VN" sz="6600" b="1" smtClean="0">
                  <a:solidFill>
                    <a:schemeClr val="bg1"/>
                  </a:solidFill>
                  <a:latin typeface="Arial" panose="020B0604020202020204" pitchFamily="34" charset="0"/>
                  <a:cs typeface="Arial" panose="020B0604020202020204" pitchFamily="34" charset="0"/>
                </a:rPr>
                <a:t>3</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71" name="Group 70"/>
          <p:cNvGrpSpPr/>
          <p:nvPr/>
        </p:nvGrpSpPr>
        <p:grpSpPr>
          <a:xfrm>
            <a:off x="7656232" y="6637139"/>
            <a:ext cx="9902822" cy="1605305"/>
            <a:chOff x="8182499" y="1028700"/>
            <a:chExt cx="9420388" cy="2180283"/>
          </a:xfrm>
        </p:grpSpPr>
        <p:pic>
          <p:nvPicPr>
            <p:cNvPr id="7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499" y="1028700"/>
              <a:ext cx="9260110" cy="2180283"/>
            </a:xfrm>
            <a:prstGeom prst="rect">
              <a:avLst/>
            </a:prstGeom>
          </p:spPr>
        </p:pic>
        <p:sp>
          <p:nvSpPr>
            <p:cNvPr id="73" name="TextBox 72"/>
            <p:cNvSpPr txBox="1"/>
            <p:nvPr/>
          </p:nvSpPr>
          <p:spPr>
            <a:xfrm>
              <a:off x="9144099" y="1462316"/>
              <a:ext cx="8458788" cy="1379447"/>
            </a:xfrm>
            <a:prstGeom prst="rect">
              <a:avLst/>
            </a:prstGeom>
            <a:noFill/>
          </p:spPr>
          <p:txBody>
            <a:bodyPr wrap="square" rtlCol="0">
              <a:spAutoFit/>
            </a:bodyPr>
            <a:lstStyle/>
            <a:p>
              <a:pPr algn="just">
                <a:lnSpc>
                  <a:spcPct val="150000"/>
                </a:lnSpc>
              </a:pPr>
              <a:r>
                <a:rPr lang="vi-VN" sz="4000" b="1" smtClean="0"/>
                <a:t>Hệ điều hành nguồn mở</a:t>
              </a:r>
              <a:endParaRPr lang="en-US" sz="4000"/>
            </a:p>
          </p:txBody>
        </p:sp>
      </p:grpSp>
      <p:grpSp>
        <p:nvGrpSpPr>
          <p:cNvPr id="74" name="Group 73"/>
          <p:cNvGrpSpPr/>
          <p:nvPr/>
        </p:nvGrpSpPr>
        <p:grpSpPr>
          <a:xfrm>
            <a:off x="6275552" y="6637139"/>
            <a:ext cx="2330075" cy="1605304"/>
            <a:chOff x="6315521" y="1028700"/>
            <a:chExt cx="2621746" cy="2511516"/>
          </a:xfrm>
        </p:grpSpPr>
        <p:grpSp>
          <p:nvGrpSpPr>
            <p:cNvPr id="75" name="Group 8"/>
            <p:cNvGrpSpPr/>
            <p:nvPr/>
          </p:nvGrpSpPr>
          <p:grpSpPr>
            <a:xfrm rot="-5400000">
              <a:off x="6370636" y="973585"/>
              <a:ext cx="2511516" cy="2621746"/>
              <a:chOff x="0" y="0"/>
              <a:chExt cx="698500" cy="729157"/>
            </a:xfrm>
          </p:grpSpPr>
          <p:sp>
            <p:nvSpPr>
              <p:cNvPr id="77" name="Freeform 9"/>
              <p:cNvSpPr/>
              <p:nvPr/>
            </p:nvSpPr>
            <p:spPr>
              <a:xfrm>
                <a:off x="0" y="0"/>
                <a:ext cx="698500" cy="7291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78"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76" name="TextBox 21"/>
            <p:cNvSpPr txBox="1"/>
            <p:nvPr/>
          </p:nvSpPr>
          <p:spPr>
            <a:xfrm>
              <a:off x="6920245" y="2023049"/>
              <a:ext cx="1498950" cy="963040"/>
            </a:xfrm>
            <a:prstGeom prst="rect">
              <a:avLst/>
            </a:prstGeom>
          </p:spPr>
          <p:txBody>
            <a:bodyPr lIns="0" tIns="0" rIns="0" bIns="0" rtlCol="0" anchor="ctr">
              <a:spAutoFit/>
            </a:bodyPr>
            <a:lstStyle/>
            <a:p>
              <a:pPr algn="ctr">
                <a:lnSpc>
                  <a:spcPts val="4799"/>
                </a:lnSpc>
              </a:pPr>
              <a:r>
                <a:rPr lang="en-US" sz="6600" b="1" smtClean="0">
                  <a:solidFill>
                    <a:schemeClr val="bg1"/>
                  </a:solidFill>
                  <a:latin typeface="Arial" panose="020B0604020202020204" pitchFamily="34" charset="0"/>
                  <a:cs typeface="Arial" panose="020B0604020202020204" pitchFamily="34" charset="0"/>
                </a:rPr>
                <a:t>0</a:t>
              </a:r>
              <a:r>
                <a:rPr lang="vi-VN" sz="6600" b="1">
                  <a:solidFill>
                    <a:schemeClr val="bg1"/>
                  </a:solidFill>
                  <a:latin typeface="Arial" panose="020B0604020202020204" pitchFamily="34" charset="0"/>
                  <a:cs typeface="Arial" panose="020B0604020202020204" pitchFamily="34" charset="0"/>
                </a:rPr>
                <a:t>4</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79" name="Group 78"/>
          <p:cNvGrpSpPr/>
          <p:nvPr/>
        </p:nvGrpSpPr>
        <p:grpSpPr>
          <a:xfrm>
            <a:off x="7656232" y="8404671"/>
            <a:ext cx="9902822" cy="1605305"/>
            <a:chOff x="8182499" y="1028700"/>
            <a:chExt cx="9420388" cy="2180283"/>
          </a:xfrm>
        </p:grpSpPr>
        <p:pic>
          <p:nvPicPr>
            <p:cNvPr id="80"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499" y="1028700"/>
              <a:ext cx="9260110" cy="2180283"/>
            </a:xfrm>
            <a:prstGeom prst="rect">
              <a:avLst/>
            </a:prstGeom>
          </p:spPr>
        </p:pic>
        <p:sp>
          <p:nvSpPr>
            <p:cNvPr id="81" name="TextBox 80"/>
            <p:cNvSpPr txBox="1"/>
            <p:nvPr/>
          </p:nvSpPr>
          <p:spPr>
            <a:xfrm>
              <a:off x="9144099" y="1462316"/>
              <a:ext cx="8458788" cy="1379447"/>
            </a:xfrm>
            <a:prstGeom prst="rect">
              <a:avLst/>
            </a:prstGeom>
            <a:noFill/>
          </p:spPr>
          <p:txBody>
            <a:bodyPr wrap="square" rtlCol="0">
              <a:spAutoFit/>
            </a:bodyPr>
            <a:lstStyle/>
            <a:p>
              <a:pPr algn="just">
                <a:lnSpc>
                  <a:spcPct val="150000"/>
                </a:lnSpc>
              </a:pPr>
              <a:r>
                <a:rPr lang="vi-VN" sz="4000" b="1" smtClean="0"/>
                <a:t>Thực hành tìm hiểu hệ điều hành</a:t>
              </a:r>
              <a:endParaRPr lang="en-US" sz="4000"/>
            </a:p>
          </p:txBody>
        </p:sp>
      </p:grpSp>
      <p:grpSp>
        <p:nvGrpSpPr>
          <p:cNvPr id="82" name="Group 81"/>
          <p:cNvGrpSpPr/>
          <p:nvPr/>
        </p:nvGrpSpPr>
        <p:grpSpPr>
          <a:xfrm>
            <a:off x="6275552" y="8404671"/>
            <a:ext cx="2330075" cy="1605304"/>
            <a:chOff x="6315521" y="1028700"/>
            <a:chExt cx="2621746" cy="2511516"/>
          </a:xfrm>
        </p:grpSpPr>
        <p:grpSp>
          <p:nvGrpSpPr>
            <p:cNvPr id="83" name="Group 8"/>
            <p:cNvGrpSpPr/>
            <p:nvPr/>
          </p:nvGrpSpPr>
          <p:grpSpPr>
            <a:xfrm rot="-5400000">
              <a:off x="6370636" y="973585"/>
              <a:ext cx="2511516" cy="2621746"/>
              <a:chOff x="0" y="0"/>
              <a:chExt cx="698500" cy="729157"/>
            </a:xfrm>
          </p:grpSpPr>
          <p:sp>
            <p:nvSpPr>
              <p:cNvPr id="85" name="Freeform 9"/>
              <p:cNvSpPr/>
              <p:nvPr/>
            </p:nvSpPr>
            <p:spPr>
              <a:xfrm>
                <a:off x="0" y="0"/>
                <a:ext cx="698500" cy="7291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86"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84" name="TextBox 21"/>
            <p:cNvSpPr txBox="1"/>
            <p:nvPr/>
          </p:nvSpPr>
          <p:spPr>
            <a:xfrm>
              <a:off x="6920245" y="2023049"/>
              <a:ext cx="1498950" cy="963040"/>
            </a:xfrm>
            <a:prstGeom prst="rect">
              <a:avLst/>
            </a:prstGeom>
          </p:spPr>
          <p:txBody>
            <a:bodyPr lIns="0" tIns="0" rIns="0" bIns="0" rtlCol="0" anchor="ctr">
              <a:spAutoFit/>
            </a:bodyPr>
            <a:lstStyle/>
            <a:p>
              <a:pPr algn="ctr">
                <a:lnSpc>
                  <a:spcPts val="4799"/>
                </a:lnSpc>
              </a:pPr>
              <a:r>
                <a:rPr lang="en-US" sz="6600" b="1" smtClean="0">
                  <a:solidFill>
                    <a:schemeClr val="bg1"/>
                  </a:solidFill>
                  <a:latin typeface="Arial" panose="020B0604020202020204" pitchFamily="34" charset="0"/>
                  <a:cs typeface="Arial" panose="020B0604020202020204" pitchFamily="34" charset="0"/>
                </a:rPr>
                <a:t>0</a:t>
              </a:r>
              <a:r>
                <a:rPr lang="vi-VN" sz="6600" b="1">
                  <a:solidFill>
                    <a:schemeClr val="bg1"/>
                  </a:solidFill>
                  <a:latin typeface="Arial" panose="020B0604020202020204" pitchFamily="34" charset="0"/>
                  <a:cs typeface="Arial" panose="020B0604020202020204" pitchFamily="34" charset="0"/>
                </a:rPr>
                <a:t>5</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87" name="Group 86"/>
          <p:cNvGrpSpPr/>
          <p:nvPr/>
        </p:nvGrpSpPr>
        <p:grpSpPr>
          <a:xfrm>
            <a:off x="7630831" y="2725304"/>
            <a:ext cx="9817671" cy="1947049"/>
            <a:chOff x="8182499" y="1028700"/>
            <a:chExt cx="9339386" cy="2205390"/>
          </a:xfrm>
        </p:grpSpPr>
        <p:pic>
          <p:nvPicPr>
            <p:cNvPr id="88"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499" y="1028700"/>
              <a:ext cx="9260110" cy="2205390"/>
            </a:xfrm>
            <a:prstGeom prst="rect">
              <a:avLst/>
            </a:prstGeom>
          </p:spPr>
        </p:pic>
        <p:sp>
          <p:nvSpPr>
            <p:cNvPr id="89" name="TextBox 88"/>
            <p:cNvSpPr txBox="1"/>
            <p:nvPr/>
          </p:nvSpPr>
          <p:spPr>
            <a:xfrm>
              <a:off x="9063097" y="1098832"/>
              <a:ext cx="8458788" cy="1945045"/>
            </a:xfrm>
            <a:prstGeom prst="rect">
              <a:avLst/>
            </a:prstGeom>
            <a:noFill/>
          </p:spPr>
          <p:txBody>
            <a:bodyPr wrap="square" rtlCol="0">
              <a:spAutoFit/>
            </a:bodyPr>
            <a:lstStyle/>
            <a:p>
              <a:pPr algn="just">
                <a:lnSpc>
                  <a:spcPct val="140000"/>
                </a:lnSpc>
              </a:pPr>
              <a:r>
                <a:rPr lang="en-US" sz="4000" b="1">
                  <a:latin typeface="Arial" panose="020B0604020202020204" pitchFamily="34" charset="0"/>
                  <a:cs typeface="Arial" panose="020B0604020202020204" pitchFamily="34" charset="0"/>
                </a:rPr>
                <a:t>Sơ lược lịch sử phát triển của hệ điều hành qua các thế hệ máy tính </a:t>
              </a:r>
              <a:endParaRPr lang="en-US" sz="4000" b="1" dirty="0">
                <a:latin typeface="Arial" panose="020B0604020202020204" pitchFamily="34" charset="0"/>
                <a:cs typeface="Arial" panose="020B0604020202020204" pitchFamily="34" charset="0"/>
              </a:endParaRPr>
            </a:p>
          </p:txBody>
        </p:sp>
      </p:grpSp>
      <p:grpSp>
        <p:nvGrpSpPr>
          <p:cNvPr id="90" name="Group 89"/>
          <p:cNvGrpSpPr/>
          <p:nvPr/>
        </p:nvGrpSpPr>
        <p:grpSpPr>
          <a:xfrm>
            <a:off x="6250152" y="2725301"/>
            <a:ext cx="2389709" cy="2215996"/>
            <a:chOff x="6315521" y="1028696"/>
            <a:chExt cx="2708400" cy="2511520"/>
          </a:xfrm>
        </p:grpSpPr>
        <p:grpSp>
          <p:nvGrpSpPr>
            <p:cNvPr id="91" name="Group 8"/>
            <p:cNvGrpSpPr/>
            <p:nvPr/>
          </p:nvGrpSpPr>
          <p:grpSpPr>
            <a:xfrm rot="-5400000">
              <a:off x="6413961" y="930256"/>
              <a:ext cx="2511520" cy="2708400"/>
              <a:chOff x="0" y="0"/>
              <a:chExt cx="698501" cy="753257"/>
            </a:xfrm>
          </p:grpSpPr>
          <p:sp>
            <p:nvSpPr>
              <p:cNvPr id="93" name="Freeform 9"/>
              <p:cNvSpPr/>
              <p:nvPr/>
            </p:nvSpPr>
            <p:spPr>
              <a:xfrm>
                <a:off x="84774" y="0"/>
                <a:ext cx="613727" cy="7532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94"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92" name="TextBox 21"/>
            <p:cNvSpPr txBox="1"/>
            <p:nvPr/>
          </p:nvSpPr>
          <p:spPr>
            <a:xfrm>
              <a:off x="6935544" y="1935636"/>
              <a:ext cx="1498950" cy="697643"/>
            </a:xfrm>
            <a:prstGeom prst="rect">
              <a:avLst/>
            </a:prstGeom>
          </p:spPr>
          <p:txBody>
            <a:bodyPr lIns="0" tIns="0" rIns="0" bIns="0" rtlCol="0" anchor="ctr">
              <a:spAutoFit/>
            </a:bodyPr>
            <a:lstStyle/>
            <a:p>
              <a:pPr algn="ctr">
                <a:lnSpc>
                  <a:spcPts val="4799"/>
                </a:lnSpc>
              </a:pPr>
              <a:r>
                <a:rPr lang="en-US" sz="6600" b="1" smtClean="0">
                  <a:solidFill>
                    <a:schemeClr val="bg1"/>
                  </a:solidFill>
                  <a:latin typeface="Arial" panose="020B0604020202020204" pitchFamily="34" charset="0"/>
                  <a:cs typeface="Arial" panose="020B0604020202020204" pitchFamily="34" charset="0"/>
                </a:rPr>
                <a:t>0</a:t>
              </a:r>
              <a:r>
                <a:rPr lang="vi-VN" sz="6600" b="1" smtClean="0">
                  <a:solidFill>
                    <a:schemeClr val="bg1"/>
                  </a:solidFill>
                  <a:latin typeface="Arial" panose="020B0604020202020204" pitchFamily="34" charset="0"/>
                  <a:cs typeface="Arial" panose="020B0604020202020204" pitchFamily="34" charset="0"/>
                </a:rPr>
                <a:t>2</a:t>
              </a:r>
              <a:endParaRPr lang="en-US" sz="66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left)">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left)">
                                      <p:cBhvr>
                                        <p:cTn id="38" dur="500"/>
                                        <p:tgtEl>
                                          <p:spTgt spid="7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left)">
                                      <p:cBhvr>
                                        <p:cTn id="4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5080" y="723900"/>
            <a:ext cx="17759678" cy="1600200"/>
            <a:chOff x="8182499" y="1028700"/>
            <a:chExt cx="10734788" cy="2510018"/>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2894"/>
            <a:stretch>
              <a:fillRect/>
            </a:stretch>
          </p:blipFill>
          <p:spPr>
            <a:xfrm>
              <a:off x="8182499" y="1028700"/>
              <a:ext cx="9260110" cy="2510018"/>
            </a:xfrm>
            <a:prstGeom prst="rect">
              <a:avLst/>
            </a:prstGeom>
          </p:spPr>
        </p:pic>
        <p:sp>
          <p:nvSpPr>
            <p:cNvPr id="28" name="TextBox 27"/>
            <p:cNvSpPr txBox="1"/>
            <p:nvPr/>
          </p:nvSpPr>
          <p:spPr>
            <a:xfrm>
              <a:off x="8646157" y="1452252"/>
              <a:ext cx="10271130" cy="1477672"/>
            </a:xfrm>
            <a:prstGeom prst="rect">
              <a:avLst/>
            </a:prstGeom>
            <a:noFill/>
          </p:spPr>
          <p:txBody>
            <a:bodyPr wrap="square" rtlCol="0">
              <a:spAutoFit/>
            </a:bodyPr>
            <a:lstStyle/>
            <a:p>
              <a:pPr marL="742950" indent="-742950" algn="just">
                <a:lnSpc>
                  <a:spcPct val="150000"/>
                </a:lnSpc>
                <a:buAutoNum type="arabicPeriod"/>
              </a:pPr>
              <a:r>
                <a:rPr lang="vi-VN" sz="4200" b="1" smtClean="0"/>
                <a:t>HỆ ĐIỀU HÀNH, VAI TRÒ VÀ CHỨC NĂNG CỦA HỆ ĐIỀU HÀNH</a:t>
              </a:r>
              <a:endParaRPr lang="en-US" sz="4200" b="1" dirty="0" smtClean="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7"/>
          <a:stretch>
            <a:fillRect/>
          </a:stretch>
        </p:blipFill>
        <p:spPr>
          <a:xfrm>
            <a:off x="914400" y="5829300"/>
            <a:ext cx="5133277" cy="4115157"/>
          </a:xfrm>
          <a:prstGeom prst="rect">
            <a:avLst/>
          </a:prstGeom>
        </p:spPr>
      </p:pic>
      <p:pic>
        <p:nvPicPr>
          <p:cNvPr id="24" name="Picture 23"/>
          <p:cNvPicPr>
            <a:picLocks noChangeAspect="1"/>
          </p:cNvPicPr>
          <p:nvPr/>
        </p:nvPicPr>
        <p:blipFill>
          <a:blip r:embed="rId8"/>
          <a:stretch>
            <a:fillRect/>
          </a:stretch>
        </p:blipFill>
        <p:spPr>
          <a:xfrm>
            <a:off x="17112818" y="3539986"/>
            <a:ext cx="695198" cy="1073428"/>
          </a:xfrm>
          <a:prstGeom prst="rect">
            <a:avLst/>
          </a:prstGeom>
        </p:spPr>
      </p:pic>
      <p:grpSp>
        <p:nvGrpSpPr>
          <p:cNvPr id="9" name="Group 8"/>
          <p:cNvGrpSpPr/>
          <p:nvPr/>
        </p:nvGrpSpPr>
        <p:grpSpPr>
          <a:xfrm>
            <a:off x="5867399" y="4500559"/>
            <a:ext cx="11593017" cy="4379793"/>
            <a:chOff x="5867399" y="4500559"/>
            <a:chExt cx="11593017" cy="4379793"/>
          </a:xfrm>
        </p:grpSpPr>
        <p:grpSp>
          <p:nvGrpSpPr>
            <p:cNvPr id="12" name="Group 11"/>
            <p:cNvGrpSpPr/>
            <p:nvPr/>
          </p:nvGrpSpPr>
          <p:grpSpPr>
            <a:xfrm flipH="1">
              <a:off x="5867399" y="4500559"/>
              <a:ext cx="11593017" cy="4379793"/>
              <a:chOff x="0" y="0"/>
              <a:chExt cx="6238240" cy="2012950"/>
            </a:xfrm>
            <a:solidFill>
              <a:schemeClr val="accent4">
                <a:lumMod val="40000"/>
                <a:lumOff val="60000"/>
              </a:schemeClr>
            </a:solidFill>
          </p:grpSpPr>
          <p:sp>
            <p:nvSpPr>
              <p:cNvPr id="13"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DEF94"/>
              </a:solidFill>
              <a:ln>
                <a:solidFill>
                  <a:schemeClr val="tx1">
                    <a:lumMod val="95000"/>
                    <a:lumOff val="5000"/>
                  </a:schemeClr>
                </a:solidFill>
              </a:ln>
            </p:spPr>
          </p:sp>
        </p:grpSp>
        <p:sp>
          <p:nvSpPr>
            <p:cNvPr id="8" name="Rectangle 7"/>
            <p:cNvSpPr/>
            <p:nvPr/>
          </p:nvSpPr>
          <p:spPr>
            <a:xfrm>
              <a:off x="7415098" y="4741070"/>
              <a:ext cx="96774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Khi bật máy tính, ta phải chờ một lúc rồi mới có thể bắt đầu công việc. Với điện thoại thông minh có khác biệt gì không? Em hãy trả lời và giải thích rõ </a:t>
              </a:r>
              <a:r>
                <a:rPr lang="en-US" sz="4000" smtClean="0">
                  <a:latin typeface="Arial" panose="020B0604020202020204" pitchFamily="34" charset="0"/>
                  <a:cs typeface="Arial" panose="020B0604020202020204" pitchFamily="34" charset="0"/>
                </a:rPr>
                <a:t>thêm</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11" name="Group 10"/>
          <p:cNvGrpSpPr/>
          <p:nvPr/>
        </p:nvGrpSpPr>
        <p:grpSpPr>
          <a:xfrm>
            <a:off x="914400" y="2532789"/>
            <a:ext cx="15697200" cy="1428075"/>
            <a:chOff x="914400" y="2532789"/>
            <a:chExt cx="15697200" cy="1428075"/>
          </a:xfrm>
        </p:grpSpPr>
        <p:sp>
          <p:nvSpPr>
            <p:cNvPr id="2" name="Rectangle 1"/>
            <p:cNvSpPr/>
            <p:nvPr/>
          </p:nvSpPr>
          <p:spPr>
            <a:xfrm>
              <a:off x="2667000" y="2930730"/>
              <a:ext cx="13944600" cy="707886"/>
            </a:xfrm>
            <a:prstGeom prst="rect">
              <a:avLst/>
            </a:prstGeom>
          </p:spPr>
          <p:txBody>
            <a:bodyPr wrap="square">
              <a:spAutoFit/>
            </a:bodyPr>
            <a:lstStyle/>
            <a:p>
              <a:r>
                <a:rPr lang="vi-VN" sz="4000" i="1">
                  <a:solidFill>
                    <a:srgbClr val="002060"/>
                  </a:solidFill>
                </a:rPr>
                <a:t>T</a:t>
              </a:r>
              <a:r>
                <a:rPr lang="vi-VN" sz="4000" i="1" smtClean="0">
                  <a:solidFill>
                    <a:srgbClr val="002060"/>
                  </a:solidFill>
                </a:rPr>
                <a:t>hảo </a:t>
              </a:r>
              <a:r>
                <a:rPr lang="vi-VN" sz="4000" i="1">
                  <a:solidFill>
                    <a:srgbClr val="002060"/>
                  </a:solidFill>
                </a:rPr>
                <a:t>luận nhóm để hoàn thành </a:t>
              </a:r>
              <a:r>
                <a:rPr lang="vi-VN" sz="4000" b="1" i="1">
                  <a:solidFill>
                    <a:srgbClr val="002060"/>
                  </a:solidFill>
                </a:rPr>
                <a:t>Hoạt động 1</a:t>
              </a:r>
              <a:r>
                <a:rPr lang="vi-VN" sz="4000" i="1">
                  <a:solidFill>
                    <a:srgbClr val="002060"/>
                  </a:solidFill>
                </a:rPr>
                <a:t> SGK trang 13:</a:t>
              </a:r>
              <a:endParaRPr lang="en-US" sz="4000" i="1">
                <a:solidFill>
                  <a:srgbClr val="002060"/>
                </a:solidFill>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400" y="2532789"/>
              <a:ext cx="1558620" cy="1428075"/>
            </a:xfrm>
            <a:prstGeom prst="rect">
              <a:avLst/>
            </a:prstGeom>
          </p:spPr>
        </p:pic>
      </p:grpSp>
    </p:spTree>
    <p:extLst>
      <p:ext uri="{BB962C8B-B14F-4D97-AF65-F5344CB8AC3E}">
        <p14:creationId xmlns:p14="http://schemas.microsoft.com/office/powerpoint/2010/main" val="33115592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259487"/>
            <a:ext cx="18135600" cy="10201275"/>
          </a:xfrm>
          <a:prstGeom prst="rect">
            <a:avLst/>
          </a:prstGeom>
        </p:spPr>
      </p:pic>
      <p:sp>
        <p:nvSpPr>
          <p:cNvPr id="3" name="Rectangle 2"/>
          <p:cNvSpPr/>
          <p:nvPr/>
        </p:nvSpPr>
        <p:spPr>
          <a:xfrm>
            <a:off x="2438400" y="1602454"/>
            <a:ext cx="13716000" cy="6555641"/>
          </a:xfrm>
          <a:prstGeom prst="rect">
            <a:avLst/>
          </a:prstGeom>
        </p:spPr>
        <p:txBody>
          <a:bodyPr wrap="square">
            <a:spAutoFit/>
          </a:bodyPr>
          <a:lstStyle/>
          <a:p>
            <a:pPr algn="just">
              <a:lnSpc>
                <a:spcPct val="150000"/>
              </a:lnSpc>
            </a:pPr>
            <a:r>
              <a:rPr lang="vi-VN" sz="4000"/>
              <a:t>Khi bật máy tính, ta phải chờ một lúc rồi mới có thể bắt đầu công việc. Với điện thoại thông minh cũng tương tự như thế. Ta phải chờ một lát để máy khởi động xong, sẵn sàng làm việc, điều khiển và xử lí tạo giao diện trung gian giữa các thiết bị hệ thống với phần mềm ứng dụng, đồng thời quản lí các thiết bị của hệ thống, phân phối tài nguyên và điều khiển các quá trình xử lý hệ </a:t>
            </a:r>
            <a:r>
              <a:rPr lang="vi-VN" sz="4000" smtClean="0"/>
              <a:t>thống.</a:t>
            </a:r>
            <a:endParaRPr lang="en-US" sz="4000"/>
          </a:p>
        </p:txBody>
      </p:sp>
      <p:pic>
        <p:nvPicPr>
          <p:cNvPr id="6" name="Picture 5"/>
          <p:cNvPicPr>
            <a:picLocks noChangeAspect="1"/>
          </p:cNvPicPr>
          <p:nvPr/>
        </p:nvPicPr>
        <p:blipFill>
          <a:blip r:embed="rId4"/>
          <a:stretch>
            <a:fillRect/>
          </a:stretch>
        </p:blipFill>
        <p:spPr>
          <a:xfrm>
            <a:off x="1321056" y="1050101"/>
            <a:ext cx="1603387" cy="10668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6644" y="5852509"/>
            <a:ext cx="5951220" cy="5951220"/>
          </a:xfrm>
          <a:prstGeom prst="rect">
            <a:avLst/>
          </a:prstGeom>
        </p:spPr>
      </p:pic>
    </p:spTree>
    <p:extLst>
      <p:ext uri="{BB962C8B-B14F-4D97-AF65-F5344CB8AC3E}">
        <p14:creationId xmlns:p14="http://schemas.microsoft.com/office/powerpoint/2010/main" val="200964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3" presetClass="entr" presetSubtype="5"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3124200" y="571500"/>
            <a:ext cx="13868400"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a:t>
            </a:r>
            <a:r>
              <a:rPr lang="en-US" sz="4000" i="1" smtClean="0">
                <a:solidFill>
                  <a:srgbClr val="002060"/>
                </a:solidFill>
                <a:latin typeface="Arial" panose="020B0604020202020204" pitchFamily="34" charset="0"/>
                <a:cs typeface="Arial" panose="020B0604020202020204" pitchFamily="34" charset="0"/>
              </a:rPr>
              <a:t>ọc </a:t>
            </a:r>
            <a:r>
              <a:rPr lang="en-US" sz="4000" i="1">
                <a:solidFill>
                  <a:srgbClr val="002060"/>
                </a:solidFill>
                <a:latin typeface="Arial" panose="020B0604020202020204" pitchFamily="34" charset="0"/>
                <a:cs typeface="Arial" panose="020B0604020202020204" pitchFamily="34" charset="0"/>
              </a:rPr>
              <a:t>thông tin mục 1 SGK trang 13, </a:t>
            </a:r>
            <a:r>
              <a:rPr lang="en-US" sz="4000" i="1" smtClean="0">
                <a:solidFill>
                  <a:srgbClr val="002060"/>
                </a:solidFill>
                <a:latin typeface="Arial" panose="020B0604020202020204" pitchFamily="34" charset="0"/>
                <a:cs typeface="Arial" panose="020B0604020202020204" pitchFamily="34" charset="0"/>
              </a:rPr>
              <a:t>14</a:t>
            </a:r>
            <a:r>
              <a:rPr lang="vi-VN" sz="4000" i="1" smtClean="0">
                <a:solidFill>
                  <a:srgbClr val="002060"/>
                </a:solidFill>
                <a:latin typeface="Arial" panose="020B0604020202020204" pitchFamily="34" charset="0"/>
                <a:cs typeface="Arial" panose="020B0604020202020204" pitchFamily="34" charset="0"/>
              </a:rPr>
              <a:t>, </a:t>
            </a:r>
            <a:r>
              <a:rPr lang="en-US" sz="4000" i="1" smtClean="0">
                <a:solidFill>
                  <a:srgbClr val="002060"/>
                </a:solidFill>
                <a:latin typeface="Arial" panose="020B0604020202020204" pitchFamily="34" charset="0"/>
                <a:cs typeface="Arial" panose="020B0604020202020204" pitchFamily="34" charset="0"/>
              </a:rPr>
              <a:t>quan </a:t>
            </a:r>
            <a:r>
              <a:rPr lang="en-US" sz="4000" i="1">
                <a:solidFill>
                  <a:srgbClr val="002060"/>
                </a:solidFill>
                <a:latin typeface="Arial" panose="020B0604020202020204" pitchFamily="34" charset="0"/>
                <a:cs typeface="Arial" panose="020B0604020202020204" pitchFamily="34" charset="0"/>
              </a:rPr>
              <a:t>sát Hình </a:t>
            </a:r>
            <a:r>
              <a:rPr lang="en-US" sz="4000" i="1" smtClean="0">
                <a:solidFill>
                  <a:srgbClr val="002060"/>
                </a:solidFill>
                <a:latin typeface="Arial" panose="020B0604020202020204" pitchFamily="34" charset="0"/>
                <a:cs typeface="Arial" panose="020B0604020202020204" pitchFamily="34" charset="0"/>
              </a:rPr>
              <a:t>1</a:t>
            </a:r>
            <a:r>
              <a:rPr lang="vi-VN" sz="4000" i="1" smtClean="0">
                <a:solidFill>
                  <a:srgbClr val="002060"/>
                </a:solidFill>
                <a:latin typeface="Arial" panose="020B0604020202020204" pitchFamily="34" charset="0"/>
                <a:cs typeface="Arial" panose="020B0604020202020204" pitchFamily="34" charset="0"/>
              </a:rPr>
              <a:t> và</a:t>
            </a:r>
            <a:r>
              <a:rPr lang="en-US" sz="4000" i="1" smtClean="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tìm hiểu về các nội dung sau:</a:t>
            </a:r>
          </a:p>
        </p:txBody>
      </p:sp>
      <p:pic>
        <p:nvPicPr>
          <p:cNvPr id="8" name="Picture 7"/>
          <p:cNvPicPr>
            <a:picLocks noChangeAspect="1"/>
          </p:cNvPicPr>
          <p:nvPr/>
        </p:nvPicPr>
        <p:blipFill>
          <a:blip r:embed="rId3"/>
          <a:stretch>
            <a:fillRect/>
          </a:stretch>
        </p:blipFill>
        <p:spPr>
          <a:xfrm>
            <a:off x="533400" y="266700"/>
            <a:ext cx="2272800" cy="1828800"/>
          </a:xfrm>
          <a:prstGeom prst="rect">
            <a:avLst/>
          </a:prstGeom>
        </p:spPr>
      </p:pic>
      <p:sp>
        <p:nvSpPr>
          <p:cNvPr id="5" name="Rectangle 4"/>
          <p:cNvSpPr/>
          <p:nvPr/>
        </p:nvSpPr>
        <p:spPr>
          <a:xfrm>
            <a:off x="8341360" y="3162300"/>
            <a:ext cx="8686800" cy="4887300"/>
          </a:xfrm>
          <a:prstGeom prst="rect">
            <a:avLst/>
          </a:prstGeom>
        </p:spPr>
        <p:txBody>
          <a:bodyPr wrap="square">
            <a:spAutoFit/>
          </a:bodyPr>
          <a:lstStyle/>
          <a:p>
            <a:pPr marL="571500" indent="-571500" algn="just">
              <a:lnSpc>
                <a:spcPct val="16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Hệ </a:t>
            </a:r>
            <a:r>
              <a:rPr lang="vi-VN" sz="4000">
                <a:latin typeface="Arial" panose="020B0604020202020204" pitchFamily="34" charset="0"/>
                <a:cs typeface="Arial" panose="020B0604020202020204" pitchFamily="34" charset="0"/>
              </a:rPr>
              <a:t>điều hành là gì?</a:t>
            </a:r>
          </a:p>
          <a:p>
            <a:pPr marL="571500" indent="-571500" algn="just">
              <a:lnSpc>
                <a:spcPct val="16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Mối </a:t>
            </a:r>
            <a:r>
              <a:rPr lang="vi-VN" sz="4000">
                <a:latin typeface="Arial" panose="020B0604020202020204" pitchFamily="34" charset="0"/>
                <a:cs typeface="Arial" panose="020B0604020202020204" pitchFamily="34" charset="0"/>
              </a:rPr>
              <a:t>quan hệ giữa hệ điều hành, phần cứng và phần </a:t>
            </a:r>
            <a:r>
              <a:rPr lang="vi-VN" sz="4000" smtClean="0">
                <a:latin typeface="Arial" panose="020B0604020202020204" pitchFamily="34" charset="0"/>
                <a:cs typeface="Arial" panose="020B0604020202020204" pitchFamily="34" charset="0"/>
              </a:rPr>
              <a:t>mềm.</a:t>
            </a:r>
            <a:endParaRPr lang="vi-VN" sz="4000">
              <a:latin typeface="Arial" panose="020B0604020202020204" pitchFamily="34" charset="0"/>
              <a:cs typeface="Arial" panose="020B0604020202020204" pitchFamily="34" charset="0"/>
            </a:endParaRPr>
          </a:p>
          <a:p>
            <a:pPr marL="571500" indent="-571500" algn="just">
              <a:lnSpc>
                <a:spcPct val="16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chức năng cơ bản của hệ điều </a:t>
            </a:r>
            <a:r>
              <a:rPr lang="vi-VN" sz="4000" smtClean="0">
                <a:latin typeface="Arial" panose="020B0604020202020204" pitchFamily="34" charset="0"/>
                <a:cs typeface="Arial" panose="020B0604020202020204" pitchFamily="34" charset="0"/>
              </a:rPr>
              <a:t>hành. </a:t>
            </a:r>
            <a:endParaRPr lang="vi-VN"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2781300"/>
            <a:ext cx="6828112" cy="7041490"/>
          </a:xfrm>
          <a:prstGeom prst="rect">
            <a:avLst/>
          </a:prstGeom>
        </p:spPr>
      </p:pic>
      <p:pic>
        <p:nvPicPr>
          <p:cNvPr id="10" name="Picture 9"/>
          <p:cNvPicPr>
            <a:picLocks noChangeAspect="1"/>
          </p:cNvPicPr>
          <p:nvPr/>
        </p:nvPicPr>
        <p:blipFill>
          <a:blip r:embed="rId5"/>
          <a:stretch>
            <a:fillRect/>
          </a:stretch>
        </p:blipFill>
        <p:spPr>
          <a:xfrm>
            <a:off x="15316200" y="7340656"/>
            <a:ext cx="2603178" cy="2721504"/>
          </a:xfrm>
          <a:prstGeom prst="rect">
            <a:avLst/>
          </a:prstGeom>
        </p:spPr>
      </p:pic>
    </p:spTree>
    <p:extLst>
      <p:ext uri="{BB962C8B-B14F-4D97-AF65-F5344CB8AC3E}">
        <p14:creationId xmlns:p14="http://schemas.microsoft.com/office/powerpoint/2010/main" val="362417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3299138" y="860151"/>
            <a:ext cx="11689724" cy="8566697"/>
            <a:chOff x="0" y="0"/>
            <a:chExt cx="1684555" cy="1234509"/>
          </a:xfrm>
        </p:grpSpPr>
        <p:sp>
          <p:nvSpPr>
            <p:cNvPr id="3" name="Freeform 3"/>
            <p:cNvSpPr/>
            <p:nvPr/>
          </p:nvSpPr>
          <p:spPr>
            <a:xfrm>
              <a:off x="0" y="0"/>
              <a:ext cx="1684555" cy="1234509"/>
            </a:xfrm>
            <a:custGeom>
              <a:avLst/>
              <a:gdLst/>
              <a:ahLst/>
              <a:cxnLst/>
              <a:rect l="l" t="t" r="r" b="b"/>
              <a:pathLst>
                <a:path w="1684555" h="1234509">
                  <a:moveTo>
                    <a:pt x="10597" y="0"/>
                  </a:moveTo>
                  <a:lnTo>
                    <a:pt x="1673958" y="0"/>
                  </a:lnTo>
                  <a:cubicBezTo>
                    <a:pt x="1679811" y="0"/>
                    <a:pt x="1684555" y="4744"/>
                    <a:pt x="1684555" y="10597"/>
                  </a:cubicBezTo>
                  <a:lnTo>
                    <a:pt x="1684555" y="1223913"/>
                  </a:lnTo>
                  <a:cubicBezTo>
                    <a:pt x="1684555" y="1229765"/>
                    <a:pt x="1679811" y="1234509"/>
                    <a:pt x="1673958" y="1234509"/>
                  </a:cubicBezTo>
                  <a:lnTo>
                    <a:pt x="10597" y="1234509"/>
                  </a:lnTo>
                  <a:cubicBezTo>
                    <a:pt x="4744" y="1234509"/>
                    <a:pt x="0" y="1229765"/>
                    <a:pt x="0" y="1223913"/>
                  </a:cubicBezTo>
                  <a:lnTo>
                    <a:pt x="0" y="10597"/>
                  </a:lnTo>
                  <a:cubicBezTo>
                    <a:pt x="0" y="4744"/>
                    <a:pt x="4744" y="0"/>
                    <a:pt x="10597"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833282" y="2184997"/>
            <a:ext cx="10621435" cy="6791263"/>
          </a:xfrm>
          <a:custGeom>
            <a:avLst/>
            <a:gdLst/>
            <a:ahLst/>
            <a:cxnLst/>
            <a:rect l="l" t="t" r="r" b="b"/>
            <a:pathLst>
              <a:path w="1530609" h="792125">
                <a:moveTo>
                  <a:pt x="11662" y="0"/>
                </a:moveTo>
                <a:lnTo>
                  <a:pt x="1518946" y="0"/>
                </a:lnTo>
                <a:cubicBezTo>
                  <a:pt x="1522039" y="0"/>
                  <a:pt x="1525006" y="1229"/>
                  <a:pt x="1527193" y="3416"/>
                </a:cubicBezTo>
                <a:cubicBezTo>
                  <a:pt x="1529380" y="5603"/>
                  <a:pt x="1530609" y="8569"/>
                  <a:pt x="1530609" y="11662"/>
                </a:cubicBezTo>
                <a:lnTo>
                  <a:pt x="1530609" y="780463"/>
                </a:lnTo>
                <a:cubicBezTo>
                  <a:pt x="1530609" y="783556"/>
                  <a:pt x="1529380" y="786522"/>
                  <a:pt x="1527193" y="788710"/>
                </a:cubicBezTo>
                <a:cubicBezTo>
                  <a:pt x="1525006" y="790897"/>
                  <a:pt x="1522039" y="792125"/>
                  <a:pt x="1518946" y="792125"/>
                </a:cubicBezTo>
                <a:lnTo>
                  <a:pt x="11662" y="792125"/>
                </a:lnTo>
                <a:cubicBezTo>
                  <a:pt x="8569" y="792125"/>
                  <a:pt x="5603" y="790897"/>
                  <a:pt x="3416" y="788710"/>
                </a:cubicBezTo>
                <a:cubicBezTo>
                  <a:pt x="1229" y="786522"/>
                  <a:pt x="0" y="783556"/>
                  <a:pt x="0" y="780463"/>
                </a:cubicBezTo>
                <a:lnTo>
                  <a:pt x="0" y="11662"/>
                </a:lnTo>
                <a:cubicBezTo>
                  <a:pt x="0" y="8569"/>
                  <a:pt x="1229" y="5603"/>
                  <a:pt x="3416" y="3416"/>
                </a:cubicBezTo>
                <a:cubicBezTo>
                  <a:pt x="5603" y="1229"/>
                  <a:pt x="8569" y="0"/>
                  <a:pt x="11662" y="0"/>
                </a:cubicBezTo>
                <a:close/>
              </a:path>
            </a:pathLst>
          </a:custGeom>
          <a:solidFill>
            <a:srgbClr val="000000">
              <a:alpha val="0"/>
            </a:srgbClr>
          </a:solidFill>
          <a:ln w="76200">
            <a:solidFill>
              <a:srgbClr val="1E1E1E"/>
            </a:solidFill>
          </a:ln>
        </p:spPr>
      </p:sp>
      <p:sp>
        <p:nvSpPr>
          <p:cNvPr id="7" name="TextBox 7"/>
          <p:cNvSpPr txBox="1"/>
          <p:nvPr/>
        </p:nvSpPr>
        <p:spPr>
          <a:xfrm>
            <a:off x="3833282" y="1858348"/>
            <a:ext cx="5640306" cy="7295169"/>
          </a:xfrm>
          <a:prstGeom prst="rect">
            <a:avLst/>
          </a:prstGeom>
        </p:spPr>
        <p:txBody>
          <a:bodyPr lIns="50800" tIns="50800" rIns="50800" bIns="50800" rtlCol="0" anchor="ctr"/>
          <a:lstStyle/>
          <a:p>
            <a:pPr algn="ctr">
              <a:lnSpc>
                <a:spcPts val="2659"/>
              </a:lnSpc>
              <a:spcBef>
                <a:spcPct val="0"/>
              </a:spcBef>
            </a:pPr>
            <a:endParaRPr/>
          </a:p>
        </p:txBody>
      </p:sp>
      <p:sp>
        <p:nvSpPr>
          <p:cNvPr id="8" name="Freeform 8"/>
          <p:cNvSpPr/>
          <p:nvPr/>
        </p:nvSpPr>
        <p:spPr>
          <a:xfrm>
            <a:off x="14140439" y="1266406"/>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4045141" y="907021"/>
            <a:ext cx="3509393" cy="1231106"/>
          </a:xfrm>
          <a:prstGeom prst="rect">
            <a:avLst/>
          </a:prstGeom>
        </p:spPr>
        <p:txBody>
          <a:bodyPr wrap="square" lIns="0" tIns="0" rIns="0" bIns="0" rtlCol="0" anchor="t">
            <a:spAutoFit/>
          </a:bodyPr>
          <a:lstStyle/>
          <a:p>
            <a:pPr>
              <a:lnSpc>
                <a:spcPts val="9600"/>
              </a:lnSpc>
            </a:pPr>
            <a:r>
              <a:rPr lang="vi-VN" sz="4800" b="1" smtClean="0">
                <a:solidFill>
                  <a:srgbClr val="1E1E1E"/>
                </a:solidFill>
                <a:latin typeface="Arial" panose="020B0604020202020204" pitchFamily="34" charset="0"/>
                <a:cs typeface="Arial" panose="020B0604020202020204" pitchFamily="34" charset="0"/>
              </a:rPr>
              <a:t>Khái niệm:</a:t>
            </a:r>
            <a:endParaRPr lang="en-US" sz="4800" b="1">
              <a:solidFill>
                <a:srgbClr val="1E1E1E"/>
              </a:solidFill>
              <a:latin typeface="Arial" panose="020B0604020202020204" pitchFamily="34" charset="0"/>
              <a:cs typeface="Arial" panose="020B0604020202020204" pitchFamily="34" charset="0"/>
            </a:endParaRPr>
          </a:p>
        </p:txBody>
      </p:sp>
      <p:sp>
        <p:nvSpPr>
          <p:cNvPr id="11" name="Freeform 11"/>
          <p:cNvSpPr/>
          <p:nvPr/>
        </p:nvSpPr>
        <p:spPr>
          <a:xfrm>
            <a:off x="1134631" y="3390340"/>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134631" y="5305578"/>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15728432" y="1790417"/>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15951000" y="2729829"/>
            <a:ext cx="1289250" cy="1796864"/>
          </a:xfrm>
          <a:custGeom>
            <a:avLst/>
            <a:gdLst/>
            <a:ahLst/>
            <a:cxnLst/>
            <a:rect l="l" t="t" r="r" b="b"/>
            <a:pathLst>
              <a:path w="1289250" h="1796864">
                <a:moveTo>
                  <a:pt x="0" y="0"/>
                </a:moveTo>
                <a:lnTo>
                  <a:pt x="1289250" y="0"/>
                </a:lnTo>
                <a:lnTo>
                  <a:pt x="1289250" y="1796864"/>
                </a:lnTo>
                <a:lnTo>
                  <a:pt x="0" y="17968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Rectangle 15"/>
          <p:cNvSpPr/>
          <p:nvPr/>
        </p:nvSpPr>
        <p:spPr>
          <a:xfrm>
            <a:off x="4048125" y="2420619"/>
            <a:ext cx="10092314" cy="6555641"/>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Hệ điều hành </a:t>
            </a:r>
            <a:r>
              <a:rPr lang="vi-VN" sz="4000">
                <a:latin typeface="Arial" panose="020B0604020202020204" pitchFamily="34" charset="0"/>
                <a:cs typeface="Arial" panose="020B0604020202020204" pitchFamily="34" charset="0"/>
              </a:rPr>
              <a:t>(Operating System) là tập các chương trình điều khiển và xử lí tạo giao diện trung gian giữa các thiết bị của hệ thống với phần mềm ứng dụng, đồng thời quản lí các thiết bị của hệ thống, phân phối tài nguyên và điều khiển các quá trình xử lí trong hệ </a:t>
            </a:r>
            <a:r>
              <a:rPr lang="vi-VN" sz="4000" smtClean="0">
                <a:latin typeface="Arial" panose="020B0604020202020204" pitchFamily="34" charset="0"/>
                <a:cs typeface="Arial" panose="020B0604020202020204" pitchFamily="34" charset="0"/>
              </a:rPr>
              <a:t>thống.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80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762000" y="1028700"/>
            <a:ext cx="6400800" cy="2748253"/>
          </a:xfrm>
          <a:prstGeom prst="rect">
            <a:avLst/>
          </a:prstGeom>
        </p:spPr>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Mối quan hệ giữa hệ điều hành, phần cứng và phần mềm của máy </a:t>
            </a:r>
            <a:r>
              <a:rPr lang="en-US" sz="4000" b="1" smtClean="0">
                <a:solidFill>
                  <a:schemeClr val="tx2">
                    <a:lumMod val="50000"/>
                  </a:schemeClr>
                </a:solidFill>
                <a:latin typeface="Arial" panose="020B0604020202020204" pitchFamily="34" charset="0"/>
                <a:cs typeface="Arial" panose="020B0604020202020204" pitchFamily="34" charset="0"/>
              </a:rPr>
              <a:t>tính</a:t>
            </a:r>
            <a:r>
              <a:rPr lang="vi-VN" sz="4000" b="1" smtClean="0">
                <a:solidFill>
                  <a:schemeClr val="tx2">
                    <a:lumMod val="50000"/>
                  </a:schemeClr>
                </a:solidFill>
                <a:latin typeface="Arial" panose="020B0604020202020204" pitchFamily="34" charset="0"/>
                <a:cs typeface="Arial" panose="020B0604020202020204" pitchFamily="34" charset="0"/>
              </a:rPr>
              <a:t>:</a:t>
            </a:r>
            <a:r>
              <a:rPr lang="en-US" sz="4000" b="1" smtClean="0">
                <a:solidFill>
                  <a:schemeClr val="tx2">
                    <a:lumMod val="50000"/>
                  </a:schemeClr>
                </a:solidFill>
                <a:latin typeface="Arial" panose="020B0604020202020204" pitchFamily="34" charset="0"/>
                <a:cs typeface="Arial" panose="020B0604020202020204" pitchFamily="34" charset="0"/>
              </a:rPr>
              <a:t> </a:t>
            </a:r>
            <a:endParaRPr lang="en-US" sz="4000" b="1">
              <a:solidFill>
                <a:schemeClr val="tx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206"/>
          <a:stretch/>
        </p:blipFill>
        <p:spPr>
          <a:xfrm>
            <a:off x="7848600" y="1181100"/>
            <a:ext cx="9785719" cy="8758770"/>
          </a:xfrm>
          <a:prstGeom prst="rect">
            <a:avLst/>
          </a:prstGeom>
        </p:spPr>
      </p:pic>
      <p:pic>
        <p:nvPicPr>
          <p:cNvPr id="4" name="Picture 3"/>
          <p:cNvPicPr>
            <a:picLocks noChangeAspect="1"/>
          </p:cNvPicPr>
          <p:nvPr/>
        </p:nvPicPr>
        <p:blipFill>
          <a:blip r:embed="rId4"/>
          <a:stretch>
            <a:fillRect/>
          </a:stretch>
        </p:blipFill>
        <p:spPr>
          <a:xfrm>
            <a:off x="1752600" y="4685326"/>
            <a:ext cx="4341782" cy="5614374"/>
          </a:xfrm>
          <a:prstGeom prst="rect">
            <a:avLst/>
          </a:prstGeom>
        </p:spPr>
      </p:pic>
    </p:spTree>
    <p:extLst>
      <p:ext uri="{BB962C8B-B14F-4D97-AF65-F5344CB8AC3E}">
        <p14:creationId xmlns:p14="http://schemas.microsoft.com/office/powerpoint/2010/main" val="1921846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1528</TotalTime>
  <Words>1824</Words>
  <Application>Microsoft Office PowerPoint</Application>
  <PresentationFormat>Custom</PresentationFormat>
  <Paragraphs>166</Paragraphs>
  <Slides>37</Slides>
  <Notes>22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37</vt:i4>
      </vt:variant>
    </vt:vector>
  </HeadingPairs>
  <TitlesOfParts>
    <vt:vector size="49" baseType="lpstr">
      <vt:lpstr>Arial</vt:lpstr>
      <vt:lpstr>Wingdings</vt:lpstr>
      <vt:lpstr>Times New Roman</vt:lpstr>
      <vt:lpstr>等线 Light</vt:lpstr>
      <vt:lpstr>Tahoma</vt:lpstr>
      <vt:lpstr>Calibri Light</vt:lpstr>
      <vt:lpstr>Elsie</vt:lpstr>
      <vt:lpstr>Calibri</vt:lpstr>
      <vt:lpstr>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hệ điều hành</dc:title>
  <dc:creator>Xinh Đẹp Dịu Hiền Huế Thị</dc:creator>
  <cp:lastModifiedBy>Admin</cp:lastModifiedBy>
  <cp:revision>65</cp:revision>
  <dcterms:created xsi:type="dcterms:W3CDTF">2006-08-16T00:00:00Z</dcterms:created>
  <dcterms:modified xsi:type="dcterms:W3CDTF">2024-09-13T17:17:46Z</dcterms:modified>
  <dc:identifier>DAFaEc9ybTs</dc:identifier>
</cp:coreProperties>
</file>