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1" r:id="rId4"/>
    <p:sldId id="260" r:id="rId5"/>
    <p:sldId id="269" r:id="rId6"/>
    <p:sldId id="259" r:id="rId7"/>
    <p:sldId id="258" r:id="rId8"/>
    <p:sldId id="270" r:id="rId9"/>
    <p:sldId id="263" r:id="rId10"/>
    <p:sldId id="271" r:id="rId11"/>
    <p:sldId id="272" r:id="rId12"/>
    <p:sldId id="277" r:id="rId13"/>
    <p:sldId id="278" r:id="rId14"/>
    <p:sldId id="279" r:id="rId15"/>
    <p:sldId id="287" r:id="rId16"/>
    <p:sldId id="284" r:id="rId17"/>
    <p:sldId id="285" r:id="rId18"/>
    <p:sldId id="283" r:id="rId19"/>
    <p:sldId id="286" r:id="rId20"/>
    <p:sldId id="276" r:id="rId21"/>
    <p:sldId id="280" r:id="rId22"/>
    <p:sldId id="281" r:id="rId23"/>
    <p:sldId id="282" r:id="rId24"/>
    <p:sldId id="264" r:id="rId25"/>
    <p:sldId id="267" r:id="rId26"/>
    <p:sldId id="268" r:id="rId27"/>
  </p:sldIdLst>
  <p:sldSz cx="18288000" cy="10287000"/>
  <p:notesSz cx="6858000" cy="9144000"/>
  <p:embeddedFontLst>
    <p:embeddedFont>
      <p:font typeface="Calibri"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5BC3"/>
    <a:srgbClr val="377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2" autoAdjust="0"/>
  </p:normalViewPr>
  <p:slideViewPr>
    <p:cSldViewPr>
      <p:cViewPr varScale="1">
        <p:scale>
          <a:sx n="49" d="100"/>
          <a:sy n="49" d="100"/>
        </p:scale>
        <p:origin x="-60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14/9/2024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7.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16.svg"/><Relationship Id="rId12" Type="http://schemas.openxmlformats.org/officeDocument/2006/relationships/image" Target="NUL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43.png"/><Relationship Id="rId5" Type="http://schemas.openxmlformats.org/officeDocument/2006/relationships/slideLayout" Target="../slideLayouts/slideLayout7.xml"/><Relationship Id="rId10"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16.svg"/><Relationship Id="rId12" Type="http://schemas.openxmlformats.org/officeDocument/2006/relationships/image" Target="NUL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43.png"/><Relationship Id="rId5" Type="http://schemas.openxmlformats.org/officeDocument/2006/relationships/slideLayout" Target="../slideLayouts/slideLayout7.xml"/><Relationship Id="rId10"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16.svg"/><Relationship Id="rId12" Type="http://schemas.openxmlformats.org/officeDocument/2006/relationships/image" Target="NUL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43.png"/><Relationship Id="rId5" Type="http://schemas.openxmlformats.org/officeDocument/2006/relationships/slideLayout" Target="../slideLayouts/slideLayout7.xml"/><Relationship Id="rId10"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16.svg"/><Relationship Id="rId12" Type="http://schemas.openxmlformats.org/officeDocument/2006/relationships/image" Target="NUL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43.png"/><Relationship Id="rId5" Type="http://schemas.openxmlformats.org/officeDocument/2006/relationships/slideLayout" Target="../slideLayouts/slideLayout7.xml"/><Relationship Id="rId10"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16.svg"/><Relationship Id="rId12" Type="http://schemas.openxmlformats.org/officeDocument/2006/relationships/image" Target="NUL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43.png"/><Relationship Id="rId5" Type="http://schemas.openxmlformats.org/officeDocument/2006/relationships/slideLayout" Target="../slideLayouts/slideLayout7.xml"/><Relationship Id="rId10"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7" Type="http://schemas.openxmlformats.org/officeDocument/2006/relationships/image" Target="../media/image2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image" Target="../media/image27.sv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16.svg"/><Relationship Id="rId12"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31.jpg"/><Relationship Id="rId10" Type="http://schemas.openxmlformats.org/officeDocument/2006/relationships/image" Target="../media/image30.jpeg"/><Relationship Id="rId9"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7.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a:stretch>
            <a:fillRect/>
          </a:stretch>
        </p:blipFill>
        <p:spPr>
          <a:xfrm>
            <a:off x="-1234301" y="-579580"/>
            <a:ext cx="4526002" cy="11446160"/>
          </a:xfrm>
          <a:prstGeom prst="rect">
            <a:avLst/>
          </a:prstGeom>
        </p:spPr>
      </p:pic>
      <p:pic>
        <p:nvPicPr>
          <p:cNvPr id="3" name="Picture 3"/>
          <p:cNvPicPr>
            <a:picLocks noChangeAspect="1"/>
          </p:cNvPicPr>
          <p:nvPr/>
        </p:nvPicPr>
        <p:blipFill>
          <a:blip r:embed="rId2">
            <a:alphaModFix amt="70000"/>
          </a:blip>
          <a:srcRect/>
          <a:stretch>
            <a:fillRect/>
          </a:stretch>
        </p:blipFill>
        <p:spPr>
          <a:xfrm>
            <a:off x="14572390" y="2010399"/>
            <a:ext cx="2954030" cy="7470677"/>
          </a:xfrm>
          <a:prstGeom prst="rect">
            <a:avLst/>
          </a:prstGeom>
        </p:spPr>
      </p:pic>
      <p:sp>
        <p:nvSpPr>
          <p:cNvPr id="4" name="AutoShape 4"/>
          <p:cNvSpPr/>
          <p:nvPr/>
        </p:nvSpPr>
        <p:spPr>
          <a:xfrm>
            <a:off x="0" y="0"/>
            <a:ext cx="1918478" cy="10287000"/>
          </a:xfrm>
          <a:prstGeom prst="rect">
            <a:avLst/>
          </a:prstGeom>
          <a:solidFill>
            <a:srgbClr val="FFFFFF"/>
          </a:solidFill>
        </p:spPr>
      </p:sp>
      <p:pic>
        <p:nvPicPr>
          <p:cNvPr id="5" name="Picture 5"/>
          <p:cNvPicPr>
            <a:picLocks noChangeAspect="1"/>
          </p:cNvPicPr>
          <p:nvPr/>
        </p:nvPicPr>
        <p:blipFill>
          <a:blip r:embed="rId3"/>
          <a:srcRect l="2147" r="2147"/>
          <a:stretch>
            <a:fillRect/>
          </a:stretch>
        </p:blipFill>
        <p:spPr>
          <a:xfrm>
            <a:off x="129119" y="3280905"/>
            <a:ext cx="1576289" cy="1644962"/>
          </a:xfrm>
          <a:prstGeom prst="rect">
            <a:avLst/>
          </a:prstGeom>
        </p:spPr>
      </p:pic>
      <p:sp>
        <p:nvSpPr>
          <p:cNvPr id="6" name="AutoShape 6"/>
          <p:cNvSpPr/>
          <p:nvPr/>
        </p:nvSpPr>
        <p:spPr>
          <a:xfrm>
            <a:off x="662551" y="760705"/>
            <a:ext cx="547526" cy="0"/>
          </a:xfrm>
          <a:prstGeom prst="line">
            <a:avLst/>
          </a:prstGeom>
          <a:ln w="38100" cap="rnd">
            <a:solidFill>
              <a:srgbClr val="474747"/>
            </a:solidFill>
            <a:prstDash val="solid"/>
            <a:headEnd type="none" w="sm" len="sm"/>
            <a:tailEnd type="none" w="sm" len="sm"/>
          </a:ln>
        </p:spPr>
      </p:sp>
      <p:sp>
        <p:nvSpPr>
          <p:cNvPr id="7" name="AutoShape 7"/>
          <p:cNvSpPr/>
          <p:nvPr/>
        </p:nvSpPr>
        <p:spPr>
          <a:xfrm>
            <a:off x="662551" y="944854"/>
            <a:ext cx="547526" cy="0"/>
          </a:xfrm>
          <a:prstGeom prst="line">
            <a:avLst/>
          </a:prstGeom>
          <a:ln w="38100" cap="rnd">
            <a:solidFill>
              <a:srgbClr val="474747"/>
            </a:solidFill>
            <a:prstDash val="solid"/>
            <a:headEnd type="none" w="sm" len="sm"/>
            <a:tailEnd type="none" w="sm" len="sm"/>
          </a:ln>
        </p:spPr>
      </p:sp>
      <p:sp>
        <p:nvSpPr>
          <p:cNvPr id="8" name="AutoShape 8"/>
          <p:cNvSpPr/>
          <p:nvPr/>
        </p:nvSpPr>
        <p:spPr>
          <a:xfrm>
            <a:off x="662551" y="1129003"/>
            <a:ext cx="547526" cy="0"/>
          </a:xfrm>
          <a:prstGeom prst="line">
            <a:avLst/>
          </a:prstGeom>
          <a:ln w="38100" cap="rnd">
            <a:solidFill>
              <a:srgbClr val="474747"/>
            </a:solidFill>
            <a:prstDash val="solid"/>
            <a:headEnd type="none" w="sm" len="sm"/>
            <a:tailEnd type="none" w="sm" len="sm"/>
          </a:ln>
        </p:spPr>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9209" y="3831937"/>
            <a:ext cx="660060" cy="542899"/>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12574" y="2158112"/>
            <a:ext cx="647479" cy="615105"/>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39626" y="5433555"/>
            <a:ext cx="593376" cy="732563"/>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12574" y="7224837"/>
            <a:ext cx="647479" cy="577875"/>
          </a:xfrm>
          <a:prstGeom prst="rect">
            <a:avLst/>
          </a:prstGeom>
        </p:spPr>
      </p:pic>
      <p:grpSp>
        <p:nvGrpSpPr>
          <p:cNvPr id="13" name="Group 13"/>
          <p:cNvGrpSpPr/>
          <p:nvPr/>
        </p:nvGrpSpPr>
        <p:grpSpPr>
          <a:xfrm>
            <a:off x="3866175" y="1977761"/>
            <a:ext cx="12511872" cy="7470677"/>
            <a:chOff x="0" y="0"/>
            <a:chExt cx="4232411" cy="2527118"/>
          </a:xfrm>
        </p:grpSpPr>
        <p:sp>
          <p:nvSpPr>
            <p:cNvPr id="14" name="Freeform 14"/>
            <p:cNvSpPr/>
            <p:nvPr/>
          </p:nvSpPr>
          <p:spPr>
            <a:xfrm>
              <a:off x="0" y="0"/>
              <a:ext cx="4232411" cy="2527118"/>
            </a:xfrm>
            <a:custGeom>
              <a:avLst/>
              <a:gdLst/>
              <a:ahLst/>
              <a:cxnLst/>
              <a:rect l="l" t="t" r="r" b="b"/>
              <a:pathLst>
                <a:path w="4232411" h="2527118">
                  <a:moveTo>
                    <a:pt x="4107951" y="2527118"/>
                  </a:moveTo>
                  <a:lnTo>
                    <a:pt x="124460" y="2527118"/>
                  </a:lnTo>
                  <a:cubicBezTo>
                    <a:pt x="55880" y="2527118"/>
                    <a:pt x="0" y="2471238"/>
                    <a:pt x="0" y="2402658"/>
                  </a:cubicBezTo>
                  <a:lnTo>
                    <a:pt x="0" y="124460"/>
                  </a:lnTo>
                  <a:cubicBezTo>
                    <a:pt x="0" y="55880"/>
                    <a:pt x="55880" y="0"/>
                    <a:pt x="124460" y="0"/>
                  </a:cubicBezTo>
                  <a:lnTo>
                    <a:pt x="4107951" y="0"/>
                  </a:lnTo>
                  <a:cubicBezTo>
                    <a:pt x="4176531" y="0"/>
                    <a:pt x="4232411" y="55880"/>
                    <a:pt x="4232411" y="124460"/>
                  </a:cubicBezTo>
                  <a:lnTo>
                    <a:pt x="4232411" y="2402658"/>
                  </a:lnTo>
                  <a:cubicBezTo>
                    <a:pt x="4232411" y="2471238"/>
                    <a:pt x="4176531" y="2527118"/>
                    <a:pt x="4107951" y="2527118"/>
                  </a:cubicBezTo>
                  <a:close/>
                </a:path>
              </a:pathLst>
            </a:custGeom>
            <a:solidFill>
              <a:srgbClr val="FFFFFF"/>
            </a:solidFill>
          </p:spPr>
        </p:sp>
      </p:grpSp>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866175" y="760705"/>
            <a:ext cx="377264" cy="377264"/>
          </a:xfrm>
          <a:prstGeom prst="rect">
            <a:avLst/>
          </a:prstGeom>
        </p:spPr>
      </p:pic>
      <p:sp>
        <p:nvSpPr>
          <p:cNvPr id="19" name="TextBox 19"/>
          <p:cNvSpPr txBox="1"/>
          <p:nvPr/>
        </p:nvSpPr>
        <p:spPr>
          <a:xfrm>
            <a:off x="4371962" y="3447617"/>
            <a:ext cx="11598473" cy="3465179"/>
          </a:xfrm>
          <a:prstGeom prst="rect">
            <a:avLst/>
          </a:prstGeom>
        </p:spPr>
        <p:txBody>
          <a:bodyPr wrap="square" lIns="0" tIns="0" rIns="0" bIns="0" rtlCol="0" anchor="t">
            <a:spAutoFit/>
          </a:bodyPr>
          <a:lstStyle/>
          <a:p>
            <a:pPr algn="ctr">
              <a:lnSpc>
                <a:spcPct val="150000"/>
              </a:lnSpc>
            </a:pPr>
            <a:r>
              <a:rPr lang="en-US" sz="8000" b="1" dirty="0" smtClean="0">
                <a:solidFill>
                  <a:schemeClr val="tx2">
                    <a:lumMod val="75000"/>
                  </a:schemeClr>
                </a:solidFill>
                <a:latin typeface="Arial" panose="020B0604020202020204" pitchFamily="34" charset="0"/>
                <a:cs typeface="Arial" panose="020B0604020202020204" pitchFamily="34" charset="0"/>
              </a:rPr>
              <a:t>CHÀO MỪNG CẢ LỚP ĐẾN VỚI BÀI HỌC MỚI!</a:t>
            </a:r>
            <a:endParaRPr lang="en-US" sz="8000" b="1" dirty="0">
              <a:solidFill>
                <a:schemeClr val="tx2">
                  <a:lumMod val="75000"/>
                </a:schemeClr>
              </a:solidFill>
              <a:latin typeface="Arial" panose="020B0604020202020204" pitchFamily="34" charset="0"/>
              <a:cs typeface="Arial" panose="020B0604020202020204" pitchFamily="34" charset="0"/>
            </a:endParaRPr>
          </a:p>
        </p:txBody>
      </p:sp>
      <p:sp>
        <p:nvSpPr>
          <p:cNvPr id="20" name="TextBox 20"/>
          <p:cNvSpPr txBox="1"/>
          <p:nvPr/>
        </p:nvSpPr>
        <p:spPr>
          <a:xfrm>
            <a:off x="4506179" y="817368"/>
            <a:ext cx="8246314" cy="320601"/>
          </a:xfrm>
          <a:prstGeom prst="rect">
            <a:avLst/>
          </a:prstGeom>
        </p:spPr>
        <p:txBody>
          <a:bodyPr wrap="square" lIns="0" tIns="0" rIns="0" bIns="0" rtlCol="0" anchor="t">
            <a:spAutoFit/>
          </a:bodyPr>
          <a:lstStyle/>
          <a:p>
            <a:pPr>
              <a:lnSpc>
                <a:spcPts val="2499"/>
              </a:lnSpc>
            </a:pPr>
            <a:r>
              <a:rPr lang="en-US" sz="3200" b="1" dirty="0" smtClean="0">
                <a:solidFill>
                  <a:srgbClr val="1B5BC3"/>
                </a:solidFill>
                <a:latin typeface="Arial" panose="020B0604020202020204" pitchFamily="34" charset="0"/>
                <a:cs typeface="Arial" panose="020B0604020202020204" pitchFamily="34" charset="0"/>
              </a:rPr>
              <a:t>Tin </a:t>
            </a:r>
            <a:r>
              <a:rPr lang="en-US" sz="3200" b="1" err="1" smtClean="0">
                <a:solidFill>
                  <a:srgbClr val="1B5BC3"/>
                </a:solidFill>
                <a:latin typeface="Arial" panose="020B0604020202020204" pitchFamily="34" charset="0"/>
                <a:cs typeface="Arial" panose="020B0604020202020204" pitchFamily="34" charset="0"/>
              </a:rPr>
              <a:t>học</a:t>
            </a:r>
            <a:r>
              <a:rPr lang="en-US" sz="3200" b="1" smtClean="0">
                <a:solidFill>
                  <a:srgbClr val="1B5BC3"/>
                </a:solidFill>
                <a:latin typeface="Arial" panose="020B0604020202020204" pitchFamily="34" charset="0"/>
                <a:cs typeface="Arial" panose="020B0604020202020204" pitchFamily="34" charset="0"/>
              </a:rPr>
              <a:t> </a:t>
            </a:r>
            <a:r>
              <a:rPr lang="vi-VN" sz="3200" b="1" smtClean="0">
                <a:solidFill>
                  <a:srgbClr val="1B5BC3"/>
                </a:solidFill>
                <a:latin typeface="Arial" panose="020B0604020202020204" pitchFamily="34" charset="0"/>
                <a:cs typeface="Arial" panose="020B0604020202020204" pitchFamily="34" charset="0"/>
              </a:rPr>
              <a:t>ứng dụng </a:t>
            </a:r>
            <a:r>
              <a:rPr lang="en-US" sz="3200" b="1" smtClean="0">
                <a:solidFill>
                  <a:srgbClr val="1B5BC3"/>
                </a:solidFill>
                <a:latin typeface="Arial" panose="020B0604020202020204" pitchFamily="34" charset="0"/>
                <a:cs typeface="Arial" panose="020B0604020202020204" pitchFamily="34" charset="0"/>
              </a:rPr>
              <a:t>11 </a:t>
            </a:r>
            <a:r>
              <a:rPr lang="en-US" sz="3200" b="1" dirty="0" smtClean="0">
                <a:solidFill>
                  <a:srgbClr val="1B5BC3"/>
                </a:solidFill>
                <a:latin typeface="Arial" panose="020B0604020202020204" pitchFamily="34" charset="0"/>
                <a:cs typeface="Arial" panose="020B0604020202020204" pitchFamily="34" charset="0"/>
              </a:rPr>
              <a:t>- </a:t>
            </a:r>
            <a:r>
              <a:rPr lang="en-US" sz="3200" b="1" dirty="0" err="1" smtClean="0">
                <a:solidFill>
                  <a:srgbClr val="1B5BC3"/>
                </a:solidFill>
                <a:latin typeface="Arial" panose="020B0604020202020204" pitchFamily="34" charset="0"/>
                <a:cs typeface="Arial" panose="020B0604020202020204" pitchFamily="34" charset="0"/>
              </a:rPr>
              <a:t>Cánh</a:t>
            </a:r>
            <a:r>
              <a:rPr lang="en-US" sz="3200" b="1" dirty="0" smtClean="0">
                <a:solidFill>
                  <a:srgbClr val="1B5BC3"/>
                </a:solidFill>
                <a:latin typeface="Arial" panose="020B0604020202020204" pitchFamily="34" charset="0"/>
                <a:cs typeface="Arial" panose="020B0604020202020204" pitchFamily="34" charset="0"/>
              </a:rPr>
              <a:t> </a:t>
            </a:r>
            <a:r>
              <a:rPr lang="en-US" sz="3200" b="1" dirty="0" err="1" smtClean="0">
                <a:solidFill>
                  <a:srgbClr val="1B5BC3"/>
                </a:solidFill>
                <a:latin typeface="Arial" panose="020B0604020202020204" pitchFamily="34" charset="0"/>
                <a:cs typeface="Arial" panose="020B0604020202020204" pitchFamily="34" charset="0"/>
              </a:rPr>
              <a:t>diều</a:t>
            </a:r>
            <a:r>
              <a:rPr lang="en-US" sz="3200" b="1" dirty="0" smtClean="0">
                <a:solidFill>
                  <a:srgbClr val="1B5BC3"/>
                </a:solidFill>
                <a:latin typeface="Arial" panose="020B0604020202020204" pitchFamily="34" charset="0"/>
                <a:cs typeface="Arial" panose="020B0604020202020204" pitchFamily="34" charset="0"/>
              </a:rPr>
              <a:t> </a:t>
            </a:r>
            <a:endParaRPr lang="en-US" sz="3200" b="1" dirty="0">
              <a:solidFill>
                <a:srgbClr val="1B5BC3"/>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14"/>
          <a:stretch>
            <a:fillRect/>
          </a:stretch>
        </p:blipFill>
        <p:spPr>
          <a:xfrm flipH="1">
            <a:off x="1388134" y="4396217"/>
            <a:ext cx="713294" cy="7132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662551" y="489631"/>
            <a:ext cx="16897813" cy="9240565"/>
            <a:chOff x="0" y="0"/>
            <a:chExt cx="4232411" cy="2527118"/>
          </a:xfrm>
        </p:grpSpPr>
        <p:sp>
          <p:nvSpPr>
            <p:cNvPr id="4" name="Freeform 4"/>
            <p:cNvSpPr/>
            <p:nvPr/>
          </p:nvSpPr>
          <p:spPr>
            <a:xfrm>
              <a:off x="0" y="0"/>
              <a:ext cx="4232411" cy="2527118"/>
            </a:xfrm>
            <a:custGeom>
              <a:avLst/>
              <a:gdLst/>
              <a:ahLst/>
              <a:cxnLst/>
              <a:rect l="l" t="t" r="r" b="b"/>
              <a:pathLst>
                <a:path w="4232411" h="2527118">
                  <a:moveTo>
                    <a:pt x="4107951" y="2527118"/>
                  </a:moveTo>
                  <a:lnTo>
                    <a:pt x="124460" y="2527118"/>
                  </a:lnTo>
                  <a:cubicBezTo>
                    <a:pt x="55880" y="2527118"/>
                    <a:pt x="0" y="2471238"/>
                    <a:pt x="0" y="2402658"/>
                  </a:cubicBezTo>
                  <a:lnTo>
                    <a:pt x="0" y="124460"/>
                  </a:lnTo>
                  <a:cubicBezTo>
                    <a:pt x="0" y="55880"/>
                    <a:pt x="55880" y="0"/>
                    <a:pt x="124460" y="0"/>
                  </a:cubicBezTo>
                  <a:lnTo>
                    <a:pt x="4107951" y="0"/>
                  </a:lnTo>
                  <a:cubicBezTo>
                    <a:pt x="4176531" y="0"/>
                    <a:pt x="4232411" y="55880"/>
                    <a:pt x="4232411" y="124460"/>
                  </a:cubicBezTo>
                  <a:lnTo>
                    <a:pt x="4232411" y="2402658"/>
                  </a:lnTo>
                  <a:cubicBezTo>
                    <a:pt x="4232411" y="2471238"/>
                    <a:pt x="4176531" y="2527118"/>
                    <a:pt x="4107951" y="2527118"/>
                  </a:cubicBezTo>
                  <a:close/>
                </a:path>
              </a:pathLst>
            </a:custGeom>
            <a:solidFill>
              <a:srgbClr val="FFFFFF"/>
            </a:solidFill>
          </p:spPr>
        </p:sp>
      </p:grpSp>
      <p:sp>
        <p:nvSpPr>
          <p:cNvPr id="13" name="AutoShape 13"/>
          <p:cNvSpPr/>
          <p:nvPr/>
        </p:nvSpPr>
        <p:spPr>
          <a:xfrm>
            <a:off x="662551" y="1714500"/>
            <a:ext cx="16897813" cy="0"/>
          </a:xfrm>
          <a:prstGeom prst="line">
            <a:avLst/>
          </a:prstGeom>
          <a:ln w="47625" cap="rnd">
            <a:solidFill>
              <a:srgbClr val="474747"/>
            </a:solidFill>
            <a:prstDash val="solid"/>
            <a:headEnd type="none" w="sm" len="sm"/>
            <a:tailEnd type="none" w="sm" len="sm"/>
          </a:ln>
        </p:spPr>
      </p:sp>
      <p:sp>
        <p:nvSpPr>
          <p:cNvPr id="14" name="Rectangle 13"/>
          <p:cNvSpPr/>
          <p:nvPr/>
        </p:nvSpPr>
        <p:spPr>
          <a:xfrm>
            <a:off x="2237620" y="748123"/>
            <a:ext cx="13747674" cy="707886"/>
          </a:xfrm>
          <a:prstGeom prst="rect">
            <a:avLst/>
          </a:prstGeom>
        </p:spPr>
        <p:txBody>
          <a:bodyPr wrap="none">
            <a:spAutoFit/>
          </a:bodyPr>
          <a:lstStyle/>
          <a:p>
            <a:r>
              <a:rPr lang="en-US" sz="4000" b="1" dirty="0" err="1" smtClean="0">
                <a:solidFill>
                  <a:srgbClr val="002060"/>
                </a:solidFill>
                <a:latin typeface="Arial" panose="020B0604020202020204" pitchFamily="34" charset="0"/>
                <a:cs typeface="Arial" panose="020B0604020202020204" pitchFamily="34" charset="0"/>
              </a:rPr>
              <a:t>Một</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thông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số</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kĩ</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thuật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khác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nhau</a:t>
            </a:r>
            <a:r>
              <a:rPr lang="en-US" sz="4000" b="1" dirty="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của</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một</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số</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thiết</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bị</a:t>
            </a:r>
            <a:r>
              <a:rPr lang="en-US" sz="4000" b="1" dirty="0">
                <a:solidFill>
                  <a:srgbClr val="002060"/>
                </a:solidFill>
                <a:latin typeface="Arial" panose="020B0604020202020204" pitchFamily="34" charset="0"/>
                <a:cs typeface="Arial" panose="020B0604020202020204" pitchFamily="34" charset="0"/>
              </a:rPr>
              <a:t>:</a:t>
            </a:r>
          </a:p>
        </p:txBody>
      </p:sp>
      <p:graphicFrame>
        <p:nvGraphicFramePr>
          <p:cNvPr id="16" name="Table 15"/>
          <p:cNvGraphicFramePr>
            <a:graphicFrameLocks noGrp="1"/>
          </p:cNvGraphicFramePr>
          <p:nvPr>
            <p:extLst>
              <p:ext uri="{D42A27DB-BD31-4B8C-83A1-F6EECF244321}">
                <p14:modId xmlns:p14="http://schemas.microsoft.com/office/powerpoint/2010/main" val="2644935857"/>
              </p:ext>
            </p:extLst>
          </p:nvPr>
        </p:nvGraphicFramePr>
        <p:xfrm>
          <a:off x="1271037" y="2164392"/>
          <a:ext cx="15630123" cy="7239001"/>
        </p:xfrm>
        <a:graphic>
          <a:graphicData uri="http://schemas.openxmlformats.org/drawingml/2006/table">
            <a:tbl>
              <a:tblPr firstRow="1" firstCol="1" bandRow="1"/>
              <a:tblGrid>
                <a:gridCol w="3109578"/>
                <a:gridCol w="3886212"/>
                <a:gridCol w="4318689"/>
                <a:gridCol w="4315644"/>
              </a:tblGrid>
              <a:tr h="1034143">
                <a:tc>
                  <a:txBody>
                    <a:bodyPr/>
                    <a:lstStyle/>
                    <a:p>
                      <a:pPr algn="just">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Điện thoại</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Tivi</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r>
              <a:tr h="2068286">
                <a:tc>
                  <a:txBody>
                    <a:bodyPr/>
                    <a:lstStyle/>
                    <a:p>
                      <a:pP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Tốc độ CPU</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GHz - 5 GHz</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1,8 GHz - 2,8 GHz</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1,5 GHz - 1,9 GHz</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2068286">
                <a:tc>
                  <a:txBody>
                    <a:bodyPr/>
                    <a:lstStyle/>
                    <a:p>
                      <a:pP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Dung lượng RAM</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GB - 64 GB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GB -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18 GB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GB -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2,5 GB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2068286">
                <a:tc>
                  <a:txBody>
                    <a:bodyPr/>
                    <a:lstStyle/>
                    <a:p>
                      <a:pP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Dung lượng lưu trữ</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Hàng TB</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Hàng trăm TB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Hàng GB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pic>
        <p:nvPicPr>
          <p:cNvPr id="17" name="Picture 16"/>
          <p:cNvPicPr>
            <a:picLocks noChangeAspect="1"/>
          </p:cNvPicPr>
          <p:nvPr/>
        </p:nvPicPr>
        <p:blipFill>
          <a:blip r:embed="rId2"/>
          <a:stretch>
            <a:fillRect/>
          </a:stretch>
        </p:blipFill>
        <p:spPr>
          <a:xfrm>
            <a:off x="16986483" y="8595170"/>
            <a:ext cx="1831974" cy="1616447"/>
          </a:xfrm>
          <a:prstGeom prst="rect">
            <a:avLst/>
          </a:prstGeom>
        </p:spPr>
      </p:pic>
      <p:pic>
        <p:nvPicPr>
          <p:cNvPr id="18" name="Picture 17"/>
          <p:cNvPicPr>
            <a:picLocks noChangeAspect="1"/>
          </p:cNvPicPr>
          <p:nvPr/>
        </p:nvPicPr>
        <p:blipFill>
          <a:blip r:embed="rId2"/>
          <a:stretch>
            <a:fillRect/>
          </a:stretch>
        </p:blipFill>
        <p:spPr>
          <a:xfrm rot="19116920">
            <a:off x="-562776" y="1546769"/>
            <a:ext cx="1584707" cy="1398270"/>
          </a:xfrm>
          <a:prstGeom prst="rect">
            <a:avLst/>
          </a:prstGeom>
        </p:spPr>
      </p:pic>
    </p:spTree>
    <p:extLst>
      <p:ext uri="{BB962C8B-B14F-4D97-AF65-F5344CB8AC3E}">
        <p14:creationId xmlns:p14="http://schemas.microsoft.com/office/powerpoint/2010/main" val="1878289965"/>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349500" y="438460"/>
            <a:ext cx="13484782" cy="707886"/>
          </a:xfrm>
          <a:prstGeom prst="rect">
            <a:avLst/>
          </a:prstGeom>
        </p:spPr>
        <p:txBody>
          <a:bodyPr wrap="none">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Thông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hình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ảnh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kĩ</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thuật</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số</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413348" y="1955970"/>
            <a:ext cx="5852884" cy="707886"/>
          </a:xfrm>
          <a:prstGeom prst="rect">
            <a:avLst/>
          </a:prstGeom>
        </p:spPr>
        <p:txBody>
          <a:bodyPr wrap="none">
            <a:spAutoFit/>
          </a:bodyPr>
          <a:lstStyle/>
          <a:p>
            <a:r>
              <a:rPr lang="en-US" sz="4000" b="1" i="1" dirty="0" smtClean="0">
                <a:solidFill>
                  <a:srgbClr val="002060"/>
                </a:solidFill>
                <a:latin typeface="Arial" panose="020B0604020202020204" pitchFamily="34" charset="0"/>
                <a:cs typeface="Arial" panose="020B0604020202020204" pitchFamily="34" charset="0"/>
              </a:rPr>
              <a:t>* </a:t>
            </a:r>
            <a:r>
              <a:rPr lang="vi-VN" sz="4000" b="1" i="1" dirty="0" smtClean="0">
                <a:solidFill>
                  <a:srgbClr val="002060"/>
                </a:solidFill>
                <a:latin typeface="Arial" panose="020B0604020202020204" pitchFamily="34" charset="0"/>
                <a:cs typeface="Arial" panose="020B0604020202020204" pitchFamily="34" charset="0"/>
              </a:rPr>
              <a:t>Kích </a:t>
            </a:r>
            <a:r>
              <a:rPr lang="vi-VN" sz="4000" b="1" i="1" dirty="0">
                <a:solidFill>
                  <a:srgbClr val="002060"/>
                </a:solidFill>
                <a:latin typeface="Arial" panose="020B0604020202020204" pitchFamily="34" charset="0"/>
                <a:cs typeface="Arial" panose="020B0604020202020204" pitchFamily="34" charset="0"/>
              </a:rPr>
              <a:t>thước màn hình:</a:t>
            </a:r>
            <a:endParaRPr lang="en-US" sz="4000" b="1" i="1" dirty="0">
              <a:solidFill>
                <a:srgbClr val="002060"/>
              </a:solidFill>
              <a:latin typeface="Arial" panose="020B0604020202020204" pitchFamily="34" charset="0"/>
              <a:cs typeface="Arial" panose="020B0604020202020204" pitchFamily="34" charset="0"/>
            </a:endParaRPr>
          </a:p>
        </p:txBody>
      </p:sp>
      <p:grpSp>
        <p:nvGrpSpPr>
          <p:cNvPr id="4" name="Group 3"/>
          <p:cNvGrpSpPr/>
          <p:nvPr/>
        </p:nvGrpSpPr>
        <p:grpSpPr>
          <a:xfrm>
            <a:off x="8839200" y="3401780"/>
            <a:ext cx="8496300" cy="5604301"/>
            <a:chOff x="1351280" y="3009900"/>
            <a:chExt cx="8496300" cy="5604301"/>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4407"/>
            <a:stretch/>
          </p:blipFill>
          <p:spPr>
            <a:xfrm>
              <a:off x="1351280" y="3009900"/>
              <a:ext cx="8496300" cy="4800600"/>
            </a:xfrm>
            <a:prstGeom prst="rect">
              <a:avLst/>
            </a:prstGeom>
          </p:spPr>
        </p:pic>
        <p:sp>
          <p:nvSpPr>
            <p:cNvPr id="19" name="Rectangle 18"/>
            <p:cNvSpPr/>
            <p:nvPr/>
          </p:nvSpPr>
          <p:spPr>
            <a:xfrm>
              <a:off x="2019764" y="8029426"/>
              <a:ext cx="7159332" cy="584775"/>
            </a:xfrm>
            <a:prstGeom prst="rect">
              <a:avLst/>
            </a:prstGeom>
          </p:spPr>
          <p:txBody>
            <a:bodyPr wrap="none">
              <a:spAutoFit/>
            </a:bodyPr>
            <a:lstStyle/>
            <a:p>
              <a:r>
                <a:rPr lang="en-US" sz="3200" i="1" dirty="0" err="1">
                  <a:solidFill>
                    <a:srgbClr val="002060"/>
                  </a:solidFill>
                  <a:latin typeface="Arial" panose="020B0604020202020204" pitchFamily="34" charset="0"/>
                  <a:cs typeface="Arial" panose="020B0604020202020204" pitchFamily="34" charset="0"/>
                </a:rPr>
                <a:t>Hình</a:t>
              </a:r>
              <a:r>
                <a:rPr lang="en-US" sz="3200" i="1" dirty="0">
                  <a:solidFill>
                    <a:srgbClr val="002060"/>
                  </a:solidFill>
                  <a:latin typeface="Arial" panose="020B0604020202020204" pitchFamily="34" charset="0"/>
                  <a:cs typeface="Arial" panose="020B0604020202020204" pitchFamily="34" charset="0"/>
                </a:rPr>
                <a:t> </a:t>
              </a:r>
              <a:r>
                <a:rPr lang="en-US" sz="3200" i="1" dirty="0" smtClean="0">
                  <a:solidFill>
                    <a:srgbClr val="002060"/>
                  </a:solidFill>
                  <a:latin typeface="Arial" panose="020B0604020202020204" pitchFamily="34" charset="0"/>
                  <a:cs typeface="Arial" panose="020B0604020202020204" pitchFamily="34" charset="0"/>
                </a:rPr>
                <a:t>3. Minh </a:t>
              </a:r>
              <a:r>
                <a:rPr lang="en-US" sz="3200" i="1" dirty="0" err="1" smtClean="0">
                  <a:solidFill>
                    <a:srgbClr val="002060"/>
                  </a:solidFill>
                  <a:latin typeface="Arial" panose="020B0604020202020204" pitchFamily="34" charset="0"/>
                  <a:cs typeface="Arial" panose="020B0604020202020204" pitchFamily="34" charset="0"/>
                </a:rPr>
                <a:t>họa</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kích</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thước</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màn</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hình</a:t>
              </a:r>
              <a:endParaRPr lang="en-US" sz="3200" i="1" dirty="0">
                <a:solidFill>
                  <a:srgbClr val="002060"/>
                </a:solidFill>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3"/>
          <a:stretch>
            <a:fillRect/>
          </a:stretch>
        </p:blipFill>
        <p:spPr>
          <a:xfrm>
            <a:off x="1433668" y="6443170"/>
            <a:ext cx="1831664" cy="2562911"/>
          </a:xfrm>
          <a:prstGeom prst="rect">
            <a:avLst/>
          </a:prstGeom>
        </p:spPr>
      </p:pic>
      <p:grpSp>
        <p:nvGrpSpPr>
          <p:cNvPr id="20" name="Group 19"/>
          <p:cNvGrpSpPr/>
          <p:nvPr/>
        </p:nvGrpSpPr>
        <p:grpSpPr>
          <a:xfrm>
            <a:off x="2743200" y="3086100"/>
            <a:ext cx="5334000" cy="3751551"/>
            <a:chOff x="2590800" y="3086100"/>
            <a:chExt cx="5334000" cy="3751551"/>
          </a:xfrm>
        </p:grpSpPr>
        <p:sp>
          <p:nvSpPr>
            <p:cNvPr id="6" name="Oval Callout 5"/>
            <p:cNvSpPr/>
            <p:nvPr/>
          </p:nvSpPr>
          <p:spPr>
            <a:xfrm>
              <a:off x="2590800" y="3086100"/>
              <a:ext cx="5334000" cy="3751551"/>
            </a:xfrm>
            <a:prstGeom prst="wedgeEllipseCallout">
              <a:avLst>
                <a:gd name="adj1" fmla="val -34066"/>
                <a:gd name="adj2" fmla="val 61119"/>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92088" y="3530714"/>
              <a:ext cx="4731423" cy="2862322"/>
            </a:xfrm>
            <a:prstGeom prst="rect">
              <a:avLst/>
            </a:prstGeom>
          </p:spPr>
          <p:txBody>
            <a:bodyPr wrap="square">
              <a:spAutoFit/>
            </a:bodyPr>
            <a:lstStyle/>
            <a:p>
              <a:pPr algn="ctr">
                <a:lnSpc>
                  <a:spcPct val="150000"/>
                </a:lnSpc>
              </a:pPr>
              <a:r>
                <a:rPr lang="vi-VN" sz="4000" dirty="0">
                  <a:latin typeface="Arial" panose="020B0604020202020204" pitchFamily="34" charset="0"/>
                  <a:cs typeface="Arial" panose="020B0604020202020204" pitchFamily="34" charset="0"/>
                </a:rPr>
                <a:t>Em hiểu ý nghĩa con số 32'' trên màn hình như thế nào?</a:t>
              </a:r>
              <a:endParaRPr lang="en-US" sz="4000" dirty="0">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4"/>
          <a:stretch>
            <a:fillRect/>
          </a:stretch>
        </p:blipFill>
        <p:spPr>
          <a:xfrm>
            <a:off x="16027825" y="9060504"/>
            <a:ext cx="1947795" cy="1049459"/>
          </a:xfrm>
          <a:prstGeom prst="rect">
            <a:avLst/>
          </a:prstGeom>
        </p:spPr>
      </p:pic>
      <p:grpSp>
        <p:nvGrpSpPr>
          <p:cNvPr id="23" name="Group 22"/>
          <p:cNvGrpSpPr/>
          <p:nvPr/>
        </p:nvGrpSpPr>
        <p:grpSpPr>
          <a:xfrm>
            <a:off x="662551" y="559884"/>
            <a:ext cx="547526" cy="368299"/>
            <a:chOff x="662551" y="559884"/>
            <a:chExt cx="547526" cy="368299"/>
          </a:xfrm>
        </p:grpSpPr>
        <p:sp>
          <p:nvSpPr>
            <p:cNvPr id="24"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5"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6"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7"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001723" y="546801"/>
            <a:ext cx="558641" cy="558641"/>
          </a:xfrm>
          <a:prstGeom prst="rect">
            <a:avLst/>
          </a:prstGeom>
        </p:spPr>
      </p:pic>
      <p:sp>
        <p:nvSpPr>
          <p:cNvPr id="28"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Tree>
    <p:extLst>
      <p:ext uri="{BB962C8B-B14F-4D97-AF65-F5344CB8AC3E}">
        <p14:creationId xmlns:p14="http://schemas.microsoft.com/office/powerpoint/2010/main" val="301252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42"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349500" y="438460"/>
            <a:ext cx="13484782" cy="707886"/>
          </a:xfrm>
          <a:prstGeom prst="rect">
            <a:avLst/>
          </a:prstGeom>
        </p:spPr>
        <p:txBody>
          <a:bodyPr wrap="none">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Thông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hình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ảnh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kĩ</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thuật</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số</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413348" y="1955970"/>
            <a:ext cx="5852884" cy="707886"/>
          </a:xfrm>
          <a:prstGeom prst="rect">
            <a:avLst/>
          </a:prstGeom>
        </p:spPr>
        <p:txBody>
          <a:bodyPr wrap="none">
            <a:spAutoFit/>
          </a:bodyPr>
          <a:lstStyle/>
          <a:p>
            <a:r>
              <a:rPr lang="en-US" sz="4000" b="1" i="1" dirty="0" smtClean="0">
                <a:solidFill>
                  <a:srgbClr val="002060"/>
                </a:solidFill>
                <a:latin typeface="Arial" panose="020B0604020202020204" pitchFamily="34" charset="0"/>
                <a:cs typeface="Arial" panose="020B0604020202020204" pitchFamily="34" charset="0"/>
              </a:rPr>
              <a:t>* </a:t>
            </a:r>
            <a:r>
              <a:rPr lang="vi-VN" sz="4000" b="1" i="1" dirty="0" smtClean="0">
                <a:solidFill>
                  <a:srgbClr val="002060"/>
                </a:solidFill>
                <a:latin typeface="Arial" panose="020B0604020202020204" pitchFamily="34" charset="0"/>
                <a:cs typeface="Arial" panose="020B0604020202020204" pitchFamily="34" charset="0"/>
              </a:rPr>
              <a:t>Kích </a:t>
            </a:r>
            <a:r>
              <a:rPr lang="vi-VN" sz="4000" b="1" i="1" dirty="0">
                <a:solidFill>
                  <a:srgbClr val="002060"/>
                </a:solidFill>
                <a:latin typeface="Arial" panose="020B0604020202020204" pitchFamily="34" charset="0"/>
                <a:cs typeface="Arial" panose="020B0604020202020204" pitchFamily="34" charset="0"/>
              </a:rPr>
              <a:t>thước màn hình:</a:t>
            </a:r>
            <a:endParaRPr lang="en-US" sz="4000" b="1" i="1" dirty="0">
              <a:solidFill>
                <a:srgbClr val="002060"/>
              </a:solidFill>
              <a:latin typeface="Arial" panose="020B0604020202020204" pitchFamily="34" charset="0"/>
              <a:cs typeface="Arial" panose="020B0604020202020204" pitchFamily="34" charset="0"/>
            </a:endParaRPr>
          </a:p>
        </p:txBody>
      </p:sp>
      <p:grpSp>
        <p:nvGrpSpPr>
          <p:cNvPr id="4" name="Group 3"/>
          <p:cNvGrpSpPr/>
          <p:nvPr/>
        </p:nvGrpSpPr>
        <p:grpSpPr>
          <a:xfrm>
            <a:off x="8839200" y="3401780"/>
            <a:ext cx="8496300" cy="5604301"/>
            <a:chOff x="1351280" y="3009900"/>
            <a:chExt cx="8496300" cy="5604301"/>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4407"/>
            <a:stretch/>
          </p:blipFill>
          <p:spPr>
            <a:xfrm>
              <a:off x="1351280" y="3009900"/>
              <a:ext cx="8496300" cy="4800600"/>
            </a:xfrm>
            <a:prstGeom prst="rect">
              <a:avLst/>
            </a:prstGeom>
          </p:spPr>
        </p:pic>
        <p:sp>
          <p:nvSpPr>
            <p:cNvPr id="19" name="Rectangle 18"/>
            <p:cNvSpPr/>
            <p:nvPr/>
          </p:nvSpPr>
          <p:spPr>
            <a:xfrm>
              <a:off x="2019764" y="8029426"/>
              <a:ext cx="7159332" cy="584775"/>
            </a:xfrm>
            <a:prstGeom prst="rect">
              <a:avLst/>
            </a:prstGeom>
          </p:spPr>
          <p:txBody>
            <a:bodyPr wrap="none">
              <a:spAutoFit/>
            </a:bodyPr>
            <a:lstStyle/>
            <a:p>
              <a:r>
                <a:rPr lang="en-US" sz="3200" i="1" dirty="0" err="1">
                  <a:solidFill>
                    <a:srgbClr val="002060"/>
                  </a:solidFill>
                  <a:latin typeface="Arial" panose="020B0604020202020204" pitchFamily="34" charset="0"/>
                  <a:cs typeface="Arial" panose="020B0604020202020204" pitchFamily="34" charset="0"/>
                </a:rPr>
                <a:t>Hình</a:t>
              </a:r>
              <a:r>
                <a:rPr lang="en-US" sz="3200" i="1" dirty="0">
                  <a:solidFill>
                    <a:srgbClr val="002060"/>
                  </a:solidFill>
                  <a:latin typeface="Arial" panose="020B0604020202020204" pitchFamily="34" charset="0"/>
                  <a:cs typeface="Arial" panose="020B0604020202020204" pitchFamily="34" charset="0"/>
                </a:rPr>
                <a:t> </a:t>
              </a:r>
              <a:r>
                <a:rPr lang="en-US" sz="3200" i="1" dirty="0" smtClean="0">
                  <a:solidFill>
                    <a:srgbClr val="002060"/>
                  </a:solidFill>
                  <a:latin typeface="Arial" panose="020B0604020202020204" pitchFamily="34" charset="0"/>
                  <a:cs typeface="Arial" panose="020B0604020202020204" pitchFamily="34" charset="0"/>
                </a:rPr>
                <a:t>3. Minh </a:t>
              </a:r>
              <a:r>
                <a:rPr lang="en-US" sz="3200" i="1" dirty="0" err="1" smtClean="0">
                  <a:solidFill>
                    <a:srgbClr val="002060"/>
                  </a:solidFill>
                  <a:latin typeface="Arial" panose="020B0604020202020204" pitchFamily="34" charset="0"/>
                  <a:cs typeface="Arial" panose="020B0604020202020204" pitchFamily="34" charset="0"/>
                </a:rPr>
                <a:t>họa</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kích</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thước</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màn</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hình</a:t>
              </a:r>
              <a:endParaRPr lang="en-US" sz="3200" i="1" dirty="0">
                <a:solidFill>
                  <a:srgbClr val="002060"/>
                </a:solidFill>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3"/>
          <a:stretch>
            <a:fillRect/>
          </a:stretch>
        </p:blipFill>
        <p:spPr>
          <a:xfrm>
            <a:off x="16027825" y="9060504"/>
            <a:ext cx="1947795" cy="1049459"/>
          </a:xfrm>
          <a:prstGeom prst="rect">
            <a:avLst/>
          </a:prstGeom>
        </p:spPr>
      </p:pic>
      <p:grpSp>
        <p:nvGrpSpPr>
          <p:cNvPr id="23" name="Group 22"/>
          <p:cNvGrpSpPr/>
          <p:nvPr/>
        </p:nvGrpSpPr>
        <p:grpSpPr>
          <a:xfrm>
            <a:off x="662551" y="559884"/>
            <a:ext cx="547526" cy="368299"/>
            <a:chOff x="662551" y="559884"/>
            <a:chExt cx="547526" cy="368299"/>
          </a:xfrm>
        </p:grpSpPr>
        <p:sp>
          <p:nvSpPr>
            <p:cNvPr id="24"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5"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6"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7"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001723" y="546801"/>
            <a:ext cx="558641" cy="558641"/>
          </a:xfrm>
          <a:prstGeom prst="rect">
            <a:avLst/>
          </a:prstGeom>
        </p:spPr>
      </p:pic>
      <p:sp>
        <p:nvSpPr>
          <p:cNvPr id="28"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grpSp>
        <p:nvGrpSpPr>
          <p:cNvPr id="29" name="Group 28"/>
          <p:cNvGrpSpPr/>
          <p:nvPr/>
        </p:nvGrpSpPr>
        <p:grpSpPr>
          <a:xfrm>
            <a:off x="1033520" y="3619499"/>
            <a:ext cx="6705600" cy="4038601"/>
            <a:chOff x="1033520" y="3619499"/>
            <a:chExt cx="6705600" cy="4038601"/>
          </a:xfrm>
        </p:grpSpPr>
        <p:sp>
          <p:nvSpPr>
            <p:cNvPr id="30" name="Rounded Rectangular Callout 29"/>
            <p:cNvSpPr/>
            <p:nvPr/>
          </p:nvSpPr>
          <p:spPr>
            <a:xfrm>
              <a:off x="1033520" y="3619499"/>
              <a:ext cx="6705600" cy="4038601"/>
            </a:xfrm>
            <a:prstGeom prst="wedgeRoundRectCallout">
              <a:avLst>
                <a:gd name="adj1" fmla="val 106136"/>
                <a:gd name="adj2" fmla="val -1061"/>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418428" y="4152900"/>
              <a:ext cx="6023772" cy="286232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T</a:t>
              </a:r>
              <a:r>
                <a:rPr lang="vi-VN" sz="4000" dirty="0" smtClean="0">
                  <a:latin typeface="Arial" panose="020B0604020202020204" pitchFamily="34" charset="0"/>
                  <a:cs typeface="Arial" panose="020B0604020202020204" pitchFamily="34" charset="0"/>
                </a:rPr>
                <a:t>hể </a:t>
              </a:r>
              <a:r>
                <a:rPr lang="vi-VN" sz="4000" dirty="0">
                  <a:latin typeface="Arial" panose="020B0604020202020204" pitchFamily="34" charset="0"/>
                  <a:cs typeface="Arial" panose="020B0604020202020204" pitchFamily="34" charset="0"/>
                </a:rPr>
                <a:t>hiện độ dài đường chéo của màn </a:t>
              </a:r>
              <a:r>
                <a:rPr lang="vi-VN" sz="4000" dirty="0"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1 </a:t>
              </a:r>
              <a:r>
                <a:rPr lang="vi-VN" sz="4000" dirty="0">
                  <a:latin typeface="Arial" panose="020B0604020202020204" pitchFamily="34" charset="0"/>
                  <a:cs typeface="Arial" panose="020B0604020202020204" pitchFamily="34" charset="0"/>
                </a:rPr>
                <a:t>inch ≈ 2,54 </a:t>
              </a:r>
              <a:r>
                <a:rPr lang="vi-VN" sz="4000" dirty="0" smtClean="0">
                  <a:latin typeface="Arial" panose="020B0604020202020204" pitchFamily="34" charset="0"/>
                  <a:cs typeface="Arial" panose="020B0604020202020204" pitchFamily="34" charset="0"/>
                </a:rPr>
                <a:t>cm</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366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349500" y="438460"/>
            <a:ext cx="13484782" cy="707886"/>
          </a:xfrm>
          <a:prstGeom prst="rect">
            <a:avLst/>
          </a:prstGeom>
        </p:spPr>
        <p:txBody>
          <a:bodyPr wrap="none">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Thông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hình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ảnh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kĩ</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thuật</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số</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grpSp>
        <p:nvGrpSpPr>
          <p:cNvPr id="23" name="Group 22"/>
          <p:cNvGrpSpPr/>
          <p:nvPr/>
        </p:nvGrpSpPr>
        <p:grpSpPr>
          <a:xfrm>
            <a:off x="662551" y="559884"/>
            <a:ext cx="547526" cy="368299"/>
            <a:chOff x="662551" y="559884"/>
            <a:chExt cx="547526" cy="368299"/>
          </a:xfrm>
        </p:grpSpPr>
        <p:sp>
          <p:nvSpPr>
            <p:cNvPr id="24"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5"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6"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7"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001723" y="546801"/>
            <a:ext cx="558641" cy="558641"/>
          </a:xfrm>
          <a:prstGeom prst="rect">
            <a:avLst/>
          </a:prstGeom>
        </p:spPr>
      </p:pic>
      <p:sp>
        <p:nvSpPr>
          <p:cNvPr id="28"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
        <p:nvSpPr>
          <p:cNvPr id="17" name="Rectangle 16"/>
          <p:cNvSpPr/>
          <p:nvPr/>
        </p:nvSpPr>
        <p:spPr>
          <a:xfrm>
            <a:off x="1413348" y="1955970"/>
            <a:ext cx="4826962" cy="707886"/>
          </a:xfrm>
          <a:prstGeom prst="rect">
            <a:avLst/>
          </a:prstGeom>
        </p:spPr>
        <p:txBody>
          <a:bodyPr wrap="none">
            <a:spAutoFit/>
          </a:bodyPr>
          <a:lstStyle/>
          <a:p>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Độ</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phân</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giải</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ảnh</a:t>
            </a:r>
            <a:r>
              <a:rPr lang="vi-VN" sz="4000" b="1" i="1" dirty="0" smtClean="0">
                <a:solidFill>
                  <a:srgbClr val="002060"/>
                </a:solidFill>
                <a:latin typeface="Arial" panose="020B0604020202020204" pitchFamily="34" charset="0"/>
                <a:cs typeface="Arial" panose="020B0604020202020204" pitchFamily="34" charset="0"/>
              </a:rPr>
              <a:t>:</a:t>
            </a:r>
            <a:endParaRPr lang="en-US" sz="4000" b="1" i="1" dirty="0">
              <a:solidFill>
                <a:srgbClr val="00206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3348" y="3314700"/>
            <a:ext cx="7620000" cy="5076825"/>
          </a:xfrm>
          <a:prstGeom prst="rect">
            <a:avLst/>
          </a:prstGeom>
        </p:spPr>
      </p:pic>
      <p:sp>
        <p:nvSpPr>
          <p:cNvPr id="21" name="Rectangle 20"/>
          <p:cNvSpPr/>
          <p:nvPr/>
        </p:nvSpPr>
        <p:spPr>
          <a:xfrm>
            <a:off x="9601200" y="3276600"/>
            <a:ext cx="7540985" cy="4708981"/>
          </a:xfrm>
          <a:prstGeom prst="rect">
            <a:avLst/>
          </a:prstGeom>
        </p:spPr>
        <p:txBody>
          <a:bodyPr wrap="square">
            <a:spAutoFit/>
          </a:bodyPr>
          <a:lstStyle/>
          <a:p>
            <a:pPr algn="just">
              <a:lnSpc>
                <a:spcPct val="150000"/>
              </a:lnSpc>
            </a:pPr>
            <a:r>
              <a:rPr lang="en-US" sz="4000" dirty="0" err="1" smtClean="0">
                <a:latin typeface="Arial" panose="020B0604020202020204" pitchFamily="34" charset="0"/>
                <a:cs typeface="Arial" panose="020B0604020202020204" pitchFamily="34" charset="0"/>
              </a:rPr>
              <a:t>Đọc</a:t>
            </a:r>
            <a:r>
              <a:rPr lang="en-US" sz="4000" dirty="0" smtClean="0">
                <a:latin typeface="Arial" panose="020B0604020202020204" pitchFamily="34" charset="0"/>
                <a:cs typeface="Arial" panose="020B0604020202020204" pitchFamily="34" charset="0"/>
              </a:rPr>
              <a:t> SGK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biết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endParaRPr lang="en-US" sz="40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Độ </a:t>
            </a:r>
            <a:r>
              <a:rPr lang="vi-VN" sz="4000" dirty="0">
                <a:latin typeface="Arial" panose="020B0604020202020204" pitchFamily="34" charset="0"/>
                <a:cs typeface="Arial" panose="020B0604020202020204" pitchFamily="34" charset="0"/>
              </a:rPr>
              <a:t>phân giải điểm ảnh được thể hiện như thế nào?</a:t>
            </a:r>
          </a:p>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Hình </a:t>
            </a:r>
            <a:r>
              <a:rPr lang="vi-VN" sz="4000" dirty="0">
                <a:latin typeface="Arial" panose="020B0604020202020204" pitchFamily="34" charset="0"/>
                <a:cs typeface="Arial" panose="020B0604020202020204" pitchFamily="34" charset="0"/>
              </a:rPr>
              <a:t>ảnh có độ phân giải cao có đặc điểm gì?</a:t>
            </a: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74335" y="7970520"/>
            <a:ext cx="2316480" cy="2316480"/>
          </a:xfrm>
          <a:prstGeom prst="rect">
            <a:avLst/>
          </a:prstGeom>
        </p:spPr>
      </p:pic>
    </p:spTree>
    <p:extLst>
      <p:ext uri="{BB962C8B-B14F-4D97-AF65-F5344CB8AC3E}">
        <p14:creationId xmlns:p14="http://schemas.microsoft.com/office/powerpoint/2010/main" val="308379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 calcmode="lin" valueType="num">
                                      <p:cBhvr additive="base">
                                        <p:cTn id="17" dur="500"/>
                                        <p:tgtEl>
                                          <p:spTgt spid="21">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21">
                                            <p:txEl>
                                              <p:pRg st="0" end="0"/>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21">
                                            <p:txEl>
                                              <p:pRg st="1" end="1"/>
                                            </p:txEl>
                                          </p:spTgt>
                                        </p:tgtEl>
                                        <p:attrNameLst>
                                          <p:attrName>style.visibility</p:attrName>
                                        </p:attrNameLst>
                                      </p:cBhvr>
                                      <p:to>
                                        <p:strVal val="visible"/>
                                      </p:to>
                                    </p:set>
                                    <p:anim calcmode="lin" valueType="num">
                                      <p:cBhvr additive="base">
                                        <p:cTn id="21" dur="500"/>
                                        <p:tgtEl>
                                          <p:spTgt spid="21">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21">
                                            <p:txEl>
                                              <p:pRg st="1" end="1"/>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21">
                                            <p:txEl>
                                              <p:pRg st="2" end="2"/>
                                            </p:txEl>
                                          </p:spTgt>
                                        </p:tgtEl>
                                        <p:attrNameLst>
                                          <p:attrName>style.visibility</p:attrName>
                                        </p:attrNameLst>
                                      </p:cBhvr>
                                      <p:to>
                                        <p:strVal val="visible"/>
                                      </p:to>
                                    </p:set>
                                    <p:anim calcmode="lin" valueType="num">
                                      <p:cBhvr additive="base">
                                        <p:cTn id="25" dur="500"/>
                                        <p:tgtEl>
                                          <p:spTgt spid="21">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1">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349500" y="438460"/>
            <a:ext cx="13484782" cy="707886"/>
          </a:xfrm>
          <a:prstGeom prst="rect">
            <a:avLst/>
          </a:prstGeom>
        </p:spPr>
        <p:txBody>
          <a:bodyPr wrap="none">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Thông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hình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ảnh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kĩ</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thuật</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số</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grpSp>
        <p:nvGrpSpPr>
          <p:cNvPr id="23" name="Group 22"/>
          <p:cNvGrpSpPr/>
          <p:nvPr/>
        </p:nvGrpSpPr>
        <p:grpSpPr>
          <a:xfrm>
            <a:off x="662551" y="559884"/>
            <a:ext cx="547526" cy="368299"/>
            <a:chOff x="662551" y="559884"/>
            <a:chExt cx="547526" cy="368299"/>
          </a:xfrm>
        </p:grpSpPr>
        <p:sp>
          <p:nvSpPr>
            <p:cNvPr id="24"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5"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6"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7"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001723" y="546801"/>
            <a:ext cx="558641" cy="558641"/>
          </a:xfrm>
          <a:prstGeom prst="rect">
            <a:avLst/>
          </a:prstGeom>
        </p:spPr>
      </p:pic>
      <p:sp>
        <p:nvSpPr>
          <p:cNvPr id="28"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
        <p:nvSpPr>
          <p:cNvPr id="17" name="Rectangle 16"/>
          <p:cNvSpPr/>
          <p:nvPr/>
        </p:nvSpPr>
        <p:spPr>
          <a:xfrm>
            <a:off x="1413348" y="1955970"/>
            <a:ext cx="4826962" cy="707886"/>
          </a:xfrm>
          <a:prstGeom prst="rect">
            <a:avLst/>
          </a:prstGeom>
        </p:spPr>
        <p:txBody>
          <a:bodyPr wrap="none">
            <a:spAutoFit/>
          </a:bodyPr>
          <a:lstStyle/>
          <a:p>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Độ</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phân</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giải</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ảnh</a:t>
            </a:r>
            <a:r>
              <a:rPr lang="vi-VN" sz="4000" b="1" i="1" dirty="0" smtClean="0">
                <a:solidFill>
                  <a:srgbClr val="002060"/>
                </a:solidFill>
                <a:latin typeface="Arial" panose="020B0604020202020204" pitchFamily="34" charset="0"/>
                <a:cs typeface="Arial" panose="020B0604020202020204" pitchFamily="34" charset="0"/>
              </a:rPr>
              <a:t>:</a:t>
            </a:r>
            <a:endParaRPr lang="en-US" sz="4000" b="1" i="1" dirty="0">
              <a:solidFill>
                <a:srgbClr val="00206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3348" y="3314700"/>
            <a:ext cx="7620000" cy="5076825"/>
          </a:xfrm>
          <a:prstGeom prst="rect">
            <a:avLst/>
          </a:prstGeom>
        </p:spPr>
      </p:pic>
      <p:sp>
        <p:nvSpPr>
          <p:cNvPr id="13" name="Rectangle 12"/>
          <p:cNvSpPr/>
          <p:nvPr/>
        </p:nvSpPr>
        <p:spPr>
          <a:xfrm>
            <a:off x="9448799" y="2555689"/>
            <a:ext cx="8115913"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cặp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a:t>
            </a:r>
          </a:p>
        </p:txBody>
      </p:sp>
      <p:sp>
        <p:nvSpPr>
          <p:cNvPr id="14" name="Rectangle 13"/>
          <p:cNvSpPr/>
          <p:nvPr/>
        </p:nvSpPr>
        <p:spPr>
          <a:xfrm>
            <a:off x="9448799" y="7218322"/>
            <a:ext cx="8115913"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rõ</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nét</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7875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TRÒ CHƠI TRẮC NGHIỆM</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 xmlns:a16="http://schemas.microsoft.com/office/drawing/2014/main" id="{4ADFFF1A-F500-CC57-185E-00F4826D0836}"/>
              </a:ext>
            </a:extLst>
          </p:cNvPr>
          <p:cNvSpPr/>
          <p:nvPr/>
        </p:nvSpPr>
        <p:spPr>
          <a:xfrm>
            <a:off x="1179596" y="1908477"/>
            <a:ext cx="15703785"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1</a:t>
            </a:r>
            <a:r>
              <a:rPr lang="vi-VN" sz="4000" b="1" dirty="0" smtClean="0">
                <a:solidFill>
                  <a:schemeClr val="tx1"/>
                </a:solidFill>
                <a:latin typeface="Arial" panose="020B0604020202020204" pitchFamily="34" charset="0"/>
                <a:cs typeface="Arial" panose="020B0604020202020204" pitchFamily="34" charset="0"/>
              </a:rPr>
              <a:t>:</a:t>
            </a:r>
            <a:r>
              <a:rPr lang="en-US" sz="4000" b="1"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Tờ</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hướng</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dẫn</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sử</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dụng</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thiết</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bị</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số</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thường</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có</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các</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mục</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nào</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sau</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đây</a:t>
            </a:r>
            <a:r>
              <a:rPr lang="en-US"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 xmlns:a16="http://schemas.microsoft.com/office/drawing/2014/main" id="{8B66CBE4-2DB9-BCF7-D1C4-281B894BFE17}"/>
              </a:ext>
            </a:extLst>
          </p:cNvPr>
          <p:cNvSpPr/>
          <p:nvPr/>
        </p:nvSpPr>
        <p:spPr>
          <a:xfrm>
            <a:off x="9171305" y="718815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D. Tất cả đáp án trên</a:t>
            </a:r>
            <a:endParaRPr lang="vi-VN" sz="40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 xmlns:a16="http://schemas.microsoft.com/office/drawing/2014/main" id="{3FCD9830-5FD1-BD44-878B-228BD96CE996}"/>
              </a:ext>
            </a:extLst>
          </p:cNvPr>
          <p:cNvSpPr/>
          <p:nvPr/>
        </p:nvSpPr>
        <p:spPr>
          <a:xfrm>
            <a:off x="113668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a:t>
            </a:r>
            <a:r>
              <a:rPr lang="en-US" sz="4000" dirty="0" err="1" smtClean="0">
                <a:solidFill>
                  <a:schemeClr val="tx1"/>
                </a:solidFill>
                <a:latin typeface="Arial" panose="020B0604020202020204" pitchFamily="34" charset="0"/>
                <a:cs typeface="Arial" panose="020B0604020202020204" pitchFamily="34" charset="0"/>
              </a:rPr>
              <a:t>Hướng</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dẫn</a:t>
            </a:r>
            <a:r>
              <a:rPr lang="en-US" sz="4000" dirty="0" smtClean="0">
                <a:solidFill>
                  <a:schemeClr val="tx1"/>
                </a:solidFill>
                <a:latin typeface="Arial" panose="020B0604020202020204" pitchFamily="34" charset="0"/>
                <a:cs typeface="Arial" panose="020B0604020202020204" pitchFamily="34" charset="0"/>
              </a:rPr>
              <a:t> an </a:t>
            </a:r>
            <a:r>
              <a:rPr lang="en-US" sz="4000" dirty="0" err="1" smtClean="0">
                <a:solidFill>
                  <a:schemeClr val="tx1"/>
                </a:solidFill>
                <a:latin typeface="Arial" panose="020B0604020202020204" pitchFamily="34" charset="0"/>
                <a:cs typeface="Arial" panose="020B0604020202020204" pitchFamily="34" charset="0"/>
              </a:rPr>
              <a:t>toàn</a:t>
            </a:r>
            <a:r>
              <a:rPr lang="en-US" sz="4000" dirty="0" smtClean="0">
                <a:solidFill>
                  <a:schemeClr val="tx1"/>
                </a:solidFill>
                <a:latin typeface="Arial" panose="020B0604020202020204" pitchFamily="34" charset="0"/>
                <a:cs typeface="Arial" panose="020B0604020202020204" pitchFamily="34" charset="0"/>
              </a:rPr>
              <a:t> (Safety)</a:t>
            </a:r>
            <a:endParaRPr lang="en-US" sz="4000" dirty="0">
              <a:solidFill>
                <a:schemeClr val="tx1"/>
              </a:solidFill>
              <a:latin typeface="Arial" panose="020B0604020202020204" pitchFamily="34" charset="0"/>
              <a:cs typeface="Arial" panose="020B0604020202020204" pitchFamily="34" charset="0"/>
            </a:endParaRPr>
          </a:p>
        </p:txBody>
      </p:sp>
      <p:sp>
        <p:nvSpPr>
          <p:cNvPr id="17" name="Đáp án sai 2">
            <a:extLst>
              <a:ext uri="{FF2B5EF4-FFF2-40B4-BE49-F238E27FC236}">
                <a16:creationId xmlns="" xmlns:a16="http://schemas.microsoft.com/office/drawing/2014/main" id="{6A919885-0285-0403-1E09-FA94D8BC080B}"/>
              </a:ext>
            </a:extLst>
          </p:cNvPr>
          <p:cNvSpPr/>
          <p:nvPr/>
        </p:nvSpPr>
        <p:spPr>
          <a:xfrm>
            <a:off x="1136686" y="718815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B. Xử lí sự cố (Troubleshooting)</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 xmlns:a16="http://schemas.microsoft.com/office/drawing/2014/main" id="{2E7D83A4-3758-8699-4DD0-010A80780539}"/>
              </a:ext>
            </a:extLst>
          </p:cNvPr>
          <p:cNvSpPr/>
          <p:nvPr/>
        </p:nvSpPr>
        <p:spPr>
          <a:xfrm>
            <a:off x="9171305" y="4954471"/>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C. Lắp đặt (Setup)</a:t>
            </a:r>
            <a:endParaRPr lang="vi-VN" sz="40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355942" y="7705726"/>
            <a:ext cx="1297344" cy="1129212"/>
          </a:xfrm>
          <a:prstGeom prst="rect">
            <a:avLst/>
          </a:prstGeom>
        </p:spPr>
      </p:pic>
      <p:pic>
        <p:nvPicPr>
          <p:cNvPr id="23" name="Picture 22">
            <a:extLst>
              <a:ext uri="{FF2B5EF4-FFF2-40B4-BE49-F238E27FC236}">
                <a16:creationId xmlns=""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423941" y="7672587"/>
            <a:ext cx="1292896" cy="1151854"/>
          </a:xfrm>
          <a:prstGeom prst="rect">
            <a:avLst/>
          </a:prstGeom>
        </p:spPr>
      </p:pic>
      <p:pic>
        <p:nvPicPr>
          <p:cNvPr id="24"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355942" y="5371422"/>
            <a:ext cx="1292896" cy="1151854"/>
          </a:xfrm>
          <a:prstGeom prst="rect">
            <a:avLst/>
          </a:prstGeom>
        </p:spPr>
      </p:pic>
      <p:pic>
        <p:nvPicPr>
          <p:cNvPr id="25"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295923" y="5334784"/>
            <a:ext cx="1292896" cy="1151854"/>
          </a:xfrm>
          <a:prstGeom prst="rect">
            <a:avLst/>
          </a:prstGeom>
        </p:spPr>
      </p:pic>
      <p:pic>
        <p:nvPicPr>
          <p:cNvPr id="26"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7493825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TRÒ CHƠI TRẮC NGHIỆM</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 xmlns:a16="http://schemas.microsoft.com/office/drawing/2014/main" id="{4ADFFF1A-F500-CC57-185E-00F4826D0836}"/>
              </a:ext>
            </a:extLst>
          </p:cNvPr>
          <p:cNvSpPr/>
          <p:nvPr/>
        </p:nvSpPr>
        <p:spPr>
          <a:xfrm>
            <a:off x="1179596" y="1908477"/>
            <a:ext cx="15813002"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2:</a:t>
            </a:r>
            <a:r>
              <a:rPr lang="vi-VN" sz="4000" dirty="0">
                <a:solidFill>
                  <a:schemeClr val="tx1"/>
                </a:solidFill>
                <a:latin typeface="Arial" panose="020B0604020202020204" pitchFamily="34" charset="0"/>
                <a:cs typeface="Arial" panose="020B0604020202020204" pitchFamily="34" charset="0"/>
              </a:rPr>
              <a:t> Mục "Vận hành" (Operation) trong tài liệu hướng dẫn sử dụng thiết bị số có ý nghĩa gì</a:t>
            </a:r>
            <a:r>
              <a:rPr lang="vi-VN"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 xmlns:a16="http://schemas.microsoft.com/office/drawing/2014/main" id="{8B66CBE4-2DB9-BCF7-D1C4-281B894BFE17}"/>
              </a:ext>
            </a:extLst>
          </p:cNvPr>
          <p:cNvSpPr/>
          <p:nvPr/>
        </p:nvSpPr>
        <p:spPr>
          <a:xfrm>
            <a:off x="1136686" y="725339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noProof="1" smtClean="0">
                <a:solidFill>
                  <a:schemeClr val="tx1"/>
                </a:solidFill>
                <a:latin typeface="Arial" panose="020B0604020202020204" pitchFamily="34" charset="0"/>
                <a:cs typeface="Arial" panose="020B0604020202020204" pitchFamily="34" charset="0"/>
              </a:rPr>
              <a:t>B. Hướng dẫn sử dụng các tính năng của thiết bị</a:t>
            </a:r>
            <a:endParaRPr lang="vi-VN" sz="36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 xmlns:a16="http://schemas.microsoft.com/office/drawing/2014/main" id="{3FCD9830-5FD1-BD44-878B-228BD96CE996}"/>
              </a:ext>
            </a:extLst>
          </p:cNvPr>
          <p:cNvSpPr/>
          <p:nvPr/>
        </p:nvSpPr>
        <p:spPr>
          <a:xfrm>
            <a:off x="113668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600" dirty="0">
                <a:solidFill>
                  <a:schemeClr val="tx1"/>
                </a:solidFill>
                <a:latin typeface="Arial" panose="020B0604020202020204" pitchFamily="34" charset="0"/>
                <a:cs typeface="Arial" panose="020B0604020202020204" pitchFamily="34" charset="0"/>
              </a:rPr>
              <a:t>A. Hướng dẫn vệ sinh, chăm sóc kĩ thuật,... nhằm đảm bảo sự hoạt động bình thường của thiết bị</a:t>
            </a:r>
            <a:r>
              <a:rPr lang="vi-VN" sz="3600" dirty="0" smtClean="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17" name="Đáp án sai 2">
            <a:extLst>
              <a:ext uri="{FF2B5EF4-FFF2-40B4-BE49-F238E27FC236}">
                <a16:creationId xmlns="" xmlns:a16="http://schemas.microsoft.com/office/drawing/2014/main" id="{6A919885-0285-0403-1E09-FA94D8BC080B}"/>
              </a:ext>
            </a:extLst>
          </p:cNvPr>
          <p:cNvSpPr/>
          <p:nvPr/>
        </p:nvSpPr>
        <p:spPr>
          <a:xfrm>
            <a:off x="9145906" y="4899328"/>
            <a:ext cx="7846693"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noProof="1">
                <a:solidFill>
                  <a:schemeClr val="tx1"/>
                </a:solidFill>
                <a:latin typeface="Arial" panose="020B0604020202020204" pitchFamily="34" charset="0"/>
                <a:cs typeface="Arial" panose="020B0604020202020204" pitchFamily="34" charset="0"/>
              </a:rPr>
              <a:t>C. </a:t>
            </a:r>
            <a:r>
              <a:rPr lang="vi-VN" sz="3600" dirty="0">
                <a:solidFill>
                  <a:schemeClr val="tx1"/>
                </a:solidFill>
                <a:latin typeface="Arial" panose="020B0604020202020204" pitchFamily="34" charset="0"/>
                <a:cs typeface="Arial" panose="020B0604020202020204" pitchFamily="34" charset="0"/>
              </a:rPr>
              <a:t>Hướng dẫn chẩn đoán và xử lí sơ bộ các lỗi thường gặp của thiết bị.</a:t>
            </a:r>
            <a:endParaRPr lang="vi-VN" sz="36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 xmlns:a16="http://schemas.microsoft.com/office/drawing/2014/main" id="{2E7D83A4-3758-8699-4DD0-010A80780539}"/>
              </a:ext>
            </a:extLst>
          </p:cNvPr>
          <p:cNvSpPr/>
          <p:nvPr/>
        </p:nvSpPr>
        <p:spPr>
          <a:xfrm>
            <a:off x="9171305" y="7207835"/>
            <a:ext cx="7821293"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noProof="1">
                <a:solidFill>
                  <a:schemeClr val="tx1"/>
                </a:solidFill>
                <a:latin typeface="Arial" panose="020B0604020202020204" pitchFamily="34" charset="0"/>
                <a:cs typeface="Arial" panose="020B0604020202020204" pitchFamily="34" charset="0"/>
              </a:rPr>
              <a:t>D. </a:t>
            </a:r>
            <a:r>
              <a:rPr lang="en-US" sz="3600" noProof="1" smtClean="0">
                <a:solidFill>
                  <a:schemeClr val="tx1"/>
                </a:solidFill>
                <a:latin typeface="Arial" panose="020B0604020202020204" pitchFamily="34" charset="0"/>
                <a:cs typeface="Arial" panose="020B0604020202020204" pitchFamily="34" charset="0"/>
              </a:rPr>
              <a:t>Tất cả đáp án trên</a:t>
            </a:r>
            <a:endParaRPr lang="vi-VN" sz="36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321323" y="7770966"/>
            <a:ext cx="1297344" cy="1129212"/>
          </a:xfrm>
          <a:prstGeom prst="rect">
            <a:avLst/>
          </a:prstGeom>
        </p:spPr>
      </p:pic>
      <p:pic>
        <p:nvPicPr>
          <p:cNvPr id="23" name="Picture 22">
            <a:extLst>
              <a:ext uri="{FF2B5EF4-FFF2-40B4-BE49-F238E27FC236}">
                <a16:creationId xmlns=""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433162" y="5383757"/>
            <a:ext cx="1292896" cy="1151854"/>
          </a:xfrm>
          <a:prstGeom prst="rect">
            <a:avLst/>
          </a:prstGeom>
        </p:spPr>
      </p:pic>
      <p:pic>
        <p:nvPicPr>
          <p:cNvPr id="24"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433162" y="7643291"/>
            <a:ext cx="1292896" cy="1151854"/>
          </a:xfrm>
          <a:prstGeom prst="rect">
            <a:avLst/>
          </a:prstGeom>
        </p:spPr>
      </p:pic>
      <p:pic>
        <p:nvPicPr>
          <p:cNvPr id="25"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295923" y="5334784"/>
            <a:ext cx="1292896" cy="1151854"/>
          </a:xfrm>
          <a:prstGeom prst="rect">
            <a:avLst/>
          </a:prstGeom>
        </p:spPr>
      </p:pic>
      <p:pic>
        <p:nvPicPr>
          <p:cNvPr id="26"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63089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TRÒ CHƠI TRẮC NGHIỆM</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 xmlns:a16="http://schemas.microsoft.com/office/drawing/2014/main" id="{4ADFFF1A-F500-CC57-185E-00F4826D0836}"/>
              </a:ext>
            </a:extLst>
          </p:cNvPr>
          <p:cNvSpPr/>
          <p:nvPr/>
        </p:nvSpPr>
        <p:spPr>
          <a:xfrm>
            <a:off x="1179596" y="1908477"/>
            <a:ext cx="15703785"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3</a:t>
            </a:r>
            <a:r>
              <a:rPr lang="vi-VN" sz="4000" b="1" dirty="0" smtClean="0">
                <a:solidFill>
                  <a:schemeClr val="tx1"/>
                </a:solidFill>
                <a:latin typeface="Arial" panose="020B0604020202020204" pitchFamily="34" charset="0"/>
                <a:cs typeface="Arial" panose="020B0604020202020204" pitchFamily="34" charset="0"/>
              </a:rPr>
              <a:t>:</a:t>
            </a:r>
            <a:r>
              <a:rPr lang="en-US" sz="4000" b="1"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Thông</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số</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kĩ</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thuật</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quan</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trọng</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về</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hình</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ảnh</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kĩ</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thuật</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số</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là</a:t>
            </a:r>
            <a:r>
              <a:rPr lang="en-US"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 xmlns:a16="http://schemas.microsoft.com/office/drawing/2014/main" id="{8B66CBE4-2DB9-BCF7-D1C4-281B894BFE17}"/>
              </a:ext>
            </a:extLst>
          </p:cNvPr>
          <p:cNvSpPr/>
          <p:nvPr/>
        </p:nvSpPr>
        <p:spPr>
          <a:xfrm>
            <a:off x="1136686" y="725339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B. Độ dài đường chéo màn hình</a:t>
            </a:r>
            <a:endParaRPr lang="vi-VN" sz="40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 xmlns:a16="http://schemas.microsoft.com/office/drawing/2014/main" id="{3FCD9830-5FD1-BD44-878B-228BD96CE996}"/>
              </a:ext>
            </a:extLst>
          </p:cNvPr>
          <p:cNvSpPr/>
          <p:nvPr/>
        </p:nvSpPr>
        <p:spPr>
          <a:xfrm>
            <a:off x="113668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a:t>
            </a:r>
            <a:r>
              <a:rPr lang="en-US" sz="4000" dirty="0" err="1" smtClean="0">
                <a:solidFill>
                  <a:schemeClr val="tx1"/>
                </a:solidFill>
                <a:latin typeface="Arial" panose="020B0604020202020204" pitchFamily="34" charset="0"/>
                <a:cs typeface="Arial" panose="020B0604020202020204" pitchFamily="34" charset="0"/>
              </a:rPr>
              <a:t>Tốc</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độ</a:t>
            </a:r>
            <a:r>
              <a:rPr lang="en-US" sz="4000" dirty="0" smtClean="0">
                <a:solidFill>
                  <a:schemeClr val="tx1"/>
                </a:solidFill>
                <a:latin typeface="Arial" panose="020B0604020202020204" pitchFamily="34" charset="0"/>
                <a:cs typeface="Arial" panose="020B0604020202020204" pitchFamily="34" charset="0"/>
              </a:rPr>
              <a:t> CPU</a:t>
            </a:r>
            <a:endParaRPr lang="en-US" sz="4000" dirty="0">
              <a:solidFill>
                <a:schemeClr val="tx1"/>
              </a:solidFill>
              <a:latin typeface="Arial" panose="020B0604020202020204" pitchFamily="34" charset="0"/>
              <a:cs typeface="Arial" panose="020B0604020202020204" pitchFamily="34" charset="0"/>
            </a:endParaRPr>
          </a:p>
        </p:txBody>
      </p:sp>
      <p:sp>
        <p:nvSpPr>
          <p:cNvPr id="17" name="Đáp án sai 2">
            <a:extLst>
              <a:ext uri="{FF2B5EF4-FFF2-40B4-BE49-F238E27FC236}">
                <a16:creationId xmlns="" xmlns:a16="http://schemas.microsoft.com/office/drawing/2014/main" id="{6A919885-0285-0403-1E09-FA94D8BC080B}"/>
              </a:ext>
            </a:extLst>
          </p:cNvPr>
          <p:cNvSpPr/>
          <p:nvPr/>
        </p:nvSpPr>
        <p:spPr>
          <a:xfrm>
            <a:off x="9145907"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C. </a:t>
            </a:r>
            <a:r>
              <a:rPr lang="en-US" sz="4000" noProof="1" smtClean="0">
                <a:solidFill>
                  <a:schemeClr val="tx1"/>
                </a:solidFill>
                <a:latin typeface="Arial" panose="020B0604020202020204" pitchFamily="34" charset="0"/>
                <a:cs typeface="Arial" panose="020B0604020202020204" pitchFamily="34" charset="0"/>
              </a:rPr>
              <a:t>Dung lượng RAM</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 xmlns:a16="http://schemas.microsoft.com/office/drawing/2014/main" id="{2E7D83A4-3758-8699-4DD0-010A80780539}"/>
              </a:ext>
            </a:extLst>
          </p:cNvPr>
          <p:cNvSpPr/>
          <p:nvPr/>
        </p:nvSpPr>
        <p:spPr>
          <a:xfrm>
            <a:off x="9171306" y="7207835"/>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D. </a:t>
            </a:r>
            <a:r>
              <a:rPr lang="en-US" sz="4000" noProof="1" smtClean="0">
                <a:solidFill>
                  <a:schemeClr val="tx1"/>
                </a:solidFill>
                <a:latin typeface="Arial" panose="020B0604020202020204" pitchFamily="34" charset="0"/>
                <a:cs typeface="Arial" panose="020B0604020202020204" pitchFamily="34" charset="0"/>
              </a:rPr>
              <a:t>Dung lượng lưu trữ</a:t>
            </a:r>
            <a:endParaRPr lang="vi-VN" sz="40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321323" y="7770966"/>
            <a:ext cx="1297344" cy="1129212"/>
          </a:xfrm>
          <a:prstGeom prst="rect">
            <a:avLst/>
          </a:prstGeom>
        </p:spPr>
      </p:pic>
      <p:pic>
        <p:nvPicPr>
          <p:cNvPr id="23" name="Picture 22">
            <a:extLst>
              <a:ext uri="{FF2B5EF4-FFF2-40B4-BE49-F238E27FC236}">
                <a16:creationId xmlns=""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433162" y="5383757"/>
            <a:ext cx="1292896" cy="1151854"/>
          </a:xfrm>
          <a:prstGeom prst="rect">
            <a:avLst/>
          </a:prstGeom>
        </p:spPr>
      </p:pic>
      <p:pic>
        <p:nvPicPr>
          <p:cNvPr id="24"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433162" y="7643291"/>
            <a:ext cx="1292896" cy="1151854"/>
          </a:xfrm>
          <a:prstGeom prst="rect">
            <a:avLst/>
          </a:prstGeom>
        </p:spPr>
      </p:pic>
      <p:pic>
        <p:nvPicPr>
          <p:cNvPr id="25"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295923" y="5334784"/>
            <a:ext cx="1292896" cy="1151854"/>
          </a:xfrm>
          <a:prstGeom prst="rect">
            <a:avLst/>
          </a:prstGeom>
        </p:spPr>
      </p:pic>
      <p:pic>
        <p:nvPicPr>
          <p:cNvPr id="26"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5245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TRÒ CHƠI TRẮC NGHIỆM</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 xmlns:a16="http://schemas.microsoft.com/office/drawing/2014/main" id="{4ADFFF1A-F500-CC57-185E-00F4826D0836}"/>
              </a:ext>
            </a:extLst>
          </p:cNvPr>
          <p:cNvSpPr/>
          <p:nvPr/>
        </p:nvSpPr>
        <p:spPr>
          <a:xfrm>
            <a:off x="1179596" y="1908477"/>
            <a:ext cx="15703785"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4:</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Biết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một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màn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kích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thước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chiều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dài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chiều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rộng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33.1 cm × 20.7 cm, </a:t>
            </a:r>
            <a:r>
              <a:rPr lang="en-US" sz="4000" dirty="0" err="1">
                <a:solidFill>
                  <a:schemeClr val="tx1"/>
                </a:solidFill>
                <a:latin typeface="Arial" panose="020B0604020202020204" pitchFamily="34" charset="0"/>
                <a:cs typeface="Arial" panose="020B0604020202020204" pitchFamily="34" charset="0"/>
              </a:rPr>
              <a:t>hỏi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màn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kích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thước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bao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nhiêu</a:t>
            </a:r>
            <a:r>
              <a:rPr lang="en-US" sz="4000" dirty="0">
                <a:solidFill>
                  <a:schemeClr val="tx1"/>
                </a:solidFill>
                <a:latin typeface="Arial" panose="020B0604020202020204" pitchFamily="34" charset="0"/>
                <a:cs typeface="Arial" panose="020B0604020202020204" pitchFamily="34" charset="0"/>
              </a:rPr>
              <a:t> inch</a:t>
            </a:r>
            <a:r>
              <a:rPr lang="en-US"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 xmlns:a16="http://schemas.microsoft.com/office/drawing/2014/main" id="{8B66CBE4-2DB9-BCF7-D1C4-281B894BFE17}"/>
              </a:ext>
            </a:extLst>
          </p:cNvPr>
          <p:cNvSpPr/>
          <p:nvPr/>
        </p:nvSpPr>
        <p:spPr>
          <a:xfrm>
            <a:off x="120499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A. </a:t>
            </a:r>
            <a:r>
              <a:rPr lang="en-US" sz="4000" noProof="1" smtClean="0">
                <a:solidFill>
                  <a:schemeClr val="tx1"/>
                </a:solidFill>
                <a:latin typeface="Arial" panose="020B0604020202020204" pitchFamily="34" charset="0"/>
                <a:cs typeface="Arial" panose="020B0604020202020204" pitchFamily="34" charset="0"/>
              </a:rPr>
              <a:t>15.4 inch</a:t>
            </a:r>
            <a:endParaRPr lang="vi-VN" sz="40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 xmlns:a16="http://schemas.microsoft.com/office/drawing/2014/main" id="{3FCD9830-5FD1-BD44-878B-228BD96CE996}"/>
              </a:ext>
            </a:extLst>
          </p:cNvPr>
          <p:cNvSpPr/>
          <p:nvPr/>
        </p:nvSpPr>
        <p:spPr>
          <a:xfrm>
            <a:off x="1230396" y="7207835"/>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B. </a:t>
            </a:r>
            <a:r>
              <a:rPr lang="en-US" sz="4000" noProof="1" smtClean="0">
                <a:solidFill>
                  <a:schemeClr val="tx1"/>
                </a:solidFill>
                <a:latin typeface="Arial" panose="020B0604020202020204" pitchFamily="34" charset="0"/>
                <a:cs typeface="Arial" panose="020B0604020202020204" pitchFamily="34" charset="0"/>
              </a:rPr>
              <a:t>15 inch</a:t>
            </a:r>
            <a:endParaRPr lang="vi-VN" sz="4000" noProof="1">
              <a:solidFill>
                <a:schemeClr val="tx1"/>
              </a:solidFill>
              <a:latin typeface="Arial" panose="020B0604020202020204" pitchFamily="34" charset="0"/>
              <a:cs typeface="Arial" panose="020B0604020202020204" pitchFamily="34" charset="0"/>
            </a:endParaRPr>
          </a:p>
        </p:txBody>
      </p:sp>
      <p:sp>
        <p:nvSpPr>
          <p:cNvPr id="17" name="Đáp án sai 2">
            <a:extLst>
              <a:ext uri="{FF2B5EF4-FFF2-40B4-BE49-F238E27FC236}">
                <a16:creationId xmlns="" xmlns:a16="http://schemas.microsoft.com/office/drawing/2014/main" id="{6A919885-0285-0403-1E09-FA94D8BC080B}"/>
              </a:ext>
            </a:extLst>
          </p:cNvPr>
          <p:cNvSpPr/>
          <p:nvPr/>
        </p:nvSpPr>
        <p:spPr>
          <a:xfrm>
            <a:off x="9145907"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C. </a:t>
            </a:r>
            <a:r>
              <a:rPr lang="en-US" sz="4000" noProof="1" smtClean="0">
                <a:solidFill>
                  <a:schemeClr val="tx1"/>
                </a:solidFill>
                <a:latin typeface="Arial" panose="020B0604020202020204" pitchFamily="34" charset="0"/>
                <a:cs typeface="Arial" panose="020B0604020202020204" pitchFamily="34" charset="0"/>
              </a:rPr>
              <a:t>16.2 inch</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 xmlns:a16="http://schemas.microsoft.com/office/drawing/2014/main" id="{2E7D83A4-3758-8699-4DD0-010A80780539}"/>
              </a:ext>
            </a:extLst>
          </p:cNvPr>
          <p:cNvSpPr/>
          <p:nvPr/>
        </p:nvSpPr>
        <p:spPr>
          <a:xfrm>
            <a:off x="9171306" y="7207835"/>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D. </a:t>
            </a:r>
            <a:r>
              <a:rPr lang="en-US" sz="4000" noProof="1" smtClean="0">
                <a:solidFill>
                  <a:schemeClr val="tx1"/>
                </a:solidFill>
                <a:latin typeface="Arial" panose="020B0604020202020204" pitchFamily="34" charset="0"/>
                <a:cs typeface="Arial" panose="020B0604020202020204" pitchFamily="34" charset="0"/>
              </a:rPr>
              <a:t>16 inch</a:t>
            </a:r>
            <a:endParaRPr lang="vi-VN" sz="40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389633" y="5416896"/>
            <a:ext cx="1297344" cy="1129212"/>
          </a:xfrm>
          <a:prstGeom prst="rect">
            <a:avLst/>
          </a:prstGeom>
        </p:spPr>
      </p:pic>
      <p:pic>
        <p:nvPicPr>
          <p:cNvPr id="23" name="Picture 22">
            <a:extLst>
              <a:ext uri="{FF2B5EF4-FFF2-40B4-BE49-F238E27FC236}">
                <a16:creationId xmlns=""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433162" y="5383757"/>
            <a:ext cx="1292896" cy="1151854"/>
          </a:xfrm>
          <a:prstGeom prst="rect">
            <a:avLst/>
          </a:prstGeom>
        </p:spPr>
      </p:pic>
      <p:pic>
        <p:nvPicPr>
          <p:cNvPr id="24"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433162" y="7643291"/>
            <a:ext cx="1292896" cy="1151854"/>
          </a:xfrm>
          <a:prstGeom prst="rect">
            <a:avLst/>
          </a:prstGeom>
        </p:spPr>
      </p:pic>
      <p:pic>
        <p:nvPicPr>
          <p:cNvPr id="25"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389633" y="7643291"/>
            <a:ext cx="1292896" cy="1151854"/>
          </a:xfrm>
          <a:prstGeom prst="rect">
            <a:avLst/>
          </a:prstGeom>
        </p:spPr>
      </p:pic>
      <p:pic>
        <p:nvPicPr>
          <p:cNvPr id="26"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233719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TRÒ CHƠI TRẮC NGHIỆM</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 xmlns:a16="http://schemas.microsoft.com/office/drawing/2014/main" id="{4ADFFF1A-F500-CC57-185E-00F4826D0836}"/>
              </a:ext>
            </a:extLst>
          </p:cNvPr>
          <p:cNvSpPr/>
          <p:nvPr/>
        </p:nvSpPr>
        <p:spPr>
          <a:xfrm>
            <a:off x="1179596" y="1908477"/>
            <a:ext cx="15703785"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a:t>
            </a:r>
            <a:r>
              <a:rPr lang="en-US" sz="4000" b="1" dirty="0">
                <a:solidFill>
                  <a:schemeClr val="tx1"/>
                </a:solidFill>
                <a:latin typeface="Arial" panose="020B0604020202020204" pitchFamily="34" charset="0"/>
                <a:cs typeface="Arial" panose="020B0604020202020204" pitchFamily="34" charset="0"/>
              </a:rPr>
              <a:t>5</a:t>
            </a:r>
            <a:r>
              <a:rPr lang="vi-VN" sz="4000" b="1" dirty="0" smtClean="0">
                <a:solidFill>
                  <a:schemeClr val="tx1"/>
                </a:solidFill>
                <a:latin typeface="Arial" panose="020B0604020202020204" pitchFamily="34" charset="0"/>
                <a:cs typeface="Arial" panose="020B0604020202020204" pitchFamily="34" charset="0"/>
              </a:rPr>
              <a:t>:</a:t>
            </a:r>
            <a:r>
              <a:rPr lang="en-US" sz="4000" b="1" dirty="0">
                <a:solidFill>
                  <a:schemeClr val="tx1"/>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12 megapixel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bao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nhiêu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điểm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ảnh</a:t>
            </a:r>
            <a:r>
              <a:rPr lang="en-US" sz="4000" dirty="0">
                <a:solidFill>
                  <a:schemeClr val="tx1"/>
                </a:solidFill>
                <a:latin typeface="Arial" panose="020B0604020202020204" pitchFamily="34" charset="0"/>
                <a:cs typeface="Arial" panose="020B0604020202020204" pitchFamily="34" charset="0"/>
              </a:rPr>
              <a:t>?</a:t>
            </a:r>
          </a:p>
        </p:txBody>
      </p:sp>
      <p:sp>
        <p:nvSpPr>
          <p:cNvPr id="15" name="Đáp án đúng">
            <a:extLst>
              <a:ext uri="{FF2B5EF4-FFF2-40B4-BE49-F238E27FC236}">
                <a16:creationId xmlns="" xmlns:a16="http://schemas.microsoft.com/office/drawing/2014/main" id="{8B66CBE4-2DB9-BCF7-D1C4-281B894BFE17}"/>
              </a:ext>
            </a:extLst>
          </p:cNvPr>
          <p:cNvSpPr/>
          <p:nvPr/>
        </p:nvSpPr>
        <p:spPr>
          <a:xfrm>
            <a:off x="9171305" y="4936352"/>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C. 12 triệu điểm ảnh</a:t>
            </a:r>
            <a:endParaRPr lang="vi-VN" sz="40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 xmlns:a16="http://schemas.microsoft.com/office/drawing/2014/main" id="{3FCD9830-5FD1-BD44-878B-228BD96CE996}"/>
              </a:ext>
            </a:extLst>
          </p:cNvPr>
          <p:cNvSpPr/>
          <p:nvPr/>
        </p:nvSpPr>
        <p:spPr>
          <a:xfrm>
            <a:off x="113668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a:t>
            </a:r>
            <a:r>
              <a:rPr lang="en-US" sz="4000" dirty="0" smtClean="0">
                <a:solidFill>
                  <a:schemeClr val="tx1"/>
                </a:solidFill>
                <a:latin typeface="Arial" panose="020B0604020202020204" pitchFamily="34" charset="0"/>
                <a:cs typeface="Arial" panose="020B0604020202020204" pitchFamily="34" charset="0"/>
              </a:rPr>
              <a:t>12 </a:t>
            </a:r>
            <a:r>
              <a:rPr lang="en-US" sz="4000" dirty="0" err="1" smtClean="0">
                <a:solidFill>
                  <a:schemeClr val="tx1"/>
                </a:solidFill>
                <a:latin typeface="Arial" panose="020B0604020202020204" pitchFamily="34" charset="0"/>
                <a:cs typeface="Arial" panose="020B0604020202020204" pitchFamily="34" charset="0"/>
              </a:rPr>
              <a:t>điểm</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ảnh</a:t>
            </a:r>
            <a:endParaRPr lang="en-US" sz="4000" dirty="0">
              <a:solidFill>
                <a:schemeClr val="tx1"/>
              </a:solidFill>
              <a:latin typeface="Arial" panose="020B0604020202020204" pitchFamily="34" charset="0"/>
              <a:cs typeface="Arial" panose="020B0604020202020204" pitchFamily="34" charset="0"/>
            </a:endParaRPr>
          </a:p>
        </p:txBody>
      </p:sp>
      <p:sp>
        <p:nvSpPr>
          <p:cNvPr id="17" name="Đáp án sai 2">
            <a:extLst>
              <a:ext uri="{FF2B5EF4-FFF2-40B4-BE49-F238E27FC236}">
                <a16:creationId xmlns="" xmlns:a16="http://schemas.microsoft.com/office/drawing/2014/main" id="{6A919885-0285-0403-1E09-FA94D8BC080B}"/>
              </a:ext>
            </a:extLst>
          </p:cNvPr>
          <p:cNvSpPr/>
          <p:nvPr/>
        </p:nvSpPr>
        <p:spPr>
          <a:xfrm>
            <a:off x="1136686" y="718815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B. 12 nghìn điểm ảnh</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 xmlns:a16="http://schemas.microsoft.com/office/drawing/2014/main" id="{2E7D83A4-3758-8699-4DD0-010A80780539}"/>
              </a:ext>
            </a:extLst>
          </p:cNvPr>
          <p:cNvSpPr/>
          <p:nvPr/>
        </p:nvSpPr>
        <p:spPr>
          <a:xfrm>
            <a:off x="9171306" y="7207835"/>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D. </a:t>
            </a:r>
            <a:r>
              <a:rPr lang="en-US" sz="4000" noProof="1" smtClean="0">
                <a:solidFill>
                  <a:schemeClr val="tx1"/>
                </a:solidFill>
                <a:latin typeface="Arial" panose="020B0604020202020204" pitchFamily="34" charset="0"/>
                <a:cs typeface="Arial" panose="020B0604020202020204" pitchFamily="34" charset="0"/>
              </a:rPr>
              <a:t>12 tỉ điểm ảnh</a:t>
            </a:r>
            <a:endParaRPr lang="vi-VN" sz="40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355942" y="5453920"/>
            <a:ext cx="1297344" cy="1129212"/>
          </a:xfrm>
          <a:prstGeom prst="rect">
            <a:avLst/>
          </a:prstGeom>
        </p:spPr>
      </p:pic>
      <p:pic>
        <p:nvPicPr>
          <p:cNvPr id="23" name="Picture 22">
            <a:extLst>
              <a:ext uri="{FF2B5EF4-FFF2-40B4-BE49-F238E27FC236}">
                <a16:creationId xmlns=""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423941" y="7672587"/>
            <a:ext cx="1292896" cy="1151854"/>
          </a:xfrm>
          <a:prstGeom prst="rect">
            <a:avLst/>
          </a:prstGeom>
        </p:spPr>
      </p:pic>
      <p:pic>
        <p:nvPicPr>
          <p:cNvPr id="24"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433162" y="7643291"/>
            <a:ext cx="1292896" cy="1151854"/>
          </a:xfrm>
          <a:prstGeom prst="rect">
            <a:avLst/>
          </a:prstGeom>
        </p:spPr>
      </p:pic>
      <p:pic>
        <p:nvPicPr>
          <p:cNvPr id="25"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295923" y="5334784"/>
            <a:ext cx="1292896" cy="1151854"/>
          </a:xfrm>
          <a:prstGeom prst="rect">
            <a:avLst/>
          </a:prstGeom>
        </p:spPr>
      </p:pic>
      <p:pic>
        <p:nvPicPr>
          <p:cNvPr id="26"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76290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a:stretch>
            <a:fillRect/>
          </a:stretch>
        </p:blipFill>
        <p:spPr>
          <a:xfrm>
            <a:off x="15343967" y="2362931"/>
            <a:ext cx="3133309" cy="7924069"/>
          </a:xfrm>
          <a:prstGeom prst="rect">
            <a:avLst/>
          </a:prstGeom>
        </p:spPr>
      </p:pic>
      <p:grpSp>
        <p:nvGrpSpPr>
          <p:cNvPr id="3" name="Group 3"/>
          <p:cNvGrpSpPr/>
          <p:nvPr/>
        </p:nvGrpSpPr>
        <p:grpSpPr>
          <a:xfrm>
            <a:off x="1241952" y="2362931"/>
            <a:ext cx="15804096" cy="8730438"/>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grpSp>
        <p:nvGrpSpPr>
          <p:cNvPr id="15" name="Group 14"/>
          <p:cNvGrpSpPr/>
          <p:nvPr/>
        </p:nvGrpSpPr>
        <p:grpSpPr>
          <a:xfrm>
            <a:off x="1564781" y="2809177"/>
            <a:ext cx="1747056" cy="1823169"/>
            <a:chOff x="2139144" y="5065500"/>
            <a:chExt cx="2413771" cy="2518931"/>
          </a:xfrm>
        </p:grpSpPr>
        <p:pic>
          <p:nvPicPr>
            <p:cNvPr id="5" name="Picture 5"/>
            <p:cNvPicPr>
              <a:picLocks noChangeAspect="1"/>
            </p:cNvPicPr>
            <p:nvPr/>
          </p:nvPicPr>
          <p:blipFill>
            <a:blip r:embed="rId3"/>
            <a:srcRect l="2147" r="2147"/>
            <a:stretch>
              <a:fillRect/>
            </a:stretch>
          </p:blipFill>
          <p:spPr>
            <a:xfrm>
              <a:off x="2139144" y="5065500"/>
              <a:ext cx="2413771" cy="2518931"/>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40626" y="5701011"/>
              <a:ext cx="1010807" cy="1247909"/>
            </a:xfrm>
            <a:prstGeom prst="rect">
              <a:avLst/>
            </a:prstGeom>
          </p:spPr>
        </p:pic>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6054322" y="733425"/>
            <a:ext cx="6179356" cy="502189"/>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KHỞI ĐỘNG</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14" name="Rectangle 13"/>
          <p:cNvSpPr/>
          <p:nvPr/>
        </p:nvSpPr>
        <p:spPr>
          <a:xfrm>
            <a:off x="3558068" y="2705100"/>
            <a:ext cx="13112111" cy="2031325"/>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Em đã sử dụng các thiết bị số của mình như thế nào? Theo em, sử dụng như thế đã đúng cách chưa?</a:t>
            </a:r>
            <a:endParaRPr lang="en-US" sz="42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8"/>
          <a:stretch>
            <a:fillRect/>
          </a:stretch>
        </p:blipFill>
        <p:spPr>
          <a:xfrm>
            <a:off x="5334000" y="5372100"/>
            <a:ext cx="7315200" cy="4197022"/>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457200" y="1908334"/>
            <a:ext cx="17373600" cy="9185035"/>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6054322" y="677088"/>
            <a:ext cx="6179356" cy="502189"/>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LUYỆN TẬP</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8" name="Rectangle 7"/>
          <p:cNvSpPr/>
          <p:nvPr/>
        </p:nvSpPr>
        <p:spPr>
          <a:xfrm>
            <a:off x="2590800" y="2171878"/>
            <a:ext cx="14668500"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Em hãy tính số đo bằng centimet theo chiều dài và chiều rộng của màn hình máy tính có kích thước 24'', 27'', 32'' tương ứng với tỉ lệ 16:9 và </a:t>
            </a:r>
            <a:r>
              <a:rPr lang="vi-VN" sz="4000" dirty="0" smtClean="0">
                <a:latin typeface="Arial" panose="020B0604020202020204" pitchFamily="34" charset="0"/>
                <a:cs typeface="Arial" panose="020B0604020202020204" pitchFamily="34" charset="0"/>
              </a:rPr>
              <a:t>21:9</a:t>
            </a:r>
            <a:r>
              <a:rPr lang="vi-VN"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8"/>
          <a:stretch>
            <a:fillRect/>
          </a:stretch>
        </p:blipFill>
        <p:spPr>
          <a:xfrm>
            <a:off x="926154" y="2781966"/>
            <a:ext cx="1445612" cy="1642146"/>
          </a:xfrm>
          <a:prstGeom prst="rect">
            <a:avLst/>
          </a:prstGeom>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t="14205" b="15129"/>
          <a:stretch/>
        </p:blipFill>
        <p:spPr>
          <a:xfrm>
            <a:off x="5694739" y="5034200"/>
            <a:ext cx="6898521" cy="4874956"/>
          </a:xfrm>
          <a:prstGeom prst="rect">
            <a:avLst/>
          </a:prstGeom>
        </p:spPr>
      </p:pic>
    </p:spTree>
    <p:extLst>
      <p:ext uri="{BB962C8B-B14F-4D97-AF65-F5344CB8AC3E}">
        <p14:creationId xmlns:p14="http://schemas.microsoft.com/office/powerpoint/2010/main" val="85561369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23900"/>
            <a:ext cx="18288000" cy="1162647"/>
          </a:xfrm>
          <a:prstGeom prst="rect">
            <a:avLst/>
          </a:prstGeom>
          <a:solidFill>
            <a:srgbClr val="E1E1E1"/>
          </a:solidFill>
        </p:spPr>
      </p:sp>
      <p:sp>
        <p:nvSpPr>
          <p:cNvPr id="3" name="AutoShape 3"/>
          <p:cNvSpPr/>
          <p:nvPr/>
        </p:nvSpPr>
        <p:spPr>
          <a:xfrm>
            <a:off x="7974197" y="1874889"/>
            <a:ext cx="2339606" cy="192737"/>
          </a:xfrm>
          <a:prstGeom prst="rect">
            <a:avLst/>
          </a:prstGeom>
          <a:solidFill>
            <a:srgbClr val="3777E4"/>
          </a:solidFill>
        </p:spPr>
      </p:sp>
      <p:sp>
        <p:nvSpPr>
          <p:cNvPr id="14" name="TextBox 13"/>
          <p:cNvSpPr txBox="1"/>
          <p:nvPr/>
        </p:nvSpPr>
        <p:spPr>
          <a:xfrm>
            <a:off x="7696200" y="945452"/>
            <a:ext cx="2895600" cy="707886"/>
          </a:xfrm>
          <a:prstGeom prst="rect">
            <a:avLst/>
          </a:prstGeom>
          <a:noFill/>
        </p:spPr>
        <p:txBody>
          <a:bodyPr wrap="square" rtlCol="0">
            <a:spAutoFit/>
          </a:bodyPr>
          <a:lstStyle/>
          <a:p>
            <a:pPr algn="ctr"/>
            <a:r>
              <a:rPr lang="en-US" sz="4000" b="1" dirty="0" err="1" smtClean="0">
                <a:solidFill>
                  <a:srgbClr val="1B5BC3"/>
                </a:solidFill>
                <a:latin typeface="Arial" panose="020B0604020202020204" pitchFamily="34" charset="0"/>
                <a:cs typeface="Arial" panose="020B0604020202020204" pitchFamily="34" charset="0"/>
              </a:rPr>
              <a:t>Bài</a:t>
            </a:r>
            <a:r>
              <a:rPr lang="en-US" sz="4000" b="1" dirty="0" smtClean="0">
                <a:solidFill>
                  <a:srgbClr val="1B5BC3"/>
                </a:solidFill>
                <a:latin typeface="Arial" panose="020B0604020202020204" pitchFamily="34" charset="0"/>
                <a:cs typeface="Arial" panose="020B0604020202020204" pitchFamily="34" charset="0"/>
              </a:rPr>
              <a:t> </a:t>
            </a:r>
            <a:r>
              <a:rPr lang="en-US" sz="4000" b="1" dirty="0" err="1" smtClean="0">
                <a:solidFill>
                  <a:srgbClr val="1B5BC3"/>
                </a:solidFill>
                <a:latin typeface="Arial" panose="020B0604020202020204" pitchFamily="34" charset="0"/>
                <a:cs typeface="Arial" panose="020B0604020202020204" pitchFamily="34" charset="0"/>
              </a:rPr>
              <a:t>giải</a:t>
            </a:r>
            <a:endParaRPr lang="en-US" sz="4000" b="1" dirty="0">
              <a:solidFill>
                <a:srgbClr val="1B5BC3"/>
              </a:solidFill>
              <a:latin typeface="Arial" panose="020B0604020202020204" pitchFamily="34" charset="0"/>
              <a:cs typeface="Arial" panose="020B0604020202020204" pitchFamily="34" charset="0"/>
            </a:endParaRPr>
          </a:p>
        </p:txBody>
      </p:sp>
      <p:sp>
        <p:nvSpPr>
          <p:cNvPr id="15" name="Rectangle 14"/>
          <p:cNvSpPr/>
          <p:nvPr/>
        </p:nvSpPr>
        <p:spPr>
          <a:xfrm>
            <a:off x="1579880" y="2449210"/>
            <a:ext cx="154686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Với màn hình có kích thước 24'' với tỉ lệ 16 : 9, ta có:</a:t>
            </a:r>
          </a:p>
          <a:p>
            <a:pPr algn="just">
              <a:lnSpc>
                <a:spcPct val="150000"/>
              </a:lnSpc>
            </a:pPr>
            <a:r>
              <a:rPr lang="vi-VN" sz="4000" dirty="0">
                <a:latin typeface="Arial" panose="020B0604020202020204" pitchFamily="34" charset="0"/>
                <a:cs typeface="Arial" panose="020B0604020202020204" pitchFamily="34" charset="0"/>
              </a:rPr>
              <a:t>Độ dài đường chéo 24'' = 60.96 cm.</a:t>
            </a:r>
          </a:p>
          <a:p>
            <a:pPr algn="just">
              <a:lnSpc>
                <a:spcPct val="150000"/>
              </a:lnSpc>
            </a:pPr>
            <a:r>
              <a:rPr lang="vi-VN" sz="4000" dirty="0">
                <a:latin typeface="Arial" panose="020B0604020202020204" pitchFamily="34" charset="0"/>
                <a:cs typeface="Arial" panose="020B0604020202020204" pitchFamily="34" charset="0"/>
              </a:rPr>
              <a:t>Gọi chiều dài của màn hình là 16x (cm) thì chiều rộng của màn hình là 9x (cm).</a:t>
            </a:r>
          </a:p>
        </p:txBody>
      </p:sp>
      <p:pic>
        <p:nvPicPr>
          <p:cNvPr id="5" name="Picture 4"/>
          <p:cNvPicPr>
            <a:picLocks noChangeAspect="1"/>
          </p:cNvPicPr>
          <p:nvPr/>
        </p:nvPicPr>
        <p:blipFill>
          <a:blip r:embed="rId2"/>
          <a:stretch>
            <a:fillRect/>
          </a:stretch>
        </p:blipFill>
        <p:spPr>
          <a:xfrm>
            <a:off x="1554480" y="6032663"/>
            <a:ext cx="5653363" cy="3266720"/>
          </a:xfrm>
          <a:prstGeom prst="rect">
            <a:avLst/>
          </a:prstGeom>
        </p:spPr>
      </p:pic>
      <p:sp>
        <p:nvSpPr>
          <p:cNvPr id="9" name="Rectangle 8"/>
          <p:cNvSpPr/>
          <p:nvPr/>
        </p:nvSpPr>
        <p:spPr>
          <a:xfrm>
            <a:off x="7371080" y="6314790"/>
            <a:ext cx="10668000" cy="2862322"/>
          </a:xfrm>
          <a:prstGeom prst="rect">
            <a:avLst/>
          </a:prstGeom>
        </p:spPr>
        <p:txBody>
          <a:bodyPr wrap="square">
            <a:spAutoFit/>
          </a:bodyPr>
          <a:lstStyle/>
          <a:p>
            <a:pPr algn="just">
              <a:lnSpc>
                <a:spcPct val="150000"/>
              </a:lnSpc>
              <a:spcAft>
                <a:spcPts val="0"/>
              </a:spcAft>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Áp</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Py</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 ta - go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ta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16x)</a:t>
            </a:r>
            <a:r>
              <a:rPr lang="en-US" sz="40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 (9x)</a:t>
            </a:r>
            <a:r>
              <a:rPr lang="en-US" sz="40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 60.96</a:t>
            </a:r>
            <a:r>
              <a:rPr lang="en-US" sz="40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x ≈ 3.3 (cm)</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Kích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thước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màn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52.8 cm × 29.7 cm</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p:cNvPicPr>
            <a:picLocks noChangeAspect="1"/>
          </p:cNvPicPr>
          <p:nvPr/>
        </p:nvPicPr>
        <p:blipFill>
          <a:blip r:embed="rId3"/>
          <a:stretch>
            <a:fillRect/>
          </a:stretch>
        </p:blipFill>
        <p:spPr>
          <a:xfrm flipH="1">
            <a:off x="15556263" y="945452"/>
            <a:ext cx="2080666" cy="2473355"/>
          </a:xfrm>
          <a:prstGeom prst="rect">
            <a:avLst/>
          </a:prstGeom>
        </p:spPr>
      </p:pic>
      <p:pic>
        <p:nvPicPr>
          <p:cNvPr id="19" name="Picture 18"/>
          <p:cNvPicPr>
            <a:picLocks noChangeAspect="1"/>
          </p:cNvPicPr>
          <p:nvPr/>
        </p:nvPicPr>
        <p:blipFill>
          <a:blip r:embed="rId4"/>
          <a:stretch>
            <a:fillRect/>
          </a:stretch>
        </p:blipFill>
        <p:spPr>
          <a:xfrm flipH="1">
            <a:off x="859487" y="1519772"/>
            <a:ext cx="710233" cy="710233"/>
          </a:xfrm>
          <a:prstGeom prst="rect">
            <a:avLst/>
          </a:prstGeom>
        </p:spPr>
      </p:pic>
    </p:spTree>
    <p:extLst>
      <p:ext uri="{BB962C8B-B14F-4D97-AF65-F5344CB8AC3E}">
        <p14:creationId xmlns:p14="http://schemas.microsoft.com/office/powerpoint/2010/main" val="277148779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23900"/>
            <a:ext cx="18288000" cy="1162647"/>
          </a:xfrm>
          <a:prstGeom prst="rect">
            <a:avLst/>
          </a:prstGeom>
          <a:solidFill>
            <a:srgbClr val="E1E1E1"/>
          </a:solidFill>
        </p:spPr>
      </p:sp>
      <p:sp>
        <p:nvSpPr>
          <p:cNvPr id="3" name="AutoShape 3"/>
          <p:cNvSpPr/>
          <p:nvPr/>
        </p:nvSpPr>
        <p:spPr>
          <a:xfrm>
            <a:off x="7974197" y="1874889"/>
            <a:ext cx="2339606" cy="192737"/>
          </a:xfrm>
          <a:prstGeom prst="rect">
            <a:avLst/>
          </a:prstGeom>
          <a:solidFill>
            <a:srgbClr val="3777E4"/>
          </a:solidFill>
        </p:spPr>
      </p:sp>
      <p:sp>
        <p:nvSpPr>
          <p:cNvPr id="14" name="TextBox 13"/>
          <p:cNvSpPr txBox="1"/>
          <p:nvPr/>
        </p:nvSpPr>
        <p:spPr>
          <a:xfrm>
            <a:off x="7696200" y="945452"/>
            <a:ext cx="2895600" cy="707886"/>
          </a:xfrm>
          <a:prstGeom prst="rect">
            <a:avLst/>
          </a:prstGeom>
          <a:noFill/>
        </p:spPr>
        <p:txBody>
          <a:bodyPr wrap="square" rtlCol="0">
            <a:spAutoFit/>
          </a:bodyPr>
          <a:lstStyle/>
          <a:p>
            <a:pPr algn="ctr"/>
            <a:r>
              <a:rPr lang="en-US" sz="4000" b="1" dirty="0" err="1" smtClean="0">
                <a:solidFill>
                  <a:srgbClr val="1B5BC3"/>
                </a:solidFill>
                <a:latin typeface="Arial" panose="020B0604020202020204" pitchFamily="34" charset="0"/>
                <a:cs typeface="Arial" panose="020B0604020202020204" pitchFamily="34" charset="0"/>
              </a:rPr>
              <a:t>Bài</a:t>
            </a:r>
            <a:r>
              <a:rPr lang="en-US" sz="4000" b="1" dirty="0" smtClean="0">
                <a:solidFill>
                  <a:srgbClr val="1B5BC3"/>
                </a:solidFill>
                <a:latin typeface="Arial" panose="020B0604020202020204" pitchFamily="34" charset="0"/>
                <a:cs typeface="Arial" panose="020B0604020202020204" pitchFamily="34" charset="0"/>
              </a:rPr>
              <a:t> </a:t>
            </a:r>
            <a:r>
              <a:rPr lang="en-US" sz="4000" b="1" dirty="0" err="1" smtClean="0">
                <a:solidFill>
                  <a:srgbClr val="1B5BC3"/>
                </a:solidFill>
                <a:latin typeface="Arial" panose="020B0604020202020204" pitchFamily="34" charset="0"/>
                <a:cs typeface="Arial" panose="020B0604020202020204" pitchFamily="34" charset="0"/>
              </a:rPr>
              <a:t>giải</a:t>
            </a:r>
            <a:endParaRPr lang="en-US" sz="4000" b="1" dirty="0">
              <a:solidFill>
                <a:srgbClr val="1B5BC3"/>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flipH="1">
            <a:off x="15556263" y="945452"/>
            <a:ext cx="2080666" cy="2473355"/>
          </a:xfrm>
          <a:prstGeom prst="rect">
            <a:avLst/>
          </a:prstGeom>
        </p:spPr>
      </p:pic>
      <p:pic>
        <p:nvPicPr>
          <p:cNvPr id="19" name="Picture 18"/>
          <p:cNvPicPr>
            <a:picLocks noChangeAspect="1"/>
          </p:cNvPicPr>
          <p:nvPr/>
        </p:nvPicPr>
        <p:blipFill>
          <a:blip r:embed="rId3"/>
          <a:stretch>
            <a:fillRect/>
          </a:stretch>
        </p:blipFill>
        <p:spPr>
          <a:xfrm flipH="1">
            <a:off x="859487" y="1519772"/>
            <a:ext cx="710233" cy="710233"/>
          </a:xfrm>
          <a:prstGeom prst="rect">
            <a:avLst/>
          </a:prstGeom>
        </p:spPr>
      </p:pic>
      <p:sp>
        <p:nvSpPr>
          <p:cNvPr id="4" name="Rectangle 3"/>
          <p:cNvSpPr/>
          <p:nvPr/>
        </p:nvSpPr>
        <p:spPr>
          <a:xfrm>
            <a:off x="1569720" y="2715968"/>
            <a:ext cx="13577756" cy="707886"/>
          </a:xfrm>
          <a:prstGeom prst="rect">
            <a:avLst/>
          </a:prstGeom>
        </p:spPr>
        <p:txBody>
          <a:bodyPr wrap="none">
            <a:spAutoFit/>
          </a:bodyPr>
          <a:lstStyle/>
          <a:p>
            <a:r>
              <a:rPr lang="vi-VN" sz="4000" dirty="0">
                <a:latin typeface="Arial" panose="020B0604020202020204" pitchFamily="34" charset="0"/>
                <a:cs typeface="Arial" panose="020B0604020202020204" pitchFamily="34" charset="0"/>
              </a:rPr>
              <a:t>Thực hiện tương tự, ta tính được các kích thước như sau: </a:t>
            </a:r>
            <a:endParaRPr lang="en-US" sz="400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803495177"/>
              </p:ext>
            </p:extLst>
          </p:nvPr>
        </p:nvGraphicFramePr>
        <p:xfrm>
          <a:off x="884887" y="4112836"/>
          <a:ext cx="16220340" cy="4995925"/>
        </p:xfrm>
        <a:graphic>
          <a:graphicData uri="http://schemas.openxmlformats.org/drawingml/2006/table">
            <a:tbl>
              <a:tblPr firstRow="1" firstCol="1" bandRow="1"/>
              <a:tblGrid>
                <a:gridCol w="3244068"/>
                <a:gridCol w="3244068"/>
                <a:gridCol w="3244068"/>
                <a:gridCol w="3244068"/>
                <a:gridCol w="3244068"/>
              </a:tblGrid>
              <a:tr h="999185">
                <a:tc rowSpan="2">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Kích</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thước</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algn="ctr">
                        <a:lnSpc>
                          <a:spcPct val="150000"/>
                        </a:lnSpc>
                        <a:spcAft>
                          <a:spcPts val="0"/>
                        </a:spcAft>
                      </a:pPr>
                      <a:r>
                        <a:rPr lang="en-US" sz="4000" b="1" i="0">
                          <a:solidFill>
                            <a:srgbClr val="000000"/>
                          </a:solidFill>
                          <a:effectLst/>
                          <a:latin typeface="Arial" panose="020B0604020202020204" pitchFamily="34" charset="0"/>
                          <a:ea typeface="Calibri" panose="020F0502020204030204" pitchFamily="34" charset="0"/>
                          <a:cs typeface="Arial" panose="020B0604020202020204" pitchFamily="34" charset="0"/>
                        </a:rPr>
                        <a:t>Tỉ lệ 16:9</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gridSpan="2">
                  <a:txBody>
                    <a:bodyPr/>
                    <a:lstStyle/>
                    <a:p>
                      <a:pPr algn="ctr">
                        <a:lnSpc>
                          <a:spcPct val="150000"/>
                        </a:lnSpc>
                        <a:spcAft>
                          <a:spcPts val="0"/>
                        </a:spcAft>
                      </a:pPr>
                      <a:r>
                        <a:rPr lang="en-US" sz="4000" b="1" i="0">
                          <a:solidFill>
                            <a:srgbClr val="000000"/>
                          </a:solidFill>
                          <a:effectLst/>
                          <a:latin typeface="Arial" panose="020B0604020202020204" pitchFamily="34" charset="0"/>
                          <a:ea typeface="Calibri" panose="020F0502020204030204" pitchFamily="34" charset="0"/>
                          <a:cs typeface="Arial" panose="020B0604020202020204" pitchFamily="34" charset="0"/>
                        </a:rPr>
                        <a:t>Tỉ lệ 21:9</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r>
              <a:tr h="999185">
                <a:tc vMerge="1">
                  <a:txBody>
                    <a:bodyPr/>
                    <a:lstStyle/>
                    <a:p>
                      <a:endParaRPr lang="en-US"/>
                    </a:p>
                  </a:txBody>
                  <a:tcPr/>
                </a:tc>
                <a:tc>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dài</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rộng</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dài</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rộng</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r>
              <a:tr h="999185">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24''</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52.8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29.7 cm</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56.7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24.3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999185">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27''</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59.2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33.3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63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27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999185">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32''</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70.4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39.6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75.6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32.4 cm</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9895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990600" y="2324100"/>
            <a:ext cx="16268700" cy="8769269"/>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6054322" y="677088"/>
            <a:ext cx="6179356" cy="502189"/>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VẬN DỤNG</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2" name="Rectangle 1"/>
          <p:cNvSpPr/>
          <p:nvPr/>
        </p:nvSpPr>
        <p:spPr>
          <a:xfrm>
            <a:off x="2057399" y="4354243"/>
            <a:ext cx="8991600" cy="470898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Tìm hiểu cấu hình của một điện thoại thông minh. Em hãy cho biết kích thước màn hình, tốc độ CPU, dung lượng RAM, dung lượng lưu trữ, độ phân giải camera của điện thoại đó.</a:t>
            </a:r>
            <a:endParaRPr lang="en-US"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8"/>
          <a:stretch>
            <a:fillRect/>
          </a:stretch>
        </p:blipFill>
        <p:spPr>
          <a:xfrm>
            <a:off x="12010209" y="3524932"/>
            <a:ext cx="4287881" cy="5166181"/>
          </a:xfrm>
          <a:prstGeom prst="rect">
            <a:avLst/>
          </a:prstGeom>
        </p:spPr>
      </p:pic>
      <p:pic>
        <p:nvPicPr>
          <p:cNvPr id="15" name="Picture 14"/>
          <p:cNvPicPr>
            <a:picLocks noChangeAspect="1"/>
          </p:cNvPicPr>
          <p:nvPr/>
        </p:nvPicPr>
        <p:blipFill>
          <a:blip r:embed="rId9"/>
          <a:stretch>
            <a:fillRect/>
          </a:stretch>
        </p:blipFill>
        <p:spPr>
          <a:xfrm>
            <a:off x="5343621" y="2874284"/>
            <a:ext cx="2313567" cy="1245417"/>
          </a:xfrm>
          <a:prstGeom prst="rect">
            <a:avLst/>
          </a:prstGeom>
        </p:spPr>
      </p:pic>
    </p:spTree>
    <p:extLst>
      <p:ext uri="{BB962C8B-B14F-4D97-AF65-F5344CB8AC3E}">
        <p14:creationId xmlns:p14="http://schemas.microsoft.com/office/powerpoint/2010/main" val="318676889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14399" y="-17855"/>
            <a:ext cx="8991599" cy="10304855"/>
            <a:chOff x="-2452138" y="0"/>
            <a:chExt cx="3514109" cy="3485840"/>
          </a:xfrm>
        </p:grpSpPr>
        <p:sp>
          <p:nvSpPr>
            <p:cNvPr id="4" name="Freeform 4"/>
            <p:cNvSpPr/>
            <p:nvPr/>
          </p:nvSpPr>
          <p:spPr>
            <a:xfrm>
              <a:off x="-2452138" y="0"/>
              <a:ext cx="3514109" cy="3485840"/>
            </a:xfrm>
            <a:custGeom>
              <a:avLst/>
              <a:gdLst/>
              <a:ahLst/>
              <a:cxnLst/>
              <a:rect l="l" t="t" r="r" b="b"/>
              <a:pathLst>
                <a:path w="3514109" h="3485840">
                  <a:moveTo>
                    <a:pt x="3389649" y="3485840"/>
                  </a:moveTo>
                  <a:lnTo>
                    <a:pt x="124460" y="3485840"/>
                  </a:lnTo>
                  <a:cubicBezTo>
                    <a:pt x="55880" y="3485840"/>
                    <a:pt x="0" y="3429960"/>
                    <a:pt x="0" y="3361380"/>
                  </a:cubicBezTo>
                  <a:lnTo>
                    <a:pt x="0" y="124460"/>
                  </a:lnTo>
                  <a:cubicBezTo>
                    <a:pt x="0" y="55880"/>
                    <a:pt x="55880" y="0"/>
                    <a:pt x="124460" y="0"/>
                  </a:cubicBezTo>
                  <a:lnTo>
                    <a:pt x="3389649" y="0"/>
                  </a:lnTo>
                  <a:cubicBezTo>
                    <a:pt x="3458229" y="0"/>
                    <a:pt x="3514109" y="55880"/>
                    <a:pt x="3514109" y="124460"/>
                  </a:cubicBezTo>
                  <a:lnTo>
                    <a:pt x="3514109" y="3361380"/>
                  </a:lnTo>
                  <a:cubicBezTo>
                    <a:pt x="3514109" y="3429960"/>
                    <a:pt x="3458229" y="3485840"/>
                    <a:pt x="3389649" y="3485840"/>
                  </a:cubicBezTo>
                  <a:close/>
                </a:path>
              </a:pathLst>
            </a:custGeom>
            <a:solidFill>
              <a:schemeClr val="accent1">
                <a:lumMod val="20000"/>
                <a:lumOff val="80000"/>
              </a:schemeClr>
            </a:solidFill>
          </p:spPr>
        </p:sp>
      </p:gr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949015"/>
            <a:ext cx="6038850" cy="6038850"/>
          </a:xfrm>
          <a:prstGeom prst="rect">
            <a:avLst/>
          </a:prstGeom>
        </p:spPr>
      </p:pic>
      <p:sp>
        <p:nvSpPr>
          <p:cNvPr id="9" name="Rectangle 8"/>
          <p:cNvSpPr/>
          <p:nvPr/>
        </p:nvSpPr>
        <p:spPr>
          <a:xfrm>
            <a:off x="533400" y="497354"/>
            <a:ext cx="7238999" cy="1938992"/>
          </a:xfrm>
          <a:prstGeom prst="rect">
            <a:avLst/>
          </a:prstGeom>
        </p:spPr>
        <p:txBody>
          <a:bodyPr wrap="square">
            <a:spAutoFit/>
          </a:bodyPr>
          <a:lstStyle/>
          <a:p>
            <a:pPr algn="just">
              <a:lnSpc>
                <a:spcPct val="150000"/>
              </a:lnSpc>
            </a:pPr>
            <a:r>
              <a:rPr lang="en-US" sz="4000" b="1" u="sng" dirty="0" err="1" smtClean="0">
                <a:latin typeface="Arial" panose="020B0604020202020204" pitchFamily="34" charset="0"/>
                <a:cs typeface="Arial" panose="020B0604020202020204" pitchFamily="34" charset="0"/>
              </a:rPr>
              <a:t>Ví</a:t>
            </a:r>
            <a:r>
              <a:rPr lang="en-US" sz="4000" b="1" u="sng" dirty="0" smtClean="0">
                <a:latin typeface="Arial" panose="020B0604020202020204" pitchFamily="34" charset="0"/>
                <a:cs typeface="Arial" panose="020B0604020202020204" pitchFamily="34" charset="0"/>
              </a:rPr>
              <a:t> </a:t>
            </a:r>
            <a:r>
              <a:rPr lang="en-US" sz="4000" b="1" u="sng" dirty="0" err="1" smtClean="0">
                <a:latin typeface="Arial" panose="020B0604020202020204" pitchFamily="34" charset="0"/>
                <a:cs typeface="Arial" panose="020B0604020202020204" pitchFamily="34" charset="0"/>
              </a:rPr>
              <a:t>dụ</a:t>
            </a:r>
            <a:r>
              <a:rPr lang="en-US" sz="4000" b="1"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t>
            </a:r>
            <a:r>
              <a:rPr lang="en-US" sz="4000" dirty="0" err="1" smtClean="0">
                <a:latin typeface="Arial" panose="020B0604020202020204" pitchFamily="34" charset="0"/>
                <a:cs typeface="Arial" panose="020B0604020202020204" pitchFamily="34" charset="0"/>
              </a:rPr>
              <a:t>ấu</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Iphone</a:t>
            </a:r>
            <a:r>
              <a:rPr lang="en-US" sz="4000" dirty="0">
                <a:latin typeface="Arial" panose="020B0604020202020204" pitchFamily="34" charset="0"/>
                <a:cs typeface="Arial" panose="020B0604020202020204" pitchFamily="34" charset="0"/>
              </a:rPr>
              <a:t> 14 </a:t>
            </a:r>
            <a:r>
              <a:rPr lang="en-US" sz="4000" dirty="0" err="1">
                <a:latin typeface="Arial" panose="020B0604020202020204" pitchFamily="34" charset="0"/>
                <a:cs typeface="Arial" panose="020B0604020202020204" pitchFamily="34" charset="0"/>
              </a:rPr>
              <a:t>Promax</a:t>
            </a:r>
            <a:r>
              <a:rPr lang="en-US" sz="4000" dirty="0">
                <a:latin typeface="Arial" panose="020B0604020202020204" pitchFamily="34" charset="0"/>
                <a:cs typeface="Arial" panose="020B0604020202020204" pitchFamily="34" charset="0"/>
              </a:rPr>
              <a:t>:</a:t>
            </a:r>
          </a:p>
        </p:txBody>
      </p:sp>
      <p:graphicFrame>
        <p:nvGraphicFramePr>
          <p:cNvPr id="10" name="Table 9"/>
          <p:cNvGraphicFramePr>
            <a:graphicFrameLocks noGrp="1"/>
          </p:cNvGraphicFramePr>
          <p:nvPr>
            <p:extLst>
              <p:ext uri="{D42A27DB-BD31-4B8C-83A1-F6EECF244321}">
                <p14:modId xmlns:p14="http://schemas.microsoft.com/office/powerpoint/2010/main" val="477316340"/>
              </p:ext>
            </p:extLst>
          </p:nvPr>
        </p:nvGraphicFramePr>
        <p:xfrm>
          <a:off x="8077200" y="0"/>
          <a:ext cx="10210800" cy="10287001"/>
        </p:xfrm>
        <a:graphic>
          <a:graphicData uri="http://schemas.openxmlformats.org/drawingml/2006/table">
            <a:tbl>
              <a:tblPr firstRow="1" firstCol="1" bandRow="1"/>
              <a:tblGrid>
                <a:gridCol w="3108960"/>
                <a:gridCol w="7101840"/>
              </a:tblGrid>
              <a:tr h="1213410">
                <a:tc>
                  <a:txBody>
                    <a:bodyPr/>
                    <a:lstStyle/>
                    <a:p>
                      <a:pPr algn="ctr">
                        <a:lnSpc>
                          <a:spcPct val="150000"/>
                        </a:lnSpc>
                        <a:spcAft>
                          <a:spcPts val="0"/>
                        </a:spcAft>
                      </a:pPr>
                      <a:r>
                        <a:rPr lang="en-US" sz="36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Tiêu</a:t>
                      </a:r>
                      <a:r>
                        <a:rPr lang="en-US" sz="36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chuẩn</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Thông</a:t>
                      </a:r>
                      <a:r>
                        <a:rPr lang="en-US" sz="36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9330">
                <a:tc>
                  <a:txBody>
                    <a:bodyPr/>
                    <a:lstStyle/>
                    <a:p>
                      <a:pPr algn="ctr">
                        <a:lnSpc>
                          <a:spcPct val="150000"/>
                        </a:lnSpc>
                        <a:spcAft>
                          <a:spcPts val="0"/>
                        </a:spcAft>
                      </a:pP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Kích</a:t>
                      </a: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thước</a:t>
                      </a: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màn</a:t>
                      </a: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6.7 inch</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8177">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Độ phân giải</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vi-VN" sz="3600" i="0">
                          <a:solidFill>
                            <a:srgbClr val="000000"/>
                          </a:solidFill>
                          <a:effectLst/>
                          <a:latin typeface="Arial" panose="020B0604020202020204" pitchFamily="34" charset="0"/>
                          <a:ea typeface="Calibri" panose="020F0502020204030204" pitchFamily="34" charset="0"/>
                          <a:cs typeface="Arial" panose="020B0604020202020204" pitchFamily="34" charset="0"/>
                        </a:rPr>
                        <a:t>1290 × 2796 pixels</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8177">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Tốc độ CPU</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3.46 GHz</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8177">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RAM</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6 GB</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9330">
                <a:tc>
                  <a:txBody>
                    <a:bodyPr/>
                    <a:lstStyle/>
                    <a:p>
                      <a:pPr algn="ctr">
                        <a:lnSpc>
                          <a:spcPct val="150000"/>
                        </a:lnSpc>
                        <a:spcAft>
                          <a:spcPts val="0"/>
                        </a:spcAft>
                      </a:pP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ROM</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128 GB, 256 GB, 512 GB </a:t>
                      </a: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TB</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8177">
                <a:tc>
                  <a:txBody>
                    <a:bodyPr/>
                    <a:lstStyle/>
                    <a:p>
                      <a:pPr algn="ctr">
                        <a:lnSpc>
                          <a:spcPct val="150000"/>
                        </a:lnSpc>
                        <a:spcAft>
                          <a:spcPts val="0"/>
                        </a:spcAft>
                      </a:pP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trước</a:t>
                      </a:r>
                      <a:endParaRPr lang="en-US" sz="3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12 MP</a:t>
                      </a:r>
                      <a:endParaRPr lang="en-US" sz="3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222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Camera sau</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3 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gồm</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chính</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48MP, 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siêu</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rộng</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12MP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tele</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12MP</a:t>
                      </a:r>
                      <a:endParaRPr lang="en-US" sz="3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12" name="AutoShape 12"/>
          <p:cNvSpPr/>
          <p:nvPr/>
        </p:nvSpPr>
        <p:spPr>
          <a:xfrm rot="5400000">
            <a:off x="9038599" y="-1799561"/>
            <a:ext cx="142766" cy="3741889"/>
          </a:xfrm>
          <a:prstGeom prst="rect">
            <a:avLst/>
          </a:prstGeom>
          <a:solidFill>
            <a:srgbClr val="3777E4"/>
          </a:solidFill>
        </p:spPr>
      </p:sp>
      <p:sp>
        <p:nvSpPr>
          <p:cNvPr id="24" name="TextBox 24"/>
          <p:cNvSpPr txBox="1"/>
          <p:nvPr/>
        </p:nvSpPr>
        <p:spPr>
          <a:xfrm>
            <a:off x="2459726" y="1409700"/>
            <a:ext cx="13300512" cy="716928"/>
          </a:xfrm>
          <a:prstGeom prst="rect">
            <a:avLst/>
          </a:prstGeom>
        </p:spPr>
        <p:txBody>
          <a:bodyPr lIns="0" tIns="0" rIns="0" bIns="0" rtlCol="0" anchor="t">
            <a:spAutoFit/>
          </a:bodyPr>
          <a:lstStyle/>
          <a:p>
            <a:pPr algn="ctr">
              <a:lnSpc>
                <a:spcPts val="5400"/>
              </a:lnSpc>
            </a:pPr>
            <a:r>
              <a:rPr lang="en-US" sz="6600" b="1" dirty="0" smtClean="0">
                <a:solidFill>
                  <a:srgbClr val="002060"/>
                </a:solidFill>
                <a:latin typeface="Arial" panose="020B0604020202020204" pitchFamily="34" charset="0"/>
                <a:cs typeface="Arial" panose="020B0604020202020204" pitchFamily="34" charset="0"/>
              </a:rPr>
              <a:t>HƯỚNG DẪN VỀ NHÀ</a:t>
            </a:r>
            <a:endParaRPr lang="en-US" sz="6600" b="1" dirty="0">
              <a:solidFill>
                <a:srgbClr val="002060"/>
              </a:solidFill>
              <a:latin typeface="Arial" panose="020B0604020202020204" pitchFamily="34" charset="0"/>
              <a:cs typeface="Arial" panose="020B0604020202020204" pitchFamily="34" charset="0"/>
            </a:endParaRPr>
          </a:p>
        </p:txBody>
      </p:sp>
      <p:grpSp>
        <p:nvGrpSpPr>
          <p:cNvPr id="33" name="Group 32"/>
          <p:cNvGrpSpPr/>
          <p:nvPr/>
        </p:nvGrpSpPr>
        <p:grpSpPr>
          <a:xfrm>
            <a:off x="609600" y="3162300"/>
            <a:ext cx="5029636" cy="4877223"/>
            <a:chOff x="727598" y="2781300"/>
            <a:chExt cx="5029636" cy="4877223"/>
          </a:xfrm>
        </p:grpSpPr>
        <p:pic>
          <p:nvPicPr>
            <p:cNvPr id="32" name="Picture 31"/>
            <p:cNvPicPr>
              <a:picLocks noChangeAspect="1"/>
            </p:cNvPicPr>
            <p:nvPr/>
          </p:nvPicPr>
          <p:blipFill>
            <a:blip r:embed="rId2"/>
            <a:stretch>
              <a:fillRect/>
            </a:stretch>
          </p:blipFill>
          <p:spPr>
            <a:xfrm>
              <a:off x="727598" y="2781300"/>
              <a:ext cx="5029636" cy="4877223"/>
            </a:xfrm>
            <a:prstGeom prst="rect">
              <a:avLst/>
            </a:prstGeom>
          </p:spPr>
        </p:pic>
        <p:sp>
          <p:nvSpPr>
            <p:cNvPr id="30" name="TextBox 20"/>
            <p:cNvSpPr txBox="1"/>
            <p:nvPr/>
          </p:nvSpPr>
          <p:spPr>
            <a:xfrm>
              <a:off x="1395990" y="3677240"/>
              <a:ext cx="3684709" cy="580865"/>
            </a:xfrm>
            <a:prstGeom prst="rect">
              <a:avLst/>
            </a:prstGeom>
          </p:spPr>
          <p:txBody>
            <a:bodyPr lIns="0" tIns="0" rIns="0" bIns="0" rtlCol="0" anchor="t">
              <a:spAutoFit/>
            </a:bodyPr>
            <a:lstStyle/>
            <a:p>
              <a:pPr algn="ctr">
                <a:lnSpc>
                  <a:spcPts val="4440"/>
                </a:lnSpc>
              </a:pPr>
              <a:r>
                <a:rPr lang="en-US" sz="5400" b="1" spc="-296" dirty="0" smtClean="0">
                  <a:solidFill>
                    <a:srgbClr val="C00000"/>
                  </a:solidFill>
                  <a:latin typeface="Arial" panose="020B0604020202020204" pitchFamily="34" charset="0"/>
                  <a:cs typeface="Arial" panose="020B0604020202020204" pitchFamily="34" charset="0"/>
                </a:rPr>
                <a:t>01</a:t>
              </a:r>
              <a:endParaRPr lang="en-US" sz="5400" b="1" spc="-296" dirty="0">
                <a:solidFill>
                  <a:srgbClr val="C00000"/>
                </a:solidFill>
                <a:latin typeface="Arial" panose="020B0604020202020204" pitchFamily="34" charset="0"/>
                <a:cs typeface="Arial" panose="020B0604020202020204" pitchFamily="34" charset="0"/>
              </a:endParaRPr>
            </a:p>
          </p:txBody>
        </p:sp>
        <p:sp>
          <p:nvSpPr>
            <p:cNvPr id="31" name="TextBox 30"/>
            <p:cNvSpPr txBox="1"/>
            <p:nvPr/>
          </p:nvSpPr>
          <p:spPr>
            <a:xfrm>
              <a:off x="1032616" y="4307448"/>
              <a:ext cx="4419600" cy="1824923"/>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grpSp>
      <p:grpSp>
        <p:nvGrpSpPr>
          <p:cNvPr id="34" name="Group 33"/>
          <p:cNvGrpSpPr/>
          <p:nvPr/>
        </p:nvGrpSpPr>
        <p:grpSpPr>
          <a:xfrm>
            <a:off x="6038877" y="3162299"/>
            <a:ext cx="5575282" cy="4877223"/>
            <a:chOff x="454775" y="2781300"/>
            <a:chExt cx="5575282" cy="4877223"/>
          </a:xfrm>
        </p:grpSpPr>
        <p:pic>
          <p:nvPicPr>
            <p:cNvPr id="35" name="Picture 34"/>
            <p:cNvPicPr>
              <a:picLocks noChangeAspect="1"/>
            </p:cNvPicPr>
            <p:nvPr/>
          </p:nvPicPr>
          <p:blipFill>
            <a:blip r:embed="rId2"/>
            <a:stretch>
              <a:fillRect/>
            </a:stretch>
          </p:blipFill>
          <p:spPr>
            <a:xfrm>
              <a:off x="454775" y="2781300"/>
              <a:ext cx="5575282" cy="4877223"/>
            </a:xfrm>
            <a:prstGeom prst="rect">
              <a:avLst/>
            </a:prstGeom>
          </p:spPr>
        </p:pic>
        <p:sp>
          <p:nvSpPr>
            <p:cNvPr id="36" name="TextBox 20"/>
            <p:cNvSpPr txBox="1"/>
            <p:nvPr/>
          </p:nvSpPr>
          <p:spPr>
            <a:xfrm>
              <a:off x="1293097" y="3677241"/>
              <a:ext cx="3684709" cy="580865"/>
            </a:xfrm>
            <a:prstGeom prst="rect">
              <a:avLst/>
            </a:prstGeom>
          </p:spPr>
          <p:txBody>
            <a:bodyPr lIns="0" tIns="0" rIns="0" bIns="0" rtlCol="0" anchor="t">
              <a:spAutoFit/>
            </a:bodyPr>
            <a:lstStyle/>
            <a:p>
              <a:pPr algn="ctr">
                <a:lnSpc>
                  <a:spcPts val="4440"/>
                </a:lnSpc>
              </a:pPr>
              <a:r>
                <a:rPr lang="en-US" sz="5400" b="1" spc="-296" dirty="0" smtClean="0">
                  <a:solidFill>
                    <a:srgbClr val="C00000"/>
                  </a:solidFill>
                  <a:latin typeface="Arial" panose="020B0604020202020204" pitchFamily="34" charset="0"/>
                  <a:cs typeface="Arial" panose="020B0604020202020204" pitchFamily="34" charset="0"/>
                </a:rPr>
                <a:t>02</a:t>
              </a:r>
              <a:endParaRPr lang="en-US" sz="5400" b="1" spc="-296" dirty="0">
                <a:solidFill>
                  <a:srgbClr val="C00000"/>
                </a:solidFill>
                <a:latin typeface="Arial" panose="020B0604020202020204" pitchFamily="34" charset="0"/>
                <a:cs typeface="Arial" panose="020B0604020202020204" pitchFamily="34" charset="0"/>
              </a:endParaRPr>
            </a:p>
          </p:txBody>
        </p:sp>
        <p:sp>
          <p:nvSpPr>
            <p:cNvPr id="37" name="TextBox 36"/>
            <p:cNvSpPr txBox="1"/>
            <p:nvPr/>
          </p:nvSpPr>
          <p:spPr>
            <a:xfrm>
              <a:off x="454775" y="4386173"/>
              <a:ext cx="5575282" cy="2862322"/>
            </a:xfrm>
            <a:prstGeom prst="rect">
              <a:avLst/>
            </a:prstGeom>
            <a:noFill/>
          </p:spPr>
          <p:txBody>
            <a:bodyPr wrap="square" rtlCol="0">
              <a:spAutoFit/>
            </a:bodyPr>
            <a:lstStyle/>
            <a:p>
              <a:pPr lvl="0" algn="ctr">
                <a:lnSpc>
                  <a:spcPct val="150000"/>
                </a:lnSpc>
              </a:pPr>
              <a:r>
                <a:rPr lang="vi-VN" sz="4000" dirty="0"/>
                <a:t>Hoàn thành phần Câu hỏi và bài tập tự kiểm tra SGK trang 12</a:t>
              </a:r>
              <a:r>
                <a:rPr lang="vi-VN" sz="4000" dirty="0" smtClean="0"/>
                <a:t>.</a:t>
              </a:r>
              <a:endParaRPr lang="en-US" sz="4000" dirty="0"/>
            </a:p>
          </p:txBody>
        </p:sp>
      </p:grpSp>
      <p:grpSp>
        <p:nvGrpSpPr>
          <p:cNvPr id="41" name="Group 40"/>
          <p:cNvGrpSpPr/>
          <p:nvPr/>
        </p:nvGrpSpPr>
        <p:grpSpPr>
          <a:xfrm>
            <a:off x="12068031" y="3167980"/>
            <a:ext cx="5029636" cy="4877223"/>
            <a:chOff x="12068031" y="3167980"/>
            <a:chExt cx="5029636" cy="4877223"/>
          </a:xfrm>
        </p:grpSpPr>
        <p:pic>
          <p:nvPicPr>
            <p:cNvPr id="38" name="Picture 37"/>
            <p:cNvPicPr>
              <a:picLocks noChangeAspect="1"/>
            </p:cNvPicPr>
            <p:nvPr/>
          </p:nvPicPr>
          <p:blipFill>
            <a:blip r:embed="rId2"/>
            <a:stretch>
              <a:fillRect/>
            </a:stretch>
          </p:blipFill>
          <p:spPr>
            <a:xfrm>
              <a:off x="12068031" y="3167980"/>
              <a:ext cx="5029636" cy="4877223"/>
            </a:xfrm>
            <a:prstGeom prst="rect">
              <a:avLst/>
            </a:prstGeom>
          </p:spPr>
        </p:pic>
        <p:sp>
          <p:nvSpPr>
            <p:cNvPr id="39" name="TextBox 20"/>
            <p:cNvSpPr txBox="1"/>
            <p:nvPr/>
          </p:nvSpPr>
          <p:spPr>
            <a:xfrm>
              <a:off x="12740494" y="4058241"/>
              <a:ext cx="3684709" cy="580865"/>
            </a:xfrm>
            <a:prstGeom prst="rect">
              <a:avLst/>
            </a:prstGeom>
          </p:spPr>
          <p:txBody>
            <a:bodyPr lIns="0" tIns="0" rIns="0" bIns="0" rtlCol="0" anchor="t">
              <a:spAutoFit/>
            </a:bodyPr>
            <a:lstStyle/>
            <a:p>
              <a:pPr algn="ctr">
                <a:lnSpc>
                  <a:spcPts val="4440"/>
                </a:lnSpc>
              </a:pPr>
              <a:r>
                <a:rPr lang="en-US" sz="5400" b="1" spc="-296" dirty="0" smtClean="0">
                  <a:solidFill>
                    <a:srgbClr val="C00000"/>
                  </a:solidFill>
                  <a:latin typeface="Arial" panose="020B0604020202020204" pitchFamily="34" charset="0"/>
                  <a:cs typeface="Arial" panose="020B0604020202020204" pitchFamily="34" charset="0"/>
                </a:rPr>
                <a:t>03</a:t>
              </a:r>
              <a:endParaRPr lang="en-US" sz="5400" b="1" spc="-296" dirty="0">
                <a:solidFill>
                  <a:srgbClr val="C00000"/>
                </a:solidFill>
                <a:latin typeface="Arial" panose="020B0604020202020204" pitchFamily="34" charset="0"/>
                <a:cs typeface="Arial" panose="020B0604020202020204" pitchFamily="34" charset="0"/>
              </a:endParaRPr>
            </a:p>
          </p:txBody>
        </p:sp>
        <p:sp>
          <p:nvSpPr>
            <p:cNvPr id="40" name="Rectangle 39"/>
            <p:cNvSpPr/>
            <p:nvPr/>
          </p:nvSpPr>
          <p:spPr>
            <a:xfrm>
              <a:off x="12377146" y="4767172"/>
              <a:ext cx="4411403" cy="2748253"/>
            </a:xfrm>
            <a:prstGeom prst="rect">
              <a:avLst/>
            </a:prstGeom>
          </p:spPr>
          <p:txBody>
            <a:bodyPr wrap="square">
              <a:spAutoFit/>
            </a:bodyPr>
            <a:lstStyle/>
            <a:p>
              <a:pPr algn="ctr">
                <a:lnSpc>
                  <a:spcPct val="150000"/>
                </a:lnSpc>
              </a:pPr>
              <a:r>
                <a:rPr lang="vi-VN" sz="4000" dirty="0" smtClean="0">
                  <a:latin typeface="Arial" panose="020B0604020202020204" pitchFamily="34" charset="0"/>
                  <a:cs typeface="Arial" panose="020B0604020202020204" pitchFamily="34" charset="0"/>
                </a:rPr>
                <a:t>Đọc trước </a:t>
              </a:r>
              <a:r>
                <a:rPr lang="vi-VN" sz="4000" b="1" i="1" dirty="0">
                  <a:latin typeface="Arial" panose="020B0604020202020204" pitchFamily="34" charset="0"/>
                  <a:cs typeface="Arial" panose="020B0604020202020204" pitchFamily="34" charset="0"/>
                </a:rPr>
                <a:t>Bài 3</a:t>
              </a:r>
              <a:r>
                <a:rPr lang="vi-VN" sz="4000" i="1" dirty="0">
                  <a:latin typeface="Arial" panose="020B0604020202020204" pitchFamily="34" charset="0"/>
                  <a:cs typeface="Arial" panose="020B0604020202020204" pitchFamily="34" charset="0"/>
                </a:rPr>
                <a:t>: Khái quát về hệ điều hành.</a:t>
              </a:r>
              <a:endParaRPr lang="en-US" sz="4000" i="1" dirty="0">
                <a:latin typeface="Arial" panose="020B0604020202020204" pitchFamily="34" charset="0"/>
                <a:cs typeface="Arial" panose="020B0604020202020204" pitchFamily="34" charset="0"/>
              </a:endParaRPr>
            </a:p>
          </p:txBody>
        </p:sp>
      </p:grpSp>
      <p:sp>
        <p:nvSpPr>
          <p:cNvPr id="42" name="AutoShape 26"/>
          <p:cNvSpPr/>
          <p:nvPr/>
        </p:nvSpPr>
        <p:spPr>
          <a:xfrm>
            <a:off x="0" y="8877300"/>
            <a:ext cx="18288000" cy="0"/>
          </a:xfrm>
          <a:prstGeom prst="line">
            <a:avLst/>
          </a:prstGeom>
          <a:ln w="38100" cap="rnd">
            <a:solidFill>
              <a:schemeClr val="tx1"/>
            </a:solidFill>
            <a:prstDash val="solid"/>
            <a:headEnd type="none" w="sm" len="sm"/>
            <a:tailEnd type="none" w="sm" len="sm"/>
          </a:ln>
        </p:spPr>
      </p:sp>
      <p:grpSp>
        <p:nvGrpSpPr>
          <p:cNvPr id="43" name="Group 27"/>
          <p:cNvGrpSpPr>
            <a:grpSpLocks noChangeAspect="1"/>
          </p:cNvGrpSpPr>
          <p:nvPr/>
        </p:nvGrpSpPr>
        <p:grpSpPr>
          <a:xfrm rot="-5400000">
            <a:off x="994770" y="9301755"/>
            <a:ext cx="506421" cy="438561"/>
            <a:chOff x="0" y="0"/>
            <a:chExt cx="6350000" cy="5499100"/>
          </a:xfrm>
          <a:solidFill>
            <a:schemeClr val="tx1"/>
          </a:solidFill>
        </p:grpSpPr>
        <p:sp>
          <p:nvSpPr>
            <p:cNvPr id="44"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grpFill/>
            <a:ln>
              <a:solidFill>
                <a:schemeClr val="tx1"/>
              </a:solidFill>
            </a:ln>
          </p:spPr>
        </p:sp>
      </p:grpSp>
      <p:grpSp>
        <p:nvGrpSpPr>
          <p:cNvPr id="45" name="Group 30"/>
          <p:cNvGrpSpPr>
            <a:grpSpLocks noChangeAspect="1"/>
          </p:cNvGrpSpPr>
          <p:nvPr/>
        </p:nvGrpSpPr>
        <p:grpSpPr>
          <a:xfrm rot="5400000">
            <a:off x="17006089" y="9301755"/>
            <a:ext cx="506421" cy="438561"/>
            <a:chOff x="0" y="0"/>
            <a:chExt cx="6350000" cy="5499100"/>
          </a:xfrm>
          <a:solidFill>
            <a:schemeClr val="tx1"/>
          </a:solidFill>
        </p:grpSpPr>
        <p:sp>
          <p:nvSpPr>
            <p:cNvPr id="46" name="Freeform 3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grpFill/>
            <a:ln>
              <a:solidFill>
                <a:schemeClr val="tx1"/>
              </a:solidFill>
            </a:ln>
          </p:spPr>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Effect transition="in" filter="fade">
                                      <p:cBhvr>
                                        <p:cTn id="15" dur="500"/>
                                        <p:tgtEl>
                                          <p:spTgt spid="3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a:stretch>
            <a:fillRect/>
          </a:stretch>
        </p:blipFill>
        <p:spPr>
          <a:xfrm>
            <a:off x="13563600" y="1933576"/>
            <a:ext cx="2954030" cy="7470677"/>
          </a:xfrm>
          <a:prstGeom prst="rect">
            <a:avLst/>
          </a:prstGeom>
        </p:spPr>
      </p:pic>
      <p:grpSp>
        <p:nvGrpSpPr>
          <p:cNvPr id="3" name="Group 3"/>
          <p:cNvGrpSpPr/>
          <p:nvPr/>
        </p:nvGrpSpPr>
        <p:grpSpPr>
          <a:xfrm>
            <a:off x="2860697" y="1933576"/>
            <a:ext cx="12511872" cy="7470677"/>
            <a:chOff x="0" y="0"/>
            <a:chExt cx="4232411" cy="2527118"/>
          </a:xfrm>
        </p:grpSpPr>
        <p:sp>
          <p:nvSpPr>
            <p:cNvPr id="4" name="Freeform 4"/>
            <p:cNvSpPr/>
            <p:nvPr/>
          </p:nvSpPr>
          <p:spPr>
            <a:xfrm>
              <a:off x="0" y="0"/>
              <a:ext cx="4232411" cy="2527118"/>
            </a:xfrm>
            <a:custGeom>
              <a:avLst/>
              <a:gdLst/>
              <a:ahLst/>
              <a:cxnLst/>
              <a:rect l="l" t="t" r="r" b="b"/>
              <a:pathLst>
                <a:path w="4232411" h="2527118">
                  <a:moveTo>
                    <a:pt x="4107951" y="2527118"/>
                  </a:moveTo>
                  <a:lnTo>
                    <a:pt x="124460" y="2527118"/>
                  </a:lnTo>
                  <a:cubicBezTo>
                    <a:pt x="55880" y="2527118"/>
                    <a:pt x="0" y="2471238"/>
                    <a:pt x="0" y="2402658"/>
                  </a:cubicBezTo>
                  <a:lnTo>
                    <a:pt x="0" y="124460"/>
                  </a:lnTo>
                  <a:cubicBezTo>
                    <a:pt x="0" y="55880"/>
                    <a:pt x="55880" y="0"/>
                    <a:pt x="124460" y="0"/>
                  </a:cubicBezTo>
                  <a:lnTo>
                    <a:pt x="4107951" y="0"/>
                  </a:lnTo>
                  <a:cubicBezTo>
                    <a:pt x="4176531" y="0"/>
                    <a:pt x="4232411" y="55880"/>
                    <a:pt x="4232411" y="124460"/>
                  </a:cubicBezTo>
                  <a:lnTo>
                    <a:pt x="4232411" y="2402658"/>
                  </a:lnTo>
                  <a:cubicBezTo>
                    <a:pt x="4232411" y="2471238"/>
                    <a:pt x="4176531" y="2527118"/>
                    <a:pt x="4107951" y="2527118"/>
                  </a:cubicBezTo>
                  <a:close/>
                </a:path>
              </a:pathLst>
            </a:custGeom>
            <a:solidFill>
              <a:srgbClr val="FFFFFF"/>
            </a:solidFill>
          </p:spPr>
        </p:sp>
      </p:grpSp>
      <p:sp>
        <p:nvSpPr>
          <p:cNvPr id="7" name="TextBox 7"/>
          <p:cNvSpPr txBox="1"/>
          <p:nvPr/>
        </p:nvSpPr>
        <p:spPr>
          <a:xfrm>
            <a:off x="3572117" y="2806865"/>
            <a:ext cx="11204382" cy="3465179"/>
          </a:xfrm>
          <a:prstGeom prst="rect">
            <a:avLst/>
          </a:prstGeom>
        </p:spPr>
        <p:txBody>
          <a:bodyPr lIns="0" tIns="0" rIns="0" bIns="0" rtlCol="0" anchor="t">
            <a:spAutoFit/>
          </a:bodyPr>
          <a:lstStyle/>
          <a:p>
            <a:pPr algn="ctr">
              <a:lnSpc>
                <a:spcPct val="150000"/>
              </a:lnSpc>
            </a:pPr>
            <a:r>
              <a:rPr lang="en-US" sz="8000" b="1" dirty="0" smtClean="0">
                <a:solidFill>
                  <a:schemeClr val="tx2">
                    <a:lumMod val="75000"/>
                  </a:schemeClr>
                </a:solidFill>
                <a:latin typeface="Arial" panose="020B0604020202020204" pitchFamily="34" charset="0"/>
                <a:cs typeface="Arial" panose="020B0604020202020204" pitchFamily="34" charset="0"/>
              </a:rPr>
              <a:t>HẸN GẶP LẠI CÁC EM Ở TIẾT HỌC SAU!</a:t>
            </a:r>
            <a:endParaRPr lang="en-US" sz="8000" b="1" dirty="0">
              <a:solidFill>
                <a:schemeClr val="tx2">
                  <a:lumMod val="75000"/>
                </a:schemeClr>
              </a:solidFill>
              <a:latin typeface="Arial" panose="020B0604020202020204" pitchFamily="34" charset="0"/>
              <a:cs typeface="Arial" panose="020B0604020202020204" pitchFamily="34" charset="0"/>
            </a:endParaRPr>
          </a:p>
        </p:txBody>
      </p:sp>
      <p:grpSp>
        <p:nvGrpSpPr>
          <p:cNvPr id="14" name="Group 13"/>
          <p:cNvGrpSpPr/>
          <p:nvPr/>
        </p:nvGrpSpPr>
        <p:grpSpPr>
          <a:xfrm>
            <a:off x="4232425" y="7142793"/>
            <a:ext cx="9768415" cy="1128825"/>
            <a:chOff x="4231880" y="7511383"/>
            <a:chExt cx="9768415" cy="1128825"/>
          </a:xfrm>
        </p:grpSpPr>
        <p:grpSp>
          <p:nvGrpSpPr>
            <p:cNvPr id="5" name="Group 5"/>
            <p:cNvGrpSpPr/>
            <p:nvPr/>
          </p:nvGrpSpPr>
          <p:grpSpPr>
            <a:xfrm>
              <a:off x="4231880" y="7511383"/>
              <a:ext cx="9768415" cy="1128825"/>
              <a:chOff x="0" y="0"/>
              <a:chExt cx="16562060" cy="1913890"/>
            </a:xfrm>
          </p:grpSpPr>
          <p:sp>
            <p:nvSpPr>
              <p:cNvPr id="6" name="Freeform 6"/>
              <p:cNvSpPr/>
              <p:nvPr/>
            </p:nvSpPr>
            <p:spPr>
              <a:xfrm>
                <a:off x="0" y="0"/>
                <a:ext cx="16562060" cy="1913890"/>
              </a:xfrm>
              <a:custGeom>
                <a:avLst/>
                <a:gdLst/>
                <a:ahLst/>
                <a:cxnLst/>
                <a:rect l="l" t="t" r="r" b="b"/>
                <a:pathLst>
                  <a:path w="16562060" h="1913890">
                    <a:moveTo>
                      <a:pt x="16562060" y="956945"/>
                    </a:moveTo>
                    <a:lnTo>
                      <a:pt x="16562060" y="956945"/>
                    </a:lnTo>
                    <a:cubicBezTo>
                      <a:pt x="16562060" y="1485392"/>
                      <a:pt x="16133690" y="1913890"/>
                      <a:pt x="15605116" y="1913890"/>
                    </a:cubicBezTo>
                    <a:lnTo>
                      <a:pt x="956945" y="1913890"/>
                    </a:lnTo>
                    <a:cubicBezTo>
                      <a:pt x="428371" y="1913890"/>
                      <a:pt x="0" y="1485392"/>
                      <a:pt x="0" y="956945"/>
                    </a:cubicBezTo>
                    <a:lnTo>
                      <a:pt x="0" y="956945"/>
                    </a:lnTo>
                    <a:cubicBezTo>
                      <a:pt x="0" y="428371"/>
                      <a:pt x="428371" y="0"/>
                      <a:pt x="956945" y="0"/>
                    </a:cubicBezTo>
                    <a:lnTo>
                      <a:pt x="15605116" y="0"/>
                    </a:lnTo>
                    <a:cubicBezTo>
                      <a:pt x="16133563" y="0"/>
                      <a:pt x="16562060" y="428371"/>
                      <a:pt x="16562060" y="956945"/>
                    </a:cubicBezTo>
                    <a:close/>
                  </a:path>
                </a:pathLst>
              </a:custGeom>
              <a:solidFill>
                <a:srgbClr val="3777E4"/>
              </a:solidFill>
            </p:spPr>
          </p:sp>
        </p:grpSp>
        <p:sp>
          <p:nvSpPr>
            <p:cNvPr id="8" name="TextBox 8"/>
            <p:cNvSpPr txBox="1"/>
            <p:nvPr/>
          </p:nvSpPr>
          <p:spPr>
            <a:xfrm>
              <a:off x="4996032" y="7898593"/>
              <a:ext cx="8355461" cy="403252"/>
            </a:xfrm>
            <a:prstGeom prst="rect">
              <a:avLst/>
            </a:prstGeom>
          </p:spPr>
          <p:txBody>
            <a:bodyPr lIns="0" tIns="0" rIns="0" bIns="0" rtlCol="0" anchor="t">
              <a:spAutoFit/>
            </a:bodyPr>
            <a:lstStyle/>
            <a:p>
              <a:pPr algn="ctr">
                <a:lnSpc>
                  <a:spcPts val="3099"/>
                </a:lnSpc>
              </a:pPr>
              <a:r>
                <a:rPr lang="en-US" sz="3600" b="1" dirty="0" err="1" smtClean="0">
                  <a:solidFill>
                    <a:srgbClr val="FFFFFF"/>
                  </a:solidFill>
                  <a:latin typeface="Arial" panose="020B0604020202020204" pitchFamily="34" charset="0"/>
                  <a:cs typeface="Arial" panose="020B0604020202020204" pitchFamily="34" charset="0"/>
                </a:rPr>
                <a:t>Các</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em</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còn</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câu</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hỏi</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nào</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nữa</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không</a:t>
              </a:r>
              <a:r>
                <a:rPr lang="en-US" sz="3600" b="1" dirty="0" smtClean="0">
                  <a:solidFill>
                    <a:srgbClr val="FFFFFF"/>
                  </a:solidFill>
                  <a:latin typeface="Arial" panose="020B0604020202020204" pitchFamily="34" charset="0"/>
                  <a:cs typeface="Arial" panose="020B0604020202020204" pitchFamily="34" charset="0"/>
                </a:rPr>
                <a:t>?</a:t>
              </a:r>
              <a:endParaRPr lang="en-US" sz="3600" b="1" dirty="0">
                <a:solidFill>
                  <a:srgbClr val="FFFFFF"/>
                </a:solidFill>
                <a:latin typeface="Arial" panose="020B0604020202020204" pitchFamily="34" charset="0"/>
                <a:cs typeface="Arial" panose="020B0604020202020204" pitchFamily="34" charset="0"/>
              </a:endParaRPr>
            </a:p>
          </p:txBody>
        </p:sp>
      </p:grpSp>
      <p:sp>
        <p:nvSpPr>
          <p:cNvPr id="9"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700659" y="441484"/>
            <a:ext cx="558641" cy="558641"/>
          </a:xfrm>
          <a:prstGeom prst="rect">
            <a:avLst/>
          </a:prstGeom>
        </p:spPr>
      </p:pic>
      <p:sp>
        <p:nvSpPr>
          <p:cNvPr id="13"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a:stretch>
            <a:fillRect/>
          </a:stretch>
        </p:blipFill>
        <p:spPr>
          <a:xfrm>
            <a:off x="15033879" y="1028700"/>
            <a:ext cx="3254121" cy="8229600"/>
          </a:xfrm>
          <a:prstGeom prst="rect">
            <a:avLst/>
          </a:prstGeom>
        </p:spPr>
      </p:pic>
      <p:grpSp>
        <p:nvGrpSpPr>
          <p:cNvPr id="3" name="Group 3"/>
          <p:cNvGrpSpPr/>
          <p:nvPr/>
        </p:nvGrpSpPr>
        <p:grpSpPr>
          <a:xfrm>
            <a:off x="1552563" y="1028700"/>
            <a:ext cx="15182873" cy="8229600"/>
            <a:chOff x="0" y="0"/>
            <a:chExt cx="5135935" cy="2783840"/>
          </a:xfrm>
        </p:grpSpPr>
        <p:sp>
          <p:nvSpPr>
            <p:cNvPr id="4" name="Freeform 4"/>
            <p:cNvSpPr/>
            <p:nvPr/>
          </p:nvSpPr>
          <p:spPr>
            <a:xfrm>
              <a:off x="0" y="0"/>
              <a:ext cx="5135935" cy="2783840"/>
            </a:xfrm>
            <a:custGeom>
              <a:avLst/>
              <a:gdLst/>
              <a:ahLst/>
              <a:cxnLst/>
              <a:rect l="l" t="t" r="r" b="b"/>
              <a:pathLst>
                <a:path w="5135935" h="2783840">
                  <a:moveTo>
                    <a:pt x="5011475" y="2783840"/>
                  </a:moveTo>
                  <a:lnTo>
                    <a:pt x="124460" y="2783840"/>
                  </a:lnTo>
                  <a:cubicBezTo>
                    <a:pt x="55880" y="2783840"/>
                    <a:pt x="0" y="2727960"/>
                    <a:pt x="0" y="2659380"/>
                  </a:cubicBezTo>
                  <a:lnTo>
                    <a:pt x="0" y="124460"/>
                  </a:lnTo>
                  <a:cubicBezTo>
                    <a:pt x="0" y="55880"/>
                    <a:pt x="55880" y="0"/>
                    <a:pt x="124460" y="0"/>
                  </a:cubicBezTo>
                  <a:lnTo>
                    <a:pt x="5011475" y="0"/>
                  </a:lnTo>
                  <a:cubicBezTo>
                    <a:pt x="5080055" y="0"/>
                    <a:pt x="5135935" y="55880"/>
                    <a:pt x="5135935" y="124460"/>
                  </a:cubicBezTo>
                  <a:lnTo>
                    <a:pt x="5135935" y="2659380"/>
                  </a:lnTo>
                  <a:cubicBezTo>
                    <a:pt x="5135935" y="2727960"/>
                    <a:pt x="5080055" y="2783840"/>
                    <a:pt x="5011475" y="2783840"/>
                  </a:cubicBezTo>
                  <a:close/>
                </a:path>
              </a:pathLst>
            </a:custGeom>
            <a:solidFill>
              <a:srgbClr val="3777E4"/>
            </a:solidFill>
          </p:spPr>
        </p:sp>
      </p:grpSp>
      <p:sp>
        <p:nvSpPr>
          <p:cNvPr id="5" name="AutoShape 5"/>
          <p:cNvSpPr/>
          <p:nvPr/>
        </p:nvSpPr>
        <p:spPr>
          <a:xfrm>
            <a:off x="15457067" y="1574102"/>
            <a:ext cx="547526" cy="0"/>
          </a:xfrm>
          <a:prstGeom prst="line">
            <a:avLst/>
          </a:prstGeom>
          <a:ln w="38100" cap="rnd">
            <a:solidFill>
              <a:srgbClr val="FFFFFF"/>
            </a:solidFill>
            <a:prstDash val="solid"/>
            <a:headEnd type="none" w="sm" len="sm"/>
            <a:tailEnd type="none" w="sm" len="sm"/>
          </a:ln>
        </p:spPr>
      </p:sp>
      <p:sp>
        <p:nvSpPr>
          <p:cNvPr id="6" name="AutoShape 6"/>
          <p:cNvSpPr/>
          <p:nvPr/>
        </p:nvSpPr>
        <p:spPr>
          <a:xfrm>
            <a:off x="15457067" y="1758251"/>
            <a:ext cx="547526" cy="0"/>
          </a:xfrm>
          <a:prstGeom prst="line">
            <a:avLst/>
          </a:prstGeom>
          <a:ln w="38100" cap="rnd">
            <a:solidFill>
              <a:srgbClr val="FFFFFF"/>
            </a:solidFill>
            <a:prstDash val="solid"/>
            <a:headEnd type="none" w="sm" len="sm"/>
            <a:tailEnd type="none" w="sm" len="sm"/>
          </a:ln>
        </p:spPr>
      </p:sp>
      <p:sp>
        <p:nvSpPr>
          <p:cNvPr id="7" name="AutoShape 7"/>
          <p:cNvSpPr/>
          <p:nvPr/>
        </p:nvSpPr>
        <p:spPr>
          <a:xfrm>
            <a:off x="15457067" y="1942400"/>
            <a:ext cx="547526" cy="0"/>
          </a:xfrm>
          <a:prstGeom prst="line">
            <a:avLst/>
          </a:prstGeom>
          <a:ln w="38100" cap="rnd">
            <a:solidFill>
              <a:srgbClr val="FFFFFF"/>
            </a:solidFill>
            <a:prstDash val="solid"/>
            <a:headEnd type="none" w="sm" len="sm"/>
            <a:tailEnd type="none" w="sm" len="sm"/>
          </a:ln>
        </p:spPr>
      </p:sp>
      <p:sp>
        <p:nvSpPr>
          <p:cNvPr id="13" name="Rectangle 12"/>
          <p:cNvSpPr/>
          <p:nvPr/>
        </p:nvSpPr>
        <p:spPr>
          <a:xfrm>
            <a:off x="1983793" y="2660299"/>
            <a:ext cx="14020800" cy="3785652"/>
          </a:xfrm>
          <a:prstGeom prst="rect">
            <a:avLst/>
          </a:prstGeom>
        </p:spPr>
        <p:txBody>
          <a:bodyPr wrap="square">
            <a:spAutoFit/>
          </a:bodyPr>
          <a:lstStyle/>
          <a:p>
            <a:pPr algn="ctr">
              <a:lnSpc>
                <a:spcPct val="150000"/>
              </a:lnSpc>
            </a:pPr>
            <a:r>
              <a:rPr lang="en-US" sz="8000" b="1" dirty="0">
                <a:solidFill>
                  <a:schemeClr val="bg1"/>
                </a:solidFill>
                <a:latin typeface="Arial" panose="020B0604020202020204" pitchFamily="34" charset="0"/>
                <a:cs typeface="Arial" panose="020B0604020202020204" pitchFamily="34" charset="0"/>
              </a:rPr>
              <a:t>BÀI 2. KHÁM PHÁ THẾ GIỚI THIẾT BỊ SỐ THÔNG MINH</a:t>
            </a:r>
          </a:p>
        </p:txBody>
      </p:sp>
      <p:pic>
        <p:nvPicPr>
          <p:cNvPr id="18" name="Picture 17"/>
          <p:cNvPicPr>
            <a:picLocks noChangeAspect="1"/>
          </p:cNvPicPr>
          <p:nvPr/>
        </p:nvPicPr>
        <p:blipFill>
          <a:blip r:embed="rId3"/>
          <a:stretch>
            <a:fillRect/>
          </a:stretch>
        </p:blipFill>
        <p:spPr>
          <a:xfrm>
            <a:off x="209252" y="104601"/>
            <a:ext cx="2686621" cy="2154837"/>
          </a:xfrm>
          <a:prstGeom prst="rect">
            <a:avLst/>
          </a:prstGeom>
        </p:spPr>
      </p:pic>
      <p:pic>
        <p:nvPicPr>
          <p:cNvPr id="20" name="Picture 19"/>
          <p:cNvPicPr>
            <a:picLocks noChangeAspect="1"/>
          </p:cNvPicPr>
          <p:nvPr/>
        </p:nvPicPr>
        <p:blipFill>
          <a:blip r:embed="rId4"/>
          <a:stretch>
            <a:fillRect/>
          </a:stretch>
        </p:blipFill>
        <p:spPr>
          <a:xfrm>
            <a:off x="7848600" y="6846812"/>
            <a:ext cx="3124200" cy="3440188"/>
          </a:xfrm>
          <a:prstGeom prst="rect">
            <a:avLst/>
          </a:prstGeom>
        </p:spPr>
      </p:pic>
    </p:spTree>
  </p:cSld>
  <p:clrMapOvr>
    <a:masterClrMapping/>
  </p:clrMapOvr>
  <p:transition spd="med">
    <p:plu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12" name="AutoShape 12"/>
          <p:cNvSpPr/>
          <p:nvPr/>
        </p:nvSpPr>
        <p:spPr>
          <a:xfrm>
            <a:off x="17835757" y="0"/>
            <a:ext cx="652578" cy="10287000"/>
          </a:xfrm>
          <a:prstGeom prst="rect">
            <a:avLst/>
          </a:prstGeom>
          <a:solidFill>
            <a:srgbClr val="FFFFFF"/>
          </a:solidFill>
        </p:spPr>
      </p:sp>
      <p:grpSp>
        <p:nvGrpSpPr>
          <p:cNvPr id="13" name="Group 13"/>
          <p:cNvGrpSpPr/>
          <p:nvPr/>
        </p:nvGrpSpPr>
        <p:grpSpPr>
          <a:xfrm>
            <a:off x="17099581" y="4497364"/>
            <a:ext cx="1292272" cy="129227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499911" y="4879017"/>
            <a:ext cx="245806" cy="491613"/>
          </a:xfrm>
          <a:prstGeom prst="rect">
            <a:avLst/>
          </a:prstGeom>
        </p:spPr>
      </p:pic>
      <p:sp>
        <p:nvSpPr>
          <p:cNvPr id="18" name="TextBox 18"/>
          <p:cNvSpPr txBox="1"/>
          <p:nvPr/>
        </p:nvSpPr>
        <p:spPr>
          <a:xfrm>
            <a:off x="11088590" y="2020286"/>
            <a:ext cx="5647228" cy="2858731"/>
          </a:xfrm>
          <a:prstGeom prst="rect">
            <a:avLst/>
          </a:prstGeom>
        </p:spPr>
        <p:txBody>
          <a:bodyPr lIns="0" tIns="0" rIns="0" bIns="0" rtlCol="0" anchor="t">
            <a:spAutoFit/>
          </a:bodyPr>
          <a:lstStyle/>
          <a:p>
            <a:pPr algn="ctr">
              <a:lnSpc>
                <a:spcPct val="150000"/>
              </a:lnSpc>
            </a:pPr>
            <a:r>
              <a:rPr lang="en-US" sz="6600" b="1" dirty="0" smtClean="0">
                <a:solidFill>
                  <a:srgbClr val="000000"/>
                </a:solidFill>
                <a:latin typeface="Arial" panose="020B0604020202020204" pitchFamily="34" charset="0"/>
                <a:cs typeface="Arial" panose="020B0604020202020204" pitchFamily="34" charset="0"/>
              </a:rPr>
              <a:t>NỘI DUNG BÀI HỌC</a:t>
            </a:r>
            <a:endParaRPr lang="en-US" sz="6600" b="1" dirty="0">
              <a:solidFill>
                <a:srgbClr val="000000"/>
              </a:solidFill>
              <a:latin typeface="Arial" panose="020B0604020202020204" pitchFamily="34" charset="0"/>
              <a:cs typeface="Arial" panose="020B0604020202020204" pitchFamily="34" charset="0"/>
            </a:endParaRPr>
          </a:p>
        </p:txBody>
      </p:sp>
      <p:grpSp>
        <p:nvGrpSpPr>
          <p:cNvPr id="21" name="Group 20"/>
          <p:cNvGrpSpPr/>
          <p:nvPr/>
        </p:nvGrpSpPr>
        <p:grpSpPr>
          <a:xfrm>
            <a:off x="1377348" y="1028700"/>
            <a:ext cx="9744031" cy="3875397"/>
            <a:chOff x="1377348" y="1028700"/>
            <a:chExt cx="9744031" cy="3875397"/>
          </a:xfrm>
        </p:grpSpPr>
        <p:grpSp>
          <p:nvGrpSpPr>
            <p:cNvPr id="2" name="Group 2"/>
            <p:cNvGrpSpPr/>
            <p:nvPr/>
          </p:nvGrpSpPr>
          <p:grpSpPr>
            <a:xfrm>
              <a:off x="1624412" y="1658461"/>
              <a:ext cx="9496967" cy="3245636"/>
              <a:chOff x="0" y="0"/>
              <a:chExt cx="5890038" cy="2012950"/>
            </a:xfrm>
          </p:grpSpPr>
          <p:sp>
            <p:nvSpPr>
              <p:cNvPr id="3" name="Freeform 3"/>
              <p:cNvSpPr/>
              <p:nvPr/>
            </p:nvSpPr>
            <p:spPr>
              <a:xfrm>
                <a:off x="0" y="0"/>
                <a:ext cx="5890038" cy="2112010"/>
              </a:xfrm>
              <a:custGeom>
                <a:avLst/>
                <a:gdLst/>
                <a:ahLst/>
                <a:cxnLst/>
                <a:rect l="l" t="t" r="r" b="b"/>
                <a:pathLst>
                  <a:path w="5890038" h="2112010">
                    <a:moveTo>
                      <a:pt x="5267738" y="1541780"/>
                    </a:moveTo>
                    <a:cubicBezTo>
                      <a:pt x="5267738" y="1535430"/>
                      <a:pt x="5269008" y="1530350"/>
                      <a:pt x="5269008" y="1522730"/>
                    </a:cubicBezTo>
                    <a:lnTo>
                      <a:pt x="5269008" y="490220"/>
                    </a:lnTo>
                    <a:cubicBezTo>
                      <a:pt x="5269008" y="220980"/>
                      <a:pt x="5059458" y="0"/>
                      <a:pt x="4802918" y="0"/>
                    </a:cubicBezTo>
                    <a:lnTo>
                      <a:pt x="467360" y="0"/>
                    </a:lnTo>
                    <a:cubicBezTo>
                      <a:pt x="210820" y="0"/>
                      <a:pt x="0" y="220980"/>
                      <a:pt x="0" y="490220"/>
                    </a:cubicBezTo>
                    <a:lnTo>
                      <a:pt x="0" y="1522730"/>
                    </a:lnTo>
                    <a:cubicBezTo>
                      <a:pt x="0" y="1791970"/>
                      <a:pt x="209550" y="2012950"/>
                      <a:pt x="466090" y="2012950"/>
                    </a:cubicBezTo>
                    <a:lnTo>
                      <a:pt x="4801648" y="2012950"/>
                    </a:lnTo>
                    <a:cubicBezTo>
                      <a:pt x="4914678" y="2012950"/>
                      <a:pt x="5018818" y="1969770"/>
                      <a:pt x="5098828" y="1899920"/>
                    </a:cubicBezTo>
                    <a:cubicBezTo>
                      <a:pt x="5229638" y="1971040"/>
                      <a:pt x="5542058" y="2112010"/>
                      <a:pt x="5888768" y="1905000"/>
                    </a:cubicBezTo>
                    <a:cubicBezTo>
                      <a:pt x="5890038" y="1905000"/>
                      <a:pt x="5577618" y="1906270"/>
                      <a:pt x="5267738" y="1541780"/>
                    </a:cubicBezTo>
                    <a:lnTo>
                      <a:pt x="5267738" y="1541780"/>
                    </a:lnTo>
                    <a:close/>
                  </a:path>
                </a:pathLst>
              </a:custGeom>
              <a:solidFill>
                <a:srgbClr val="FFFFFF"/>
              </a:solidFill>
            </p:spPr>
          </p:sp>
        </p:grpSp>
        <p:grpSp>
          <p:nvGrpSpPr>
            <p:cNvPr id="6" name="Group 6"/>
            <p:cNvGrpSpPr/>
            <p:nvPr/>
          </p:nvGrpSpPr>
          <p:grpSpPr>
            <a:xfrm>
              <a:off x="1377348" y="1028700"/>
              <a:ext cx="1259521" cy="1259521"/>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777E4"/>
              </a:solidFill>
            </p:spPr>
          </p:sp>
        </p:grpSp>
        <p:pic>
          <p:nvPicPr>
            <p:cNvPr id="10" name="Picture 10"/>
            <p:cNvPicPr>
              <a:picLocks noChangeAspect="1"/>
            </p:cNvPicPr>
            <p:nvPr/>
          </p:nvPicPr>
          <p:blipFill>
            <a:blip r:embed="rId5"/>
            <a:srcRect l="2147" r="2147"/>
            <a:stretch>
              <a:fillRect/>
            </a:stretch>
          </p:blipFill>
          <p:spPr>
            <a:xfrm>
              <a:off x="2007109" y="2221167"/>
              <a:ext cx="1902122" cy="1984992"/>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636869" y="2840918"/>
              <a:ext cx="791759" cy="726439"/>
            </a:xfrm>
            <a:prstGeom prst="rect">
              <a:avLst/>
            </a:prstGeom>
          </p:spPr>
        </p:pic>
        <p:sp>
          <p:nvSpPr>
            <p:cNvPr id="19" name="TextBox 19"/>
            <p:cNvSpPr txBox="1"/>
            <p:nvPr/>
          </p:nvSpPr>
          <p:spPr>
            <a:xfrm>
              <a:off x="1624412" y="1653198"/>
              <a:ext cx="765393" cy="359073"/>
            </a:xfrm>
            <a:prstGeom prst="rect">
              <a:avLst/>
            </a:prstGeom>
          </p:spPr>
          <p:txBody>
            <a:bodyPr lIns="0" tIns="0" rIns="0" bIns="0" rtlCol="0" anchor="t">
              <a:spAutoFit/>
            </a:bodyPr>
            <a:lstStyle/>
            <a:p>
              <a:pPr algn="ctr">
                <a:lnSpc>
                  <a:spcPts val="2790"/>
                </a:lnSpc>
              </a:pPr>
              <a:r>
                <a:rPr lang="en-US" sz="6000" b="1" dirty="0">
                  <a:solidFill>
                    <a:srgbClr val="FFFFFF"/>
                  </a:solidFill>
                  <a:latin typeface="Arial" panose="020B0604020202020204" pitchFamily="34" charset="0"/>
                  <a:cs typeface="Arial" panose="020B0604020202020204" pitchFamily="34" charset="0"/>
                </a:rPr>
                <a:t>1</a:t>
              </a:r>
            </a:p>
          </p:txBody>
        </p:sp>
        <p:sp>
          <p:nvSpPr>
            <p:cNvPr id="25" name="Rectangle 24"/>
            <p:cNvSpPr/>
            <p:nvPr/>
          </p:nvSpPr>
          <p:spPr>
            <a:xfrm>
              <a:off x="4140703" y="2142308"/>
              <a:ext cx="5290228"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Sử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endParaRPr lang="en-US" sz="4400" dirty="0">
                <a:latin typeface="Arial" panose="020B0604020202020204" pitchFamily="34" charset="0"/>
                <a:cs typeface="Arial" panose="020B0604020202020204" pitchFamily="34" charset="0"/>
              </a:endParaRPr>
            </a:p>
          </p:txBody>
        </p:sp>
      </p:grpSp>
      <p:grpSp>
        <p:nvGrpSpPr>
          <p:cNvPr id="22" name="Group 21"/>
          <p:cNvGrpSpPr/>
          <p:nvPr/>
        </p:nvGrpSpPr>
        <p:grpSpPr>
          <a:xfrm>
            <a:off x="1377348" y="5143500"/>
            <a:ext cx="9744031" cy="3875397"/>
            <a:chOff x="1377348" y="5143500"/>
            <a:chExt cx="9744031" cy="3875397"/>
          </a:xfrm>
        </p:grpSpPr>
        <p:grpSp>
          <p:nvGrpSpPr>
            <p:cNvPr id="4" name="Group 4"/>
            <p:cNvGrpSpPr/>
            <p:nvPr/>
          </p:nvGrpSpPr>
          <p:grpSpPr>
            <a:xfrm>
              <a:off x="1624412" y="5773261"/>
              <a:ext cx="9496967" cy="3245636"/>
              <a:chOff x="0" y="0"/>
              <a:chExt cx="5890038" cy="2012950"/>
            </a:xfrm>
          </p:grpSpPr>
          <p:sp>
            <p:nvSpPr>
              <p:cNvPr id="5" name="Freeform 5"/>
              <p:cNvSpPr/>
              <p:nvPr/>
            </p:nvSpPr>
            <p:spPr>
              <a:xfrm>
                <a:off x="0" y="0"/>
                <a:ext cx="5890038" cy="2112010"/>
              </a:xfrm>
              <a:custGeom>
                <a:avLst/>
                <a:gdLst/>
                <a:ahLst/>
                <a:cxnLst/>
                <a:rect l="l" t="t" r="r" b="b"/>
                <a:pathLst>
                  <a:path w="5890038" h="2112010">
                    <a:moveTo>
                      <a:pt x="5267738" y="1541780"/>
                    </a:moveTo>
                    <a:cubicBezTo>
                      <a:pt x="5267738" y="1535430"/>
                      <a:pt x="5269008" y="1530350"/>
                      <a:pt x="5269008" y="1522730"/>
                    </a:cubicBezTo>
                    <a:lnTo>
                      <a:pt x="5269008" y="490220"/>
                    </a:lnTo>
                    <a:cubicBezTo>
                      <a:pt x="5269008" y="220980"/>
                      <a:pt x="5059458" y="0"/>
                      <a:pt x="4802918" y="0"/>
                    </a:cubicBezTo>
                    <a:lnTo>
                      <a:pt x="467360" y="0"/>
                    </a:lnTo>
                    <a:cubicBezTo>
                      <a:pt x="210820" y="0"/>
                      <a:pt x="0" y="220980"/>
                      <a:pt x="0" y="490220"/>
                    </a:cubicBezTo>
                    <a:lnTo>
                      <a:pt x="0" y="1522730"/>
                    </a:lnTo>
                    <a:cubicBezTo>
                      <a:pt x="0" y="1791970"/>
                      <a:pt x="209550" y="2012950"/>
                      <a:pt x="466090" y="2012950"/>
                    </a:cubicBezTo>
                    <a:lnTo>
                      <a:pt x="4801648" y="2012950"/>
                    </a:lnTo>
                    <a:cubicBezTo>
                      <a:pt x="4914678" y="2012950"/>
                      <a:pt x="5018818" y="1969770"/>
                      <a:pt x="5098828" y="1899920"/>
                    </a:cubicBezTo>
                    <a:cubicBezTo>
                      <a:pt x="5229638" y="1971040"/>
                      <a:pt x="5542058" y="2112010"/>
                      <a:pt x="5888768" y="1905000"/>
                    </a:cubicBezTo>
                    <a:cubicBezTo>
                      <a:pt x="5890038" y="1905000"/>
                      <a:pt x="5577618" y="1906270"/>
                      <a:pt x="5267738" y="1541780"/>
                    </a:cubicBezTo>
                    <a:lnTo>
                      <a:pt x="5267738" y="1541780"/>
                    </a:lnTo>
                    <a:close/>
                  </a:path>
                </a:pathLst>
              </a:custGeom>
              <a:solidFill>
                <a:srgbClr val="FFFFFF"/>
              </a:solidFill>
            </p:spPr>
          </p:sp>
        </p:grpSp>
        <p:grpSp>
          <p:nvGrpSpPr>
            <p:cNvPr id="8" name="Group 8"/>
            <p:cNvGrpSpPr/>
            <p:nvPr/>
          </p:nvGrpSpPr>
          <p:grpSpPr>
            <a:xfrm>
              <a:off x="1377348" y="5143500"/>
              <a:ext cx="1259521" cy="125952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777E4"/>
              </a:solidFill>
            </p:spPr>
          </p:sp>
        </p:grpSp>
        <p:pic>
          <p:nvPicPr>
            <p:cNvPr id="11" name="Picture 11"/>
            <p:cNvPicPr>
              <a:picLocks noChangeAspect="1"/>
            </p:cNvPicPr>
            <p:nvPr/>
          </p:nvPicPr>
          <p:blipFill>
            <a:blip r:embed="rId5"/>
            <a:srcRect l="2147" r="2147"/>
            <a:stretch>
              <a:fillRect/>
            </a:stretch>
          </p:blipFill>
          <p:spPr>
            <a:xfrm>
              <a:off x="2007109" y="6335967"/>
              <a:ext cx="1902122" cy="1984992"/>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600698" y="6970990"/>
              <a:ext cx="714944" cy="714944"/>
            </a:xfrm>
            <a:prstGeom prst="rect">
              <a:avLst/>
            </a:prstGeom>
          </p:spPr>
        </p:pic>
        <p:sp>
          <p:nvSpPr>
            <p:cNvPr id="20" name="TextBox 20"/>
            <p:cNvSpPr txBox="1"/>
            <p:nvPr/>
          </p:nvSpPr>
          <p:spPr>
            <a:xfrm>
              <a:off x="1624412" y="5767998"/>
              <a:ext cx="765393" cy="359073"/>
            </a:xfrm>
            <a:prstGeom prst="rect">
              <a:avLst/>
            </a:prstGeom>
          </p:spPr>
          <p:txBody>
            <a:bodyPr lIns="0" tIns="0" rIns="0" bIns="0" rtlCol="0" anchor="t">
              <a:spAutoFit/>
            </a:bodyPr>
            <a:lstStyle/>
            <a:p>
              <a:pPr algn="ctr">
                <a:lnSpc>
                  <a:spcPts val="2790"/>
                </a:lnSpc>
              </a:pPr>
              <a:r>
                <a:rPr lang="en-US" sz="6000" b="1">
                  <a:solidFill>
                    <a:srgbClr val="FFFFFF"/>
                  </a:solidFill>
                  <a:latin typeface="Arial" panose="020B0604020202020204" pitchFamily="34" charset="0"/>
                  <a:cs typeface="Arial" panose="020B0604020202020204" pitchFamily="34" charset="0"/>
                </a:rPr>
                <a:t>2</a:t>
              </a:r>
            </a:p>
          </p:txBody>
        </p:sp>
        <p:sp>
          <p:nvSpPr>
            <p:cNvPr id="26" name="Rectangle 25"/>
            <p:cNvSpPr/>
            <p:nvPr/>
          </p:nvSpPr>
          <p:spPr>
            <a:xfrm>
              <a:off x="4260545" y="6213748"/>
              <a:ext cx="5564175"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Thông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kĩ</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endParaRPr lang="en-US" sz="4400" dirty="0">
                <a:latin typeface="Arial" panose="020B0604020202020204" pitchFamily="34" charset="0"/>
                <a:cs typeface="Arial" panose="020B0604020202020204" pitchFamily="34" charset="0"/>
              </a:endParaRPr>
            </a:p>
          </p:txBody>
        </p:sp>
      </p:grpSp>
      <p:pic>
        <p:nvPicPr>
          <p:cNvPr id="27" name="Picture 26"/>
          <p:cNvPicPr>
            <a:picLocks noChangeAspect="1"/>
          </p:cNvPicPr>
          <p:nvPr/>
        </p:nvPicPr>
        <p:blipFill>
          <a:blip r:embed="rId10"/>
          <a:stretch>
            <a:fillRect/>
          </a:stretch>
        </p:blipFill>
        <p:spPr>
          <a:xfrm flipH="1">
            <a:off x="11980090" y="5690220"/>
            <a:ext cx="3554843" cy="459678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838200" y="1833175"/>
            <a:ext cx="16421100" cy="8730438"/>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3146114" y="635994"/>
            <a:ext cx="11995772" cy="467116"/>
          </a:xfrm>
          <a:prstGeom prst="rect">
            <a:avLst/>
          </a:prstGeom>
        </p:spPr>
        <p:txBody>
          <a:bodyPr wrap="square" lIns="0" tIns="0" rIns="0" bIns="0" rtlCol="0" anchor="t">
            <a:spAutoFit/>
          </a:bodyPr>
          <a:lstStyle/>
          <a:p>
            <a:pPr algn="ctr">
              <a:lnSpc>
                <a:spcPts val="3399"/>
              </a:lnSpc>
            </a:pPr>
            <a:r>
              <a:rPr lang="en-US" sz="4800" b="1" dirty="0" smtClean="0">
                <a:solidFill>
                  <a:schemeClr val="bg1"/>
                </a:solidFill>
                <a:latin typeface="Arial" panose="020B0604020202020204" pitchFamily="34" charset="0"/>
                <a:cs typeface="Arial" panose="020B0604020202020204" pitchFamily="34" charset="0"/>
              </a:rPr>
              <a:t>1. </a:t>
            </a:r>
            <a:r>
              <a:rPr lang="en-US" sz="4800" b="1" dirty="0" err="1" smtClean="0">
                <a:solidFill>
                  <a:schemeClr val="bg1"/>
                </a:solidFill>
                <a:latin typeface="Arial" panose="020B0604020202020204" pitchFamily="34" charset="0"/>
                <a:cs typeface="Arial" panose="020B0604020202020204" pitchFamily="34" charset="0"/>
              </a:rPr>
              <a:t>Sử</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dụng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đúng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cách</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các</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thiết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bị</a:t>
            </a:r>
            <a:r>
              <a:rPr lang="en-US" sz="4800" b="1" dirty="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số</a:t>
            </a:r>
            <a:endParaRPr lang="en-US" sz="4800" b="1" dirty="0">
              <a:solidFill>
                <a:schemeClr val="bg1"/>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17" name="Rectangle 16"/>
          <p:cNvSpPr/>
          <p:nvPr/>
        </p:nvSpPr>
        <p:spPr>
          <a:xfrm>
            <a:off x="2514600" y="2304919"/>
            <a:ext cx="13670730" cy="707886"/>
          </a:xfrm>
          <a:prstGeom prst="rect">
            <a:avLst/>
          </a:prstGeom>
        </p:spPr>
        <p:txBody>
          <a:bodyPr wrap="none">
            <a:spAutoFit/>
          </a:bodyPr>
          <a:lstStyle/>
          <a:p>
            <a:r>
              <a:rPr lang="en-US" sz="4000" i="1" dirty="0" err="1" smtClean="0">
                <a:solidFill>
                  <a:srgbClr val="002060"/>
                </a:solidFill>
                <a:latin typeface="Arial" panose="020B0604020202020204" pitchFamily="34" charset="0"/>
                <a:cs typeface="Arial" panose="020B0604020202020204" pitchFamily="34" charset="0"/>
              </a:rPr>
              <a:t>Thảo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luận</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để</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hoàn</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thành</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Hoạt</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động</a:t>
            </a:r>
            <a:r>
              <a:rPr lang="en-US" sz="4000" b="1" i="1" dirty="0">
                <a:solidFill>
                  <a:srgbClr val="002060"/>
                </a:solidFill>
                <a:latin typeface="Arial" panose="020B0604020202020204" pitchFamily="34" charset="0"/>
                <a:cs typeface="Arial" panose="020B0604020202020204" pitchFamily="34" charset="0"/>
              </a:rPr>
              <a:t> 1 </a:t>
            </a:r>
            <a:r>
              <a:rPr lang="en-US" sz="4000" i="1" dirty="0">
                <a:solidFill>
                  <a:srgbClr val="002060"/>
                </a:solidFill>
                <a:latin typeface="Arial" panose="020B0604020202020204" pitchFamily="34" charset="0"/>
                <a:cs typeface="Arial" panose="020B0604020202020204" pitchFamily="34" charset="0"/>
              </a:rPr>
              <a:t>SGK </a:t>
            </a:r>
            <a:r>
              <a:rPr lang="en-US" sz="4000" i="1" dirty="0" err="1">
                <a:solidFill>
                  <a:srgbClr val="002060"/>
                </a:solidFill>
                <a:latin typeface="Arial" panose="020B0604020202020204" pitchFamily="34" charset="0"/>
                <a:cs typeface="Arial" panose="020B0604020202020204" pitchFamily="34" charset="0"/>
              </a:rPr>
              <a:t>trang</a:t>
            </a:r>
            <a:r>
              <a:rPr lang="en-US" sz="4000" i="1" dirty="0">
                <a:solidFill>
                  <a:srgbClr val="002060"/>
                </a:solidFill>
                <a:latin typeface="Arial" panose="020B0604020202020204" pitchFamily="34" charset="0"/>
                <a:cs typeface="Arial" panose="020B0604020202020204" pitchFamily="34" charset="0"/>
              </a:rPr>
              <a:t> 10</a:t>
            </a:r>
          </a:p>
        </p:txBody>
      </p:sp>
      <p:pic>
        <p:nvPicPr>
          <p:cNvPr id="18" name="Picture 17"/>
          <p:cNvPicPr>
            <a:picLocks noChangeAspect="1"/>
          </p:cNvPicPr>
          <p:nvPr/>
        </p:nvPicPr>
        <p:blipFill>
          <a:blip r:embed="rId8"/>
          <a:stretch>
            <a:fillRect/>
          </a:stretch>
        </p:blipFill>
        <p:spPr>
          <a:xfrm>
            <a:off x="1232339" y="2086208"/>
            <a:ext cx="1116723" cy="1081475"/>
          </a:xfrm>
          <a:prstGeom prst="rect">
            <a:avLst/>
          </a:prstGeom>
        </p:spPr>
      </p:pic>
      <p:sp>
        <p:nvSpPr>
          <p:cNvPr id="8" name="Rectangle 7"/>
          <p:cNvSpPr/>
          <p:nvPr/>
        </p:nvSpPr>
        <p:spPr>
          <a:xfrm>
            <a:off x="1210077" y="3461972"/>
            <a:ext cx="9838923" cy="707886"/>
          </a:xfrm>
          <a:prstGeom prst="rect">
            <a:avLst/>
          </a:prstGeom>
        </p:spPr>
        <p:txBody>
          <a:bodyPr wrap="square">
            <a:spAutoFit/>
          </a:bodyPr>
          <a:lstStyle/>
          <a:p>
            <a:r>
              <a:rPr lang="en-US" sz="4000" b="1" u="sng" dirty="0" err="1">
                <a:solidFill>
                  <a:srgbClr val="C00000"/>
                </a:solidFill>
                <a:latin typeface="Arial" panose="020B0604020202020204" pitchFamily="34" charset="0"/>
                <a:cs typeface="Arial" panose="020B0604020202020204" pitchFamily="34" charset="0"/>
              </a:rPr>
              <a:t>Hoạt</a:t>
            </a:r>
            <a:r>
              <a:rPr lang="en-US" sz="4000" b="1" u="sng" dirty="0">
                <a:solidFill>
                  <a:srgbClr val="C00000"/>
                </a:solidFill>
                <a:latin typeface="Arial" panose="020B0604020202020204" pitchFamily="34" charset="0"/>
                <a:cs typeface="Arial" panose="020B0604020202020204" pitchFamily="34" charset="0"/>
              </a:rPr>
              <a:t> </a:t>
            </a:r>
            <a:r>
              <a:rPr lang="en-US" sz="4000" b="1" u="sng" dirty="0" err="1">
                <a:solidFill>
                  <a:srgbClr val="C00000"/>
                </a:solidFill>
                <a:latin typeface="Arial" panose="020B0604020202020204" pitchFamily="34" charset="0"/>
                <a:cs typeface="Arial" panose="020B0604020202020204" pitchFamily="34" charset="0"/>
              </a:rPr>
              <a:t>động</a:t>
            </a:r>
            <a:r>
              <a:rPr lang="en-US" sz="4000" b="1" u="sng" dirty="0">
                <a:solidFill>
                  <a:srgbClr val="C00000"/>
                </a:solidFill>
                <a:latin typeface="Arial" panose="020B0604020202020204" pitchFamily="34" charset="0"/>
                <a:cs typeface="Arial" panose="020B0604020202020204" pitchFamily="34" charset="0"/>
              </a:rPr>
              <a:t> 1</a:t>
            </a:r>
            <a:r>
              <a:rPr lang="en-US" sz="4000" b="1" dirty="0" smtClean="0">
                <a:solidFill>
                  <a:srgbClr val="C00000"/>
                </a:solidFill>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1,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1210077" y="4498534"/>
            <a:ext cx="6381970" cy="470898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Phân </a:t>
            </a:r>
            <a:r>
              <a:rPr lang="vi-VN" sz="4000" dirty="0">
                <a:latin typeface="Arial" panose="020B0604020202020204" pitchFamily="34" charset="0"/>
                <a:cs typeface="Arial" panose="020B0604020202020204" pitchFamily="34" charset="0"/>
              </a:rPr>
              <a:t>biệt mục đích của thông điệp CẢNH BÁO và THẬN TRỌNG.</a:t>
            </a:r>
          </a:p>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Thực </a:t>
            </a:r>
            <a:r>
              <a:rPr lang="vi-VN" sz="4000" dirty="0">
                <a:latin typeface="Arial" panose="020B0604020202020204" pitchFamily="34" charset="0"/>
                <a:cs typeface="Arial" panose="020B0604020202020204" pitchFamily="34" charset="0"/>
              </a:rPr>
              <a:t>hiện theo các bước của hướng dẫn.</a:t>
            </a:r>
          </a:p>
        </p:txBody>
      </p:sp>
      <p:pic>
        <p:nvPicPr>
          <p:cNvPr id="21" name="Picture 20"/>
          <p:cNvPicPr>
            <a:picLocks noChangeAspect="1"/>
          </p:cNvPicPr>
          <p:nvPr/>
        </p:nvPicPr>
        <p:blipFill>
          <a:blip r:embed="rId9">
            <a:clrChange>
              <a:clrFrom>
                <a:srgbClr val="F4F8EB"/>
              </a:clrFrom>
              <a:clrTo>
                <a:srgbClr val="F4F8EB">
                  <a:alpha val="0"/>
                </a:srgbClr>
              </a:clrTo>
            </a:clrChange>
            <a:extLst>
              <a:ext uri="{28A0092B-C50C-407E-A947-70E740481C1C}">
                <a14:useLocalDpi xmlns:a14="http://schemas.microsoft.com/office/drawing/2010/main" val="0"/>
              </a:ext>
            </a:extLst>
          </a:blip>
          <a:stretch>
            <a:fillRect/>
          </a:stretch>
        </p:blipFill>
        <p:spPr>
          <a:xfrm>
            <a:off x="7611097" y="4580925"/>
            <a:ext cx="9191886" cy="4940722"/>
          </a:xfrm>
          <a:prstGeom prst="rect">
            <a:avLst/>
          </a:prstGeom>
        </p:spPr>
      </p:pic>
    </p:spTree>
    <p:extLst>
      <p:ext uri="{BB962C8B-B14F-4D97-AF65-F5344CB8AC3E}">
        <p14:creationId xmlns:p14="http://schemas.microsoft.com/office/powerpoint/2010/main" val="18868150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3"/>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13000" b="26000"/>
          <a:stretch/>
        </p:blipFill>
        <p:spPr>
          <a:xfrm>
            <a:off x="11811000" y="6643288"/>
            <a:ext cx="5029200" cy="3067812"/>
          </a:xfrm>
          <a:prstGeom prst="rect">
            <a:avLst/>
          </a:prstGeom>
        </p:spPr>
      </p:pic>
      <p:sp>
        <p:nvSpPr>
          <p:cNvPr id="2" name="AutoShape 2"/>
          <p:cNvSpPr/>
          <p:nvPr/>
        </p:nvSpPr>
        <p:spPr>
          <a:xfrm>
            <a:off x="0" y="723900"/>
            <a:ext cx="18288000" cy="1162647"/>
          </a:xfrm>
          <a:prstGeom prst="rect">
            <a:avLst/>
          </a:prstGeom>
          <a:solidFill>
            <a:srgbClr val="E1E1E1"/>
          </a:solidFill>
        </p:spPr>
      </p:sp>
      <p:sp>
        <p:nvSpPr>
          <p:cNvPr id="3" name="AutoShape 3"/>
          <p:cNvSpPr/>
          <p:nvPr/>
        </p:nvSpPr>
        <p:spPr>
          <a:xfrm>
            <a:off x="879390" y="1886547"/>
            <a:ext cx="2339606" cy="192737"/>
          </a:xfrm>
          <a:prstGeom prst="rect">
            <a:avLst/>
          </a:prstGeom>
          <a:solidFill>
            <a:srgbClr val="3777E4"/>
          </a:solidFill>
        </p:spPr>
      </p:sp>
      <p:sp>
        <p:nvSpPr>
          <p:cNvPr id="4" name="AutoShape 4"/>
          <p:cNvSpPr/>
          <p:nvPr/>
        </p:nvSpPr>
        <p:spPr>
          <a:xfrm>
            <a:off x="10896600" y="1886547"/>
            <a:ext cx="2339606" cy="192737"/>
          </a:xfrm>
          <a:prstGeom prst="rect">
            <a:avLst/>
          </a:prstGeom>
          <a:solidFill>
            <a:srgbClr val="3777E4"/>
          </a:solidFill>
        </p:spPr>
      </p:sp>
      <p:sp>
        <p:nvSpPr>
          <p:cNvPr id="7" name="TextBox 7"/>
          <p:cNvSpPr txBox="1"/>
          <p:nvPr/>
        </p:nvSpPr>
        <p:spPr>
          <a:xfrm>
            <a:off x="879390" y="1053651"/>
            <a:ext cx="5660220" cy="487313"/>
          </a:xfrm>
          <a:prstGeom prst="rect">
            <a:avLst/>
          </a:prstGeom>
        </p:spPr>
        <p:txBody>
          <a:bodyPr wrap="square" lIns="0" tIns="0" rIns="0" bIns="0" rtlCol="0" anchor="t">
            <a:spAutoFit/>
          </a:bodyPr>
          <a:lstStyle/>
          <a:p>
            <a:pPr>
              <a:lnSpc>
                <a:spcPts val="3839"/>
              </a:lnSpc>
            </a:pPr>
            <a:r>
              <a:rPr lang="en-US" sz="4000" b="1" dirty="0" err="1" smtClean="0">
                <a:solidFill>
                  <a:srgbClr val="1B5BC3"/>
                </a:solidFill>
                <a:latin typeface="Arial" panose="020B0604020202020204" pitchFamily="34" charset="0"/>
                <a:cs typeface="Arial" panose="020B0604020202020204" pitchFamily="34" charset="0"/>
              </a:rPr>
              <a:t>Thông</a:t>
            </a:r>
            <a:r>
              <a:rPr lang="en-US" sz="4000" b="1" dirty="0" smtClean="0">
                <a:solidFill>
                  <a:srgbClr val="1B5BC3"/>
                </a:solidFill>
                <a:latin typeface="Arial" panose="020B0604020202020204" pitchFamily="34" charset="0"/>
                <a:cs typeface="Arial" panose="020B0604020202020204" pitchFamily="34" charset="0"/>
              </a:rPr>
              <a:t> </a:t>
            </a:r>
            <a:r>
              <a:rPr lang="en-US" sz="4000" b="1" dirty="0" err="1" smtClean="0">
                <a:solidFill>
                  <a:srgbClr val="1B5BC3"/>
                </a:solidFill>
                <a:latin typeface="Arial" panose="020B0604020202020204" pitchFamily="34" charset="0"/>
                <a:cs typeface="Arial" panose="020B0604020202020204" pitchFamily="34" charset="0"/>
              </a:rPr>
              <a:t>điệp</a:t>
            </a:r>
            <a:r>
              <a:rPr lang="en-US" sz="4000" b="1" dirty="0" smtClean="0">
                <a:solidFill>
                  <a:srgbClr val="1B5BC3"/>
                </a:solidFill>
                <a:latin typeface="Arial" panose="020B0604020202020204" pitchFamily="34" charset="0"/>
                <a:cs typeface="Arial" panose="020B0604020202020204" pitchFamily="34" charset="0"/>
              </a:rPr>
              <a:t> CẢNH BÁO</a:t>
            </a:r>
            <a:endParaRPr lang="en-US" sz="4000" b="1" dirty="0">
              <a:solidFill>
                <a:srgbClr val="1B5BC3"/>
              </a:solidFill>
              <a:latin typeface="Arial" panose="020B0604020202020204" pitchFamily="34" charset="0"/>
              <a:cs typeface="Arial" panose="020B0604020202020204" pitchFamily="34" charset="0"/>
            </a:endParaRPr>
          </a:p>
        </p:txBody>
      </p:sp>
      <p:sp>
        <p:nvSpPr>
          <p:cNvPr id="8" name="TextBox 8"/>
          <p:cNvSpPr txBox="1"/>
          <p:nvPr/>
        </p:nvSpPr>
        <p:spPr>
          <a:xfrm>
            <a:off x="10871200" y="1053651"/>
            <a:ext cx="6580322" cy="493619"/>
          </a:xfrm>
          <a:prstGeom prst="rect">
            <a:avLst/>
          </a:prstGeom>
        </p:spPr>
        <p:txBody>
          <a:bodyPr wrap="square" lIns="0" tIns="0" rIns="0" bIns="0" rtlCol="0" anchor="t">
            <a:spAutoFit/>
          </a:bodyPr>
          <a:lstStyle/>
          <a:p>
            <a:pPr>
              <a:lnSpc>
                <a:spcPts val="3839"/>
              </a:lnSpc>
            </a:pPr>
            <a:r>
              <a:rPr lang="en-US" sz="4000" b="1" dirty="0" err="1" smtClean="0">
                <a:solidFill>
                  <a:srgbClr val="1B5BC3"/>
                </a:solidFill>
                <a:latin typeface="Arial" panose="020B0604020202020204" pitchFamily="34" charset="0"/>
                <a:cs typeface="Arial" panose="020B0604020202020204" pitchFamily="34" charset="0"/>
              </a:rPr>
              <a:t>Thông</a:t>
            </a:r>
            <a:r>
              <a:rPr lang="en-US" sz="4000" b="1" dirty="0" smtClean="0">
                <a:solidFill>
                  <a:srgbClr val="1B5BC3"/>
                </a:solidFill>
                <a:latin typeface="Arial" panose="020B0604020202020204" pitchFamily="34" charset="0"/>
                <a:cs typeface="Arial" panose="020B0604020202020204" pitchFamily="34" charset="0"/>
              </a:rPr>
              <a:t> </a:t>
            </a:r>
            <a:r>
              <a:rPr lang="en-US" sz="4000" b="1" dirty="0" err="1" smtClean="0">
                <a:solidFill>
                  <a:srgbClr val="1B5BC3"/>
                </a:solidFill>
                <a:latin typeface="Arial" panose="020B0604020202020204" pitchFamily="34" charset="0"/>
                <a:cs typeface="Arial" panose="020B0604020202020204" pitchFamily="34" charset="0"/>
              </a:rPr>
              <a:t>điệp</a:t>
            </a:r>
            <a:r>
              <a:rPr lang="en-US" sz="4000" b="1" dirty="0" smtClean="0">
                <a:solidFill>
                  <a:srgbClr val="1B5BC3"/>
                </a:solidFill>
                <a:latin typeface="Arial" panose="020B0604020202020204" pitchFamily="34" charset="0"/>
                <a:cs typeface="Arial" panose="020B0604020202020204" pitchFamily="34" charset="0"/>
              </a:rPr>
              <a:t> THẬN TRỌNG</a:t>
            </a:r>
            <a:endParaRPr lang="en-US" sz="4000" b="1" dirty="0">
              <a:solidFill>
                <a:srgbClr val="1B5BC3"/>
              </a:solidFill>
              <a:latin typeface="Arial" panose="020B0604020202020204" pitchFamily="34" charset="0"/>
              <a:cs typeface="Arial" panose="020B0604020202020204" pitchFamily="34" charset="0"/>
            </a:endParaRPr>
          </a:p>
        </p:txBody>
      </p:sp>
      <p:sp>
        <p:nvSpPr>
          <p:cNvPr id="10" name="Rectangle 9"/>
          <p:cNvSpPr/>
          <p:nvPr/>
        </p:nvSpPr>
        <p:spPr>
          <a:xfrm>
            <a:off x="879390" y="2232130"/>
            <a:ext cx="9067800" cy="747897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smtClean="0">
                <a:latin typeface="Arial" panose="020B0604020202020204" pitchFamily="34" charset="0"/>
                <a:cs typeface="Arial" panose="020B0604020202020204" pitchFamily="34" charset="0"/>
              </a:rPr>
              <a:t>N</a:t>
            </a:r>
            <a:r>
              <a:rPr lang="vi-VN" sz="4000" dirty="0" smtClean="0">
                <a:latin typeface="Arial" panose="020B0604020202020204" pitchFamily="34" charset="0"/>
                <a:cs typeface="Arial" panose="020B0604020202020204" pitchFamily="34" charset="0"/>
              </a:rPr>
              <a:t>hằm </a:t>
            </a:r>
            <a:r>
              <a:rPr lang="vi-VN" sz="4000" dirty="0">
                <a:latin typeface="Arial" panose="020B0604020202020204" pitchFamily="34" charset="0"/>
                <a:cs typeface="Arial" panose="020B0604020202020204" pitchFamily="34" charset="0"/>
              </a:rPr>
              <a:t>báo trước cho biết việc nguy cấp có thể xảy ra nếu cố tình thực hiện hoặc không thực hiện hoạt động nào đó. </a:t>
            </a:r>
            <a:endParaRPr lang="en-US" sz="40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Ở </a:t>
            </a:r>
            <a:r>
              <a:rPr lang="vi-VN" sz="4000" dirty="0">
                <a:latin typeface="Arial" panose="020B0604020202020204" pitchFamily="34" charset="0"/>
                <a:cs typeface="Arial" panose="020B0604020202020204" pitchFamily="34" charset="0"/>
              </a:rPr>
              <a:t>tờ hướng dẫn cảnh </a:t>
            </a:r>
            <a:r>
              <a:rPr lang="vi-VN" sz="4000" dirty="0" smtClean="0">
                <a:latin typeface="Arial" panose="020B0604020202020204" pitchFamily="34" charset="0"/>
                <a:cs typeface="Arial" panose="020B0604020202020204" pitchFamily="34" charset="0"/>
              </a:rPr>
              <a:t>báo</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nếu cố gắng làm sạch máy tính khi máy đang bật thì có thể dẫn đến điện giật hoặc hư hỏng cho các linh </a:t>
            </a:r>
            <a:r>
              <a:rPr lang="vi-VN" sz="4000" dirty="0" smtClean="0">
                <a:latin typeface="Arial" panose="020B0604020202020204" pitchFamily="34" charset="0"/>
                <a:cs typeface="Arial" panose="020B0604020202020204" pitchFamily="34" charset="0"/>
              </a:rPr>
              <a:t>kiện.</a:t>
            </a:r>
            <a:endParaRPr lang="en-US" sz="4000" dirty="0">
              <a:latin typeface="Arial" panose="020B0604020202020204" pitchFamily="34" charset="0"/>
              <a:cs typeface="Arial" panose="020B0604020202020204" pitchFamily="34" charset="0"/>
            </a:endParaRPr>
          </a:p>
        </p:txBody>
      </p:sp>
      <p:sp>
        <p:nvSpPr>
          <p:cNvPr id="11" name="Rectangle 10"/>
          <p:cNvSpPr/>
          <p:nvPr/>
        </p:nvSpPr>
        <p:spPr>
          <a:xfrm>
            <a:off x="10797806" y="2216298"/>
            <a:ext cx="6653716"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smtClean="0">
                <a:latin typeface="Arial" panose="020B0604020202020204" pitchFamily="34" charset="0"/>
                <a:cs typeface="Arial" panose="020B0604020202020204" pitchFamily="34" charset="0"/>
              </a:rPr>
              <a:t>N</a:t>
            </a:r>
            <a:r>
              <a:rPr lang="vi-VN" sz="4000" dirty="0" smtClean="0">
                <a:latin typeface="Arial" panose="020B0604020202020204" pitchFamily="34" charset="0"/>
                <a:cs typeface="Arial" panose="020B0604020202020204" pitchFamily="34" charset="0"/>
              </a:rPr>
              <a:t>hắc </a:t>
            </a:r>
            <a:r>
              <a:rPr lang="vi-VN" sz="4000" dirty="0">
                <a:latin typeface="Arial" panose="020B0604020202020204" pitchFamily="34" charset="0"/>
                <a:cs typeface="Arial" panose="020B0604020202020204" pitchFamily="34" charset="0"/>
              </a:rPr>
              <a:t>nhở người dùng cần hết sức cẩn thận trong hành động để tránh sai sót (gây hư hỏng cho các cấu phần bên trong).</a:t>
            </a:r>
            <a:endParaRPr lang="en-US" sz="40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265" y="8818433"/>
            <a:ext cx="1238250" cy="1238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anim calcmode="lin" valueType="num">
                                      <p:cBhvr>
                                        <p:cTn id="37" dur="500" fill="hold"/>
                                        <p:tgtEl>
                                          <p:spTgt spid="11"/>
                                        </p:tgtEl>
                                        <p:attrNameLst>
                                          <p:attrName>ppt_x</p:attrName>
                                        </p:attrNameLst>
                                      </p:cBhvr>
                                      <p:tavLst>
                                        <p:tav tm="0">
                                          <p:val>
                                            <p:strVal val="#ppt_x"/>
                                          </p:val>
                                        </p:tav>
                                        <p:tav tm="100000">
                                          <p:val>
                                            <p:strVal val="#ppt_x"/>
                                          </p:val>
                                        </p:tav>
                                      </p:tavLst>
                                    </p:anim>
                                    <p:anim calcmode="lin" valueType="num">
                                      <p:cBhvr>
                                        <p:cTn id="38" dur="5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anim calcmode="lin" valueType="num">
                                      <p:cBhvr>
                                        <p:cTn id="42" dur="500" fill="hold"/>
                                        <p:tgtEl>
                                          <p:spTgt spid="12"/>
                                        </p:tgtEl>
                                        <p:attrNameLst>
                                          <p:attrName>ppt_x</p:attrName>
                                        </p:attrNameLst>
                                      </p:cBhvr>
                                      <p:tavLst>
                                        <p:tav tm="0">
                                          <p:val>
                                            <p:strVal val="#ppt_x"/>
                                          </p:val>
                                        </p:tav>
                                        <p:tav tm="100000">
                                          <p:val>
                                            <p:strVal val="#ppt_x"/>
                                          </p:val>
                                        </p:tav>
                                      </p:tavLst>
                                    </p:anim>
                                    <p:anim calcmode="lin" valueType="num">
                                      <p:cBhvr>
                                        <p:cTn id="4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srcRect l="7420" r="31871"/>
          <a:stretch/>
        </p:blipFill>
        <p:spPr>
          <a:xfrm>
            <a:off x="1" y="0"/>
            <a:ext cx="9372600" cy="1028781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4769591" y="2129432"/>
            <a:ext cx="3377010" cy="150276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2338585" y="6982913"/>
            <a:ext cx="3377010" cy="150276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839017" y="2371475"/>
            <a:ext cx="380530" cy="36245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412740" y="7574412"/>
            <a:ext cx="380530" cy="36245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67831" y="2371475"/>
            <a:ext cx="380530" cy="362454"/>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841554" y="7574412"/>
            <a:ext cx="380530" cy="36245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696646" y="2371475"/>
            <a:ext cx="380530" cy="362454"/>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270368" y="7574412"/>
            <a:ext cx="380530" cy="362454"/>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125460" y="2371475"/>
            <a:ext cx="380530" cy="362454"/>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699183" y="7574412"/>
            <a:ext cx="380530" cy="362454"/>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554274" y="2371475"/>
            <a:ext cx="380530" cy="362454"/>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127997" y="7574412"/>
            <a:ext cx="380530" cy="362454"/>
          </a:xfrm>
          <a:prstGeom prst="rect">
            <a:avLst/>
          </a:prstGeom>
        </p:spPr>
      </p:pic>
      <p:sp>
        <p:nvSpPr>
          <p:cNvPr id="16" name="AutoShape 16"/>
          <p:cNvSpPr/>
          <p:nvPr/>
        </p:nvSpPr>
        <p:spPr>
          <a:xfrm>
            <a:off x="5839017" y="2890342"/>
            <a:ext cx="2095787" cy="0"/>
          </a:xfrm>
          <a:prstGeom prst="line">
            <a:avLst/>
          </a:prstGeom>
          <a:ln w="47625" cap="rnd">
            <a:solidFill>
              <a:srgbClr val="FBCA00"/>
            </a:solidFill>
            <a:prstDash val="solid"/>
            <a:headEnd type="none" w="sm" len="sm"/>
            <a:tailEnd type="none" w="sm" len="sm"/>
          </a:ln>
        </p:spPr>
      </p:sp>
      <p:sp>
        <p:nvSpPr>
          <p:cNvPr id="17" name="AutoShape 17"/>
          <p:cNvSpPr/>
          <p:nvPr/>
        </p:nvSpPr>
        <p:spPr>
          <a:xfrm>
            <a:off x="3412740" y="8093279"/>
            <a:ext cx="2095787" cy="0"/>
          </a:xfrm>
          <a:prstGeom prst="line">
            <a:avLst/>
          </a:prstGeom>
          <a:ln w="47625" cap="rnd">
            <a:solidFill>
              <a:srgbClr val="FBCA00"/>
            </a:solidFill>
            <a:prstDash val="solid"/>
            <a:headEnd type="none" w="sm" len="sm"/>
            <a:tailEnd type="none" w="sm" len="sm"/>
          </a:ln>
        </p:spPr>
      </p:sp>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971931" y="2371475"/>
            <a:ext cx="657939" cy="657939"/>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545653" y="7574412"/>
            <a:ext cx="657939" cy="657939"/>
          </a:xfrm>
          <a:prstGeom prst="rect">
            <a:avLst/>
          </a:prstGeom>
        </p:spPr>
      </p:pic>
      <p:sp>
        <p:nvSpPr>
          <p:cNvPr id="24" name="Rectangle 23"/>
          <p:cNvSpPr/>
          <p:nvPr/>
        </p:nvSpPr>
        <p:spPr>
          <a:xfrm>
            <a:off x="9923720" y="1459011"/>
            <a:ext cx="7543800" cy="1938992"/>
          </a:xfrm>
          <a:prstGeom prst="rect">
            <a:avLst/>
          </a:prstGeom>
        </p:spPr>
        <p:txBody>
          <a:bodyPr wrap="square">
            <a:spAutoFit/>
          </a:bodyPr>
          <a:lstStyle/>
          <a:p>
            <a:pPr algn="ctr">
              <a:lnSpc>
                <a:spcPct val="150000"/>
              </a:lnSpc>
            </a:pPr>
            <a:r>
              <a:rPr lang="en-US" sz="4000" i="1" dirty="0" err="1" smtClean="0">
                <a:solidFill>
                  <a:srgbClr val="002060"/>
                </a:solidFill>
                <a:latin typeface="Arial" panose="020B0604020202020204" pitchFamily="34" charset="0"/>
                <a:cs typeface="Arial" panose="020B0604020202020204" pitchFamily="34" charset="0"/>
              </a:rPr>
              <a:t>Em</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hãy</a:t>
            </a:r>
            <a:r>
              <a:rPr lang="en-US" sz="4000" i="1" dirty="0" smtClean="0">
                <a:solidFill>
                  <a:srgbClr val="002060"/>
                </a:solidFill>
                <a:latin typeface="Arial" panose="020B0604020202020204" pitchFamily="34" charset="0"/>
                <a:cs typeface="Arial" panose="020B0604020202020204" pitchFamily="34" charset="0"/>
              </a:rPr>
              <a:t> </a:t>
            </a:r>
            <a:r>
              <a:rPr lang="vi-VN" sz="4000" i="1" dirty="0" smtClean="0">
                <a:solidFill>
                  <a:srgbClr val="002060"/>
                </a:solidFill>
                <a:latin typeface="Arial" panose="020B0604020202020204" pitchFamily="34" charset="0"/>
                <a:cs typeface="Arial" panose="020B0604020202020204" pitchFamily="34" charset="0"/>
              </a:rPr>
              <a:t>nêu </a:t>
            </a:r>
            <a:r>
              <a:rPr lang="vi-VN" sz="4000" i="1" dirty="0">
                <a:solidFill>
                  <a:srgbClr val="002060"/>
                </a:solidFill>
                <a:latin typeface="Arial" panose="020B0604020202020204" pitchFamily="34" charset="0"/>
                <a:cs typeface="Arial" panose="020B0604020202020204" pitchFamily="34" charset="0"/>
              </a:rPr>
              <a:t>ý nghĩa của tài </a:t>
            </a:r>
            <a:r>
              <a:rPr lang="vi-VN" sz="4000" i="1" dirty="0" smtClean="0">
                <a:solidFill>
                  <a:srgbClr val="002060"/>
                </a:solidFill>
                <a:latin typeface="Arial" panose="020B0604020202020204" pitchFamily="34" charset="0"/>
                <a:cs typeface="Arial" panose="020B0604020202020204" pitchFamily="34" charset="0"/>
              </a:rPr>
              <a:t>liệu</a:t>
            </a:r>
            <a:r>
              <a:rPr lang="en-US" sz="4000" i="1" dirty="0" smtClean="0">
                <a:solidFill>
                  <a:srgbClr val="002060"/>
                </a:solidFill>
                <a:latin typeface="Arial" panose="020B0604020202020204" pitchFamily="34" charset="0"/>
                <a:cs typeface="Arial" panose="020B0604020202020204" pitchFamily="34" charset="0"/>
              </a:rPr>
              <a:t> </a:t>
            </a:r>
            <a:r>
              <a:rPr lang="vi-VN" sz="4000" i="1" dirty="0" smtClean="0">
                <a:solidFill>
                  <a:srgbClr val="002060"/>
                </a:solidFill>
                <a:latin typeface="Arial" panose="020B0604020202020204" pitchFamily="34" charset="0"/>
                <a:cs typeface="Arial" panose="020B0604020202020204" pitchFamily="34" charset="0"/>
              </a:rPr>
              <a:t>hướng </a:t>
            </a:r>
            <a:r>
              <a:rPr lang="vi-VN" sz="4000" i="1" dirty="0">
                <a:solidFill>
                  <a:srgbClr val="002060"/>
                </a:solidFill>
                <a:latin typeface="Arial" panose="020B0604020202020204" pitchFamily="34" charset="0"/>
                <a:cs typeface="Arial" panose="020B0604020202020204" pitchFamily="34" charset="0"/>
              </a:rPr>
              <a:t>dẫn sử dụng thiết bị số.</a:t>
            </a:r>
            <a:endParaRPr lang="en-US" sz="4000" i="1" dirty="0">
              <a:solidFill>
                <a:srgbClr val="002060"/>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11"/>
          <a:stretch>
            <a:fillRect/>
          </a:stretch>
        </p:blipFill>
        <p:spPr>
          <a:xfrm>
            <a:off x="12795138" y="489533"/>
            <a:ext cx="1800965" cy="969478"/>
          </a:xfrm>
          <a:prstGeom prst="rect">
            <a:avLst/>
          </a:prstGeom>
        </p:spPr>
      </p:pic>
      <p:grpSp>
        <p:nvGrpSpPr>
          <p:cNvPr id="2" name="Group 1"/>
          <p:cNvGrpSpPr/>
          <p:nvPr/>
        </p:nvGrpSpPr>
        <p:grpSpPr>
          <a:xfrm>
            <a:off x="9649110" y="3632201"/>
            <a:ext cx="8109066" cy="6007099"/>
            <a:chOff x="9649110" y="3632201"/>
            <a:chExt cx="8109066" cy="6007099"/>
          </a:xfrm>
        </p:grpSpPr>
        <p:sp>
          <p:nvSpPr>
            <p:cNvPr id="22" name="AutoShape 22"/>
            <p:cNvSpPr/>
            <p:nvPr/>
          </p:nvSpPr>
          <p:spPr>
            <a:xfrm>
              <a:off x="10590672" y="3632201"/>
              <a:ext cx="6225942" cy="0"/>
            </a:xfrm>
            <a:prstGeom prst="line">
              <a:avLst/>
            </a:prstGeom>
            <a:ln w="47625" cap="rnd">
              <a:solidFill>
                <a:srgbClr val="E1E1E1"/>
              </a:solidFill>
              <a:prstDash val="solid"/>
              <a:headEnd type="none" w="sm" len="sm"/>
              <a:tailEnd type="none" w="sm" len="sm"/>
            </a:ln>
          </p:spPr>
        </p:sp>
        <p:sp>
          <p:nvSpPr>
            <p:cNvPr id="23" name="AutoShape 23"/>
            <p:cNvSpPr/>
            <p:nvPr/>
          </p:nvSpPr>
          <p:spPr>
            <a:xfrm>
              <a:off x="10758947" y="9639300"/>
              <a:ext cx="6225942" cy="0"/>
            </a:xfrm>
            <a:prstGeom prst="line">
              <a:avLst/>
            </a:prstGeom>
            <a:ln w="47625" cap="rnd">
              <a:solidFill>
                <a:srgbClr val="E1E1E1"/>
              </a:solidFill>
              <a:prstDash val="solid"/>
              <a:headEnd type="none" w="sm" len="sm"/>
              <a:tailEnd type="none" w="sm" len="sm"/>
            </a:ln>
          </p:spPr>
        </p:sp>
        <p:sp>
          <p:nvSpPr>
            <p:cNvPr id="26" name="Rectangle 25"/>
            <p:cNvSpPr/>
            <p:nvPr/>
          </p:nvSpPr>
          <p:spPr>
            <a:xfrm>
              <a:off x="9649110" y="3753621"/>
              <a:ext cx="8109066" cy="563231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Tờ hướng dẫn sử dụng thiết bị số giúp ta sử dụng an toàn và đúng cách, thường có nội dung gồm các mục: hướng dẫn an toàn, lắp đặt/ thiết đặt, vận hành, bảo trì, xử lí sự cố, thông tin hỗ trợ khách hàng.</a:t>
              </a:r>
              <a:endParaRPr lang="en-US" sz="4000"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0" y="559884"/>
            <a:ext cx="18288000" cy="10070016"/>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3199533" y="685983"/>
            <a:ext cx="11995772" cy="467116"/>
          </a:xfrm>
          <a:prstGeom prst="rect">
            <a:avLst/>
          </a:prstGeom>
        </p:spPr>
        <p:txBody>
          <a:bodyPr wrap="square" lIns="0" tIns="0" rIns="0" bIns="0" rtlCol="0" anchor="t">
            <a:spAutoFit/>
          </a:bodyPr>
          <a:lstStyle/>
          <a:p>
            <a:pPr algn="ctr">
              <a:lnSpc>
                <a:spcPts val="3399"/>
              </a:lnSpc>
            </a:pPr>
            <a:r>
              <a:rPr lang="en-US" sz="4800" b="1" dirty="0">
                <a:solidFill>
                  <a:schemeClr val="bg1"/>
                </a:solidFill>
                <a:latin typeface="Arial" panose="020B0604020202020204" pitchFamily="34" charset="0"/>
                <a:cs typeface="Arial" panose="020B0604020202020204" pitchFamily="34" charset="0"/>
              </a:rPr>
              <a:t>2</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Thông</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số</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kĩ</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thuật</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của</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thiết</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bị</a:t>
            </a:r>
            <a:r>
              <a:rPr lang="en-US" sz="4800" b="1" dirty="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số</a:t>
            </a:r>
            <a:endParaRPr lang="en-US" sz="4800" b="1" dirty="0">
              <a:solidFill>
                <a:schemeClr val="bg1"/>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2" name="Rectangle 1"/>
          <p:cNvSpPr/>
          <p:nvPr/>
        </p:nvSpPr>
        <p:spPr>
          <a:xfrm>
            <a:off x="1425019" y="1694780"/>
            <a:ext cx="15544800" cy="1824923"/>
          </a:xfrm>
          <a:prstGeom prst="rect">
            <a:avLst/>
          </a:prstGeom>
        </p:spPr>
        <p:txBody>
          <a:bodyPr wrap="square">
            <a:spAutoFit/>
          </a:bodyPr>
          <a:lstStyle/>
          <a:p>
            <a:pPr algn="just">
              <a:lnSpc>
                <a:spcPct val="150000"/>
              </a:lnSpc>
            </a:pPr>
            <a:r>
              <a:rPr lang="en-US" sz="4000" b="1" u="sng" dirty="0" err="1">
                <a:solidFill>
                  <a:srgbClr val="C00000"/>
                </a:solidFill>
                <a:latin typeface="Arial" panose="020B0604020202020204" pitchFamily="34" charset="0"/>
                <a:cs typeface="Arial" panose="020B0604020202020204" pitchFamily="34" charset="0"/>
              </a:rPr>
              <a:t>Hoạt</a:t>
            </a:r>
            <a:r>
              <a:rPr lang="en-US" sz="4000" b="1" u="sng" dirty="0">
                <a:solidFill>
                  <a:srgbClr val="C00000"/>
                </a:solidFill>
                <a:latin typeface="Arial" panose="020B0604020202020204" pitchFamily="34" charset="0"/>
                <a:cs typeface="Arial" panose="020B0604020202020204" pitchFamily="34" charset="0"/>
              </a:rPr>
              <a:t> </a:t>
            </a:r>
            <a:r>
              <a:rPr lang="en-US" sz="4000" b="1" u="sng" dirty="0" err="1">
                <a:solidFill>
                  <a:srgbClr val="C00000"/>
                </a:solidFill>
                <a:latin typeface="Arial" panose="020B0604020202020204" pitchFamily="34" charset="0"/>
                <a:cs typeface="Arial" panose="020B0604020202020204" pitchFamily="34" charset="0"/>
              </a:rPr>
              <a:t>động</a:t>
            </a:r>
            <a:r>
              <a:rPr lang="en-US" sz="4000" b="1" u="sng" dirty="0">
                <a:solidFill>
                  <a:srgbClr val="C00000"/>
                </a:solidFill>
                <a:latin typeface="Arial" panose="020B0604020202020204" pitchFamily="34" charset="0"/>
                <a:cs typeface="Arial" panose="020B0604020202020204" pitchFamily="34" charset="0"/>
              </a:rPr>
              <a:t> </a:t>
            </a:r>
            <a:r>
              <a:rPr lang="en-US" sz="4000" b="1" u="sng" dirty="0" smtClean="0">
                <a:solidFill>
                  <a:srgbClr val="C00000"/>
                </a:solidFill>
                <a:latin typeface="Arial" panose="020B0604020202020204" pitchFamily="34" charset="0"/>
                <a:cs typeface="Arial" panose="020B0604020202020204" pitchFamily="34" charset="0"/>
              </a:rPr>
              <a:t>2</a:t>
            </a:r>
            <a:r>
              <a:rPr lang="en-US" sz="4000" b="1" dirty="0" smtClean="0">
                <a:solidFill>
                  <a:srgbClr val="C00000"/>
                </a:solidFill>
                <a:latin typeface="Arial" panose="020B0604020202020204" pitchFamily="34" charset="0"/>
                <a:cs typeface="Arial" panose="020B0604020202020204" pitchFamily="34" charset="0"/>
              </a:rPr>
              <a:t>:</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2,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thấy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phận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giống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nhau</a:t>
            </a:r>
            <a:r>
              <a:rPr lang="en-US" sz="4000" dirty="0" smtClean="0">
                <a:latin typeface="Arial" panose="020B0604020202020204" pitchFamily="34" charset="0"/>
                <a:cs typeface="Arial" panose="020B0604020202020204" pitchFamily="34" charset="0"/>
              </a:rPr>
              <a:t>?</a:t>
            </a:r>
            <a:endParaRPr lang="en-US" sz="4000" b="1" u="sng" dirty="0">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1668343" y="3929110"/>
            <a:ext cx="14547851" cy="3443072"/>
            <a:chOff x="1668343" y="3929110"/>
            <a:chExt cx="14547851" cy="3443072"/>
          </a:xfrm>
        </p:grpSpPr>
        <p:grpSp>
          <p:nvGrpSpPr>
            <p:cNvPr id="22" name="Group 21"/>
            <p:cNvGrpSpPr/>
            <p:nvPr/>
          </p:nvGrpSpPr>
          <p:grpSpPr>
            <a:xfrm>
              <a:off x="1668343" y="3929110"/>
              <a:ext cx="14547851" cy="2590801"/>
              <a:chOff x="1668343" y="3929110"/>
              <a:chExt cx="14547851" cy="2590801"/>
            </a:xfrm>
          </p:grpSpPr>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8343" y="4102447"/>
                <a:ext cx="1814766" cy="235300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9671" y="4106296"/>
                <a:ext cx="3985093" cy="2399026"/>
              </a:xfrm>
              <a:prstGeom prst="rect">
                <a:avLst/>
              </a:prstGeom>
            </p:spPr>
          </p:pic>
          <p:pic>
            <p:nvPicPr>
              <p:cNvPr id="16" name="Picture 15"/>
              <p:cNvPicPr>
                <a:picLocks noChangeAspect="1"/>
              </p:cNvPicPr>
              <p:nvPr/>
            </p:nvPicPr>
            <p:blipFill rotWithShape="1">
              <a:blip r:embed="rId10" cstate="print">
                <a:extLst>
                  <a:ext uri="{28A0092B-C50C-407E-A947-70E740481C1C}">
                    <a14:useLocalDpi xmlns:a14="http://schemas.microsoft.com/office/drawing/2010/main" val="0"/>
                  </a:ext>
                </a:extLst>
              </a:blip>
              <a:srcRect t="10319" b="10611"/>
              <a:stretch/>
            </p:blipFill>
            <p:spPr>
              <a:xfrm>
                <a:off x="8659838" y="3929110"/>
                <a:ext cx="3276600" cy="2590801"/>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573000" y="3943701"/>
                <a:ext cx="3643194" cy="2561621"/>
              </a:xfrm>
              <a:prstGeom prst="rect">
                <a:avLst/>
              </a:prstGeom>
            </p:spPr>
          </p:pic>
        </p:grpSp>
        <p:sp>
          <p:nvSpPr>
            <p:cNvPr id="23" name="Rectangle 22"/>
            <p:cNvSpPr/>
            <p:nvPr/>
          </p:nvSpPr>
          <p:spPr>
            <a:xfrm>
              <a:off x="5758016" y="6787407"/>
              <a:ext cx="6878806" cy="584775"/>
            </a:xfrm>
            <a:prstGeom prst="rect">
              <a:avLst/>
            </a:prstGeom>
          </p:spPr>
          <p:txBody>
            <a:bodyPr wrap="none">
              <a:spAutoFit/>
            </a:bodyPr>
            <a:lstStyle/>
            <a:p>
              <a:r>
                <a:rPr lang="en-US" sz="3200" i="1" dirty="0" err="1">
                  <a:solidFill>
                    <a:srgbClr val="002060"/>
                  </a:solidFill>
                  <a:latin typeface="Arial" panose="020B0604020202020204" pitchFamily="34" charset="0"/>
                  <a:cs typeface="Arial" panose="020B0604020202020204" pitchFamily="34" charset="0"/>
                </a:rPr>
                <a:t>Hình</a:t>
              </a:r>
              <a:r>
                <a:rPr lang="en-US" sz="3200" i="1" dirty="0">
                  <a:solidFill>
                    <a:srgbClr val="002060"/>
                  </a:solidFill>
                  <a:latin typeface="Arial" panose="020B0604020202020204" pitchFamily="34" charset="0"/>
                  <a:cs typeface="Arial" panose="020B0604020202020204" pitchFamily="34" charset="0"/>
                </a:rPr>
                <a:t> 2. </a:t>
              </a:r>
              <a:r>
                <a:rPr lang="en-US" sz="3200" i="1" dirty="0" err="1">
                  <a:solidFill>
                    <a:srgbClr val="002060"/>
                  </a:solidFill>
                  <a:latin typeface="Arial" panose="020B0604020202020204" pitchFamily="34" charset="0"/>
                  <a:cs typeface="Arial" panose="020B0604020202020204" pitchFamily="34" charset="0"/>
                </a:rPr>
                <a:t>Một</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số</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thiết</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bị</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số</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thông</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dụng</a:t>
              </a:r>
              <a:endParaRPr lang="en-US" sz="3200" i="1" dirty="0">
                <a:solidFill>
                  <a:srgbClr val="002060"/>
                </a:solidFill>
                <a:latin typeface="Arial" panose="020B0604020202020204" pitchFamily="34" charset="0"/>
                <a:cs typeface="Arial" panose="020B0604020202020204" pitchFamily="34" charset="0"/>
              </a:endParaRPr>
            </a:p>
          </p:txBody>
        </p:sp>
      </p:grpSp>
      <p:grpSp>
        <p:nvGrpSpPr>
          <p:cNvPr id="6" name="Group 5"/>
          <p:cNvGrpSpPr/>
          <p:nvPr/>
        </p:nvGrpSpPr>
        <p:grpSpPr>
          <a:xfrm>
            <a:off x="4648200" y="7868367"/>
            <a:ext cx="8382000" cy="2298753"/>
            <a:chOff x="4648200" y="7868367"/>
            <a:chExt cx="8382000" cy="2298753"/>
          </a:xfrm>
        </p:grpSpPr>
        <p:pic>
          <p:nvPicPr>
            <p:cNvPr id="24" name="Picture 23"/>
            <p:cNvPicPr>
              <a:picLocks noChangeAspect="1"/>
            </p:cNvPicPr>
            <p:nvPr/>
          </p:nvPicPr>
          <p:blipFill>
            <a:blip r:embed="rId12"/>
            <a:stretch>
              <a:fillRect/>
            </a:stretch>
          </p:blipFill>
          <p:spPr>
            <a:xfrm>
              <a:off x="4648200" y="7868367"/>
              <a:ext cx="2209800" cy="2298753"/>
            </a:xfrm>
            <a:prstGeom prst="rect">
              <a:avLst/>
            </a:prstGeom>
          </p:spPr>
        </p:pic>
        <p:sp>
          <p:nvSpPr>
            <p:cNvPr id="25" name="Oval Callout 24"/>
            <p:cNvSpPr/>
            <p:nvPr/>
          </p:nvSpPr>
          <p:spPr>
            <a:xfrm>
              <a:off x="7239000" y="7988331"/>
              <a:ext cx="5791200" cy="1557020"/>
            </a:xfrm>
            <a:prstGeom prst="wedgeEllipseCallout">
              <a:avLst>
                <a:gd name="adj1" fmla="val -52802"/>
                <a:gd name="adj2" fmla="val 3841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30000"/>
                </a:lnSpc>
              </a:pPr>
              <a:r>
                <a:rPr lang="en-US" sz="4000" dirty="0" err="1" smtClean="0">
                  <a:solidFill>
                    <a:schemeClr val="tx1"/>
                  </a:solidFill>
                  <a:latin typeface="Arial" panose="020B0604020202020204" pitchFamily="34" charset="0"/>
                  <a:cs typeface="Arial" panose="020B0604020202020204" pitchFamily="34" charset="0"/>
                </a:rPr>
                <a:t>Đều</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có</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màn</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hình</a:t>
              </a:r>
              <a:endParaRPr lang="en-US" sz="4000"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30504616"/>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555285" y="1872852"/>
            <a:ext cx="14630400" cy="2075179"/>
            <a:chOff x="2590801" y="800100"/>
            <a:chExt cx="14630400" cy="2075179"/>
          </a:xfrm>
        </p:grpSpPr>
        <p:sp>
          <p:nvSpPr>
            <p:cNvPr id="8" name="Rounded Rectangle 7"/>
            <p:cNvSpPr/>
            <p:nvPr/>
          </p:nvSpPr>
          <p:spPr>
            <a:xfrm>
              <a:off x="2590801" y="800100"/>
              <a:ext cx="14630400" cy="2075179"/>
            </a:xfrm>
            <a:prstGeom prst="roundRect">
              <a:avLst>
                <a:gd name="adj" fmla="val 15558"/>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35566" y="829485"/>
              <a:ext cx="13639800" cy="1938992"/>
            </a:xfrm>
            <a:prstGeom prst="rect">
              <a:avLst/>
            </a:prstGeom>
          </p:spPr>
          <p:txBody>
            <a:bodyPr wrap="square">
              <a:spAutoFit/>
            </a:bodyPr>
            <a:lstStyle/>
            <a:p>
              <a:pPr algn="just">
                <a:lnSpc>
                  <a:spcPct val="150000"/>
                </a:lnSpc>
              </a:pPr>
              <a:r>
                <a:rPr lang="en-US" sz="4000" i="1" dirty="0" err="1" smtClean="0">
                  <a:latin typeface="Arial" panose="020B0604020202020204" pitchFamily="34" charset="0"/>
                  <a:cs typeface="Arial" panose="020B0604020202020204" pitchFamily="34" charset="0"/>
                </a:rPr>
                <a:t>Em</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hãy</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đọc</a:t>
              </a:r>
              <a:r>
                <a:rPr lang="en-US" sz="4000" i="1" dirty="0" smtClean="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SGK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chỉ</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ra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thông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số</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kĩ</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thuật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quan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trọng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về</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xử</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lí</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dữ</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liệu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số</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thiết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bị</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số</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điển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a:t>
              </a:r>
            </a:p>
          </p:txBody>
        </p:sp>
      </p:grpSp>
      <p:sp>
        <p:nvSpPr>
          <p:cNvPr id="7" name="AutoShape 7"/>
          <p:cNvSpPr/>
          <p:nvPr/>
        </p:nvSpPr>
        <p:spPr>
          <a:xfrm>
            <a:off x="2555285" y="1872851"/>
            <a:ext cx="298931" cy="2075179"/>
          </a:xfrm>
          <a:prstGeom prst="rect">
            <a:avLst/>
          </a:prstGeom>
          <a:solidFill>
            <a:srgbClr val="3777E4"/>
          </a:solidFill>
        </p:spPr>
      </p:sp>
      <p:pic>
        <p:nvPicPr>
          <p:cNvPr id="12" name="Picture 11"/>
          <p:cNvPicPr>
            <a:picLocks noChangeAspect="1"/>
          </p:cNvPicPr>
          <p:nvPr/>
        </p:nvPicPr>
        <p:blipFill>
          <a:blip r:embed="rId2"/>
          <a:stretch>
            <a:fillRect/>
          </a:stretch>
        </p:blipFill>
        <p:spPr>
          <a:xfrm>
            <a:off x="2555285" y="4381500"/>
            <a:ext cx="5468969" cy="5468969"/>
          </a:xfrm>
          <a:prstGeom prst="rect">
            <a:avLst/>
          </a:prstGeom>
        </p:spPr>
      </p:pic>
      <p:sp>
        <p:nvSpPr>
          <p:cNvPr id="13" name="Rounded Rectangular Callout 12"/>
          <p:cNvSpPr/>
          <p:nvPr/>
        </p:nvSpPr>
        <p:spPr>
          <a:xfrm>
            <a:off x="9692640" y="4653398"/>
            <a:ext cx="5486400" cy="1097471"/>
          </a:xfrm>
          <a:prstGeom prst="wedgeRoundRectCallout">
            <a:avLst>
              <a:gd name="adj1" fmla="val -59419"/>
              <a:gd name="adj2" fmla="val 3993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err="1" smtClean="0">
                <a:latin typeface="Arial" panose="020B0604020202020204" pitchFamily="34" charset="0"/>
                <a:cs typeface="Arial" panose="020B0604020202020204" pitchFamily="34" charset="0"/>
              </a:rPr>
              <a:t>Tốc</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CPU</a:t>
            </a:r>
          </a:p>
        </p:txBody>
      </p:sp>
      <p:sp>
        <p:nvSpPr>
          <p:cNvPr id="14" name="Rounded Rectangular Callout 13"/>
          <p:cNvSpPr/>
          <p:nvPr/>
        </p:nvSpPr>
        <p:spPr>
          <a:xfrm>
            <a:off x="9677400" y="6328574"/>
            <a:ext cx="5486400" cy="1097471"/>
          </a:xfrm>
          <a:prstGeom prst="wedgeRoundRectCallout">
            <a:avLst>
              <a:gd name="adj1" fmla="val -59419"/>
              <a:gd name="adj2" fmla="val 39936"/>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dirty="0" smtClean="0">
                <a:latin typeface="Arial" panose="020B0604020202020204" pitchFamily="34" charset="0"/>
                <a:cs typeface="Arial" panose="020B0604020202020204" pitchFamily="34" charset="0"/>
              </a:rPr>
              <a:t>Dung </a:t>
            </a:r>
            <a:r>
              <a:rPr lang="en-US" sz="4000" dirty="0" err="1" smtClean="0">
                <a:latin typeface="Arial" panose="020B0604020202020204" pitchFamily="34" charset="0"/>
                <a:cs typeface="Arial" panose="020B0604020202020204" pitchFamily="34" charset="0"/>
              </a:rPr>
              <a:t>lượng</a:t>
            </a:r>
            <a:r>
              <a:rPr lang="en-US" sz="4000" dirty="0" smtClean="0">
                <a:latin typeface="Arial" panose="020B0604020202020204" pitchFamily="34" charset="0"/>
                <a:cs typeface="Arial" panose="020B0604020202020204" pitchFamily="34" charset="0"/>
              </a:rPr>
              <a:t> RAM</a:t>
            </a:r>
            <a:endParaRPr lang="en-US" sz="4000" dirty="0">
              <a:latin typeface="Arial" panose="020B0604020202020204" pitchFamily="34" charset="0"/>
              <a:cs typeface="Arial" panose="020B0604020202020204" pitchFamily="34" charset="0"/>
            </a:endParaRPr>
          </a:p>
        </p:txBody>
      </p:sp>
      <p:sp>
        <p:nvSpPr>
          <p:cNvPr id="15" name="Rounded Rectangular Callout 14"/>
          <p:cNvSpPr/>
          <p:nvPr/>
        </p:nvSpPr>
        <p:spPr>
          <a:xfrm>
            <a:off x="9677400" y="8003750"/>
            <a:ext cx="5486400" cy="1097471"/>
          </a:xfrm>
          <a:prstGeom prst="wedgeRoundRectCallout">
            <a:avLst>
              <a:gd name="adj1" fmla="val -59419"/>
              <a:gd name="adj2" fmla="val 39936"/>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smtClean="0">
                <a:latin typeface="Arial" panose="020B0604020202020204" pitchFamily="34" charset="0"/>
                <a:cs typeface="Arial" panose="020B0604020202020204" pitchFamily="34" charset="0"/>
              </a:rPr>
              <a:t>Dung </a:t>
            </a:r>
            <a:r>
              <a:rPr lang="en-US" sz="4000" dirty="0" err="1" smtClean="0">
                <a:latin typeface="Arial" panose="020B0604020202020204" pitchFamily="34" charset="0"/>
                <a:cs typeface="Arial" panose="020B0604020202020204" pitchFamily="34" charset="0"/>
              </a:rPr>
              <a:t>lượng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lưu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trữ</a:t>
            </a:r>
            <a:endParaRPr lang="en-US" sz="40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3"/>
          <a:stretch>
            <a:fillRect/>
          </a:stretch>
        </p:blipFill>
        <p:spPr>
          <a:xfrm>
            <a:off x="667777" y="1771309"/>
            <a:ext cx="1572904" cy="2200847"/>
          </a:xfrm>
          <a:prstGeom prst="rect">
            <a:avLst/>
          </a:prstGeom>
        </p:spPr>
      </p:pic>
      <p:pic>
        <p:nvPicPr>
          <p:cNvPr id="17" name="Picture 16"/>
          <p:cNvPicPr>
            <a:picLocks noChangeAspect="1"/>
          </p:cNvPicPr>
          <p:nvPr/>
        </p:nvPicPr>
        <p:blipFill>
          <a:blip r:embed="rId4"/>
          <a:stretch>
            <a:fillRect/>
          </a:stretch>
        </p:blipFill>
        <p:spPr>
          <a:xfrm>
            <a:off x="15732111" y="8003751"/>
            <a:ext cx="2555889" cy="2194943"/>
          </a:xfrm>
          <a:prstGeom prst="rect">
            <a:avLst/>
          </a:prstGeom>
        </p:spPr>
      </p:pic>
      <p:sp>
        <p:nvSpPr>
          <p:cNvPr id="18" name="Rectangle 17"/>
          <p:cNvSpPr/>
          <p:nvPr/>
        </p:nvSpPr>
        <p:spPr>
          <a:xfrm>
            <a:off x="2944598" y="497224"/>
            <a:ext cx="12322604" cy="707886"/>
          </a:xfrm>
          <a:prstGeom prst="rect">
            <a:avLst/>
          </a:prstGeom>
        </p:spPr>
        <p:txBody>
          <a:bodyPr wrap="none">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Thông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xử</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lí</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dữ</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liệu</a:t>
            </a:r>
            <a:r>
              <a:rPr lang="en-US" sz="4000" b="1" dirty="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số</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grpSp>
        <p:nvGrpSpPr>
          <p:cNvPr id="19" name="Group 18"/>
          <p:cNvGrpSpPr/>
          <p:nvPr/>
        </p:nvGrpSpPr>
        <p:grpSpPr>
          <a:xfrm>
            <a:off x="662551" y="559884"/>
            <a:ext cx="547526" cy="368299"/>
            <a:chOff x="662551" y="559884"/>
            <a:chExt cx="547526" cy="368299"/>
          </a:xfrm>
        </p:grpSpPr>
        <p:sp>
          <p:nvSpPr>
            <p:cNvPr id="20"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1"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2"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3"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001723" y="546801"/>
            <a:ext cx="558641" cy="558641"/>
          </a:xfrm>
          <a:prstGeom prst="rect">
            <a:avLst/>
          </a:prstGeom>
        </p:spPr>
      </p:pic>
      <p:sp>
        <p:nvSpPr>
          <p:cNvPr id="24"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250"/>
                                        <p:tgtEl>
                                          <p:spTgt spid="11"/>
                                        </p:tgtEl>
                                      </p:cBhvr>
                                    </p:animEffect>
                                  </p:childTnLst>
                                </p:cTn>
                              </p:par>
                            </p:childTnLst>
                          </p:cTn>
                        </p:par>
                        <p:par>
                          <p:cTn id="18" fill="hold">
                            <p:stCondLst>
                              <p:cond delay="750"/>
                            </p:stCondLst>
                            <p:childTnLst>
                              <p:par>
                                <p:cTn id="19" presetID="16" presetClass="entr" presetSubtype="4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anim calcmode="lin" valueType="num">
                                      <p:cBhvr>
                                        <p:cTn id="38" dur="500" fill="hold"/>
                                        <p:tgtEl>
                                          <p:spTgt spid="14"/>
                                        </p:tgtEl>
                                        <p:attrNameLst>
                                          <p:attrName>ppt_x</p:attrName>
                                        </p:attrNameLst>
                                      </p:cBhvr>
                                      <p:tavLst>
                                        <p:tav tm="0">
                                          <p:val>
                                            <p:strVal val="#ppt_x"/>
                                          </p:val>
                                        </p:tav>
                                        <p:tav tm="100000">
                                          <p:val>
                                            <p:strVal val="#ppt_x"/>
                                          </p:val>
                                        </p:tav>
                                      </p:tavLst>
                                    </p:anim>
                                    <p:anim calcmode="lin" valueType="num">
                                      <p:cBhvr>
                                        <p:cTn id="39" dur="5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anim calcmode="lin" valueType="num">
                                      <p:cBhvr>
                                        <p:cTn id="44" dur="500" fill="hold"/>
                                        <p:tgtEl>
                                          <p:spTgt spid="15"/>
                                        </p:tgtEl>
                                        <p:attrNameLst>
                                          <p:attrName>ppt_x</p:attrName>
                                        </p:attrNameLst>
                                      </p:cBhvr>
                                      <p:tavLst>
                                        <p:tav tm="0">
                                          <p:val>
                                            <p:strVal val="#ppt_x"/>
                                          </p:val>
                                        </p:tav>
                                        <p:tav tm="100000">
                                          <p:val>
                                            <p:strVal val="#ppt_x"/>
                                          </p:val>
                                        </p:tav>
                                      </p:tavLst>
                                    </p:anim>
                                    <p:anim calcmode="lin" valueType="num">
                                      <p:cBhvr>
                                        <p:cTn id="4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TotalTime>
  <Words>1317</Words>
  <Application>Microsoft Office PowerPoint</Application>
  <PresentationFormat>Custom</PresentationFormat>
  <Paragraphs>159</Paragraphs>
  <Slides>26</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Wingdings</vt:lpstr>
      <vt:lpstr>Symbol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NGÀY MAI</dc:title>
  <dc:creator>Xinh Đẹp Dịu Hiền Huế Thị</dc:creator>
  <cp:lastModifiedBy>Admin</cp:lastModifiedBy>
  <cp:revision>27</cp:revision>
  <dcterms:created xsi:type="dcterms:W3CDTF">2006-08-16T00:00:00Z</dcterms:created>
  <dcterms:modified xsi:type="dcterms:W3CDTF">2024-09-13T17:17:22Z</dcterms:modified>
  <dc:identifier>DAFUQKRqUj0</dc:identifier>
</cp:coreProperties>
</file>