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8"/>
  </p:notesMasterIdLst>
  <p:sldIdLst>
    <p:sldId id="256" r:id="rId4"/>
    <p:sldId id="273" r:id="rId5"/>
    <p:sldId id="270" r:id="rId6"/>
    <p:sldId id="257" r:id="rId7"/>
    <p:sldId id="259" r:id="rId8"/>
    <p:sldId id="272" r:id="rId9"/>
    <p:sldId id="275" r:id="rId10"/>
    <p:sldId id="354" r:id="rId11"/>
    <p:sldId id="355" r:id="rId12"/>
    <p:sldId id="356" r:id="rId13"/>
    <p:sldId id="357" r:id="rId14"/>
    <p:sldId id="358" r:id="rId15"/>
    <p:sldId id="359" r:id="rId16"/>
    <p:sldId id="260" r:id="rId17"/>
    <p:sldId id="363" r:id="rId18"/>
    <p:sldId id="360" r:id="rId19"/>
    <p:sldId id="364" r:id="rId20"/>
    <p:sldId id="361" r:id="rId21"/>
    <p:sldId id="365" r:id="rId22"/>
    <p:sldId id="362" r:id="rId23"/>
    <p:sldId id="322" r:id="rId24"/>
    <p:sldId id="371" r:id="rId25"/>
    <p:sldId id="366" r:id="rId26"/>
    <p:sldId id="367" r:id="rId27"/>
    <p:sldId id="368" r:id="rId28"/>
    <p:sldId id="369" r:id="rId29"/>
    <p:sldId id="370" r:id="rId30"/>
    <p:sldId id="348" r:id="rId31"/>
    <p:sldId id="372" r:id="rId32"/>
    <p:sldId id="349" r:id="rId33"/>
    <p:sldId id="373" r:id="rId34"/>
    <p:sldId id="374" r:id="rId35"/>
    <p:sldId id="261" r:id="rId36"/>
    <p:sldId id="353" r:id="rId37"/>
  </p:sldIdLst>
  <p:sldSz cx="18288000" cy="10287000"/>
  <p:notesSz cx="6858000" cy="9144000"/>
  <p:embeddedFontLst>
    <p:embeddedFont>
      <p:font typeface="Tahoma" pitchFamily="34" charset="0"/>
      <p:regular r:id="rId39"/>
      <p:bold r:id="rId40"/>
    </p:embeddedFont>
    <p:embeddedFont>
      <p:font typeface="Calibri Light" pitchFamily="34" charset="0"/>
      <p:regular r:id="rId41"/>
      <p:italic r:id="rId42"/>
    </p:embeddedFont>
    <p:embeddedFont>
      <p:font typeface="Calibri" pitchFamily="34" charset="0"/>
      <p:regular r:id="rId43"/>
      <p:bold r:id="rId44"/>
      <p:italic r:id="rId45"/>
      <p:boldItalic r:id="rId46"/>
    </p:embeddedFont>
    <p:embeddedFont>
      <p:font typeface="Cambria Math" pitchFamily="18"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FFD347"/>
    <a:srgbClr val="9ADE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6" d="100"/>
          <a:sy n="46" d="100"/>
        </p:scale>
        <p:origin x="-75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FE8F4-F68A-47EB-BF17-1A7362961D94}" type="datetimeFigureOut">
              <a:rPr lang="en-US" smtClean="0"/>
              <a:t>14/9/2024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555CC-C205-44C7-902C-1A398AB8006E}" type="slidenum">
              <a:rPr lang="en-US" smtClean="0"/>
              <a:t>‹#›</a:t>
            </a:fld>
            <a:endParaRPr lang="en-US"/>
          </a:p>
        </p:txBody>
      </p:sp>
    </p:spTree>
    <p:extLst>
      <p:ext uri="{BB962C8B-B14F-4D97-AF65-F5344CB8AC3E}">
        <p14:creationId xmlns:p14="http://schemas.microsoft.com/office/powerpoint/2010/main" val="315429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3971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23</a:t>
            </a:fld>
            <a:endParaRPr lang="en-US" sz="1400" kern="0">
              <a:solidFill>
                <a:prstClr val="black"/>
              </a:solidFill>
              <a:cs typeface="Arial"/>
              <a:sym typeface="Arial"/>
            </a:endParaRPr>
          </a:p>
        </p:txBody>
      </p:sp>
    </p:spTree>
    <p:extLst>
      <p:ext uri="{BB962C8B-B14F-4D97-AF65-F5344CB8AC3E}">
        <p14:creationId xmlns:p14="http://schemas.microsoft.com/office/powerpoint/2010/main" val="1729986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24</a:t>
            </a:fld>
            <a:endParaRPr lang="en-US" sz="1400" kern="0">
              <a:solidFill>
                <a:prstClr val="black"/>
              </a:solidFill>
              <a:cs typeface="Arial"/>
              <a:sym typeface="Arial"/>
            </a:endParaRPr>
          </a:p>
        </p:txBody>
      </p:sp>
    </p:spTree>
    <p:extLst>
      <p:ext uri="{BB962C8B-B14F-4D97-AF65-F5344CB8AC3E}">
        <p14:creationId xmlns:p14="http://schemas.microsoft.com/office/powerpoint/2010/main" val="1268422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25</a:t>
            </a:fld>
            <a:endParaRPr lang="en-US" sz="1400" kern="0">
              <a:solidFill>
                <a:prstClr val="black"/>
              </a:solidFill>
              <a:cs typeface="Arial"/>
              <a:sym typeface="Arial"/>
            </a:endParaRPr>
          </a:p>
        </p:txBody>
      </p:sp>
    </p:spTree>
    <p:extLst>
      <p:ext uri="{BB962C8B-B14F-4D97-AF65-F5344CB8AC3E}">
        <p14:creationId xmlns:p14="http://schemas.microsoft.com/office/powerpoint/2010/main" val="28040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26</a:t>
            </a:fld>
            <a:endParaRPr lang="en-US" sz="1400" kern="0">
              <a:solidFill>
                <a:prstClr val="black"/>
              </a:solidFill>
              <a:cs typeface="Arial"/>
              <a:sym typeface="Arial"/>
            </a:endParaRPr>
          </a:p>
        </p:txBody>
      </p:sp>
    </p:spTree>
    <p:extLst>
      <p:ext uri="{BB962C8B-B14F-4D97-AF65-F5344CB8AC3E}">
        <p14:creationId xmlns:p14="http://schemas.microsoft.com/office/powerpoint/2010/main" val="3167716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27</a:t>
            </a:fld>
            <a:endParaRPr lang="en-US" sz="1400" kern="0">
              <a:solidFill>
                <a:prstClr val="black"/>
              </a:solidFill>
              <a:cs typeface="Arial"/>
              <a:sym typeface="Arial"/>
            </a:endParaRPr>
          </a:p>
        </p:txBody>
      </p:sp>
    </p:spTree>
    <p:extLst>
      <p:ext uri="{BB962C8B-B14F-4D97-AF65-F5344CB8AC3E}">
        <p14:creationId xmlns:p14="http://schemas.microsoft.com/office/powerpoint/2010/main" val="242786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 xmlns:a16="http://schemas.microsoft.com/office/drawing/2014/main" id="{65AAC1EE-97A3-4603-AA67-B9B86F55FF89}"/>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160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602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 xmlns:a16="http://schemas.microsoft.com/office/drawing/2014/main" id="{7FF68C77-CBFA-461F-A51E-325EB95509C8}"/>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571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677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 xmlns:a16="http://schemas.microsoft.com/office/drawing/2014/main" id="{9A9B79E8-DF7C-4EBB-9F3B-6BE1496FD9D6}"/>
              </a:ext>
            </a:extLst>
          </p:cNvPr>
          <p:cNvSpPr>
            <a:spLocks noGrp="1"/>
          </p:cNvSpPr>
          <p:nvPr>
            <p:ph sz="half" idx="2"/>
          </p:nvPr>
        </p:nvSpPr>
        <p:spPr>
          <a:xfrm>
            <a:off x="1259685" y="3757615"/>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42F9A33-7E46-4A42-A0A4-E18DB17B89B9}"/>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 xmlns:a16="http://schemas.microsoft.com/office/drawing/2014/main" id="{468AAA32-05F2-47FB-B9B2-30397B27C752}"/>
              </a:ext>
            </a:extLst>
          </p:cNvPr>
          <p:cNvSpPr>
            <a:spLocks noGrp="1"/>
          </p:cNvSpPr>
          <p:nvPr>
            <p:ph sz="quarter" idx="4"/>
          </p:nvPr>
        </p:nvSpPr>
        <p:spPr>
          <a:xfrm>
            <a:off x="9258301" y="3757615"/>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901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826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121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4EF36-1426-4285-828F-C8CFBFE984EE}"/>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 xmlns:a16="http://schemas.microsoft.com/office/drawing/2014/main"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161CC49-77D0-4E31-A9D2-D30F8EDAEAD1}"/>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417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E247E2-3FF2-44B7-B10F-3C06FDF7CF6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 xmlns:a16="http://schemas.microsoft.com/office/drawing/2014/main"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 xmlns:a16="http://schemas.microsoft.com/office/drawing/2014/main" id="{19F12C7B-8B90-4958-A986-27D36990BDA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152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352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461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1"/>
            <a:ext cx="13716000" cy="2483645"/>
          </a:xfrm>
        </p:spPr>
        <p:txBody>
          <a:bodyPr/>
          <a:lstStyle>
            <a:lvl1pPr marL="0" indent="0" algn="ctr">
              <a:buNone/>
              <a:defRPr sz="3600"/>
            </a:lvl1pPr>
            <a:lvl2pPr marL="685817" indent="0" algn="ctr">
              <a:buNone/>
              <a:defRPr sz="3000"/>
            </a:lvl2pPr>
            <a:lvl3pPr marL="1371636" indent="0" algn="ctr">
              <a:buNone/>
              <a:defRPr sz="2700"/>
            </a:lvl3pPr>
            <a:lvl4pPr marL="2057453" indent="0" algn="ctr">
              <a:buNone/>
              <a:defRPr sz="2400"/>
            </a:lvl4pPr>
            <a:lvl5pPr marL="2743268" indent="0" algn="ctr">
              <a:buNone/>
              <a:defRPr sz="2400"/>
            </a:lvl5pPr>
            <a:lvl6pPr marL="3429087" indent="0" algn="ctr">
              <a:buNone/>
              <a:defRPr sz="2400"/>
            </a:lvl6pPr>
            <a:lvl7pPr marL="4114904" indent="0" algn="ctr">
              <a:buNone/>
              <a:defRPr sz="2400"/>
            </a:lvl7pPr>
            <a:lvl8pPr marL="4800720" indent="0" algn="ctr">
              <a:buNone/>
              <a:defRPr sz="2400"/>
            </a:lvl8pPr>
            <a:lvl9pPr marL="5486537"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50304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1598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2"/>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7" y="6884199"/>
            <a:ext cx="15773400" cy="2250282"/>
          </a:xfrm>
        </p:spPr>
        <p:txBody>
          <a:bodyPr/>
          <a:lstStyle>
            <a:lvl1pPr marL="0" indent="0">
              <a:buNone/>
              <a:defRPr sz="3600">
                <a:solidFill>
                  <a:schemeClr val="tx1">
                    <a:tint val="75000"/>
                  </a:schemeClr>
                </a:solidFill>
              </a:defRPr>
            </a:lvl1pPr>
            <a:lvl2pPr marL="685817" indent="0">
              <a:buNone/>
              <a:defRPr sz="3000">
                <a:solidFill>
                  <a:schemeClr val="tx1">
                    <a:tint val="75000"/>
                  </a:schemeClr>
                </a:solidFill>
              </a:defRPr>
            </a:lvl2pPr>
            <a:lvl3pPr marL="1371636" indent="0">
              <a:buNone/>
              <a:defRPr sz="2700">
                <a:solidFill>
                  <a:schemeClr val="tx1">
                    <a:tint val="75000"/>
                  </a:schemeClr>
                </a:solidFill>
              </a:defRPr>
            </a:lvl3pPr>
            <a:lvl4pPr marL="2057453" indent="0">
              <a:buNone/>
              <a:defRPr sz="2400">
                <a:solidFill>
                  <a:schemeClr val="tx1">
                    <a:tint val="75000"/>
                  </a:schemeClr>
                </a:solidFill>
              </a:defRPr>
            </a:lvl4pPr>
            <a:lvl5pPr marL="2743268" indent="0">
              <a:buNone/>
              <a:defRPr sz="2400">
                <a:solidFill>
                  <a:schemeClr val="tx1">
                    <a:tint val="75000"/>
                  </a:schemeClr>
                </a:solidFill>
              </a:defRPr>
            </a:lvl5pPr>
            <a:lvl6pPr marL="3429087"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7"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63377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517401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7" y="2521746"/>
            <a:ext cx="77366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7" y="3757617"/>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3" y="2521746"/>
            <a:ext cx="77747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3" y="3757617"/>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56628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013044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10050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94900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3"/>
            <a:ext cx="9258300" cy="7310438"/>
          </a:xfrm>
        </p:spPr>
        <p:txBody>
          <a:bodyPr/>
          <a:lstStyle>
            <a:lvl1pPr marL="0" indent="0">
              <a:buNone/>
              <a:defRPr sz="4800"/>
            </a:lvl1pPr>
            <a:lvl2pPr marL="685817" indent="0">
              <a:buNone/>
              <a:defRPr sz="4200"/>
            </a:lvl2pPr>
            <a:lvl3pPr marL="1371636" indent="0">
              <a:buNone/>
              <a:defRPr sz="3600"/>
            </a:lvl3pPr>
            <a:lvl4pPr marL="2057453" indent="0">
              <a:buNone/>
              <a:defRPr sz="3000"/>
            </a:lvl4pPr>
            <a:lvl5pPr marL="2743268" indent="0">
              <a:buNone/>
              <a:defRPr sz="3000"/>
            </a:lvl5pPr>
            <a:lvl6pPr marL="3429087" indent="0">
              <a:buNone/>
              <a:defRPr sz="3000"/>
            </a:lvl6pPr>
            <a:lvl7pPr marL="4114904" indent="0">
              <a:buNone/>
              <a:defRPr sz="3000"/>
            </a:lvl7pPr>
            <a:lvl8pPr marL="4800720" indent="0">
              <a:buNone/>
              <a:defRPr sz="3000"/>
            </a:lvl8pPr>
            <a:lvl9pPr marL="5486537" indent="0">
              <a:buNone/>
              <a:defRPr sz="3000"/>
            </a:lvl9pPr>
          </a:lstStyle>
          <a:p>
            <a:endParaRPr lang="zh-CN" altLang="en-US"/>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5800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51173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1"/>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3" y="547691"/>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55334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14/9/2024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14/9/2024</a:t>
            </a:fld>
            <a:endParaRPr lang="en-US">
              <a:solidFill>
                <a:prstClr val="black">
                  <a:tint val="75000"/>
                </a:prstClr>
              </a:solidFill>
              <a:cs typeface="Arial"/>
              <a:sym typeface="Arial"/>
            </a:endParaRPr>
          </a:p>
        </p:txBody>
      </p:sp>
      <p:sp>
        <p:nvSpPr>
          <p:cNvPr id="5" name="Footer Placeholder 4">
            <a:extLst>
              <a:ext uri="{FF2B5EF4-FFF2-40B4-BE49-F238E27FC236}">
                <a16:creationId xmlns="" xmlns:a16="http://schemas.microsoft.com/office/drawing/2014/main"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 xmlns:a16="http://schemas.microsoft.com/office/drawing/2014/main"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285419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2024/9/14</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679787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7"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3"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7"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3"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7"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7" algn="l" defTabSz="137163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sv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1.bin"/><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4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2.png"/><Relationship Id="rId5" Type="http://schemas.microsoft.com/office/2007/relationships/media" Target="../media/media4.mp3"/><Relationship Id="rId10" Type="http://schemas.openxmlformats.org/officeDocument/2006/relationships/notesSlide" Target="../notesSlides/notesSlide2.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2.png"/><Relationship Id="rId5" Type="http://schemas.microsoft.com/office/2007/relationships/media" Target="../media/media4.mp3"/><Relationship Id="rId10" Type="http://schemas.openxmlformats.org/officeDocument/2006/relationships/notesSlide" Target="../notesSlides/notesSlide3.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2.png"/><Relationship Id="rId5" Type="http://schemas.microsoft.com/office/2007/relationships/media" Target="../media/media4.mp3"/><Relationship Id="rId10" Type="http://schemas.openxmlformats.org/officeDocument/2006/relationships/notesSlide" Target="../notesSlides/notesSlide4.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2.png"/><Relationship Id="rId5" Type="http://schemas.microsoft.com/office/2007/relationships/media" Target="../media/media4.mp3"/><Relationship Id="rId10" Type="http://schemas.openxmlformats.org/officeDocument/2006/relationships/notesSlide" Target="../notesSlides/notesSlide5.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2.png"/><Relationship Id="rId5" Type="http://schemas.microsoft.com/office/2007/relationships/media" Target="../media/media4.mp3"/><Relationship Id="rId10" Type="http://schemas.openxmlformats.org/officeDocument/2006/relationships/notesSlide" Target="../notesSlides/notesSlide6.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32" name="Group 32"/>
          <p:cNvGrpSpPr/>
          <p:nvPr/>
        </p:nvGrpSpPr>
        <p:grpSpPr>
          <a:xfrm>
            <a:off x="609600" y="2237854"/>
            <a:ext cx="15925800"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8" name="Freeform 38"/>
          <p:cNvSpPr/>
          <p:nvPr/>
        </p:nvSpPr>
        <p:spPr>
          <a:xfrm rot="-607473">
            <a:off x="14849671" y="7553616"/>
            <a:ext cx="524042" cy="1779154"/>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grpSp>
        <p:nvGrpSpPr>
          <p:cNvPr id="42" name="Group 41"/>
          <p:cNvGrpSpPr/>
          <p:nvPr/>
        </p:nvGrpSpPr>
        <p:grpSpPr>
          <a:xfrm>
            <a:off x="15248633" y="341339"/>
            <a:ext cx="1213088" cy="3432014"/>
            <a:chOff x="14147400" y="809281"/>
            <a:chExt cx="1625403" cy="4598517"/>
          </a:xfrm>
        </p:grpSpPr>
        <p:sp>
          <p:nvSpPr>
            <p:cNvPr id="39" name="Freeform 39"/>
            <p:cNvSpPr/>
            <p:nvPr/>
          </p:nvSpPr>
          <p:spPr>
            <a:xfrm rot="-1729736">
              <a:off x="14147400" y="811567"/>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0" name="Freeform 40"/>
            <p:cNvSpPr/>
            <p:nvPr/>
          </p:nvSpPr>
          <p:spPr>
            <a:xfrm rot="-897102">
              <a:off x="15279507" y="809281"/>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sp>
        <p:nvSpPr>
          <p:cNvPr id="41" name="TextBox 41"/>
          <p:cNvSpPr txBox="1"/>
          <p:nvPr/>
        </p:nvSpPr>
        <p:spPr>
          <a:xfrm>
            <a:off x="1332826" y="3409855"/>
            <a:ext cx="14925804" cy="3600986"/>
          </a:xfrm>
          <a:prstGeom prst="rect">
            <a:avLst/>
          </a:prstGeom>
        </p:spPr>
        <p:txBody>
          <a:bodyPr wrap="square" lIns="0" tIns="0" rIns="0" bIns="0" rtlCol="0" anchor="t">
            <a:spAutoFit/>
          </a:bodyPr>
          <a:lstStyle/>
          <a:p>
            <a:pPr algn="ctr">
              <a:lnSpc>
                <a:spcPct val="150000"/>
              </a:lnSpc>
            </a:pPr>
            <a:r>
              <a:rPr lang="vi-VN" sz="7800" b="1" spc="204" smtClean="0">
                <a:solidFill>
                  <a:srgbClr val="231F20"/>
                </a:solidFill>
                <a:latin typeface="Arial" panose="020B0604020202020204" pitchFamily="34" charset="0"/>
                <a:cs typeface="Arial" panose="020B0604020202020204" pitchFamily="34" charset="0"/>
              </a:rPr>
              <a:t>CHÀO ĐÓN CÁC EM </a:t>
            </a:r>
          </a:p>
          <a:p>
            <a:pPr algn="ctr">
              <a:lnSpc>
                <a:spcPct val="150000"/>
              </a:lnSpc>
            </a:pPr>
            <a:r>
              <a:rPr lang="vi-VN" sz="7800" b="1" spc="204" smtClean="0">
                <a:solidFill>
                  <a:srgbClr val="231F20"/>
                </a:solidFill>
                <a:latin typeface="Arial" panose="020B0604020202020204" pitchFamily="34" charset="0"/>
                <a:cs typeface="Arial" panose="020B0604020202020204" pitchFamily="34" charset="0"/>
              </a:rPr>
              <a:t>ĐẾN VỚI BÀI HỌC HÔM NAY!</a:t>
            </a:r>
            <a:endParaRPr lang="en-US" sz="7800" b="1" spc="204">
              <a:solidFill>
                <a:srgbClr val="231F20"/>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6" name="Group 5"/>
          <p:cNvGrpSpPr/>
          <p:nvPr/>
        </p:nvGrpSpPr>
        <p:grpSpPr>
          <a:xfrm>
            <a:off x="1257300" y="952500"/>
            <a:ext cx="15773400" cy="707886"/>
            <a:chOff x="1143000" y="865257"/>
            <a:chExt cx="15773400" cy="707886"/>
          </a:xfrm>
        </p:grpSpPr>
        <p:sp>
          <p:nvSpPr>
            <p:cNvPr id="3" name="Isosceles Triangle 2"/>
            <p:cNvSpPr/>
            <p:nvPr/>
          </p:nvSpPr>
          <p:spPr>
            <a:xfrm rot="5400000">
              <a:off x="1143000" y="952500"/>
              <a:ext cx="533400" cy="5334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905000" y="865257"/>
              <a:ext cx="15011400" cy="707886"/>
            </a:xfrm>
            <a:prstGeom prst="rect">
              <a:avLst/>
            </a:prstGeom>
            <a:noFill/>
          </p:spPr>
          <p:txBody>
            <a:bodyPr wrap="square" rtlCol="0">
              <a:spAutoFit/>
            </a:bodyPr>
            <a:lstStyle/>
            <a:p>
              <a:r>
                <a:rPr lang="vi-VN" sz="4000" b="1">
                  <a:solidFill>
                    <a:srgbClr val="002060"/>
                  </a:solidFill>
                </a:rPr>
                <a:t>Cộng hai số nhị phân 1 bit là A với B được tổng S và nhớ C: </a:t>
              </a:r>
              <a:endParaRPr lang="en-US" sz="4000" b="1">
                <a:solidFill>
                  <a:srgbClr val="002060"/>
                </a:solidFill>
              </a:endParaRPr>
            </a:p>
          </p:txBody>
        </p:sp>
      </p:grpSp>
      <p:sp>
        <p:nvSpPr>
          <p:cNvPr id="2" name="Rectangle 1"/>
          <p:cNvSpPr/>
          <p:nvPr/>
        </p:nvSpPr>
        <p:spPr>
          <a:xfrm>
            <a:off x="2819400" y="8267700"/>
            <a:ext cx="12335428" cy="707886"/>
          </a:xfrm>
          <a:prstGeom prst="rect">
            <a:avLst/>
          </a:prstGeom>
        </p:spPr>
        <p:txBody>
          <a:bodyPr wrap="none">
            <a:spAutoFit/>
          </a:bodyPr>
          <a:lstStyle/>
          <a:p>
            <a:r>
              <a:rPr lang="en-US" sz="4000" i="1">
                <a:latin typeface="Arial" panose="020B0604020202020204" pitchFamily="34" charset="0"/>
                <a:cs typeface="Arial" panose="020B0604020202020204" pitchFamily="34" charset="0"/>
              </a:rPr>
              <a:t>Bảng 2. Bảng chân lí mạch cộng hai số nhị phân 1 bit</a:t>
            </a:r>
          </a:p>
        </p:txBody>
      </p:sp>
      <p:graphicFrame>
        <p:nvGraphicFramePr>
          <p:cNvPr id="7" name="Table 6"/>
          <p:cNvGraphicFramePr>
            <a:graphicFrameLocks noGrp="1"/>
          </p:cNvGraphicFramePr>
          <p:nvPr>
            <p:extLst>
              <p:ext uri="{D42A27DB-BD31-4B8C-83A1-F6EECF244321}">
                <p14:modId xmlns:p14="http://schemas.microsoft.com/office/powerpoint/2010/main" val="2115615294"/>
              </p:ext>
            </p:extLst>
          </p:nvPr>
        </p:nvGraphicFramePr>
        <p:xfrm>
          <a:off x="2743200" y="2520121"/>
          <a:ext cx="12470132" cy="5486400"/>
        </p:xfrm>
        <a:graphic>
          <a:graphicData uri="http://schemas.openxmlformats.org/drawingml/2006/table">
            <a:tbl>
              <a:tblPr firstRow="1" firstCol="1" bandRow="1"/>
              <a:tblGrid>
                <a:gridCol w="3117533"/>
                <a:gridCol w="3117533"/>
                <a:gridCol w="3117533"/>
                <a:gridCol w="3117533"/>
              </a:tblGrid>
              <a:tr h="294640">
                <a:tc gridSpan="2">
                  <a:txBody>
                    <a:bodyPr/>
                    <a:lstStyle/>
                    <a:p>
                      <a:pPr algn="ctr">
                        <a:lnSpc>
                          <a:spcPct val="150000"/>
                        </a:lnSpc>
                        <a:spcAft>
                          <a:spcPts val="0"/>
                        </a:spcAft>
                        <a:tabLst>
                          <a:tab pos="600075" algn="l"/>
                          <a:tab pos="632460" algn="l"/>
                        </a:tabLst>
                      </a:pPr>
                      <a:r>
                        <a:rPr lang="vi-VN" sz="4000" b="1">
                          <a:effectLst/>
                          <a:latin typeface="Arial" panose="020B0604020202020204" pitchFamily="34" charset="0"/>
                          <a:ea typeface="Calibri" panose="020F0502020204030204" pitchFamily="34" charset="0"/>
                          <a:cs typeface="Arial" panose="020B0604020202020204" pitchFamily="34" charset="0"/>
                        </a:rPr>
                        <a:t>Đầu vào</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DE9D9"/>
                    </a:solidFill>
                  </a:tcPr>
                </a:tc>
                <a:tc hMerge="1">
                  <a:txBody>
                    <a:bodyPr/>
                    <a:lstStyle/>
                    <a:p>
                      <a:endParaRPr lang="en-US"/>
                    </a:p>
                  </a:txBody>
                  <a:tcPr/>
                </a:tc>
                <a:tc gridSpan="2">
                  <a:txBody>
                    <a:bodyPr/>
                    <a:lstStyle/>
                    <a:p>
                      <a:pPr algn="ctr">
                        <a:lnSpc>
                          <a:spcPct val="150000"/>
                        </a:lnSpc>
                        <a:spcAft>
                          <a:spcPts val="0"/>
                        </a:spcAft>
                        <a:tabLst>
                          <a:tab pos="600075" algn="l"/>
                          <a:tab pos="632460" algn="l"/>
                        </a:tabLst>
                      </a:pPr>
                      <a:r>
                        <a:rPr lang="vi-VN" sz="4000" b="1">
                          <a:effectLst/>
                          <a:latin typeface="Arial" panose="020B0604020202020204" pitchFamily="34" charset="0"/>
                          <a:ea typeface="Calibri" panose="020F0502020204030204" pitchFamily="34" charset="0"/>
                          <a:cs typeface="Arial" panose="020B0604020202020204" pitchFamily="34" charset="0"/>
                        </a:rPr>
                        <a:t>Đầu ra</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DE9D9"/>
                    </a:solidFill>
                  </a:tcPr>
                </a:tc>
                <a:tc hMerge="1">
                  <a:txBody>
                    <a:bodyPr/>
                    <a:lstStyle/>
                    <a:p>
                      <a:endParaRPr lang="en-US"/>
                    </a:p>
                  </a:txBody>
                  <a:tcPr/>
                </a:tc>
              </a:tr>
              <a:tr h="287020">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A</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B</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S</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C</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r>
              <a:tr h="294640">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r>
              <a:tr h="294640">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r>
              <a:tr h="287020">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r>
              <a:tr h="294640">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0</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c>
                  <a:txBody>
                    <a:bodyPr/>
                    <a:lstStyle/>
                    <a:p>
                      <a:pPr algn="ctr">
                        <a:lnSpc>
                          <a:spcPct val="150000"/>
                        </a:lnSpc>
                        <a:spcAft>
                          <a:spcPts val="0"/>
                        </a:spcAft>
                        <a:tabLst>
                          <a:tab pos="600075" algn="l"/>
                          <a:tab pos="632460" algn="l"/>
                        </a:tabLst>
                      </a:pPr>
                      <a:r>
                        <a:rPr lang="vi-VN"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AF1DD"/>
                    </a:solidFill>
                  </a:tcPr>
                </a:tc>
              </a:tr>
            </a:tbl>
          </a:graphicData>
        </a:graphic>
      </p:graphicFrame>
      <p:pic>
        <p:nvPicPr>
          <p:cNvPr id="8" name="Picture 7"/>
          <p:cNvPicPr>
            <a:picLocks noChangeAspect="1"/>
          </p:cNvPicPr>
          <p:nvPr/>
        </p:nvPicPr>
        <p:blipFill>
          <a:blip r:embed="rId2"/>
          <a:stretch>
            <a:fillRect/>
          </a:stretch>
        </p:blipFill>
        <p:spPr>
          <a:xfrm>
            <a:off x="15899795" y="6743700"/>
            <a:ext cx="1115665" cy="1115665"/>
          </a:xfrm>
          <a:prstGeom prst="rect">
            <a:avLst/>
          </a:prstGeom>
        </p:spPr>
      </p:pic>
    </p:spTree>
    <p:extLst>
      <p:ext uri="{BB962C8B-B14F-4D97-AF65-F5344CB8AC3E}">
        <p14:creationId xmlns:p14="http://schemas.microsoft.com/office/powerpoint/2010/main" val="1834388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5" name="Group 4"/>
          <p:cNvGrpSpPr/>
          <p:nvPr/>
        </p:nvGrpSpPr>
        <p:grpSpPr>
          <a:xfrm>
            <a:off x="841202" y="605846"/>
            <a:ext cx="16646236" cy="1824923"/>
            <a:chOff x="914400" y="499177"/>
            <a:chExt cx="16646236" cy="1824923"/>
          </a:xfrm>
        </p:grpSpPr>
        <p:pic>
          <p:nvPicPr>
            <p:cNvPr id="2" name="Picture 1"/>
            <p:cNvPicPr>
              <a:picLocks noChangeAspect="1"/>
            </p:cNvPicPr>
            <p:nvPr/>
          </p:nvPicPr>
          <p:blipFill>
            <a:blip r:embed="rId2"/>
            <a:stretch>
              <a:fillRect/>
            </a:stretch>
          </p:blipFill>
          <p:spPr>
            <a:xfrm>
              <a:off x="914400" y="571500"/>
              <a:ext cx="1252550" cy="1752600"/>
            </a:xfrm>
            <a:prstGeom prst="rect">
              <a:avLst/>
            </a:prstGeom>
          </p:spPr>
        </p:pic>
        <p:sp>
          <p:nvSpPr>
            <p:cNvPr id="3" name="Rectangle 2"/>
            <p:cNvSpPr/>
            <p:nvPr/>
          </p:nvSpPr>
          <p:spPr>
            <a:xfrm>
              <a:off x="2561804" y="499177"/>
              <a:ext cx="14998832" cy="1824923"/>
            </a:xfrm>
            <a:prstGeom prst="rect">
              <a:avLst/>
            </a:prstGeom>
          </p:spPr>
          <p:txBody>
            <a:bodyPr wrap="square">
              <a:spAutoFit/>
            </a:bodyPr>
            <a:lstStyle/>
            <a:p>
              <a:pPr algn="just">
                <a:lnSpc>
                  <a:spcPct val="150000"/>
                </a:lnSpc>
              </a:pPr>
              <a:r>
                <a:rPr lang="vi-VN" sz="4000" i="1" smtClean="0">
                  <a:solidFill>
                    <a:srgbClr val="002060"/>
                  </a:solidFill>
                  <a:latin typeface="Arial" panose="020B0604020202020204" pitchFamily="34" charset="0"/>
                  <a:cs typeface="Arial" panose="020B0604020202020204" pitchFamily="34" charset="0"/>
                </a:rPr>
                <a:t>Em hãy so </a:t>
              </a:r>
              <a:r>
                <a:rPr lang="vi-VN" sz="4000" i="1">
                  <a:solidFill>
                    <a:srgbClr val="002060"/>
                  </a:solidFill>
                  <a:latin typeface="Arial" panose="020B0604020202020204" pitchFamily="34" charset="0"/>
                  <a:cs typeface="Arial" panose="020B0604020202020204" pitchFamily="34" charset="0"/>
                </a:rPr>
                <a:t>sánh </a:t>
              </a:r>
              <a:r>
                <a:rPr lang="vi-VN" sz="4000" b="1" i="1">
                  <a:solidFill>
                    <a:srgbClr val="002060"/>
                  </a:solidFill>
                  <a:latin typeface="Arial" panose="020B0604020202020204" pitchFamily="34" charset="0"/>
                  <a:cs typeface="Arial" panose="020B0604020202020204" pitchFamily="34" charset="0"/>
                </a:rPr>
                <a:t>Bảng 2</a:t>
              </a:r>
              <a:r>
                <a:rPr lang="vi-VN" sz="4000" i="1">
                  <a:solidFill>
                    <a:srgbClr val="002060"/>
                  </a:solidFill>
                  <a:latin typeface="Arial" panose="020B0604020202020204" pitchFamily="34" charset="0"/>
                  <a:cs typeface="Arial" panose="020B0604020202020204" pitchFamily="34" charset="0"/>
                </a:rPr>
                <a:t> với bảng chân lí của các tổng logic trong </a:t>
              </a:r>
              <a:r>
                <a:rPr lang="vi-VN" sz="4000" b="1" i="1">
                  <a:solidFill>
                    <a:srgbClr val="002060"/>
                  </a:solidFill>
                  <a:latin typeface="Arial" panose="020B0604020202020204" pitchFamily="34" charset="0"/>
                  <a:cs typeface="Arial" panose="020B0604020202020204" pitchFamily="34" charset="0"/>
                </a:rPr>
                <a:t>Bảng 1</a:t>
              </a:r>
              <a:r>
                <a:rPr lang="vi-VN" sz="4000" i="1">
                  <a:solidFill>
                    <a:srgbClr val="002060"/>
                  </a:solidFill>
                  <a:latin typeface="Arial" panose="020B0604020202020204" pitchFamily="34" charset="0"/>
                  <a:cs typeface="Arial" panose="020B0604020202020204" pitchFamily="34" charset="0"/>
                </a:rPr>
                <a:t>, </a:t>
              </a:r>
              <a:r>
                <a:rPr lang="vi-VN" sz="4000" i="1" smtClean="0">
                  <a:solidFill>
                    <a:srgbClr val="002060"/>
                  </a:solidFill>
                  <a:latin typeface="Arial" panose="020B0604020202020204" pitchFamily="34" charset="0"/>
                  <a:cs typeface="Arial" panose="020B0604020202020204" pitchFamily="34" charset="0"/>
                </a:rPr>
                <a:t>từ đó lập </a:t>
              </a:r>
              <a:r>
                <a:rPr lang="vi-VN" sz="4000" i="1">
                  <a:solidFill>
                    <a:srgbClr val="002060"/>
                  </a:solidFill>
                  <a:latin typeface="Arial" panose="020B0604020202020204" pitchFamily="34" charset="0"/>
                  <a:cs typeface="Arial" panose="020B0604020202020204" pitchFamily="34" charset="0"/>
                </a:rPr>
                <a:t>sơ đồ mạch logic. </a:t>
              </a:r>
              <a:endParaRPr lang="en-US" sz="4000" i="1">
                <a:solidFill>
                  <a:srgbClr val="002060"/>
                </a:solidFill>
                <a:latin typeface="Arial" panose="020B0604020202020204" pitchFamily="34" charset="0"/>
                <a:cs typeface="Arial" panose="020B0604020202020204" pitchFamily="34" charset="0"/>
              </a:endParaRPr>
            </a:p>
          </p:txBody>
        </p:sp>
      </p:grpSp>
      <p:sp>
        <p:nvSpPr>
          <p:cNvPr id="4" name="Rounded Rectangular Callout 3"/>
          <p:cNvSpPr/>
          <p:nvPr/>
        </p:nvSpPr>
        <p:spPr>
          <a:xfrm>
            <a:off x="3276600" y="2948305"/>
            <a:ext cx="5486400" cy="1219200"/>
          </a:xfrm>
          <a:prstGeom prst="wedgeRoundRectCallout">
            <a:avLst>
              <a:gd name="adj1" fmla="val -61139"/>
              <a:gd name="adj2" fmla="val -48962"/>
              <a:gd name="adj3" fmla="val 16667"/>
            </a:avLst>
          </a:prstGeom>
          <a:solidFill>
            <a:schemeClr val="accent6">
              <a:lumMod val="60000"/>
              <a:lumOff val="40000"/>
            </a:schemeClr>
          </a:solidFill>
          <a:ln>
            <a:solidFill>
              <a:schemeClr val="accent6">
                <a:lumMod val="60000"/>
                <a:lumOff val="40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T</a:t>
            </a:r>
            <a:r>
              <a:rPr lang="en-US" sz="4000" smtClean="0">
                <a:solidFill>
                  <a:schemeClr val="tx1"/>
                </a:solidFill>
                <a:latin typeface="Arial" panose="020B0604020202020204" pitchFamily="34" charset="0"/>
                <a:cs typeface="Arial" panose="020B0604020202020204" pitchFamily="34" charset="0"/>
              </a:rPr>
              <a:t>ổng </a:t>
            </a:r>
            <a:r>
              <a:rPr lang="en-US" sz="4000">
                <a:solidFill>
                  <a:schemeClr val="tx1"/>
                </a:solidFill>
                <a:latin typeface="Arial" panose="020B0604020202020204" pitchFamily="34" charset="0"/>
                <a:cs typeface="Arial" panose="020B0604020202020204" pitchFamily="34" charset="0"/>
              </a:rPr>
              <a:t>S = A XOR </a:t>
            </a:r>
            <a:r>
              <a:rPr lang="en-US" sz="4000" smtClean="0">
                <a:solidFill>
                  <a:schemeClr val="tx1"/>
                </a:solidFill>
                <a:latin typeface="Arial" panose="020B0604020202020204" pitchFamily="34" charset="0"/>
                <a:cs typeface="Arial" panose="020B0604020202020204" pitchFamily="34" charset="0"/>
              </a:rPr>
              <a:t>B. </a:t>
            </a:r>
            <a:endParaRPr lang="en-US" sz="400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1089674" y="4594839"/>
            <a:ext cx="8074646"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Từ đó, lập được sơ đồ mạch logic:</a:t>
            </a:r>
            <a:endParaRPr lang="en-US" sz="4000">
              <a:latin typeface="Arial" panose="020B0604020202020204" pitchFamily="34" charset="0"/>
              <a:cs typeface="Arial" panose="020B0604020202020204" pitchFamily="34" charset="0"/>
            </a:endParaRPr>
          </a:p>
        </p:txBody>
      </p:sp>
      <p:sp>
        <p:nvSpPr>
          <p:cNvPr id="12" name="Rounded Rectangular Callout 11"/>
          <p:cNvSpPr/>
          <p:nvPr/>
        </p:nvSpPr>
        <p:spPr>
          <a:xfrm>
            <a:off x="10502826" y="2948305"/>
            <a:ext cx="4965774" cy="1219200"/>
          </a:xfrm>
          <a:prstGeom prst="wedgeRoundRectCallout">
            <a:avLst>
              <a:gd name="adj1" fmla="val -61139"/>
              <a:gd name="adj2" fmla="val -48962"/>
              <a:gd name="adj3" fmla="val 16667"/>
            </a:avLst>
          </a:prstGeom>
          <a:solidFill>
            <a:schemeClr val="accent6">
              <a:lumMod val="60000"/>
              <a:lumOff val="40000"/>
            </a:schemeClr>
          </a:solidFill>
          <a:ln>
            <a:solidFill>
              <a:schemeClr val="accent6">
                <a:lumMod val="60000"/>
                <a:lumOff val="40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prstClr val="black"/>
                </a:solidFill>
                <a:latin typeface="Arial" panose="020B0604020202020204" pitchFamily="34" charset="0"/>
                <a:cs typeface="Arial" panose="020B0604020202020204" pitchFamily="34" charset="0"/>
              </a:rPr>
              <a:t>N</a:t>
            </a:r>
            <a:r>
              <a:rPr lang="en-US" sz="4000" smtClean="0">
                <a:solidFill>
                  <a:prstClr val="black"/>
                </a:solidFill>
                <a:latin typeface="Arial" panose="020B0604020202020204" pitchFamily="34" charset="0"/>
                <a:cs typeface="Arial" panose="020B0604020202020204" pitchFamily="34" charset="0"/>
              </a:rPr>
              <a:t>hớ </a:t>
            </a:r>
            <a:r>
              <a:rPr lang="en-US" sz="4000">
                <a:solidFill>
                  <a:prstClr val="black"/>
                </a:solidFill>
                <a:latin typeface="Arial" panose="020B0604020202020204" pitchFamily="34" charset="0"/>
                <a:cs typeface="Arial" panose="020B0604020202020204" pitchFamily="34" charset="0"/>
              </a:rPr>
              <a:t>C = A AND B</a:t>
            </a:r>
            <a:endParaRPr lang="en-US" sz="4000"/>
          </a:p>
        </p:txBody>
      </p:sp>
      <p:grpSp>
        <p:nvGrpSpPr>
          <p:cNvPr id="14" name="Group 13"/>
          <p:cNvGrpSpPr/>
          <p:nvPr/>
        </p:nvGrpSpPr>
        <p:grpSpPr>
          <a:xfrm>
            <a:off x="1089674" y="5405758"/>
            <a:ext cx="5463526" cy="4309415"/>
            <a:chOff x="1089674" y="5405758"/>
            <a:chExt cx="5463526" cy="4309415"/>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2011"/>
            <a:stretch/>
          </p:blipFill>
          <p:spPr>
            <a:xfrm>
              <a:off x="1089674" y="5405758"/>
              <a:ext cx="5463526" cy="3560050"/>
            </a:xfrm>
            <a:prstGeom prst="rect">
              <a:avLst/>
            </a:prstGeom>
          </p:spPr>
        </p:pic>
        <p:sp>
          <p:nvSpPr>
            <p:cNvPr id="11" name="TextBox 10"/>
            <p:cNvSpPr txBox="1"/>
            <p:nvPr/>
          </p:nvSpPr>
          <p:spPr>
            <a:xfrm>
              <a:off x="1268415" y="9068842"/>
              <a:ext cx="5106043" cy="646331"/>
            </a:xfrm>
            <a:prstGeom prst="rect">
              <a:avLst/>
            </a:prstGeom>
            <a:noFill/>
          </p:spPr>
          <p:txBody>
            <a:bodyPr wrap="square" rtlCol="0">
              <a:spAutoFit/>
            </a:bodyPr>
            <a:lstStyle/>
            <a:p>
              <a:pPr algn="ctr"/>
              <a:r>
                <a:rPr lang="vi-VN" sz="3600" i="1" smtClean="0">
                  <a:solidFill>
                    <a:srgbClr val="FF0000"/>
                  </a:solidFill>
                  <a:latin typeface="Arial" panose="020B0604020202020204" pitchFamily="34" charset="0"/>
                  <a:cs typeface="Arial" panose="020B0604020202020204" pitchFamily="34" charset="0"/>
                </a:rPr>
                <a:t>Mạch cộng 1 bit</a:t>
              </a:r>
              <a:endParaRPr lang="en-US" sz="3600" i="1">
                <a:solidFill>
                  <a:srgbClr val="FF0000"/>
                </a:solidFill>
                <a:latin typeface="Arial" panose="020B0604020202020204" pitchFamily="34" charset="0"/>
                <a:cs typeface="Arial" panose="020B0604020202020204" pitchFamily="34" charset="0"/>
              </a:endParaRPr>
            </a:p>
          </p:txBody>
        </p:sp>
      </p:grpSp>
      <p:grpSp>
        <p:nvGrpSpPr>
          <p:cNvPr id="38" name="Group 37"/>
          <p:cNvGrpSpPr/>
          <p:nvPr/>
        </p:nvGrpSpPr>
        <p:grpSpPr>
          <a:xfrm>
            <a:off x="7696200" y="5854823"/>
            <a:ext cx="10149365" cy="3860349"/>
            <a:chOff x="7696200" y="5854823"/>
            <a:chExt cx="10149365" cy="3860349"/>
          </a:xfrm>
        </p:grpSpPr>
        <p:grpSp>
          <p:nvGrpSpPr>
            <p:cNvPr id="36" name="Group 35"/>
            <p:cNvGrpSpPr/>
            <p:nvPr/>
          </p:nvGrpSpPr>
          <p:grpSpPr>
            <a:xfrm>
              <a:off x="9472791" y="5854823"/>
              <a:ext cx="7443608" cy="2667000"/>
              <a:chOff x="9829800" y="5852283"/>
              <a:chExt cx="7443608" cy="2667000"/>
            </a:xfrm>
          </p:grpSpPr>
          <p:sp>
            <p:nvSpPr>
              <p:cNvPr id="15" name="Rectangle 14"/>
              <p:cNvSpPr/>
              <p:nvPr/>
            </p:nvSpPr>
            <p:spPr>
              <a:xfrm>
                <a:off x="11041306" y="5852283"/>
                <a:ext cx="1905000" cy="2667000"/>
              </a:xfrm>
              <a:prstGeom prst="rect">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smtClean="0">
                    <a:solidFill>
                      <a:schemeClr val="tx1"/>
                    </a:solidFill>
                    <a:latin typeface="Arial" panose="020B0604020202020204" pitchFamily="34" charset="0"/>
                    <a:cs typeface="Arial" panose="020B0604020202020204" pitchFamily="34" charset="0"/>
                  </a:rPr>
                  <a:t>HA</a:t>
                </a:r>
                <a:endParaRPr lang="en-US" sz="4000" b="1">
                  <a:solidFill>
                    <a:schemeClr val="tx1"/>
                  </a:solidFill>
                  <a:latin typeface="Arial" panose="020B0604020202020204" pitchFamily="34" charset="0"/>
                  <a:cs typeface="Arial" panose="020B0604020202020204" pitchFamily="34" charset="0"/>
                </a:endParaRPr>
              </a:p>
            </p:txBody>
          </p:sp>
          <p:cxnSp>
            <p:nvCxnSpPr>
              <p:cNvPr id="17" name="Straight Connector 16"/>
              <p:cNvCxnSpPr/>
              <p:nvPr/>
            </p:nvCxnSpPr>
            <p:spPr>
              <a:xfrm>
                <a:off x="9988022" y="6667500"/>
                <a:ext cx="10609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972337" y="7734300"/>
                <a:ext cx="10609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829800" y="5852283"/>
                <a:ext cx="554960" cy="707886"/>
              </a:xfrm>
              <a:prstGeom prst="rect">
                <a:avLst/>
              </a:prstGeom>
              <a:noFill/>
            </p:spPr>
            <p:txBody>
              <a:bodyPr wrap="none" rtlCol="0">
                <a:spAutoFit/>
              </a:bodyPr>
              <a:lstStyle/>
              <a:p>
                <a:r>
                  <a:rPr lang="vi-VN" sz="4000" b="1" smtClean="0">
                    <a:latin typeface="Arial" panose="020B0604020202020204" pitchFamily="34" charset="0"/>
                    <a:cs typeface="Arial" panose="020B0604020202020204" pitchFamily="34" charset="0"/>
                  </a:rPr>
                  <a:t>A</a:t>
                </a:r>
                <a:endParaRPr lang="en-US" sz="4000" b="1">
                  <a:latin typeface="Arial" panose="020B0604020202020204" pitchFamily="34" charset="0"/>
                  <a:cs typeface="Arial" panose="020B0604020202020204" pitchFamily="34" charset="0"/>
                </a:endParaRPr>
              </a:p>
            </p:txBody>
          </p:sp>
          <p:sp>
            <p:nvSpPr>
              <p:cNvPr id="21" name="TextBox 20"/>
              <p:cNvSpPr txBox="1"/>
              <p:nvPr/>
            </p:nvSpPr>
            <p:spPr>
              <a:xfrm>
                <a:off x="9829800" y="7021443"/>
                <a:ext cx="554960" cy="707886"/>
              </a:xfrm>
              <a:prstGeom prst="rect">
                <a:avLst/>
              </a:prstGeom>
              <a:noFill/>
            </p:spPr>
            <p:txBody>
              <a:bodyPr wrap="none" rtlCol="0">
                <a:spAutoFit/>
              </a:bodyPr>
              <a:lstStyle/>
              <a:p>
                <a:r>
                  <a:rPr lang="vi-VN" sz="4000" b="1">
                    <a:latin typeface="Arial" panose="020B0604020202020204" pitchFamily="34" charset="0"/>
                    <a:cs typeface="Arial" panose="020B0604020202020204" pitchFamily="34" charset="0"/>
                  </a:rPr>
                  <a:t>B</a:t>
                </a:r>
                <a:endParaRPr lang="en-US" sz="4000" b="1">
                  <a:latin typeface="Arial" panose="020B0604020202020204" pitchFamily="34" charset="0"/>
                  <a:cs typeface="Arial" panose="020B0604020202020204" pitchFamily="34" charset="0"/>
                </a:endParaRPr>
              </a:p>
            </p:txBody>
          </p:sp>
          <p:cxnSp>
            <p:nvCxnSpPr>
              <p:cNvPr id="32" name="Straight Connector 31"/>
              <p:cNvCxnSpPr/>
              <p:nvPr/>
            </p:nvCxnSpPr>
            <p:spPr>
              <a:xfrm>
                <a:off x="12946306" y="6667500"/>
                <a:ext cx="4648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2946306" y="7729329"/>
                <a:ext cx="46489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3477240" y="6206226"/>
                <a:ext cx="3378404" cy="707886"/>
              </a:xfrm>
              <a:prstGeom prst="rect">
                <a:avLst/>
              </a:prstGeom>
              <a:noFill/>
            </p:spPr>
            <p:txBody>
              <a:bodyPr wrap="square" rtlCol="0">
                <a:spAutoFit/>
              </a:bodyPr>
              <a:lstStyle/>
              <a:p>
                <a:r>
                  <a:rPr lang="vi-VN" sz="4000" b="1" smtClean="0">
                    <a:latin typeface="Arial" panose="020B0604020202020204" pitchFamily="34" charset="0"/>
                    <a:cs typeface="Arial" panose="020B0604020202020204" pitchFamily="34" charset="0"/>
                  </a:rPr>
                  <a:t>S = A XOR B</a:t>
                </a:r>
                <a:endParaRPr lang="en-US" sz="4000" b="1">
                  <a:latin typeface="Arial" panose="020B0604020202020204" pitchFamily="34" charset="0"/>
                  <a:cs typeface="Arial" panose="020B0604020202020204" pitchFamily="34" charset="0"/>
                </a:endParaRPr>
              </a:p>
            </p:txBody>
          </p:sp>
          <p:sp>
            <p:nvSpPr>
              <p:cNvPr id="35" name="TextBox 34"/>
              <p:cNvSpPr txBox="1"/>
              <p:nvPr/>
            </p:nvSpPr>
            <p:spPr>
              <a:xfrm>
                <a:off x="13477239" y="7375386"/>
                <a:ext cx="3796169" cy="707886"/>
              </a:xfrm>
              <a:prstGeom prst="rect">
                <a:avLst/>
              </a:prstGeom>
              <a:noFill/>
            </p:spPr>
            <p:txBody>
              <a:bodyPr wrap="square" rtlCol="0">
                <a:spAutoFit/>
              </a:bodyPr>
              <a:lstStyle/>
              <a:p>
                <a:r>
                  <a:rPr lang="vi-VN" sz="4000" b="1" smtClean="0">
                    <a:latin typeface="Arial" panose="020B0604020202020204" pitchFamily="34" charset="0"/>
                    <a:cs typeface="Arial" panose="020B0604020202020204" pitchFamily="34" charset="0"/>
                  </a:rPr>
                  <a:t>C</a:t>
                </a:r>
                <a:r>
                  <a:rPr lang="vi-VN" sz="4000" b="1" baseline="-25000" smtClean="0">
                    <a:latin typeface="Arial" panose="020B0604020202020204" pitchFamily="34" charset="0"/>
                    <a:cs typeface="Arial" panose="020B0604020202020204" pitchFamily="34" charset="0"/>
                  </a:rPr>
                  <a:t>out</a:t>
                </a:r>
                <a:r>
                  <a:rPr lang="vi-VN" sz="4000" b="1" smtClean="0">
                    <a:latin typeface="Arial" panose="020B0604020202020204" pitchFamily="34" charset="0"/>
                    <a:cs typeface="Arial" panose="020B0604020202020204" pitchFamily="34" charset="0"/>
                  </a:rPr>
                  <a:t> = A AND B</a:t>
                </a:r>
                <a:endParaRPr lang="en-US" sz="4000" b="1">
                  <a:latin typeface="Arial" panose="020B0604020202020204" pitchFamily="34" charset="0"/>
                  <a:cs typeface="Arial" panose="020B0604020202020204" pitchFamily="34" charset="0"/>
                </a:endParaRPr>
              </a:p>
            </p:txBody>
          </p:sp>
        </p:grpSp>
        <p:sp>
          <p:nvSpPr>
            <p:cNvPr id="37" name="TextBox 36"/>
            <p:cNvSpPr txBox="1"/>
            <p:nvPr/>
          </p:nvSpPr>
          <p:spPr>
            <a:xfrm>
              <a:off x="7696200" y="9068841"/>
              <a:ext cx="10149365" cy="646331"/>
            </a:xfrm>
            <a:prstGeom prst="rect">
              <a:avLst/>
            </a:prstGeom>
            <a:noFill/>
          </p:spPr>
          <p:txBody>
            <a:bodyPr wrap="square" rtlCol="0">
              <a:spAutoFit/>
            </a:bodyPr>
            <a:lstStyle/>
            <a:p>
              <a:pPr algn="ctr"/>
              <a:r>
                <a:rPr lang="vi-VN" sz="3600" i="1" smtClean="0">
                  <a:solidFill>
                    <a:srgbClr val="FF0000"/>
                  </a:solidFill>
                  <a:latin typeface="Arial" panose="020B0604020202020204" pitchFamily="34" charset="0"/>
                  <a:cs typeface="Arial" panose="020B0604020202020204" pitchFamily="34" charset="0"/>
                </a:rPr>
                <a:t>Sơ đồ khối mạch cộng bán phần HA (Half Adder)</a:t>
              </a:r>
              <a:endParaRPr lang="en-US" sz="3600" i="1">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1487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6" name="Group 5"/>
          <p:cNvGrpSpPr/>
          <p:nvPr/>
        </p:nvGrpSpPr>
        <p:grpSpPr>
          <a:xfrm>
            <a:off x="533400" y="723900"/>
            <a:ext cx="16451583" cy="2862322"/>
            <a:chOff x="533400" y="723900"/>
            <a:chExt cx="16451583" cy="2862322"/>
          </a:xfrm>
        </p:grpSpPr>
        <p:sp>
          <p:nvSpPr>
            <p:cNvPr id="2" name="TextBox 1"/>
            <p:cNvSpPr txBox="1"/>
            <p:nvPr/>
          </p:nvSpPr>
          <p:spPr>
            <a:xfrm>
              <a:off x="2964183" y="723900"/>
              <a:ext cx="14020800" cy="286232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Phép cộng hai số nhị phân nhiều bit thực hiện bằng cách cộng lần lượt từng cặp bit từ phải sang trái và có bit nhớ (C</a:t>
              </a:r>
              <a:r>
                <a:rPr lang="vi-VN" sz="4000" baseline="-25000" smtClean="0">
                  <a:latin typeface="Arial" panose="020B0604020202020204" pitchFamily="34" charset="0"/>
                  <a:cs typeface="Arial" panose="020B0604020202020204" pitchFamily="34" charset="0"/>
                </a:rPr>
                <a:t>in</a:t>
              </a:r>
              <a:r>
                <a:rPr lang="vi-VN" sz="4000" smtClean="0">
                  <a:latin typeface="Arial" panose="020B0604020202020204" pitchFamily="34" charset="0"/>
                  <a:cs typeface="Arial" panose="020B0604020202020204" pitchFamily="34" charset="0"/>
                </a:rPr>
                <a:t>) mang sang cột kề bên trái như ở bảng 3.</a:t>
              </a:r>
              <a:endParaRPr lang="en-US" sz="4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723900"/>
              <a:ext cx="2171703" cy="1785620"/>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3266361558"/>
              </p:ext>
            </p:extLst>
          </p:nvPr>
        </p:nvGraphicFramePr>
        <p:xfrm>
          <a:off x="3233330" y="4043423"/>
          <a:ext cx="11925297" cy="4729736"/>
        </p:xfrm>
        <a:graphic>
          <a:graphicData uri="http://schemas.openxmlformats.org/drawingml/2006/table">
            <a:tbl>
              <a:tblPr firstRow="1" firstCol="1" bandRow="1"/>
              <a:tblGrid>
                <a:gridCol w="2600320"/>
                <a:gridCol w="2668515"/>
                <a:gridCol w="6656462"/>
              </a:tblGrid>
              <a:tr h="1182434">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C</a:t>
                      </a:r>
                      <a:r>
                        <a:rPr lang="en-US" sz="4000" baseline="-25000">
                          <a:effectLst/>
                          <a:latin typeface="Arial" panose="020B0604020202020204" pitchFamily="34" charset="0"/>
                          <a:ea typeface="Calibri" panose="020F0502020204030204" pitchFamily="34" charset="0"/>
                          <a:cs typeface="Arial" panose="020B0604020202020204" pitchFamily="34" charset="0"/>
                        </a:rPr>
                        <a:t>in</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1101</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Giá trị thập phân</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r>
              <a:tr h="1182434">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x</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101</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5</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r>
              <a:tr h="1182434">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y</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1101</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13</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r>
              <a:tr h="1182434">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x + y</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10010</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18</a:t>
                      </a: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r>
            </a:tbl>
          </a:graphicData>
        </a:graphic>
      </p:graphicFrame>
      <p:sp>
        <p:nvSpPr>
          <p:cNvPr id="5" name="Rectangle 4"/>
          <p:cNvSpPr/>
          <p:nvPr/>
        </p:nvSpPr>
        <p:spPr>
          <a:xfrm>
            <a:off x="3129372" y="8953500"/>
            <a:ext cx="12029255" cy="646331"/>
          </a:xfrm>
          <a:prstGeom prst="rect">
            <a:avLst/>
          </a:prstGeom>
        </p:spPr>
        <p:txBody>
          <a:bodyPr wrap="none">
            <a:spAutoFit/>
          </a:bodyPr>
          <a:lstStyle/>
          <a:p>
            <a:pPr algn="ctr"/>
            <a:r>
              <a:rPr lang="vi-VN" sz="3600" i="1">
                <a:solidFill>
                  <a:srgbClr val="C00000"/>
                </a:solidFill>
                <a:latin typeface="Arial" panose="020B0604020202020204" pitchFamily="34" charset="0"/>
                <a:cs typeface="Arial" panose="020B0604020202020204" pitchFamily="34" charset="0"/>
              </a:rPr>
              <a:t>Bảng 3. Minh họa phép cộng hai số nhị phân dài hơn 1 bit</a:t>
            </a:r>
            <a:endParaRPr lang="en-US" sz="3600" i="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38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704926" y="495300"/>
            <a:ext cx="16440074" cy="3048000"/>
            <a:chOff x="704926" y="495300"/>
            <a:chExt cx="16440074" cy="3048000"/>
          </a:xfrm>
        </p:grpSpPr>
        <p:sp>
          <p:nvSpPr>
            <p:cNvPr id="2" name="Rectangle 1"/>
            <p:cNvSpPr/>
            <p:nvPr/>
          </p:nvSpPr>
          <p:spPr>
            <a:xfrm>
              <a:off x="3352800" y="495300"/>
              <a:ext cx="13792200" cy="2862322"/>
            </a:xfrm>
            <a:prstGeom prst="rect">
              <a:avLst/>
            </a:prstGeom>
          </p:spPr>
          <p:txBody>
            <a:bodyPr wrap="square">
              <a:spAutoFit/>
            </a:bodyPr>
            <a:lstStyle/>
            <a:p>
              <a:pPr algn="just">
                <a:lnSpc>
                  <a:spcPct val="150000"/>
                </a:lnSpc>
              </a:pPr>
              <a:r>
                <a:rPr lang="en-US" sz="4000" i="1">
                  <a:solidFill>
                    <a:srgbClr val="002060"/>
                  </a:solidFill>
                  <a:latin typeface="Arial" panose="020B0604020202020204" pitchFamily="34" charset="0"/>
                  <a:cs typeface="Arial" panose="020B0604020202020204" pitchFamily="34" charset="0"/>
                </a:rPr>
                <a:t>Mạch cộng đầy đủ có mấy đầu vào? Đó là những đầu vào nào? Có mấy đầu ra? Đó là những đầu ra nào? So sánh mạch cộng đầy đủ với mạch cộng 1 bit. </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04926" y="495300"/>
              <a:ext cx="2647874" cy="3048000"/>
            </a:xfrm>
            <a:prstGeom prst="rect">
              <a:avLst/>
            </a:prstGeom>
          </p:spPr>
        </p:pic>
      </p:grpSp>
      <p:sp>
        <p:nvSpPr>
          <p:cNvPr id="9" name="Rectangle 8"/>
          <p:cNvSpPr/>
          <p:nvPr/>
        </p:nvSpPr>
        <p:spPr>
          <a:xfrm>
            <a:off x="1483360" y="8740894"/>
            <a:ext cx="10511211"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Mạch đầy đủ là ghép nối hai mạch cộng 1 </a:t>
            </a:r>
            <a:r>
              <a:rPr lang="en-US" sz="4000" smtClean="0">
                <a:latin typeface="Arial" panose="020B0604020202020204" pitchFamily="34" charset="0"/>
                <a:cs typeface="Arial" panose="020B0604020202020204" pitchFamily="34" charset="0"/>
              </a:rPr>
              <a:t>bit</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nvGrpSpPr>
          <p:cNvPr id="7" name="Group 6"/>
          <p:cNvGrpSpPr/>
          <p:nvPr/>
        </p:nvGrpSpPr>
        <p:grpSpPr>
          <a:xfrm>
            <a:off x="1413510" y="3645593"/>
            <a:ext cx="14817090" cy="4731677"/>
            <a:chOff x="1413510" y="3645593"/>
            <a:chExt cx="14817090" cy="4731677"/>
          </a:xfrm>
        </p:grpSpPr>
        <p:sp>
          <p:nvSpPr>
            <p:cNvPr id="5" name="Rounded Rectangle 4"/>
            <p:cNvSpPr/>
            <p:nvPr/>
          </p:nvSpPr>
          <p:spPr>
            <a:xfrm>
              <a:off x="1413510" y="5092048"/>
              <a:ext cx="3429000" cy="22860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vi-VN" sz="4000" b="1" smtClean="0">
                  <a:solidFill>
                    <a:schemeClr val="bg1"/>
                  </a:solidFill>
                  <a:latin typeface="Arial" panose="020B0604020202020204" pitchFamily="34" charset="0"/>
                  <a:cs typeface="Arial" panose="020B0604020202020204" pitchFamily="34" charset="0"/>
                </a:rPr>
                <a:t>Mạch cộng đầy đủ</a:t>
              </a:r>
              <a:endParaRPr lang="en-US" sz="4000" b="1">
                <a:solidFill>
                  <a:schemeClr val="bg1"/>
                </a:solidFill>
                <a:latin typeface="Arial" panose="020B0604020202020204" pitchFamily="34" charset="0"/>
                <a:cs typeface="Arial" panose="020B0604020202020204" pitchFamily="34" charset="0"/>
              </a:endParaRPr>
            </a:p>
          </p:txBody>
        </p:sp>
        <p:sp>
          <p:nvSpPr>
            <p:cNvPr id="6" name="Rounded Rectangle 5"/>
            <p:cNvSpPr/>
            <p:nvPr/>
          </p:nvSpPr>
          <p:spPr>
            <a:xfrm>
              <a:off x="5941060" y="4418888"/>
              <a:ext cx="3124200" cy="1219200"/>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Đầu vào</a:t>
              </a:r>
              <a:endParaRPr lang="en-US" sz="4000">
                <a:solidFill>
                  <a:schemeClr val="tx1"/>
                </a:solidFill>
                <a:latin typeface="Arial" panose="020B0604020202020204" pitchFamily="34" charset="0"/>
                <a:cs typeface="Arial" panose="020B0604020202020204" pitchFamily="34" charset="0"/>
              </a:endParaRPr>
            </a:p>
          </p:txBody>
        </p:sp>
        <p:sp>
          <p:nvSpPr>
            <p:cNvPr id="8" name="Rounded Rectangle 7"/>
            <p:cNvSpPr/>
            <p:nvPr/>
          </p:nvSpPr>
          <p:spPr>
            <a:xfrm>
              <a:off x="5941060" y="6852617"/>
              <a:ext cx="3124200" cy="1219200"/>
            </a:xfrm>
            <a:prstGeom prst="roundRect">
              <a:avLst/>
            </a:prstGeom>
            <a:solidFill>
              <a:schemeClr val="accent2">
                <a:lumMod val="40000"/>
                <a:lumOff val="6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Đầu ra</a:t>
              </a:r>
              <a:endParaRPr lang="en-US" sz="4000">
                <a:solidFill>
                  <a:schemeClr val="tx1"/>
                </a:solidFill>
                <a:latin typeface="Arial" panose="020B0604020202020204" pitchFamily="34" charset="0"/>
                <a:cs typeface="Arial" panose="020B0604020202020204" pitchFamily="34" charset="0"/>
              </a:endParaRPr>
            </a:p>
          </p:txBody>
        </p:sp>
        <p:sp>
          <p:nvSpPr>
            <p:cNvPr id="10" name="Rounded Rectangle 9"/>
            <p:cNvSpPr/>
            <p:nvPr/>
          </p:nvSpPr>
          <p:spPr>
            <a:xfrm>
              <a:off x="10400030" y="3645593"/>
              <a:ext cx="5830570" cy="79401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A</a:t>
              </a:r>
              <a:endParaRPr lang="en-US" sz="400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10400030" y="4602089"/>
              <a:ext cx="5830570" cy="79401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B</a:t>
              </a:r>
              <a:endParaRPr lang="en-US" sz="400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10400030" y="5572234"/>
              <a:ext cx="5830570" cy="79401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Bit nhớ mang sang C</a:t>
              </a:r>
              <a:r>
                <a:rPr lang="vi-VN" sz="4000" baseline="-25000" smtClean="0">
                  <a:solidFill>
                    <a:schemeClr val="tx1"/>
                  </a:solidFill>
                  <a:latin typeface="Arial" panose="020B0604020202020204" pitchFamily="34" charset="0"/>
                  <a:cs typeface="Arial" panose="020B0604020202020204" pitchFamily="34" charset="0"/>
                </a:rPr>
                <a:t>in</a:t>
              </a:r>
              <a:endParaRPr lang="en-US" sz="4000">
                <a:solidFill>
                  <a:schemeClr val="tx1"/>
                </a:solidFill>
                <a:latin typeface="Arial" panose="020B0604020202020204" pitchFamily="34" charset="0"/>
                <a:cs typeface="Arial" panose="020B0604020202020204" pitchFamily="34" charset="0"/>
              </a:endParaRPr>
            </a:p>
          </p:txBody>
        </p:sp>
        <p:sp>
          <p:nvSpPr>
            <p:cNvPr id="13" name="Rounded Rectangle 12"/>
            <p:cNvSpPr/>
            <p:nvPr/>
          </p:nvSpPr>
          <p:spPr>
            <a:xfrm>
              <a:off x="10400030" y="6626758"/>
              <a:ext cx="5830570" cy="79401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Bit tổng S</a:t>
              </a:r>
              <a:endParaRPr lang="en-US" sz="400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10400030" y="7583254"/>
              <a:ext cx="5830570" cy="794016"/>
            </a:xfrm>
            <a:prstGeom prst="roundRect">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schemeClr val="tx1"/>
                  </a:solidFill>
                  <a:latin typeface="Arial" panose="020B0604020202020204" pitchFamily="34" charset="0"/>
                  <a:cs typeface="Arial" panose="020B0604020202020204" pitchFamily="34" charset="0"/>
                </a:rPr>
                <a:t>Bit nhớ C</a:t>
              </a:r>
              <a:r>
                <a:rPr lang="vi-VN" sz="4000" baseline="-25000" smtClean="0">
                  <a:solidFill>
                    <a:schemeClr val="tx1"/>
                  </a:solidFill>
                  <a:latin typeface="Arial" panose="020B0604020202020204" pitchFamily="34" charset="0"/>
                  <a:cs typeface="Arial" panose="020B0604020202020204" pitchFamily="34" charset="0"/>
                </a:rPr>
                <a:t>out</a:t>
              </a:r>
              <a:endParaRPr lang="en-US" sz="4000">
                <a:solidFill>
                  <a:schemeClr val="tx1"/>
                </a:solidFill>
                <a:latin typeface="Arial" panose="020B0604020202020204" pitchFamily="34" charset="0"/>
                <a:cs typeface="Arial" panose="020B0604020202020204" pitchFamily="34" charset="0"/>
              </a:endParaRPr>
            </a:p>
          </p:txBody>
        </p:sp>
        <p:cxnSp>
          <p:nvCxnSpPr>
            <p:cNvPr id="16" name="Elbow Connector 15"/>
            <p:cNvCxnSpPr>
              <a:stCxn id="5" idx="3"/>
              <a:endCxn id="6" idx="1"/>
            </p:cNvCxnSpPr>
            <p:nvPr/>
          </p:nvCxnSpPr>
          <p:spPr>
            <a:xfrm flipV="1">
              <a:off x="4842510" y="5028488"/>
              <a:ext cx="1098550" cy="1206560"/>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5" idx="3"/>
              <a:endCxn id="8" idx="1"/>
            </p:cNvCxnSpPr>
            <p:nvPr/>
          </p:nvCxnSpPr>
          <p:spPr>
            <a:xfrm>
              <a:off x="4842510" y="6235048"/>
              <a:ext cx="1098550" cy="1227169"/>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6" idx="3"/>
              <a:endCxn id="10" idx="1"/>
            </p:cNvCxnSpPr>
            <p:nvPr/>
          </p:nvCxnSpPr>
          <p:spPr>
            <a:xfrm flipV="1">
              <a:off x="9065260" y="4042601"/>
              <a:ext cx="1334770" cy="98588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6" idx="3"/>
              <a:endCxn id="11" idx="1"/>
            </p:cNvCxnSpPr>
            <p:nvPr/>
          </p:nvCxnSpPr>
          <p:spPr>
            <a:xfrm flipV="1">
              <a:off x="9065260" y="4999097"/>
              <a:ext cx="1334770" cy="29391"/>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8" idx="3"/>
              <a:endCxn id="13" idx="1"/>
            </p:cNvCxnSpPr>
            <p:nvPr/>
          </p:nvCxnSpPr>
          <p:spPr>
            <a:xfrm flipV="1">
              <a:off x="9065260" y="7023766"/>
              <a:ext cx="1334770" cy="438451"/>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8" idx="3"/>
              <a:endCxn id="14" idx="1"/>
            </p:cNvCxnSpPr>
            <p:nvPr/>
          </p:nvCxnSpPr>
          <p:spPr>
            <a:xfrm>
              <a:off x="9065260" y="7462217"/>
              <a:ext cx="1334770" cy="518045"/>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6" idx="3"/>
              <a:endCxn id="12" idx="1"/>
            </p:cNvCxnSpPr>
            <p:nvPr/>
          </p:nvCxnSpPr>
          <p:spPr>
            <a:xfrm>
              <a:off x="9065260" y="5028488"/>
              <a:ext cx="1334770" cy="940754"/>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667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2108145"/>
            <a:ext cx="3666839" cy="947966"/>
            <a:chOff x="0" y="0"/>
            <a:chExt cx="3623463"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2152129" y="-714425"/>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sp>
        <p:nvSpPr>
          <p:cNvPr id="32" name="TextBox 32"/>
          <p:cNvSpPr txBox="1"/>
          <p:nvPr/>
        </p:nvSpPr>
        <p:spPr>
          <a:xfrm>
            <a:off x="2023723" y="1968969"/>
            <a:ext cx="12363159" cy="974626"/>
          </a:xfrm>
          <a:prstGeom prst="rect">
            <a:avLst/>
          </a:prstGeom>
        </p:spPr>
        <p:txBody>
          <a:bodyPr lIns="0" tIns="0" rIns="0" bIns="0" rtlCol="0" anchor="t">
            <a:spAutoFit/>
          </a:bodyPr>
          <a:lstStyle/>
          <a:p>
            <a:pPr algn="ctr">
              <a:lnSpc>
                <a:spcPts val="7588"/>
              </a:lnSpc>
            </a:pPr>
            <a:r>
              <a:rPr lang="vi-VN" sz="6600" b="1" spc="147" smtClean="0">
                <a:solidFill>
                  <a:srgbClr val="C00000"/>
                </a:solidFill>
                <a:latin typeface="Arial" panose="020B0604020202020204" pitchFamily="34" charset="0"/>
                <a:cs typeface="Arial" panose="020B0604020202020204" pitchFamily="34" charset="0"/>
              </a:rPr>
              <a:t>KẾT LUẬN</a:t>
            </a:r>
            <a:endParaRPr lang="en-US" sz="6600" b="1" spc="147">
              <a:solidFill>
                <a:srgbClr val="C00000"/>
              </a:solidFill>
              <a:latin typeface="Arial" panose="020B0604020202020204" pitchFamily="34" charset="0"/>
              <a:cs typeface="Arial" panose="020B0604020202020204" pitchFamily="34" charset="0"/>
            </a:endParaRPr>
          </a:p>
        </p:txBody>
      </p:sp>
      <p:sp>
        <p:nvSpPr>
          <p:cNvPr id="34" name="Freeform 34"/>
          <p:cNvSpPr/>
          <p:nvPr/>
        </p:nvSpPr>
        <p:spPr>
          <a:xfrm>
            <a:off x="699883" y="7802383"/>
            <a:ext cx="2949947" cy="1866512"/>
          </a:xfrm>
          <a:custGeom>
            <a:avLst/>
            <a:gdLst/>
            <a:ahLst/>
            <a:cxnLst/>
            <a:rect l="l" t="t" r="r" b="b"/>
            <a:pathLst>
              <a:path w="2949947" h="1866512">
                <a:moveTo>
                  <a:pt x="0" y="0"/>
                </a:moveTo>
                <a:lnTo>
                  <a:pt x="2949948" y="0"/>
                </a:lnTo>
                <a:lnTo>
                  <a:pt x="2949948" y="1866512"/>
                </a:lnTo>
                <a:lnTo>
                  <a:pt x="0" y="18665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5" name="Freeform 35"/>
          <p:cNvSpPr/>
          <p:nvPr/>
        </p:nvSpPr>
        <p:spPr>
          <a:xfrm rot="-2012905">
            <a:off x="1598196" y="159275"/>
            <a:ext cx="666081" cy="2261385"/>
          </a:xfrm>
          <a:custGeom>
            <a:avLst/>
            <a:gdLst/>
            <a:ahLst/>
            <a:cxnLst/>
            <a:rect l="l" t="t" r="r" b="b"/>
            <a:pathLst>
              <a:path w="666081" h="2261385">
                <a:moveTo>
                  <a:pt x="0" y="0"/>
                </a:moveTo>
                <a:lnTo>
                  <a:pt x="666081" y="0"/>
                </a:lnTo>
                <a:lnTo>
                  <a:pt x="666081" y="2261385"/>
                </a:lnTo>
                <a:lnTo>
                  <a:pt x="0" y="226138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8" name="Rectangle 37"/>
          <p:cNvSpPr/>
          <p:nvPr/>
        </p:nvSpPr>
        <p:spPr>
          <a:xfrm>
            <a:off x="3005898" y="3294360"/>
            <a:ext cx="10764008" cy="3416320"/>
          </a:xfrm>
          <a:prstGeom prst="rect">
            <a:avLst/>
          </a:prstGeom>
        </p:spPr>
        <p:txBody>
          <a:bodyPr wrap="square">
            <a:spAutoFit/>
          </a:bodyPr>
          <a:lstStyle/>
          <a:p>
            <a:pPr algn="just">
              <a:lnSpc>
                <a:spcPct val="150000"/>
              </a:lnSpc>
            </a:pPr>
            <a:r>
              <a:rPr lang="vi-VN" sz="4800">
                <a:latin typeface="Arial" panose="020B0604020202020204" pitchFamily="34" charset="0"/>
                <a:cs typeface="Arial" panose="020B0604020202020204" pitchFamily="34" charset="0"/>
              </a:rPr>
              <a:t>B</a:t>
            </a:r>
            <a:r>
              <a:rPr lang="en-US" sz="4800" smtClean="0">
                <a:latin typeface="Arial" panose="020B0604020202020204" pitchFamily="34" charset="0"/>
                <a:cs typeface="Arial" panose="020B0604020202020204" pitchFamily="34" charset="0"/>
              </a:rPr>
              <a:t>ằng </a:t>
            </a:r>
            <a:r>
              <a:rPr lang="en-US" sz="4800">
                <a:latin typeface="Arial" panose="020B0604020202020204" pitchFamily="34" charset="0"/>
                <a:cs typeface="Arial" panose="020B0604020202020204" pitchFamily="34" charset="0"/>
              </a:rPr>
              <a:t>cách kết hợp các cổng logic AND, XOR, máy tính có thể thực hiện được phép tính cộng nhị phân.</a:t>
            </a:r>
          </a:p>
        </p:txBody>
      </p:sp>
      <p:pic>
        <p:nvPicPr>
          <p:cNvPr id="29" name="Picture 28"/>
          <p:cNvPicPr>
            <a:picLocks noChangeAspect="1"/>
          </p:cNvPicPr>
          <p:nvPr/>
        </p:nvPicPr>
        <p:blipFill>
          <a:blip r:embed="rId8"/>
          <a:stretch>
            <a:fillRect/>
          </a:stretch>
        </p:blipFill>
        <p:spPr>
          <a:xfrm>
            <a:off x="12649200" y="6400318"/>
            <a:ext cx="3527376" cy="3884142"/>
          </a:xfrm>
          <a:prstGeom prst="rect">
            <a:avLst/>
          </a:prstGeom>
          <a:effectLst>
            <a:outerShdw blurRad="50800" dist="38100" dir="18900000" algn="b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333495" y="2879207"/>
            <a:ext cx="2625784" cy="1388650"/>
          </a:xfrm>
          <a:prstGeom prst="rect">
            <a:avLst/>
          </a:prstGeom>
        </p:spPr>
        <p:txBody>
          <a:bodyPr lIns="0" tIns="0" rIns="0" bIns="0" rtlCol="0" anchor="t">
            <a:spAutoFit/>
          </a:bodyPr>
          <a:lstStyle/>
          <a:p>
            <a:pPr algn="ctr">
              <a:lnSpc>
                <a:spcPts val="9426"/>
              </a:lnSpc>
            </a:pPr>
            <a:r>
              <a:rPr lang="en-US" sz="16600" b="1" spc="182" smtClean="0">
                <a:solidFill>
                  <a:srgbClr val="231F20"/>
                </a:solidFill>
                <a:latin typeface="Arial" panose="020B0604020202020204" pitchFamily="34" charset="0"/>
                <a:cs typeface="Arial" panose="020B0604020202020204" pitchFamily="34" charset="0"/>
              </a:rPr>
              <a:t>0</a:t>
            </a:r>
            <a:r>
              <a:rPr lang="vi-VN" sz="16600" b="1" spc="182" smtClean="0">
                <a:solidFill>
                  <a:srgbClr val="231F20"/>
                </a:solidFill>
                <a:latin typeface="Arial" panose="020B0604020202020204" pitchFamily="34" charset="0"/>
                <a:cs typeface="Arial" panose="020B0604020202020204" pitchFamily="34" charset="0"/>
              </a:rPr>
              <a:t>2</a:t>
            </a:r>
            <a:endParaRPr lang="en-US" sz="16600" b="1" spc="182">
              <a:solidFill>
                <a:srgbClr val="231F20"/>
              </a:solidFill>
              <a:latin typeface="Arial" panose="020B0604020202020204" pitchFamily="34" charset="0"/>
              <a:cs typeface="Arial" panose="020B0604020202020204" pitchFamily="34" charset="0"/>
            </a:endParaRPr>
          </a:p>
        </p:txBody>
      </p:sp>
      <p:sp>
        <p:nvSpPr>
          <p:cNvPr id="36" name="Freeform 36"/>
          <p:cNvSpPr/>
          <p:nvPr/>
        </p:nvSpPr>
        <p:spPr>
          <a:xfrm rot="1729736" flipH="1">
            <a:off x="15425570" y="5702401"/>
            <a:ext cx="460046" cy="3946899"/>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38" name="TextBox 36"/>
          <p:cNvSpPr txBox="1"/>
          <p:nvPr/>
        </p:nvSpPr>
        <p:spPr>
          <a:xfrm>
            <a:off x="2390306" y="4556366"/>
            <a:ext cx="12717232" cy="3693319"/>
          </a:xfrm>
          <a:prstGeom prst="rect">
            <a:avLst/>
          </a:prstGeom>
        </p:spPr>
        <p:txBody>
          <a:bodyPr wrap="square" lIns="0" tIns="0" rIns="0" bIns="0" rtlCol="0" anchor="t">
            <a:spAutoFit/>
          </a:bodyPr>
          <a:lstStyle/>
          <a:p>
            <a:pPr algn="ctr">
              <a:lnSpc>
                <a:spcPct val="150000"/>
              </a:lnSpc>
            </a:pPr>
            <a:r>
              <a:rPr lang="en-US" sz="8000" b="1" smtClean="0">
                <a:latin typeface="Arial" panose="020B0604020202020204" pitchFamily="34" charset="0"/>
                <a:cs typeface="Arial" panose="020B0604020202020204" pitchFamily="34" charset="0"/>
              </a:rPr>
              <a:t>NHỮNG BỘ PHẬN CHÍNH BÊN TRONG MÁY TÍNH</a:t>
            </a:r>
            <a:endParaRPr lang="en-US" sz="8000" b="1" spc="8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8"/>
          <a:stretch>
            <a:fillRect/>
          </a:stretch>
        </p:blipFill>
        <p:spPr>
          <a:xfrm>
            <a:off x="780629" y="1048734"/>
            <a:ext cx="4489753" cy="3242287"/>
          </a:xfrm>
          <a:prstGeom prst="rect">
            <a:avLst/>
          </a:prstGeom>
        </p:spPr>
      </p:pic>
    </p:spTree>
    <p:extLst>
      <p:ext uri="{BB962C8B-B14F-4D97-AF65-F5344CB8AC3E}">
        <p14:creationId xmlns:p14="http://schemas.microsoft.com/office/powerpoint/2010/main" val="3674367897"/>
      </p:ext>
    </p:extLst>
  </p:cSld>
  <p:clrMapOvr>
    <a:masterClrMapping/>
  </p:clrMapOvr>
  <p:transition spd="med">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1200945" y="671277"/>
            <a:ext cx="16091323" cy="1172829"/>
            <a:chOff x="1173451" y="1879275"/>
            <a:chExt cx="16091323" cy="1172829"/>
          </a:xfrm>
        </p:grpSpPr>
        <p:pic>
          <p:nvPicPr>
            <p:cNvPr id="4" name="Picture 3"/>
            <p:cNvPicPr>
              <a:picLocks noChangeAspect="1"/>
            </p:cNvPicPr>
            <p:nvPr/>
          </p:nvPicPr>
          <p:blipFill>
            <a:blip r:embed="rId2"/>
            <a:stretch>
              <a:fillRect/>
            </a:stretch>
          </p:blipFill>
          <p:spPr>
            <a:xfrm>
              <a:off x="1173451" y="1879275"/>
              <a:ext cx="1211054" cy="1172829"/>
            </a:xfrm>
            <a:prstGeom prst="rect">
              <a:avLst/>
            </a:prstGeom>
          </p:spPr>
        </p:pic>
        <p:sp>
          <p:nvSpPr>
            <p:cNvPr id="5" name="TextBox 4"/>
            <p:cNvSpPr txBox="1"/>
            <p:nvPr/>
          </p:nvSpPr>
          <p:spPr>
            <a:xfrm>
              <a:off x="2558174" y="1993484"/>
              <a:ext cx="14706600" cy="1015663"/>
            </a:xfrm>
            <a:prstGeom prst="rect">
              <a:avLst/>
            </a:prstGeom>
            <a:noFill/>
          </p:spPr>
          <p:txBody>
            <a:bodyPr wrap="square" rtlCol="0">
              <a:spAutoFit/>
            </a:bodyPr>
            <a:lstStyle/>
            <a:p>
              <a:pPr algn="just">
                <a:lnSpc>
                  <a:spcPct val="150000"/>
                </a:lnSpc>
              </a:pPr>
              <a:r>
                <a:rPr lang="vi-VN" sz="4000" i="1" smtClean="0">
                  <a:solidFill>
                    <a:srgbClr val="002060"/>
                  </a:solidFill>
                </a:rPr>
                <a:t>Đọc mục </a:t>
              </a:r>
              <a:r>
                <a:rPr lang="vi-VN" sz="4000" i="1">
                  <a:solidFill>
                    <a:srgbClr val="002060"/>
                  </a:solidFill>
                </a:rPr>
                <a:t>2 SGK trang 7 </a:t>
              </a:r>
              <a:r>
                <a:rPr lang="vi-VN" sz="4000" i="1" smtClean="0">
                  <a:solidFill>
                    <a:srgbClr val="002060"/>
                  </a:solidFill>
                </a:rPr>
                <a:t>- </a:t>
              </a:r>
              <a:r>
                <a:rPr lang="vi-VN" sz="4000" i="1">
                  <a:solidFill>
                    <a:srgbClr val="002060"/>
                  </a:solidFill>
                </a:rPr>
                <a:t>8 </a:t>
              </a:r>
              <a:r>
                <a:rPr lang="vi-VN" sz="4000" i="1" smtClean="0">
                  <a:solidFill>
                    <a:srgbClr val="002060"/>
                  </a:solidFill>
                </a:rPr>
                <a:t>và thảo </a:t>
              </a:r>
              <a:r>
                <a:rPr lang="vi-VN" sz="4000" i="1">
                  <a:solidFill>
                    <a:srgbClr val="002060"/>
                  </a:solidFill>
                </a:rPr>
                <a:t>luận </a:t>
              </a:r>
              <a:r>
                <a:rPr lang="vi-VN" sz="4000" i="1" smtClean="0">
                  <a:solidFill>
                    <a:srgbClr val="002060"/>
                  </a:solidFill>
                </a:rPr>
                <a:t>thực hiện yêu cầu: </a:t>
              </a:r>
              <a:endParaRPr lang="en-US" sz="4000" i="1">
                <a:solidFill>
                  <a:srgbClr val="002060"/>
                </a:solidFill>
              </a:endParaRPr>
            </a:p>
          </p:txBody>
        </p:sp>
      </p:grpSp>
      <p:grpSp>
        <p:nvGrpSpPr>
          <p:cNvPr id="11" name="Group 10"/>
          <p:cNvGrpSpPr/>
          <p:nvPr/>
        </p:nvGrpSpPr>
        <p:grpSpPr>
          <a:xfrm>
            <a:off x="1185705" y="2248684"/>
            <a:ext cx="15928815" cy="1938992"/>
            <a:chOff x="1185705" y="2248684"/>
            <a:chExt cx="15928815" cy="1938992"/>
          </a:xfrm>
        </p:grpSpPr>
        <p:sp>
          <p:nvSpPr>
            <p:cNvPr id="6" name="Rounded Rectangle 5"/>
            <p:cNvSpPr/>
            <p:nvPr/>
          </p:nvSpPr>
          <p:spPr>
            <a:xfrm>
              <a:off x="1185705" y="2483471"/>
              <a:ext cx="1399963" cy="1469419"/>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HĐ2</a:t>
              </a:r>
              <a:endParaRPr lang="en-US" sz="4000" b="1">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2876287" y="2248684"/>
              <a:ext cx="14238233"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Em hãy kể tên những bộ phận bên trong máy tính mà em biết và cho biết bộ phận nào của máy tính là quan trọng </a:t>
              </a:r>
              <a:r>
                <a:rPr lang="en-US" sz="4000" smtClean="0">
                  <a:latin typeface="Arial" panose="020B0604020202020204" pitchFamily="34" charset="0"/>
                  <a:cs typeface="Arial" panose="020B0604020202020204" pitchFamily="34" charset="0"/>
                </a:rPr>
                <a:t>nhất</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592255"/>
            <a:ext cx="7094223" cy="48108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68068" y="4380829"/>
            <a:ext cx="3124200" cy="527360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400" y="4592255"/>
            <a:ext cx="4427636" cy="252777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3023" y="7564242"/>
            <a:ext cx="4419983" cy="1935648"/>
          </a:xfrm>
          <a:prstGeom prst="rect">
            <a:avLst/>
          </a:prstGeom>
        </p:spPr>
      </p:pic>
    </p:spTree>
    <p:extLst>
      <p:ext uri="{BB962C8B-B14F-4D97-AF65-F5344CB8AC3E}">
        <p14:creationId xmlns:p14="http://schemas.microsoft.com/office/powerpoint/2010/main" val="7255002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80438640"/>
              </p:ext>
            </p:extLst>
          </p:nvPr>
        </p:nvGraphicFramePr>
        <p:xfrm>
          <a:off x="0" y="0"/>
          <a:ext cx="18288000" cy="10325100"/>
        </p:xfrm>
        <a:graphic>
          <a:graphicData uri="http://schemas.openxmlformats.org/drawingml/2006/table">
            <a:tbl>
              <a:tblPr firstRow="1" bandRow="1">
                <a:tableStyleId>{5940675A-B579-460E-94D1-54222C63F5DA}</a:tableStyleId>
              </a:tblPr>
              <a:tblGrid>
                <a:gridCol w="3886200"/>
                <a:gridCol w="3124200"/>
                <a:gridCol w="11277600"/>
              </a:tblGrid>
              <a:tr h="1104900">
                <a:tc>
                  <a:txBody>
                    <a:bodyPr/>
                    <a:lstStyle/>
                    <a:p>
                      <a:pPr algn="ctr"/>
                      <a:r>
                        <a:rPr lang="vi-VN" sz="3600" b="1" smtClean="0">
                          <a:latin typeface="Arial" panose="020B0604020202020204" pitchFamily="34" charset="0"/>
                          <a:cs typeface="Arial" panose="020B0604020202020204" pitchFamily="34" charset="0"/>
                        </a:rPr>
                        <a:t>Tên</a:t>
                      </a:r>
                      <a:r>
                        <a:rPr lang="vi-VN" sz="3600" b="1" baseline="0" smtClean="0">
                          <a:latin typeface="Arial" panose="020B0604020202020204" pitchFamily="34" charset="0"/>
                          <a:cs typeface="Arial" panose="020B0604020202020204" pitchFamily="34" charset="0"/>
                        </a:rPr>
                        <a:t> bộ phận</a:t>
                      </a:r>
                      <a:endParaRPr lang="en-US" sz="3600" b="1">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3600" b="1" smtClean="0">
                          <a:latin typeface="Arial" panose="020B0604020202020204" pitchFamily="34" charset="0"/>
                          <a:cs typeface="Arial" panose="020B0604020202020204" pitchFamily="34" charset="0"/>
                        </a:rPr>
                        <a:t>Hình</a:t>
                      </a:r>
                      <a:r>
                        <a:rPr lang="vi-VN" sz="3600" b="1" baseline="0" smtClean="0">
                          <a:latin typeface="Arial" panose="020B0604020202020204" pitchFamily="34" charset="0"/>
                          <a:cs typeface="Arial" panose="020B0604020202020204" pitchFamily="34" charset="0"/>
                        </a:rPr>
                        <a:t> ảnh</a:t>
                      </a:r>
                      <a:endParaRPr lang="en-US" sz="3600" b="1">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vi-VN" sz="3600" b="1" smtClean="0">
                          <a:latin typeface="Arial" panose="020B0604020202020204" pitchFamily="34" charset="0"/>
                          <a:cs typeface="Arial" panose="020B0604020202020204" pitchFamily="34" charset="0"/>
                        </a:rPr>
                        <a:t>Chức</a:t>
                      </a:r>
                      <a:r>
                        <a:rPr lang="vi-VN" sz="3600" b="1" baseline="0" smtClean="0">
                          <a:latin typeface="Arial" panose="020B0604020202020204" pitchFamily="34" charset="0"/>
                          <a:cs typeface="Arial" panose="020B0604020202020204" pitchFamily="34" charset="0"/>
                        </a:rPr>
                        <a:t> năng</a:t>
                      </a:r>
                      <a:endParaRPr lang="en-US" sz="3600" b="1">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20000"/>
                        <a:lumOff val="80000"/>
                      </a:schemeClr>
                    </a:solidFill>
                  </a:tcPr>
                </a:tc>
              </a:tr>
              <a:tr h="2057400">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714500">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714500">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752600">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981200">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360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4" name="Rectangle 3"/>
          <p:cNvSpPr/>
          <p:nvPr/>
        </p:nvSpPr>
        <p:spPr>
          <a:xfrm>
            <a:off x="20320" y="1196166"/>
            <a:ext cx="3821068" cy="1754326"/>
          </a:xfrm>
          <a:prstGeom prst="rect">
            <a:avLst/>
          </a:prstGeom>
        </p:spPr>
        <p:txBody>
          <a:bodyPr wrap="square">
            <a:spAutoFit/>
          </a:bodyPr>
          <a:lstStyle/>
          <a:p>
            <a:pPr algn="ctr">
              <a:lnSpc>
                <a:spcPct val="150000"/>
              </a:lnSpc>
            </a:pPr>
            <a:r>
              <a:rPr lang="en-US" sz="3600">
                <a:latin typeface="Arial" panose="020B0604020202020204" pitchFamily="34" charset="0"/>
                <a:cs typeface="Arial" panose="020B0604020202020204" pitchFamily="34" charset="0"/>
              </a:rPr>
              <a:t>Bảng mạch chính (Main board)</a:t>
            </a:r>
          </a:p>
        </p:txBody>
      </p:sp>
      <p:pic>
        <p:nvPicPr>
          <p:cNvPr id="5" name="Picture 4"/>
          <p:cNvPicPr>
            <a:picLocks noChangeAspect="1"/>
          </p:cNvPicPr>
          <p:nvPr/>
        </p:nvPicPr>
        <p:blipFill rotWithShape="1">
          <a:blip r:embed="rId2"/>
          <a:srcRect l="5118" t="12548" b="15141"/>
          <a:stretch/>
        </p:blipFill>
        <p:spPr>
          <a:xfrm>
            <a:off x="4045297" y="1420302"/>
            <a:ext cx="2800750" cy="1448663"/>
          </a:xfrm>
          <a:prstGeom prst="rect">
            <a:avLst/>
          </a:prstGeom>
        </p:spPr>
      </p:pic>
      <p:sp>
        <p:nvSpPr>
          <p:cNvPr id="6" name="Rectangle 5"/>
          <p:cNvSpPr/>
          <p:nvPr/>
        </p:nvSpPr>
        <p:spPr>
          <a:xfrm>
            <a:off x="7117988" y="1163146"/>
            <a:ext cx="10977118" cy="2086725"/>
          </a:xfrm>
          <a:prstGeom prst="rect">
            <a:avLst/>
          </a:prstGeom>
        </p:spPr>
        <p:txBody>
          <a:bodyPr wrap="square">
            <a:spAutoFit/>
          </a:bodyPr>
          <a:lstStyle/>
          <a:p>
            <a:pPr algn="just">
              <a:lnSpc>
                <a:spcPct val="120000"/>
              </a:lnSpc>
            </a:pPr>
            <a:r>
              <a:rPr lang="vi-VN" sz="3600" smtClean="0">
                <a:latin typeface="Arial" panose="020B0604020202020204" pitchFamily="34" charset="0"/>
                <a:cs typeface="Arial" panose="020B0604020202020204" pitchFamily="34" charset="0"/>
              </a:rPr>
              <a:t>L</a:t>
            </a:r>
            <a:r>
              <a:rPr lang="en-US" sz="3600" smtClean="0">
                <a:latin typeface="Arial" panose="020B0604020202020204" pitchFamily="34" charset="0"/>
                <a:cs typeface="Arial" panose="020B0604020202020204" pitchFamily="34" charset="0"/>
              </a:rPr>
              <a:t>àm </a:t>
            </a:r>
            <a:r>
              <a:rPr lang="en-US" sz="3600">
                <a:latin typeface="Arial" panose="020B0604020202020204" pitchFamily="34" charset="0"/>
                <a:cs typeface="Arial" panose="020B0604020202020204" pitchFamily="34" charset="0"/>
              </a:rPr>
              <a:t>nền giao tiếp giữa CPU, RAM và các linh kiện điện tử khác phục vụ cho việc kết nối với các thiết bị ngoại vi. </a:t>
            </a:r>
          </a:p>
        </p:txBody>
      </p:sp>
      <p:sp>
        <p:nvSpPr>
          <p:cNvPr id="7" name="Rectangle 6"/>
          <p:cNvSpPr/>
          <p:nvPr/>
        </p:nvSpPr>
        <p:spPr>
          <a:xfrm>
            <a:off x="1250588" y="3662075"/>
            <a:ext cx="1266693"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CPU</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24525"/>
          <a:stretch/>
        </p:blipFill>
        <p:spPr>
          <a:xfrm>
            <a:off x="4090308" y="3407129"/>
            <a:ext cx="2826150" cy="1217778"/>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7107828" y="3256545"/>
                <a:ext cx="10987278" cy="1532727"/>
              </a:xfrm>
              <a:prstGeom prst="rect">
                <a:avLst/>
              </a:prstGeom>
            </p:spPr>
            <p:txBody>
              <a:bodyPr wrap="square">
                <a:spAutoFit/>
              </a:bodyPr>
              <a:lstStyle/>
              <a:p>
                <a:pPr algn="just">
                  <a:lnSpc>
                    <a:spcPct val="130000"/>
                  </a:lnSpc>
                </a:pPr>
                <a:r>
                  <a:rPr lang="vi-VN" sz="3600" smtClean="0">
                    <a:latin typeface="Arial" panose="020B0604020202020204" pitchFamily="34" charset="0"/>
                    <a:cs typeface="Arial" panose="020B0604020202020204" pitchFamily="34" charset="0"/>
                  </a:rPr>
                  <a:t>T</a:t>
                </a:r>
                <a:r>
                  <a:rPr lang="en-US" sz="3600" smtClean="0">
                    <a:latin typeface="Arial" panose="020B0604020202020204" pitchFamily="34" charset="0"/>
                    <a:cs typeface="Arial" panose="020B0604020202020204" pitchFamily="34" charset="0"/>
                  </a:rPr>
                  <a:t>ìm </a:t>
                </a:r>
                <a:r>
                  <a:rPr lang="en-US" sz="3600">
                    <a:latin typeface="Arial" panose="020B0604020202020204" pitchFamily="34" charset="0"/>
                    <a:cs typeface="Arial" panose="020B0604020202020204" pitchFamily="34" charset="0"/>
                  </a:rPr>
                  <a:t>nạp lệnh, giải mã lệnh và thực thi lệnh cho máy tính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smtClean="0">
                    <a:latin typeface="Arial" panose="020B0604020202020204" pitchFamily="34" charset="0"/>
                    <a:cs typeface="Arial" panose="020B0604020202020204" pitchFamily="34" charset="0"/>
                  </a:rPr>
                  <a:t> là thành phần quan trọng nhất của máy tính.</a:t>
                </a:r>
                <a:endParaRPr lang="en-US" sz="360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107828" y="3256545"/>
                <a:ext cx="10987278" cy="1532727"/>
              </a:xfrm>
              <a:prstGeom prst="rect">
                <a:avLst/>
              </a:prstGeom>
              <a:blipFill rotWithShape="0">
                <a:blip r:embed="rId4"/>
                <a:stretch>
                  <a:fillRect l="-1720" r="-1665" b="-9127"/>
                </a:stretch>
              </a:blipFill>
            </p:spPr>
            <p:txBody>
              <a:bodyPr/>
              <a:lstStyle/>
              <a:p>
                <a:r>
                  <a:rPr lang="en-US">
                    <a:noFill/>
                  </a:rPr>
                  <a:t> </a:t>
                </a:r>
              </a:p>
            </p:txBody>
          </p:sp>
        </mc:Fallback>
      </mc:AlternateContent>
      <p:sp>
        <p:nvSpPr>
          <p:cNvPr id="10" name="Rectangle 9"/>
          <p:cNvSpPr/>
          <p:nvPr/>
        </p:nvSpPr>
        <p:spPr>
          <a:xfrm>
            <a:off x="1250587" y="5414675"/>
            <a:ext cx="1324402" cy="707886"/>
          </a:xfrm>
          <a:prstGeom prst="rect">
            <a:avLst/>
          </a:prstGeom>
        </p:spPr>
        <p:txBody>
          <a:bodyPr wrap="none">
            <a:spAutoFit/>
          </a:bodyPr>
          <a:lstStyle/>
          <a:p>
            <a:r>
              <a:rPr lang="vi-VN" sz="4000" smtClean="0">
                <a:latin typeface="Arial" panose="020B0604020202020204" pitchFamily="34" charset="0"/>
                <a:cs typeface="Arial" panose="020B0604020202020204" pitchFamily="34" charset="0"/>
              </a:rPr>
              <a:t>RAM</a:t>
            </a:r>
            <a:endParaRPr lang="en-US" sz="400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a:stretch>
            <a:fillRect/>
          </a:stretch>
        </p:blipFill>
        <p:spPr>
          <a:xfrm>
            <a:off x="4055457" y="5326619"/>
            <a:ext cx="2895851" cy="883997"/>
          </a:xfrm>
          <a:prstGeom prst="rect">
            <a:avLst/>
          </a:prstGeom>
        </p:spPr>
      </p:pic>
      <p:sp>
        <p:nvSpPr>
          <p:cNvPr id="13" name="Rectangle 12"/>
          <p:cNvSpPr/>
          <p:nvPr/>
        </p:nvSpPr>
        <p:spPr>
          <a:xfrm>
            <a:off x="7117988" y="5002253"/>
            <a:ext cx="10977118" cy="1532727"/>
          </a:xfrm>
          <a:prstGeom prst="rect">
            <a:avLst/>
          </a:prstGeom>
        </p:spPr>
        <p:txBody>
          <a:bodyPr wrap="square">
            <a:spAutoFit/>
          </a:bodyPr>
          <a:lstStyle/>
          <a:p>
            <a:pPr algn="just">
              <a:lnSpc>
                <a:spcPct val="130000"/>
              </a:lnSpc>
            </a:pPr>
            <a:r>
              <a:rPr lang="vi-VN" sz="3600" smtClean="0">
                <a:latin typeface="Arial" panose="020B0604020202020204" pitchFamily="34" charset="0"/>
                <a:cs typeface="Arial" panose="020B0604020202020204" pitchFamily="34" charset="0"/>
              </a:rPr>
              <a:t>Lưu </a:t>
            </a:r>
            <a:r>
              <a:rPr lang="vi-VN" sz="3600">
                <a:latin typeface="Arial" panose="020B0604020202020204" pitchFamily="34" charset="0"/>
                <a:cs typeface="Arial" panose="020B0604020202020204" pitchFamily="34" charset="0"/>
              </a:rPr>
              <a:t>trữ dữ liệu tạm thời trong quá trình tính toán của máy </a:t>
            </a:r>
            <a:r>
              <a:rPr lang="vi-VN" sz="3600" smtClean="0">
                <a:latin typeface="Arial" panose="020B0604020202020204" pitchFamily="34" charset="0"/>
                <a:cs typeface="Arial" panose="020B0604020202020204" pitchFamily="34" charset="0"/>
              </a:rPr>
              <a:t>tính. </a:t>
            </a:r>
            <a:endParaRPr lang="en-US" sz="3600">
              <a:latin typeface="Arial" panose="020B0604020202020204" pitchFamily="34" charset="0"/>
              <a:cs typeface="Arial" panose="020B0604020202020204" pitchFamily="34" charset="0"/>
            </a:endParaRPr>
          </a:p>
        </p:txBody>
      </p:sp>
      <p:sp>
        <p:nvSpPr>
          <p:cNvPr id="14" name="Rectangle 13"/>
          <p:cNvSpPr/>
          <p:nvPr/>
        </p:nvSpPr>
        <p:spPr>
          <a:xfrm>
            <a:off x="1220107" y="7118642"/>
            <a:ext cx="1382110" cy="707886"/>
          </a:xfrm>
          <a:prstGeom prst="rect">
            <a:avLst/>
          </a:prstGeom>
        </p:spPr>
        <p:txBody>
          <a:bodyPr wrap="none">
            <a:spAutoFit/>
          </a:bodyPr>
          <a:lstStyle/>
          <a:p>
            <a:r>
              <a:rPr lang="vi-VN" sz="4000" smtClean="0">
                <a:latin typeface="Arial" panose="020B0604020202020204" pitchFamily="34" charset="0"/>
                <a:cs typeface="Arial" panose="020B0604020202020204" pitchFamily="34" charset="0"/>
              </a:rPr>
              <a:t>ROM</a:t>
            </a:r>
            <a:endParaRPr lang="en-US" sz="400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1108" y="6717288"/>
            <a:ext cx="2671762" cy="1510594"/>
          </a:xfrm>
          <a:prstGeom prst="rect">
            <a:avLst/>
          </a:prstGeom>
        </p:spPr>
      </p:pic>
      <p:sp>
        <p:nvSpPr>
          <p:cNvPr id="16" name="Rectangle 15"/>
          <p:cNvSpPr/>
          <p:nvPr/>
        </p:nvSpPr>
        <p:spPr>
          <a:xfrm>
            <a:off x="7117988" y="6743700"/>
            <a:ext cx="10977118" cy="1532727"/>
          </a:xfrm>
          <a:prstGeom prst="rect">
            <a:avLst/>
          </a:prstGeom>
        </p:spPr>
        <p:txBody>
          <a:bodyPr wrap="square">
            <a:spAutoFit/>
          </a:bodyPr>
          <a:lstStyle/>
          <a:p>
            <a:pPr algn="just">
              <a:lnSpc>
                <a:spcPct val="130000"/>
              </a:lnSpc>
            </a:pPr>
            <a:r>
              <a:rPr lang="vi-VN" sz="3600" smtClean="0">
                <a:latin typeface="Arial" panose="020B0604020202020204" pitchFamily="34" charset="0"/>
                <a:cs typeface="Arial" panose="020B0604020202020204" pitchFamily="34" charset="0"/>
              </a:rPr>
              <a:t>Lưu </a:t>
            </a:r>
            <a:r>
              <a:rPr lang="vi-VN" sz="3600">
                <a:latin typeface="Arial" panose="020B0604020202020204" pitchFamily="34" charset="0"/>
                <a:cs typeface="Arial" panose="020B0604020202020204" pitchFamily="34" charset="0"/>
              </a:rPr>
              <a:t>trữ chương trình giúp khởi động các chức năng cơ bản của máy </a:t>
            </a:r>
            <a:r>
              <a:rPr lang="vi-VN" sz="3600" smtClean="0">
                <a:latin typeface="Arial" panose="020B0604020202020204" pitchFamily="34" charset="0"/>
                <a:cs typeface="Arial" panose="020B0604020202020204" pitchFamily="34" charset="0"/>
              </a:rPr>
              <a:t>tính. </a:t>
            </a:r>
            <a:endParaRPr lang="en-US" sz="3600">
              <a:latin typeface="Arial" panose="020B0604020202020204" pitchFamily="34" charset="0"/>
              <a:cs typeface="Arial" panose="020B0604020202020204" pitchFamily="34" charset="0"/>
            </a:endParaRPr>
          </a:p>
        </p:txBody>
      </p:sp>
      <p:sp>
        <p:nvSpPr>
          <p:cNvPr id="17" name="Rectangle 16"/>
          <p:cNvSpPr/>
          <p:nvPr/>
        </p:nvSpPr>
        <p:spPr>
          <a:xfrm>
            <a:off x="116360" y="8801100"/>
            <a:ext cx="3693640"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Thiết bị lưu trữ </a:t>
            </a:r>
            <a:endParaRPr lang="en-US" sz="400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5042" b="19071"/>
          <a:stretch/>
        </p:blipFill>
        <p:spPr>
          <a:xfrm rot="16200000">
            <a:off x="4548396" y="8022526"/>
            <a:ext cx="1857186" cy="2671762"/>
          </a:xfrm>
          <a:prstGeom prst="rect">
            <a:avLst/>
          </a:prstGeom>
        </p:spPr>
      </p:pic>
      <p:sp>
        <p:nvSpPr>
          <p:cNvPr id="19" name="Rectangle 18"/>
          <p:cNvSpPr/>
          <p:nvPr/>
        </p:nvSpPr>
        <p:spPr>
          <a:xfrm>
            <a:off x="7164299" y="8508007"/>
            <a:ext cx="10930807" cy="1457771"/>
          </a:xfrm>
          <a:prstGeom prst="rect">
            <a:avLst/>
          </a:prstGeom>
        </p:spPr>
        <p:txBody>
          <a:bodyPr wrap="square">
            <a:spAutoFit/>
          </a:bodyPr>
          <a:lstStyle/>
          <a:p>
            <a:pPr algn="just">
              <a:lnSpc>
                <a:spcPct val="130000"/>
              </a:lnSpc>
            </a:pPr>
            <a:r>
              <a:rPr lang="vi-VN" sz="3600" smtClean="0">
                <a:latin typeface="Arial" panose="020B0604020202020204" pitchFamily="34" charset="0"/>
                <a:cs typeface="Arial" panose="020B0604020202020204" pitchFamily="34" charset="0"/>
              </a:rPr>
              <a:t>Lưu </a:t>
            </a:r>
            <a:r>
              <a:rPr lang="vi-VN" sz="3600">
                <a:latin typeface="Arial" panose="020B0604020202020204" pitchFamily="34" charset="0"/>
                <a:cs typeface="Arial" panose="020B0604020202020204" pitchFamily="34" charset="0"/>
              </a:rPr>
              <a:t>trữ dữ liệu lâu dài và không bị mất đi khi máy tính tắt </a:t>
            </a:r>
            <a:r>
              <a:rPr lang="vi-VN" sz="3600" smtClean="0">
                <a:latin typeface="Arial" panose="020B0604020202020204" pitchFamily="34" charset="0"/>
                <a:cs typeface="Arial" panose="020B0604020202020204" pitchFamily="34" charset="0"/>
              </a:rPr>
              <a:t>nguồn.</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52759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par>
                                <p:cTn id="60" presetID="10"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0" grpId="0"/>
      <p:bldP spid="13" grpId="0"/>
      <p:bldP spid="14" grpId="0"/>
      <p:bldP spid="16" grpId="0"/>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9229"/>
          <a:stretch/>
        </p:blipFill>
        <p:spPr>
          <a:xfrm>
            <a:off x="9450323" y="289559"/>
            <a:ext cx="8532877" cy="9654541"/>
          </a:xfrm>
          <a:prstGeom prst="rect">
            <a:avLst/>
          </a:prstGeom>
        </p:spPr>
      </p:pic>
      <p:sp>
        <p:nvSpPr>
          <p:cNvPr id="3" name="Rectangle 2"/>
          <p:cNvSpPr/>
          <p:nvPr/>
        </p:nvSpPr>
        <p:spPr>
          <a:xfrm>
            <a:off x="990600" y="1104900"/>
            <a:ext cx="8001000" cy="7728526"/>
          </a:xfrm>
          <a:prstGeom prst="rect">
            <a:avLst/>
          </a:prstGeom>
        </p:spPr>
        <p:txBody>
          <a:bodyPr wrap="square">
            <a:spAutoFit/>
          </a:bodyPr>
          <a:lstStyle/>
          <a:p>
            <a:pPr algn="just">
              <a:lnSpc>
                <a:spcPct val="150000"/>
              </a:lnSpc>
            </a:pPr>
            <a:r>
              <a:rPr lang="vi-VN" sz="4200" b="1">
                <a:latin typeface="Arial" panose="020B0604020202020204" pitchFamily="34" charset="0"/>
                <a:cs typeface="Arial" panose="020B0604020202020204" pitchFamily="34" charset="0"/>
              </a:rPr>
              <a:t>Dung lượng lưu trữ dữ liệu </a:t>
            </a:r>
            <a:r>
              <a:rPr lang="vi-VN" sz="4200">
                <a:latin typeface="Arial" panose="020B0604020202020204" pitchFamily="34" charset="0"/>
                <a:cs typeface="Arial" panose="020B0604020202020204" pitchFamily="34" charset="0"/>
              </a:rPr>
              <a:t>của máy tính là tổng dung lượng của ổ cứng HDD, ổ cứng SSD gắn sẵn bên trong máy tính, không bao gồm dung lượng lưu trữ của RAM. Hiện nay, dung lượng lưu trữ của máy tính có thể lên tới hàng TB. </a:t>
            </a:r>
            <a:endParaRPr lang="en-US" sz="4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602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117927" y="2904911"/>
            <a:ext cx="2625784" cy="1388650"/>
          </a:xfrm>
          <a:prstGeom prst="rect">
            <a:avLst/>
          </a:prstGeom>
        </p:spPr>
        <p:txBody>
          <a:bodyPr lIns="0" tIns="0" rIns="0" bIns="0" rtlCol="0" anchor="t">
            <a:spAutoFit/>
          </a:bodyPr>
          <a:lstStyle/>
          <a:p>
            <a:pPr algn="ctr">
              <a:lnSpc>
                <a:spcPts val="9426"/>
              </a:lnSpc>
            </a:pPr>
            <a:r>
              <a:rPr lang="en-US" sz="16600" b="1" spc="182" smtClean="0">
                <a:solidFill>
                  <a:srgbClr val="231F20"/>
                </a:solidFill>
                <a:latin typeface="Arial" panose="020B0604020202020204" pitchFamily="34" charset="0"/>
                <a:cs typeface="Arial" panose="020B0604020202020204" pitchFamily="34" charset="0"/>
              </a:rPr>
              <a:t>0</a:t>
            </a:r>
            <a:r>
              <a:rPr lang="vi-VN" sz="16600" b="1" spc="182">
                <a:solidFill>
                  <a:srgbClr val="231F20"/>
                </a:solidFill>
                <a:latin typeface="Arial" panose="020B0604020202020204" pitchFamily="34" charset="0"/>
                <a:cs typeface="Arial" panose="020B0604020202020204" pitchFamily="34" charset="0"/>
              </a:rPr>
              <a:t>3</a:t>
            </a:r>
            <a:endParaRPr lang="en-US" sz="16600" b="1" spc="182">
              <a:solidFill>
                <a:srgbClr val="231F20"/>
              </a:solidFill>
              <a:latin typeface="Arial" panose="020B0604020202020204" pitchFamily="34" charset="0"/>
              <a:cs typeface="Arial" panose="020B0604020202020204" pitchFamily="34" charset="0"/>
            </a:endParaRPr>
          </a:p>
        </p:txBody>
      </p:sp>
      <p:sp>
        <p:nvSpPr>
          <p:cNvPr id="36" name="Freeform 36"/>
          <p:cNvSpPr/>
          <p:nvPr/>
        </p:nvSpPr>
        <p:spPr>
          <a:xfrm rot="1729736" flipH="1">
            <a:off x="15425570" y="5702401"/>
            <a:ext cx="460046" cy="3946899"/>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38" name="TextBox 36"/>
          <p:cNvSpPr txBox="1"/>
          <p:nvPr/>
        </p:nvSpPr>
        <p:spPr>
          <a:xfrm>
            <a:off x="3229749" y="4642643"/>
            <a:ext cx="10639894" cy="3693319"/>
          </a:xfrm>
          <a:prstGeom prst="rect">
            <a:avLst/>
          </a:prstGeom>
        </p:spPr>
        <p:txBody>
          <a:bodyPr wrap="square" lIns="0" tIns="0" rIns="0" bIns="0" rtlCol="0" anchor="t">
            <a:spAutoFit/>
          </a:bodyPr>
          <a:lstStyle/>
          <a:p>
            <a:pPr algn="ctr">
              <a:lnSpc>
                <a:spcPct val="150000"/>
              </a:lnSpc>
            </a:pPr>
            <a:r>
              <a:rPr lang="vi-VN" sz="8000" b="1" smtClean="0">
                <a:latin typeface="Arial" panose="020B0604020202020204" pitchFamily="34" charset="0"/>
                <a:cs typeface="Arial" panose="020B0604020202020204" pitchFamily="34" charset="0"/>
              </a:rPr>
              <a:t>HIỆU NĂNG CỦA</a:t>
            </a:r>
            <a:r>
              <a:rPr lang="en-US" sz="8000" b="1" smtClean="0">
                <a:latin typeface="Arial" panose="020B0604020202020204" pitchFamily="34" charset="0"/>
                <a:cs typeface="Arial" panose="020B0604020202020204" pitchFamily="34" charset="0"/>
              </a:rPr>
              <a:t> MÁY TÍNH</a:t>
            </a:r>
            <a:endParaRPr lang="en-US" sz="8000" b="1" spc="8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8"/>
          <a:stretch>
            <a:fillRect/>
          </a:stretch>
        </p:blipFill>
        <p:spPr>
          <a:xfrm>
            <a:off x="780629" y="1048734"/>
            <a:ext cx="4489753" cy="3242287"/>
          </a:xfrm>
          <a:prstGeom prst="rect">
            <a:avLst/>
          </a:prstGeom>
        </p:spPr>
      </p:pic>
    </p:spTree>
    <p:extLst>
      <p:ext uri="{BB962C8B-B14F-4D97-AF65-F5344CB8AC3E}">
        <p14:creationId xmlns:p14="http://schemas.microsoft.com/office/powerpoint/2010/main" val="725619675"/>
      </p:ext>
    </p:extLst>
  </p:cSld>
  <p:clrMapOvr>
    <a:masterClrMapping/>
  </p:clrMapOvr>
  <p:transition spd="med">
    <p:plu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1" name="Freeform 31"/>
          <p:cNvSpPr/>
          <p:nvPr/>
        </p:nvSpPr>
        <p:spPr>
          <a:xfrm>
            <a:off x="14460300" y="709904"/>
            <a:ext cx="3666839" cy="947966"/>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3">
                <a:alphaModFix amt="34000"/>
                <a:extLst>
                  <a:ext uri="{96DAC541-7B7A-43D3-8B79-37D633B846F1}">
                    <asvg:svgBlip xmlns="" xmlns:asvg="http://schemas.microsoft.com/office/drawing/2016/SVG/main" r:embed="rId4"/>
                  </a:ext>
                </a:extLst>
              </a:blip>
              <a:stretch>
                <a:fillRect/>
              </a:stretch>
            </a:blipFill>
          </p:spPr>
        </p:sp>
      </p:grpSp>
      <p:sp>
        <p:nvSpPr>
          <p:cNvPr id="30" name="Freeform 30"/>
          <p:cNvSpPr/>
          <p:nvPr/>
        </p:nvSpPr>
        <p:spPr>
          <a:xfrm>
            <a:off x="17247589" y="757658"/>
            <a:ext cx="861340" cy="896558"/>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graphicFrame>
        <p:nvGraphicFramePr>
          <p:cNvPr id="45" name="Object 44"/>
          <p:cNvGraphicFramePr>
            <a:graphicFrameLocks noChangeAspect="1"/>
          </p:cNvGraphicFramePr>
          <p:nvPr>
            <p:extLst>
              <p:ext uri="{D42A27DB-BD31-4B8C-83A1-F6EECF244321}">
                <p14:modId xmlns:p14="http://schemas.microsoft.com/office/powerpoint/2010/main" val="1175847206"/>
              </p:ext>
            </p:extLst>
          </p:nvPr>
        </p:nvGraphicFramePr>
        <p:xfrm>
          <a:off x="9086850" y="5035550"/>
          <a:ext cx="114300" cy="215900"/>
        </p:xfrm>
        <a:graphic>
          <a:graphicData uri="http://schemas.openxmlformats.org/presentationml/2006/ole">
            <mc:AlternateContent xmlns:mc="http://schemas.openxmlformats.org/markup-compatibility/2006">
              <mc:Choice xmlns:v="urn:schemas-microsoft-com:vml" Requires="v">
                <p:oleObj spid="_x0000_s1049" name="Equation" r:id="rId5" imgW="114120" imgH="215640" progId="Equation.3">
                  <p:embed/>
                </p:oleObj>
              </mc:Choice>
              <mc:Fallback>
                <p:oleObj name="Equation" r:id="rId5" imgW="114120" imgH="215640" progId="Equation.3">
                  <p:embed/>
                  <p:pic>
                    <p:nvPicPr>
                      <p:cNvPr id="0" name=""/>
                      <p:cNvPicPr/>
                      <p:nvPr/>
                    </p:nvPicPr>
                    <p:blipFill>
                      <a:blip r:embed="rId6"/>
                      <a:stretch>
                        <a:fillRect/>
                      </a:stretch>
                    </p:blipFill>
                    <p:spPr>
                      <a:xfrm>
                        <a:off x="9086850" y="5035550"/>
                        <a:ext cx="114300" cy="215900"/>
                      </a:xfrm>
                      <a:prstGeom prst="rect">
                        <a:avLst/>
                      </a:prstGeom>
                    </p:spPr>
                  </p:pic>
                </p:oleObj>
              </mc:Fallback>
            </mc:AlternateContent>
          </a:graphicData>
        </a:graphic>
      </p:graphicFrame>
      <p:sp>
        <p:nvSpPr>
          <p:cNvPr id="28" name="TextBox 27"/>
          <p:cNvSpPr txBox="1"/>
          <p:nvPr/>
        </p:nvSpPr>
        <p:spPr>
          <a:xfrm>
            <a:off x="5244521" y="911630"/>
            <a:ext cx="6629400" cy="1107996"/>
          </a:xfrm>
          <a:prstGeom prst="rect">
            <a:avLst/>
          </a:prstGeom>
          <a:noFill/>
        </p:spPr>
        <p:txBody>
          <a:bodyPr wrap="square" rtlCol="0">
            <a:spAutoFit/>
          </a:bodyPr>
          <a:lstStyle/>
          <a:p>
            <a:pPr algn="ctr"/>
            <a:r>
              <a:rPr lang="vi-VN" sz="6600" b="1" smtClean="0">
                <a:solidFill>
                  <a:schemeClr val="accent6">
                    <a:lumMod val="75000"/>
                  </a:schemeClr>
                </a:solidFill>
                <a:latin typeface="Arial" panose="020B0604020202020204" pitchFamily="34" charset="0"/>
                <a:cs typeface="Arial" panose="020B0604020202020204" pitchFamily="34" charset="0"/>
              </a:rPr>
              <a:t>KHỞI ĐỘNG</a:t>
            </a:r>
            <a:endParaRPr lang="en-US" sz="6600" b="1">
              <a:solidFill>
                <a:schemeClr val="accent6">
                  <a:lumMod val="7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1143000" y="2260993"/>
            <a:ext cx="14483318" cy="1994115"/>
            <a:chOff x="1583014" y="7580137"/>
            <a:chExt cx="14483318" cy="1994115"/>
          </a:xfrm>
        </p:grpSpPr>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014" y="7580137"/>
              <a:ext cx="1994115" cy="1994115"/>
            </a:xfrm>
            <a:prstGeom prst="rect">
              <a:avLst/>
            </a:prstGeom>
          </p:spPr>
        </p:pic>
        <p:sp>
          <p:nvSpPr>
            <p:cNvPr id="34" name="Rectangle 33"/>
            <p:cNvSpPr/>
            <p:nvPr/>
          </p:nvSpPr>
          <p:spPr>
            <a:xfrm>
              <a:off x="4125540" y="7607612"/>
              <a:ext cx="11940792" cy="1911549"/>
            </a:xfrm>
            <a:prstGeom prst="rect">
              <a:avLst/>
            </a:prstGeom>
          </p:spPr>
          <p:txBody>
            <a:bodyPr wrap="square">
              <a:spAutoFit/>
            </a:bodyPr>
            <a:lstStyle/>
            <a:p>
              <a:pPr algn="just">
                <a:lnSpc>
                  <a:spcPct val="150000"/>
                </a:lnSpc>
              </a:pPr>
              <a:r>
                <a:rPr lang="vi-VN" sz="4200" i="1"/>
                <a:t>Em hãy cho biết CPU là gì và làm nhiệm vụ gì trong máy tính.</a:t>
              </a:r>
              <a:endParaRPr lang="en-US" sz="4200">
                <a:latin typeface="Arial" panose="020B0604020202020204" pitchFamily="34" charset="0"/>
                <a:cs typeface="Arial" panose="020B0604020202020204" pitchFamily="34" charset="0"/>
              </a:endParaRPr>
            </a:p>
          </p:txBody>
        </p:sp>
      </p:grpSp>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156" y="5006962"/>
            <a:ext cx="6917562" cy="4431563"/>
          </a:xfrm>
          <a:prstGeom prst="rect">
            <a:avLst/>
          </a:prstGeom>
        </p:spPr>
      </p:pic>
      <p:sp>
        <p:nvSpPr>
          <p:cNvPr id="36" name="Rectangle 35"/>
          <p:cNvSpPr/>
          <p:nvPr/>
        </p:nvSpPr>
        <p:spPr>
          <a:xfrm>
            <a:off x="7596850" y="4245880"/>
            <a:ext cx="8979327"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solidFill>
                  <a:srgbClr val="002060"/>
                </a:solidFill>
              </a:rPr>
              <a:t>CPU </a:t>
            </a:r>
            <a:r>
              <a:rPr lang="vi-VN" sz="4000" smtClean="0">
                <a:solidFill>
                  <a:srgbClr val="002060"/>
                </a:solidFill>
              </a:rPr>
              <a:t>- </a:t>
            </a:r>
            <a:r>
              <a:rPr lang="vi-VN" sz="4000" b="1" smtClean="0">
                <a:solidFill>
                  <a:srgbClr val="002060"/>
                </a:solidFill>
              </a:rPr>
              <a:t>Central </a:t>
            </a:r>
            <a:r>
              <a:rPr lang="vi-VN" sz="4000" b="1">
                <a:solidFill>
                  <a:srgbClr val="002060"/>
                </a:solidFill>
              </a:rPr>
              <a:t>Processing </a:t>
            </a:r>
            <a:r>
              <a:rPr lang="vi-VN" sz="4000" b="1" smtClean="0">
                <a:solidFill>
                  <a:srgbClr val="002060"/>
                </a:solidFill>
              </a:rPr>
              <a:t>Unit</a:t>
            </a:r>
            <a:r>
              <a:rPr lang="vi-VN" sz="4000" smtClean="0">
                <a:solidFill>
                  <a:srgbClr val="002060"/>
                </a:solidFill>
              </a:rPr>
              <a:t> (bộ </a:t>
            </a:r>
            <a:r>
              <a:rPr lang="vi-VN" sz="4000">
                <a:solidFill>
                  <a:srgbClr val="002060"/>
                </a:solidFill>
              </a:rPr>
              <a:t>xử lí trung </a:t>
            </a:r>
            <a:r>
              <a:rPr lang="vi-VN" sz="4000" smtClean="0">
                <a:solidFill>
                  <a:srgbClr val="002060"/>
                </a:solidFill>
              </a:rPr>
              <a:t>tâm).</a:t>
            </a:r>
            <a:endParaRPr lang="en-US" sz="4000">
              <a:solidFill>
                <a:srgbClr val="002060"/>
              </a:solidFill>
            </a:endParaRPr>
          </a:p>
        </p:txBody>
      </p:sp>
      <p:sp>
        <p:nvSpPr>
          <p:cNvPr id="37" name="Rectangle 36"/>
          <p:cNvSpPr/>
          <p:nvPr/>
        </p:nvSpPr>
        <p:spPr>
          <a:xfrm>
            <a:off x="7596851" y="6153112"/>
            <a:ext cx="8979327"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solidFill>
                  <a:srgbClr val="002060"/>
                </a:solidFill>
              </a:rPr>
              <a:t>Đ</a:t>
            </a:r>
            <a:r>
              <a:rPr lang="vi-VN" sz="4000" smtClean="0">
                <a:solidFill>
                  <a:srgbClr val="002060"/>
                </a:solidFill>
              </a:rPr>
              <a:t>ược </a:t>
            </a:r>
            <a:r>
              <a:rPr lang="vi-VN" sz="4000">
                <a:solidFill>
                  <a:srgbClr val="002060"/>
                </a:solidFill>
              </a:rPr>
              <a:t>coi là “bộ não” của máy tính vì nó thực hiện các hoạt động xử lí, tính toán, điều khiển và quản lí các tác vụ của hệ thống.</a:t>
            </a:r>
            <a:endParaRPr lang="en-US" sz="4000">
              <a:solidFill>
                <a:srgbClr val="002060"/>
              </a:solidFill>
            </a:endParaRPr>
          </a:p>
        </p:txBody>
      </p:sp>
    </p:spTree>
    <p:extLst>
      <p:ext uri="{BB962C8B-B14F-4D97-AF65-F5344CB8AC3E}">
        <p14:creationId xmlns:p14="http://schemas.microsoft.com/office/powerpoint/2010/main" val="215867374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anim calcmode="lin" valueType="num">
                                      <p:cBhvr>
                                        <p:cTn id="16" dur="500" fill="hold"/>
                                        <p:tgtEl>
                                          <p:spTgt spid="36"/>
                                        </p:tgtEl>
                                        <p:attrNameLst>
                                          <p:attrName>ppt_x</p:attrName>
                                        </p:attrNameLst>
                                      </p:cBhvr>
                                      <p:tavLst>
                                        <p:tav tm="0">
                                          <p:val>
                                            <p:strVal val="#ppt_x"/>
                                          </p:val>
                                        </p:tav>
                                        <p:tav tm="100000">
                                          <p:val>
                                            <p:strVal val="#ppt_x"/>
                                          </p:val>
                                        </p:tav>
                                      </p:tavLst>
                                    </p:anim>
                                    <p:anim calcmode="lin" valueType="num">
                                      <p:cBhvr>
                                        <p:cTn id="17"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anim calcmode="lin" valueType="num">
                                      <p:cBhvr>
                                        <p:cTn id="23" dur="500" fill="hold"/>
                                        <p:tgtEl>
                                          <p:spTgt spid="37"/>
                                        </p:tgtEl>
                                        <p:attrNameLst>
                                          <p:attrName>ppt_x</p:attrName>
                                        </p:attrNameLst>
                                      </p:cBhvr>
                                      <p:tavLst>
                                        <p:tav tm="0">
                                          <p:val>
                                            <p:strVal val="#ppt_x"/>
                                          </p:val>
                                        </p:tav>
                                        <p:tav tm="100000">
                                          <p:val>
                                            <p:strVal val="#ppt_x"/>
                                          </p:val>
                                        </p:tav>
                                      </p:tavLst>
                                    </p:anim>
                                    <p:anim calcmode="lin" valueType="num">
                                      <p:cBhvr>
                                        <p:cTn id="24"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6" name="Group 5"/>
          <p:cNvGrpSpPr/>
          <p:nvPr/>
        </p:nvGrpSpPr>
        <p:grpSpPr>
          <a:xfrm>
            <a:off x="905869" y="392042"/>
            <a:ext cx="16388624" cy="1676401"/>
            <a:chOff x="905869" y="392042"/>
            <a:chExt cx="16388624" cy="1676401"/>
          </a:xfrm>
        </p:grpSpPr>
        <p:sp>
          <p:nvSpPr>
            <p:cNvPr id="2" name="Rectangle 1"/>
            <p:cNvSpPr/>
            <p:nvPr/>
          </p:nvSpPr>
          <p:spPr>
            <a:xfrm>
              <a:off x="2362200" y="1069285"/>
              <a:ext cx="14932293" cy="707886"/>
            </a:xfrm>
            <a:prstGeom prst="rect">
              <a:avLst/>
            </a:prstGeom>
          </p:spPr>
          <p:txBody>
            <a:bodyPr wrap="none">
              <a:spAutoFit/>
            </a:bodyPr>
            <a:lstStyle/>
            <a:p>
              <a:r>
                <a:rPr lang="vi-VN" sz="4000" i="1" smtClean="0">
                  <a:solidFill>
                    <a:srgbClr val="002060"/>
                  </a:solidFill>
                  <a:latin typeface="Arial" panose="020B0604020202020204" pitchFamily="34" charset="0"/>
                  <a:cs typeface="Arial" panose="020B0604020202020204" pitchFamily="34" charset="0"/>
                </a:rPr>
                <a:t>Dựa vào </a:t>
              </a:r>
              <a:r>
                <a:rPr lang="en-US" sz="4000" i="1" smtClean="0">
                  <a:solidFill>
                    <a:srgbClr val="002060"/>
                  </a:solidFill>
                  <a:latin typeface="Arial" panose="020B0604020202020204" pitchFamily="34" charset="0"/>
                  <a:cs typeface="Arial" panose="020B0604020202020204" pitchFamily="34" charset="0"/>
                </a:rPr>
                <a:t>thông </a:t>
              </a:r>
              <a:r>
                <a:rPr lang="en-US" sz="4000" i="1">
                  <a:solidFill>
                    <a:srgbClr val="002060"/>
                  </a:solidFill>
                  <a:latin typeface="Arial" panose="020B0604020202020204" pitchFamily="34" charset="0"/>
                  <a:cs typeface="Arial" panose="020B0604020202020204" pitchFamily="34" charset="0"/>
                </a:rPr>
                <a:t>tin mục 3 SGK trang 8 </a:t>
              </a:r>
              <a:r>
                <a:rPr lang="vi-VN" sz="4000" i="1" smtClean="0">
                  <a:solidFill>
                    <a:srgbClr val="002060"/>
                  </a:solidFill>
                  <a:latin typeface="Arial" panose="020B0604020202020204" pitchFamily="34" charset="0"/>
                  <a:cs typeface="Arial" panose="020B0604020202020204" pitchFamily="34" charset="0"/>
                </a:rPr>
                <a:t>và</a:t>
              </a:r>
              <a:r>
                <a:rPr lang="en-US" sz="4000" i="1" smtClean="0">
                  <a:solidFill>
                    <a:srgbClr val="002060"/>
                  </a:solidFill>
                  <a:latin typeface="Arial" panose="020B0604020202020204" pitchFamily="34" charset="0"/>
                  <a:cs typeface="Arial" panose="020B0604020202020204" pitchFamily="34" charset="0"/>
                </a:rPr>
                <a:t> </a:t>
              </a:r>
              <a:r>
                <a:rPr lang="en-US" sz="4000" i="1">
                  <a:solidFill>
                    <a:srgbClr val="002060"/>
                  </a:solidFill>
                  <a:latin typeface="Arial" panose="020B0604020202020204" pitchFamily="34" charset="0"/>
                  <a:cs typeface="Arial" panose="020B0604020202020204" pitchFamily="34" charset="0"/>
                </a:rPr>
                <a:t>thảo luận các nội dung: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869" y="392042"/>
              <a:ext cx="1456331" cy="1676401"/>
            </a:xfrm>
            <a:prstGeom prst="rect">
              <a:avLst/>
            </a:prstGeom>
          </p:spPr>
        </p:pic>
      </p:grpSp>
      <p:sp>
        <p:nvSpPr>
          <p:cNvPr id="4" name="Rectangle 3"/>
          <p:cNvSpPr/>
          <p:nvPr/>
        </p:nvSpPr>
        <p:spPr>
          <a:xfrm>
            <a:off x="910949" y="2193785"/>
            <a:ext cx="12556132" cy="7478970"/>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Hiệu </a:t>
            </a:r>
            <a:r>
              <a:rPr lang="vi-VN" sz="4000">
                <a:latin typeface="Arial" panose="020B0604020202020204" pitchFamily="34" charset="0"/>
                <a:cs typeface="Arial" panose="020B0604020202020204" pitchFamily="34" charset="0"/>
              </a:rPr>
              <a:t>năng của máy tính được đánh giá thông qua các đại lượng nào?</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Nêu </a:t>
            </a:r>
            <a:r>
              <a:rPr lang="vi-VN" sz="4000">
                <a:latin typeface="Arial" panose="020B0604020202020204" pitchFamily="34" charset="0"/>
                <a:cs typeface="Arial" panose="020B0604020202020204" pitchFamily="34" charset="0"/>
              </a:rPr>
              <a:t>thông số kĩ thuật cần quan tâm của CPU? Nêu đơn vị đo hiệu năng của CPU? Hiện nay, CPU có tốc độ bao nhiêu?</a:t>
            </a:r>
          </a:p>
          <a:p>
            <a:pPr marL="571500" indent="-571500" algn="just">
              <a:lnSpc>
                <a:spcPct val="150000"/>
              </a:lnSpc>
              <a:buFont typeface="Wingdings" panose="05000000000000000000" pitchFamily="2" charset="2"/>
              <a:buChar char="Ø"/>
            </a:pPr>
            <a:r>
              <a:rPr lang="vi-VN" sz="4000" smtClean="0">
                <a:latin typeface="Arial" panose="020B0604020202020204" pitchFamily="34" charset="0"/>
                <a:cs typeface="Arial" panose="020B0604020202020204" pitchFamily="34" charset="0"/>
              </a:rPr>
              <a:t>Nêu </a:t>
            </a:r>
            <a:r>
              <a:rPr lang="vi-VN" sz="4000">
                <a:latin typeface="Arial" panose="020B0604020202020204" pitchFamily="34" charset="0"/>
                <a:cs typeface="Arial" panose="020B0604020202020204" pitchFamily="34" charset="0"/>
              </a:rPr>
              <a:t>thông số kĩ thuật cần quan tâm của RAM? Nêu đơn vị đo hiệu năng của RAM? Hiện nay, RAM có tốc độ bao nhiêu?</a:t>
            </a:r>
          </a:p>
        </p:txBody>
      </p:sp>
      <p:pic>
        <p:nvPicPr>
          <p:cNvPr id="5" name="Picture 4"/>
          <p:cNvPicPr>
            <a:picLocks noChangeAspect="1"/>
          </p:cNvPicPr>
          <p:nvPr/>
        </p:nvPicPr>
        <p:blipFill>
          <a:blip r:embed="rId3"/>
          <a:stretch>
            <a:fillRect/>
          </a:stretch>
        </p:blipFill>
        <p:spPr>
          <a:xfrm flipH="1">
            <a:off x="13881470" y="4412236"/>
            <a:ext cx="4066170" cy="5257979"/>
          </a:xfrm>
          <a:prstGeom prst="rect">
            <a:avLst/>
          </a:prstGeom>
        </p:spPr>
      </p:pic>
    </p:spTree>
    <p:extLst>
      <p:ext uri="{BB962C8B-B14F-4D97-AF65-F5344CB8AC3E}">
        <p14:creationId xmlns:p14="http://schemas.microsoft.com/office/powerpoint/2010/main" val="379601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anim calcmode="lin" valueType="num">
                                      <p:cBhvr>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anim calcmode="lin" valueType="num">
                                      <p:cBhvr>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46" name="TextBox 45"/>
          <p:cNvSpPr txBox="1"/>
          <p:nvPr/>
        </p:nvSpPr>
        <p:spPr>
          <a:xfrm>
            <a:off x="14486004" y="876300"/>
            <a:ext cx="2683631" cy="707886"/>
          </a:xfrm>
          <a:prstGeom prst="rect">
            <a:avLst/>
          </a:prstGeom>
          <a:noFill/>
        </p:spPr>
        <p:txBody>
          <a:bodyPr wrap="square" rtlCol="0">
            <a:spAutoFit/>
          </a:bodyPr>
          <a:lstStyle/>
          <a:p>
            <a:pPr algn="ctr"/>
            <a:r>
              <a:rPr lang="vi-VN" sz="4000" b="1" smtClean="0">
                <a:solidFill>
                  <a:srgbClr val="C00000"/>
                </a:solidFill>
                <a:latin typeface="Arial" panose="020B0604020202020204" pitchFamily="34" charset="0"/>
                <a:cs typeface="Arial" panose="020B0604020202020204" pitchFamily="34" charset="0"/>
              </a:rPr>
              <a:t>GHI NHỚ</a:t>
            </a:r>
            <a:endParaRPr lang="en-US" sz="4000" b="1">
              <a:solidFill>
                <a:srgbClr val="C00000"/>
              </a:solidFill>
              <a:latin typeface="Arial" panose="020B0604020202020204" pitchFamily="34" charset="0"/>
              <a:cs typeface="Arial" panose="020B0604020202020204" pitchFamily="34" charset="0"/>
            </a:endParaRPr>
          </a:p>
        </p:txBody>
      </p:sp>
      <p:sp>
        <p:nvSpPr>
          <p:cNvPr id="32" name="Rectangle 31"/>
          <p:cNvSpPr/>
          <p:nvPr/>
        </p:nvSpPr>
        <p:spPr>
          <a:xfrm>
            <a:off x="1219200" y="1164353"/>
            <a:ext cx="12746980" cy="1938992"/>
          </a:xfrm>
          <a:prstGeom prst="rect">
            <a:avLst/>
          </a:prstGeom>
        </p:spPr>
        <p:txBody>
          <a:bodyPr wrap="square">
            <a:spAutoFit/>
          </a:bodyPr>
          <a:lstStyle/>
          <a:p>
            <a:pPr marL="571500" indent="-571500" algn="just">
              <a:lnSpc>
                <a:spcPct val="150000"/>
              </a:lnSpc>
              <a:buFont typeface="Wingdings" panose="05000000000000000000" pitchFamily="2" charset="2"/>
              <a:buChar char="ü"/>
            </a:pPr>
            <a:r>
              <a:rPr lang="vi-VN" sz="4000">
                <a:latin typeface="Arial" panose="020B0604020202020204" pitchFamily="34" charset="0"/>
                <a:cs typeface="Arial" panose="020B0604020202020204" pitchFamily="34" charset="0"/>
              </a:rPr>
              <a:t>Hiệu năng của máy tính được đánh giá thông qua tốc độ CPU, dung lượng bộ nhớ </a:t>
            </a:r>
            <a:r>
              <a:rPr lang="vi-VN" sz="4000" smtClean="0">
                <a:latin typeface="Arial" panose="020B0604020202020204" pitchFamily="34" charset="0"/>
                <a:cs typeface="Arial" panose="020B0604020202020204" pitchFamily="34" charset="0"/>
              </a:rPr>
              <a:t>RAM. </a:t>
            </a:r>
            <a:endParaRPr lang="en-US" sz="4000">
              <a:latin typeface="Arial" panose="020B0604020202020204" pitchFamily="34" charset="0"/>
              <a:cs typeface="Arial" panose="020B0604020202020204" pitchFamily="34" charset="0"/>
            </a:endParaRPr>
          </a:p>
        </p:txBody>
      </p:sp>
      <p:sp>
        <p:nvSpPr>
          <p:cNvPr id="34" name="Rectangle 33"/>
          <p:cNvSpPr/>
          <p:nvPr/>
        </p:nvSpPr>
        <p:spPr>
          <a:xfrm>
            <a:off x="1219200" y="3510747"/>
            <a:ext cx="10315644" cy="707886"/>
          </a:xfrm>
          <a:prstGeom prst="rect">
            <a:avLst/>
          </a:prstGeom>
        </p:spPr>
        <p:txBody>
          <a:bodyPr wrap="none">
            <a:spAutoFit/>
          </a:bodyPr>
          <a:lstStyle/>
          <a:p>
            <a:pPr marL="571500" indent="-571500">
              <a:buFont typeface="Wingdings" panose="05000000000000000000" pitchFamily="2" charset="2"/>
              <a:buChar char="ü"/>
            </a:pPr>
            <a:r>
              <a:rPr lang="en-US" sz="4000">
                <a:latin typeface="Arial" panose="020B0604020202020204" pitchFamily="34" charset="0"/>
                <a:cs typeface="Arial" panose="020B0604020202020204" pitchFamily="34" charset="0"/>
              </a:rPr>
              <a:t>Thông số kĩ thuật cần quan tâm của CPU:</a:t>
            </a:r>
          </a:p>
        </p:txBody>
      </p:sp>
      <p:sp>
        <p:nvSpPr>
          <p:cNvPr id="35" name="Rounded Rectangle 34"/>
          <p:cNvSpPr/>
          <p:nvPr/>
        </p:nvSpPr>
        <p:spPr>
          <a:xfrm>
            <a:off x="2461114" y="4714707"/>
            <a:ext cx="3939686" cy="161736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smtClean="0">
                <a:solidFill>
                  <a:schemeClr val="bg1"/>
                </a:solidFill>
                <a:latin typeface="Arial" panose="020B0604020202020204" pitchFamily="34" charset="0"/>
                <a:cs typeface="Arial" panose="020B0604020202020204" pitchFamily="34" charset="0"/>
              </a:rPr>
              <a:t>Tốc độ CPU</a:t>
            </a:r>
            <a:endParaRPr lang="en-US" sz="4000">
              <a:solidFill>
                <a:schemeClr val="bg1"/>
              </a:solidFill>
              <a:latin typeface="Arial" panose="020B0604020202020204" pitchFamily="34" charset="0"/>
              <a:cs typeface="Arial" panose="020B0604020202020204" pitchFamily="34" charset="0"/>
            </a:endParaRPr>
          </a:p>
        </p:txBody>
      </p:sp>
      <p:sp>
        <p:nvSpPr>
          <p:cNvPr id="38" name="Rounded Rectangle 37"/>
          <p:cNvSpPr/>
          <p:nvPr/>
        </p:nvSpPr>
        <p:spPr>
          <a:xfrm>
            <a:off x="7952001" y="4704919"/>
            <a:ext cx="6988023" cy="1617368"/>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smtClean="0">
                <a:solidFill>
                  <a:schemeClr val="bg1"/>
                </a:solidFill>
                <a:latin typeface="Arial" panose="020B0604020202020204" pitchFamily="34" charset="0"/>
                <a:cs typeface="Arial" panose="020B0604020202020204" pitchFamily="34" charset="0"/>
              </a:rPr>
              <a:t>Số lượng nhân hay lõi (core)</a:t>
            </a:r>
            <a:endParaRPr lang="en-US" sz="4000">
              <a:solidFill>
                <a:schemeClr val="bg1"/>
              </a:solidFill>
              <a:latin typeface="Arial" panose="020B0604020202020204" pitchFamily="34" charset="0"/>
              <a:cs typeface="Arial" panose="020B0604020202020204" pitchFamily="34" charset="0"/>
            </a:endParaRPr>
          </a:p>
        </p:txBody>
      </p:sp>
      <p:sp>
        <p:nvSpPr>
          <p:cNvPr id="36" name="Rectangle 35"/>
          <p:cNvSpPr/>
          <p:nvPr/>
        </p:nvSpPr>
        <p:spPr>
          <a:xfrm>
            <a:off x="1219200" y="6693519"/>
            <a:ext cx="14706600" cy="2862322"/>
          </a:xfrm>
          <a:prstGeom prst="rect">
            <a:avLst/>
          </a:prstGeom>
        </p:spPr>
        <p:txBody>
          <a:bodyPr wrap="square">
            <a:spAutoFit/>
          </a:bodyPr>
          <a:lstStyle/>
          <a:p>
            <a:pPr marL="571500" indent="-571500" algn="just">
              <a:lnSpc>
                <a:spcPct val="150000"/>
              </a:lnSpc>
              <a:buFont typeface="Wingdings" panose="05000000000000000000" pitchFamily="2" charset="2"/>
              <a:buChar char="ü"/>
            </a:pPr>
            <a:r>
              <a:rPr lang="vi-VN" sz="4000">
                <a:latin typeface="Arial" panose="020B0604020202020204" pitchFamily="34" charset="0"/>
                <a:cs typeface="Arial" panose="020B0604020202020204" pitchFamily="34" charset="0"/>
              </a:rPr>
              <a:t>Thông số kĩ thuật cần quan tâm của RAM là dung lượng. Dung lượng của RAM được đo bằng đơn vị Byte. Hiện nay, máy tính có RAM với dung lượng hàng GB (1GB = 230 Byte)</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606148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5" grpId="0" animBg="1"/>
      <p:bldP spid="38" grpId="0" animBg="1"/>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7" y="1035587"/>
            <a:ext cx="6191477"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5" y="124628"/>
            <a:ext cx="842333" cy="842333"/>
          </a:xfrm>
          <a:prstGeom prst="rect">
            <a:avLst/>
          </a:prstGeom>
        </p:spPr>
      </p:pic>
    </p:spTree>
    <p:extLst>
      <p:ext uri="{BB962C8B-B14F-4D97-AF65-F5344CB8AC3E}">
        <p14:creationId xmlns:p14="http://schemas.microsoft.com/office/powerpoint/2010/main" val="2906953431"/>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989854" y="940305"/>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745702" y="1005254"/>
            <a:ext cx="14829312" cy="2014334"/>
          </a:xfrm>
          <a:prstGeom prst="rect">
            <a:avLst/>
          </a:prstGeom>
          <a:noFill/>
        </p:spPr>
        <p:txBody>
          <a:bodyPr wrap="square" rtlCol="0">
            <a:spAutoFit/>
          </a:bodyPr>
          <a:lstStyle/>
          <a:p>
            <a:pPr algn="ctr">
              <a:lnSpc>
                <a:spcPct val="150000"/>
              </a:lnSpc>
              <a:defRPr/>
            </a:pPr>
            <a:r>
              <a:rPr lang="en-US" sz="4400" b="1" dirty="0" err="1">
                <a:solidFill>
                  <a:prstClr val="white"/>
                </a:solidFill>
                <a:latin typeface="Arial" panose="020B0604020202020204" pitchFamily="34" charset="0"/>
                <a:cs typeface="Arial" panose="020B0604020202020204" pitchFamily="34" charset="0"/>
                <a:sym typeface="Arial"/>
              </a:rPr>
              <a:t>Câu</a:t>
            </a:r>
            <a:r>
              <a:rPr lang="en-US" sz="4400" b="1" dirty="0">
                <a:solidFill>
                  <a:prstClr val="white"/>
                </a:solidFill>
                <a:latin typeface="Arial" panose="020B0604020202020204" pitchFamily="34" charset="0"/>
                <a:cs typeface="Arial" panose="020B0604020202020204" pitchFamily="34" charset="0"/>
                <a:sym typeface="Arial"/>
              </a:rPr>
              <a:t> 1</a:t>
            </a:r>
            <a:r>
              <a:rPr lang="en-US" sz="4400" b="1" dirty="0" smtClean="0">
                <a:solidFill>
                  <a:prstClr val="white"/>
                </a:solidFill>
                <a:latin typeface="Arial" panose="020B0604020202020204" pitchFamily="34" charset="0"/>
                <a:cs typeface="Arial" panose="020B0604020202020204" pitchFamily="34" charset="0"/>
                <a:sym typeface="Arial"/>
              </a:rPr>
              <a:t>: </a:t>
            </a:r>
            <a:r>
              <a:rPr lang="en-US" sz="4400" dirty="0" err="1" smtClean="0">
                <a:solidFill>
                  <a:prstClr val="white"/>
                </a:solidFill>
                <a:latin typeface="Arial" panose="020B0604020202020204" pitchFamily="34" charset="0"/>
                <a:cs typeface="Arial" panose="020B0604020202020204" pitchFamily="34" charset="0"/>
                <a:sym typeface="Arial"/>
              </a:rPr>
              <a:t>Thiết</a:t>
            </a:r>
            <a:r>
              <a:rPr lang="en-US" sz="4400" dirty="0" smtClean="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bị</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nào</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là</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thành</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phần</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quan</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trọng</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nhất</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của</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a:solidFill>
                  <a:prstClr val="white"/>
                </a:solidFill>
                <a:latin typeface="Arial" panose="020B0604020202020204" pitchFamily="34" charset="0"/>
                <a:cs typeface="Arial" panose="020B0604020202020204" pitchFamily="34" charset="0"/>
                <a:sym typeface="Arial"/>
              </a:rPr>
              <a:t>máy</a:t>
            </a:r>
            <a:r>
              <a:rPr lang="en-US" sz="4400" dirty="0">
                <a:solidFill>
                  <a:prstClr val="white"/>
                </a:solidFill>
                <a:latin typeface="Arial" panose="020B0604020202020204" pitchFamily="34" charset="0"/>
                <a:cs typeface="Arial" panose="020B0604020202020204" pitchFamily="34" charset="0"/>
                <a:sym typeface="Arial"/>
              </a:rPr>
              <a:t> </a:t>
            </a:r>
            <a:r>
              <a:rPr lang="en-US" sz="4400" dirty="0" err="1" smtClean="0">
                <a:solidFill>
                  <a:prstClr val="white"/>
                </a:solidFill>
                <a:latin typeface="Arial" panose="020B0604020202020204" pitchFamily="34" charset="0"/>
                <a:cs typeface="Arial" panose="020B0604020202020204" pitchFamily="34" charset="0"/>
                <a:sym typeface="Arial"/>
              </a:rPr>
              <a:t>tính</a:t>
            </a:r>
            <a:r>
              <a:rPr lang="vi-VN" sz="4400" dirty="0" smtClean="0">
                <a:solidFill>
                  <a:prstClr val="white"/>
                </a:solidFill>
                <a:cs typeface="Arial" panose="020B0604020202020204" pitchFamily="34" charset="0"/>
              </a:rPr>
              <a:t>?</a:t>
            </a:r>
            <a:endParaRPr lang="en-US" sz="4400" dirty="0">
              <a:solidFill>
                <a:prstClr val="white"/>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 xmlns:a16="http://schemas.microsoft.com/office/drawing/2014/main"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9305831" y="4304705"/>
            <a:ext cx="7451392"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CPU</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1097376" y="6977034"/>
            <a:ext cx="7185135" cy="8925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RAM</a:t>
            </a:r>
            <a:endParaRPr lang="en-US" sz="4400" dirty="0">
              <a:solidFill>
                <a:prstClr val="white"/>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097376" y="4331257"/>
            <a:ext cx="7299434" cy="8925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400" dirty="0" err="1" smtClean="0">
                <a:solidFill>
                  <a:prstClr val="white"/>
                </a:solidFill>
                <a:latin typeface="Arial" panose="020B0604020202020204" pitchFamily="34" charset="0"/>
                <a:cs typeface="Arial" panose="020B0604020202020204" pitchFamily="34" charset="0"/>
                <a:sym typeface="Arial"/>
              </a:rPr>
              <a:t>Đĩa</a:t>
            </a:r>
            <a:r>
              <a:rPr lang="en-US" sz="4400" dirty="0" smtClean="0">
                <a:solidFill>
                  <a:prstClr val="white"/>
                </a:solidFill>
                <a:latin typeface="Arial" panose="020B0604020202020204" pitchFamily="34" charset="0"/>
                <a:cs typeface="Arial" panose="020B0604020202020204" pitchFamily="34" charset="0"/>
                <a:sym typeface="Arial"/>
              </a:rPr>
              <a:t> </a:t>
            </a:r>
            <a:r>
              <a:rPr lang="en-US" sz="4400" dirty="0" err="1" smtClean="0">
                <a:solidFill>
                  <a:prstClr val="white"/>
                </a:solidFill>
                <a:latin typeface="Arial" panose="020B0604020202020204" pitchFamily="34" charset="0"/>
                <a:cs typeface="Arial" panose="020B0604020202020204" pitchFamily="34" charset="0"/>
                <a:sym typeface="Arial"/>
              </a:rPr>
              <a:t>cứng</a:t>
            </a:r>
            <a:endParaRPr lang="en-US" sz="4400" dirty="0">
              <a:solidFill>
                <a:prstClr val="white"/>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9305831" y="6995265"/>
            <a:ext cx="7593632" cy="8925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ROM</a:t>
            </a:r>
            <a:endParaRPr lang="en-US" sz="4400" dirty="0">
              <a:solidFill>
                <a:prstClr val="white"/>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799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989854" y="560759"/>
            <a:ext cx="16308286" cy="29227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387959" y="615253"/>
            <a:ext cx="15392400" cy="2827634"/>
          </a:xfrm>
          <a:prstGeom prst="rect">
            <a:avLst/>
          </a:prstGeom>
          <a:noFill/>
        </p:spPr>
        <p:txBody>
          <a:bodyPr wrap="square" rtlCol="0">
            <a:spAutoFit/>
          </a:bodyPr>
          <a:lstStyle/>
          <a:p>
            <a:pPr algn="ctr">
              <a:lnSpc>
                <a:spcPct val="140000"/>
              </a:lnSpc>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a:t>
            </a:r>
            <a:r>
              <a:rPr lang="en-US" sz="4400" b="1" smtClean="0">
                <a:solidFill>
                  <a:schemeClr val="bg1"/>
                </a:solidFill>
                <a:latin typeface="Arial" panose="020B0604020202020204" pitchFamily="34" charset="0"/>
                <a:cs typeface="Arial" panose="020B0604020202020204" pitchFamily="34" charset="0"/>
                <a:sym typeface="Arial"/>
              </a:rPr>
              <a:t>2:</a:t>
            </a:r>
            <a:r>
              <a:rPr lang="vi-VN" sz="4400" b="1" smtClean="0">
                <a:solidFill>
                  <a:schemeClr val="bg1"/>
                </a:solidFill>
                <a:latin typeface="Arial" panose="020B0604020202020204" pitchFamily="34" charset="0"/>
                <a:cs typeface="Arial" panose="020B0604020202020204" pitchFamily="34" charset="0"/>
                <a:sym typeface="Arial"/>
              </a:rPr>
              <a:t> </a:t>
            </a:r>
            <a:r>
              <a:rPr lang="en-US" sz="4400">
                <a:solidFill>
                  <a:schemeClr val="bg1"/>
                </a:solidFill>
                <a:latin typeface="Arial" panose="020B0604020202020204" pitchFamily="34" charset="0"/>
                <a:cs typeface="Arial" panose="020B0604020202020204" pitchFamily="34" charset="0"/>
              </a:rPr>
              <a:t>Bộ phận nào dưới đây đóng vai trò làm nền giao tiếp giữa CPU, RAM và các linh kiện điện tử phục vụ cho việc kết nối với các thiết bị ngoại vi?</a:t>
            </a:r>
          </a:p>
        </p:txBody>
      </p:sp>
      <p:sp>
        <p:nvSpPr>
          <p:cNvPr id="15" name="bang b">
            <a:extLst>
              <a:ext uri="{FF2B5EF4-FFF2-40B4-BE49-F238E27FC236}">
                <a16:creationId xmlns="" xmlns:a16="http://schemas.microsoft.com/office/drawing/2014/main" id="{D0E6AFB4-275F-4728-9A13-27E00F9EA3A2}"/>
              </a:ext>
            </a:extLst>
          </p:cNvPr>
          <p:cNvSpPr/>
          <p:nvPr/>
        </p:nvSpPr>
        <p:spPr>
          <a:xfrm flipH="1">
            <a:off x="889823" y="6539313"/>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968039" y="6987351"/>
            <a:ext cx="7922345" cy="97257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Bảng mạch chính</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968039" y="4300343"/>
            <a:ext cx="8042986" cy="97257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ROM</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9084159" y="3885796"/>
            <a:ext cx="8518040"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9143997" y="6525696"/>
            <a:ext cx="8518040"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9230428" y="4286726"/>
            <a:ext cx="7791605" cy="97257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Thiết bị lưu trữ</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9230428" y="6950685"/>
            <a:ext cx="7304972" cy="97257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Bộ nhớ ngoài</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428939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989854" y="571501"/>
            <a:ext cx="16308286" cy="293292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558936" y="705683"/>
            <a:ext cx="15170122" cy="2733056"/>
          </a:xfrm>
          <a:prstGeom prst="rect">
            <a:avLst/>
          </a:prstGeom>
          <a:noFill/>
        </p:spPr>
        <p:txBody>
          <a:bodyPr wrap="square" rtlCol="0">
            <a:spAutoFit/>
          </a:bodyPr>
          <a:lstStyle/>
          <a:p>
            <a:pPr algn="ctr">
              <a:lnSpc>
                <a:spcPct val="13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a:t>
            </a:r>
            <a:r>
              <a:rPr lang="en-US" sz="4400" b="1" dirty="0" smtClean="0">
                <a:solidFill>
                  <a:schemeClr val="bg1"/>
                </a:solidFill>
                <a:latin typeface="Arial" panose="020B0604020202020204" pitchFamily="34" charset="0"/>
                <a:cs typeface="Arial" panose="020B0604020202020204" pitchFamily="34" charset="0"/>
                <a:sym typeface="Arial"/>
              </a:rPr>
              <a:t>3:</a:t>
            </a:r>
            <a:r>
              <a:rPr lang="en-US" sz="4400" dirty="0">
                <a:solidFill>
                  <a:schemeClr val="bg1"/>
                </a:solidFill>
                <a:latin typeface="Arial" panose="020B0604020202020204" pitchFamily="34" charset="0"/>
                <a:cs typeface="Arial" panose="020B0604020202020204" pitchFamily="34" charset="0"/>
                <a:sym typeface="Arial"/>
              </a:rPr>
              <a:t> </a:t>
            </a:r>
            <a:r>
              <a:rPr lang="en-US" sz="4400" dirty="0" err="1" smtClean="0">
                <a:solidFill>
                  <a:schemeClr val="bg1"/>
                </a:solidFill>
                <a:latin typeface="Arial" panose="020B0604020202020204" pitchFamily="34" charset="0"/>
                <a:cs typeface="Arial" panose="020B0604020202020204" pitchFamily="34" charset="0"/>
                <a:sym typeface="Arial"/>
              </a:rPr>
              <a:t>Bộ</a:t>
            </a:r>
            <a:r>
              <a:rPr lang="en-US" sz="4400" dirty="0" smtClean="0">
                <a:solidFill>
                  <a:schemeClr val="bg1"/>
                </a:solidFill>
                <a:latin typeface="Arial" panose="020B0604020202020204" pitchFamily="34" charset="0"/>
                <a:cs typeface="Arial" panose="020B0604020202020204" pitchFamily="34" charset="0"/>
                <a:sym typeface="Arial"/>
              </a:rPr>
              <a:t> </a:t>
            </a:r>
            <a:r>
              <a:rPr lang="en-US" sz="4400" dirty="0" err="1" smtClean="0">
                <a:solidFill>
                  <a:schemeClr val="bg1"/>
                </a:solidFill>
                <a:latin typeface="Arial" panose="020B0604020202020204" pitchFamily="34" charset="0"/>
                <a:cs typeface="Arial" panose="020B0604020202020204" pitchFamily="34" charset="0"/>
                <a:sym typeface="Arial"/>
              </a:rPr>
              <a:t>phận</a:t>
            </a:r>
            <a:r>
              <a:rPr lang="en-US" sz="4400" dirty="0" smtClean="0">
                <a:solidFill>
                  <a:schemeClr val="bg1"/>
                </a:solidFill>
                <a:latin typeface="Arial" panose="020B0604020202020204" pitchFamily="34" charset="0"/>
                <a:cs typeface="Arial" panose="020B0604020202020204" pitchFamily="34" charset="0"/>
                <a:sym typeface="Arial"/>
              </a:rPr>
              <a:t> </a:t>
            </a:r>
            <a:r>
              <a:rPr lang="en-US" sz="4400" dirty="0" err="1" smtClean="0">
                <a:solidFill>
                  <a:schemeClr val="bg1"/>
                </a:solidFill>
                <a:latin typeface="Arial" panose="020B0604020202020204" pitchFamily="34" charset="0"/>
                <a:cs typeface="Arial" panose="020B0604020202020204" pitchFamily="34" charset="0"/>
                <a:sym typeface="Arial"/>
              </a:rPr>
              <a:t>nào</a:t>
            </a:r>
            <a:r>
              <a:rPr lang="en-US" sz="4400" dirty="0" smtClean="0">
                <a:solidFill>
                  <a:schemeClr val="bg1"/>
                </a:solidFill>
                <a:latin typeface="Arial" panose="020B0604020202020204" pitchFamily="34" charset="0"/>
                <a:cs typeface="Arial" panose="020B0604020202020204" pitchFamily="34" charset="0"/>
                <a:sym typeface="Arial"/>
              </a:rPr>
              <a:t> </a:t>
            </a:r>
            <a:r>
              <a:rPr lang="en-US" sz="4400" dirty="0" err="1" smtClean="0">
                <a:solidFill>
                  <a:schemeClr val="bg1"/>
                </a:solidFill>
                <a:latin typeface="Arial" panose="020B0604020202020204" pitchFamily="34" charset="0"/>
                <a:cs typeface="Arial" panose="020B0604020202020204" pitchFamily="34" charset="0"/>
                <a:sym typeface="Arial"/>
              </a:rPr>
              <a:t>dưới</a:t>
            </a:r>
            <a:r>
              <a:rPr lang="en-US" sz="4400" dirty="0" smtClean="0">
                <a:solidFill>
                  <a:schemeClr val="bg1"/>
                </a:solidFill>
                <a:latin typeface="Arial" panose="020B0604020202020204" pitchFamily="34" charset="0"/>
                <a:cs typeface="Arial" panose="020B0604020202020204" pitchFamily="34" charset="0"/>
                <a:sym typeface="Arial"/>
              </a:rPr>
              <a:t> </a:t>
            </a:r>
            <a:r>
              <a:rPr lang="en-US" sz="4400" err="1" smtClean="0">
                <a:solidFill>
                  <a:schemeClr val="bg1"/>
                </a:solidFill>
                <a:latin typeface="Arial" panose="020B0604020202020204" pitchFamily="34" charset="0"/>
                <a:cs typeface="Arial" panose="020B0604020202020204" pitchFamily="34" charset="0"/>
                <a:sym typeface="Arial"/>
              </a:rPr>
              <a:t>đây</a:t>
            </a:r>
            <a:r>
              <a:rPr lang="en-US" sz="4400" smtClean="0">
                <a:solidFill>
                  <a:schemeClr val="bg1"/>
                </a:solidFill>
                <a:latin typeface="Arial" panose="020B0604020202020204" pitchFamily="34" charset="0"/>
                <a:cs typeface="Arial" panose="020B0604020202020204" pitchFamily="34" charset="0"/>
                <a:sym typeface="Arial"/>
              </a:rPr>
              <a:t> </a:t>
            </a:r>
            <a:r>
              <a:rPr lang="vi-VN" sz="4400" smtClean="0">
                <a:solidFill>
                  <a:schemeClr val="bg1"/>
                </a:solidFill>
                <a:latin typeface="Arial" panose="020B0604020202020204" pitchFamily="34" charset="0"/>
                <a:cs typeface="Arial" panose="020B0604020202020204" pitchFamily="34" charset="0"/>
                <a:sym typeface="Arial"/>
              </a:rPr>
              <a:t>dùng để l</a:t>
            </a:r>
            <a:r>
              <a:rPr lang="en-US" sz="4400" smtClean="0">
                <a:solidFill>
                  <a:schemeClr val="bg1"/>
                </a:solidFill>
                <a:latin typeface="Arial" panose="020B0604020202020204" pitchFamily="34" charset="0"/>
                <a:cs typeface="Arial" panose="020B0604020202020204" pitchFamily="34" charset="0"/>
              </a:rPr>
              <a:t>ưu </a:t>
            </a:r>
            <a:r>
              <a:rPr lang="en-US" sz="4400">
                <a:solidFill>
                  <a:schemeClr val="bg1"/>
                </a:solidFill>
                <a:latin typeface="Arial" panose="020B0604020202020204" pitchFamily="34" charset="0"/>
                <a:cs typeface="Arial" panose="020B0604020202020204" pitchFamily="34" charset="0"/>
              </a:rPr>
              <a:t>trữ tạm thời trong quá trình tính toán của máy tính, dữ liệu sẽ bị mất khi máy tính bị mất điện hoặc khởi động </a:t>
            </a:r>
            <a:r>
              <a:rPr lang="en-US" sz="4400" smtClean="0">
                <a:solidFill>
                  <a:schemeClr val="bg1"/>
                </a:solidFill>
                <a:latin typeface="Arial" panose="020B0604020202020204" pitchFamily="34" charset="0"/>
                <a:cs typeface="Arial" panose="020B0604020202020204" pitchFamily="34" charset="0"/>
              </a:rPr>
              <a:t>lại</a:t>
            </a:r>
            <a:r>
              <a:rPr lang="vi-VN" sz="4400" smtClean="0">
                <a:solidFill>
                  <a:schemeClr val="bg1"/>
                </a:solidFill>
                <a:latin typeface="Arial" panose="020B0604020202020204" pitchFamily="34" charset="0"/>
                <a:cs typeface="Arial" panose="020B0604020202020204" pitchFamily="34" charset="0"/>
              </a:rPr>
              <a:t>?</a:t>
            </a:r>
            <a:endParaRPr lang="en-US" sz="44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 xmlns:a16="http://schemas.microsoft.com/office/drawing/2014/main"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9305831" y="4304705"/>
            <a:ext cx="7451392"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RAM</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1097376" y="6977034"/>
            <a:ext cx="7185135"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ROM</a:t>
            </a:r>
            <a:endParaRPr lang="en-US" sz="4400" dirty="0">
              <a:solidFill>
                <a:prstClr val="white"/>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1097376" y="4331257"/>
            <a:ext cx="7299434" cy="8925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400" dirty="0" err="1" smtClean="0">
                <a:solidFill>
                  <a:prstClr val="white"/>
                </a:solidFill>
                <a:latin typeface="Arial" panose="020B0604020202020204" pitchFamily="34" charset="0"/>
                <a:cs typeface="Arial" panose="020B0604020202020204" pitchFamily="34" charset="0"/>
                <a:sym typeface="Arial"/>
              </a:rPr>
              <a:t>Đĩa</a:t>
            </a:r>
            <a:r>
              <a:rPr lang="en-US" sz="4400" dirty="0" smtClean="0">
                <a:solidFill>
                  <a:prstClr val="white"/>
                </a:solidFill>
                <a:latin typeface="Arial" panose="020B0604020202020204" pitchFamily="34" charset="0"/>
                <a:cs typeface="Arial" panose="020B0604020202020204" pitchFamily="34" charset="0"/>
                <a:sym typeface="Arial"/>
              </a:rPr>
              <a:t> </a:t>
            </a:r>
            <a:r>
              <a:rPr lang="en-US" sz="4400" dirty="0" err="1" smtClean="0">
                <a:solidFill>
                  <a:prstClr val="white"/>
                </a:solidFill>
                <a:latin typeface="Arial" panose="020B0604020202020204" pitchFamily="34" charset="0"/>
                <a:cs typeface="Arial" panose="020B0604020202020204" pitchFamily="34" charset="0"/>
                <a:sym typeface="Arial"/>
              </a:rPr>
              <a:t>cứng</a:t>
            </a:r>
            <a:endParaRPr lang="en-US" sz="4400" dirty="0">
              <a:solidFill>
                <a:prstClr val="white"/>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9305831" y="6995265"/>
            <a:ext cx="7593632"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CPU</a:t>
            </a:r>
            <a:endParaRPr lang="en-US" sz="4400" dirty="0">
              <a:solidFill>
                <a:prstClr val="white"/>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10757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807059" y="929712"/>
            <a:ext cx="14554201" cy="2123658"/>
          </a:xfrm>
          <a:prstGeom prst="rect">
            <a:avLst/>
          </a:prstGeom>
          <a:noFill/>
        </p:spPr>
        <p:txBody>
          <a:bodyPr wrap="square" rtlCol="0">
            <a:spAutoFit/>
          </a:bodyPr>
          <a:lstStyle/>
          <a:p>
            <a:pPr algn="ctr">
              <a:lnSpc>
                <a:spcPct val="150000"/>
              </a:lnSpc>
              <a:defRPr/>
            </a:pPr>
            <a:r>
              <a:rPr lang="en-US" sz="4400" b="1" dirty="0" err="1">
                <a:solidFill>
                  <a:prstClr val="white"/>
                </a:solidFill>
                <a:latin typeface="Arial" panose="020B0604020202020204" pitchFamily="34" charset="0"/>
                <a:cs typeface="Arial" panose="020B0604020202020204" pitchFamily="34" charset="0"/>
                <a:sym typeface="Arial"/>
              </a:rPr>
              <a:t>Câu</a:t>
            </a:r>
            <a:r>
              <a:rPr lang="en-US" sz="4400" b="1" dirty="0">
                <a:solidFill>
                  <a:prstClr val="white"/>
                </a:solidFill>
                <a:latin typeface="Arial" panose="020B0604020202020204" pitchFamily="34" charset="0"/>
                <a:cs typeface="Arial" panose="020B0604020202020204" pitchFamily="34" charset="0"/>
                <a:sym typeface="Arial"/>
              </a:rPr>
              <a:t> </a:t>
            </a:r>
            <a:r>
              <a:rPr lang="en-US" sz="4400" b="1" dirty="0" smtClean="0">
                <a:solidFill>
                  <a:prstClr val="white"/>
                </a:solidFill>
                <a:latin typeface="Arial" panose="020B0604020202020204" pitchFamily="34" charset="0"/>
                <a:cs typeface="Arial" panose="020B0604020202020204" pitchFamily="34" charset="0"/>
                <a:sym typeface="Arial"/>
              </a:rPr>
              <a:t>4: </a:t>
            </a:r>
            <a:r>
              <a:rPr lang="en-US" sz="4400" dirty="0" err="1" smtClean="0">
                <a:solidFill>
                  <a:prstClr val="white"/>
                </a:solidFill>
                <a:latin typeface="Arial" panose="020B0604020202020204" pitchFamily="34" charset="0"/>
                <a:cs typeface="Arial" panose="020B0604020202020204" pitchFamily="34" charset="0"/>
              </a:rPr>
              <a:t>Biểu</a:t>
            </a:r>
            <a:r>
              <a:rPr lang="en-US" sz="4400" dirty="0" smtClean="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diễn</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số</a:t>
            </a:r>
            <a:r>
              <a:rPr lang="en-US" sz="4400" dirty="0">
                <a:solidFill>
                  <a:prstClr val="white"/>
                </a:solidFill>
                <a:latin typeface="Arial" panose="020B0604020202020204" pitchFamily="34" charset="0"/>
                <a:cs typeface="Arial" panose="020B0604020202020204" pitchFamily="34" charset="0"/>
              </a:rPr>
              <a:t> 14 </a:t>
            </a:r>
            <a:r>
              <a:rPr lang="en-US" sz="4400" dirty="0" err="1">
                <a:solidFill>
                  <a:prstClr val="white"/>
                </a:solidFill>
                <a:latin typeface="Arial" panose="020B0604020202020204" pitchFamily="34" charset="0"/>
                <a:cs typeface="Arial" panose="020B0604020202020204" pitchFamily="34" charset="0"/>
              </a:rPr>
              <a:t>từ</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hệ</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thập</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phân</a:t>
            </a:r>
            <a:r>
              <a:rPr lang="en-US" sz="4400" dirty="0">
                <a:solidFill>
                  <a:prstClr val="white"/>
                </a:solidFill>
                <a:latin typeface="Arial" panose="020B0604020202020204" pitchFamily="34" charset="0"/>
                <a:cs typeface="Arial" panose="020B0604020202020204" pitchFamily="34" charset="0"/>
              </a:rPr>
              <a:t> sang </a:t>
            </a:r>
            <a:r>
              <a:rPr lang="en-US" sz="4400" dirty="0" err="1">
                <a:solidFill>
                  <a:prstClr val="white"/>
                </a:solidFill>
                <a:latin typeface="Arial" panose="020B0604020202020204" pitchFamily="34" charset="0"/>
                <a:cs typeface="Arial" panose="020B0604020202020204" pitchFamily="34" charset="0"/>
              </a:rPr>
              <a:t>hệ</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nhị</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phân</a:t>
            </a:r>
            <a:r>
              <a:rPr lang="en-US" sz="4400" dirty="0">
                <a:solidFill>
                  <a:prstClr val="white"/>
                </a:solidFill>
                <a:latin typeface="Arial" panose="020B0604020202020204" pitchFamily="34" charset="0"/>
                <a:cs typeface="Arial" panose="020B0604020202020204" pitchFamily="34" charset="0"/>
              </a:rPr>
              <a:t> ta </a:t>
            </a:r>
            <a:r>
              <a:rPr lang="en-US" sz="4400" dirty="0" err="1" smtClean="0">
                <a:solidFill>
                  <a:prstClr val="white"/>
                </a:solidFill>
                <a:latin typeface="Arial" panose="020B0604020202020204" pitchFamily="34" charset="0"/>
                <a:cs typeface="Arial" panose="020B0604020202020204" pitchFamily="34" charset="0"/>
              </a:rPr>
              <a:t>được</a:t>
            </a:r>
            <a:endParaRPr lang="en-US" sz="4400" dirty="0">
              <a:solidFill>
                <a:prstClr val="white"/>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 xmlns:a16="http://schemas.microsoft.com/office/drawing/2014/main"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1110</a:t>
            </a:r>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948617" y="4277377"/>
            <a:ext cx="7844642"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1011</a:t>
            </a:r>
            <a:endParaRPr lang="en-US" sz="4200" dirty="0">
              <a:solidFill>
                <a:prstClr val="white"/>
              </a:solidFill>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9255829" y="4315860"/>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smtClean="0">
                <a:solidFill>
                  <a:prstClr val="white"/>
                </a:solidFill>
                <a:latin typeface="Arial" panose="020B0604020202020204" pitchFamily="34" charset="0"/>
                <a:cs typeface="Arial" panose="020B0604020202020204" pitchFamily="34" charset="0"/>
                <a:sym typeface="Arial"/>
              </a:rPr>
              <a:t>1101</a:t>
            </a:r>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960209" y="7023646"/>
            <a:ext cx="7360105"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1001</a:t>
            </a:r>
            <a:endParaRPr lang="en-US" sz="4200" dirty="0">
              <a:solidFill>
                <a:prstClr val="white"/>
              </a:solidFill>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76681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16358" y="776371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09030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2218041"/>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930017" y="918329"/>
            <a:ext cx="16308286" cy="26249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847420" y="1121311"/>
            <a:ext cx="14192446" cy="1998176"/>
          </a:xfrm>
          <a:prstGeom prst="rect">
            <a:avLst/>
          </a:prstGeom>
          <a:noFill/>
        </p:spPr>
        <p:txBody>
          <a:bodyPr wrap="square" rtlCol="0">
            <a:spAutoFit/>
          </a:bodyPr>
          <a:lstStyle/>
          <a:p>
            <a:pPr algn="ctr">
              <a:lnSpc>
                <a:spcPct val="150000"/>
              </a:lnSpc>
              <a:defRPr/>
            </a:pPr>
            <a:r>
              <a:rPr lang="en-US" sz="4400" b="1" dirty="0" err="1">
                <a:solidFill>
                  <a:prstClr val="white"/>
                </a:solidFill>
                <a:latin typeface="Arial" panose="020B0604020202020204" pitchFamily="34" charset="0"/>
                <a:cs typeface="Arial" panose="020B0604020202020204" pitchFamily="34" charset="0"/>
                <a:sym typeface="Arial"/>
              </a:rPr>
              <a:t>Câu</a:t>
            </a:r>
            <a:r>
              <a:rPr lang="en-US" sz="4400" b="1" dirty="0">
                <a:solidFill>
                  <a:prstClr val="white"/>
                </a:solidFill>
                <a:latin typeface="Arial" panose="020B0604020202020204" pitchFamily="34" charset="0"/>
                <a:cs typeface="Arial" panose="020B0604020202020204" pitchFamily="34" charset="0"/>
                <a:sym typeface="Arial"/>
              </a:rPr>
              <a:t> </a:t>
            </a:r>
            <a:r>
              <a:rPr lang="en-US" sz="4400" b="1" dirty="0" smtClean="0">
                <a:solidFill>
                  <a:prstClr val="white"/>
                </a:solidFill>
                <a:latin typeface="Arial" panose="020B0604020202020204" pitchFamily="34" charset="0"/>
                <a:cs typeface="Arial" panose="020B0604020202020204" pitchFamily="34" charset="0"/>
                <a:sym typeface="Arial"/>
              </a:rPr>
              <a:t>5: </a:t>
            </a:r>
            <a:r>
              <a:rPr lang="en-US" sz="4400" dirty="0" err="1" smtClean="0">
                <a:solidFill>
                  <a:prstClr val="white"/>
                </a:solidFill>
                <a:latin typeface="Arial" panose="020B0604020202020204" pitchFamily="34" charset="0"/>
                <a:cs typeface="Arial" panose="020B0604020202020204" pitchFamily="34" charset="0"/>
              </a:rPr>
              <a:t>Kết</a:t>
            </a:r>
            <a:r>
              <a:rPr lang="en-US" sz="4400" dirty="0" smtClean="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quả</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của</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phép</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cộng</a:t>
            </a:r>
            <a:r>
              <a:rPr lang="en-US" sz="4400" dirty="0">
                <a:solidFill>
                  <a:prstClr val="white"/>
                </a:solidFill>
                <a:latin typeface="Arial" panose="020B0604020202020204" pitchFamily="34" charset="0"/>
                <a:cs typeface="Arial" panose="020B0604020202020204" pitchFamily="34" charset="0"/>
              </a:rPr>
              <a:t> 11001 + 10110 </a:t>
            </a:r>
            <a:r>
              <a:rPr lang="en-US" sz="4400" dirty="0" err="1">
                <a:solidFill>
                  <a:prstClr val="white"/>
                </a:solidFill>
                <a:latin typeface="Arial" panose="020B0604020202020204" pitchFamily="34" charset="0"/>
                <a:cs typeface="Arial" panose="020B0604020202020204" pitchFamily="34" charset="0"/>
              </a:rPr>
              <a:t>trong</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hệ</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nhị</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phân</a:t>
            </a:r>
            <a:r>
              <a:rPr lang="en-US" sz="4400" dirty="0">
                <a:solidFill>
                  <a:prstClr val="white"/>
                </a:solidFill>
                <a:latin typeface="Arial" panose="020B0604020202020204" pitchFamily="34" charset="0"/>
                <a:cs typeface="Arial" panose="020B0604020202020204" pitchFamily="34" charset="0"/>
              </a:rPr>
              <a:t> </a:t>
            </a:r>
            <a:r>
              <a:rPr lang="en-US" sz="4400" dirty="0" err="1">
                <a:solidFill>
                  <a:prstClr val="white"/>
                </a:solidFill>
                <a:latin typeface="Arial" panose="020B0604020202020204" pitchFamily="34" charset="0"/>
                <a:cs typeface="Arial" panose="020B0604020202020204" pitchFamily="34" charset="0"/>
              </a:rPr>
              <a:t>là</a:t>
            </a:r>
            <a:endParaRPr lang="en-US" sz="4400" dirty="0">
              <a:solidFill>
                <a:prstClr val="white"/>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 xmlns:a16="http://schemas.microsoft.com/office/drawing/2014/main" id="{D0E6AFB4-275F-4728-9A13-27E00F9EA3A2}"/>
              </a:ext>
            </a:extLst>
          </p:cNvPr>
          <p:cNvSpPr/>
          <p:nvPr/>
        </p:nvSpPr>
        <p:spPr>
          <a:xfrm flipH="1">
            <a:off x="829983" y="4169004"/>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829983" y="6884215"/>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967351" y="4574803"/>
            <a:ext cx="7922345"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101111</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930017" y="7280653"/>
            <a:ext cx="8013626"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400" dirty="0" smtClean="0">
                <a:solidFill>
                  <a:prstClr val="white"/>
                </a:solidFill>
                <a:latin typeface="Arial" panose="020B0604020202020204" pitchFamily="34" charset="0"/>
                <a:ea typeface="Tahoma" panose="020B0604030504040204" pitchFamily="34" charset="0"/>
                <a:cs typeface="Arial" panose="020B0604020202020204" pitchFamily="34" charset="0"/>
                <a:sym typeface="Arial"/>
              </a:rPr>
              <a:t>111011</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9084158" y="4177852"/>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9143998" y="6884215"/>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9277195" y="4589107"/>
            <a:ext cx="7791605"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4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400" dirty="0" smtClean="0">
                <a:solidFill>
                  <a:prstClr val="white"/>
                </a:solidFill>
                <a:latin typeface="Arial" panose="020B0604020202020204" pitchFamily="34" charset="0"/>
                <a:cs typeface="Arial" panose="020B0604020202020204" pitchFamily="34" charset="0"/>
                <a:sym typeface="Arial"/>
              </a:rPr>
              <a:t>110111</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9384839" y="7280653"/>
            <a:ext cx="7652812" cy="88094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400" dirty="0" smtClean="0">
                <a:solidFill>
                  <a:prstClr val="white"/>
                </a:solidFill>
                <a:latin typeface="Arial" panose="020B0604020202020204" pitchFamily="34" charset="0"/>
                <a:cs typeface="Arial" panose="020B0604020202020204" pitchFamily="34" charset="0"/>
                <a:sym typeface="Arial"/>
              </a:rPr>
              <a:t>111101</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167403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3" name="TextBox 12"/>
          <p:cNvSpPr txBox="1"/>
          <p:nvPr/>
        </p:nvSpPr>
        <p:spPr>
          <a:xfrm>
            <a:off x="5600700" y="546692"/>
            <a:ext cx="7086600" cy="1107996"/>
          </a:xfrm>
          <a:prstGeom prst="rect">
            <a:avLst/>
          </a:prstGeom>
          <a:noFill/>
        </p:spPr>
        <p:txBody>
          <a:bodyPr wrap="square" rtlCol="0">
            <a:spAutoFit/>
          </a:bodyPr>
          <a:lstStyle/>
          <a:p>
            <a:pPr algn="ctr"/>
            <a:r>
              <a:rPr lang="vi-VN" sz="6600" b="1" smtClean="0">
                <a:solidFill>
                  <a:schemeClr val="tx2">
                    <a:lumMod val="75000"/>
                  </a:schemeClr>
                </a:solidFill>
                <a:latin typeface="Arial" panose="020B0604020202020204" pitchFamily="34" charset="0"/>
                <a:cs typeface="Arial" panose="020B0604020202020204" pitchFamily="34" charset="0"/>
              </a:rPr>
              <a:t>LUYỆN TẬP</a:t>
            </a:r>
            <a:endParaRPr lang="en-US" sz="6600" b="1">
              <a:solidFill>
                <a:schemeClr val="tx2">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838200" y="1803008"/>
            <a:ext cx="6419850" cy="4708981"/>
          </a:xfrm>
          <a:prstGeom prst="rect">
            <a:avLst/>
          </a:prstGeom>
        </p:spPr>
        <p:txBody>
          <a:bodyPr wrap="square">
            <a:spAutoFit/>
          </a:bodyPr>
          <a:lstStyle/>
          <a:p>
            <a:pPr algn="just">
              <a:lnSpc>
                <a:spcPct val="150000"/>
              </a:lnSpc>
            </a:pPr>
            <a:r>
              <a:rPr lang="vi-VN" sz="4000" b="1" smtClean="0">
                <a:solidFill>
                  <a:srgbClr val="C00000"/>
                </a:solidFill>
              </a:rPr>
              <a:t>Câu 1: </a:t>
            </a:r>
            <a:r>
              <a:rPr lang="vi-VN" sz="4000" smtClean="0"/>
              <a:t>Em </a:t>
            </a:r>
            <a:r>
              <a:rPr lang="vi-VN" sz="4000"/>
              <a:t>hãy nêu giá trị thích hợp tại dấu ? cho hai cột S và C</a:t>
            </a:r>
            <a:r>
              <a:rPr lang="vi-VN" sz="4000" baseline="-25000"/>
              <a:t>out </a:t>
            </a:r>
            <a:r>
              <a:rPr lang="vi-VN" sz="4000"/>
              <a:t>để hoàn thành bảng chân lí cho mạch cộng đầy </a:t>
            </a:r>
            <a:r>
              <a:rPr lang="vi-VN" sz="4000" smtClean="0"/>
              <a:t>đủ.</a:t>
            </a:r>
            <a:endParaRPr lang="en-US" sz="4000"/>
          </a:p>
        </p:txBody>
      </p:sp>
      <p:graphicFrame>
        <p:nvGraphicFramePr>
          <p:cNvPr id="9" name="Table 8"/>
          <p:cNvGraphicFramePr>
            <a:graphicFrameLocks noGrp="1"/>
          </p:cNvGraphicFramePr>
          <p:nvPr>
            <p:extLst>
              <p:ext uri="{D42A27DB-BD31-4B8C-83A1-F6EECF244321}">
                <p14:modId xmlns:p14="http://schemas.microsoft.com/office/powerpoint/2010/main" val="1792710545"/>
              </p:ext>
            </p:extLst>
          </p:nvPr>
        </p:nvGraphicFramePr>
        <p:xfrm>
          <a:off x="8077200" y="2095500"/>
          <a:ext cx="9663450" cy="7831530"/>
        </p:xfrm>
        <a:graphic>
          <a:graphicData uri="http://schemas.openxmlformats.org/drawingml/2006/table">
            <a:tbl>
              <a:tblPr firstRow="1" firstCol="1" bandRow="1"/>
              <a:tblGrid>
                <a:gridCol w="1932690"/>
                <a:gridCol w="1932690"/>
                <a:gridCol w="1932690"/>
                <a:gridCol w="1932690"/>
                <a:gridCol w="1932690"/>
              </a:tblGrid>
              <a:tr h="783153">
                <a:tc gridSpan="3">
                  <a:txBody>
                    <a:bodyPr/>
                    <a:lstStyle/>
                    <a:p>
                      <a:pPr algn="ctr">
                        <a:lnSpc>
                          <a:spcPct val="150000"/>
                        </a:lnSpc>
                        <a:spcAft>
                          <a:spcPts val="0"/>
                        </a:spcAft>
                      </a:pPr>
                      <a:r>
                        <a:rPr lang="en-US" sz="3600" b="1" i="0">
                          <a:solidFill>
                            <a:srgbClr val="000000"/>
                          </a:solidFill>
                          <a:effectLst/>
                          <a:latin typeface="Arial" panose="020B0604020202020204" pitchFamily="34" charset="0"/>
                          <a:ea typeface="Calibri" panose="020F0502020204030204" pitchFamily="34" charset="0"/>
                          <a:cs typeface="Arial" panose="020B0604020202020204" pitchFamily="34" charset="0"/>
                        </a:rPr>
                        <a:t>Đầu vào</a:t>
                      </a:r>
                      <a:endParaRPr lang="en-US" sz="3600" b="1"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gridSpan="2">
                  <a:txBody>
                    <a:bodyPr/>
                    <a:lstStyle/>
                    <a:p>
                      <a:pPr algn="ctr">
                        <a:lnSpc>
                          <a:spcPct val="150000"/>
                        </a:lnSpc>
                        <a:spcAft>
                          <a:spcPts val="0"/>
                        </a:spcAft>
                      </a:pPr>
                      <a:r>
                        <a:rPr lang="en-US" sz="3600" b="1" i="0">
                          <a:solidFill>
                            <a:srgbClr val="000000"/>
                          </a:solidFill>
                          <a:effectLst/>
                          <a:latin typeface="Arial" panose="020B0604020202020204" pitchFamily="34" charset="0"/>
                          <a:ea typeface="Calibri" panose="020F0502020204030204" pitchFamily="34" charset="0"/>
                          <a:cs typeface="Arial" panose="020B0604020202020204" pitchFamily="34" charset="0"/>
                        </a:rPr>
                        <a:t>Đầu ra</a:t>
                      </a:r>
                      <a:endParaRPr lang="en-US" sz="3600" b="1"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B</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US" sz="3600" b="0" i="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in</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S</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US" sz="3600" b="0" i="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out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83153">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600" b="0" i="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pic>
        <p:nvPicPr>
          <p:cNvPr id="11" name="Picture 10"/>
          <p:cNvPicPr>
            <a:picLocks noChangeAspect="1"/>
          </p:cNvPicPr>
          <p:nvPr/>
        </p:nvPicPr>
        <p:blipFill>
          <a:blip r:embed="rId2"/>
          <a:stretch>
            <a:fillRect/>
          </a:stretch>
        </p:blipFill>
        <p:spPr>
          <a:xfrm>
            <a:off x="2514600" y="6647609"/>
            <a:ext cx="3565884" cy="3583803"/>
          </a:xfrm>
          <a:prstGeom prst="rect">
            <a:avLst/>
          </a:prstGeom>
        </p:spPr>
      </p:pic>
    </p:spTree>
    <p:extLst>
      <p:ext uri="{BB962C8B-B14F-4D97-AF65-F5344CB8AC3E}">
        <p14:creationId xmlns:p14="http://schemas.microsoft.com/office/powerpoint/2010/main" val="270809510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aphicFrame>
        <p:nvGraphicFramePr>
          <p:cNvPr id="6" name="Table 5"/>
          <p:cNvGraphicFramePr>
            <a:graphicFrameLocks noGrp="1"/>
          </p:cNvGraphicFramePr>
          <p:nvPr>
            <p:extLst>
              <p:ext uri="{D42A27DB-BD31-4B8C-83A1-F6EECF244321}">
                <p14:modId xmlns:p14="http://schemas.microsoft.com/office/powerpoint/2010/main" val="1522263179"/>
              </p:ext>
            </p:extLst>
          </p:nvPr>
        </p:nvGraphicFramePr>
        <p:xfrm>
          <a:off x="1981200" y="647700"/>
          <a:ext cx="13982700" cy="8305800"/>
        </p:xfrm>
        <a:graphic>
          <a:graphicData uri="http://schemas.openxmlformats.org/drawingml/2006/table">
            <a:tbl>
              <a:tblPr firstRow="1" firstCol="1" bandRow="1"/>
              <a:tblGrid>
                <a:gridCol w="2796540"/>
                <a:gridCol w="2796540"/>
                <a:gridCol w="2796540"/>
                <a:gridCol w="2796540"/>
                <a:gridCol w="2796540"/>
              </a:tblGrid>
              <a:tr h="830580">
                <a:tc gridSpan="3">
                  <a:txBody>
                    <a:bodyPr/>
                    <a:lstStyle/>
                    <a:p>
                      <a:pPr algn="ctr">
                        <a:lnSpc>
                          <a:spcPct val="100000"/>
                        </a:lnSpc>
                        <a:spcAft>
                          <a:spcPts val="0"/>
                        </a:spcAft>
                      </a:pPr>
                      <a:r>
                        <a:rPr lang="en-US" sz="4000" b="1" i="0">
                          <a:solidFill>
                            <a:srgbClr val="000000"/>
                          </a:solidFill>
                          <a:effectLst/>
                          <a:latin typeface="Arial" panose="020B0604020202020204" pitchFamily="34" charset="0"/>
                          <a:ea typeface="Calibri" panose="020F0502020204030204" pitchFamily="34" charset="0"/>
                          <a:cs typeface="Arial" panose="020B0604020202020204" pitchFamily="34" charset="0"/>
                        </a:rPr>
                        <a:t>Đầu vào</a:t>
                      </a:r>
                      <a:endParaRPr lang="en-US" sz="4000" b="1"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gridSpan="2">
                  <a:txBody>
                    <a:bodyPr/>
                    <a:lstStyle/>
                    <a:p>
                      <a:pPr algn="ctr">
                        <a:lnSpc>
                          <a:spcPct val="100000"/>
                        </a:lnSpc>
                        <a:spcAft>
                          <a:spcPts val="0"/>
                        </a:spcAft>
                      </a:pPr>
                      <a:r>
                        <a:rPr lang="en-US" sz="4000" b="1" i="0">
                          <a:solidFill>
                            <a:srgbClr val="000000"/>
                          </a:solidFill>
                          <a:effectLst/>
                          <a:latin typeface="Arial" panose="020B0604020202020204" pitchFamily="34" charset="0"/>
                          <a:ea typeface="Calibri" panose="020F0502020204030204" pitchFamily="34" charset="0"/>
                          <a:cs typeface="Arial" panose="020B0604020202020204" pitchFamily="34" charset="0"/>
                        </a:rPr>
                        <a:t>Đầu ra</a:t>
                      </a:r>
                      <a:endParaRPr lang="en-US" sz="4000" b="1"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A</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B</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US" sz="4000" i="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in</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S</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en-US" sz="4000" i="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out</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0</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30580">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i="0">
                          <a:solidFill>
                            <a:srgbClr val="0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4000" b="1" i="0">
                          <a:solidFill>
                            <a:srgbClr val="C00000"/>
                          </a:solidFill>
                          <a:effectLst/>
                          <a:latin typeface="Arial" panose="020B0604020202020204" pitchFamily="34" charset="0"/>
                          <a:ea typeface="Calibri" panose="020F0502020204030204" pitchFamily="34" charset="0"/>
                          <a:cs typeface="Arial" panose="020B0604020202020204" pitchFamily="34" charset="0"/>
                        </a:rPr>
                        <a:t>1</a:t>
                      </a:r>
                      <a:endParaRPr lang="en-US" sz="4000" i="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4038600" y="9258300"/>
            <a:ext cx="10210800" cy="646331"/>
          </a:xfrm>
          <a:prstGeom prst="rect">
            <a:avLst/>
          </a:prstGeom>
          <a:noFill/>
        </p:spPr>
        <p:txBody>
          <a:bodyPr wrap="square" rtlCol="0">
            <a:spAutoFit/>
          </a:bodyPr>
          <a:lstStyle/>
          <a:p>
            <a:pPr algn="ctr"/>
            <a:r>
              <a:rPr lang="vi-VN" sz="3600" i="1" smtClean="0">
                <a:solidFill>
                  <a:srgbClr val="002060"/>
                </a:solidFill>
                <a:latin typeface="Arial" panose="020B0604020202020204" pitchFamily="34" charset="0"/>
                <a:cs typeface="Arial" panose="020B0604020202020204" pitchFamily="34" charset="0"/>
              </a:rPr>
              <a:t>Bảng chân lí mạch cộng đầy đủ</a:t>
            </a:r>
            <a:endParaRPr lang="en-US" sz="3600" i="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0687116"/>
      </p:ext>
    </p:extLst>
  </p:cSld>
  <p:clrMapOvr>
    <a:masterClrMapping/>
  </p:clrMapOvr>
  <p:transition spd="med">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accent5">
                <a:lumMod val="20000"/>
                <a:lumOff val="80000"/>
              </a:schemeClr>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0" name="Rectangle 9"/>
          <p:cNvSpPr/>
          <p:nvPr/>
        </p:nvSpPr>
        <p:spPr>
          <a:xfrm>
            <a:off x="2034528" y="1564593"/>
            <a:ext cx="14478000" cy="3677866"/>
          </a:xfrm>
          <a:prstGeom prst="rect">
            <a:avLst/>
          </a:prstGeom>
        </p:spPr>
        <p:txBody>
          <a:bodyPr wrap="square">
            <a:spAutoFit/>
          </a:bodyPr>
          <a:lstStyle/>
          <a:p>
            <a:pPr algn="ctr">
              <a:lnSpc>
                <a:spcPct val="150000"/>
              </a:lnSpc>
            </a:pPr>
            <a:r>
              <a:rPr lang="vi-VN" sz="5400" b="1" kern="0" smtClean="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CHỦ ĐỀ A: </a:t>
            </a:r>
            <a:r>
              <a:rPr lang="en-US" sz="5400" b="1">
                <a:solidFill>
                  <a:schemeClr val="accent2">
                    <a:lumMod val="75000"/>
                  </a:schemeClr>
                </a:solidFill>
                <a:latin typeface="Arial" panose="020B0604020202020204" pitchFamily="34" charset="0"/>
                <a:cs typeface="Arial" panose="020B0604020202020204" pitchFamily="34" charset="0"/>
              </a:rPr>
              <a:t>MÁY TÍNH VÀ XÃ HỘI TRI THỨC </a:t>
            </a:r>
            <a:r>
              <a:rPr lang="en-US" sz="5400" b="1" smtClean="0">
                <a:solidFill>
                  <a:schemeClr val="accent2">
                    <a:lumMod val="75000"/>
                  </a:schemeClr>
                </a:solidFill>
                <a:latin typeface="Arial" panose="020B0604020202020204" pitchFamily="34" charset="0"/>
                <a:cs typeface="Arial" panose="020B0604020202020204" pitchFamily="34" charset="0"/>
              </a:rPr>
              <a:t>THẾ </a:t>
            </a:r>
            <a:r>
              <a:rPr lang="en-US" sz="5400" b="1">
                <a:solidFill>
                  <a:schemeClr val="accent2">
                    <a:lumMod val="75000"/>
                  </a:schemeClr>
                </a:solidFill>
                <a:latin typeface="Arial" panose="020B0604020202020204" pitchFamily="34" charset="0"/>
                <a:cs typeface="Arial" panose="020B0604020202020204" pitchFamily="34" charset="0"/>
              </a:rPr>
              <a:t>GIỚI THIẾT BỊ SỐ - HỆ ĐIỀU HÀNH VÀ PHẦN MỀM ỨNG </a:t>
            </a:r>
            <a:r>
              <a:rPr lang="en-US" sz="5400" b="1" smtClean="0">
                <a:solidFill>
                  <a:schemeClr val="accent2">
                    <a:lumMod val="75000"/>
                  </a:schemeClr>
                </a:solidFill>
                <a:latin typeface="Arial" panose="020B0604020202020204" pitchFamily="34" charset="0"/>
                <a:cs typeface="Arial" panose="020B0604020202020204" pitchFamily="34" charset="0"/>
              </a:rPr>
              <a:t>DỤNG</a:t>
            </a:r>
            <a:endParaRPr lang="en-US" sz="5400" b="1">
              <a:solidFill>
                <a:schemeClr val="accent2">
                  <a:lumMod val="75000"/>
                </a:schemeClr>
              </a:solidFill>
              <a:latin typeface="Arial" panose="020B0604020202020204" pitchFamily="34" charset="0"/>
              <a:cs typeface="Arial" panose="020B0604020202020204" pitchFamily="34" charset="0"/>
            </a:endParaRPr>
          </a:p>
        </p:txBody>
      </p:sp>
      <p:sp>
        <p:nvSpPr>
          <p:cNvPr id="12" name="Rectangle 11"/>
          <p:cNvSpPr/>
          <p:nvPr/>
        </p:nvSpPr>
        <p:spPr>
          <a:xfrm>
            <a:off x="1333500" y="5267293"/>
            <a:ext cx="15621000" cy="1710853"/>
          </a:xfrm>
          <a:prstGeom prst="rect">
            <a:avLst/>
          </a:prstGeom>
        </p:spPr>
        <p:txBody>
          <a:bodyPr wrap="square">
            <a:spAutoFit/>
          </a:bodyPr>
          <a:lstStyle/>
          <a:p>
            <a:pPr algn="ctr">
              <a:lnSpc>
                <a:spcPct val="150000"/>
              </a:lnSpc>
            </a:pPr>
            <a:r>
              <a:rPr lang="vi-VN" sz="8000" b="1">
                <a:solidFill>
                  <a:srgbClr val="002060"/>
                </a:solidFill>
                <a:latin typeface="Arial" panose="020B0604020202020204" pitchFamily="34" charset="0"/>
                <a:cs typeface="Arial" panose="020B0604020202020204" pitchFamily="34" charset="0"/>
              </a:rPr>
              <a:t>BÀI 1</a:t>
            </a:r>
            <a:r>
              <a:rPr lang="vi-VN" sz="8000" b="1" smtClean="0">
                <a:solidFill>
                  <a:srgbClr val="002060"/>
                </a:solidFill>
                <a:latin typeface="Arial" panose="020B0604020202020204" pitchFamily="34" charset="0"/>
                <a:cs typeface="Arial" panose="020B0604020202020204" pitchFamily="34" charset="0"/>
              </a:rPr>
              <a:t>: BÊN TRONG MÁY TÍNH</a:t>
            </a:r>
            <a:endParaRPr lang="en-US" sz="8000" b="1">
              <a:solidFill>
                <a:srgbClr val="00206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a:stretch>
            <a:fillRect/>
          </a:stretch>
        </p:blipFill>
        <p:spPr>
          <a:xfrm>
            <a:off x="205642" y="226413"/>
            <a:ext cx="2255716" cy="2261812"/>
          </a:xfrm>
          <a:prstGeom prst="rect">
            <a:avLst/>
          </a:prstGeom>
        </p:spPr>
      </p:pic>
      <p:pic>
        <p:nvPicPr>
          <p:cNvPr id="16" name="Picture 15"/>
          <p:cNvPicPr>
            <a:picLocks noChangeAspect="1"/>
          </p:cNvPicPr>
          <p:nvPr/>
        </p:nvPicPr>
        <p:blipFill>
          <a:blip r:embed="rId3"/>
          <a:stretch>
            <a:fillRect/>
          </a:stretch>
        </p:blipFill>
        <p:spPr>
          <a:xfrm>
            <a:off x="568094" y="8670942"/>
            <a:ext cx="2943028" cy="1235673"/>
          </a:xfrm>
          <a:prstGeom prst="rect">
            <a:avLst/>
          </a:prstGeom>
        </p:spPr>
      </p:pic>
      <p:pic>
        <p:nvPicPr>
          <p:cNvPr id="5" name="Picture 4"/>
          <p:cNvPicPr>
            <a:picLocks noChangeAspect="1"/>
          </p:cNvPicPr>
          <p:nvPr/>
        </p:nvPicPr>
        <p:blipFill>
          <a:blip r:embed="rId4"/>
          <a:stretch>
            <a:fillRect/>
          </a:stretch>
        </p:blipFill>
        <p:spPr>
          <a:xfrm>
            <a:off x="14457936" y="7216580"/>
            <a:ext cx="3830064" cy="3070420"/>
          </a:xfrm>
          <a:prstGeom prst="rect">
            <a:avLst/>
          </a:prstGeom>
        </p:spPr>
      </p:pic>
    </p:spTree>
  </p:cSld>
  <p:clrMapOvr>
    <a:masterClrMapping/>
  </p:clrMapOvr>
  <p:transition spd="med">
    <p:plu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Rectangle 4"/>
          <p:cNvSpPr/>
          <p:nvPr/>
        </p:nvSpPr>
        <p:spPr>
          <a:xfrm>
            <a:off x="800100" y="367641"/>
            <a:ext cx="14058900" cy="1754326"/>
          </a:xfrm>
          <a:prstGeom prst="rect">
            <a:avLst/>
          </a:prstGeom>
        </p:spPr>
        <p:txBody>
          <a:bodyPr wrap="square">
            <a:spAutoFit/>
          </a:bodyPr>
          <a:lstStyle/>
          <a:p>
            <a:pPr algn="just">
              <a:lnSpc>
                <a:spcPct val="150000"/>
              </a:lnSpc>
            </a:pPr>
            <a:r>
              <a:rPr lang="en-US" sz="3600" b="1">
                <a:solidFill>
                  <a:srgbClr val="C00000"/>
                </a:solidFill>
                <a:latin typeface="Arial" panose="020B0604020202020204" pitchFamily="34" charset="0"/>
                <a:cs typeface="Arial" panose="020B0604020202020204" pitchFamily="34" charset="0"/>
              </a:rPr>
              <a:t>Câu 2: </a:t>
            </a:r>
            <a:r>
              <a:rPr lang="en-US" sz="3600">
                <a:latin typeface="Arial" panose="020B0604020202020204" pitchFamily="34" charset="0"/>
                <a:cs typeface="Arial" panose="020B0604020202020204" pitchFamily="34" charset="0"/>
              </a:rPr>
              <a:t>Em hãy nêu tên một số thành phần chính bên trong máy tính và cho biết chức năng của </a:t>
            </a:r>
            <a:r>
              <a:rPr lang="en-US" sz="3600" smtClean="0">
                <a:latin typeface="Arial" panose="020B0604020202020204" pitchFamily="34" charset="0"/>
                <a:cs typeface="Arial" panose="020B0604020202020204" pitchFamily="34" charset="0"/>
              </a:rPr>
              <a:t>nó</a:t>
            </a:r>
            <a:r>
              <a:rPr lang="vi-VN" sz="3600" smtClean="0">
                <a:latin typeface="Arial" panose="020B0604020202020204" pitchFamily="34" charset="0"/>
                <a:cs typeface="Arial" panose="020B0604020202020204" pitchFamily="34" charset="0"/>
              </a:rPr>
              <a:t>.</a:t>
            </a:r>
            <a:r>
              <a:rPr lang="en-US" sz="3600" smtClean="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sp>
        <p:nvSpPr>
          <p:cNvPr id="6" name="Rectangle 5"/>
          <p:cNvSpPr/>
          <p:nvPr/>
        </p:nvSpPr>
        <p:spPr>
          <a:xfrm>
            <a:off x="800100" y="2386953"/>
            <a:ext cx="6211957" cy="646331"/>
          </a:xfrm>
          <a:prstGeom prst="rect">
            <a:avLst/>
          </a:prstGeom>
        </p:spPr>
        <p:txBody>
          <a:bodyPr wrap="none">
            <a:spAutoFit/>
          </a:bodyPr>
          <a:lstStyle/>
          <a:p>
            <a:r>
              <a:rPr lang="vi-VN" sz="3600" b="1" smtClean="0">
                <a:solidFill>
                  <a:srgbClr val="002060"/>
                </a:solidFill>
                <a:latin typeface="Arial" panose="020B0604020202020204" pitchFamily="34" charset="0"/>
                <a:cs typeface="Arial" panose="020B0604020202020204" pitchFamily="34" charset="0"/>
              </a:rPr>
              <a:t>M</a:t>
            </a:r>
            <a:r>
              <a:rPr lang="en-US" sz="3600" b="1" smtClean="0">
                <a:solidFill>
                  <a:srgbClr val="002060"/>
                </a:solidFill>
                <a:latin typeface="Arial" panose="020B0604020202020204" pitchFamily="34" charset="0"/>
                <a:cs typeface="Arial" panose="020B0604020202020204" pitchFamily="34" charset="0"/>
              </a:rPr>
              <a:t>ột </a:t>
            </a:r>
            <a:r>
              <a:rPr lang="en-US" sz="3600" b="1">
                <a:solidFill>
                  <a:srgbClr val="002060"/>
                </a:solidFill>
                <a:latin typeface="Arial" panose="020B0604020202020204" pitchFamily="34" charset="0"/>
                <a:cs typeface="Arial" panose="020B0604020202020204" pitchFamily="34" charset="0"/>
              </a:rPr>
              <a:t>số bộ phận chính gồm:</a:t>
            </a:r>
          </a:p>
        </p:txBody>
      </p:sp>
      <p:sp>
        <p:nvSpPr>
          <p:cNvPr id="7" name="Rectangle 6"/>
          <p:cNvSpPr/>
          <p:nvPr/>
        </p:nvSpPr>
        <p:spPr>
          <a:xfrm>
            <a:off x="800100" y="3223737"/>
            <a:ext cx="16878300" cy="6740307"/>
          </a:xfrm>
          <a:prstGeom prst="rect">
            <a:avLst/>
          </a:prstGeom>
        </p:spPr>
        <p:txBody>
          <a:bodyPr wrap="square">
            <a:spAutoFit/>
          </a:bodyPr>
          <a:lstStyle/>
          <a:p>
            <a:pPr marL="742950" indent="-742950" algn="just">
              <a:lnSpc>
                <a:spcPct val="150000"/>
              </a:lnSpc>
              <a:buFont typeface="+mj-lt"/>
              <a:buAutoNum type="arabicPeriod"/>
            </a:pPr>
            <a:r>
              <a:rPr lang="vi-VN" sz="3600" b="1" smtClean="0"/>
              <a:t>CPU: </a:t>
            </a:r>
            <a:r>
              <a:rPr lang="vi-VN" sz="3600" smtClean="0"/>
              <a:t>là </a:t>
            </a:r>
            <a:r>
              <a:rPr lang="vi-VN" sz="3600"/>
              <a:t>“bộ não” của máy tính, là nơi thực hiện các phép tính và xử lí dữ liệu. Nó đọc và thực thi các lệnh từ bộ nhớ và điều khiển hoạt động của các thành phần </a:t>
            </a:r>
            <a:r>
              <a:rPr lang="vi-VN" sz="3600" smtClean="0"/>
              <a:t>khác.</a:t>
            </a:r>
            <a:endParaRPr lang="vi-VN" sz="3600"/>
          </a:p>
          <a:p>
            <a:pPr marL="742950" indent="-742950" algn="just">
              <a:lnSpc>
                <a:spcPct val="150000"/>
              </a:lnSpc>
              <a:buFont typeface="+mj-lt"/>
              <a:buAutoNum type="arabicPeriod"/>
            </a:pPr>
            <a:r>
              <a:rPr lang="vi-VN" sz="3600" b="1" smtClean="0"/>
              <a:t>RAM: </a:t>
            </a:r>
            <a:r>
              <a:rPr lang="vi-VN" sz="3600" smtClean="0"/>
              <a:t>là </a:t>
            </a:r>
            <a:r>
              <a:rPr lang="vi-VN" sz="3600"/>
              <a:t>bộ nhớ ngắn hạn của máy tính, nơi tạm thời lưu trữ dữ liệu và chương trình đang hoạt động để CPU có thể truy cập nhanh chóng. </a:t>
            </a:r>
          </a:p>
          <a:p>
            <a:pPr marL="742950" indent="-742950" algn="just">
              <a:lnSpc>
                <a:spcPct val="150000"/>
              </a:lnSpc>
              <a:buFont typeface="+mj-lt"/>
              <a:buAutoNum type="arabicPeriod"/>
            </a:pPr>
            <a:r>
              <a:rPr lang="vi-VN" sz="3600" b="1" smtClean="0"/>
              <a:t>Bộ </a:t>
            </a:r>
            <a:r>
              <a:rPr lang="vi-VN" sz="3600" b="1"/>
              <a:t>nhớ lưu trữ: </a:t>
            </a:r>
            <a:r>
              <a:rPr lang="vi-VN" sz="3600"/>
              <a:t>bao gồm ổ cứng (HDD) hoặc ổ đĩa rắn (SSD), dùng để lưu trữ dữ liệu lâu dài của máy tính như hệ điều hành, chương trình và tệp tin dữ liệu của người dùng.</a:t>
            </a:r>
          </a:p>
        </p:txBody>
      </p:sp>
      <p:pic>
        <p:nvPicPr>
          <p:cNvPr id="8" name="Picture 7"/>
          <p:cNvPicPr>
            <a:picLocks noChangeAspect="1"/>
          </p:cNvPicPr>
          <p:nvPr/>
        </p:nvPicPr>
        <p:blipFill>
          <a:blip r:embed="rId2"/>
          <a:stretch>
            <a:fillRect/>
          </a:stretch>
        </p:blipFill>
        <p:spPr>
          <a:xfrm>
            <a:off x="14401800" y="491346"/>
            <a:ext cx="3456709" cy="1998262"/>
          </a:xfrm>
          <a:prstGeom prst="rect">
            <a:avLst/>
          </a:prstGeom>
        </p:spPr>
      </p:pic>
    </p:spTree>
    <p:extLst>
      <p:ext uri="{BB962C8B-B14F-4D97-AF65-F5344CB8AC3E}">
        <p14:creationId xmlns:p14="http://schemas.microsoft.com/office/powerpoint/2010/main" val="161305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anim calcmode="lin" valueType="num">
                                      <p:cBhvr>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anim calcmode="lin" valueType="num">
                                      <p:cBhvr>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anim calcmode="lin" valueType="num">
                                      <p:cBhvr>
                                        <p:cTn id="2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Rectangle 4"/>
          <p:cNvSpPr/>
          <p:nvPr/>
        </p:nvSpPr>
        <p:spPr>
          <a:xfrm>
            <a:off x="1104900" y="535988"/>
            <a:ext cx="16078200" cy="6555641"/>
          </a:xfrm>
          <a:prstGeom prst="rect">
            <a:avLst/>
          </a:prstGeom>
        </p:spPr>
        <p:txBody>
          <a:bodyPr wrap="square">
            <a:spAutoFit/>
          </a:bodyPr>
          <a:lstStyle/>
          <a:p>
            <a:pPr marL="742950" indent="-742950" algn="just">
              <a:lnSpc>
                <a:spcPct val="150000"/>
              </a:lnSpc>
              <a:buFont typeface="+mj-lt"/>
              <a:buAutoNum type="arabicPeriod" startAt="4"/>
            </a:pPr>
            <a:r>
              <a:rPr lang="en-US" sz="4000" b="1" smtClean="0">
                <a:latin typeface="Arial" panose="020B0604020202020204" pitchFamily="34" charset="0"/>
                <a:cs typeface="Arial" panose="020B0604020202020204" pitchFamily="34" charset="0"/>
              </a:rPr>
              <a:t>Card </a:t>
            </a:r>
            <a:r>
              <a:rPr lang="en-US" sz="4000" b="1">
                <a:latin typeface="Arial" panose="020B0604020202020204" pitchFamily="34" charset="0"/>
                <a:cs typeface="Arial" panose="020B0604020202020204" pitchFamily="34" charset="0"/>
              </a:rPr>
              <a:t>đồ họa (CPU): </a:t>
            </a:r>
            <a:r>
              <a:rPr lang="en-US" sz="4000">
                <a:latin typeface="Arial" panose="020B0604020202020204" pitchFamily="34" charset="0"/>
                <a:cs typeface="Arial" panose="020B0604020202020204" pitchFamily="34" charset="0"/>
              </a:rPr>
              <a:t>là thành phần quản lí đầu ra hình ảnh của máy tính, giúp hiển thị hình ảnh, video đồ họa trên màn </a:t>
            </a:r>
            <a:r>
              <a:rPr lang="en-US" sz="4000" smtClean="0">
                <a:latin typeface="Arial" panose="020B0604020202020204" pitchFamily="34" charset="0"/>
                <a:cs typeface="Arial" panose="020B0604020202020204" pitchFamily="34" charset="0"/>
              </a:rPr>
              <a:t>hình</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742950" indent="-742950" algn="just">
              <a:lnSpc>
                <a:spcPct val="150000"/>
              </a:lnSpc>
              <a:buFont typeface="+mj-lt"/>
              <a:buAutoNum type="arabicPeriod" startAt="4"/>
            </a:pPr>
            <a:r>
              <a:rPr lang="en-US" sz="4000" b="1" smtClean="0">
                <a:latin typeface="Arial" panose="020B0604020202020204" pitchFamily="34" charset="0"/>
                <a:cs typeface="Arial" panose="020B0604020202020204" pitchFamily="34" charset="0"/>
              </a:rPr>
              <a:t>Bo </a:t>
            </a:r>
            <a:r>
              <a:rPr lang="en-US" sz="4000" b="1">
                <a:latin typeface="Arial" panose="020B0604020202020204" pitchFamily="34" charset="0"/>
                <a:cs typeface="Arial" panose="020B0604020202020204" pitchFamily="34" charset="0"/>
              </a:rPr>
              <a:t>mạch chủ (Motherboard): </a:t>
            </a:r>
            <a:r>
              <a:rPr lang="en-US" sz="4000">
                <a:latin typeface="Arial" panose="020B0604020202020204" pitchFamily="34" charset="0"/>
                <a:cs typeface="Arial" panose="020B0604020202020204" pitchFamily="34" charset="0"/>
              </a:rPr>
              <a:t>là tấm mạch chủ của máy tính, kết nối tất cả các thành phần khác lại với nhau và cung cấp nguồn điện và tín hiệu giữa chúng. </a:t>
            </a:r>
          </a:p>
          <a:p>
            <a:pPr marL="742950" indent="-742950" algn="just">
              <a:lnSpc>
                <a:spcPct val="150000"/>
              </a:lnSpc>
              <a:buFont typeface="+mj-lt"/>
              <a:buAutoNum type="arabicPeriod" startAt="4"/>
            </a:pPr>
            <a:r>
              <a:rPr lang="en-US" sz="4000" b="1" smtClean="0">
                <a:latin typeface="Arial" panose="020B0604020202020204" pitchFamily="34" charset="0"/>
                <a:cs typeface="Arial" panose="020B0604020202020204" pitchFamily="34" charset="0"/>
              </a:rPr>
              <a:t>Nguồn </a:t>
            </a:r>
            <a:r>
              <a:rPr lang="en-US" sz="4000" b="1">
                <a:latin typeface="Arial" panose="020B0604020202020204" pitchFamily="34" charset="0"/>
                <a:cs typeface="Arial" panose="020B0604020202020204" pitchFamily="34" charset="0"/>
              </a:rPr>
              <a:t>điện (Power supply): </a:t>
            </a:r>
            <a:r>
              <a:rPr lang="en-US" sz="4000">
                <a:latin typeface="Arial" panose="020B0604020202020204" pitchFamily="34" charset="0"/>
                <a:cs typeface="Arial" panose="020B0604020202020204" pitchFamily="34" charset="0"/>
              </a:rPr>
              <a:t>cung cấp nguồn điện cho các thành phần khác của máy tính, đảm bảo hoạt động ổn định của hệ </a:t>
            </a:r>
            <a:r>
              <a:rPr lang="en-US" sz="4000" smtClean="0">
                <a:latin typeface="Arial" panose="020B0604020202020204" pitchFamily="34" charset="0"/>
                <a:cs typeface="Arial" panose="020B0604020202020204" pitchFamily="34" charset="0"/>
              </a:rPr>
              <a:t>thống</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6400800" y="7112929"/>
            <a:ext cx="6019800" cy="3309691"/>
          </a:xfrm>
          <a:prstGeom prst="rect">
            <a:avLst/>
          </a:prstGeom>
        </p:spPr>
      </p:pic>
    </p:spTree>
    <p:extLst>
      <p:ext uri="{BB962C8B-B14F-4D97-AF65-F5344CB8AC3E}">
        <p14:creationId xmlns:p14="http://schemas.microsoft.com/office/powerpoint/2010/main" val="375676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anim calcmode="lin" valueType="num">
                                      <p:cBhvr>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anim calcmode="lin" valueType="num">
                                      <p:cBhvr>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TextBox 4"/>
          <p:cNvSpPr txBox="1"/>
          <p:nvPr/>
        </p:nvSpPr>
        <p:spPr>
          <a:xfrm>
            <a:off x="5600700" y="546692"/>
            <a:ext cx="7086600" cy="1107996"/>
          </a:xfrm>
          <a:prstGeom prst="rect">
            <a:avLst/>
          </a:prstGeom>
          <a:noFill/>
        </p:spPr>
        <p:txBody>
          <a:bodyPr wrap="square" rtlCol="0">
            <a:spAutoFit/>
          </a:bodyPr>
          <a:lstStyle/>
          <a:p>
            <a:pPr algn="ctr"/>
            <a:r>
              <a:rPr lang="vi-VN" sz="6600" b="1" smtClean="0">
                <a:solidFill>
                  <a:schemeClr val="tx2">
                    <a:lumMod val="75000"/>
                  </a:schemeClr>
                </a:solidFill>
                <a:latin typeface="Arial" panose="020B0604020202020204" pitchFamily="34" charset="0"/>
                <a:cs typeface="Arial" panose="020B0604020202020204" pitchFamily="34" charset="0"/>
              </a:rPr>
              <a:t>VẬN DỤNG</a:t>
            </a:r>
            <a:endParaRPr lang="en-US" sz="6600" b="1">
              <a:solidFill>
                <a:schemeClr val="tx2">
                  <a:lumMod val="75000"/>
                </a:schemeClr>
              </a:solidFill>
              <a:latin typeface="Arial" panose="020B0604020202020204" pitchFamily="34" charset="0"/>
              <a:cs typeface="Arial" panose="020B0604020202020204" pitchFamily="34" charset="0"/>
            </a:endParaRPr>
          </a:p>
        </p:txBody>
      </p:sp>
      <p:sp>
        <p:nvSpPr>
          <p:cNvPr id="6" name="Rounded Rectangular Callout 5"/>
          <p:cNvSpPr/>
          <p:nvPr/>
        </p:nvSpPr>
        <p:spPr>
          <a:xfrm>
            <a:off x="8153400" y="2181060"/>
            <a:ext cx="9372600" cy="5040056"/>
          </a:xfrm>
          <a:prstGeom prst="wedgeRoundRectCallout">
            <a:avLst>
              <a:gd name="adj1" fmla="val -61981"/>
              <a:gd name="adj2" fmla="val 32024"/>
              <a:gd name="adj3" fmla="val 16667"/>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Em hãy sắp xếp thứ tự ưu tiên khi chọn mua máy tính: </a:t>
            </a:r>
          </a:p>
          <a:p>
            <a:pPr marL="1200150" lvl="1" indent="-742950" algn="just">
              <a:lnSpc>
                <a:spcPct val="150000"/>
              </a:lnSpc>
              <a:buFont typeface="+mj-lt"/>
              <a:buAutoNum type="alphaLcParenR"/>
            </a:pPr>
            <a:r>
              <a:rPr lang="vi-VN" sz="4000" smtClean="0">
                <a:solidFill>
                  <a:schemeClr val="tx1"/>
                </a:solidFill>
                <a:latin typeface="Arial" panose="020B0604020202020204" pitchFamily="34" charset="0"/>
                <a:cs typeface="Arial" panose="020B0604020202020204" pitchFamily="34" charset="0"/>
              </a:rPr>
              <a:t>Ổ </a:t>
            </a:r>
            <a:r>
              <a:rPr lang="vi-VN" sz="4000">
                <a:solidFill>
                  <a:schemeClr val="tx1"/>
                </a:solidFill>
                <a:latin typeface="Arial" panose="020B0604020202020204" pitchFamily="34" charset="0"/>
                <a:cs typeface="Arial" panose="020B0604020202020204" pitchFamily="34" charset="0"/>
              </a:rPr>
              <a:t>cứng dung lượng lớn</a:t>
            </a:r>
          </a:p>
          <a:p>
            <a:pPr marL="1200150" lvl="1" indent="-742950" algn="just">
              <a:lnSpc>
                <a:spcPct val="150000"/>
              </a:lnSpc>
              <a:buFont typeface="+mj-lt"/>
              <a:buAutoNum type="alphaLcParenR"/>
            </a:pPr>
            <a:r>
              <a:rPr lang="vi-VN" sz="4000" smtClean="0">
                <a:solidFill>
                  <a:schemeClr val="tx1"/>
                </a:solidFill>
                <a:latin typeface="Arial" panose="020B0604020202020204" pitchFamily="34" charset="0"/>
                <a:cs typeface="Arial" panose="020B0604020202020204" pitchFamily="34" charset="0"/>
              </a:rPr>
              <a:t>RAM </a:t>
            </a:r>
            <a:r>
              <a:rPr lang="vi-VN" sz="4000">
                <a:solidFill>
                  <a:schemeClr val="tx1"/>
                </a:solidFill>
                <a:latin typeface="Arial" panose="020B0604020202020204" pitchFamily="34" charset="0"/>
                <a:cs typeface="Arial" panose="020B0604020202020204" pitchFamily="34" charset="0"/>
              </a:rPr>
              <a:t>dung lượng lớn</a:t>
            </a:r>
          </a:p>
          <a:p>
            <a:pPr marL="1200150" lvl="1" indent="-742950" algn="just">
              <a:lnSpc>
                <a:spcPct val="150000"/>
              </a:lnSpc>
              <a:buFont typeface="+mj-lt"/>
              <a:buAutoNum type="alphaLcParenR"/>
            </a:pPr>
            <a:r>
              <a:rPr lang="vi-VN" sz="4000" smtClean="0">
                <a:solidFill>
                  <a:schemeClr val="tx1"/>
                </a:solidFill>
                <a:latin typeface="Arial" panose="020B0604020202020204" pitchFamily="34" charset="0"/>
                <a:cs typeface="Arial" panose="020B0604020202020204" pitchFamily="34" charset="0"/>
              </a:rPr>
              <a:t>CPU </a:t>
            </a:r>
            <a:r>
              <a:rPr lang="vi-VN" sz="4000">
                <a:solidFill>
                  <a:schemeClr val="tx1"/>
                </a:solidFill>
                <a:latin typeface="Arial" panose="020B0604020202020204" pitchFamily="34" charset="0"/>
                <a:cs typeface="Arial" panose="020B0604020202020204" pitchFamily="34" charset="0"/>
              </a:rPr>
              <a:t>tốc độ cao</a:t>
            </a:r>
          </a:p>
        </p:txBody>
      </p:sp>
      <p:pic>
        <p:nvPicPr>
          <p:cNvPr id="7" name="Picture 6"/>
          <p:cNvPicPr>
            <a:picLocks noChangeAspect="1"/>
          </p:cNvPicPr>
          <p:nvPr/>
        </p:nvPicPr>
        <p:blipFill>
          <a:blip r:embed="rId2"/>
          <a:stretch>
            <a:fillRect/>
          </a:stretch>
        </p:blipFill>
        <p:spPr>
          <a:xfrm>
            <a:off x="714781" y="3020499"/>
            <a:ext cx="6287031" cy="4246001"/>
          </a:xfrm>
          <a:prstGeom prst="rect">
            <a:avLst/>
          </a:prstGeom>
        </p:spPr>
      </p:pic>
      <p:sp>
        <p:nvSpPr>
          <p:cNvPr id="8" name="Rectangle 7"/>
          <p:cNvSpPr/>
          <p:nvPr/>
        </p:nvSpPr>
        <p:spPr>
          <a:xfrm>
            <a:off x="750341" y="7662815"/>
            <a:ext cx="16775659" cy="1938992"/>
          </a:xfrm>
          <a:prstGeom prst="rect">
            <a:avLst/>
          </a:prstGeom>
        </p:spPr>
        <p:txBody>
          <a:bodyPr wrap="square">
            <a:spAutoFit/>
          </a:bodyPr>
          <a:lstStyle/>
          <a:p>
            <a:pPr algn="just">
              <a:lnSpc>
                <a:spcPct val="150000"/>
              </a:lnSpc>
            </a:pPr>
            <a:r>
              <a:rPr lang="vi-VN" sz="4000" b="1" u="sng">
                <a:solidFill>
                  <a:srgbClr val="C00000"/>
                </a:solidFill>
                <a:latin typeface="Arial" panose="020B0604020202020204" pitchFamily="34" charset="0"/>
                <a:cs typeface="Arial" panose="020B0604020202020204" pitchFamily="34" charset="0"/>
              </a:rPr>
              <a:t>Gợi ý</a:t>
            </a:r>
            <a:r>
              <a:rPr lang="vi-VN" sz="4000" b="1">
                <a:solidFill>
                  <a:srgbClr val="C00000"/>
                </a:solidFill>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Tùy theo mục đích sử dụng mà thứ tự này sẽ khác nhau, tuy nhiên với các công việc thông thường ta sẽ chọn thứ tư là c, b, a</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735897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50775" y="2108145"/>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3079574" y="1410914"/>
            <a:ext cx="10152906" cy="974626"/>
          </a:xfrm>
          <a:prstGeom prst="rect">
            <a:avLst/>
          </a:prstGeom>
        </p:spPr>
        <p:txBody>
          <a:bodyPr lIns="0" tIns="0" rIns="0" bIns="0" rtlCol="0" anchor="t">
            <a:spAutoFit/>
          </a:bodyPr>
          <a:lstStyle/>
          <a:p>
            <a:pPr algn="ctr">
              <a:lnSpc>
                <a:spcPts val="7588"/>
              </a:lnSpc>
            </a:pPr>
            <a:r>
              <a:rPr lang="vi-VN" sz="6600" b="1" spc="147" smtClean="0">
                <a:solidFill>
                  <a:srgbClr val="002060"/>
                </a:solidFill>
                <a:latin typeface="Arial" panose="020B0604020202020204" pitchFamily="34" charset="0"/>
                <a:cs typeface="Arial" panose="020B0604020202020204" pitchFamily="34" charset="0"/>
              </a:rPr>
              <a:t>HƯỚNG DẪN VỀ NHÀ</a:t>
            </a:r>
            <a:endParaRPr lang="en-US" sz="6600" b="1" spc="147">
              <a:solidFill>
                <a:srgbClr val="002060"/>
              </a:solidFill>
              <a:latin typeface="Arial" panose="020B0604020202020204" pitchFamily="34" charset="0"/>
              <a:cs typeface="Arial" panose="020B0604020202020204" pitchFamily="34" charset="0"/>
            </a:endParaRPr>
          </a:p>
        </p:txBody>
      </p:sp>
      <p:sp>
        <p:nvSpPr>
          <p:cNvPr id="33" name="Freeform 33"/>
          <p:cNvSpPr/>
          <p:nvPr/>
        </p:nvSpPr>
        <p:spPr>
          <a:xfrm rot="-2012905">
            <a:off x="1327947" y="371535"/>
            <a:ext cx="505232" cy="1715292"/>
          </a:xfrm>
          <a:custGeom>
            <a:avLst/>
            <a:gdLst/>
            <a:ahLst/>
            <a:cxnLst/>
            <a:rect l="l" t="t" r="r" b="b"/>
            <a:pathLst>
              <a:path w="666081" h="2261385">
                <a:moveTo>
                  <a:pt x="0" y="0"/>
                </a:moveTo>
                <a:lnTo>
                  <a:pt x="666080" y="0"/>
                </a:lnTo>
                <a:lnTo>
                  <a:pt x="666080" y="2261386"/>
                </a:lnTo>
                <a:lnTo>
                  <a:pt x="0" y="22613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3" name="Folded Corner 42"/>
          <p:cNvSpPr/>
          <p:nvPr/>
        </p:nvSpPr>
        <p:spPr>
          <a:xfrm>
            <a:off x="1930976" y="3060662"/>
            <a:ext cx="1465387" cy="1465387"/>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smtClean="0">
                <a:solidFill>
                  <a:schemeClr val="bg1"/>
                </a:solidFill>
                <a:latin typeface="Arial" panose="020B0604020202020204" pitchFamily="34" charset="0"/>
                <a:cs typeface="Arial" panose="020B0604020202020204" pitchFamily="34" charset="0"/>
              </a:rPr>
              <a:t>01</a:t>
            </a:r>
            <a:endParaRPr lang="en-US" sz="5400" b="1">
              <a:solidFill>
                <a:schemeClr val="bg1"/>
              </a:solidFill>
              <a:latin typeface="Arial" panose="020B0604020202020204" pitchFamily="34" charset="0"/>
              <a:cs typeface="Arial" panose="020B0604020202020204" pitchFamily="34" charset="0"/>
            </a:endParaRPr>
          </a:p>
        </p:txBody>
      </p:sp>
      <p:sp>
        <p:nvSpPr>
          <p:cNvPr id="44" name="Folded Corner 43"/>
          <p:cNvSpPr/>
          <p:nvPr/>
        </p:nvSpPr>
        <p:spPr>
          <a:xfrm>
            <a:off x="1930975" y="5256914"/>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smtClean="0">
                <a:solidFill>
                  <a:schemeClr val="bg1"/>
                </a:solidFill>
                <a:latin typeface="Arial" panose="020B0604020202020204" pitchFamily="34" charset="0"/>
                <a:cs typeface="Arial" panose="020B0604020202020204" pitchFamily="34" charset="0"/>
              </a:rPr>
              <a:t>02</a:t>
            </a:r>
            <a:endParaRPr lang="en-US" sz="5400" b="1">
              <a:solidFill>
                <a:schemeClr val="bg1"/>
              </a:solidFill>
              <a:latin typeface="Arial" panose="020B0604020202020204" pitchFamily="34" charset="0"/>
              <a:cs typeface="Arial" panose="020B0604020202020204" pitchFamily="34" charset="0"/>
            </a:endParaRPr>
          </a:p>
        </p:txBody>
      </p:sp>
      <p:sp>
        <p:nvSpPr>
          <p:cNvPr id="45" name="Folded Corner 44"/>
          <p:cNvSpPr/>
          <p:nvPr/>
        </p:nvSpPr>
        <p:spPr>
          <a:xfrm>
            <a:off x="1930975" y="7564913"/>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smtClean="0">
                <a:solidFill>
                  <a:schemeClr val="bg1"/>
                </a:solidFill>
                <a:latin typeface="Arial" panose="020B0604020202020204" pitchFamily="34" charset="0"/>
                <a:cs typeface="Arial" panose="020B0604020202020204" pitchFamily="34" charset="0"/>
              </a:rPr>
              <a:t>03</a:t>
            </a:r>
            <a:endParaRPr lang="en-US" sz="5400" b="1">
              <a:solidFill>
                <a:schemeClr val="bg1"/>
              </a:solidFill>
              <a:latin typeface="Arial" panose="020B0604020202020204" pitchFamily="34" charset="0"/>
              <a:cs typeface="Arial" panose="020B0604020202020204" pitchFamily="34" charset="0"/>
            </a:endParaRPr>
          </a:p>
        </p:txBody>
      </p:sp>
      <p:sp>
        <p:nvSpPr>
          <p:cNvPr id="46" name="TextBox 45"/>
          <p:cNvSpPr txBox="1"/>
          <p:nvPr/>
        </p:nvSpPr>
        <p:spPr>
          <a:xfrm>
            <a:off x="3810000" y="3056111"/>
            <a:ext cx="10453271" cy="982513"/>
          </a:xfrm>
          <a:prstGeom prst="rect">
            <a:avLst/>
          </a:prstGeom>
          <a:noFill/>
        </p:spPr>
        <p:txBody>
          <a:bodyPr wrap="square" rtlCol="0">
            <a:spAutoFit/>
          </a:bodyPr>
          <a:lstStyle/>
          <a:p>
            <a:pPr>
              <a:lnSpc>
                <a:spcPct val="150000"/>
              </a:lnSpc>
            </a:pPr>
            <a:r>
              <a:rPr lang="vi-VN" sz="4400" smtClean="0">
                <a:latin typeface="Arial" panose="020B0604020202020204" pitchFamily="34" charset="0"/>
                <a:cs typeface="Arial" panose="020B0604020202020204" pitchFamily="34" charset="0"/>
              </a:rPr>
              <a:t>Ôn lại các kiến thức đã học trong bài</a:t>
            </a:r>
            <a:endParaRPr lang="en-US" sz="4400">
              <a:latin typeface="Arial" panose="020B0604020202020204" pitchFamily="34" charset="0"/>
              <a:cs typeface="Arial" panose="020B0604020202020204" pitchFamily="34" charset="0"/>
            </a:endParaRPr>
          </a:p>
        </p:txBody>
      </p:sp>
      <p:sp>
        <p:nvSpPr>
          <p:cNvPr id="47" name="TextBox 46"/>
          <p:cNvSpPr txBox="1"/>
          <p:nvPr/>
        </p:nvSpPr>
        <p:spPr>
          <a:xfrm>
            <a:off x="3906576" y="4822493"/>
            <a:ext cx="12171624" cy="2123658"/>
          </a:xfrm>
          <a:prstGeom prst="rect">
            <a:avLst/>
          </a:prstGeom>
          <a:noFill/>
        </p:spPr>
        <p:txBody>
          <a:bodyPr wrap="square" rtlCol="0">
            <a:spAutoFit/>
          </a:bodyPr>
          <a:lstStyle/>
          <a:p>
            <a:pPr algn="just">
              <a:lnSpc>
                <a:spcPct val="150000"/>
              </a:lnSpc>
            </a:pPr>
            <a:r>
              <a:rPr lang="vi-VN" sz="4400"/>
              <a:t>Hoàn thành phần Câu hỏi và bài tập tự kiểm tra SGK trang 9</a:t>
            </a:r>
            <a:endParaRPr lang="en-US" sz="4400">
              <a:latin typeface="Arial" panose="020B0604020202020204" pitchFamily="34" charset="0"/>
              <a:cs typeface="Arial" panose="020B0604020202020204" pitchFamily="34" charset="0"/>
            </a:endParaRPr>
          </a:p>
        </p:txBody>
      </p:sp>
      <p:sp>
        <p:nvSpPr>
          <p:cNvPr id="48" name="TextBox 47"/>
          <p:cNvSpPr txBox="1"/>
          <p:nvPr/>
        </p:nvSpPr>
        <p:spPr>
          <a:xfrm>
            <a:off x="3906576" y="7247977"/>
            <a:ext cx="12171624" cy="2123658"/>
          </a:xfrm>
          <a:prstGeom prst="rect">
            <a:avLst/>
          </a:prstGeom>
          <a:noFill/>
        </p:spPr>
        <p:txBody>
          <a:bodyPr wrap="square" rtlCol="0">
            <a:spAutoFit/>
          </a:bodyPr>
          <a:lstStyle/>
          <a:p>
            <a:pPr algn="just">
              <a:lnSpc>
                <a:spcPct val="150000"/>
              </a:lnSpc>
            </a:pPr>
            <a:r>
              <a:rPr lang="vi-VN" sz="4400" smtClean="0">
                <a:latin typeface="Arial" panose="020B0604020202020204" pitchFamily="34" charset="0"/>
                <a:cs typeface="Arial" panose="020B0604020202020204" pitchFamily="34" charset="0"/>
              </a:rPr>
              <a:t>Chuẩn bị bài sau - </a:t>
            </a:r>
            <a:r>
              <a:rPr lang="vi-VN" sz="4400" b="1" smtClean="0">
                <a:latin typeface="Arial" panose="020B0604020202020204" pitchFamily="34" charset="0"/>
                <a:cs typeface="Arial" panose="020B0604020202020204" pitchFamily="34" charset="0"/>
              </a:rPr>
              <a:t>Bài 2: </a:t>
            </a:r>
            <a:r>
              <a:rPr lang="vi-VN" sz="4400" b="1"/>
              <a:t>Khám phá thế giới thiết bị số thông minh</a:t>
            </a:r>
            <a:endParaRPr lang="en-US" sz="4400" b="1">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anim calcmode="lin" valueType="num">
                                      <p:cBhvr>
                                        <p:cTn id="19" dur="500" fill="hold"/>
                                        <p:tgtEl>
                                          <p:spTgt spid="44"/>
                                        </p:tgtEl>
                                        <p:attrNameLst>
                                          <p:attrName>ppt_x</p:attrName>
                                        </p:attrNameLst>
                                      </p:cBhvr>
                                      <p:tavLst>
                                        <p:tav tm="0">
                                          <p:val>
                                            <p:strVal val="#ppt_x"/>
                                          </p:val>
                                        </p:tav>
                                        <p:tav tm="100000">
                                          <p:val>
                                            <p:strVal val="#ppt_x"/>
                                          </p:val>
                                        </p:tav>
                                      </p:tavLst>
                                    </p:anim>
                                    <p:anim calcmode="lin" valueType="num">
                                      <p:cBhvr>
                                        <p:cTn id="20" dur="500" fill="hold"/>
                                        <p:tgtEl>
                                          <p:spTgt spid="4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anim calcmode="lin" valueType="num">
                                      <p:cBhvr>
                                        <p:cTn id="24" dur="500" fill="hold"/>
                                        <p:tgtEl>
                                          <p:spTgt spid="47"/>
                                        </p:tgtEl>
                                        <p:attrNameLst>
                                          <p:attrName>ppt_x</p:attrName>
                                        </p:attrNameLst>
                                      </p:cBhvr>
                                      <p:tavLst>
                                        <p:tav tm="0">
                                          <p:val>
                                            <p:strVal val="#ppt_x"/>
                                          </p:val>
                                        </p:tav>
                                        <p:tav tm="100000">
                                          <p:val>
                                            <p:strVal val="#ppt_x"/>
                                          </p:val>
                                        </p:tav>
                                      </p:tavLst>
                                    </p:anim>
                                    <p:anim calcmode="lin" valueType="num">
                                      <p:cBhvr>
                                        <p:cTn id="25" dur="500" fill="hold"/>
                                        <p:tgtEl>
                                          <p:spTgt spid="4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anim calcmode="lin" valueType="num">
                                      <p:cBhvr>
                                        <p:cTn id="30" dur="500" fill="hold"/>
                                        <p:tgtEl>
                                          <p:spTgt spid="45"/>
                                        </p:tgtEl>
                                        <p:attrNameLst>
                                          <p:attrName>ppt_x</p:attrName>
                                        </p:attrNameLst>
                                      </p:cBhvr>
                                      <p:tavLst>
                                        <p:tav tm="0">
                                          <p:val>
                                            <p:strVal val="#ppt_x"/>
                                          </p:val>
                                        </p:tav>
                                        <p:tav tm="100000">
                                          <p:val>
                                            <p:strVal val="#ppt_x"/>
                                          </p:val>
                                        </p:tav>
                                      </p:tavLst>
                                    </p:anim>
                                    <p:anim calcmode="lin" valueType="num">
                                      <p:cBhvr>
                                        <p:cTn id="31" dur="500" fill="hold"/>
                                        <p:tgtEl>
                                          <p:spTgt spid="4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anim calcmode="lin" valueType="num">
                                      <p:cBhvr>
                                        <p:cTn id="35" dur="500" fill="hold"/>
                                        <p:tgtEl>
                                          <p:spTgt spid="48"/>
                                        </p:tgtEl>
                                        <p:attrNameLst>
                                          <p:attrName>ppt_x</p:attrName>
                                        </p:attrNameLst>
                                      </p:cBhvr>
                                      <p:tavLst>
                                        <p:tav tm="0">
                                          <p:val>
                                            <p:strVal val="#ppt_x"/>
                                          </p:val>
                                        </p:tav>
                                        <p:tav tm="100000">
                                          <p:val>
                                            <p:strVal val="#ppt_x"/>
                                          </p:val>
                                        </p:tav>
                                      </p:tavLst>
                                    </p:anim>
                                    <p:anim calcmode="lin" valueType="num">
                                      <p:cBhvr>
                                        <p:cTn id="36"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p:bldP spid="47" grpId="0"/>
      <p:bldP spid="4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8" name="Freeform 38"/>
          <p:cNvSpPr/>
          <p:nvPr/>
        </p:nvSpPr>
        <p:spPr>
          <a:xfrm rot="-607473">
            <a:off x="15126398" y="7856377"/>
            <a:ext cx="524042" cy="1779154"/>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8">
              <a:extLst>
                <a:ext uri="{96DAC541-7B7A-43D3-8B79-37D633B846F1}">
                  <asvg:svgBlip xmlns="" xmlns:asvg="http://schemas.microsoft.com/office/drawing/2016/SVG/main" r:embed="rId11"/>
                </a:ext>
              </a:extLst>
            </a:blip>
            <a:stretch>
              <a:fillRect/>
            </a:stretch>
          </a:blipFill>
        </p:spPr>
      </p:sp>
      <p:sp>
        <p:nvSpPr>
          <p:cNvPr id="39" name="Freeform 39"/>
          <p:cNvSpPr/>
          <p:nvPr/>
        </p:nvSpPr>
        <p:spPr>
          <a:xfrm rot="-1729736">
            <a:off x="15019089" y="605810"/>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0" name="Freeform 40"/>
          <p:cNvSpPr/>
          <p:nvPr/>
        </p:nvSpPr>
        <p:spPr>
          <a:xfrm rot="-897102">
            <a:off x="16137230" y="580314"/>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smtClean="0">
                <a:solidFill>
                  <a:srgbClr val="231F20"/>
                </a:solidFill>
                <a:cs typeface="Arial" panose="020B0604020202020204" pitchFamily="34" charset="0"/>
              </a:rPr>
              <a:t>HẸN GẶP LẠI CÁC EM TRONG TIẾT HỌC SAU!</a:t>
            </a:r>
            <a:endParaRPr lang="en-US" sz="8000" b="1" spc="204">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26601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1612181" y="1487810"/>
            <a:ext cx="8399209" cy="769441"/>
          </a:xfrm>
          <a:prstGeom prst="rect">
            <a:avLst/>
          </a:prstGeom>
        </p:spPr>
        <p:txBody>
          <a:bodyPr wrap="square" lIns="0" tIns="0" rIns="0" bIns="0" rtlCol="0" anchor="t">
            <a:spAutoFit/>
          </a:bodyPr>
          <a:lstStyle/>
          <a:p>
            <a:pPr>
              <a:lnSpc>
                <a:spcPts val="5989"/>
              </a:lnSpc>
            </a:pPr>
            <a:r>
              <a:rPr lang="vi-VN" sz="6600" b="1" spc="116" smtClean="0">
                <a:solidFill>
                  <a:srgbClr val="231F20"/>
                </a:solidFill>
                <a:latin typeface="Arial" panose="020B0604020202020204" pitchFamily="34" charset="0"/>
                <a:cs typeface="Arial" panose="020B0604020202020204" pitchFamily="34" charset="0"/>
              </a:rPr>
              <a:t>NỘI DUNG BÀI HỌC</a:t>
            </a:r>
            <a:endParaRPr lang="en-US" sz="6600" b="1" spc="116">
              <a:solidFill>
                <a:srgbClr val="231F20"/>
              </a:solidFill>
              <a:latin typeface="Arial" panose="020B0604020202020204" pitchFamily="34" charset="0"/>
              <a:cs typeface="Arial" panose="020B0604020202020204" pitchFamily="34" charset="0"/>
            </a:endParaRPr>
          </a:p>
        </p:txBody>
      </p:sp>
      <p:sp>
        <p:nvSpPr>
          <p:cNvPr id="36" name="TextBox 36"/>
          <p:cNvSpPr txBox="1"/>
          <p:nvPr/>
        </p:nvSpPr>
        <p:spPr>
          <a:xfrm>
            <a:off x="3460840" y="3526585"/>
            <a:ext cx="11321960" cy="525785"/>
          </a:xfrm>
          <a:prstGeom prst="rect">
            <a:avLst/>
          </a:prstGeom>
        </p:spPr>
        <p:txBody>
          <a:bodyPr wrap="square" lIns="0" tIns="0" rIns="0" bIns="0" rtlCol="0" anchor="t">
            <a:spAutoFit/>
          </a:bodyPr>
          <a:lstStyle/>
          <a:p>
            <a:pPr>
              <a:lnSpc>
                <a:spcPts val="4128"/>
              </a:lnSpc>
            </a:pPr>
            <a:r>
              <a:rPr lang="vi-VN" sz="4800" b="1" spc="80" smtClean="0">
                <a:solidFill>
                  <a:schemeClr val="accent1">
                    <a:lumMod val="50000"/>
                  </a:schemeClr>
                </a:solidFill>
                <a:latin typeface="Arial" panose="020B0604020202020204" pitchFamily="34" charset="0"/>
                <a:cs typeface="Arial" panose="020B0604020202020204" pitchFamily="34" charset="0"/>
              </a:rPr>
              <a:t>Các cổng logic và tính toán nhị phân</a:t>
            </a:r>
            <a:endParaRPr lang="en-US" sz="4800" b="1" spc="80">
              <a:solidFill>
                <a:schemeClr val="accent1">
                  <a:lumMod val="50000"/>
                </a:schemeClr>
              </a:solidFill>
              <a:latin typeface="Arial" panose="020B0604020202020204" pitchFamily="34" charset="0"/>
              <a:cs typeface="Arial" panose="020B0604020202020204" pitchFamily="34" charset="0"/>
            </a:endParaRPr>
          </a:p>
        </p:txBody>
      </p:sp>
      <p:sp>
        <p:nvSpPr>
          <p:cNvPr id="37" name="TextBox 37"/>
          <p:cNvSpPr txBox="1"/>
          <p:nvPr/>
        </p:nvSpPr>
        <p:spPr>
          <a:xfrm>
            <a:off x="3431690" y="5773327"/>
            <a:ext cx="12612559" cy="525785"/>
          </a:xfrm>
          <a:prstGeom prst="rect">
            <a:avLst/>
          </a:prstGeom>
        </p:spPr>
        <p:txBody>
          <a:bodyPr wrap="square" lIns="0" tIns="0" rIns="0" bIns="0" rtlCol="0" anchor="t">
            <a:spAutoFit/>
          </a:bodyPr>
          <a:lstStyle/>
          <a:p>
            <a:pPr>
              <a:lnSpc>
                <a:spcPts val="4128"/>
              </a:lnSpc>
            </a:pPr>
            <a:r>
              <a:rPr lang="vi-VN" sz="4800" b="1" spc="80" smtClean="0">
                <a:solidFill>
                  <a:schemeClr val="accent1">
                    <a:lumMod val="50000"/>
                  </a:schemeClr>
                </a:solidFill>
                <a:latin typeface="Arial" panose="020B0604020202020204" pitchFamily="34" charset="0"/>
                <a:cs typeface="Arial" panose="020B0604020202020204" pitchFamily="34" charset="0"/>
              </a:rPr>
              <a:t>Những bộ phận chính bên trong máy tính</a:t>
            </a:r>
            <a:endParaRPr lang="en-US" sz="4800" b="1" spc="80">
              <a:solidFill>
                <a:schemeClr val="accent1">
                  <a:lumMod val="50000"/>
                </a:schemeClr>
              </a:solidFill>
              <a:latin typeface="Arial" panose="020B0604020202020204" pitchFamily="34" charset="0"/>
              <a:cs typeface="Arial" panose="020B0604020202020204" pitchFamily="34" charset="0"/>
            </a:endParaRPr>
          </a:p>
        </p:txBody>
      </p:sp>
      <p:sp>
        <p:nvSpPr>
          <p:cNvPr id="43" name="Freeform 43"/>
          <p:cNvSpPr/>
          <p:nvPr/>
        </p:nvSpPr>
        <p:spPr>
          <a:xfrm rot="1091550">
            <a:off x="10405789" y="773237"/>
            <a:ext cx="566223" cy="1319587"/>
          </a:xfrm>
          <a:custGeom>
            <a:avLst/>
            <a:gdLst/>
            <a:ahLst/>
            <a:cxnLst/>
            <a:rect l="l" t="t" r="r" b="b"/>
            <a:pathLst>
              <a:path w="566223" h="1319587">
                <a:moveTo>
                  <a:pt x="0" y="0"/>
                </a:moveTo>
                <a:lnTo>
                  <a:pt x="566223" y="0"/>
                </a:lnTo>
                <a:lnTo>
                  <a:pt x="566223" y="1319588"/>
                </a:lnTo>
                <a:lnTo>
                  <a:pt x="0" y="1319588"/>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40" name="Folded Corner 39"/>
          <p:cNvSpPr/>
          <p:nvPr/>
        </p:nvSpPr>
        <p:spPr>
          <a:xfrm>
            <a:off x="1590342" y="3050550"/>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smtClean="0">
                <a:solidFill>
                  <a:schemeClr val="bg1"/>
                </a:solidFill>
                <a:latin typeface="Arial" panose="020B0604020202020204" pitchFamily="34" charset="0"/>
                <a:cs typeface="Arial" panose="020B0604020202020204" pitchFamily="34" charset="0"/>
              </a:rPr>
              <a:t>01</a:t>
            </a:r>
            <a:endParaRPr lang="en-US" sz="6000" b="1">
              <a:solidFill>
                <a:schemeClr val="bg1"/>
              </a:solidFill>
              <a:latin typeface="Arial" panose="020B0604020202020204" pitchFamily="34" charset="0"/>
              <a:cs typeface="Arial" panose="020B0604020202020204" pitchFamily="34" charset="0"/>
            </a:endParaRPr>
          </a:p>
        </p:txBody>
      </p:sp>
      <p:sp>
        <p:nvSpPr>
          <p:cNvPr id="41" name="Folded Corner 40"/>
          <p:cNvSpPr/>
          <p:nvPr/>
        </p:nvSpPr>
        <p:spPr>
          <a:xfrm>
            <a:off x="1611437" y="5232247"/>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smtClean="0">
                <a:solidFill>
                  <a:schemeClr val="bg1"/>
                </a:solidFill>
                <a:latin typeface="Arial" panose="020B0604020202020204" pitchFamily="34" charset="0"/>
                <a:cs typeface="Arial" panose="020B0604020202020204" pitchFamily="34" charset="0"/>
              </a:rPr>
              <a:t>02</a:t>
            </a:r>
            <a:endParaRPr lang="en-US" sz="6000" b="1">
              <a:solidFill>
                <a:schemeClr val="bg1"/>
              </a:solidFill>
              <a:latin typeface="Arial" panose="020B0604020202020204" pitchFamily="34" charset="0"/>
              <a:cs typeface="Arial" panose="020B0604020202020204" pitchFamily="34" charset="0"/>
            </a:endParaRPr>
          </a:p>
        </p:txBody>
      </p:sp>
      <p:sp>
        <p:nvSpPr>
          <p:cNvPr id="42" name="TextBox 37"/>
          <p:cNvSpPr txBox="1"/>
          <p:nvPr/>
        </p:nvSpPr>
        <p:spPr>
          <a:xfrm>
            <a:off x="3431690" y="8020069"/>
            <a:ext cx="7732165" cy="534442"/>
          </a:xfrm>
          <a:prstGeom prst="rect">
            <a:avLst/>
          </a:prstGeom>
        </p:spPr>
        <p:txBody>
          <a:bodyPr wrap="square" lIns="0" tIns="0" rIns="0" bIns="0" rtlCol="0" anchor="t">
            <a:spAutoFit/>
          </a:bodyPr>
          <a:lstStyle/>
          <a:p>
            <a:pPr>
              <a:lnSpc>
                <a:spcPts val="4128"/>
              </a:lnSpc>
            </a:pPr>
            <a:r>
              <a:rPr lang="vi-VN" sz="4800" b="1" spc="80" smtClean="0">
                <a:solidFill>
                  <a:schemeClr val="accent1">
                    <a:lumMod val="50000"/>
                  </a:schemeClr>
                </a:solidFill>
                <a:latin typeface="Arial" panose="020B0604020202020204" pitchFamily="34" charset="0"/>
                <a:cs typeface="Arial" panose="020B0604020202020204" pitchFamily="34" charset="0"/>
              </a:rPr>
              <a:t>Hiệu năng của máy tính</a:t>
            </a:r>
            <a:endParaRPr lang="en-US" sz="4800" b="1" spc="80">
              <a:solidFill>
                <a:schemeClr val="accent1">
                  <a:lumMod val="50000"/>
                </a:schemeClr>
              </a:solidFill>
              <a:latin typeface="Arial" panose="020B0604020202020204" pitchFamily="34" charset="0"/>
              <a:cs typeface="Arial" panose="020B0604020202020204" pitchFamily="34" charset="0"/>
            </a:endParaRPr>
          </a:p>
        </p:txBody>
      </p:sp>
      <p:sp>
        <p:nvSpPr>
          <p:cNvPr id="46" name="Folded Corner 45"/>
          <p:cNvSpPr/>
          <p:nvPr/>
        </p:nvSpPr>
        <p:spPr>
          <a:xfrm>
            <a:off x="1611437" y="7478989"/>
            <a:ext cx="1465387" cy="1465387"/>
          </a:xfrm>
          <a:prstGeom prst="foldedCorner">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smtClean="0">
                <a:solidFill>
                  <a:schemeClr val="bg1"/>
                </a:solidFill>
                <a:latin typeface="Arial" panose="020B0604020202020204" pitchFamily="34" charset="0"/>
                <a:cs typeface="Arial" panose="020B0604020202020204" pitchFamily="34" charset="0"/>
              </a:rPr>
              <a:t>03</a:t>
            </a:r>
            <a:endParaRPr lang="en-US" sz="6000" b="1">
              <a:solidFill>
                <a:schemeClr val="bg1"/>
              </a:solidFill>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8"/>
          <a:stretch>
            <a:fillRect/>
          </a:stretch>
        </p:blipFill>
        <p:spPr>
          <a:xfrm>
            <a:off x="13082806" y="7051303"/>
            <a:ext cx="3140421" cy="3140421"/>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anim calcmode="lin" valueType="num">
                                      <p:cBhvr>
                                        <p:cTn id="19" dur="500" fill="hold"/>
                                        <p:tgtEl>
                                          <p:spTgt spid="41"/>
                                        </p:tgtEl>
                                        <p:attrNameLst>
                                          <p:attrName>ppt_x</p:attrName>
                                        </p:attrNameLst>
                                      </p:cBhvr>
                                      <p:tavLst>
                                        <p:tav tm="0">
                                          <p:val>
                                            <p:strVal val="#ppt_x"/>
                                          </p:val>
                                        </p:tav>
                                        <p:tav tm="100000">
                                          <p:val>
                                            <p:strVal val="#ppt_x"/>
                                          </p:val>
                                        </p:tav>
                                      </p:tavLst>
                                    </p:anim>
                                    <p:anim calcmode="lin" valueType="num">
                                      <p:cBhvr>
                                        <p:cTn id="20" dur="500" fill="hold"/>
                                        <p:tgtEl>
                                          <p:spTgt spid="4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anim calcmode="lin" valueType="num">
                                      <p:cBhvr>
                                        <p:cTn id="24" dur="500" fill="hold"/>
                                        <p:tgtEl>
                                          <p:spTgt spid="37"/>
                                        </p:tgtEl>
                                        <p:attrNameLst>
                                          <p:attrName>ppt_x</p:attrName>
                                        </p:attrNameLst>
                                      </p:cBhvr>
                                      <p:tavLst>
                                        <p:tav tm="0">
                                          <p:val>
                                            <p:strVal val="#ppt_x"/>
                                          </p:val>
                                        </p:tav>
                                        <p:tav tm="100000">
                                          <p:val>
                                            <p:strVal val="#ppt_x"/>
                                          </p:val>
                                        </p:tav>
                                      </p:tavLst>
                                    </p:anim>
                                    <p:anim calcmode="lin" valueType="num">
                                      <p:cBhvr>
                                        <p:cTn id="25" dur="5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anim calcmode="lin" valueType="num">
                                      <p:cBhvr>
                                        <p:cTn id="30" dur="500" fill="hold"/>
                                        <p:tgtEl>
                                          <p:spTgt spid="46"/>
                                        </p:tgtEl>
                                        <p:attrNameLst>
                                          <p:attrName>ppt_x</p:attrName>
                                        </p:attrNameLst>
                                      </p:cBhvr>
                                      <p:tavLst>
                                        <p:tav tm="0">
                                          <p:val>
                                            <p:strVal val="#ppt_x"/>
                                          </p:val>
                                        </p:tav>
                                        <p:tav tm="100000">
                                          <p:val>
                                            <p:strVal val="#ppt_x"/>
                                          </p:val>
                                        </p:tav>
                                      </p:tavLst>
                                    </p:anim>
                                    <p:anim calcmode="lin" valueType="num">
                                      <p:cBhvr>
                                        <p:cTn id="31" dur="500" fill="hold"/>
                                        <p:tgtEl>
                                          <p:spTgt spid="4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anim calcmode="lin" valueType="num">
                                      <p:cBhvr>
                                        <p:cTn id="35" dur="500" fill="hold"/>
                                        <p:tgtEl>
                                          <p:spTgt spid="42"/>
                                        </p:tgtEl>
                                        <p:attrNameLst>
                                          <p:attrName>ppt_x</p:attrName>
                                        </p:attrNameLst>
                                      </p:cBhvr>
                                      <p:tavLst>
                                        <p:tav tm="0">
                                          <p:val>
                                            <p:strVal val="#ppt_x"/>
                                          </p:val>
                                        </p:tav>
                                        <p:tav tm="100000">
                                          <p:val>
                                            <p:strVal val="#ppt_x"/>
                                          </p:val>
                                        </p:tav>
                                      </p:tavLst>
                                    </p:anim>
                                    <p:anim calcmode="lin" valueType="num">
                                      <p:cBhvr>
                                        <p:cTn id="36"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0" grpId="0" animBg="1"/>
      <p:bldP spid="41" grpId="0" animBg="1"/>
      <p:bldP spid="42" grpId="0"/>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208581" y="2904911"/>
            <a:ext cx="2625784" cy="1388650"/>
          </a:xfrm>
          <a:prstGeom prst="rect">
            <a:avLst/>
          </a:prstGeom>
        </p:spPr>
        <p:txBody>
          <a:bodyPr lIns="0" tIns="0" rIns="0" bIns="0" rtlCol="0" anchor="t">
            <a:spAutoFit/>
          </a:bodyPr>
          <a:lstStyle/>
          <a:p>
            <a:pPr algn="ctr">
              <a:lnSpc>
                <a:spcPts val="9426"/>
              </a:lnSpc>
            </a:pPr>
            <a:r>
              <a:rPr lang="en-US" sz="16600" b="1" spc="182">
                <a:solidFill>
                  <a:srgbClr val="231F20"/>
                </a:solidFill>
                <a:latin typeface="Arial" panose="020B0604020202020204" pitchFamily="34" charset="0"/>
                <a:cs typeface="Arial" panose="020B0604020202020204" pitchFamily="34" charset="0"/>
              </a:rPr>
              <a:t>01</a:t>
            </a:r>
          </a:p>
        </p:txBody>
      </p:sp>
      <p:sp>
        <p:nvSpPr>
          <p:cNvPr id="36" name="Freeform 36"/>
          <p:cNvSpPr/>
          <p:nvPr/>
        </p:nvSpPr>
        <p:spPr>
          <a:xfrm rot="1729736" flipH="1">
            <a:off x="15425570" y="5702401"/>
            <a:ext cx="460046" cy="3946899"/>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38" name="TextBox 36"/>
          <p:cNvSpPr txBox="1"/>
          <p:nvPr/>
        </p:nvSpPr>
        <p:spPr>
          <a:xfrm>
            <a:off x="2903768" y="4552013"/>
            <a:ext cx="11321960" cy="3465179"/>
          </a:xfrm>
          <a:prstGeom prst="rect">
            <a:avLst/>
          </a:prstGeom>
        </p:spPr>
        <p:txBody>
          <a:bodyPr wrap="square" lIns="0" tIns="0" rIns="0" bIns="0" rtlCol="0" anchor="t">
            <a:spAutoFit/>
          </a:bodyPr>
          <a:lstStyle/>
          <a:p>
            <a:pPr algn="ctr">
              <a:lnSpc>
                <a:spcPct val="150000"/>
              </a:lnSpc>
            </a:pPr>
            <a:r>
              <a:rPr lang="vi-VN" sz="8000" b="1" spc="80" smtClean="0">
                <a:latin typeface="Arial" panose="020B0604020202020204" pitchFamily="34" charset="0"/>
                <a:cs typeface="Arial" panose="020B0604020202020204" pitchFamily="34" charset="0"/>
              </a:rPr>
              <a:t>CÁC CỔNG LOGIC VÀ TÍNH TOÁN NHỊ PHÂN</a:t>
            </a:r>
            <a:endParaRPr lang="en-US" sz="8000" b="1" spc="80">
              <a:latin typeface="Arial" panose="020B0604020202020204" pitchFamily="34" charset="0"/>
              <a:cs typeface="Arial" panose="020B0604020202020204" pitchFamily="34" charset="0"/>
            </a:endParaRPr>
          </a:p>
        </p:txBody>
      </p:sp>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14" y="641006"/>
            <a:ext cx="5715000" cy="4572000"/>
          </a:xfrm>
          <a:prstGeom prst="rect">
            <a:avLst/>
          </a:prstGeom>
        </p:spPr>
      </p:pic>
    </p:spTree>
  </p:cSld>
  <p:clrMapOvr>
    <a:masterClrMapping/>
  </p:clrMapOvr>
  <p:transition spd="med">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9" name="Group 8"/>
          <p:cNvGrpSpPr/>
          <p:nvPr/>
        </p:nvGrpSpPr>
        <p:grpSpPr>
          <a:xfrm>
            <a:off x="304800" y="266697"/>
            <a:ext cx="4876800" cy="1295401"/>
            <a:chOff x="304800" y="266697"/>
            <a:chExt cx="4876800" cy="1295401"/>
          </a:xfrm>
        </p:grpSpPr>
        <p:sp>
          <p:nvSpPr>
            <p:cNvPr id="2" name="Round Single Corner Rectangle 1"/>
            <p:cNvSpPr/>
            <p:nvPr/>
          </p:nvSpPr>
          <p:spPr>
            <a:xfrm flipV="1">
              <a:off x="304800" y="266697"/>
              <a:ext cx="487680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7319" y="529677"/>
              <a:ext cx="3759362" cy="769441"/>
            </a:xfrm>
            <a:prstGeom prst="rect">
              <a:avLst/>
            </a:prstGeom>
          </p:spPr>
          <p:txBody>
            <a:bodyPr wrap="none">
              <a:spAutoFit/>
            </a:bodyPr>
            <a:lstStyle/>
            <a:p>
              <a:r>
                <a:rPr lang="vi-VN" sz="4400" b="1" smtClean="0">
                  <a:latin typeface="Arial" panose="020B0604020202020204" pitchFamily="34" charset="0"/>
                  <a:cs typeface="Arial" panose="020B0604020202020204" pitchFamily="34" charset="0"/>
                </a:rPr>
                <a:t>a) Cổng logic</a:t>
              </a:r>
              <a:endParaRPr lang="en-US" sz="4400" b="1">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2"/>
          <a:stretch>
            <a:fillRect/>
          </a:stretch>
        </p:blipFill>
        <p:spPr>
          <a:xfrm>
            <a:off x="15614074" y="605191"/>
            <a:ext cx="1913814" cy="1913814"/>
          </a:xfrm>
          <a:prstGeom prst="rect">
            <a:avLst/>
          </a:prstGeom>
        </p:spPr>
      </p:pic>
      <p:grpSp>
        <p:nvGrpSpPr>
          <p:cNvPr id="6" name="Group 5"/>
          <p:cNvGrpSpPr/>
          <p:nvPr/>
        </p:nvGrpSpPr>
        <p:grpSpPr>
          <a:xfrm>
            <a:off x="1316158" y="1879275"/>
            <a:ext cx="14304843" cy="1172829"/>
            <a:chOff x="1173451" y="1879275"/>
            <a:chExt cx="14304843" cy="1172829"/>
          </a:xfrm>
        </p:grpSpPr>
        <p:pic>
          <p:nvPicPr>
            <p:cNvPr id="4" name="Picture 3"/>
            <p:cNvPicPr>
              <a:picLocks noChangeAspect="1"/>
            </p:cNvPicPr>
            <p:nvPr/>
          </p:nvPicPr>
          <p:blipFill>
            <a:blip r:embed="rId3"/>
            <a:stretch>
              <a:fillRect/>
            </a:stretch>
          </p:blipFill>
          <p:spPr>
            <a:xfrm>
              <a:off x="1173451" y="1879275"/>
              <a:ext cx="1211054" cy="1172829"/>
            </a:xfrm>
            <a:prstGeom prst="rect">
              <a:avLst/>
            </a:prstGeom>
          </p:spPr>
        </p:pic>
        <p:sp>
          <p:nvSpPr>
            <p:cNvPr id="5" name="TextBox 4"/>
            <p:cNvSpPr txBox="1"/>
            <p:nvPr/>
          </p:nvSpPr>
          <p:spPr>
            <a:xfrm>
              <a:off x="2548864" y="2342173"/>
              <a:ext cx="12929430" cy="646331"/>
            </a:xfrm>
            <a:prstGeom prst="rect">
              <a:avLst/>
            </a:prstGeom>
            <a:noFill/>
          </p:spPr>
          <p:txBody>
            <a:bodyPr wrap="square" rtlCol="0">
              <a:spAutoFit/>
            </a:bodyPr>
            <a:lstStyle/>
            <a:p>
              <a:r>
                <a:rPr lang="vi-VN" sz="3600" i="1">
                  <a:solidFill>
                    <a:srgbClr val="002060"/>
                  </a:solidFill>
                </a:rPr>
                <a:t>HS thảo luận nhóm để hoàn thành </a:t>
              </a:r>
              <a:r>
                <a:rPr lang="vi-VN" sz="3600" b="1" i="1">
                  <a:solidFill>
                    <a:srgbClr val="002060"/>
                  </a:solidFill>
                </a:rPr>
                <a:t>Hoạt động 1</a:t>
              </a:r>
              <a:r>
                <a:rPr lang="vi-VN" sz="3600" i="1">
                  <a:solidFill>
                    <a:srgbClr val="002060"/>
                  </a:solidFill>
                </a:rPr>
                <a:t> SGK trang 5</a:t>
              </a:r>
              <a:r>
                <a:rPr lang="vi-VN" sz="3600" i="1" smtClean="0">
                  <a:solidFill>
                    <a:srgbClr val="002060"/>
                  </a:solidFill>
                </a:rPr>
                <a:t>:</a:t>
              </a:r>
              <a:endParaRPr lang="en-US" sz="3600" i="1">
                <a:solidFill>
                  <a:srgbClr val="002060"/>
                </a:solidFill>
              </a:endParaRPr>
            </a:p>
          </p:txBody>
        </p:sp>
      </p:grpSp>
      <p:grpSp>
        <p:nvGrpSpPr>
          <p:cNvPr id="12" name="Group 11"/>
          <p:cNvGrpSpPr/>
          <p:nvPr/>
        </p:nvGrpSpPr>
        <p:grpSpPr>
          <a:xfrm>
            <a:off x="1191147" y="3211241"/>
            <a:ext cx="15953853" cy="6657309"/>
            <a:chOff x="1191147" y="3211241"/>
            <a:chExt cx="15953853" cy="6657309"/>
          </a:xfrm>
        </p:grpSpPr>
        <p:sp>
          <p:nvSpPr>
            <p:cNvPr id="10" name="Rounded Rectangle 9"/>
            <p:cNvSpPr/>
            <p:nvPr/>
          </p:nvSpPr>
          <p:spPr>
            <a:xfrm>
              <a:off x="1191147" y="3338108"/>
              <a:ext cx="1399963" cy="1469419"/>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HĐ1</a:t>
              </a:r>
              <a:endParaRPr lang="en-US" sz="40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2937812" y="3211241"/>
              <a:ext cx="14207188" cy="1754326"/>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Quan sát mạch điện </a:t>
              </a:r>
              <a:r>
                <a:rPr lang="vi-VN" sz="3600" smtClean="0">
                  <a:latin typeface="Arial" panose="020B0604020202020204" pitchFamily="34" charset="0"/>
                  <a:cs typeface="Arial" panose="020B0604020202020204" pitchFamily="34" charset="0"/>
                </a:rPr>
                <a:t>ở. </a:t>
              </a:r>
              <a:r>
                <a:rPr lang="vi-VN" sz="3600">
                  <a:latin typeface="Arial" panose="020B0604020202020204" pitchFamily="34" charset="0"/>
                  <a:cs typeface="Arial" panose="020B0604020202020204" pitchFamily="34" charset="0"/>
                </a:rPr>
                <a:t>Mạch có hai công tắc A và B phối hợp để điều khiển đèn F. Đèn chỉ sáng khi cả hai công tắc cùng đóng. </a:t>
              </a:r>
            </a:p>
          </p:txBody>
        </p:sp>
        <p:sp>
          <p:nvSpPr>
            <p:cNvPr id="8" name="Rectangle 7"/>
            <p:cNvSpPr/>
            <p:nvPr/>
          </p:nvSpPr>
          <p:spPr>
            <a:xfrm>
              <a:off x="1191147" y="4985061"/>
              <a:ext cx="11737190" cy="4247317"/>
            </a:xfrm>
            <a:prstGeom prst="rect">
              <a:avLst/>
            </a:prstGeom>
          </p:spPr>
          <p:txBody>
            <a:bodyPr wrap="square">
              <a:spAutoFit/>
            </a:bodyPr>
            <a:lstStyle/>
            <a:p>
              <a:pPr lvl="0" algn="just">
                <a:lnSpc>
                  <a:spcPct val="150000"/>
                </a:lnSpc>
              </a:pPr>
              <a:r>
                <a:rPr lang="vi-VN" sz="3600">
                  <a:solidFill>
                    <a:prstClr val="black"/>
                  </a:solidFill>
                  <a:cs typeface="Arial" panose="020B0604020202020204" pitchFamily="34" charset="0"/>
                </a:rPr>
                <a:t>Nếu quy ước: công tắc mở tương ứng với mức “0”, công tắc đóng tương ứng với mức “1”, đèn tắt tương ứng với mức “0”, đèn sáng tương ứng với mức “1”. Em hãy:</a:t>
              </a:r>
            </a:p>
            <a:p>
              <a:pPr lvl="0" algn="just">
                <a:lnSpc>
                  <a:spcPct val="150000"/>
                </a:lnSpc>
              </a:pPr>
              <a:r>
                <a:rPr lang="vi-VN" sz="3600">
                  <a:solidFill>
                    <a:prstClr val="black"/>
                  </a:solidFill>
                  <a:cs typeface="Arial" panose="020B0604020202020204" pitchFamily="34" charset="0"/>
                </a:rPr>
                <a:t>1) Nêu giá trị đúng tại dấu ? cho mỗi hàng của đầu ra </a:t>
              </a:r>
              <a:r>
                <a:rPr lang="vi-VN" sz="3600" smtClean="0">
                  <a:solidFill>
                    <a:prstClr val="black"/>
                  </a:solidFill>
                  <a:cs typeface="Arial" panose="020B0604020202020204" pitchFamily="34" charset="0"/>
                </a:rPr>
                <a:t>F.</a:t>
              </a:r>
              <a:endParaRPr lang="vi-VN" sz="3600">
                <a:solidFill>
                  <a:prstClr val="black"/>
                </a:solidFill>
                <a:cs typeface="Arial" panose="020B0604020202020204" pitchFamily="34" charset="0"/>
              </a:endParaRPr>
            </a:p>
            <a:p>
              <a:pPr lvl="0" algn="just">
                <a:lnSpc>
                  <a:spcPct val="150000"/>
                </a:lnSpc>
              </a:pPr>
              <a:r>
                <a:rPr lang="vi-VN" sz="3600">
                  <a:solidFill>
                    <a:prstClr val="black"/>
                  </a:solidFill>
                  <a:cs typeface="Arial" panose="020B0604020202020204" pitchFamily="34" charset="0"/>
                </a:rPr>
                <a:t>2) Nhận xét về hoạt động của mạch </a:t>
              </a:r>
              <a:r>
                <a:rPr lang="vi-VN" sz="3600" smtClean="0">
                  <a:solidFill>
                    <a:prstClr val="black"/>
                  </a:solidFill>
                  <a:cs typeface="Arial" panose="020B0604020202020204" pitchFamily="34" charset="0"/>
                </a:rPr>
                <a:t>điện. </a:t>
              </a:r>
              <a:endParaRPr lang="vi-VN" sz="3600">
                <a:solidFill>
                  <a:prstClr val="black"/>
                </a:solidFill>
                <a:cs typeface="Arial" panose="020B0604020202020204" pitchFamily="34" charset="0"/>
              </a:endParaRPr>
            </a:p>
          </p:txBody>
        </p:sp>
        <p:pic>
          <p:nvPicPr>
            <p:cNvPr id="11"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671458" y="4869407"/>
              <a:ext cx="3473542" cy="4999143"/>
            </a:xfrm>
            <a:prstGeom prst="rect">
              <a:avLst/>
            </a:prstGeom>
          </p:spPr>
        </p:pic>
      </p:grpSp>
    </p:spTree>
    <p:extLst>
      <p:ext uri="{BB962C8B-B14F-4D97-AF65-F5344CB8AC3E}">
        <p14:creationId xmlns:p14="http://schemas.microsoft.com/office/powerpoint/2010/main" val="257503562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23900"/>
            <a:ext cx="5824044" cy="8382000"/>
          </a:xfrm>
          <a:prstGeom prst="rect">
            <a:avLst/>
          </a:prstGeom>
        </p:spPr>
      </p:pic>
      <p:sp>
        <p:nvSpPr>
          <p:cNvPr id="10" name="TextBox 9"/>
          <p:cNvSpPr txBox="1"/>
          <p:nvPr/>
        </p:nvSpPr>
        <p:spPr>
          <a:xfrm>
            <a:off x="4419600" y="6083173"/>
            <a:ext cx="685800" cy="769441"/>
          </a:xfrm>
          <a:prstGeom prst="rect">
            <a:avLst/>
          </a:prstGeom>
          <a:solidFill>
            <a:schemeClr val="bg1"/>
          </a:solidFill>
        </p:spPr>
        <p:txBody>
          <a:bodyPr wrap="square" rtlCol="0">
            <a:spAutoFit/>
          </a:bodyPr>
          <a:lstStyle/>
          <a:p>
            <a:pPr algn="ctr"/>
            <a:r>
              <a:rPr lang="vi-VN" sz="4400" b="1" smtClean="0">
                <a:solidFill>
                  <a:srgbClr val="FF0000"/>
                </a:solidFill>
                <a:latin typeface="Arial" panose="020B0604020202020204" pitchFamily="34" charset="0"/>
                <a:cs typeface="Arial" panose="020B0604020202020204" pitchFamily="34" charset="0"/>
              </a:rPr>
              <a:t>0</a:t>
            </a:r>
            <a:endParaRPr lang="en-US" sz="4400" b="1">
              <a:solidFill>
                <a:srgbClr val="FF0000"/>
              </a:solidFill>
              <a:latin typeface="Arial" panose="020B0604020202020204" pitchFamily="34" charset="0"/>
              <a:cs typeface="Arial" panose="020B0604020202020204" pitchFamily="34" charset="0"/>
            </a:endParaRPr>
          </a:p>
        </p:txBody>
      </p:sp>
      <p:sp>
        <p:nvSpPr>
          <p:cNvPr id="12" name="TextBox 11"/>
          <p:cNvSpPr txBox="1"/>
          <p:nvPr/>
        </p:nvSpPr>
        <p:spPr>
          <a:xfrm>
            <a:off x="4419600" y="6794169"/>
            <a:ext cx="685800" cy="769441"/>
          </a:xfrm>
          <a:prstGeom prst="rect">
            <a:avLst/>
          </a:prstGeom>
          <a:solidFill>
            <a:schemeClr val="bg1"/>
          </a:solidFill>
        </p:spPr>
        <p:txBody>
          <a:bodyPr wrap="square" rtlCol="0">
            <a:spAutoFit/>
          </a:bodyPr>
          <a:lstStyle/>
          <a:p>
            <a:pPr algn="ctr"/>
            <a:r>
              <a:rPr lang="vi-VN" sz="4400" b="1" smtClean="0">
                <a:solidFill>
                  <a:srgbClr val="FF0000"/>
                </a:solidFill>
                <a:latin typeface="Arial" panose="020B0604020202020204" pitchFamily="34" charset="0"/>
                <a:cs typeface="Arial" panose="020B0604020202020204" pitchFamily="34" charset="0"/>
              </a:rPr>
              <a:t>0</a:t>
            </a:r>
            <a:endParaRPr lang="en-US" sz="4400" b="1">
              <a:solidFill>
                <a:srgbClr val="FF0000"/>
              </a:solidFill>
              <a:latin typeface="Arial" panose="020B0604020202020204" pitchFamily="34" charset="0"/>
              <a:cs typeface="Arial" panose="020B0604020202020204" pitchFamily="34" charset="0"/>
            </a:endParaRPr>
          </a:p>
        </p:txBody>
      </p:sp>
      <p:sp>
        <p:nvSpPr>
          <p:cNvPr id="13" name="TextBox 12"/>
          <p:cNvSpPr txBox="1"/>
          <p:nvPr/>
        </p:nvSpPr>
        <p:spPr>
          <a:xfrm>
            <a:off x="4419600" y="7505164"/>
            <a:ext cx="685800" cy="769441"/>
          </a:xfrm>
          <a:prstGeom prst="rect">
            <a:avLst/>
          </a:prstGeom>
          <a:solidFill>
            <a:schemeClr val="bg1"/>
          </a:solidFill>
        </p:spPr>
        <p:txBody>
          <a:bodyPr wrap="square" rtlCol="0">
            <a:spAutoFit/>
          </a:bodyPr>
          <a:lstStyle/>
          <a:p>
            <a:pPr algn="ctr"/>
            <a:r>
              <a:rPr lang="vi-VN" sz="4400" b="1" smtClean="0">
                <a:solidFill>
                  <a:srgbClr val="FF0000"/>
                </a:solidFill>
                <a:latin typeface="Arial" panose="020B0604020202020204" pitchFamily="34" charset="0"/>
                <a:cs typeface="Arial" panose="020B0604020202020204" pitchFamily="34" charset="0"/>
              </a:rPr>
              <a:t>0</a:t>
            </a:r>
            <a:endParaRPr lang="en-US" sz="4400" b="1">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4419600" y="8256897"/>
            <a:ext cx="685800" cy="769441"/>
          </a:xfrm>
          <a:prstGeom prst="rect">
            <a:avLst/>
          </a:prstGeom>
          <a:solidFill>
            <a:schemeClr val="bg1"/>
          </a:solidFill>
        </p:spPr>
        <p:txBody>
          <a:bodyPr wrap="square" rtlCol="0">
            <a:spAutoFit/>
          </a:bodyPr>
          <a:lstStyle/>
          <a:p>
            <a:pPr algn="ctr"/>
            <a:r>
              <a:rPr lang="vi-VN" sz="4400" b="1">
                <a:solidFill>
                  <a:srgbClr val="FF0000"/>
                </a:solidFill>
                <a:latin typeface="Arial" panose="020B0604020202020204" pitchFamily="34" charset="0"/>
                <a:cs typeface="Arial" panose="020B0604020202020204" pitchFamily="34" charset="0"/>
              </a:rPr>
              <a:t>1</a:t>
            </a:r>
            <a:endParaRPr lang="en-US" sz="4400" b="1">
              <a:solidFill>
                <a:srgbClr val="FF0000"/>
              </a:solidFill>
              <a:latin typeface="Arial" panose="020B0604020202020204" pitchFamily="34" charset="0"/>
              <a:cs typeface="Arial" panose="020B0604020202020204" pitchFamily="34" charset="0"/>
            </a:endParaRPr>
          </a:p>
        </p:txBody>
      </p:sp>
      <p:grpSp>
        <p:nvGrpSpPr>
          <p:cNvPr id="15" name="Group 14"/>
          <p:cNvGrpSpPr/>
          <p:nvPr/>
        </p:nvGrpSpPr>
        <p:grpSpPr>
          <a:xfrm>
            <a:off x="8042822" y="956626"/>
            <a:ext cx="8534400" cy="2123658"/>
            <a:chOff x="7772400" y="723900"/>
            <a:chExt cx="8534400" cy="2123658"/>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723900"/>
              <a:ext cx="1382596" cy="1529420"/>
            </a:xfrm>
            <a:prstGeom prst="rect">
              <a:avLst/>
            </a:prstGeom>
          </p:spPr>
        </p:pic>
        <p:sp>
          <p:nvSpPr>
            <p:cNvPr id="11" name="Rectangle 10"/>
            <p:cNvSpPr/>
            <p:nvPr/>
          </p:nvSpPr>
          <p:spPr>
            <a:xfrm>
              <a:off x="9448800" y="723900"/>
              <a:ext cx="6858000" cy="2123658"/>
            </a:xfrm>
            <a:prstGeom prst="rect">
              <a:avLst/>
            </a:prstGeom>
          </p:spPr>
          <p:txBody>
            <a:bodyPr wrap="square">
              <a:spAutoFit/>
            </a:bodyPr>
            <a:lstStyle/>
            <a:p>
              <a:pPr algn="just">
                <a:lnSpc>
                  <a:spcPct val="150000"/>
                </a:lnSpc>
              </a:pPr>
              <a:r>
                <a:rPr lang="en-US" sz="4400" b="1">
                  <a:solidFill>
                    <a:schemeClr val="accent6">
                      <a:lumMod val="75000"/>
                    </a:schemeClr>
                  </a:solidFill>
                  <a:latin typeface="Arial" panose="020B0604020202020204" pitchFamily="34" charset="0"/>
                  <a:cs typeface="Arial" panose="020B0604020202020204" pitchFamily="34" charset="0"/>
                </a:rPr>
                <a:t>Nhận xét về hoạt động của mạch điện: </a:t>
              </a:r>
            </a:p>
          </p:txBody>
        </p:sp>
      </p:grpSp>
      <p:sp>
        <p:nvSpPr>
          <p:cNvPr id="16" name="Rectangle 15"/>
          <p:cNvSpPr/>
          <p:nvPr/>
        </p:nvSpPr>
        <p:spPr>
          <a:xfrm>
            <a:off x="8167872" y="3350180"/>
            <a:ext cx="8409349" cy="4154984"/>
          </a:xfrm>
          <a:prstGeom prst="rect">
            <a:avLst/>
          </a:prstGeom>
        </p:spPr>
        <p:txBody>
          <a:bodyPr wrap="square">
            <a:spAutoFit/>
          </a:bodyPr>
          <a:lstStyle/>
          <a:p>
            <a:pPr algn="just">
              <a:lnSpc>
                <a:spcPct val="150000"/>
              </a:lnSpc>
            </a:pPr>
            <a:r>
              <a:rPr lang="en-US" sz="4400">
                <a:latin typeface="Arial" panose="020B0604020202020204" pitchFamily="34" charset="0"/>
                <a:cs typeface="Arial" panose="020B0604020202020204" pitchFamily="34" charset="0"/>
              </a:rPr>
              <a:t>Đèn F sáng thì cả công tắc A và B đồng thời phải đóng, nếu chỉ mở một trong hai công tắc thì </a:t>
            </a:r>
            <a:r>
              <a:rPr lang="en-US" sz="4400" smtClean="0">
                <a:latin typeface="Arial" panose="020B0604020202020204" pitchFamily="34" charset="0"/>
                <a:cs typeface="Arial" panose="020B0604020202020204" pitchFamily="34" charset="0"/>
              </a:rPr>
              <a:t>đ</a:t>
            </a:r>
            <a:r>
              <a:rPr lang="vi-VN" sz="4400">
                <a:latin typeface="Arial" panose="020B0604020202020204" pitchFamily="34" charset="0"/>
                <a:cs typeface="Arial" panose="020B0604020202020204" pitchFamily="34" charset="0"/>
              </a:rPr>
              <a:t>è</a:t>
            </a:r>
            <a:r>
              <a:rPr lang="en-US" sz="4400" smtClean="0">
                <a:latin typeface="Arial" panose="020B0604020202020204" pitchFamily="34" charset="0"/>
                <a:cs typeface="Arial" panose="020B0604020202020204" pitchFamily="34" charset="0"/>
              </a:rPr>
              <a:t>n </a:t>
            </a:r>
            <a:r>
              <a:rPr lang="en-US" sz="4400">
                <a:latin typeface="Arial" panose="020B0604020202020204" pitchFamily="34" charset="0"/>
                <a:cs typeface="Arial" panose="020B0604020202020204" pitchFamily="34" charset="0"/>
              </a:rPr>
              <a:t>F </a:t>
            </a:r>
            <a:r>
              <a:rPr lang="en-US" sz="4400" smtClean="0">
                <a:latin typeface="Arial" panose="020B0604020202020204" pitchFamily="34" charset="0"/>
                <a:cs typeface="Arial" panose="020B0604020202020204" pitchFamily="34" charset="0"/>
              </a:rPr>
              <a:t>tắt</a:t>
            </a:r>
            <a:r>
              <a:rPr lang="vi-VN" sz="4400" smtClean="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stretch>
            <a:fillRect/>
          </a:stretch>
        </p:blipFill>
        <p:spPr>
          <a:xfrm>
            <a:off x="12420600" y="7155674"/>
            <a:ext cx="5562600" cy="3058322"/>
          </a:xfrm>
          <a:prstGeom prst="rect">
            <a:avLst/>
          </a:prstGeom>
        </p:spPr>
      </p:pic>
    </p:spTree>
    <p:extLst>
      <p:ext uri="{BB962C8B-B14F-4D97-AF65-F5344CB8AC3E}">
        <p14:creationId xmlns:p14="http://schemas.microsoft.com/office/powerpoint/2010/main" val="319972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anim calcmode="lin" valueType="num">
                                      <p:cBhvr>
                                        <p:cTn id="41" dur="500" fill="hold"/>
                                        <p:tgtEl>
                                          <p:spTgt spid="16"/>
                                        </p:tgtEl>
                                        <p:attrNameLst>
                                          <p:attrName>ppt_x</p:attrName>
                                        </p:attrNameLst>
                                      </p:cBhvr>
                                      <p:tavLst>
                                        <p:tav tm="0">
                                          <p:val>
                                            <p:strVal val="#ppt_x"/>
                                          </p:val>
                                        </p:tav>
                                        <p:tav tm="100000">
                                          <p:val>
                                            <p:strVal val="#ppt_x"/>
                                          </p:val>
                                        </p:tav>
                                      </p:tavLst>
                                    </p:anim>
                                    <p:anim calcmode="lin" valueType="num">
                                      <p:cBhvr>
                                        <p:cTn id="4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Rectangle 1"/>
          <p:cNvSpPr/>
          <p:nvPr/>
        </p:nvSpPr>
        <p:spPr>
          <a:xfrm>
            <a:off x="5105400" y="513309"/>
            <a:ext cx="7499169" cy="707886"/>
          </a:xfrm>
          <a:prstGeom prst="rect">
            <a:avLst/>
          </a:prstGeom>
        </p:spPr>
        <p:txBody>
          <a:bodyPr wrap="none">
            <a:spAutoFit/>
          </a:bodyPr>
          <a:lstStyle/>
          <a:p>
            <a:r>
              <a:rPr lang="vi-VN" sz="4000" b="1" smtClean="0">
                <a:solidFill>
                  <a:schemeClr val="accent2">
                    <a:lumMod val="75000"/>
                  </a:schemeClr>
                </a:solidFill>
                <a:latin typeface="Arial" panose="020B0604020202020204" pitchFamily="34" charset="0"/>
                <a:cs typeface="Arial" panose="020B0604020202020204" pitchFamily="34" charset="0"/>
              </a:rPr>
              <a:t>M</a:t>
            </a:r>
            <a:r>
              <a:rPr lang="en-US" sz="4000" b="1" smtClean="0">
                <a:solidFill>
                  <a:schemeClr val="accent2">
                    <a:lumMod val="75000"/>
                  </a:schemeClr>
                </a:solidFill>
                <a:latin typeface="Arial" panose="020B0604020202020204" pitchFamily="34" charset="0"/>
                <a:cs typeface="Arial" panose="020B0604020202020204" pitchFamily="34" charset="0"/>
              </a:rPr>
              <a:t>ột </a:t>
            </a:r>
            <a:r>
              <a:rPr lang="en-US" sz="4000" b="1">
                <a:solidFill>
                  <a:schemeClr val="accent2">
                    <a:lumMod val="75000"/>
                  </a:schemeClr>
                </a:solidFill>
                <a:latin typeface="Arial" panose="020B0604020202020204" pitchFamily="34" charset="0"/>
                <a:cs typeface="Arial" panose="020B0604020202020204" pitchFamily="34" charset="0"/>
              </a:rPr>
              <a:t>số cổng logic thông dụng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77305"/>
            <a:ext cx="15924683" cy="8610685"/>
          </a:xfrm>
          <a:prstGeom prst="rect">
            <a:avLst/>
          </a:prstGeom>
        </p:spPr>
      </p:pic>
    </p:spTree>
    <p:extLst>
      <p:ext uri="{BB962C8B-B14F-4D97-AF65-F5344CB8AC3E}">
        <p14:creationId xmlns:p14="http://schemas.microsoft.com/office/powerpoint/2010/main" val="234761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6"/>
            <a:ext cx="13487400" cy="1295401"/>
            <a:chOff x="304800" y="266696"/>
            <a:chExt cx="13487400" cy="1295401"/>
          </a:xfrm>
        </p:grpSpPr>
        <p:sp>
          <p:nvSpPr>
            <p:cNvPr id="4" name="Round Single Corner Rectangle 3"/>
            <p:cNvSpPr/>
            <p:nvPr/>
          </p:nvSpPr>
          <p:spPr>
            <a:xfrm flipV="1">
              <a:off x="304800" y="266696"/>
              <a:ext cx="1348740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7668" y="529675"/>
              <a:ext cx="13101664" cy="769441"/>
            </a:xfrm>
            <a:prstGeom prst="rect">
              <a:avLst/>
            </a:prstGeom>
          </p:spPr>
          <p:txBody>
            <a:bodyPr wrap="none">
              <a:spAutoFit/>
            </a:bodyPr>
            <a:lstStyle/>
            <a:p>
              <a:r>
                <a:rPr lang="vi-VN" sz="4400" b="1"/>
                <a:t>b) Thực hiện phép toán nhị phân với mạch logic</a:t>
              </a:r>
              <a:endParaRPr lang="en-US" sz="4400"/>
            </a:p>
          </p:txBody>
        </p:sp>
      </p:grpSp>
      <p:grpSp>
        <p:nvGrpSpPr>
          <p:cNvPr id="2" name="Group 1"/>
          <p:cNvGrpSpPr/>
          <p:nvPr/>
        </p:nvGrpSpPr>
        <p:grpSpPr>
          <a:xfrm>
            <a:off x="1074946" y="1827613"/>
            <a:ext cx="16527254" cy="1283550"/>
            <a:chOff x="1074946" y="1827613"/>
            <a:chExt cx="16527254" cy="1283550"/>
          </a:xfrm>
        </p:grpSpPr>
        <p:sp>
          <p:nvSpPr>
            <p:cNvPr id="11" name="Rectangle 10"/>
            <p:cNvSpPr/>
            <p:nvPr/>
          </p:nvSpPr>
          <p:spPr>
            <a:xfrm>
              <a:off x="2286000" y="2095500"/>
              <a:ext cx="15316200" cy="1015663"/>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T</a:t>
              </a:r>
              <a:r>
                <a:rPr lang="en-US" sz="4000" i="1" smtClean="0">
                  <a:solidFill>
                    <a:srgbClr val="002060"/>
                  </a:solidFill>
                  <a:latin typeface="Arial" panose="020B0604020202020204" pitchFamily="34" charset="0"/>
                  <a:cs typeface="Arial" panose="020B0604020202020204" pitchFamily="34" charset="0"/>
                </a:rPr>
                <a:t>hảo </a:t>
              </a:r>
              <a:r>
                <a:rPr lang="en-US" sz="4000" i="1">
                  <a:solidFill>
                    <a:srgbClr val="002060"/>
                  </a:solidFill>
                  <a:latin typeface="Arial" panose="020B0604020202020204" pitchFamily="34" charset="0"/>
                  <a:cs typeface="Arial" panose="020B0604020202020204" pitchFamily="34" charset="0"/>
                </a:rPr>
                <a:t>luận nhóm, </a:t>
              </a:r>
              <a:r>
                <a:rPr lang="en-US" sz="4000" i="1" smtClean="0">
                  <a:solidFill>
                    <a:srgbClr val="002060"/>
                  </a:solidFill>
                  <a:latin typeface="Arial" panose="020B0604020202020204" pitchFamily="34" charset="0"/>
                  <a:cs typeface="Arial" panose="020B0604020202020204" pitchFamily="34" charset="0"/>
                </a:rPr>
                <a:t>tìm </a:t>
              </a:r>
              <a:r>
                <a:rPr lang="en-US" sz="4000" i="1">
                  <a:solidFill>
                    <a:srgbClr val="002060"/>
                  </a:solidFill>
                  <a:latin typeface="Arial" panose="020B0604020202020204" pitchFamily="34" charset="0"/>
                  <a:cs typeface="Arial" panose="020B0604020202020204" pitchFamily="34" charset="0"/>
                </a:rPr>
                <a:t>hiểu nội dung mục </a:t>
              </a:r>
              <a:r>
                <a:rPr lang="vi-VN" sz="4000" i="1" smtClean="0">
                  <a:solidFill>
                    <a:srgbClr val="002060"/>
                  </a:solidFill>
                  <a:latin typeface="Arial" panose="020B0604020202020204" pitchFamily="34" charset="0"/>
                  <a:cs typeface="Arial" panose="020B0604020202020204" pitchFamily="34" charset="0"/>
                </a:rPr>
                <a:t>1</a:t>
              </a:r>
              <a:r>
                <a:rPr lang="en-US" sz="4000" i="1" smtClean="0">
                  <a:solidFill>
                    <a:srgbClr val="002060"/>
                  </a:solidFill>
                  <a:latin typeface="Arial" panose="020B0604020202020204" pitchFamily="34" charset="0"/>
                  <a:cs typeface="Arial" panose="020B0604020202020204" pitchFamily="34" charset="0"/>
                </a:rPr>
                <a:t>.b </a:t>
              </a:r>
              <a:r>
                <a:rPr lang="en-US" sz="4000" i="1">
                  <a:solidFill>
                    <a:srgbClr val="002060"/>
                  </a:solidFill>
                  <a:latin typeface="Arial" panose="020B0604020202020204" pitchFamily="34" charset="0"/>
                  <a:cs typeface="Arial" panose="020B0604020202020204" pitchFamily="34" charset="0"/>
                </a:rPr>
                <a:t>và thực hiện nhiệm vụ:</a:t>
              </a:r>
            </a:p>
          </p:txBody>
        </p:sp>
        <p:pic>
          <p:nvPicPr>
            <p:cNvPr id="13" name="Picture 12"/>
            <p:cNvPicPr>
              <a:picLocks noChangeAspect="1"/>
            </p:cNvPicPr>
            <p:nvPr/>
          </p:nvPicPr>
          <p:blipFill>
            <a:blip r:embed="rId2"/>
            <a:stretch>
              <a:fillRect/>
            </a:stretch>
          </p:blipFill>
          <p:spPr>
            <a:xfrm>
              <a:off x="1074946" y="1827613"/>
              <a:ext cx="1211054" cy="1172829"/>
            </a:xfrm>
            <a:prstGeom prst="rect">
              <a:avLst/>
            </a:prstGeom>
          </p:spPr>
        </p:pic>
      </p:grpSp>
      <p:sp>
        <p:nvSpPr>
          <p:cNvPr id="12" name="Rectangle 11"/>
          <p:cNvSpPr/>
          <p:nvPr/>
        </p:nvSpPr>
        <p:spPr>
          <a:xfrm>
            <a:off x="1074946" y="3216790"/>
            <a:ext cx="8831054" cy="655564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Nêu </a:t>
            </a:r>
            <a:r>
              <a:rPr lang="vi-VN" sz="4000">
                <a:latin typeface="Arial" panose="020B0604020202020204" pitchFamily="34" charset="0"/>
                <a:cs typeface="Arial" panose="020B0604020202020204" pitchFamily="34" charset="0"/>
              </a:rPr>
              <a:t>nguyên tắc cơ bản để cộng hai số nhị </a:t>
            </a:r>
            <a:r>
              <a:rPr lang="vi-VN" sz="4000" smtClean="0">
                <a:latin typeface="Arial" panose="020B0604020202020204" pitchFamily="34" charset="0"/>
                <a:cs typeface="Arial" panose="020B0604020202020204" pitchFamily="34" charset="0"/>
              </a:rPr>
              <a:t>phân.</a:t>
            </a:r>
          </a:p>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Giả </a:t>
            </a:r>
            <a:r>
              <a:rPr lang="vi-VN" sz="4000">
                <a:latin typeface="Arial" panose="020B0604020202020204" pitchFamily="34" charset="0"/>
                <a:cs typeface="Arial" panose="020B0604020202020204" pitchFamily="34" charset="0"/>
              </a:rPr>
              <a:t>sử cộng hai số nhị phân 1 bit là A với B được tổng là S và nhớ là C. Hãy lập bảng các trường hợp có thể xảy ra với các đầu vào A, B và điền giá trị đầu ra S, C tương ứng</a:t>
            </a:r>
            <a:r>
              <a:rPr lang="vi-VN" sz="4000" smtClean="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grpSp>
        <p:nvGrpSpPr>
          <p:cNvPr id="14" name="Group 13"/>
          <p:cNvGrpSpPr/>
          <p:nvPr/>
        </p:nvGrpSpPr>
        <p:grpSpPr>
          <a:xfrm>
            <a:off x="11181606" y="3498163"/>
            <a:ext cx="3829794" cy="707886"/>
            <a:chOff x="11181606" y="3498163"/>
            <a:chExt cx="3829794" cy="707886"/>
          </a:xfrm>
        </p:grpSpPr>
        <p:sp>
          <p:nvSpPr>
            <p:cNvPr id="15" name="Isosceles Triangle 14"/>
            <p:cNvSpPr/>
            <p:nvPr/>
          </p:nvSpPr>
          <p:spPr>
            <a:xfrm rot="5400000">
              <a:off x="11077729" y="3683939"/>
              <a:ext cx="533400" cy="32564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1732523" y="3498163"/>
              <a:ext cx="3278877" cy="707886"/>
            </a:xfrm>
            <a:prstGeom prst="rect">
              <a:avLst/>
            </a:prstGeom>
            <a:noFill/>
          </p:spPr>
          <p:txBody>
            <a:bodyPr wrap="square" rtlCol="0">
              <a:spAutoFit/>
            </a:bodyPr>
            <a:lstStyle/>
            <a:p>
              <a:r>
                <a:rPr lang="vi-VN" sz="4000" b="1" smtClean="0">
                  <a:solidFill>
                    <a:srgbClr val="C00000"/>
                  </a:solidFill>
                  <a:latin typeface="Arial" panose="020B0604020202020204" pitchFamily="34" charset="0"/>
                  <a:cs typeface="Arial" panose="020B0604020202020204" pitchFamily="34" charset="0"/>
                </a:rPr>
                <a:t>Nguyên tắc:</a:t>
              </a:r>
              <a:endParaRPr lang="en-US" sz="4000" b="1">
                <a:solidFill>
                  <a:srgbClr val="C00000"/>
                </a:solidFill>
                <a:latin typeface="Arial" panose="020B0604020202020204" pitchFamily="34" charset="0"/>
                <a:cs typeface="Arial" panose="020B0604020202020204" pitchFamily="34" charset="0"/>
              </a:endParaRPr>
            </a:p>
          </p:txBody>
        </p:sp>
      </p:grpSp>
      <p:sp>
        <p:nvSpPr>
          <p:cNvPr id="17" name="Rectangle 16"/>
          <p:cNvSpPr/>
          <p:nvPr/>
        </p:nvSpPr>
        <p:spPr>
          <a:xfrm>
            <a:off x="11181606" y="4646350"/>
            <a:ext cx="6115794" cy="4708981"/>
          </a:xfrm>
          <a:prstGeom prst="rect">
            <a:avLst/>
          </a:prstGeom>
          <a:solidFill>
            <a:schemeClr val="accent3">
              <a:lumMod val="40000"/>
              <a:lumOff val="60000"/>
            </a:schemeClr>
          </a:solid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0 + 0 = 0 (Bằng 0, nhớ 0)</a:t>
            </a:r>
          </a:p>
          <a:p>
            <a:pPr algn="just">
              <a:lnSpc>
                <a:spcPct val="150000"/>
              </a:lnSpc>
            </a:pPr>
            <a:r>
              <a:rPr lang="en-US" sz="4000">
                <a:latin typeface="Arial" panose="020B0604020202020204" pitchFamily="34" charset="0"/>
                <a:cs typeface="Arial" panose="020B0604020202020204" pitchFamily="34" charset="0"/>
              </a:rPr>
              <a:t>1 + 0 = 1 (Bằng 1, nhớ 0)</a:t>
            </a:r>
          </a:p>
          <a:p>
            <a:pPr algn="just">
              <a:lnSpc>
                <a:spcPct val="150000"/>
              </a:lnSpc>
            </a:pPr>
            <a:r>
              <a:rPr lang="en-US" sz="4000">
                <a:latin typeface="Arial" panose="020B0604020202020204" pitchFamily="34" charset="0"/>
                <a:cs typeface="Arial" panose="020B0604020202020204" pitchFamily="34" charset="0"/>
              </a:rPr>
              <a:t>0 + 1 = 1 (Bằng 1, nhớ 0)</a:t>
            </a:r>
          </a:p>
          <a:p>
            <a:pPr algn="just">
              <a:lnSpc>
                <a:spcPct val="150000"/>
              </a:lnSpc>
            </a:pPr>
            <a:r>
              <a:rPr lang="en-US" sz="4000">
                <a:latin typeface="Arial" panose="020B0604020202020204" pitchFamily="34" charset="0"/>
                <a:cs typeface="Arial" panose="020B0604020202020204" pitchFamily="34" charset="0"/>
              </a:rPr>
              <a:t>1 + 1 = 10 (Bằng 10 (Bằng 0, nhớ 1</a:t>
            </a:r>
            <a:r>
              <a:rPr lang="en-US" sz="4000" smtClean="0">
                <a:latin typeface="Arial" panose="020B0604020202020204" pitchFamily="34" charset="0"/>
                <a:cs typeface="Arial" panose="020B0604020202020204" pitchFamily="34" charset="0"/>
              </a:rPr>
              <a:t>)</a:t>
            </a: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289099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500"/>
                                        <p:tgtEl>
                                          <p:spTgt spid="12">
                                            <p:txEl>
                                              <p:pRg st="0" end="0"/>
                                            </p:txEl>
                                          </p:spTgt>
                                        </p:tgtEl>
                                      </p:cBhvr>
                                    </p:animEffect>
                                    <p:anim calcmode="lin" valueType="num">
                                      <p:cBhvr>
                                        <p:cTn id="1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anim calcmode="lin" valueType="num">
                                      <p:cBhvr>
                                        <p:cTn id="2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1171</TotalTime>
  <Words>1981</Words>
  <Application>Microsoft Office PowerPoint</Application>
  <PresentationFormat>Custom</PresentationFormat>
  <Paragraphs>286</Paragraphs>
  <Slides>34</Slides>
  <Notes>6</Notes>
  <HiddenSlides>0</HiddenSlides>
  <MMClips>21</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34</vt:i4>
      </vt:variant>
    </vt:vector>
  </HeadingPairs>
  <TitlesOfParts>
    <vt:vector size="47" baseType="lpstr">
      <vt:lpstr>Arial</vt:lpstr>
      <vt:lpstr>Tahoma</vt:lpstr>
      <vt:lpstr>Elsie</vt:lpstr>
      <vt:lpstr>Calibri Light</vt:lpstr>
      <vt:lpstr>Calibri</vt:lpstr>
      <vt:lpstr>Wingdings</vt:lpstr>
      <vt:lpstr>等线 Light</vt:lpstr>
      <vt:lpstr>Cambria Math</vt:lpstr>
      <vt:lpstr>Times New Roman</vt:lpstr>
      <vt:lpstr>Office Theme</vt:lpstr>
      <vt:lpstr>1_Office Theme</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B1</dc:title>
  <dc:creator>Xinh Đẹp Dịu Hiền Huế Thị</dc:creator>
  <cp:lastModifiedBy>Admin</cp:lastModifiedBy>
  <cp:revision>113</cp:revision>
  <dcterms:created xsi:type="dcterms:W3CDTF">2006-08-16T00:00:00Z</dcterms:created>
  <dcterms:modified xsi:type="dcterms:W3CDTF">2024-09-13T17:16:59Z</dcterms:modified>
  <dc:identifier>DAFn2dd0_sY</dc:identifier>
</cp:coreProperties>
</file>